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20ec45d44a1_1_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20ec45d44a1_1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20ec45d44a1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g20ec45d44a1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20ec45d44a1_1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20ec45d44a1_1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20ec45d44a1_1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20ec45d44a1_1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20ec45d44a1_1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20ec45d44a1_1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20ec45d44a1_1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20ec45d44a1_1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20ec45d44a1_1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20ec45d44a1_1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20ec45d44a1_1_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20ec45d44a1_1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20ec45d44a1_1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20ec45d44a1_1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highlight>
                  <a:srgbClr val="EA9999"/>
                </a:highlight>
              </a:rPr>
              <a:t>S</a:t>
            </a:r>
            <a:r>
              <a:rPr lang="en">
                <a:highlight>
                  <a:srgbClr val="A2C4C9"/>
                </a:highlight>
              </a:rPr>
              <a:t>W</a:t>
            </a:r>
            <a:r>
              <a:rPr lang="en">
                <a:highlight>
                  <a:srgbClr val="93C47D"/>
                </a:highlight>
              </a:rPr>
              <a:t>O</a:t>
            </a:r>
            <a:r>
              <a:rPr lang="en">
                <a:highlight>
                  <a:srgbClr val="F1C232"/>
                </a:highlight>
              </a:rPr>
              <a:t>T</a:t>
            </a:r>
            <a:r>
              <a:rPr lang="en"/>
              <a:t> Analysis Tool</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MY THREATS</a:t>
            </a:r>
            <a:endParaRPr/>
          </a:p>
        </p:txBody>
      </p:sp>
      <p:sp>
        <p:nvSpPr>
          <p:cNvPr id="108" name="Google Shape;108;p22"/>
          <p:cNvSpPr txBox="1"/>
          <p:nvPr>
            <p:ph idx="1" type="body"/>
          </p:nvPr>
        </p:nvSpPr>
        <p:spPr>
          <a:xfrm>
            <a:off x="311700" y="1152475"/>
            <a:ext cx="8520600" cy="3416400"/>
          </a:xfrm>
          <a:prstGeom prst="rect">
            <a:avLst/>
          </a:prstGeom>
          <a:solidFill>
            <a:srgbClr val="FFD966"/>
          </a:solidFill>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4"/>
          <p:cNvSpPr txBox="1"/>
          <p:nvPr>
            <p:ph type="title"/>
          </p:nvPr>
        </p:nvSpPr>
        <p:spPr>
          <a:xfrm>
            <a:off x="311700" y="445025"/>
            <a:ext cx="8520600" cy="657900"/>
          </a:xfrm>
          <a:prstGeom prst="rect">
            <a:avLst/>
          </a:prstGeom>
          <a:solidFill>
            <a:srgbClr val="EA9999"/>
          </a:solidFill>
        </p:spPr>
        <p:txBody>
          <a:bodyPr anchorCtr="0" anchor="t" bIns="91425" lIns="91425" spcFirstLastPara="1" rIns="91425" wrap="square" tIns="91425">
            <a:noAutofit/>
          </a:bodyPr>
          <a:lstStyle/>
          <a:p>
            <a:pPr indent="0" lvl="0" marL="0" rtl="0" algn="l">
              <a:spcBef>
                <a:spcPts val="0"/>
              </a:spcBef>
              <a:spcAft>
                <a:spcPts val="0"/>
              </a:spcAft>
              <a:buNone/>
            </a:pPr>
            <a:r>
              <a:rPr lang="en" sz="3600"/>
              <a:t>S- STRENGTHS</a:t>
            </a:r>
            <a:endParaRPr sz="3600"/>
          </a:p>
        </p:txBody>
      </p:sp>
      <p:sp>
        <p:nvSpPr>
          <p:cNvPr id="60" name="Google Shape;60;p14"/>
          <p:cNvSpPr txBox="1"/>
          <p:nvPr>
            <p:ph idx="1" type="body"/>
          </p:nvPr>
        </p:nvSpPr>
        <p:spPr>
          <a:xfrm>
            <a:off x="311700" y="1102775"/>
            <a:ext cx="8520600" cy="3750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2D2D2D"/>
                </a:solidFill>
              </a:rPr>
              <a:t>These include any relevant qualifications, skills and abilities that you may have. Additionally, you can also add formal education, relevant work experiences, certifications, official recognitions and any useful training you have received.</a:t>
            </a:r>
            <a:endParaRPr>
              <a:solidFill>
                <a:srgbClr val="2D2D2D"/>
              </a:solidFill>
            </a:endParaRPr>
          </a:p>
          <a:p>
            <a:pPr indent="0" lvl="0" marL="0" rtl="0" algn="l">
              <a:spcBef>
                <a:spcPts val="1200"/>
              </a:spcBef>
              <a:spcAft>
                <a:spcPts val="0"/>
              </a:spcAft>
              <a:buNone/>
            </a:pPr>
            <a:r>
              <a:t/>
            </a:r>
            <a:endParaRPr>
              <a:solidFill>
                <a:srgbClr val="2D2D2D"/>
              </a:solidFill>
            </a:endParaRPr>
          </a:p>
          <a:p>
            <a:pPr indent="0" lvl="0" marL="0" rtl="0" algn="l">
              <a:spcBef>
                <a:spcPts val="1200"/>
              </a:spcBef>
              <a:spcAft>
                <a:spcPts val="0"/>
              </a:spcAft>
              <a:buNone/>
            </a:pPr>
            <a:r>
              <a:rPr b="1" lang="en">
                <a:solidFill>
                  <a:srgbClr val="2D2D2D"/>
                </a:solidFill>
              </a:rPr>
              <a:t>EXAMPLE </a:t>
            </a:r>
            <a:endParaRPr b="1">
              <a:solidFill>
                <a:srgbClr val="2D2D2D"/>
              </a:solidFill>
            </a:endParaRPr>
          </a:p>
          <a:p>
            <a:pPr indent="-342900" lvl="0" marL="457200" rtl="0" algn="l">
              <a:spcBef>
                <a:spcPts val="1200"/>
              </a:spcBef>
              <a:spcAft>
                <a:spcPts val="0"/>
              </a:spcAft>
              <a:buClr>
                <a:srgbClr val="2D2D2D"/>
              </a:buClr>
              <a:buSzPts val="1800"/>
              <a:buChar char="●"/>
            </a:pPr>
            <a:r>
              <a:rPr i="1" lang="en">
                <a:solidFill>
                  <a:srgbClr val="2D2D2D"/>
                </a:solidFill>
              </a:rPr>
              <a:t>Good content writing skills</a:t>
            </a:r>
            <a:endParaRPr i="1">
              <a:solidFill>
                <a:srgbClr val="2D2D2D"/>
              </a:solidFill>
            </a:endParaRPr>
          </a:p>
          <a:p>
            <a:pPr indent="-342900" lvl="0" marL="457200" rtl="0" algn="l">
              <a:spcBef>
                <a:spcPts val="0"/>
              </a:spcBef>
              <a:spcAft>
                <a:spcPts val="0"/>
              </a:spcAft>
              <a:buClr>
                <a:srgbClr val="2D2D2D"/>
              </a:buClr>
              <a:buSzPts val="1800"/>
              <a:buChar char="●"/>
            </a:pPr>
            <a:r>
              <a:rPr i="1" lang="en">
                <a:solidFill>
                  <a:srgbClr val="2D2D2D"/>
                </a:solidFill>
              </a:rPr>
              <a:t>Good knowledge of software development tools</a:t>
            </a:r>
            <a:endParaRPr i="1">
              <a:solidFill>
                <a:srgbClr val="2D2D2D"/>
              </a:solidFill>
            </a:endParaRPr>
          </a:p>
          <a:p>
            <a:pPr indent="-342900" lvl="0" marL="457200" rtl="0" algn="l">
              <a:spcBef>
                <a:spcPts val="0"/>
              </a:spcBef>
              <a:spcAft>
                <a:spcPts val="0"/>
              </a:spcAft>
              <a:buClr>
                <a:srgbClr val="2D2D2D"/>
              </a:buClr>
              <a:buSzPts val="1800"/>
              <a:buChar char="●"/>
            </a:pPr>
            <a:r>
              <a:rPr i="1" lang="en">
                <a:solidFill>
                  <a:srgbClr val="2D2D2D"/>
                </a:solidFill>
              </a:rPr>
              <a:t>Expertise in Python coding</a:t>
            </a:r>
            <a:endParaRPr i="1">
              <a:solidFill>
                <a:srgbClr val="2D2D2D"/>
              </a:solidFill>
            </a:endParaRPr>
          </a:p>
          <a:p>
            <a:pPr indent="-342900" lvl="0" marL="457200" rtl="0" algn="l">
              <a:spcBef>
                <a:spcPts val="0"/>
              </a:spcBef>
              <a:spcAft>
                <a:spcPts val="0"/>
              </a:spcAft>
              <a:buClr>
                <a:srgbClr val="2D2D2D"/>
              </a:buClr>
              <a:buSzPts val="1800"/>
              <a:buChar char="●"/>
            </a:pPr>
            <a:r>
              <a:rPr i="1" lang="en">
                <a:solidFill>
                  <a:srgbClr val="2D2D2D"/>
                </a:solidFill>
              </a:rPr>
              <a:t>Extensive knowledge of social media and its commercial applications</a:t>
            </a:r>
            <a:endParaRPr i="1">
              <a:solidFill>
                <a:srgbClr val="2D2D2D"/>
              </a:solidFill>
            </a:endParaRPr>
          </a:p>
          <a:p>
            <a:pPr indent="-342900" lvl="0" marL="457200" rtl="0" algn="l">
              <a:spcBef>
                <a:spcPts val="0"/>
              </a:spcBef>
              <a:spcAft>
                <a:spcPts val="0"/>
              </a:spcAft>
              <a:buClr>
                <a:srgbClr val="2D2D2D"/>
              </a:buClr>
              <a:buSzPts val="1800"/>
              <a:buChar char="●"/>
            </a:pPr>
            <a:r>
              <a:rPr i="1" lang="en">
                <a:solidFill>
                  <a:srgbClr val="2D2D2D"/>
                </a:solidFill>
              </a:rPr>
              <a:t>Good at working with teams of professionals</a:t>
            </a:r>
            <a:endParaRPr i="1">
              <a:solidFill>
                <a:srgbClr val="2D2D2D"/>
              </a:solidFill>
            </a:endParaRPr>
          </a:p>
          <a:p>
            <a:pPr indent="0" lvl="0" marL="0" rtl="0" algn="l">
              <a:spcBef>
                <a:spcPts val="0"/>
              </a:spcBef>
              <a:spcAft>
                <a:spcPts val="1200"/>
              </a:spcAft>
              <a:buNone/>
            </a:pPr>
            <a:r>
              <a:t/>
            </a:r>
            <a:endParaRPr>
              <a:solidFill>
                <a:srgbClr val="2D2D2D"/>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5"/>
          <p:cNvSpPr txBox="1"/>
          <p:nvPr>
            <p:ph type="title"/>
          </p:nvPr>
        </p:nvSpPr>
        <p:spPr>
          <a:xfrm>
            <a:off x="311700" y="445025"/>
            <a:ext cx="8520600" cy="707400"/>
          </a:xfrm>
          <a:prstGeom prst="rect">
            <a:avLst/>
          </a:prstGeom>
          <a:solidFill>
            <a:srgbClr val="A2C4C9"/>
          </a:solidFill>
        </p:spPr>
        <p:txBody>
          <a:bodyPr anchorCtr="0" anchor="t" bIns="91425" lIns="91425" spcFirstLastPara="1" rIns="91425" wrap="square" tIns="91425">
            <a:noAutofit/>
          </a:bodyPr>
          <a:lstStyle/>
          <a:p>
            <a:pPr indent="0" lvl="0" marL="0" rtl="0" algn="l">
              <a:spcBef>
                <a:spcPts val="0"/>
              </a:spcBef>
              <a:spcAft>
                <a:spcPts val="0"/>
              </a:spcAft>
              <a:buNone/>
            </a:pPr>
            <a:r>
              <a:rPr lang="en" sz="3600"/>
              <a:t>W -WEAKNESSES</a:t>
            </a:r>
            <a:endParaRPr sz="3600"/>
          </a:p>
        </p:txBody>
      </p:sp>
      <p:sp>
        <p:nvSpPr>
          <p:cNvPr id="66" name="Google Shape;66;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2D2D2D"/>
                </a:solidFill>
              </a:rPr>
              <a:t>Mention your crucial areas for improvement</a:t>
            </a:r>
            <a:endParaRPr>
              <a:solidFill>
                <a:srgbClr val="2D2D2D"/>
              </a:solidFill>
            </a:endParaRPr>
          </a:p>
          <a:p>
            <a:pPr indent="0" lvl="0" marL="0" rtl="0" algn="l">
              <a:spcBef>
                <a:spcPts val="1200"/>
              </a:spcBef>
              <a:spcAft>
                <a:spcPts val="0"/>
              </a:spcAft>
              <a:buNone/>
            </a:pPr>
            <a:r>
              <a:rPr lang="en">
                <a:solidFill>
                  <a:srgbClr val="2D2D2D"/>
                </a:solidFill>
              </a:rPr>
              <a:t>Also, factors that have the potential to reduce your productivity, like underlying medical conditions</a:t>
            </a:r>
            <a:endParaRPr>
              <a:solidFill>
                <a:srgbClr val="2D2D2D"/>
              </a:solidFill>
            </a:endParaRPr>
          </a:p>
          <a:p>
            <a:pPr indent="0" lvl="0" marL="0" rtl="0" algn="l">
              <a:spcBef>
                <a:spcPts val="1200"/>
              </a:spcBef>
              <a:spcAft>
                <a:spcPts val="0"/>
              </a:spcAft>
              <a:buNone/>
            </a:pPr>
            <a:r>
              <a:t/>
            </a:r>
            <a:endParaRPr>
              <a:solidFill>
                <a:srgbClr val="2D2D2D"/>
              </a:solidFill>
            </a:endParaRPr>
          </a:p>
          <a:p>
            <a:pPr indent="0" lvl="0" marL="0" rtl="0" algn="l">
              <a:spcBef>
                <a:spcPts val="1200"/>
              </a:spcBef>
              <a:spcAft>
                <a:spcPts val="0"/>
              </a:spcAft>
              <a:buNone/>
            </a:pPr>
            <a:r>
              <a:rPr b="1" lang="en">
                <a:solidFill>
                  <a:srgbClr val="2D2D2D"/>
                </a:solidFill>
              </a:rPr>
              <a:t>EXAMPLE </a:t>
            </a:r>
            <a:endParaRPr b="1">
              <a:solidFill>
                <a:srgbClr val="2D2D2D"/>
              </a:solidFill>
            </a:endParaRPr>
          </a:p>
          <a:p>
            <a:pPr indent="-342900" lvl="0" marL="457200" rtl="0" algn="l">
              <a:spcBef>
                <a:spcPts val="1200"/>
              </a:spcBef>
              <a:spcAft>
                <a:spcPts val="0"/>
              </a:spcAft>
              <a:buClr>
                <a:srgbClr val="2D2D2D"/>
              </a:buClr>
              <a:buSzPts val="1800"/>
              <a:buChar char="●"/>
            </a:pPr>
            <a:r>
              <a:rPr i="1" lang="en">
                <a:solidFill>
                  <a:srgbClr val="2D2D2D"/>
                </a:solidFill>
              </a:rPr>
              <a:t>Lack of formal qualifications in the domain of marketing</a:t>
            </a:r>
            <a:endParaRPr i="1">
              <a:solidFill>
                <a:srgbClr val="2D2D2D"/>
              </a:solidFill>
            </a:endParaRPr>
          </a:p>
          <a:p>
            <a:pPr indent="-342900" lvl="0" marL="457200" rtl="0" algn="l">
              <a:spcBef>
                <a:spcPts val="0"/>
              </a:spcBef>
              <a:spcAft>
                <a:spcPts val="0"/>
              </a:spcAft>
              <a:buClr>
                <a:srgbClr val="2D2D2D"/>
              </a:buClr>
              <a:buSzPts val="1800"/>
              <a:buChar char="●"/>
            </a:pPr>
            <a:r>
              <a:rPr i="1" lang="en">
                <a:solidFill>
                  <a:srgbClr val="2D2D2D"/>
                </a:solidFill>
              </a:rPr>
              <a:t>Lack of familiarity with project-specific tools</a:t>
            </a:r>
            <a:endParaRPr i="1">
              <a:solidFill>
                <a:srgbClr val="2D2D2D"/>
              </a:solidFill>
            </a:endParaRPr>
          </a:p>
          <a:p>
            <a:pPr indent="-342900" lvl="0" marL="457200" rtl="0" algn="l">
              <a:spcBef>
                <a:spcPts val="0"/>
              </a:spcBef>
              <a:spcAft>
                <a:spcPts val="0"/>
              </a:spcAft>
              <a:buClr>
                <a:srgbClr val="2D2D2D"/>
              </a:buClr>
              <a:buSzPts val="1800"/>
              <a:buChar char="●"/>
            </a:pPr>
            <a:r>
              <a:rPr i="1" lang="en">
                <a:solidFill>
                  <a:srgbClr val="2D2D2D"/>
                </a:solidFill>
              </a:rPr>
              <a:t>Aversion to learning new software</a:t>
            </a:r>
            <a:endParaRPr i="1">
              <a:solidFill>
                <a:srgbClr val="2D2D2D"/>
              </a:solidFill>
            </a:endParaRPr>
          </a:p>
          <a:p>
            <a:pPr indent="0" lvl="0" marL="457200" rtl="0" algn="l">
              <a:spcBef>
                <a:spcPts val="1200"/>
              </a:spcBef>
              <a:spcAft>
                <a:spcPts val="0"/>
              </a:spcAft>
              <a:buNone/>
            </a:pPr>
            <a:r>
              <a:t/>
            </a:r>
            <a:endParaRPr i="1">
              <a:solidFill>
                <a:srgbClr val="2D2D2D"/>
              </a:solidFill>
            </a:endParaRPr>
          </a:p>
          <a:p>
            <a:pPr indent="0" lvl="0" marL="0" rtl="0" algn="l">
              <a:spcBef>
                <a:spcPts val="0"/>
              </a:spcBef>
              <a:spcAft>
                <a:spcPts val="1200"/>
              </a:spcAft>
              <a:buNone/>
            </a:pPr>
            <a:r>
              <a:t/>
            </a:r>
            <a:endParaRPr>
              <a:solidFill>
                <a:srgbClr val="2D2D2D"/>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6"/>
          <p:cNvSpPr txBox="1"/>
          <p:nvPr>
            <p:ph type="title"/>
          </p:nvPr>
        </p:nvSpPr>
        <p:spPr>
          <a:xfrm>
            <a:off x="311700" y="445025"/>
            <a:ext cx="8520600" cy="707400"/>
          </a:xfrm>
          <a:prstGeom prst="rect">
            <a:avLst/>
          </a:prstGeom>
          <a:solidFill>
            <a:srgbClr val="B6D7A8"/>
          </a:solidFill>
        </p:spPr>
        <p:txBody>
          <a:bodyPr anchorCtr="0" anchor="t" bIns="91425" lIns="91425" spcFirstLastPara="1" rIns="91425" wrap="square" tIns="91425">
            <a:noAutofit/>
          </a:bodyPr>
          <a:lstStyle/>
          <a:p>
            <a:pPr indent="0" lvl="0" marL="0" rtl="0" algn="l">
              <a:spcBef>
                <a:spcPts val="0"/>
              </a:spcBef>
              <a:spcAft>
                <a:spcPts val="0"/>
              </a:spcAft>
              <a:buNone/>
            </a:pPr>
            <a:r>
              <a:rPr lang="en" sz="3600"/>
              <a:t>O - OPPORTUNITIES</a:t>
            </a:r>
            <a:endParaRPr sz="3600"/>
          </a:p>
        </p:txBody>
      </p:sp>
      <p:sp>
        <p:nvSpPr>
          <p:cNvPr id="72" name="Google Shape;72;p16"/>
          <p:cNvSpPr txBox="1"/>
          <p:nvPr>
            <p:ph idx="1" type="body"/>
          </p:nvPr>
        </p:nvSpPr>
        <p:spPr>
          <a:xfrm>
            <a:off x="311700" y="1152475"/>
            <a:ext cx="8520600" cy="3799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2D2D2D"/>
                </a:solidFill>
              </a:rPr>
              <a:t>Any external factors that can benefit your situation may be listed as opportunities. These include the resources you have at your disposal and market trends or phenomena that can support your professional journey.</a:t>
            </a:r>
            <a:endParaRPr>
              <a:solidFill>
                <a:srgbClr val="2D2D2D"/>
              </a:solidFill>
            </a:endParaRPr>
          </a:p>
          <a:p>
            <a:pPr indent="0" lvl="0" marL="0" rtl="0" algn="l">
              <a:spcBef>
                <a:spcPts val="1200"/>
              </a:spcBef>
              <a:spcAft>
                <a:spcPts val="0"/>
              </a:spcAft>
              <a:buNone/>
            </a:pPr>
            <a:r>
              <a:t/>
            </a:r>
            <a:endParaRPr>
              <a:solidFill>
                <a:srgbClr val="2D2D2D"/>
              </a:solidFill>
            </a:endParaRPr>
          </a:p>
          <a:p>
            <a:pPr indent="0" lvl="0" marL="0" rtl="0" algn="l">
              <a:spcBef>
                <a:spcPts val="1200"/>
              </a:spcBef>
              <a:spcAft>
                <a:spcPts val="0"/>
              </a:spcAft>
              <a:buNone/>
            </a:pPr>
            <a:r>
              <a:rPr b="1" lang="en">
                <a:solidFill>
                  <a:srgbClr val="2D2D2D"/>
                </a:solidFill>
              </a:rPr>
              <a:t>EXAMPLE</a:t>
            </a:r>
            <a:endParaRPr b="1">
              <a:solidFill>
                <a:srgbClr val="2D2D2D"/>
              </a:solidFill>
            </a:endParaRPr>
          </a:p>
          <a:p>
            <a:pPr indent="-342900" lvl="0" marL="457200" rtl="0" algn="l">
              <a:spcBef>
                <a:spcPts val="1200"/>
              </a:spcBef>
              <a:spcAft>
                <a:spcPts val="0"/>
              </a:spcAft>
              <a:buClr>
                <a:srgbClr val="2D2D2D"/>
              </a:buClr>
              <a:buSzPts val="1800"/>
              <a:buChar char="●"/>
            </a:pPr>
            <a:r>
              <a:rPr i="1" lang="en">
                <a:solidFill>
                  <a:srgbClr val="2D2D2D"/>
                </a:solidFill>
              </a:rPr>
              <a:t>Increasing demand for SEO experts</a:t>
            </a:r>
            <a:endParaRPr i="1">
              <a:solidFill>
                <a:srgbClr val="2D2D2D"/>
              </a:solidFill>
            </a:endParaRPr>
          </a:p>
          <a:p>
            <a:pPr indent="-342900" lvl="0" marL="457200" rtl="0" algn="l">
              <a:spcBef>
                <a:spcPts val="0"/>
              </a:spcBef>
              <a:spcAft>
                <a:spcPts val="0"/>
              </a:spcAft>
              <a:buClr>
                <a:srgbClr val="2D2D2D"/>
              </a:buClr>
              <a:buSzPts val="1800"/>
              <a:buChar char="●"/>
            </a:pPr>
            <a:r>
              <a:rPr i="1" lang="en">
                <a:solidFill>
                  <a:srgbClr val="2D2D2D"/>
                </a:solidFill>
              </a:rPr>
              <a:t>Improving potential for online marketing</a:t>
            </a:r>
            <a:endParaRPr i="1">
              <a:solidFill>
                <a:srgbClr val="2D2D2D"/>
              </a:solidFill>
            </a:endParaRPr>
          </a:p>
          <a:p>
            <a:pPr indent="-342900" lvl="0" marL="457200" rtl="0" algn="l">
              <a:spcBef>
                <a:spcPts val="0"/>
              </a:spcBef>
              <a:spcAft>
                <a:spcPts val="0"/>
              </a:spcAft>
              <a:buClr>
                <a:srgbClr val="2D2D2D"/>
              </a:buClr>
              <a:buSzPts val="1800"/>
              <a:buChar char="●"/>
            </a:pPr>
            <a:r>
              <a:rPr i="1" lang="en">
                <a:solidFill>
                  <a:srgbClr val="2D2D2D"/>
                </a:solidFill>
              </a:rPr>
              <a:t>An increasing number of new businesses looking for marketing personnel</a:t>
            </a:r>
            <a:endParaRPr i="1">
              <a:solidFill>
                <a:srgbClr val="2D2D2D"/>
              </a:solidFill>
            </a:endParaRPr>
          </a:p>
          <a:p>
            <a:pPr indent="-342900" lvl="0" marL="457200" rtl="0" algn="l">
              <a:spcBef>
                <a:spcPts val="0"/>
              </a:spcBef>
              <a:spcAft>
                <a:spcPts val="0"/>
              </a:spcAft>
              <a:buClr>
                <a:srgbClr val="2D2D2D"/>
              </a:buClr>
              <a:buSzPts val="1800"/>
              <a:buChar char="●"/>
            </a:pPr>
            <a:r>
              <a:rPr i="1" lang="en">
                <a:solidFill>
                  <a:srgbClr val="2D2D2D"/>
                </a:solidFill>
              </a:rPr>
              <a:t>Feasibility of working from home</a:t>
            </a:r>
            <a:endParaRPr>
              <a:solidFill>
                <a:srgbClr val="2D2D2D"/>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7"/>
          <p:cNvSpPr txBox="1"/>
          <p:nvPr>
            <p:ph type="title"/>
          </p:nvPr>
        </p:nvSpPr>
        <p:spPr>
          <a:xfrm>
            <a:off x="311700" y="445025"/>
            <a:ext cx="8520600" cy="707400"/>
          </a:xfrm>
          <a:prstGeom prst="rect">
            <a:avLst/>
          </a:prstGeom>
          <a:solidFill>
            <a:srgbClr val="FFD966"/>
          </a:solidFill>
        </p:spPr>
        <p:txBody>
          <a:bodyPr anchorCtr="0" anchor="t" bIns="91425" lIns="91425" spcFirstLastPara="1" rIns="91425" wrap="square" tIns="91425">
            <a:noAutofit/>
          </a:bodyPr>
          <a:lstStyle/>
          <a:p>
            <a:pPr indent="0" lvl="0" marL="0" rtl="0" algn="l">
              <a:spcBef>
                <a:spcPts val="0"/>
              </a:spcBef>
              <a:spcAft>
                <a:spcPts val="0"/>
              </a:spcAft>
              <a:buNone/>
            </a:pPr>
            <a:r>
              <a:rPr lang="en" sz="3600"/>
              <a:t>T - THREATS</a:t>
            </a:r>
            <a:endParaRPr sz="3600"/>
          </a:p>
        </p:txBody>
      </p:sp>
      <p:sp>
        <p:nvSpPr>
          <p:cNvPr id="78" name="Google Shape;78;p17"/>
          <p:cNvSpPr txBox="1"/>
          <p:nvPr>
            <p:ph idx="1" type="body"/>
          </p:nvPr>
        </p:nvSpPr>
        <p:spPr>
          <a:xfrm>
            <a:off x="311700" y="1152475"/>
            <a:ext cx="8520600" cy="3625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2D2D2D"/>
                </a:solidFill>
              </a:rPr>
              <a:t>Any factor that arises from the situation and puts you at a disadvantage is a potential threat that you should address and prepare for. Threats include things like a small job market, low earning potential, competition or specific limitations within an industry.</a:t>
            </a:r>
            <a:endParaRPr>
              <a:solidFill>
                <a:srgbClr val="2D2D2D"/>
              </a:solidFill>
            </a:endParaRPr>
          </a:p>
          <a:p>
            <a:pPr indent="0" lvl="0" marL="0" rtl="0" algn="l">
              <a:spcBef>
                <a:spcPts val="1200"/>
              </a:spcBef>
              <a:spcAft>
                <a:spcPts val="0"/>
              </a:spcAft>
              <a:buNone/>
            </a:pPr>
            <a:r>
              <a:t/>
            </a:r>
            <a:endParaRPr>
              <a:solidFill>
                <a:srgbClr val="2D2D2D"/>
              </a:solidFill>
            </a:endParaRPr>
          </a:p>
          <a:p>
            <a:pPr indent="0" lvl="0" marL="0" rtl="0" algn="l">
              <a:spcBef>
                <a:spcPts val="1200"/>
              </a:spcBef>
              <a:spcAft>
                <a:spcPts val="0"/>
              </a:spcAft>
              <a:buNone/>
            </a:pPr>
            <a:r>
              <a:rPr b="1" lang="en">
                <a:solidFill>
                  <a:srgbClr val="2D2D2D"/>
                </a:solidFill>
              </a:rPr>
              <a:t>EXAMPLE</a:t>
            </a:r>
            <a:endParaRPr b="1">
              <a:solidFill>
                <a:srgbClr val="2D2D2D"/>
              </a:solidFill>
            </a:endParaRPr>
          </a:p>
          <a:p>
            <a:pPr indent="-342900" lvl="0" marL="457200" rtl="0" algn="l">
              <a:spcBef>
                <a:spcPts val="1200"/>
              </a:spcBef>
              <a:spcAft>
                <a:spcPts val="0"/>
              </a:spcAft>
              <a:buClr>
                <a:srgbClr val="2D2D2D"/>
              </a:buClr>
              <a:buSzPts val="1800"/>
              <a:buChar char="●"/>
            </a:pPr>
            <a:r>
              <a:rPr i="1" lang="en">
                <a:solidFill>
                  <a:srgbClr val="2D2D2D"/>
                </a:solidFill>
              </a:rPr>
              <a:t>High levels of competition due to an increasing number of software engineering graduates</a:t>
            </a:r>
            <a:endParaRPr i="1">
              <a:solidFill>
                <a:srgbClr val="2D2D2D"/>
              </a:solidFill>
            </a:endParaRPr>
          </a:p>
          <a:p>
            <a:pPr indent="-342900" lvl="0" marL="457200" rtl="0" algn="l">
              <a:spcBef>
                <a:spcPts val="0"/>
              </a:spcBef>
              <a:spcAft>
                <a:spcPts val="0"/>
              </a:spcAft>
              <a:buClr>
                <a:srgbClr val="2D2D2D"/>
              </a:buClr>
              <a:buSzPts val="1800"/>
              <a:buChar char="●"/>
            </a:pPr>
            <a:r>
              <a:rPr i="1" lang="en">
                <a:solidFill>
                  <a:srgbClr val="2D2D2D"/>
                </a:solidFill>
              </a:rPr>
              <a:t>Lack of career growth as a software developer</a:t>
            </a:r>
            <a:endParaRPr i="1">
              <a:solidFill>
                <a:srgbClr val="2D2D2D"/>
              </a:solidFill>
            </a:endParaRPr>
          </a:p>
          <a:p>
            <a:pPr indent="0" lvl="0" marL="0" rtl="0" algn="l">
              <a:spcBef>
                <a:spcPts val="0"/>
              </a:spcBef>
              <a:spcAft>
                <a:spcPts val="1200"/>
              </a:spcAft>
              <a:buNone/>
            </a:pPr>
            <a:r>
              <a:t/>
            </a:r>
            <a:endParaRPr>
              <a:solidFill>
                <a:srgbClr val="2D2D2D"/>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8"/>
          <p:cNvSpPr txBox="1"/>
          <p:nvPr>
            <p:ph type="title"/>
          </p:nvPr>
        </p:nvSpPr>
        <p:spPr>
          <a:xfrm>
            <a:off x="373825" y="1999050"/>
            <a:ext cx="8520600" cy="572700"/>
          </a:xfrm>
          <a:prstGeom prst="rect">
            <a:avLst/>
          </a:prstGeom>
          <a:noFill/>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
              <a:t>WRITE YOUR SWOT ANALYSIS</a:t>
            </a:r>
            <a:endParaRPr b="1"/>
          </a:p>
        </p:txBody>
      </p:sp>
      <p:cxnSp>
        <p:nvCxnSpPr>
          <p:cNvPr id="84" name="Google Shape;84;p18"/>
          <p:cNvCxnSpPr/>
          <p:nvPr/>
        </p:nvCxnSpPr>
        <p:spPr>
          <a:xfrm>
            <a:off x="1953050" y="2628900"/>
            <a:ext cx="5603100" cy="0"/>
          </a:xfrm>
          <a:prstGeom prst="straightConnector1">
            <a:avLst/>
          </a:prstGeom>
          <a:noFill/>
          <a:ln cap="flat" cmpd="sng" w="19050">
            <a:solidFill>
              <a:schemeClr val="dk2"/>
            </a:solidFill>
            <a:prstDash val="solid"/>
            <a:round/>
            <a:headEnd len="med" w="med" type="none"/>
            <a:tailEnd len="med" w="med" type="none"/>
          </a:ln>
        </p:spPr>
      </p:cxn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MY STRENGTHS</a:t>
            </a:r>
            <a:endParaRPr/>
          </a:p>
        </p:txBody>
      </p:sp>
      <p:sp>
        <p:nvSpPr>
          <p:cNvPr id="90" name="Google Shape;90;p19"/>
          <p:cNvSpPr txBox="1"/>
          <p:nvPr>
            <p:ph idx="1" type="body"/>
          </p:nvPr>
        </p:nvSpPr>
        <p:spPr>
          <a:xfrm>
            <a:off x="311700" y="1152475"/>
            <a:ext cx="8520600" cy="3416400"/>
          </a:xfrm>
          <a:prstGeom prst="rect">
            <a:avLst/>
          </a:prstGeom>
          <a:solidFill>
            <a:srgbClr val="E6B8AF"/>
          </a:solidFill>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MY WEAKNESSES</a:t>
            </a:r>
            <a:endParaRPr/>
          </a:p>
        </p:txBody>
      </p:sp>
      <p:sp>
        <p:nvSpPr>
          <p:cNvPr id="96" name="Google Shape;96;p20"/>
          <p:cNvSpPr txBox="1"/>
          <p:nvPr>
            <p:ph idx="1" type="body"/>
          </p:nvPr>
        </p:nvSpPr>
        <p:spPr>
          <a:xfrm>
            <a:off x="311700" y="1152475"/>
            <a:ext cx="8520600" cy="3416400"/>
          </a:xfrm>
          <a:prstGeom prst="rect">
            <a:avLst/>
          </a:prstGeom>
          <a:solidFill>
            <a:srgbClr val="9FC5E8"/>
          </a:solidFill>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MY OPPORTUNITIES</a:t>
            </a:r>
            <a:endParaRPr/>
          </a:p>
        </p:txBody>
      </p:sp>
      <p:sp>
        <p:nvSpPr>
          <p:cNvPr id="102" name="Google Shape;102;p21"/>
          <p:cNvSpPr txBox="1"/>
          <p:nvPr>
            <p:ph idx="1" type="body"/>
          </p:nvPr>
        </p:nvSpPr>
        <p:spPr>
          <a:xfrm>
            <a:off x="311700" y="1152475"/>
            <a:ext cx="8520600" cy="3416400"/>
          </a:xfrm>
          <a:prstGeom prst="rect">
            <a:avLst/>
          </a:prstGeom>
          <a:solidFill>
            <a:srgbClr val="B6D7A8"/>
          </a:solidFill>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