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3" r:id="rId6"/>
    <p:sldId id="265" r:id="rId7"/>
    <p:sldId id="266" r:id="rId8"/>
    <p:sldId id="357" r:id="rId9"/>
    <p:sldId id="358" r:id="rId10"/>
    <p:sldId id="359" r:id="rId11"/>
    <p:sldId id="360" r:id="rId12"/>
    <p:sldId id="361" r:id="rId13"/>
    <p:sldId id="362" r:id="rId14"/>
    <p:sldId id="363" r:id="rId15"/>
    <p:sldId id="264" r:id="rId16"/>
    <p:sldId id="267" r:id="rId17"/>
    <p:sldId id="262"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Lst>
  <p:sldSz cx="7569200" cy="10706100"/>
  <p:notesSz cx="7569200" cy="10706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202"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8166" y="3318891"/>
            <a:ext cx="6439217" cy="224828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6332" y="5995416"/>
            <a:ext cx="5302885" cy="26765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777" y="2462403"/>
            <a:ext cx="3295364" cy="706602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901408" y="2462403"/>
            <a:ext cx="3295364" cy="706602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290059" y="490728"/>
            <a:ext cx="2343912" cy="324611"/>
          </a:xfrm>
          <a:prstGeom prst="rect">
            <a:avLst/>
          </a:prstGeom>
        </p:spPr>
      </p:pic>
      <p:sp>
        <p:nvSpPr>
          <p:cNvPr id="2" name="Holder 2"/>
          <p:cNvSpPr>
            <a:spLocks noGrp="1"/>
          </p:cNvSpPr>
          <p:nvPr>
            <p:ph type="title"/>
          </p:nvPr>
        </p:nvSpPr>
        <p:spPr>
          <a:xfrm>
            <a:off x="378777" y="428244"/>
            <a:ext cx="6817995" cy="171297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777" y="2462403"/>
            <a:ext cx="6817995" cy="706602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5687" y="9956673"/>
            <a:ext cx="2424176" cy="5353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777" y="9956673"/>
            <a:ext cx="1742376" cy="5353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a:xfrm>
            <a:off x="5454396" y="9956673"/>
            <a:ext cx="1742376" cy="5353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8" Type="http://schemas.openxmlformats.org/officeDocument/2006/relationships/hyperlink" Target="https://www.toyota-industries.com/company/business/automobile/compressor/mechanism/" TargetMode="External"/><Relationship Id="rId3" Type="http://schemas.openxmlformats.org/officeDocument/2006/relationships/hyperlink" Target="https://www.mahle.com/en/products-and-services/passenger-cars/air-conditioning/" TargetMode="External"/><Relationship Id="rId7" Type="http://schemas.openxmlformats.org/officeDocument/2006/relationships/hyperlink" Target="https://www.cbac.com/buda/media-center/blog/2016/march/the-five-major-parts-of-your-car-s-a-c-system/" TargetMode="External"/><Relationship Id="rId2" Type="http://schemas.openxmlformats.org/officeDocument/2006/relationships/hyperlink" Target="https://www.indusmotor.com/blog/automotive-air-conditioning-system" TargetMode="External"/><Relationship Id="rId1" Type="http://schemas.openxmlformats.org/officeDocument/2006/relationships/slideLayout" Target="../slideLayouts/slideLayout5.xml"/><Relationship Id="rId6" Type="http://schemas.openxmlformats.org/officeDocument/2006/relationships/hyperlink" Target="https://www.mechanicalbooster.com/2017/12/car-air-conditioning-system.html" TargetMode="External"/><Relationship Id="rId5" Type="http://schemas.openxmlformats.org/officeDocument/2006/relationships/hyperlink" Target="https://gomechanic.in/blog/car-ac-working/" TargetMode="External"/><Relationship Id="rId4" Type="http://schemas.openxmlformats.org/officeDocument/2006/relationships/hyperlink" Target="https://www.edn.com/fundamentals-of-the-automotive-cabin-climate-control-system/" TargetMode="External"/><Relationship Id="rId9" Type="http://schemas.openxmlformats.org/officeDocument/2006/relationships/hyperlink" Target="http://www.mitsd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itsde.com/" TargetMode="Externa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hyperlink" Target="http://www.mitsde.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hyperlink" Target="http://www.mitsde.com/"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 Id="rId4" Type="http://schemas.openxmlformats.org/officeDocument/2006/relationships/hyperlink" Target="http://www.mitsde.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 Id="rId4" Type="http://schemas.openxmlformats.org/officeDocument/2006/relationships/hyperlink" Target="http://www.mitsde.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5.xml"/><Relationship Id="rId4" Type="http://schemas.openxmlformats.org/officeDocument/2006/relationships/hyperlink" Target="http://www.mitsde.com/"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5.xml"/><Relationship Id="rId4" Type="http://schemas.openxmlformats.org/officeDocument/2006/relationships/hyperlink" Target="http://www.mitsde.com/"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hyperlink" Target="http://www.mitsde.com/" TargetMode="External"/><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hyperlink" Target="http://www.mitsde.co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0109200"/>
            <a:ext cx="7560309" cy="582930"/>
            <a:chOff x="0" y="10109200"/>
            <a:chExt cx="7560309" cy="582930"/>
          </a:xfrm>
        </p:grpSpPr>
        <p:sp>
          <p:nvSpPr>
            <p:cNvPr id="3" name="object 3"/>
            <p:cNvSpPr/>
            <p:nvPr/>
          </p:nvSpPr>
          <p:spPr>
            <a:xfrm>
              <a:off x="0" y="10109200"/>
              <a:ext cx="7560309" cy="582930"/>
            </a:xfrm>
            <a:custGeom>
              <a:avLst/>
              <a:gdLst/>
              <a:ahLst/>
              <a:cxnLst/>
              <a:rect l="l" t="t" r="r" b="b"/>
              <a:pathLst>
                <a:path w="7560309" h="582929">
                  <a:moveTo>
                    <a:pt x="7560309" y="0"/>
                  </a:moveTo>
                  <a:lnTo>
                    <a:pt x="7492365" y="45084"/>
                  </a:lnTo>
                  <a:lnTo>
                    <a:pt x="7459980" y="77469"/>
                  </a:lnTo>
                  <a:lnTo>
                    <a:pt x="7432040" y="114299"/>
                  </a:lnTo>
                  <a:lnTo>
                    <a:pt x="7409180" y="154939"/>
                  </a:lnTo>
                  <a:lnTo>
                    <a:pt x="7392670" y="198754"/>
                  </a:lnTo>
                  <a:lnTo>
                    <a:pt x="7382509" y="245109"/>
                  </a:lnTo>
                  <a:lnTo>
                    <a:pt x="7378700" y="294004"/>
                  </a:lnTo>
                  <a:lnTo>
                    <a:pt x="7382509" y="342899"/>
                  </a:lnTo>
                  <a:lnTo>
                    <a:pt x="7392670" y="389254"/>
                  </a:lnTo>
                  <a:lnTo>
                    <a:pt x="7409180" y="433069"/>
                  </a:lnTo>
                  <a:lnTo>
                    <a:pt x="7432040" y="473709"/>
                  </a:lnTo>
                  <a:lnTo>
                    <a:pt x="7459980" y="510538"/>
                  </a:lnTo>
                  <a:lnTo>
                    <a:pt x="7492365" y="542923"/>
                  </a:lnTo>
                  <a:lnTo>
                    <a:pt x="7526020" y="568324"/>
                  </a:lnTo>
                  <a:lnTo>
                    <a:pt x="0" y="568324"/>
                  </a:lnTo>
                  <a:lnTo>
                    <a:pt x="0" y="582929"/>
                  </a:lnTo>
                  <a:lnTo>
                    <a:pt x="7560309" y="582929"/>
                  </a:lnTo>
                  <a:lnTo>
                    <a:pt x="7560309" y="0"/>
                  </a:lnTo>
                  <a:close/>
                </a:path>
              </a:pathLst>
            </a:custGeom>
            <a:solidFill>
              <a:srgbClr val="F6762B">
                <a:alpha val="90979"/>
              </a:srgbClr>
            </a:solidFill>
          </p:spPr>
          <p:txBody>
            <a:bodyPr wrap="square" lIns="0" tIns="0" rIns="0" bIns="0" rtlCol="0"/>
            <a:lstStyle/>
            <a:p>
              <a:endParaRPr/>
            </a:p>
          </p:txBody>
        </p:sp>
        <p:sp>
          <p:nvSpPr>
            <p:cNvPr id="4" name="object 4"/>
            <p:cNvSpPr/>
            <p:nvPr/>
          </p:nvSpPr>
          <p:spPr>
            <a:xfrm>
              <a:off x="7432040" y="10169525"/>
              <a:ext cx="127635" cy="464820"/>
            </a:xfrm>
            <a:custGeom>
              <a:avLst/>
              <a:gdLst/>
              <a:ahLst/>
              <a:cxnLst/>
              <a:rect l="l" t="t" r="r" b="b"/>
              <a:pathLst>
                <a:path w="127634" h="464820">
                  <a:moveTo>
                    <a:pt x="127634" y="0"/>
                  </a:moveTo>
                  <a:lnTo>
                    <a:pt x="64769" y="54609"/>
                  </a:lnTo>
                  <a:lnTo>
                    <a:pt x="37464" y="92709"/>
                  </a:lnTo>
                  <a:lnTo>
                    <a:pt x="17144" y="136524"/>
                  </a:lnTo>
                  <a:lnTo>
                    <a:pt x="4444" y="182879"/>
                  </a:lnTo>
                  <a:lnTo>
                    <a:pt x="0" y="232409"/>
                  </a:lnTo>
                  <a:lnTo>
                    <a:pt x="4444" y="281939"/>
                  </a:lnTo>
                  <a:lnTo>
                    <a:pt x="17144" y="328294"/>
                  </a:lnTo>
                  <a:lnTo>
                    <a:pt x="37464" y="371474"/>
                  </a:lnTo>
                  <a:lnTo>
                    <a:pt x="64769" y="409573"/>
                  </a:lnTo>
                  <a:lnTo>
                    <a:pt x="97789" y="443228"/>
                  </a:lnTo>
                  <a:lnTo>
                    <a:pt x="127634" y="464819"/>
                  </a:lnTo>
                  <a:lnTo>
                    <a:pt x="127634" y="0"/>
                  </a:lnTo>
                  <a:close/>
                </a:path>
              </a:pathLst>
            </a:custGeom>
            <a:solidFill>
              <a:srgbClr val="FFFFFF">
                <a:alpha val="90979"/>
              </a:srgbClr>
            </a:solidFill>
          </p:spPr>
          <p:txBody>
            <a:bodyPr wrap="square" lIns="0" tIns="0" rIns="0" bIns="0" rtlCol="0"/>
            <a:lstStyle/>
            <a:p>
              <a:endParaRPr/>
            </a:p>
          </p:txBody>
        </p:sp>
      </p:grpSp>
      <p:sp>
        <p:nvSpPr>
          <p:cNvPr id="5" name="object 5"/>
          <p:cNvSpPr txBox="1"/>
          <p:nvPr/>
        </p:nvSpPr>
        <p:spPr>
          <a:xfrm>
            <a:off x="3032886" y="1246378"/>
            <a:ext cx="1691639" cy="1089025"/>
          </a:xfrm>
          <a:prstGeom prst="rect">
            <a:avLst/>
          </a:prstGeom>
        </p:spPr>
        <p:txBody>
          <a:bodyPr vert="horz" wrap="square" lIns="0" tIns="12065" rIns="0" bIns="0" rtlCol="0">
            <a:spAutoFit/>
          </a:bodyPr>
          <a:lstStyle/>
          <a:p>
            <a:pPr marL="19685" algn="ctr">
              <a:lnSpc>
                <a:spcPct val="100000"/>
              </a:lnSpc>
              <a:spcBef>
                <a:spcPts val="95"/>
              </a:spcBef>
            </a:pPr>
            <a:r>
              <a:rPr sz="1600" b="1" spc="-50" dirty="0">
                <a:latin typeface="Times New Roman"/>
                <a:cs typeface="Times New Roman"/>
              </a:rPr>
              <a:t>A</a:t>
            </a:r>
            <a:endParaRPr sz="1600">
              <a:latin typeface="Times New Roman"/>
              <a:cs typeface="Times New Roman"/>
            </a:endParaRPr>
          </a:p>
          <a:p>
            <a:pPr marL="12700" marR="5080" algn="ctr">
              <a:lnSpc>
                <a:spcPct val="160000"/>
              </a:lnSpc>
              <a:spcBef>
                <a:spcPts val="310"/>
              </a:spcBef>
            </a:pPr>
            <a:r>
              <a:rPr sz="1600" b="1" spc="-120" dirty="0">
                <a:latin typeface="Times New Roman"/>
                <a:cs typeface="Times New Roman"/>
              </a:rPr>
              <a:t>PROJECT</a:t>
            </a:r>
            <a:r>
              <a:rPr sz="1600" b="1" spc="55" dirty="0">
                <a:latin typeface="Times New Roman"/>
                <a:cs typeface="Times New Roman"/>
              </a:rPr>
              <a:t> </a:t>
            </a:r>
            <a:r>
              <a:rPr sz="1600" b="1" spc="-114" dirty="0">
                <a:latin typeface="Times New Roman"/>
                <a:cs typeface="Times New Roman"/>
              </a:rPr>
              <a:t>REPORT </a:t>
            </a:r>
            <a:r>
              <a:rPr sz="1600" b="1" spc="-25" dirty="0">
                <a:latin typeface="Times New Roman"/>
                <a:cs typeface="Times New Roman"/>
              </a:rPr>
              <a:t>ON</a:t>
            </a:r>
            <a:endParaRPr sz="1600">
              <a:latin typeface="Times New Roman"/>
              <a:cs typeface="Times New Roman"/>
            </a:endParaRPr>
          </a:p>
        </p:txBody>
      </p:sp>
      <p:sp>
        <p:nvSpPr>
          <p:cNvPr id="16" name="object 16"/>
          <p:cNvSpPr txBox="1"/>
          <p:nvPr/>
        </p:nvSpPr>
        <p:spPr>
          <a:xfrm>
            <a:off x="3131947" y="10063184"/>
            <a:ext cx="1282065" cy="196215"/>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6" name="object 6"/>
          <p:cNvSpPr txBox="1"/>
          <p:nvPr/>
        </p:nvSpPr>
        <p:spPr>
          <a:xfrm>
            <a:off x="1087183" y="2275910"/>
            <a:ext cx="5385942" cy="615553"/>
          </a:xfrm>
          <a:prstGeom prst="rect">
            <a:avLst/>
          </a:prstGeom>
          <a:solidFill>
            <a:srgbClr val="D2D2D2"/>
          </a:solidFill>
        </p:spPr>
        <p:txBody>
          <a:bodyPr vert="horz" wrap="square" lIns="0" tIns="0" rIns="0" bIns="0" rtlCol="0">
            <a:spAutoFit/>
          </a:bodyPr>
          <a:lstStyle/>
          <a:p>
            <a:pPr algn="ctr"/>
            <a:r>
              <a:rPr sz="2000" b="1" dirty="0">
                <a:latin typeface="Times New Roman"/>
                <a:cs typeface="Times New Roman"/>
              </a:rPr>
              <a:t>“</a:t>
            </a:r>
            <a:r>
              <a:rPr lang="en-US" sz="2000" b="1" i="1" dirty="0">
                <a:solidFill>
                  <a:srgbClr val="002060"/>
                </a:solidFill>
              </a:rPr>
              <a:t>HVAC System for Cars and Automotive Vehicles </a:t>
            </a:r>
            <a:r>
              <a:rPr sz="2000" b="1" spc="-10" dirty="0">
                <a:latin typeface="Times New Roman"/>
                <a:cs typeface="Times New Roman"/>
              </a:rPr>
              <a:t>”</a:t>
            </a:r>
            <a:endParaRPr sz="2000" dirty="0">
              <a:latin typeface="Times New Roman"/>
              <a:cs typeface="Times New Roman"/>
            </a:endParaRPr>
          </a:p>
        </p:txBody>
      </p:sp>
      <p:sp>
        <p:nvSpPr>
          <p:cNvPr id="7" name="object 7"/>
          <p:cNvSpPr txBox="1"/>
          <p:nvPr/>
        </p:nvSpPr>
        <p:spPr>
          <a:xfrm>
            <a:off x="2261742" y="2934970"/>
            <a:ext cx="3258185" cy="1090295"/>
          </a:xfrm>
          <a:prstGeom prst="rect">
            <a:avLst/>
          </a:prstGeom>
        </p:spPr>
        <p:txBody>
          <a:bodyPr vert="horz" wrap="square" lIns="0" tIns="12700" rIns="0" bIns="0" rtlCol="0">
            <a:spAutoFit/>
          </a:bodyPr>
          <a:lstStyle/>
          <a:p>
            <a:pPr marL="1905" algn="ctr">
              <a:lnSpc>
                <a:spcPct val="100000"/>
              </a:lnSpc>
              <a:spcBef>
                <a:spcPts val="100"/>
              </a:spcBef>
            </a:pPr>
            <a:r>
              <a:rPr sz="1400" b="1" spc="-90" dirty="0">
                <a:latin typeface="Times New Roman"/>
                <a:cs typeface="Times New Roman"/>
              </a:rPr>
              <a:t>UNDERTAKEN</a:t>
            </a:r>
            <a:r>
              <a:rPr sz="1400" b="1" spc="60" dirty="0">
                <a:latin typeface="Times New Roman"/>
                <a:cs typeface="Times New Roman"/>
              </a:rPr>
              <a:t> </a:t>
            </a:r>
            <a:r>
              <a:rPr sz="1400" b="1" spc="-35" dirty="0">
                <a:latin typeface="Times New Roman"/>
                <a:cs typeface="Times New Roman"/>
              </a:rPr>
              <a:t>AT</a:t>
            </a:r>
            <a:endParaRPr sz="1400">
              <a:latin typeface="Times New Roman"/>
              <a:cs typeface="Times New Roman"/>
            </a:endParaRPr>
          </a:p>
          <a:p>
            <a:pPr algn="ctr">
              <a:lnSpc>
                <a:spcPct val="100000"/>
              </a:lnSpc>
              <a:spcBef>
                <a:spcPts val="1505"/>
              </a:spcBef>
            </a:pPr>
            <a:r>
              <a:rPr sz="2000" b="1" dirty="0">
                <a:latin typeface="Times New Roman"/>
                <a:cs typeface="Times New Roman"/>
              </a:rPr>
              <a:t>“</a:t>
            </a:r>
            <a:r>
              <a:rPr sz="1600" b="1" u="sng" dirty="0">
                <a:uFill>
                  <a:solidFill>
                    <a:srgbClr val="000000"/>
                  </a:solidFill>
                </a:uFill>
                <a:latin typeface="Times New Roman"/>
                <a:cs typeface="Times New Roman"/>
              </a:rPr>
              <a:t>MIT</a:t>
            </a:r>
            <a:r>
              <a:rPr sz="1600" b="1" u="sng" spc="-60"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School</a:t>
            </a:r>
            <a:r>
              <a:rPr sz="1600" b="1" u="sng" spc="-70"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of</a:t>
            </a:r>
            <a:r>
              <a:rPr sz="1600" b="1" u="sng" spc="-65"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Distance</a:t>
            </a:r>
            <a:r>
              <a:rPr sz="1600" b="1" u="sng" spc="-65" dirty="0">
                <a:uFill>
                  <a:solidFill>
                    <a:srgbClr val="000000"/>
                  </a:solidFill>
                </a:uFill>
                <a:latin typeface="Times New Roman"/>
                <a:cs typeface="Times New Roman"/>
              </a:rPr>
              <a:t> </a:t>
            </a:r>
            <a:r>
              <a:rPr sz="1600" b="1" u="sng" spc="-10" dirty="0">
                <a:uFill>
                  <a:solidFill>
                    <a:srgbClr val="000000"/>
                  </a:solidFill>
                </a:uFill>
                <a:latin typeface="Times New Roman"/>
                <a:cs typeface="Times New Roman"/>
              </a:rPr>
              <a:t>Education</a:t>
            </a:r>
            <a:r>
              <a:rPr sz="2000" b="1" u="none" spc="-10" dirty="0">
                <a:latin typeface="Times New Roman"/>
                <a:cs typeface="Times New Roman"/>
              </a:rPr>
              <a:t>”</a:t>
            </a:r>
            <a:endParaRPr sz="2000">
              <a:latin typeface="Times New Roman"/>
              <a:cs typeface="Times New Roman"/>
            </a:endParaRPr>
          </a:p>
          <a:p>
            <a:pPr marR="9525" algn="ctr">
              <a:lnSpc>
                <a:spcPct val="100000"/>
              </a:lnSpc>
              <a:spcBef>
                <a:spcPts val="1115"/>
              </a:spcBef>
            </a:pPr>
            <a:r>
              <a:rPr sz="1400" b="1" spc="-95" dirty="0">
                <a:latin typeface="Times New Roman"/>
                <a:cs typeface="Times New Roman"/>
              </a:rPr>
              <a:t>IN</a:t>
            </a:r>
            <a:r>
              <a:rPr sz="1400" b="1" spc="-40" dirty="0">
                <a:latin typeface="Times New Roman"/>
                <a:cs typeface="Times New Roman"/>
              </a:rPr>
              <a:t> </a:t>
            </a:r>
            <a:r>
              <a:rPr sz="1400" b="1" spc="-100" dirty="0">
                <a:latin typeface="Times New Roman"/>
                <a:cs typeface="Times New Roman"/>
              </a:rPr>
              <a:t>PARTIAL</a:t>
            </a:r>
            <a:r>
              <a:rPr sz="1400" b="1" spc="-25" dirty="0">
                <a:latin typeface="Times New Roman"/>
                <a:cs typeface="Times New Roman"/>
              </a:rPr>
              <a:t> </a:t>
            </a:r>
            <a:r>
              <a:rPr sz="1400" b="1" spc="-105" dirty="0">
                <a:latin typeface="Times New Roman"/>
                <a:cs typeface="Times New Roman"/>
              </a:rPr>
              <a:t>FULFILMENT</a:t>
            </a:r>
            <a:r>
              <a:rPr sz="1400" b="1" spc="-25" dirty="0">
                <a:latin typeface="Times New Roman"/>
                <a:cs typeface="Times New Roman"/>
              </a:rPr>
              <a:t> OF</a:t>
            </a:r>
            <a:endParaRPr sz="1400">
              <a:latin typeface="Times New Roman"/>
              <a:cs typeface="Times New Roman"/>
            </a:endParaRPr>
          </a:p>
        </p:txBody>
      </p:sp>
      <p:sp>
        <p:nvSpPr>
          <p:cNvPr id="8" name="object 8"/>
          <p:cNvSpPr txBox="1"/>
          <p:nvPr/>
        </p:nvSpPr>
        <p:spPr>
          <a:xfrm>
            <a:off x="1878177" y="4306878"/>
            <a:ext cx="3803954" cy="230832"/>
          </a:xfrm>
          <a:prstGeom prst="rect">
            <a:avLst/>
          </a:prstGeom>
          <a:solidFill>
            <a:srgbClr val="D2D2D2"/>
          </a:solidFill>
        </p:spPr>
        <p:txBody>
          <a:bodyPr vert="horz" wrap="square" lIns="0" tIns="0" rIns="0" bIns="0" rtlCol="0">
            <a:spAutoFit/>
          </a:bodyPr>
          <a:lstStyle/>
          <a:p>
            <a:pPr>
              <a:lnSpc>
                <a:spcPts val="1810"/>
              </a:lnSpc>
            </a:pPr>
            <a:r>
              <a:rPr sz="1600" b="1" u="sng" dirty="0">
                <a:uFill>
                  <a:solidFill>
                    <a:srgbClr val="000000"/>
                  </a:solidFill>
                </a:uFill>
                <a:latin typeface="Times New Roman"/>
                <a:cs typeface="Times New Roman"/>
              </a:rPr>
              <a:t>“</a:t>
            </a:r>
            <a:r>
              <a:rPr lang="en-US" sz="1600" b="1" u="sng" dirty="0">
                <a:uFill>
                  <a:solidFill>
                    <a:srgbClr val="000000"/>
                  </a:solidFill>
                </a:uFill>
                <a:latin typeface="Times New Roman"/>
                <a:cs typeface="Times New Roman"/>
              </a:rPr>
              <a:t>PGDBM PROJECT MANAGEMENT</a:t>
            </a:r>
            <a:r>
              <a:rPr sz="1600" b="1" u="sng" spc="-10" dirty="0">
                <a:uFill>
                  <a:solidFill>
                    <a:srgbClr val="000000"/>
                  </a:solidFill>
                </a:uFill>
                <a:latin typeface="Times New Roman"/>
                <a:cs typeface="Times New Roman"/>
              </a:rPr>
              <a:t>”</a:t>
            </a:r>
            <a:endParaRPr sz="1600" dirty="0">
              <a:latin typeface="Times New Roman"/>
              <a:cs typeface="Times New Roman"/>
            </a:endParaRPr>
          </a:p>
        </p:txBody>
      </p:sp>
      <p:sp>
        <p:nvSpPr>
          <p:cNvPr id="9" name="object 9"/>
          <p:cNvSpPr txBox="1"/>
          <p:nvPr/>
        </p:nvSpPr>
        <p:spPr>
          <a:xfrm>
            <a:off x="1964182" y="4820539"/>
            <a:ext cx="3901440" cy="791845"/>
          </a:xfrm>
          <a:prstGeom prst="rect">
            <a:avLst/>
          </a:prstGeom>
        </p:spPr>
        <p:txBody>
          <a:bodyPr vert="horz" wrap="square" lIns="0" tIns="13335" rIns="0" bIns="0" rtlCol="0">
            <a:spAutoFit/>
          </a:bodyPr>
          <a:lstStyle/>
          <a:p>
            <a:pPr algn="ctr">
              <a:lnSpc>
                <a:spcPct val="100000"/>
              </a:lnSpc>
              <a:spcBef>
                <a:spcPts val="105"/>
              </a:spcBef>
            </a:pPr>
            <a:r>
              <a:rPr sz="1400" b="1" spc="-45" dirty="0">
                <a:latin typeface="Times New Roman"/>
                <a:cs typeface="Times New Roman"/>
              </a:rPr>
              <a:t>MIT</a:t>
            </a:r>
            <a:r>
              <a:rPr sz="1400" b="1" spc="10" dirty="0">
                <a:latin typeface="Times New Roman"/>
                <a:cs typeface="Times New Roman"/>
              </a:rPr>
              <a:t> </a:t>
            </a:r>
            <a:r>
              <a:rPr sz="1400" b="1" spc="-80" dirty="0">
                <a:latin typeface="Times New Roman"/>
                <a:cs typeface="Times New Roman"/>
              </a:rPr>
              <a:t>SCHOOL</a:t>
            </a:r>
            <a:r>
              <a:rPr sz="1400" b="1" spc="5" dirty="0">
                <a:latin typeface="Times New Roman"/>
                <a:cs typeface="Times New Roman"/>
              </a:rPr>
              <a:t> </a:t>
            </a:r>
            <a:r>
              <a:rPr sz="1400" b="1" spc="-10" dirty="0">
                <a:latin typeface="Times New Roman"/>
                <a:cs typeface="Times New Roman"/>
              </a:rPr>
              <a:t>OF</a:t>
            </a:r>
            <a:r>
              <a:rPr sz="1400" b="1" spc="20" dirty="0">
                <a:latin typeface="Times New Roman"/>
                <a:cs typeface="Times New Roman"/>
              </a:rPr>
              <a:t> </a:t>
            </a:r>
            <a:r>
              <a:rPr sz="1400" b="1" spc="-80" dirty="0">
                <a:latin typeface="Times New Roman"/>
                <a:cs typeface="Times New Roman"/>
              </a:rPr>
              <a:t>DISTANCE</a:t>
            </a:r>
            <a:r>
              <a:rPr sz="1400" b="1" spc="30" dirty="0">
                <a:latin typeface="Times New Roman"/>
                <a:cs typeface="Times New Roman"/>
              </a:rPr>
              <a:t> </a:t>
            </a:r>
            <a:r>
              <a:rPr sz="1400" b="1" spc="-80" dirty="0">
                <a:latin typeface="Times New Roman"/>
                <a:cs typeface="Times New Roman"/>
              </a:rPr>
              <a:t>EDUCATION,</a:t>
            </a:r>
            <a:r>
              <a:rPr sz="1400" b="1" spc="15" dirty="0">
                <a:latin typeface="Times New Roman"/>
                <a:cs typeface="Times New Roman"/>
              </a:rPr>
              <a:t> </a:t>
            </a:r>
            <a:r>
              <a:rPr sz="1400" b="1" spc="-40" dirty="0">
                <a:latin typeface="Times New Roman"/>
                <a:cs typeface="Times New Roman"/>
              </a:rPr>
              <a:t>PUNE.</a:t>
            </a:r>
            <a:endParaRPr sz="1400" dirty="0">
              <a:latin typeface="Times New Roman"/>
              <a:cs typeface="Times New Roman"/>
            </a:endParaRPr>
          </a:p>
          <a:p>
            <a:pPr>
              <a:lnSpc>
                <a:spcPct val="100000"/>
              </a:lnSpc>
              <a:spcBef>
                <a:spcPts val="1055"/>
              </a:spcBef>
            </a:pPr>
            <a:endParaRPr sz="1400" dirty="0">
              <a:latin typeface="Times New Roman"/>
              <a:cs typeface="Times New Roman"/>
            </a:endParaRPr>
          </a:p>
          <a:p>
            <a:pPr marR="51435" algn="ctr">
              <a:lnSpc>
                <a:spcPct val="100000"/>
              </a:lnSpc>
            </a:pPr>
            <a:r>
              <a:rPr sz="1400" b="1" spc="-95" dirty="0">
                <a:latin typeface="Times New Roman"/>
                <a:cs typeface="Times New Roman"/>
              </a:rPr>
              <a:t>GUIDED</a:t>
            </a:r>
            <a:r>
              <a:rPr sz="1400" b="1" spc="-50" dirty="0">
                <a:latin typeface="Times New Roman"/>
                <a:cs typeface="Times New Roman"/>
              </a:rPr>
              <a:t> </a:t>
            </a:r>
            <a:r>
              <a:rPr sz="1400" b="1" spc="-25" dirty="0">
                <a:latin typeface="Times New Roman"/>
                <a:cs typeface="Times New Roman"/>
              </a:rPr>
              <a:t>BY</a:t>
            </a:r>
            <a:endParaRPr sz="1400" dirty="0">
              <a:latin typeface="Times New Roman"/>
              <a:cs typeface="Times New Roman"/>
            </a:endParaRPr>
          </a:p>
        </p:txBody>
      </p:sp>
      <p:sp>
        <p:nvSpPr>
          <p:cNvPr id="10" name="object 10"/>
          <p:cNvSpPr txBox="1"/>
          <p:nvPr/>
        </p:nvSpPr>
        <p:spPr>
          <a:xfrm>
            <a:off x="2868218" y="5837237"/>
            <a:ext cx="1661540" cy="231775"/>
          </a:xfrm>
          <a:prstGeom prst="rect">
            <a:avLst/>
          </a:prstGeom>
          <a:solidFill>
            <a:srgbClr val="D2D2D2"/>
          </a:solidFill>
        </p:spPr>
        <p:txBody>
          <a:bodyPr vert="horz" wrap="square" lIns="0" tIns="0" rIns="0" bIns="0" rtlCol="0">
            <a:spAutoFit/>
          </a:bodyPr>
          <a:lstStyle/>
          <a:p>
            <a:pPr>
              <a:lnSpc>
                <a:spcPts val="1795"/>
              </a:lnSpc>
            </a:pPr>
            <a:r>
              <a:rPr sz="1600" b="1" u="sng" dirty="0">
                <a:uFill>
                  <a:solidFill>
                    <a:srgbClr val="000000"/>
                  </a:solidFill>
                </a:uFill>
                <a:latin typeface="Times New Roman"/>
                <a:cs typeface="Times New Roman"/>
              </a:rPr>
              <a:t>“</a:t>
            </a:r>
            <a:r>
              <a:rPr lang="en-US" sz="1600" b="1" u="sng" dirty="0" err="1">
                <a:uFill>
                  <a:solidFill>
                    <a:srgbClr val="000000"/>
                  </a:solidFill>
                </a:uFill>
                <a:latin typeface="Times New Roman"/>
                <a:cs typeface="Times New Roman"/>
              </a:rPr>
              <a:t>Mr.Atul</a:t>
            </a:r>
            <a:r>
              <a:rPr lang="en-US" sz="1600" b="1" u="sng" dirty="0">
                <a:uFill>
                  <a:solidFill>
                    <a:srgbClr val="000000"/>
                  </a:solidFill>
                </a:uFill>
                <a:latin typeface="Times New Roman"/>
                <a:cs typeface="Times New Roman"/>
              </a:rPr>
              <a:t> Sawant</a:t>
            </a:r>
            <a:r>
              <a:rPr sz="1600" b="1" u="sng" spc="-10" dirty="0">
                <a:uFill>
                  <a:solidFill>
                    <a:srgbClr val="000000"/>
                  </a:solidFill>
                </a:uFill>
                <a:latin typeface="Times New Roman"/>
                <a:cs typeface="Times New Roman"/>
              </a:rPr>
              <a:t>”</a:t>
            </a:r>
            <a:endParaRPr sz="1600" dirty="0">
              <a:latin typeface="Times New Roman"/>
              <a:cs typeface="Times New Roman"/>
            </a:endParaRPr>
          </a:p>
        </p:txBody>
      </p:sp>
      <p:sp>
        <p:nvSpPr>
          <p:cNvPr id="11" name="object 11"/>
          <p:cNvSpPr txBox="1"/>
          <p:nvPr/>
        </p:nvSpPr>
        <p:spPr>
          <a:xfrm>
            <a:off x="3261486" y="6507861"/>
            <a:ext cx="1247775" cy="239395"/>
          </a:xfrm>
          <a:prstGeom prst="rect">
            <a:avLst/>
          </a:prstGeom>
        </p:spPr>
        <p:txBody>
          <a:bodyPr vert="horz" wrap="square" lIns="0" tIns="13335" rIns="0" bIns="0" rtlCol="0">
            <a:spAutoFit/>
          </a:bodyPr>
          <a:lstStyle/>
          <a:p>
            <a:pPr marL="12700">
              <a:lnSpc>
                <a:spcPct val="100000"/>
              </a:lnSpc>
              <a:spcBef>
                <a:spcPts val="105"/>
              </a:spcBef>
            </a:pPr>
            <a:r>
              <a:rPr sz="1400" b="1" spc="-100" dirty="0">
                <a:latin typeface="Times New Roman"/>
                <a:cs typeface="Times New Roman"/>
              </a:rPr>
              <a:t>SUBMITTED</a:t>
            </a:r>
            <a:r>
              <a:rPr sz="1400" b="1" spc="-45" dirty="0">
                <a:latin typeface="Times New Roman"/>
                <a:cs typeface="Times New Roman"/>
              </a:rPr>
              <a:t> </a:t>
            </a:r>
            <a:r>
              <a:rPr sz="1400" b="1" spc="-60" dirty="0">
                <a:latin typeface="Times New Roman"/>
                <a:cs typeface="Times New Roman"/>
              </a:rPr>
              <a:t>BY</a:t>
            </a:r>
            <a:endParaRPr sz="1400">
              <a:latin typeface="Times New Roman"/>
              <a:cs typeface="Times New Roman"/>
            </a:endParaRPr>
          </a:p>
        </p:txBody>
      </p:sp>
      <p:sp>
        <p:nvSpPr>
          <p:cNvPr id="12" name="object 12"/>
          <p:cNvSpPr txBox="1"/>
          <p:nvPr/>
        </p:nvSpPr>
        <p:spPr>
          <a:xfrm>
            <a:off x="2758281" y="6872735"/>
            <a:ext cx="2043746" cy="233679"/>
          </a:xfrm>
          <a:prstGeom prst="rect">
            <a:avLst/>
          </a:prstGeom>
          <a:solidFill>
            <a:srgbClr val="D2D2D2"/>
          </a:solidFill>
        </p:spPr>
        <p:txBody>
          <a:bodyPr vert="horz" wrap="square" lIns="0" tIns="0" rIns="0" bIns="0" rtlCol="0">
            <a:spAutoFit/>
          </a:bodyPr>
          <a:lstStyle/>
          <a:p>
            <a:pPr>
              <a:lnSpc>
                <a:spcPts val="1810"/>
              </a:lnSpc>
            </a:pPr>
            <a:r>
              <a:rPr sz="1600" b="1" u="sng" dirty="0">
                <a:uFill>
                  <a:solidFill>
                    <a:srgbClr val="000000"/>
                  </a:solidFill>
                </a:uFill>
                <a:latin typeface="Times New Roman"/>
                <a:cs typeface="Times New Roman"/>
              </a:rPr>
              <a:t>“</a:t>
            </a:r>
            <a:r>
              <a:rPr lang="en-US" sz="1600" b="1" u="sng" dirty="0">
                <a:uFill>
                  <a:solidFill>
                    <a:srgbClr val="000000"/>
                  </a:solidFill>
                </a:uFill>
                <a:latin typeface="Times New Roman"/>
                <a:cs typeface="Times New Roman"/>
              </a:rPr>
              <a:t>Mr. Mahesh Bhosale</a:t>
            </a:r>
            <a:r>
              <a:rPr sz="1600" b="1" u="sng" spc="-10" dirty="0">
                <a:uFill>
                  <a:solidFill>
                    <a:srgbClr val="000000"/>
                  </a:solidFill>
                </a:uFill>
                <a:latin typeface="Times New Roman"/>
                <a:cs typeface="Times New Roman"/>
              </a:rPr>
              <a:t>”</a:t>
            </a:r>
            <a:endParaRPr sz="1600" dirty="0">
              <a:latin typeface="Times New Roman"/>
              <a:cs typeface="Times New Roman"/>
            </a:endParaRPr>
          </a:p>
        </p:txBody>
      </p:sp>
      <p:sp>
        <p:nvSpPr>
          <p:cNvPr id="13" name="object 13"/>
          <p:cNvSpPr txBox="1"/>
          <p:nvPr/>
        </p:nvSpPr>
        <p:spPr>
          <a:xfrm>
            <a:off x="2032761" y="7742682"/>
            <a:ext cx="2433320" cy="239395"/>
          </a:xfrm>
          <a:prstGeom prst="rect">
            <a:avLst/>
          </a:prstGeom>
        </p:spPr>
        <p:txBody>
          <a:bodyPr vert="horz" wrap="square" lIns="0" tIns="12700" rIns="0" bIns="0" rtlCol="0">
            <a:spAutoFit/>
          </a:bodyPr>
          <a:lstStyle/>
          <a:p>
            <a:pPr marL="12700">
              <a:lnSpc>
                <a:spcPct val="100000"/>
              </a:lnSpc>
              <a:spcBef>
                <a:spcPts val="100"/>
              </a:spcBef>
            </a:pPr>
            <a:r>
              <a:rPr sz="1400" b="1" spc="-100" dirty="0">
                <a:latin typeface="Times New Roman"/>
                <a:cs typeface="Times New Roman"/>
              </a:rPr>
              <a:t>STUDENT</a:t>
            </a:r>
            <a:r>
              <a:rPr sz="1400" b="1" spc="-40" dirty="0">
                <a:latin typeface="Times New Roman"/>
                <a:cs typeface="Times New Roman"/>
              </a:rPr>
              <a:t> </a:t>
            </a:r>
            <a:r>
              <a:rPr sz="1400" b="1" spc="-100" dirty="0">
                <a:latin typeface="Times New Roman"/>
                <a:cs typeface="Times New Roman"/>
              </a:rPr>
              <a:t>REGISTRATION</a:t>
            </a:r>
            <a:r>
              <a:rPr sz="1400" b="1" spc="-20" dirty="0">
                <a:latin typeface="Times New Roman"/>
                <a:cs typeface="Times New Roman"/>
              </a:rPr>
              <a:t> </a:t>
            </a:r>
            <a:r>
              <a:rPr sz="1400" b="1" spc="-55" dirty="0">
                <a:latin typeface="Times New Roman"/>
                <a:cs typeface="Times New Roman"/>
              </a:rPr>
              <a:t>NO.:</a:t>
            </a:r>
            <a:endParaRPr sz="1400">
              <a:latin typeface="Times New Roman"/>
              <a:cs typeface="Times New Roman"/>
            </a:endParaRPr>
          </a:p>
        </p:txBody>
      </p:sp>
      <p:sp>
        <p:nvSpPr>
          <p:cNvPr id="14" name="object 14"/>
          <p:cNvSpPr txBox="1"/>
          <p:nvPr/>
        </p:nvSpPr>
        <p:spPr>
          <a:xfrm>
            <a:off x="4490592" y="7769097"/>
            <a:ext cx="1041400" cy="204470"/>
          </a:xfrm>
          <a:prstGeom prst="rect">
            <a:avLst/>
          </a:prstGeom>
          <a:solidFill>
            <a:srgbClr val="D2D2D2"/>
          </a:solidFill>
        </p:spPr>
        <p:txBody>
          <a:bodyPr vert="horz" wrap="square" lIns="0" tIns="0" rIns="0" bIns="0" rtlCol="0">
            <a:spAutoFit/>
          </a:bodyPr>
          <a:lstStyle/>
          <a:p>
            <a:pPr>
              <a:lnSpc>
                <a:spcPts val="1575"/>
              </a:lnSpc>
            </a:pPr>
            <a:r>
              <a:rPr sz="1400" b="1" spc="-90" dirty="0">
                <a:latin typeface="Times New Roman"/>
                <a:cs typeface="Times New Roman"/>
              </a:rPr>
              <a:t>MIT202312345</a:t>
            </a:r>
            <a:endParaRPr sz="1400">
              <a:latin typeface="Times New Roman"/>
              <a:cs typeface="Times New Roman"/>
            </a:endParaRPr>
          </a:p>
        </p:txBody>
      </p:sp>
      <p:sp>
        <p:nvSpPr>
          <p:cNvPr id="15" name="object 15"/>
          <p:cNvSpPr txBox="1"/>
          <p:nvPr/>
        </p:nvSpPr>
        <p:spPr>
          <a:xfrm>
            <a:off x="944676" y="8324850"/>
            <a:ext cx="5508625" cy="759460"/>
          </a:xfrm>
          <a:prstGeom prst="rect">
            <a:avLst/>
          </a:prstGeom>
        </p:spPr>
        <p:txBody>
          <a:bodyPr vert="horz" wrap="square" lIns="0" tIns="12065" rIns="0" bIns="0" rtlCol="0">
            <a:spAutoFit/>
          </a:bodyPr>
          <a:lstStyle/>
          <a:p>
            <a:pPr algn="ctr">
              <a:lnSpc>
                <a:spcPct val="100000"/>
              </a:lnSpc>
              <a:spcBef>
                <a:spcPts val="95"/>
              </a:spcBef>
            </a:pPr>
            <a:r>
              <a:rPr sz="1600" b="1" u="sng" dirty="0">
                <a:uFill>
                  <a:solidFill>
                    <a:srgbClr val="000000"/>
                  </a:solidFill>
                </a:uFill>
                <a:latin typeface="Times New Roman"/>
                <a:cs typeface="Times New Roman"/>
              </a:rPr>
              <a:t>MIT</a:t>
            </a:r>
            <a:r>
              <a:rPr sz="1600" b="1" u="sng" spc="-25"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SCHOOL</a:t>
            </a:r>
            <a:r>
              <a:rPr sz="1600" b="1" u="sng" spc="-5"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OF</a:t>
            </a:r>
            <a:r>
              <a:rPr sz="1600" b="1" u="sng" spc="-40"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DISTANCE</a:t>
            </a:r>
            <a:r>
              <a:rPr sz="1600" b="1" u="sng" spc="-30"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EDUCATION</a:t>
            </a:r>
            <a:r>
              <a:rPr sz="1600" b="1" u="sng" spc="20"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PUNE</a:t>
            </a:r>
            <a:r>
              <a:rPr sz="1600" b="1" u="sng" spc="-15"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a:t>
            </a:r>
            <a:r>
              <a:rPr sz="1600" b="1" u="sng" spc="-45"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411</a:t>
            </a:r>
            <a:r>
              <a:rPr sz="1600" b="1" u="sng" spc="-25" dirty="0">
                <a:uFill>
                  <a:solidFill>
                    <a:srgbClr val="000000"/>
                  </a:solidFill>
                </a:uFill>
                <a:latin typeface="Times New Roman"/>
                <a:cs typeface="Times New Roman"/>
              </a:rPr>
              <a:t> 038</a:t>
            </a:r>
            <a:endParaRPr sz="1600" dirty="0">
              <a:latin typeface="Times New Roman"/>
              <a:cs typeface="Times New Roman"/>
            </a:endParaRPr>
          </a:p>
          <a:p>
            <a:pPr>
              <a:lnSpc>
                <a:spcPct val="100000"/>
              </a:lnSpc>
              <a:spcBef>
                <a:spcPts val="340"/>
              </a:spcBef>
            </a:pPr>
            <a:endParaRPr sz="1600" dirty="0">
              <a:latin typeface="Times New Roman"/>
              <a:cs typeface="Times New Roman"/>
            </a:endParaRPr>
          </a:p>
          <a:p>
            <a:pPr marL="48895" algn="ctr">
              <a:lnSpc>
                <a:spcPct val="100000"/>
              </a:lnSpc>
            </a:pPr>
            <a:r>
              <a:rPr sz="1400" b="1" spc="-105" dirty="0">
                <a:latin typeface="Times New Roman"/>
                <a:cs typeface="Times New Roman"/>
              </a:rPr>
              <a:t>YEAR</a:t>
            </a:r>
            <a:r>
              <a:rPr sz="1400" b="1" spc="20" dirty="0">
                <a:latin typeface="Times New Roman"/>
                <a:cs typeface="Times New Roman"/>
              </a:rPr>
              <a:t> </a:t>
            </a:r>
            <a:r>
              <a:rPr sz="1400" b="1" spc="-85" dirty="0">
                <a:latin typeface="Times New Roman"/>
                <a:cs typeface="Times New Roman"/>
              </a:rPr>
              <a:t>202</a:t>
            </a:r>
            <a:r>
              <a:rPr lang="en-US" sz="1400" b="1" spc="-85" dirty="0">
                <a:latin typeface="Times New Roman"/>
                <a:cs typeface="Times New Roman"/>
              </a:rPr>
              <a:t>3</a:t>
            </a:r>
            <a:r>
              <a:rPr sz="1400" b="1" spc="-85" dirty="0">
                <a:latin typeface="Times New Roman"/>
                <a:cs typeface="Times New Roman"/>
              </a:rPr>
              <a:t>-</a:t>
            </a:r>
            <a:r>
              <a:rPr sz="1400" b="1" spc="-25" dirty="0">
                <a:latin typeface="Times New Roman"/>
                <a:cs typeface="Times New Roman"/>
              </a:rPr>
              <a:t>2</a:t>
            </a:r>
            <a:r>
              <a:rPr lang="en-US" sz="1400" b="1" spc="-25" dirty="0">
                <a:latin typeface="Times New Roman"/>
                <a:cs typeface="Times New Roman"/>
              </a:rPr>
              <a:t>4</a:t>
            </a:r>
            <a:endParaRPr sz="14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8904" y="890664"/>
            <a:ext cx="5812948" cy="8960131"/>
          </a:xfrm>
          <a:prstGeom prst="rect">
            <a:avLst/>
          </a:prstGeom>
        </p:spPr>
        <p:txBody>
          <a:bodyPr vert="horz" wrap="square" lIns="0" tIns="12368" rIns="0" bIns="0" rtlCol="0">
            <a:spAutoFit/>
          </a:bodyPr>
          <a:lstStyle/>
          <a:p>
            <a:pPr marL="2132953">
              <a:spcBef>
                <a:spcPts val="97"/>
              </a:spcBef>
            </a:pPr>
            <a:r>
              <a:rPr lang="en-US" sz="1100" dirty="0">
                <a:latin typeface="Arial"/>
                <a:cs typeface="Arial"/>
              </a:rPr>
              <a:t>HVAC System for Cars and Automotive Vehicles </a:t>
            </a:r>
          </a:p>
          <a:p>
            <a:pPr algn="just">
              <a:lnSpc>
                <a:spcPct val="107000"/>
              </a:lnSpc>
              <a:spcAft>
                <a:spcPts val="800"/>
              </a:spcAft>
            </a:pPr>
            <a:r>
              <a:rPr lang="en-IN" sz="1100" b="1" dirty="0">
                <a:latin typeface="Arial"/>
                <a:cs typeface="Arial"/>
              </a:rPr>
              <a:t> Mission, Vision and Values:</a:t>
            </a:r>
          </a:p>
          <a:p>
            <a:pPr indent="457200" algn="just">
              <a:lnSpc>
                <a:spcPct val="107000"/>
              </a:lnSpc>
              <a:spcAft>
                <a:spcPts val="800"/>
              </a:spcAft>
            </a:pPr>
            <a:r>
              <a:rPr lang="en-IN" sz="1100" dirty="0">
                <a:latin typeface="Arial"/>
                <a:cs typeface="Arial"/>
              </a:rPr>
              <a:t>Sanden Vikas India </a:t>
            </a:r>
            <a:r>
              <a:rPr lang="en-IN" sz="1100" dirty="0" err="1">
                <a:latin typeface="Arial"/>
                <a:cs typeface="Arial"/>
              </a:rPr>
              <a:t>Pvt.</a:t>
            </a:r>
            <a:r>
              <a:rPr lang="en-IN" sz="1100" dirty="0">
                <a:latin typeface="Arial"/>
                <a:cs typeface="Arial"/>
              </a:rPr>
              <a:t> Ltd.'s mission is to lead in providing eco-friendly and energy-efficient automotive air conditioning solutions in India. The company values innovation, quality, sustainability, and customer satisfaction as core pillars of its corporate philosophy. Their aim is to contribute to cleaner and more comfortable driving experiences while minimizing environmental impact.</a:t>
            </a:r>
          </a:p>
          <a:p>
            <a:pPr algn="just">
              <a:lnSpc>
                <a:spcPct val="107000"/>
              </a:lnSpc>
              <a:spcAft>
                <a:spcPts val="800"/>
              </a:spcAft>
            </a:pPr>
            <a:r>
              <a:rPr lang="en-IN" sz="1100" b="1" dirty="0">
                <a:latin typeface="Arial"/>
                <a:cs typeface="Arial"/>
              </a:rPr>
              <a:t>Company's Mission</a:t>
            </a:r>
          </a:p>
          <a:p>
            <a:pPr>
              <a:lnSpc>
                <a:spcPct val="107000"/>
              </a:lnSpc>
              <a:spcAft>
                <a:spcPts val="800"/>
              </a:spcAft>
            </a:pPr>
            <a:r>
              <a:rPr lang="en-IN" sz="1100" dirty="0">
                <a:latin typeface="Arial"/>
                <a:cs typeface="Arial"/>
              </a:rPr>
              <a:t>- To be India's leading automotive air conditioning company.</a:t>
            </a:r>
          </a:p>
          <a:p>
            <a:pPr>
              <a:lnSpc>
                <a:spcPct val="107000"/>
              </a:lnSpc>
              <a:spcAft>
                <a:spcPts val="800"/>
              </a:spcAft>
            </a:pPr>
            <a:r>
              <a:rPr lang="en-IN" sz="1100" dirty="0">
                <a:latin typeface="Arial"/>
                <a:cs typeface="Arial"/>
              </a:rPr>
              <a:t>- To be globally competitive.</a:t>
            </a:r>
          </a:p>
          <a:p>
            <a:pPr>
              <a:lnSpc>
                <a:spcPct val="107000"/>
              </a:lnSpc>
              <a:spcAft>
                <a:spcPts val="800"/>
              </a:spcAft>
            </a:pPr>
            <a:r>
              <a:rPr lang="en-IN" sz="1100" dirty="0">
                <a:latin typeface="Arial"/>
                <a:cs typeface="Arial"/>
              </a:rPr>
              <a:t>- To benchmark with best and be at the top of the class in technology, design, manufacturing   and quality.</a:t>
            </a:r>
          </a:p>
          <a:p>
            <a:pPr>
              <a:lnSpc>
                <a:spcPct val="107000"/>
              </a:lnSpc>
              <a:spcAft>
                <a:spcPts val="800"/>
              </a:spcAft>
            </a:pPr>
            <a:r>
              <a:rPr lang="en-IN" sz="1100" dirty="0">
                <a:latin typeface="Arial"/>
                <a:cs typeface="Arial"/>
              </a:rPr>
              <a:t>- To delight and exceed customer expectations.</a:t>
            </a:r>
          </a:p>
          <a:p>
            <a:pPr>
              <a:lnSpc>
                <a:spcPct val="107000"/>
              </a:lnSpc>
              <a:spcAft>
                <a:spcPts val="800"/>
              </a:spcAft>
            </a:pPr>
            <a:r>
              <a:rPr lang="en-IN" sz="1100" dirty="0">
                <a:latin typeface="Arial"/>
                <a:cs typeface="Arial"/>
              </a:rPr>
              <a:t>Company's Vision</a:t>
            </a:r>
          </a:p>
          <a:p>
            <a:pPr>
              <a:lnSpc>
                <a:spcPct val="107000"/>
              </a:lnSpc>
              <a:spcAft>
                <a:spcPts val="800"/>
              </a:spcAft>
            </a:pPr>
            <a:r>
              <a:rPr lang="en-IN" sz="1100" dirty="0">
                <a:latin typeface="Arial"/>
                <a:cs typeface="Arial"/>
              </a:rPr>
              <a:t>- Let us develop with wisdom and prosper in harmony.</a:t>
            </a:r>
          </a:p>
          <a:p>
            <a:pPr>
              <a:lnSpc>
                <a:spcPct val="107000"/>
              </a:lnSpc>
              <a:spcAft>
                <a:spcPts val="800"/>
              </a:spcAft>
            </a:pPr>
            <a:r>
              <a:rPr lang="en-IN" sz="1100" dirty="0">
                <a:latin typeface="Arial"/>
                <a:cs typeface="Arial"/>
              </a:rPr>
              <a:t>- Create value through challenge and innovation.</a:t>
            </a:r>
          </a:p>
          <a:p>
            <a:pPr>
              <a:lnSpc>
                <a:spcPct val="107000"/>
              </a:lnSpc>
              <a:spcAft>
                <a:spcPts val="800"/>
              </a:spcAft>
            </a:pPr>
            <a:r>
              <a:rPr lang="en-IN" sz="1100" dirty="0">
                <a:latin typeface="Arial"/>
                <a:cs typeface="Arial"/>
              </a:rPr>
              <a:t>- Sustain growth and gain for all stakeholders.</a:t>
            </a:r>
          </a:p>
          <a:p>
            <a:pPr>
              <a:lnSpc>
                <a:spcPct val="107000"/>
              </a:lnSpc>
              <a:spcAft>
                <a:spcPts val="800"/>
              </a:spcAft>
            </a:pPr>
            <a:r>
              <a:rPr lang="en-IN" sz="1100" dirty="0">
                <a:latin typeface="Arial"/>
                <a:cs typeface="Arial"/>
              </a:rPr>
              <a:t>Management Principles</a:t>
            </a:r>
          </a:p>
          <a:p>
            <a:pPr>
              <a:lnSpc>
                <a:spcPct val="107000"/>
              </a:lnSpc>
              <a:spcAft>
                <a:spcPts val="800"/>
              </a:spcAft>
            </a:pPr>
            <a:r>
              <a:rPr lang="en-IN" sz="1100" dirty="0">
                <a:latin typeface="Arial"/>
                <a:cs typeface="Arial"/>
              </a:rPr>
              <a:t>- Challenge and innovation.</a:t>
            </a:r>
          </a:p>
          <a:p>
            <a:pPr>
              <a:lnSpc>
                <a:spcPct val="107000"/>
              </a:lnSpc>
              <a:spcAft>
                <a:spcPts val="800"/>
              </a:spcAft>
            </a:pPr>
            <a:r>
              <a:rPr lang="en-IN" sz="1100" dirty="0">
                <a:latin typeface="Arial"/>
                <a:cs typeface="Arial"/>
              </a:rPr>
              <a:t>- Customer is king.</a:t>
            </a:r>
          </a:p>
          <a:p>
            <a:pPr>
              <a:lnSpc>
                <a:spcPct val="107000"/>
              </a:lnSpc>
              <a:spcAft>
                <a:spcPts val="800"/>
              </a:spcAft>
            </a:pPr>
            <a:r>
              <a:rPr lang="en-IN" sz="1100" dirty="0">
                <a:latin typeface="Arial"/>
                <a:cs typeface="Arial"/>
              </a:rPr>
              <a:t>- Benchmark with the best and be top-of-the-class.</a:t>
            </a:r>
          </a:p>
          <a:p>
            <a:pPr>
              <a:lnSpc>
                <a:spcPct val="107000"/>
              </a:lnSpc>
              <a:spcAft>
                <a:spcPts val="800"/>
              </a:spcAft>
            </a:pPr>
            <a:r>
              <a:rPr lang="en-IN" sz="1100" dirty="0">
                <a:latin typeface="Arial"/>
                <a:cs typeface="Arial"/>
              </a:rPr>
              <a:t>- Decision-making: Transparency, employee participation, and consensus building.</a:t>
            </a:r>
          </a:p>
          <a:p>
            <a:pPr>
              <a:lnSpc>
                <a:spcPct val="107000"/>
              </a:lnSpc>
              <a:spcAft>
                <a:spcPts val="800"/>
              </a:spcAft>
            </a:pPr>
            <a:r>
              <a:rPr lang="en-IN" sz="1100" dirty="0">
                <a:latin typeface="Arial"/>
                <a:cs typeface="Arial"/>
              </a:rPr>
              <a:t>- Implementation of decisions and adherence to targets.</a:t>
            </a:r>
          </a:p>
          <a:p>
            <a:pPr>
              <a:lnSpc>
                <a:spcPct val="107000"/>
              </a:lnSpc>
              <a:spcAft>
                <a:spcPts val="800"/>
              </a:spcAft>
            </a:pPr>
            <a:r>
              <a:rPr lang="en-IN" sz="1100" dirty="0">
                <a:latin typeface="Arial"/>
                <a:cs typeface="Arial"/>
              </a:rPr>
              <a:t>- Discipline.</a:t>
            </a:r>
          </a:p>
          <a:p>
            <a:pPr>
              <a:lnSpc>
                <a:spcPct val="107000"/>
              </a:lnSpc>
              <a:spcAft>
                <a:spcPts val="800"/>
              </a:spcAft>
            </a:pPr>
            <a:r>
              <a:rPr lang="en-IN" sz="1100" dirty="0">
                <a:latin typeface="Arial"/>
                <a:cs typeface="Arial"/>
              </a:rPr>
              <a:t>- Cost consciousness.</a:t>
            </a:r>
          </a:p>
          <a:p>
            <a:pPr algn="just">
              <a:lnSpc>
                <a:spcPct val="107000"/>
              </a:lnSpc>
              <a:spcAft>
                <a:spcPts val="800"/>
              </a:spcAft>
            </a:pPr>
            <a:r>
              <a:rPr lang="en-IN" sz="1100" dirty="0">
                <a:latin typeface="Arial"/>
                <a:cs typeface="Arial"/>
              </a:rPr>
              <a:t> </a:t>
            </a:r>
            <a:endParaRPr lang="en-IN" sz="1100" b="1" dirty="0">
              <a:latin typeface="Arial"/>
              <a:cs typeface="Arial"/>
            </a:endParaRPr>
          </a:p>
          <a:p>
            <a:pPr algn="just">
              <a:lnSpc>
                <a:spcPct val="107000"/>
              </a:lnSpc>
              <a:spcAft>
                <a:spcPts val="800"/>
              </a:spcAft>
            </a:pPr>
            <a:r>
              <a:rPr lang="en-IN" sz="1100" b="1" dirty="0">
                <a:latin typeface="Arial"/>
                <a:cs typeface="Arial"/>
              </a:rPr>
              <a:t>1Organizational Structure:</a:t>
            </a:r>
          </a:p>
          <a:p>
            <a:pPr indent="457200" algn="just">
              <a:lnSpc>
                <a:spcPct val="107000"/>
              </a:lnSpc>
              <a:spcAft>
                <a:spcPts val="800"/>
              </a:spcAft>
            </a:pPr>
            <a:r>
              <a:rPr lang="en-IN" sz="1100" dirty="0">
                <a:latin typeface="Arial"/>
                <a:cs typeface="Arial"/>
              </a:rPr>
              <a:t>The company's organizational structure typically includes various departments, such as manufacturing, research and development, sales, marketing, and support functions. At the helm is an executive team responsible for overseeing day-to-day operations and making strategic decisions.</a:t>
            </a:r>
          </a:p>
          <a:p>
            <a:pPr algn="just">
              <a:lnSpc>
                <a:spcPct val="107000"/>
              </a:lnSpc>
              <a:spcAft>
                <a:spcPts val="800"/>
              </a:spcAft>
            </a:pPr>
            <a:r>
              <a:rPr lang="en-IN" sz="1100" dirty="0">
                <a:latin typeface="Arial"/>
                <a:cs typeface="Arial"/>
              </a:rPr>
              <a:t> </a:t>
            </a:r>
          </a:p>
          <a:p>
            <a:pPr algn="just">
              <a:lnSpc>
                <a:spcPct val="107000"/>
              </a:lnSpc>
              <a:spcAft>
                <a:spcPts val="800"/>
              </a:spcAft>
            </a:pPr>
            <a:r>
              <a:rPr lang="en-IN" sz="1100" b="1" dirty="0">
                <a:latin typeface="Arial"/>
                <a:cs typeface="Arial"/>
              </a:rPr>
              <a:t> Financial Performance:</a:t>
            </a:r>
          </a:p>
          <a:p>
            <a:r>
              <a:rPr lang="en-IN" sz="1100" dirty="0">
                <a:latin typeface="Arial"/>
                <a:cs typeface="Arial"/>
              </a:rPr>
              <a:t>An analysis of the company's financial performance reveals a track record of financial stability and growth, which is often closely linked to the performance of the Indian </a:t>
            </a: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179536"/>
          </a:xfrm>
          <a:prstGeom prst="rect">
            <a:avLst/>
          </a:prstGeom>
        </p:spPr>
        <p:txBody>
          <a:bodyPr vert="horz" wrap="square" lIns="0" tIns="0" rIns="0" bIns="0" rtlCol="0">
            <a:spAutoFit/>
          </a:bodyPr>
          <a:lstStyle/>
          <a:p>
            <a:pPr marL="69882">
              <a:lnSpc>
                <a:spcPts val="1373"/>
              </a:lnSpc>
            </a:pPr>
            <a:r>
              <a:rPr sz="1169" spc="-24" dirty="0">
                <a:latin typeface="Times New Roman"/>
                <a:cs typeface="Times New Roman"/>
              </a:rPr>
              <a:t>iii</a:t>
            </a:r>
            <a:endParaRPr sz="1169">
              <a:latin typeface="Times New Roman"/>
              <a:cs typeface="Times New Roman"/>
            </a:endParaRPr>
          </a:p>
        </p:txBody>
      </p:sp>
      <p:sp>
        <p:nvSpPr>
          <p:cNvPr id="7" name="object 3">
            <a:extLst>
              <a:ext uri="{FF2B5EF4-FFF2-40B4-BE49-F238E27FC236}">
                <a16:creationId xmlns:a16="http://schemas.microsoft.com/office/drawing/2014/main" id="{58C78547-66B1-CA81-B0D0-81BF166D575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67AC7A98-1F4A-20E5-6AA3-8D3EAACC0912}"/>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5004025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990" y="888953"/>
            <a:ext cx="5813566" cy="7874689"/>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12369"/>
            <a:r>
              <a:rPr sz="1071" dirty="0">
                <a:latin typeface="Arial"/>
                <a:cs typeface="Arial"/>
              </a:rPr>
              <a:t>Causes</a:t>
            </a:r>
            <a:r>
              <a:rPr sz="1071" spc="-29" dirty="0">
                <a:latin typeface="Arial"/>
                <a:cs typeface="Arial"/>
              </a:rPr>
              <a:t> </a:t>
            </a:r>
            <a:r>
              <a:rPr sz="1071" dirty="0">
                <a:latin typeface="Arial"/>
                <a:cs typeface="Arial"/>
              </a:rPr>
              <a:t>for</a:t>
            </a:r>
            <a:r>
              <a:rPr sz="1071" spc="-39" dirty="0">
                <a:latin typeface="Arial"/>
                <a:cs typeface="Arial"/>
              </a:rPr>
              <a:t> </a:t>
            </a:r>
            <a:r>
              <a:rPr sz="1071" dirty="0">
                <a:latin typeface="Arial"/>
                <a:cs typeface="Arial"/>
              </a:rPr>
              <a:t>discharge</a:t>
            </a:r>
            <a:r>
              <a:rPr sz="1071" spc="-29" dirty="0">
                <a:latin typeface="Arial"/>
                <a:cs typeface="Arial"/>
              </a:rPr>
              <a:t> </a:t>
            </a:r>
            <a:r>
              <a:rPr sz="1071" dirty="0">
                <a:latin typeface="Arial"/>
                <a:cs typeface="Arial"/>
              </a:rPr>
              <a:t>high</a:t>
            </a:r>
            <a:r>
              <a:rPr sz="1071" spc="-29" dirty="0">
                <a:latin typeface="Arial"/>
                <a:cs typeface="Arial"/>
              </a:rPr>
              <a:t> </a:t>
            </a:r>
            <a:r>
              <a:rPr sz="1071" spc="-10" dirty="0">
                <a:latin typeface="Arial"/>
                <a:cs typeface="Arial"/>
              </a:rPr>
              <a:t>pressure:</a:t>
            </a:r>
            <a:endParaRPr sz="1071" dirty="0">
              <a:latin typeface="Arial"/>
              <a:cs typeface="Arial"/>
            </a:endParaRPr>
          </a:p>
          <a:p>
            <a:pPr marL="455161" indent="-220160" algn="just">
              <a:spcBef>
                <a:spcPts val="1144"/>
              </a:spcBef>
              <a:buAutoNum type="alphaLcPeriod"/>
              <a:tabLst>
                <a:tab pos="455161" algn="l"/>
              </a:tabLst>
            </a:pPr>
            <a:r>
              <a:rPr sz="1071" dirty="0">
                <a:latin typeface="Arial"/>
                <a:cs typeface="Arial"/>
              </a:rPr>
              <a:t>Too</a:t>
            </a:r>
            <a:r>
              <a:rPr sz="1071" spc="-19" dirty="0">
                <a:latin typeface="Arial"/>
                <a:cs typeface="Arial"/>
              </a:rPr>
              <a:t> </a:t>
            </a:r>
            <a:r>
              <a:rPr sz="1071" dirty="0">
                <a:latin typeface="Arial"/>
                <a:cs typeface="Arial"/>
              </a:rPr>
              <a:t>much</a:t>
            </a:r>
            <a:r>
              <a:rPr sz="1071" spc="-1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system</a:t>
            </a:r>
            <a:endParaRPr sz="1071" dirty="0">
              <a:latin typeface="Arial"/>
              <a:cs typeface="Arial"/>
            </a:endParaRPr>
          </a:p>
          <a:p>
            <a:pPr marL="454543" indent="-220160" algn="just">
              <a:spcBef>
                <a:spcPts val="560"/>
              </a:spcBef>
              <a:buAutoNum type="alphaLcPeriod"/>
              <a:tabLst>
                <a:tab pos="454543" algn="l"/>
              </a:tabLst>
            </a:pPr>
            <a:r>
              <a:rPr sz="1071" dirty="0">
                <a:latin typeface="Arial"/>
                <a:cs typeface="Arial"/>
              </a:rPr>
              <a:t>A</a:t>
            </a:r>
            <a:r>
              <a:rPr sz="1071" spc="-19" dirty="0">
                <a:latin typeface="Arial"/>
                <a:cs typeface="Arial"/>
              </a:rPr>
              <a:t> </a:t>
            </a:r>
            <a:r>
              <a:rPr sz="1071" dirty="0">
                <a:latin typeface="Arial"/>
                <a:cs typeface="Arial"/>
              </a:rPr>
              <a:t>blockage</a:t>
            </a:r>
            <a:r>
              <a:rPr sz="1071" spc="-19"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condenser</a:t>
            </a:r>
            <a:endParaRPr sz="1071" dirty="0">
              <a:latin typeface="Arial"/>
              <a:cs typeface="Arial"/>
            </a:endParaRPr>
          </a:p>
          <a:p>
            <a:pPr marL="453925" marR="5566" indent="-219541" algn="just">
              <a:lnSpc>
                <a:spcPct val="143700"/>
              </a:lnSpc>
              <a:spcBef>
                <a:spcPts val="5"/>
              </a:spcBef>
              <a:buAutoNum type="alphaLcPeriod"/>
              <a:tabLst>
                <a:tab pos="457017" algn="l"/>
              </a:tabLst>
            </a:pPr>
            <a:r>
              <a:rPr sz="1071" dirty="0">
                <a:latin typeface="Arial"/>
                <a:cs typeface="Arial"/>
              </a:rPr>
              <a:t>Low</a:t>
            </a:r>
            <a:r>
              <a:rPr sz="1071" spc="29" dirty="0">
                <a:latin typeface="Arial"/>
                <a:cs typeface="Arial"/>
              </a:rPr>
              <a:t> </a:t>
            </a:r>
            <a:r>
              <a:rPr sz="1071" dirty="0">
                <a:latin typeface="Arial"/>
                <a:cs typeface="Arial"/>
              </a:rPr>
              <a:t>coolant</a:t>
            </a:r>
            <a:r>
              <a:rPr sz="1071" spc="24"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air</a:t>
            </a:r>
            <a:r>
              <a:rPr sz="1071" spc="34" dirty="0">
                <a:latin typeface="Arial"/>
                <a:cs typeface="Arial"/>
              </a:rPr>
              <a:t> </a:t>
            </a:r>
            <a:r>
              <a:rPr sz="1071" dirty="0">
                <a:latin typeface="Arial"/>
                <a:cs typeface="Arial"/>
              </a:rPr>
              <a:t>flow</a:t>
            </a:r>
            <a:r>
              <a:rPr sz="1071" spc="2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condenser.</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temperature</a:t>
            </a:r>
            <a:r>
              <a:rPr sz="1071" spc="34"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condensing</a:t>
            </a:r>
            <a:r>
              <a:rPr sz="1071" spc="34" dirty="0">
                <a:latin typeface="Arial"/>
                <a:cs typeface="Arial"/>
              </a:rPr>
              <a:t> </a:t>
            </a:r>
            <a:r>
              <a:rPr sz="1071" spc="-10" dirty="0">
                <a:latin typeface="Arial"/>
                <a:cs typeface="Arial"/>
              </a:rPr>
              <a:t>refrigerant 	</a:t>
            </a:r>
            <a:r>
              <a:rPr sz="1071" dirty="0">
                <a:latin typeface="Arial"/>
                <a:cs typeface="Arial"/>
              </a:rPr>
              <a:t>gas</a:t>
            </a:r>
            <a:r>
              <a:rPr sz="1071" spc="93" dirty="0">
                <a:latin typeface="Arial"/>
                <a:cs typeface="Arial"/>
              </a:rPr>
              <a:t> </a:t>
            </a:r>
            <a:r>
              <a:rPr sz="1071" dirty="0">
                <a:latin typeface="Arial"/>
                <a:cs typeface="Arial"/>
              </a:rPr>
              <a:t>rises</a:t>
            </a:r>
            <a:r>
              <a:rPr sz="1071" spc="97" dirty="0">
                <a:latin typeface="Arial"/>
                <a:cs typeface="Arial"/>
              </a:rPr>
              <a:t> </a:t>
            </a:r>
            <a:r>
              <a:rPr sz="1071" dirty="0">
                <a:latin typeface="Arial"/>
                <a:cs typeface="Arial"/>
              </a:rPr>
              <a:t>as</a:t>
            </a:r>
            <a:r>
              <a:rPr sz="1071" spc="88"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coolant</a:t>
            </a:r>
            <a:r>
              <a:rPr sz="1071" spc="83" dirty="0">
                <a:latin typeface="Arial"/>
                <a:cs typeface="Arial"/>
              </a:rPr>
              <a:t> </a:t>
            </a:r>
            <a:r>
              <a:rPr sz="1071" dirty="0">
                <a:latin typeface="Arial"/>
                <a:cs typeface="Arial"/>
              </a:rPr>
              <a:t>or</a:t>
            </a:r>
            <a:r>
              <a:rPr sz="1071" spc="93" dirty="0">
                <a:latin typeface="Arial"/>
                <a:cs typeface="Arial"/>
              </a:rPr>
              <a:t> </a:t>
            </a:r>
            <a:r>
              <a:rPr sz="1071" dirty="0">
                <a:latin typeface="Arial"/>
                <a:cs typeface="Arial"/>
              </a:rPr>
              <a:t>ambient</a:t>
            </a:r>
            <a:r>
              <a:rPr sz="1071" spc="97" dirty="0">
                <a:latin typeface="Arial"/>
                <a:cs typeface="Arial"/>
              </a:rPr>
              <a:t> </a:t>
            </a:r>
            <a:r>
              <a:rPr sz="1071" dirty="0">
                <a:latin typeface="Arial"/>
                <a:cs typeface="Arial"/>
              </a:rPr>
              <a:t>air</a:t>
            </a:r>
            <a:r>
              <a:rPr sz="1071" spc="93" dirty="0">
                <a:latin typeface="Arial"/>
                <a:cs typeface="Arial"/>
              </a:rPr>
              <a:t> </a:t>
            </a:r>
            <a:r>
              <a:rPr sz="1071" dirty="0">
                <a:latin typeface="Arial"/>
                <a:cs typeface="Arial"/>
              </a:rPr>
              <a:t>temperature</a:t>
            </a:r>
            <a:r>
              <a:rPr sz="1071" spc="93" dirty="0">
                <a:latin typeface="Arial"/>
                <a:cs typeface="Arial"/>
              </a:rPr>
              <a:t> </a:t>
            </a:r>
            <a:r>
              <a:rPr sz="1071" dirty="0">
                <a:latin typeface="Arial"/>
                <a:cs typeface="Arial"/>
              </a:rPr>
              <a:t>rises.</a:t>
            </a:r>
            <a:r>
              <a:rPr sz="1071" spc="97" dirty="0">
                <a:latin typeface="Arial"/>
                <a:cs typeface="Arial"/>
              </a:rPr>
              <a:t> </a:t>
            </a:r>
            <a:r>
              <a:rPr sz="1071" dirty="0">
                <a:latin typeface="Arial"/>
                <a:cs typeface="Arial"/>
              </a:rPr>
              <a:t>This</a:t>
            </a:r>
            <a:r>
              <a:rPr sz="1071" spc="93" dirty="0">
                <a:latin typeface="Arial"/>
                <a:cs typeface="Arial"/>
              </a:rPr>
              <a:t> </a:t>
            </a:r>
            <a:r>
              <a:rPr sz="1071" dirty="0">
                <a:latin typeface="Arial"/>
                <a:cs typeface="Arial"/>
              </a:rPr>
              <a:t>causes</a:t>
            </a:r>
            <a:r>
              <a:rPr sz="1071" spc="97" dirty="0">
                <a:latin typeface="Arial"/>
                <a:cs typeface="Arial"/>
              </a:rPr>
              <a:t> </a:t>
            </a:r>
            <a:r>
              <a:rPr sz="1071" dirty="0">
                <a:latin typeface="Arial"/>
                <a:cs typeface="Arial"/>
              </a:rPr>
              <a:t>the</a:t>
            </a:r>
            <a:r>
              <a:rPr sz="1071" spc="93" dirty="0">
                <a:latin typeface="Arial"/>
                <a:cs typeface="Arial"/>
              </a:rPr>
              <a:t> </a:t>
            </a:r>
            <a:r>
              <a:rPr sz="1071" spc="-10" dirty="0">
                <a:latin typeface="Arial"/>
                <a:cs typeface="Arial"/>
              </a:rPr>
              <a:t>condensing 	</a:t>
            </a:r>
            <a:r>
              <a:rPr sz="1071" dirty="0">
                <a:latin typeface="Arial"/>
                <a:cs typeface="Arial"/>
              </a:rPr>
              <a:t>pressure</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rise</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a</a:t>
            </a:r>
            <a:r>
              <a:rPr sz="1071" spc="-15" dirty="0">
                <a:latin typeface="Arial"/>
                <a:cs typeface="Arial"/>
              </a:rPr>
              <a:t> </a:t>
            </a:r>
            <a:r>
              <a:rPr sz="1071" spc="-10" dirty="0">
                <a:latin typeface="Arial"/>
                <a:cs typeface="Arial"/>
              </a:rPr>
              <a:t>high-</a:t>
            </a:r>
            <a:r>
              <a:rPr sz="1071" dirty="0">
                <a:latin typeface="Arial"/>
                <a:cs typeface="Arial"/>
              </a:rPr>
              <a:t>pressure</a:t>
            </a:r>
            <a:r>
              <a:rPr sz="1071" spc="-15" dirty="0">
                <a:latin typeface="Arial"/>
                <a:cs typeface="Arial"/>
              </a:rPr>
              <a:t> </a:t>
            </a:r>
            <a:r>
              <a:rPr sz="1071" spc="-19" dirty="0">
                <a:latin typeface="Arial"/>
                <a:cs typeface="Arial"/>
              </a:rPr>
              <a:t>trip.</a:t>
            </a:r>
            <a:endParaRPr sz="1071" dirty="0">
              <a:latin typeface="Arial"/>
              <a:cs typeface="Arial"/>
            </a:endParaRPr>
          </a:p>
          <a:p>
            <a:pPr marL="455161" indent="-220160" algn="just">
              <a:spcBef>
                <a:spcPts val="560"/>
              </a:spcBef>
              <a:buAutoNum type="alphaLcPeriod"/>
              <a:tabLst>
                <a:tab pos="455161" algn="l"/>
                <a:tab pos="457636" algn="l"/>
              </a:tabLst>
            </a:pPr>
            <a:r>
              <a:rPr sz="1071" dirty="0">
                <a:latin typeface="Arial"/>
                <a:cs typeface="Arial"/>
              </a:rPr>
              <a:t>Air</a:t>
            </a:r>
            <a:r>
              <a:rPr sz="1071" spc="49"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refrigeration</a:t>
            </a:r>
            <a:r>
              <a:rPr sz="1071" spc="49"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prevents</a:t>
            </a:r>
            <a:r>
              <a:rPr sz="1071" spc="58"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condenser</a:t>
            </a:r>
            <a:r>
              <a:rPr sz="1071" spc="49"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operate</a:t>
            </a:r>
            <a:r>
              <a:rPr sz="1071" spc="49" dirty="0">
                <a:latin typeface="Arial"/>
                <a:cs typeface="Arial"/>
              </a:rPr>
              <a:t> </a:t>
            </a:r>
            <a:r>
              <a:rPr sz="1071" dirty="0">
                <a:latin typeface="Arial"/>
                <a:cs typeface="Arial"/>
              </a:rPr>
              <a:t>at</a:t>
            </a:r>
            <a:r>
              <a:rPr sz="1071" spc="49" dirty="0">
                <a:latin typeface="Arial"/>
                <a:cs typeface="Arial"/>
              </a:rPr>
              <a:t> </a:t>
            </a:r>
            <a:r>
              <a:rPr sz="1071" dirty="0">
                <a:latin typeface="Arial"/>
                <a:cs typeface="Arial"/>
              </a:rPr>
              <a:t>its</a:t>
            </a:r>
            <a:r>
              <a:rPr sz="1071" spc="58" dirty="0">
                <a:latin typeface="Arial"/>
                <a:cs typeface="Arial"/>
              </a:rPr>
              <a:t> </a:t>
            </a:r>
            <a:r>
              <a:rPr sz="1071" dirty="0">
                <a:latin typeface="Arial"/>
                <a:cs typeface="Arial"/>
              </a:rPr>
              <a:t>full</a:t>
            </a:r>
            <a:r>
              <a:rPr sz="1071" spc="49" dirty="0">
                <a:latin typeface="Arial"/>
                <a:cs typeface="Arial"/>
              </a:rPr>
              <a:t> </a:t>
            </a:r>
            <a:r>
              <a:rPr sz="1071" dirty="0">
                <a:latin typeface="Arial"/>
                <a:cs typeface="Arial"/>
              </a:rPr>
              <a:t>capacity</a:t>
            </a:r>
            <a:r>
              <a:rPr sz="1071" spc="44" dirty="0">
                <a:latin typeface="Arial"/>
                <a:cs typeface="Arial"/>
              </a:rPr>
              <a:t> </a:t>
            </a:r>
            <a:r>
              <a:rPr sz="1071" spc="-24" dirty="0">
                <a:latin typeface="Arial"/>
                <a:cs typeface="Arial"/>
              </a:rPr>
              <a:t>and</a:t>
            </a:r>
            <a:endParaRPr sz="1071" dirty="0">
              <a:latin typeface="Arial"/>
              <a:cs typeface="Arial"/>
            </a:endParaRPr>
          </a:p>
          <a:p>
            <a:pPr marL="457636" marR="4947" algn="just">
              <a:lnSpc>
                <a:spcPct val="143700"/>
              </a:lnSpc>
              <a:spcBef>
                <a:spcPts val="5"/>
              </a:spcBef>
            </a:pPr>
            <a:r>
              <a:rPr sz="1071" dirty="0">
                <a:latin typeface="Arial"/>
                <a:cs typeface="Arial"/>
              </a:rPr>
              <a:t>partly</a:t>
            </a:r>
            <a:r>
              <a:rPr sz="1071" spc="44" dirty="0">
                <a:latin typeface="Arial"/>
                <a:cs typeface="Arial"/>
              </a:rPr>
              <a:t> </a:t>
            </a:r>
            <a:r>
              <a:rPr sz="1071" dirty="0">
                <a:latin typeface="Arial"/>
                <a:cs typeface="Arial"/>
              </a:rPr>
              <a:t>insulate</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condenser.</a:t>
            </a:r>
            <a:r>
              <a:rPr sz="1071" spc="39" dirty="0">
                <a:latin typeface="Arial"/>
                <a:cs typeface="Arial"/>
              </a:rPr>
              <a:t> </a:t>
            </a:r>
            <a:r>
              <a:rPr sz="1071" dirty="0">
                <a:latin typeface="Arial"/>
                <a:cs typeface="Arial"/>
              </a:rPr>
              <a:t>This</a:t>
            </a:r>
            <a:r>
              <a:rPr sz="1071" spc="39" dirty="0">
                <a:latin typeface="Arial"/>
                <a:cs typeface="Arial"/>
              </a:rPr>
              <a:t> </a:t>
            </a:r>
            <a:r>
              <a:rPr sz="1071" dirty="0">
                <a:latin typeface="Arial"/>
                <a:cs typeface="Arial"/>
              </a:rPr>
              <a:t>symptom</a:t>
            </a:r>
            <a:r>
              <a:rPr sz="1071" spc="34" dirty="0">
                <a:latin typeface="Arial"/>
                <a:cs typeface="Arial"/>
              </a:rPr>
              <a:t> </a:t>
            </a:r>
            <a:r>
              <a:rPr sz="1071" dirty="0">
                <a:latin typeface="Arial"/>
                <a:cs typeface="Arial"/>
              </a:rPr>
              <a:t>would</a:t>
            </a:r>
            <a:r>
              <a:rPr sz="1071" spc="49" dirty="0">
                <a:latin typeface="Arial"/>
                <a:cs typeface="Arial"/>
              </a:rPr>
              <a:t> </a:t>
            </a:r>
            <a:r>
              <a:rPr sz="1071" dirty="0">
                <a:latin typeface="Arial"/>
                <a:cs typeface="Arial"/>
              </a:rPr>
              <a:t>cause</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superheat</a:t>
            </a:r>
            <a:r>
              <a:rPr sz="1071" spc="39" dirty="0">
                <a:latin typeface="Arial"/>
                <a:cs typeface="Arial"/>
              </a:rPr>
              <a:t> </a:t>
            </a:r>
            <a:r>
              <a:rPr sz="1071" dirty="0">
                <a:latin typeface="Arial"/>
                <a:cs typeface="Arial"/>
              </a:rPr>
              <a:t>temperature</a:t>
            </a:r>
            <a:r>
              <a:rPr sz="1071" spc="39" dirty="0">
                <a:latin typeface="Arial"/>
                <a:cs typeface="Arial"/>
              </a:rPr>
              <a:t> </a:t>
            </a:r>
            <a:r>
              <a:rPr sz="1071" spc="-24" dirty="0">
                <a:latin typeface="Arial"/>
                <a:cs typeface="Arial"/>
              </a:rPr>
              <a:t>of </a:t>
            </a:r>
            <a:r>
              <a:rPr sz="1071" dirty="0">
                <a:latin typeface="Arial"/>
                <a:cs typeface="Arial"/>
              </a:rPr>
              <a:t>the</a:t>
            </a:r>
            <a:r>
              <a:rPr sz="1071" spc="-15" dirty="0">
                <a:latin typeface="Arial"/>
                <a:cs typeface="Arial"/>
              </a:rPr>
              <a:t> </a:t>
            </a:r>
            <a:r>
              <a:rPr sz="1071" dirty="0">
                <a:latin typeface="Arial"/>
                <a:cs typeface="Arial"/>
              </a:rPr>
              <a:t>compressor</a:t>
            </a:r>
            <a:r>
              <a:rPr sz="1071" spc="-10" dirty="0">
                <a:latin typeface="Arial"/>
                <a:cs typeface="Arial"/>
              </a:rPr>
              <a:t> </a:t>
            </a:r>
            <a:r>
              <a:rPr sz="1071" dirty="0">
                <a:latin typeface="Arial"/>
                <a:cs typeface="Arial"/>
              </a:rPr>
              <a:t>outlet</a:t>
            </a:r>
            <a:r>
              <a:rPr sz="1071" spc="-10" dirty="0">
                <a:latin typeface="Arial"/>
                <a:cs typeface="Arial"/>
              </a:rPr>
              <a:t> </a:t>
            </a:r>
            <a:r>
              <a:rPr sz="1071" dirty="0">
                <a:latin typeface="Arial"/>
                <a:cs typeface="Arial"/>
              </a:rPr>
              <a:t>to</a:t>
            </a:r>
            <a:r>
              <a:rPr sz="1071" spc="-19" dirty="0">
                <a:latin typeface="Arial"/>
                <a:cs typeface="Arial"/>
              </a:rPr>
              <a:t> </a:t>
            </a:r>
            <a:r>
              <a:rPr sz="1071" spc="-10" dirty="0">
                <a:latin typeface="Arial"/>
                <a:cs typeface="Arial"/>
              </a:rPr>
              <a:t>rise.</a:t>
            </a:r>
            <a:endParaRPr sz="1071" dirty="0">
              <a:latin typeface="Arial"/>
              <a:cs typeface="Arial"/>
            </a:endParaRPr>
          </a:p>
          <a:p>
            <a:pPr marL="455161" marR="6184" indent="-220160" algn="just">
              <a:lnSpc>
                <a:spcPct val="143700"/>
              </a:lnSpc>
              <a:buAutoNum type="alphaLcPeriod" startAt="5"/>
              <a:tabLst>
                <a:tab pos="457636" algn="l"/>
              </a:tabLst>
            </a:pPr>
            <a:r>
              <a:rPr sz="1071" spc="-10" dirty="0">
                <a:latin typeface="Arial"/>
                <a:cs typeface="Arial"/>
              </a:rPr>
              <a:t>Condenser</a:t>
            </a:r>
            <a:r>
              <a:rPr sz="1071" spc="-39" dirty="0">
                <a:latin typeface="Arial"/>
                <a:cs typeface="Arial"/>
              </a:rPr>
              <a:t> </a:t>
            </a:r>
            <a:r>
              <a:rPr sz="1071" dirty="0">
                <a:latin typeface="Arial"/>
                <a:cs typeface="Arial"/>
              </a:rPr>
              <a:t>outlet</a:t>
            </a:r>
            <a:r>
              <a:rPr sz="1071" spc="-34" dirty="0">
                <a:latin typeface="Arial"/>
                <a:cs typeface="Arial"/>
              </a:rPr>
              <a:t> </a:t>
            </a:r>
            <a:r>
              <a:rPr sz="1071" dirty="0">
                <a:latin typeface="Arial"/>
                <a:cs typeface="Arial"/>
              </a:rPr>
              <a:t>valve</a:t>
            </a:r>
            <a:r>
              <a:rPr sz="1071" spc="-44" dirty="0">
                <a:latin typeface="Arial"/>
                <a:cs typeface="Arial"/>
              </a:rPr>
              <a:t> </a:t>
            </a:r>
            <a:r>
              <a:rPr sz="1071" dirty="0">
                <a:latin typeface="Arial"/>
                <a:cs typeface="Arial"/>
              </a:rPr>
              <a:t>closed,</a:t>
            </a:r>
            <a:r>
              <a:rPr sz="1071" spc="-39" dirty="0">
                <a:latin typeface="Arial"/>
                <a:cs typeface="Arial"/>
              </a:rPr>
              <a:t> </a:t>
            </a:r>
            <a:r>
              <a:rPr sz="1071" spc="-10" dirty="0">
                <a:latin typeface="Arial"/>
                <a:cs typeface="Arial"/>
              </a:rPr>
              <a:t>causing</a:t>
            </a:r>
            <a:r>
              <a:rPr sz="1071" spc="-39" dirty="0">
                <a:latin typeface="Arial"/>
                <a:cs typeface="Arial"/>
              </a:rPr>
              <a:t> </a:t>
            </a:r>
            <a:r>
              <a:rPr sz="1071" dirty="0">
                <a:latin typeface="Arial"/>
                <a:cs typeface="Arial"/>
              </a:rPr>
              <a:t>liquid</a:t>
            </a:r>
            <a:r>
              <a:rPr sz="1071" spc="-39" dirty="0">
                <a:latin typeface="Arial"/>
                <a:cs typeface="Arial"/>
              </a:rPr>
              <a:t> </a:t>
            </a:r>
            <a:r>
              <a:rPr sz="1071" dirty="0">
                <a:latin typeface="Arial"/>
                <a:cs typeface="Arial"/>
              </a:rPr>
              <a:t>level</a:t>
            </a:r>
            <a:r>
              <a:rPr sz="1071" spc="-3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condenser</a:t>
            </a:r>
            <a:r>
              <a:rPr sz="1071" spc="-3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rise</a:t>
            </a:r>
            <a:r>
              <a:rPr sz="1071" spc="-34"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producing 	</a:t>
            </a:r>
            <a:r>
              <a:rPr sz="1071" dirty="0">
                <a:latin typeface="Arial"/>
                <a:cs typeface="Arial"/>
              </a:rPr>
              <a:t>a</a:t>
            </a:r>
            <a:r>
              <a:rPr sz="1071" spc="-19" dirty="0">
                <a:latin typeface="Arial"/>
                <a:cs typeface="Arial"/>
              </a:rPr>
              <a:t> </a:t>
            </a:r>
            <a:r>
              <a:rPr sz="1071" dirty="0">
                <a:latin typeface="Arial"/>
                <a:cs typeface="Arial"/>
              </a:rPr>
              <a:t>similar</a:t>
            </a:r>
            <a:r>
              <a:rPr sz="1071" spc="-15" dirty="0">
                <a:latin typeface="Arial"/>
                <a:cs typeface="Arial"/>
              </a:rPr>
              <a:t> </a:t>
            </a:r>
            <a:r>
              <a:rPr sz="1071" dirty="0">
                <a:latin typeface="Arial"/>
                <a:cs typeface="Arial"/>
              </a:rPr>
              <a:t>fault</a:t>
            </a:r>
            <a:r>
              <a:rPr sz="1071" spc="-15" dirty="0">
                <a:latin typeface="Arial"/>
                <a:cs typeface="Arial"/>
              </a:rPr>
              <a:t> </a:t>
            </a:r>
            <a:r>
              <a:rPr sz="1071" dirty="0">
                <a:latin typeface="Arial"/>
                <a:cs typeface="Arial"/>
              </a:rPr>
              <a:t>as</a:t>
            </a:r>
            <a:r>
              <a:rPr sz="1071" spc="-15" dirty="0">
                <a:latin typeface="Arial"/>
                <a:cs typeface="Arial"/>
              </a:rPr>
              <a:t> </a:t>
            </a:r>
            <a:r>
              <a:rPr sz="1071" spc="-10" dirty="0">
                <a:latin typeface="Arial"/>
                <a:cs typeface="Arial"/>
              </a:rPr>
              <a:t>above.</a:t>
            </a:r>
            <a:endParaRPr sz="1071" dirty="0">
              <a:latin typeface="Arial"/>
              <a:cs typeface="Arial"/>
            </a:endParaRPr>
          </a:p>
          <a:p>
            <a:pPr marL="12369">
              <a:spcBef>
                <a:spcPts val="1144"/>
              </a:spcBef>
            </a:pPr>
            <a:r>
              <a:rPr sz="1071" b="1" dirty="0">
                <a:latin typeface="Arial"/>
                <a:cs typeface="Arial"/>
              </a:rPr>
              <a:t>6.11.4.</a:t>
            </a:r>
            <a:r>
              <a:rPr sz="1071" b="1" spc="-73" dirty="0">
                <a:latin typeface="Arial"/>
                <a:cs typeface="Arial"/>
              </a:rPr>
              <a:t> </a:t>
            </a:r>
            <a:r>
              <a:rPr sz="1071" b="1" dirty="0">
                <a:latin typeface="Arial"/>
                <a:cs typeface="Arial"/>
              </a:rPr>
              <a:t>Abnormal</a:t>
            </a:r>
            <a:r>
              <a:rPr sz="1071" b="1" spc="-49" dirty="0">
                <a:latin typeface="Arial"/>
                <a:cs typeface="Arial"/>
              </a:rPr>
              <a:t> </a:t>
            </a:r>
            <a:r>
              <a:rPr sz="1071" b="1" dirty="0">
                <a:latin typeface="Arial"/>
                <a:cs typeface="Arial"/>
              </a:rPr>
              <a:t>Noise</a:t>
            </a:r>
            <a:r>
              <a:rPr sz="1071" b="1" spc="-29" dirty="0">
                <a:latin typeface="Arial"/>
                <a:cs typeface="Arial"/>
              </a:rPr>
              <a:t> </a:t>
            </a:r>
            <a:r>
              <a:rPr sz="1071" b="1" dirty="0">
                <a:latin typeface="Arial"/>
                <a:cs typeface="Arial"/>
              </a:rPr>
              <a:t>during</a:t>
            </a:r>
            <a:r>
              <a:rPr sz="1071" b="1" spc="-29" dirty="0">
                <a:latin typeface="Arial"/>
                <a:cs typeface="Arial"/>
              </a:rPr>
              <a:t> </a:t>
            </a:r>
            <a:r>
              <a:rPr sz="1071" b="1" spc="-10" dirty="0">
                <a:latin typeface="Arial"/>
                <a:cs typeface="Arial"/>
              </a:rPr>
              <a:t>Operation</a:t>
            </a:r>
            <a:endParaRPr sz="1071" dirty="0">
              <a:latin typeface="Arial"/>
              <a:cs typeface="Arial"/>
            </a:endParaRPr>
          </a:p>
          <a:p>
            <a:pPr marL="12369">
              <a:spcBef>
                <a:spcPts val="1154"/>
              </a:spcBef>
            </a:pPr>
            <a:r>
              <a:rPr sz="1071" dirty="0">
                <a:latin typeface="Arial"/>
                <a:cs typeface="Arial"/>
              </a:rPr>
              <a:t>The</a:t>
            </a:r>
            <a:r>
              <a:rPr sz="1071" spc="-39" dirty="0">
                <a:latin typeface="Arial"/>
                <a:cs typeface="Arial"/>
              </a:rPr>
              <a:t> </a:t>
            </a:r>
            <a:r>
              <a:rPr sz="1071" dirty="0">
                <a:latin typeface="Arial"/>
                <a:cs typeface="Arial"/>
              </a:rPr>
              <a:t>possible</a:t>
            </a:r>
            <a:r>
              <a:rPr sz="1071" spc="-34" dirty="0">
                <a:latin typeface="Arial"/>
                <a:cs typeface="Arial"/>
              </a:rPr>
              <a:t> </a:t>
            </a:r>
            <a:r>
              <a:rPr sz="1071" dirty="0">
                <a:latin typeface="Arial"/>
                <a:cs typeface="Arial"/>
              </a:rPr>
              <a:t>causes</a:t>
            </a:r>
            <a:r>
              <a:rPr sz="1071" spc="-39" dirty="0">
                <a:latin typeface="Arial"/>
                <a:cs typeface="Arial"/>
              </a:rPr>
              <a:t> </a:t>
            </a:r>
            <a:r>
              <a:rPr sz="1071" dirty="0">
                <a:latin typeface="Arial"/>
                <a:cs typeface="Arial"/>
              </a:rPr>
              <a:t>could</a:t>
            </a:r>
            <a:r>
              <a:rPr sz="1071" spc="-39" dirty="0">
                <a:latin typeface="Arial"/>
                <a:cs typeface="Arial"/>
              </a:rPr>
              <a:t> </a:t>
            </a:r>
            <a:r>
              <a:rPr sz="1071" spc="-24" dirty="0">
                <a:latin typeface="Arial"/>
                <a:cs typeface="Arial"/>
              </a:rPr>
              <a:t>be:</a:t>
            </a:r>
            <a:endParaRPr sz="1071" dirty="0">
              <a:latin typeface="Arial"/>
              <a:cs typeface="Arial"/>
            </a:endParaRPr>
          </a:p>
          <a:p>
            <a:pPr marL="454543" indent="-220160">
              <a:spcBef>
                <a:spcPts val="1144"/>
              </a:spcBef>
              <a:buAutoNum type="alphaLcPeriod"/>
              <a:tabLst>
                <a:tab pos="454543" algn="l"/>
              </a:tabLst>
            </a:pPr>
            <a:r>
              <a:rPr sz="1071" dirty="0">
                <a:latin typeface="Arial"/>
                <a:cs typeface="Arial"/>
              </a:rPr>
              <a:t>Anchor</a:t>
            </a:r>
            <a:r>
              <a:rPr sz="1071" spc="-29" dirty="0">
                <a:latin typeface="Arial"/>
                <a:cs typeface="Arial"/>
              </a:rPr>
              <a:t> </a:t>
            </a:r>
            <a:r>
              <a:rPr sz="1071" dirty="0">
                <a:latin typeface="Arial"/>
                <a:cs typeface="Arial"/>
              </a:rPr>
              <a:t>bolts</a:t>
            </a:r>
            <a:r>
              <a:rPr sz="1071" spc="-2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clamp</a:t>
            </a:r>
            <a:r>
              <a:rPr sz="1071" spc="-24" dirty="0">
                <a:latin typeface="Arial"/>
                <a:cs typeface="Arial"/>
              </a:rPr>
              <a:t> </a:t>
            </a:r>
            <a:r>
              <a:rPr sz="1071" dirty="0">
                <a:latin typeface="Arial"/>
                <a:cs typeface="Arial"/>
              </a:rPr>
              <a:t>bolts</a:t>
            </a:r>
            <a:r>
              <a:rPr sz="1071" spc="-24" dirty="0">
                <a:latin typeface="Arial"/>
                <a:cs typeface="Arial"/>
              </a:rPr>
              <a:t> </a:t>
            </a:r>
            <a:r>
              <a:rPr sz="1071" dirty="0">
                <a:latin typeface="Arial"/>
                <a:cs typeface="Arial"/>
              </a:rPr>
              <a:t>loosened.</a:t>
            </a:r>
            <a:r>
              <a:rPr sz="1071" spc="-29" dirty="0">
                <a:latin typeface="Arial"/>
                <a:cs typeface="Arial"/>
              </a:rPr>
              <a:t> </a:t>
            </a:r>
            <a:r>
              <a:rPr sz="1071" dirty="0">
                <a:latin typeface="Arial"/>
                <a:cs typeface="Arial"/>
              </a:rPr>
              <a:t>Tighten</a:t>
            </a:r>
            <a:r>
              <a:rPr sz="1071" spc="-24" dirty="0">
                <a:latin typeface="Arial"/>
                <a:cs typeface="Arial"/>
              </a:rPr>
              <a:t> </a:t>
            </a:r>
            <a:r>
              <a:rPr sz="1071" dirty="0">
                <a:latin typeface="Arial"/>
                <a:cs typeface="Arial"/>
              </a:rPr>
              <a:t>up</a:t>
            </a:r>
            <a:r>
              <a:rPr sz="1071" spc="-29" dirty="0">
                <a:latin typeface="Arial"/>
                <a:cs typeface="Arial"/>
              </a:rPr>
              <a:t> </a:t>
            </a:r>
            <a:r>
              <a:rPr sz="1071" dirty="0">
                <a:latin typeface="Arial"/>
                <a:cs typeface="Arial"/>
              </a:rPr>
              <a:t>anchor</a:t>
            </a:r>
            <a:r>
              <a:rPr sz="1071" spc="-2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clamp</a:t>
            </a:r>
            <a:r>
              <a:rPr sz="1071" spc="-24" dirty="0">
                <a:latin typeface="Arial"/>
                <a:cs typeface="Arial"/>
              </a:rPr>
              <a:t> </a:t>
            </a:r>
            <a:r>
              <a:rPr sz="1071" spc="-10" dirty="0">
                <a:latin typeface="Arial"/>
                <a:cs typeface="Arial"/>
              </a:rPr>
              <a:t>bolts.</a:t>
            </a:r>
            <a:endParaRPr sz="1071" dirty="0">
              <a:latin typeface="Arial"/>
              <a:cs typeface="Arial"/>
            </a:endParaRPr>
          </a:p>
          <a:p>
            <a:pPr marL="454543" marR="6803" indent="-220160">
              <a:lnSpc>
                <a:spcPct val="143700"/>
              </a:lnSpc>
              <a:buAutoNum type="alphaLcPeriod"/>
              <a:tabLst>
                <a:tab pos="457017" algn="l"/>
              </a:tabLst>
            </a:pPr>
            <a:r>
              <a:rPr sz="1071" dirty="0">
                <a:latin typeface="Arial"/>
                <a:cs typeface="Arial"/>
              </a:rPr>
              <a:t>The</a:t>
            </a:r>
            <a:r>
              <a:rPr sz="1071" spc="5" dirty="0">
                <a:latin typeface="Arial"/>
                <a:cs typeface="Arial"/>
              </a:rPr>
              <a:t> </a:t>
            </a:r>
            <a:r>
              <a:rPr sz="1071" dirty="0">
                <a:latin typeface="Arial"/>
                <a:cs typeface="Arial"/>
              </a:rPr>
              <a:t>liquid is</a:t>
            </a:r>
            <a:r>
              <a:rPr sz="1071" spc="5" dirty="0">
                <a:latin typeface="Arial"/>
                <a:cs typeface="Arial"/>
              </a:rPr>
              <a:t> </a:t>
            </a:r>
            <a:r>
              <a:rPr sz="1071" dirty="0">
                <a:latin typeface="Arial"/>
                <a:cs typeface="Arial"/>
              </a:rPr>
              <a:t>going</a:t>
            </a:r>
            <a:r>
              <a:rPr sz="1071" spc="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the compressor</a:t>
            </a:r>
            <a:r>
              <a:rPr sz="1071" spc="-5" dirty="0">
                <a:latin typeface="Arial"/>
                <a:cs typeface="Arial"/>
              </a:rPr>
              <a:t> </a:t>
            </a:r>
            <a:r>
              <a:rPr sz="1071" dirty="0">
                <a:latin typeface="Arial"/>
                <a:cs typeface="Arial"/>
              </a:rPr>
              <a:t>suction</a:t>
            </a:r>
            <a:r>
              <a:rPr sz="1071" spc="5" dirty="0">
                <a:latin typeface="Arial"/>
                <a:cs typeface="Arial"/>
              </a:rPr>
              <a:t> </a:t>
            </a:r>
            <a:r>
              <a:rPr sz="1071" dirty="0">
                <a:latin typeface="Arial"/>
                <a:cs typeface="Arial"/>
              </a:rPr>
              <a:t>line.</a:t>
            </a:r>
            <a:r>
              <a:rPr sz="1071" spc="5" dirty="0">
                <a:latin typeface="Arial"/>
                <a:cs typeface="Arial"/>
              </a:rPr>
              <a:t> </a:t>
            </a:r>
            <a:r>
              <a:rPr sz="1071" dirty="0">
                <a:latin typeface="Arial"/>
                <a:cs typeface="Arial"/>
              </a:rPr>
              <a:t>Adjust</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expansion</a:t>
            </a:r>
            <a:r>
              <a:rPr sz="1071" spc="5" dirty="0">
                <a:latin typeface="Arial"/>
                <a:cs typeface="Arial"/>
              </a:rPr>
              <a:t> </a:t>
            </a:r>
            <a:r>
              <a:rPr sz="1071" dirty="0">
                <a:latin typeface="Arial"/>
                <a:cs typeface="Arial"/>
              </a:rPr>
              <a:t>valve</a:t>
            </a:r>
            <a:r>
              <a:rPr sz="1071" spc="5" dirty="0">
                <a:latin typeface="Arial"/>
                <a:cs typeface="Arial"/>
              </a:rPr>
              <a:t> </a:t>
            </a:r>
            <a:r>
              <a:rPr sz="1071" dirty="0">
                <a:latin typeface="Arial"/>
                <a:cs typeface="Arial"/>
              </a:rPr>
              <a:t>and </a:t>
            </a:r>
            <a:r>
              <a:rPr sz="1071" spc="-10" dirty="0">
                <a:latin typeface="Arial"/>
                <a:cs typeface="Arial"/>
              </a:rPr>
              <a:t>check 	</a:t>
            </a:r>
            <a:r>
              <a:rPr sz="1071" dirty="0">
                <a:latin typeface="Arial"/>
                <a:cs typeface="Arial"/>
              </a:rPr>
              <a:t>temperature</a:t>
            </a:r>
            <a:r>
              <a:rPr sz="1071" spc="-19" dirty="0">
                <a:latin typeface="Arial"/>
                <a:cs typeface="Arial"/>
              </a:rPr>
              <a:t> </a:t>
            </a:r>
            <a:r>
              <a:rPr sz="1071" dirty="0">
                <a:latin typeface="Arial"/>
                <a:cs typeface="Arial"/>
              </a:rPr>
              <a:t>sensor</a:t>
            </a:r>
            <a:r>
              <a:rPr sz="1071" spc="-19" dirty="0">
                <a:latin typeface="Arial"/>
                <a:cs typeface="Arial"/>
              </a:rPr>
              <a:t> </a:t>
            </a:r>
            <a:r>
              <a:rPr sz="1071" dirty="0">
                <a:latin typeface="Arial"/>
                <a:cs typeface="Arial"/>
              </a:rPr>
              <a:t>adhered</a:t>
            </a:r>
            <a:r>
              <a:rPr sz="1071" spc="-15" dirty="0">
                <a:latin typeface="Arial"/>
                <a:cs typeface="Arial"/>
              </a:rPr>
              <a:t> </a:t>
            </a:r>
            <a:r>
              <a:rPr sz="1071" dirty="0">
                <a:latin typeface="Arial"/>
                <a:cs typeface="Arial"/>
              </a:rPr>
              <a:t>firmly</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evaporator.</a:t>
            </a:r>
            <a:endParaRPr sz="1071" dirty="0">
              <a:latin typeface="Arial"/>
              <a:cs typeface="Arial"/>
            </a:endParaRPr>
          </a:p>
          <a:p>
            <a:pPr marL="453925" indent="-219541">
              <a:spcBef>
                <a:spcPts val="565"/>
              </a:spcBef>
              <a:buAutoNum type="alphaLcPeriod"/>
              <a:tabLst>
                <a:tab pos="453925" algn="l"/>
              </a:tabLst>
            </a:pPr>
            <a:r>
              <a:rPr sz="1071" dirty="0">
                <a:latin typeface="Arial"/>
                <a:cs typeface="Arial"/>
              </a:rPr>
              <a:t>Foamed</a:t>
            </a:r>
            <a:r>
              <a:rPr sz="1071" spc="-19" dirty="0">
                <a:latin typeface="Arial"/>
                <a:cs typeface="Arial"/>
              </a:rPr>
              <a:t> </a:t>
            </a:r>
            <a:r>
              <a:rPr sz="1071" dirty="0">
                <a:latin typeface="Arial"/>
                <a:cs typeface="Arial"/>
              </a:rPr>
              <a:t>oil</a:t>
            </a:r>
            <a:r>
              <a:rPr sz="1071" spc="-19" dirty="0">
                <a:latin typeface="Arial"/>
                <a:cs typeface="Arial"/>
              </a:rPr>
              <a:t> </a:t>
            </a:r>
            <a:r>
              <a:rPr sz="1071" dirty="0">
                <a:latin typeface="Arial"/>
                <a:cs typeface="Arial"/>
              </a:rPr>
              <a:t>compressed.</a:t>
            </a:r>
            <a:r>
              <a:rPr sz="1071" spc="-19" dirty="0">
                <a:latin typeface="Arial"/>
                <a:cs typeface="Arial"/>
              </a:rPr>
              <a:t> </a:t>
            </a:r>
            <a:r>
              <a:rPr sz="1071" dirty="0">
                <a:latin typeface="Arial"/>
                <a:cs typeface="Arial"/>
              </a:rPr>
              <a:t>Adjust</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quantity</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oil</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compressor</a:t>
            </a:r>
            <a:r>
              <a:rPr sz="1071" spc="-19" dirty="0">
                <a:latin typeface="Arial"/>
                <a:cs typeface="Arial"/>
              </a:rPr>
              <a:t> </a:t>
            </a:r>
            <a:r>
              <a:rPr sz="1071" spc="-10" dirty="0">
                <a:latin typeface="Arial"/>
                <a:cs typeface="Arial"/>
              </a:rPr>
              <a:t>crankcase.</a:t>
            </a:r>
            <a:endParaRPr sz="1071" dirty="0">
              <a:latin typeface="Arial"/>
              <a:cs typeface="Arial"/>
            </a:endParaRPr>
          </a:p>
          <a:p>
            <a:pPr marL="454543" marR="4947" indent="-220160" algn="just">
              <a:lnSpc>
                <a:spcPct val="143700"/>
              </a:lnSpc>
              <a:buAutoNum type="alphaLcPeriod"/>
              <a:tabLst>
                <a:tab pos="457017" algn="l"/>
              </a:tabLst>
            </a:pPr>
            <a:r>
              <a:rPr sz="1071" dirty="0">
                <a:latin typeface="Arial"/>
                <a:cs typeface="Arial"/>
              </a:rPr>
              <a:t>Suction</a:t>
            </a:r>
            <a:r>
              <a:rPr sz="1071" spc="195" dirty="0">
                <a:latin typeface="Arial"/>
                <a:cs typeface="Arial"/>
              </a:rPr>
              <a:t> </a:t>
            </a:r>
            <a:r>
              <a:rPr sz="1071" dirty="0">
                <a:latin typeface="Arial"/>
                <a:cs typeface="Arial"/>
              </a:rPr>
              <a:t>valve</a:t>
            </a:r>
            <a:r>
              <a:rPr sz="1071" spc="195" dirty="0">
                <a:latin typeface="Arial"/>
                <a:cs typeface="Arial"/>
              </a:rPr>
              <a:t> </a:t>
            </a:r>
            <a:r>
              <a:rPr sz="1071" dirty="0">
                <a:latin typeface="Arial"/>
                <a:cs typeface="Arial"/>
              </a:rPr>
              <a:t>plate,</a:t>
            </a:r>
            <a:r>
              <a:rPr sz="1071" spc="199" dirty="0">
                <a:latin typeface="Arial"/>
                <a:cs typeface="Arial"/>
              </a:rPr>
              <a:t> </a:t>
            </a:r>
            <a:r>
              <a:rPr sz="1071" dirty="0">
                <a:latin typeface="Arial"/>
                <a:cs typeface="Arial"/>
              </a:rPr>
              <a:t>the</a:t>
            </a:r>
            <a:r>
              <a:rPr sz="1071" spc="199" dirty="0">
                <a:latin typeface="Arial"/>
                <a:cs typeface="Arial"/>
              </a:rPr>
              <a:t> </a:t>
            </a:r>
            <a:r>
              <a:rPr sz="1071" dirty="0">
                <a:latin typeface="Arial"/>
                <a:cs typeface="Arial"/>
              </a:rPr>
              <a:t>delivery</a:t>
            </a:r>
            <a:r>
              <a:rPr sz="1071" spc="199" dirty="0">
                <a:latin typeface="Arial"/>
                <a:cs typeface="Arial"/>
              </a:rPr>
              <a:t> </a:t>
            </a:r>
            <a:r>
              <a:rPr sz="1071" dirty="0">
                <a:latin typeface="Arial"/>
                <a:cs typeface="Arial"/>
              </a:rPr>
              <a:t>valve</a:t>
            </a:r>
            <a:r>
              <a:rPr sz="1071" spc="199" dirty="0">
                <a:latin typeface="Arial"/>
                <a:cs typeface="Arial"/>
              </a:rPr>
              <a:t> </a:t>
            </a:r>
            <a:r>
              <a:rPr sz="1071" dirty="0">
                <a:latin typeface="Arial"/>
                <a:cs typeface="Arial"/>
              </a:rPr>
              <a:t>plate,</a:t>
            </a:r>
            <a:r>
              <a:rPr sz="1071" spc="195" dirty="0">
                <a:latin typeface="Arial"/>
                <a:cs typeface="Arial"/>
              </a:rPr>
              <a:t> </a:t>
            </a:r>
            <a:r>
              <a:rPr sz="1071" dirty="0">
                <a:latin typeface="Arial"/>
                <a:cs typeface="Arial"/>
              </a:rPr>
              <a:t>piston</a:t>
            </a:r>
            <a:r>
              <a:rPr sz="1071" spc="205" dirty="0">
                <a:latin typeface="Arial"/>
                <a:cs typeface="Arial"/>
              </a:rPr>
              <a:t> </a:t>
            </a:r>
            <a:r>
              <a:rPr sz="1071" dirty="0">
                <a:latin typeface="Arial"/>
                <a:cs typeface="Arial"/>
              </a:rPr>
              <a:t>pin,</a:t>
            </a:r>
            <a:r>
              <a:rPr sz="1071" spc="195" dirty="0">
                <a:latin typeface="Arial"/>
                <a:cs typeface="Arial"/>
              </a:rPr>
              <a:t> </a:t>
            </a:r>
            <a:r>
              <a:rPr sz="1071" dirty="0">
                <a:latin typeface="Arial"/>
                <a:cs typeface="Arial"/>
              </a:rPr>
              <a:t>bearing,</a:t>
            </a:r>
            <a:r>
              <a:rPr sz="1071" spc="195" dirty="0">
                <a:latin typeface="Arial"/>
                <a:cs typeface="Arial"/>
              </a:rPr>
              <a:t> </a:t>
            </a:r>
            <a:r>
              <a:rPr sz="1071" dirty="0">
                <a:latin typeface="Arial"/>
                <a:cs typeface="Arial"/>
              </a:rPr>
              <a:t>connecting</a:t>
            </a:r>
            <a:r>
              <a:rPr sz="1071" spc="199" dirty="0">
                <a:latin typeface="Arial"/>
                <a:cs typeface="Arial"/>
              </a:rPr>
              <a:t> </a:t>
            </a:r>
            <a:r>
              <a:rPr sz="1071" dirty="0">
                <a:latin typeface="Arial"/>
                <a:cs typeface="Arial"/>
              </a:rPr>
              <a:t>rod</a:t>
            </a:r>
            <a:r>
              <a:rPr sz="1071" spc="205" dirty="0">
                <a:latin typeface="Arial"/>
                <a:cs typeface="Arial"/>
              </a:rPr>
              <a:t> </a:t>
            </a:r>
            <a:r>
              <a:rPr sz="1071" spc="-24" dirty="0">
                <a:latin typeface="Arial"/>
                <a:cs typeface="Arial"/>
              </a:rPr>
              <a:t>are 	</a:t>
            </a:r>
            <a:r>
              <a:rPr sz="1071" dirty="0">
                <a:latin typeface="Arial"/>
                <a:cs typeface="Arial"/>
              </a:rPr>
              <a:t>damaged</a:t>
            </a:r>
            <a:r>
              <a:rPr sz="1071" spc="-24"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worn.</a:t>
            </a:r>
            <a:r>
              <a:rPr sz="1071" spc="-24" dirty="0">
                <a:latin typeface="Arial"/>
                <a:cs typeface="Arial"/>
              </a:rPr>
              <a:t> </a:t>
            </a:r>
            <a:r>
              <a:rPr sz="1071" dirty="0">
                <a:latin typeface="Arial"/>
                <a:cs typeface="Arial"/>
              </a:rPr>
              <a:t>Check</a:t>
            </a:r>
            <a:r>
              <a:rPr sz="1071" spc="-24"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noise</a:t>
            </a:r>
            <a:r>
              <a:rPr sz="1071" spc="-29" dirty="0">
                <a:latin typeface="Arial"/>
                <a:cs typeface="Arial"/>
              </a:rPr>
              <a:t> </a:t>
            </a:r>
            <a:r>
              <a:rPr sz="1071" dirty="0">
                <a:latin typeface="Arial"/>
                <a:cs typeface="Arial"/>
              </a:rPr>
              <a:t>location</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repair</a:t>
            </a:r>
            <a:r>
              <a:rPr sz="1071" spc="-24" dirty="0">
                <a:latin typeface="Arial"/>
                <a:cs typeface="Arial"/>
              </a:rPr>
              <a:t> it.</a:t>
            </a:r>
            <a:endParaRPr sz="1071" dirty="0">
              <a:latin typeface="Arial"/>
              <a:cs typeface="Arial"/>
            </a:endParaRPr>
          </a:p>
          <a:p>
            <a:pPr marL="454543" marR="4947" indent="-220160" algn="just">
              <a:lnSpc>
                <a:spcPct val="143700"/>
              </a:lnSpc>
              <a:buAutoNum type="alphaLcPeriod"/>
              <a:tabLst>
                <a:tab pos="457017" algn="l"/>
              </a:tabLst>
            </a:pPr>
            <a:r>
              <a:rPr sz="1071" dirty="0">
                <a:latin typeface="Arial"/>
                <a:cs typeface="Arial"/>
              </a:rPr>
              <a:t>Refrigerant</a:t>
            </a:r>
            <a:r>
              <a:rPr sz="1071" spc="111" dirty="0">
                <a:latin typeface="Arial"/>
                <a:cs typeface="Arial"/>
              </a:rPr>
              <a:t> </a:t>
            </a:r>
            <a:r>
              <a:rPr sz="1071" dirty="0">
                <a:latin typeface="Arial"/>
                <a:cs typeface="Arial"/>
              </a:rPr>
              <a:t>inlet</a:t>
            </a:r>
            <a:r>
              <a:rPr sz="1071" spc="111" dirty="0">
                <a:latin typeface="Arial"/>
                <a:cs typeface="Arial"/>
              </a:rPr>
              <a:t> </a:t>
            </a:r>
            <a:r>
              <a:rPr sz="1071" dirty="0">
                <a:latin typeface="Arial"/>
                <a:cs typeface="Arial"/>
              </a:rPr>
              <a:t>valve</a:t>
            </a:r>
            <a:r>
              <a:rPr sz="1071" spc="111" dirty="0">
                <a:latin typeface="Arial"/>
                <a:cs typeface="Arial"/>
              </a:rPr>
              <a:t> </a:t>
            </a:r>
            <a:r>
              <a:rPr sz="1071" dirty="0">
                <a:latin typeface="Arial"/>
                <a:cs typeface="Arial"/>
              </a:rPr>
              <a:t>throttled</a:t>
            </a:r>
            <a:r>
              <a:rPr sz="1071" spc="111" dirty="0">
                <a:latin typeface="Arial"/>
                <a:cs typeface="Arial"/>
              </a:rPr>
              <a:t> </a:t>
            </a:r>
            <a:r>
              <a:rPr sz="1071" dirty="0">
                <a:latin typeface="Arial"/>
                <a:cs typeface="Arial"/>
              </a:rPr>
              <a:t>and</a:t>
            </a:r>
            <a:r>
              <a:rPr sz="1071" spc="107" dirty="0">
                <a:latin typeface="Arial"/>
                <a:cs typeface="Arial"/>
              </a:rPr>
              <a:t> </a:t>
            </a:r>
            <a:r>
              <a:rPr sz="1071" dirty="0">
                <a:latin typeface="Arial"/>
                <a:cs typeface="Arial"/>
              </a:rPr>
              <a:t>refrigerant</a:t>
            </a:r>
            <a:r>
              <a:rPr sz="1071" spc="102" dirty="0">
                <a:latin typeface="Arial"/>
                <a:cs typeface="Arial"/>
              </a:rPr>
              <a:t> </a:t>
            </a:r>
            <a:r>
              <a:rPr sz="1071" dirty="0">
                <a:latin typeface="Arial"/>
                <a:cs typeface="Arial"/>
              </a:rPr>
              <a:t>velocity</a:t>
            </a:r>
            <a:r>
              <a:rPr sz="1071" spc="111" dirty="0">
                <a:latin typeface="Arial"/>
                <a:cs typeface="Arial"/>
              </a:rPr>
              <a:t> </a:t>
            </a:r>
            <a:r>
              <a:rPr sz="1071" dirty="0">
                <a:latin typeface="Arial"/>
                <a:cs typeface="Arial"/>
              </a:rPr>
              <a:t>high,</a:t>
            </a:r>
            <a:r>
              <a:rPr sz="1071" spc="117" dirty="0">
                <a:latin typeface="Arial"/>
                <a:cs typeface="Arial"/>
              </a:rPr>
              <a:t> </a:t>
            </a:r>
            <a:r>
              <a:rPr sz="1071" dirty="0">
                <a:latin typeface="Arial"/>
                <a:cs typeface="Arial"/>
              </a:rPr>
              <a:t>causing</a:t>
            </a:r>
            <a:r>
              <a:rPr sz="1071" spc="102" dirty="0">
                <a:latin typeface="Arial"/>
                <a:cs typeface="Arial"/>
              </a:rPr>
              <a:t> </a:t>
            </a:r>
            <a:r>
              <a:rPr sz="1071" dirty="0">
                <a:latin typeface="Arial"/>
                <a:cs typeface="Arial"/>
              </a:rPr>
              <a:t>vibration</a:t>
            </a:r>
            <a:r>
              <a:rPr sz="1071" spc="102" dirty="0">
                <a:latin typeface="Arial"/>
                <a:cs typeface="Arial"/>
              </a:rPr>
              <a:t> </a:t>
            </a:r>
            <a:r>
              <a:rPr sz="1071" dirty="0">
                <a:latin typeface="Arial"/>
                <a:cs typeface="Arial"/>
              </a:rPr>
              <a:t>in</a:t>
            </a:r>
            <a:r>
              <a:rPr sz="1071" spc="107" dirty="0">
                <a:latin typeface="Arial"/>
                <a:cs typeface="Arial"/>
              </a:rPr>
              <a:t> </a:t>
            </a:r>
            <a:r>
              <a:rPr sz="1071" spc="-10" dirty="0">
                <a:latin typeface="Arial"/>
                <a:cs typeface="Arial"/>
              </a:rPr>
              <a:t>valve 	</a:t>
            </a:r>
            <a:r>
              <a:rPr sz="1071" dirty="0">
                <a:latin typeface="Arial"/>
                <a:cs typeface="Arial"/>
              </a:rPr>
              <a:t>plates.</a:t>
            </a:r>
            <a:r>
              <a:rPr sz="1071" spc="-19" dirty="0">
                <a:latin typeface="Arial"/>
                <a:cs typeface="Arial"/>
              </a:rPr>
              <a:t> </a:t>
            </a:r>
            <a:r>
              <a:rPr sz="1071" dirty="0">
                <a:latin typeface="Arial"/>
                <a:cs typeface="Arial"/>
              </a:rPr>
              <a:t>Fully</a:t>
            </a:r>
            <a:r>
              <a:rPr sz="1071" spc="-24" dirty="0">
                <a:latin typeface="Arial"/>
                <a:cs typeface="Arial"/>
              </a:rPr>
              <a:t> </a:t>
            </a:r>
            <a:r>
              <a:rPr sz="1071" dirty="0">
                <a:latin typeface="Arial"/>
                <a:cs typeface="Arial"/>
              </a:rPr>
              <a:t>open</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inlet</a:t>
            </a:r>
            <a:r>
              <a:rPr sz="1071" spc="-19" dirty="0">
                <a:latin typeface="Arial"/>
                <a:cs typeface="Arial"/>
              </a:rPr>
              <a:t> </a:t>
            </a:r>
            <a:r>
              <a:rPr sz="1071" spc="-10" dirty="0">
                <a:latin typeface="Arial"/>
                <a:cs typeface="Arial"/>
              </a:rPr>
              <a:t>valve.</a:t>
            </a:r>
            <a:endParaRPr sz="1071" dirty="0">
              <a:latin typeface="Arial"/>
              <a:cs typeface="Arial"/>
            </a:endParaRPr>
          </a:p>
          <a:p>
            <a:pPr marL="453925" marR="5566" indent="-219541" algn="just">
              <a:lnSpc>
                <a:spcPct val="143700"/>
              </a:lnSpc>
              <a:spcBef>
                <a:spcPts val="5"/>
              </a:spcBef>
              <a:buAutoNum type="alphaLcPeriod"/>
              <a:tabLst>
                <a:tab pos="457017" algn="l"/>
              </a:tabLst>
            </a:pPr>
            <a:r>
              <a:rPr sz="1071" dirty="0">
                <a:latin typeface="Arial"/>
                <a:cs typeface="Arial"/>
              </a:rPr>
              <a:t>Irregular</a:t>
            </a:r>
            <a:r>
              <a:rPr sz="1071" spc="54" dirty="0">
                <a:latin typeface="Arial"/>
                <a:cs typeface="Arial"/>
              </a:rPr>
              <a:t> </a:t>
            </a:r>
            <a:r>
              <a:rPr sz="1071" dirty="0">
                <a:latin typeface="Arial"/>
                <a:cs typeface="Arial"/>
              </a:rPr>
              <a:t>noises</a:t>
            </a:r>
            <a:r>
              <a:rPr sz="1071" spc="63" dirty="0">
                <a:latin typeface="Arial"/>
                <a:cs typeface="Arial"/>
              </a:rPr>
              <a:t> </a:t>
            </a:r>
            <a:r>
              <a:rPr sz="1071" dirty="0">
                <a:latin typeface="Arial"/>
                <a:cs typeface="Arial"/>
              </a:rPr>
              <a:t>or</a:t>
            </a:r>
            <a:r>
              <a:rPr sz="1071" spc="58" dirty="0">
                <a:latin typeface="Arial"/>
                <a:cs typeface="Arial"/>
              </a:rPr>
              <a:t> </a:t>
            </a:r>
            <a:r>
              <a:rPr sz="1071" dirty="0">
                <a:latin typeface="Arial"/>
                <a:cs typeface="Arial"/>
              </a:rPr>
              <a:t>rattles,</a:t>
            </a:r>
            <a:r>
              <a:rPr sz="1071" spc="58" dirty="0">
                <a:latin typeface="Arial"/>
                <a:cs typeface="Arial"/>
              </a:rPr>
              <a:t> </a:t>
            </a:r>
            <a:r>
              <a:rPr sz="1071" dirty="0">
                <a:latin typeface="Arial"/>
                <a:cs typeface="Arial"/>
              </a:rPr>
              <a:t>however,</a:t>
            </a:r>
            <a:r>
              <a:rPr sz="1071" spc="63" dirty="0">
                <a:latin typeface="Arial"/>
                <a:cs typeface="Arial"/>
              </a:rPr>
              <a:t> </a:t>
            </a:r>
            <a:r>
              <a:rPr sz="1071" dirty="0">
                <a:latin typeface="Arial"/>
                <a:cs typeface="Arial"/>
              </a:rPr>
              <a:t>are</a:t>
            </a:r>
            <a:r>
              <a:rPr sz="1071" spc="63" dirty="0">
                <a:latin typeface="Arial"/>
                <a:cs typeface="Arial"/>
              </a:rPr>
              <a:t> </a:t>
            </a:r>
            <a:r>
              <a:rPr sz="1071" dirty="0">
                <a:latin typeface="Arial"/>
                <a:cs typeface="Arial"/>
              </a:rPr>
              <a:t>likely</a:t>
            </a:r>
            <a:r>
              <a:rPr sz="1071" spc="58" dirty="0">
                <a:latin typeface="Arial"/>
                <a:cs typeface="Arial"/>
              </a:rPr>
              <a:t> </a:t>
            </a:r>
            <a:r>
              <a:rPr sz="1071" dirty="0">
                <a:latin typeface="Arial"/>
                <a:cs typeface="Arial"/>
              </a:rPr>
              <a:t>indications</a:t>
            </a:r>
            <a:r>
              <a:rPr sz="1071" spc="63" dirty="0">
                <a:latin typeface="Arial"/>
                <a:cs typeface="Arial"/>
              </a:rPr>
              <a:t> </a:t>
            </a:r>
            <a:r>
              <a:rPr sz="1071" dirty="0">
                <a:latin typeface="Arial"/>
                <a:cs typeface="Arial"/>
              </a:rPr>
              <a:t>of</a:t>
            </a:r>
            <a:r>
              <a:rPr sz="1071" spc="54" dirty="0">
                <a:latin typeface="Arial"/>
                <a:cs typeface="Arial"/>
              </a:rPr>
              <a:t> </a:t>
            </a:r>
            <a:r>
              <a:rPr sz="1071" dirty="0">
                <a:latin typeface="Arial"/>
                <a:cs typeface="Arial"/>
              </a:rPr>
              <a:t>broken</a:t>
            </a:r>
            <a:r>
              <a:rPr sz="1071" spc="58" dirty="0">
                <a:latin typeface="Arial"/>
                <a:cs typeface="Arial"/>
              </a:rPr>
              <a:t> </a:t>
            </a:r>
            <a:r>
              <a:rPr sz="1071" dirty="0">
                <a:latin typeface="Arial"/>
                <a:cs typeface="Arial"/>
              </a:rPr>
              <a:t>internal</a:t>
            </a:r>
            <a:r>
              <a:rPr sz="1071" spc="63" dirty="0">
                <a:latin typeface="Arial"/>
                <a:cs typeface="Arial"/>
              </a:rPr>
              <a:t> </a:t>
            </a:r>
            <a:r>
              <a:rPr sz="1071" spc="-10" dirty="0">
                <a:latin typeface="Arial"/>
                <a:cs typeface="Arial"/>
              </a:rPr>
              <a:t>compressor 	</a:t>
            </a:r>
            <a:r>
              <a:rPr sz="1071" dirty="0">
                <a:latin typeface="Arial"/>
                <a:cs typeface="Arial"/>
              </a:rPr>
              <a:t>parts.</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compressor</a:t>
            </a:r>
            <a:r>
              <a:rPr sz="1071" spc="-39" dirty="0">
                <a:latin typeface="Arial"/>
                <a:cs typeface="Arial"/>
              </a:rPr>
              <a:t> </a:t>
            </a:r>
            <a:r>
              <a:rPr sz="1071" spc="-10" dirty="0">
                <a:latin typeface="Arial"/>
                <a:cs typeface="Arial"/>
              </a:rPr>
              <a:t>bearing</a:t>
            </a:r>
            <a:r>
              <a:rPr sz="1071" spc="-44" dirty="0">
                <a:latin typeface="Arial"/>
                <a:cs typeface="Arial"/>
              </a:rPr>
              <a:t> </a:t>
            </a:r>
            <a:r>
              <a:rPr sz="1071" dirty="0">
                <a:latin typeface="Arial"/>
                <a:cs typeface="Arial"/>
              </a:rPr>
              <a:t>may</a:t>
            </a:r>
            <a:r>
              <a:rPr sz="1071" spc="-44" dirty="0">
                <a:latin typeface="Arial"/>
                <a:cs typeface="Arial"/>
              </a:rPr>
              <a:t> </a:t>
            </a:r>
            <a:r>
              <a:rPr sz="1071" dirty="0">
                <a:latin typeface="Arial"/>
                <a:cs typeface="Arial"/>
              </a:rPr>
              <a:t>be</a:t>
            </a:r>
            <a:r>
              <a:rPr sz="1071" spc="-44" dirty="0">
                <a:latin typeface="Arial"/>
                <a:cs typeface="Arial"/>
              </a:rPr>
              <a:t> </a:t>
            </a:r>
            <a:r>
              <a:rPr sz="1071" spc="-10" dirty="0">
                <a:latin typeface="Arial"/>
                <a:cs typeface="Arial"/>
              </a:rPr>
              <a:t>defective,</a:t>
            </a:r>
            <a:r>
              <a:rPr sz="1071" spc="-39" dirty="0">
                <a:latin typeface="Arial"/>
                <a:cs typeface="Arial"/>
              </a:rPr>
              <a:t> </a:t>
            </a:r>
            <a:r>
              <a:rPr sz="1071" dirty="0">
                <a:latin typeface="Arial"/>
                <a:cs typeface="Arial"/>
              </a:rPr>
              <a:t>if</a:t>
            </a:r>
            <a:r>
              <a:rPr sz="1071" spc="-39"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is</a:t>
            </a:r>
            <a:r>
              <a:rPr sz="1071" spc="-49" dirty="0">
                <a:latin typeface="Arial"/>
                <a:cs typeface="Arial"/>
              </a:rPr>
              <a:t> </a:t>
            </a:r>
            <a:r>
              <a:rPr sz="1071" spc="-10" dirty="0">
                <a:latin typeface="Arial"/>
                <a:cs typeface="Arial"/>
              </a:rPr>
              <a:t>making</a:t>
            </a:r>
            <a:r>
              <a:rPr sz="1071" spc="-39" dirty="0">
                <a:latin typeface="Arial"/>
                <a:cs typeface="Arial"/>
              </a:rPr>
              <a:t> </a:t>
            </a:r>
            <a:r>
              <a:rPr sz="1071" dirty="0">
                <a:latin typeface="Arial"/>
                <a:cs typeface="Arial"/>
              </a:rPr>
              <a:t>a</a:t>
            </a:r>
            <a:r>
              <a:rPr sz="1071" spc="-39" dirty="0">
                <a:latin typeface="Arial"/>
                <a:cs typeface="Arial"/>
              </a:rPr>
              <a:t> </a:t>
            </a:r>
            <a:r>
              <a:rPr sz="1071" spc="-10" dirty="0">
                <a:latin typeface="Arial"/>
                <a:cs typeface="Arial"/>
              </a:rPr>
              <a:t>growling</a:t>
            </a:r>
            <a:r>
              <a:rPr sz="1071" spc="-44" dirty="0">
                <a:latin typeface="Arial"/>
                <a:cs typeface="Arial"/>
              </a:rPr>
              <a:t> </a:t>
            </a:r>
            <a:r>
              <a:rPr sz="1071" spc="-10" dirty="0">
                <a:latin typeface="Arial"/>
                <a:cs typeface="Arial"/>
              </a:rPr>
              <a:t>noise</a:t>
            </a:r>
            <a:r>
              <a:rPr sz="1071" spc="-44" dirty="0">
                <a:latin typeface="Arial"/>
                <a:cs typeface="Arial"/>
              </a:rPr>
              <a:t> </a:t>
            </a:r>
            <a:r>
              <a:rPr sz="1071" spc="-10" dirty="0">
                <a:latin typeface="Arial"/>
                <a:cs typeface="Arial"/>
              </a:rPr>
              <a:t>whenever 	</a:t>
            </a:r>
            <a:r>
              <a:rPr sz="1071" dirty="0">
                <a:latin typeface="Arial"/>
                <a:cs typeface="Arial"/>
              </a:rPr>
              <a:t>the</a:t>
            </a:r>
            <a:r>
              <a:rPr sz="1071" spc="-34" dirty="0">
                <a:latin typeface="Arial"/>
                <a:cs typeface="Arial"/>
              </a:rPr>
              <a:t> </a:t>
            </a:r>
            <a:r>
              <a:rPr sz="1071" dirty="0">
                <a:latin typeface="Arial"/>
                <a:cs typeface="Arial"/>
              </a:rPr>
              <a:t>clutch</a:t>
            </a:r>
            <a:r>
              <a:rPr sz="1071" spc="-29"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engaged.</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compressor</a:t>
            </a:r>
            <a:r>
              <a:rPr sz="1071" spc="-34" dirty="0">
                <a:latin typeface="Arial"/>
                <a:cs typeface="Arial"/>
              </a:rPr>
              <a:t> </a:t>
            </a:r>
            <a:r>
              <a:rPr sz="1071" dirty="0">
                <a:latin typeface="Arial"/>
                <a:cs typeface="Arial"/>
              </a:rPr>
              <a:t>clutch</a:t>
            </a:r>
            <a:r>
              <a:rPr sz="1071" spc="-29" dirty="0">
                <a:latin typeface="Arial"/>
                <a:cs typeface="Arial"/>
              </a:rPr>
              <a:t> </a:t>
            </a:r>
            <a:r>
              <a:rPr sz="1071" dirty="0">
                <a:latin typeface="Arial"/>
                <a:cs typeface="Arial"/>
              </a:rPr>
              <a:t>bearing</a:t>
            </a:r>
            <a:r>
              <a:rPr sz="1071" spc="-29" dirty="0">
                <a:latin typeface="Arial"/>
                <a:cs typeface="Arial"/>
              </a:rPr>
              <a:t> </a:t>
            </a:r>
            <a:r>
              <a:rPr sz="1071" dirty="0">
                <a:latin typeface="Arial"/>
                <a:cs typeface="Arial"/>
              </a:rPr>
              <a:t>allows</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rotor/pulley</a:t>
            </a:r>
            <a:r>
              <a:rPr sz="1071" spc="-34" dirty="0">
                <a:latin typeface="Arial"/>
                <a:cs typeface="Arial"/>
              </a:rPr>
              <a:t> </a:t>
            </a:r>
            <a:r>
              <a:rPr sz="1071" dirty="0">
                <a:latin typeface="Arial"/>
                <a:cs typeface="Arial"/>
              </a:rPr>
              <a:t>assembly</a:t>
            </a:r>
            <a:r>
              <a:rPr sz="1071" spc="-29" dirty="0">
                <a:latin typeface="Arial"/>
                <a:cs typeface="Arial"/>
              </a:rPr>
              <a:t> </a:t>
            </a:r>
            <a:r>
              <a:rPr sz="1071" spc="-24" dirty="0">
                <a:latin typeface="Arial"/>
                <a:cs typeface="Arial"/>
              </a:rPr>
              <a:t>to 	</a:t>
            </a:r>
            <a:r>
              <a:rPr sz="1071" dirty="0">
                <a:latin typeface="Arial"/>
                <a:cs typeface="Arial"/>
              </a:rPr>
              <a:t>spin</a:t>
            </a:r>
            <a:r>
              <a:rPr sz="1071" spc="34" dirty="0">
                <a:latin typeface="Arial"/>
                <a:cs typeface="Arial"/>
              </a:rPr>
              <a:t> </a:t>
            </a:r>
            <a:r>
              <a:rPr sz="1071" dirty="0">
                <a:latin typeface="Arial"/>
                <a:cs typeface="Arial"/>
              </a:rPr>
              <a:t>independently</a:t>
            </a:r>
            <a:r>
              <a:rPr sz="1071" spc="4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compressor</a:t>
            </a:r>
            <a:r>
              <a:rPr sz="1071" spc="49" dirty="0">
                <a:latin typeface="Arial"/>
                <a:cs typeface="Arial"/>
              </a:rPr>
              <a:t> </a:t>
            </a:r>
            <a:r>
              <a:rPr sz="1071" dirty="0">
                <a:latin typeface="Arial"/>
                <a:cs typeface="Arial"/>
              </a:rPr>
              <a:t>shaft</a:t>
            </a:r>
            <a:r>
              <a:rPr sz="1071" spc="44" dirty="0">
                <a:latin typeface="Arial"/>
                <a:cs typeface="Arial"/>
              </a:rPr>
              <a:t> </a:t>
            </a:r>
            <a:r>
              <a:rPr sz="1071" dirty="0">
                <a:latin typeface="Arial"/>
                <a:cs typeface="Arial"/>
              </a:rPr>
              <a:t>when</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AC</a:t>
            </a:r>
            <a:r>
              <a:rPr sz="1071" spc="44" dirty="0">
                <a:latin typeface="Arial"/>
                <a:cs typeface="Arial"/>
              </a:rPr>
              <a:t> </a:t>
            </a:r>
            <a:r>
              <a:rPr sz="1071" dirty="0">
                <a:latin typeface="Arial"/>
                <a:cs typeface="Arial"/>
              </a:rPr>
              <a:t>is</a:t>
            </a:r>
            <a:r>
              <a:rPr sz="1071" spc="49" dirty="0">
                <a:latin typeface="Arial"/>
                <a:cs typeface="Arial"/>
              </a:rPr>
              <a:t> </a:t>
            </a:r>
            <a:r>
              <a:rPr sz="1071" dirty="0">
                <a:latin typeface="Arial"/>
                <a:cs typeface="Arial"/>
              </a:rPr>
              <a:t>off.</a:t>
            </a:r>
            <a:r>
              <a:rPr sz="1071" spc="44" dirty="0">
                <a:latin typeface="Arial"/>
                <a:cs typeface="Arial"/>
              </a:rPr>
              <a:t> </a:t>
            </a:r>
            <a:r>
              <a:rPr sz="1071" dirty="0">
                <a:latin typeface="Arial"/>
                <a:cs typeface="Arial"/>
              </a:rPr>
              <a:t>When</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AC</a:t>
            </a:r>
            <a:r>
              <a:rPr sz="1071" spc="44" dirty="0">
                <a:latin typeface="Arial"/>
                <a:cs typeface="Arial"/>
              </a:rPr>
              <a:t> </a:t>
            </a:r>
            <a:r>
              <a:rPr sz="1071" dirty="0">
                <a:latin typeface="Arial"/>
                <a:cs typeface="Arial"/>
              </a:rPr>
              <a:t>is</a:t>
            </a:r>
            <a:r>
              <a:rPr sz="1071" spc="49" dirty="0">
                <a:latin typeface="Arial"/>
                <a:cs typeface="Arial"/>
              </a:rPr>
              <a:t> </a:t>
            </a:r>
            <a:r>
              <a:rPr sz="1071" dirty="0">
                <a:latin typeface="Arial"/>
                <a:cs typeface="Arial"/>
              </a:rPr>
              <a:t>on,</a:t>
            </a:r>
            <a:r>
              <a:rPr sz="1071" spc="49" dirty="0">
                <a:latin typeface="Arial"/>
                <a:cs typeface="Arial"/>
              </a:rPr>
              <a:t> </a:t>
            </a:r>
            <a:r>
              <a:rPr sz="1071" spc="-24" dirty="0">
                <a:latin typeface="Arial"/>
                <a:cs typeface="Arial"/>
              </a:rPr>
              <a:t>the 	</a:t>
            </a:r>
            <a:r>
              <a:rPr sz="1071" dirty="0">
                <a:latin typeface="Arial"/>
                <a:cs typeface="Arial"/>
              </a:rPr>
              <a:t>rotor/pulley</a:t>
            </a:r>
            <a:r>
              <a:rPr sz="1071" spc="-24" dirty="0">
                <a:latin typeface="Arial"/>
                <a:cs typeface="Arial"/>
              </a:rPr>
              <a:t> </a:t>
            </a:r>
            <a:r>
              <a:rPr sz="1071" dirty="0">
                <a:latin typeface="Arial"/>
                <a:cs typeface="Arial"/>
              </a:rPr>
              <a:t>assembly</a:t>
            </a:r>
            <a:r>
              <a:rPr sz="1071" spc="-19"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armature</a:t>
            </a:r>
            <a:r>
              <a:rPr sz="1071" spc="-15"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locked</a:t>
            </a:r>
            <a:r>
              <a:rPr sz="1071" spc="-15" dirty="0">
                <a:latin typeface="Arial"/>
                <a:cs typeface="Arial"/>
              </a:rPr>
              <a:t> </a:t>
            </a:r>
            <a:r>
              <a:rPr sz="1071" dirty="0">
                <a:latin typeface="Arial"/>
                <a:cs typeface="Arial"/>
              </a:rPr>
              <a:t>together</a:t>
            </a:r>
            <a:r>
              <a:rPr sz="1071" spc="-19"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magnetic</a:t>
            </a:r>
            <a:r>
              <a:rPr sz="1071" spc="-19" dirty="0">
                <a:latin typeface="Arial"/>
                <a:cs typeface="Arial"/>
              </a:rPr>
              <a:t> </a:t>
            </a:r>
            <a:r>
              <a:rPr sz="1071" dirty="0">
                <a:latin typeface="Arial"/>
                <a:cs typeface="Arial"/>
              </a:rPr>
              <a:t>action</a:t>
            </a:r>
            <a:r>
              <a:rPr sz="1071" spc="-15" dirty="0">
                <a:latin typeface="Arial"/>
                <a:cs typeface="Arial"/>
              </a:rPr>
              <a:t> </a:t>
            </a:r>
            <a:r>
              <a:rPr sz="1071" dirty="0">
                <a:latin typeface="Arial"/>
                <a:cs typeface="Arial"/>
              </a:rPr>
              <a:t>of</a:t>
            </a:r>
            <a:r>
              <a:rPr sz="1071" spc="-19" dirty="0">
                <a:latin typeface="Arial"/>
                <a:cs typeface="Arial"/>
              </a:rPr>
              <a:t> </a:t>
            </a:r>
            <a:r>
              <a:rPr sz="1071" spc="-24" dirty="0">
                <a:latin typeface="Arial"/>
                <a:cs typeface="Arial"/>
              </a:rPr>
              <a:t>the 	</a:t>
            </a:r>
            <a:r>
              <a:rPr sz="1071" dirty="0">
                <a:latin typeface="Arial"/>
                <a:cs typeface="Arial"/>
              </a:rPr>
              <a:t>compressor</a:t>
            </a:r>
            <a:r>
              <a:rPr sz="1071" spc="-24" dirty="0">
                <a:latin typeface="Arial"/>
                <a:cs typeface="Arial"/>
              </a:rPr>
              <a:t> </a:t>
            </a:r>
            <a:r>
              <a:rPr sz="1071" dirty="0">
                <a:latin typeface="Arial"/>
                <a:cs typeface="Arial"/>
              </a:rPr>
              <a:t>clutch</a:t>
            </a:r>
            <a:r>
              <a:rPr sz="1071" spc="-24" dirty="0">
                <a:latin typeface="Arial"/>
                <a:cs typeface="Arial"/>
              </a:rPr>
              <a:t> </a:t>
            </a:r>
            <a:r>
              <a:rPr sz="1071" spc="-19" dirty="0">
                <a:latin typeface="Arial"/>
                <a:cs typeface="Arial"/>
              </a:rPr>
              <a:t>coil.</a:t>
            </a:r>
            <a:endParaRPr sz="1071" dirty="0">
              <a:latin typeface="Arial"/>
              <a:cs typeface="Arial"/>
            </a:endParaRPr>
          </a:p>
          <a:p>
            <a:pPr marL="12369">
              <a:spcBef>
                <a:spcPts val="1144"/>
              </a:spcBef>
            </a:pPr>
            <a:r>
              <a:rPr sz="1071" u="sng" spc="-10" dirty="0">
                <a:uFill>
                  <a:solidFill>
                    <a:srgbClr val="000000"/>
                  </a:solidFill>
                </a:uFill>
                <a:latin typeface="Arial"/>
                <a:cs typeface="Arial"/>
              </a:rPr>
              <a:t>Remedy:</a:t>
            </a:r>
            <a:endParaRPr sz="1071" dirty="0">
              <a:latin typeface="Arial"/>
              <a:cs typeface="Arial"/>
            </a:endParaRPr>
          </a:p>
          <a:p>
            <a:pPr marL="455161" marR="6184" indent="-220160">
              <a:lnSpc>
                <a:spcPct val="143700"/>
              </a:lnSpc>
              <a:spcBef>
                <a:spcPts val="584"/>
              </a:spcBef>
              <a:buAutoNum type="alphaLcPeriod"/>
              <a:tabLst>
                <a:tab pos="457636" algn="l"/>
              </a:tabLst>
            </a:pPr>
            <a:r>
              <a:rPr sz="1071" dirty="0">
                <a:latin typeface="Arial"/>
                <a:cs typeface="Arial"/>
              </a:rPr>
              <a:t>Some compressor noises</a:t>
            </a:r>
            <a:r>
              <a:rPr sz="1071" spc="5" dirty="0">
                <a:latin typeface="Arial"/>
                <a:cs typeface="Arial"/>
              </a:rPr>
              <a:t> </a:t>
            </a:r>
            <a:r>
              <a:rPr sz="1071" dirty="0">
                <a:latin typeface="Arial"/>
                <a:cs typeface="Arial"/>
              </a:rPr>
              <a:t>during A/C</a:t>
            </a:r>
            <a:r>
              <a:rPr sz="1071" spc="-5" dirty="0">
                <a:latin typeface="Arial"/>
                <a:cs typeface="Arial"/>
              </a:rPr>
              <a:t> </a:t>
            </a:r>
            <a:r>
              <a:rPr sz="1071" dirty="0">
                <a:latin typeface="Arial"/>
                <a:cs typeface="Arial"/>
              </a:rPr>
              <a:t>operation</a:t>
            </a:r>
            <a:r>
              <a:rPr sz="1071" spc="5" dirty="0">
                <a:latin typeface="Arial"/>
                <a:cs typeface="Arial"/>
              </a:rPr>
              <a:t> </a:t>
            </a:r>
            <a:r>
              <a:rPr sz="1071" dirty="0">
                <a:latin typeface="Arial"/>
                <a:cs typeface="Arial"/>
              </a:rPr>
              <a:t>are normal. A/C systems sometimes </a:t>
            </a:r>
            <a:r>
              <a:rPr sz="1071" spc="-24" dirty="0">
                <a:latin typeface="Arial"/>
                <a:cs typeface="Arial"/>
              </a:rPr>
              <a:t>use 	</a:t>
            </a:r>
            <a:r>
              <a:rPr sz="1071" dirty="0">
                <a:latin typeface="Arial"/>
                <a:cs typeface="Arial"/>
              </a:rPr>
              <a:t>a</a:t>
            </a:r>
            <a:r>
              <a:rPr sz="1071" spc="-19" dirty="0">
                <a:latin typeface="Arial"/>
                <a:cs typeface="Arial"/>
              </a:rPr>
              <a:t> </a:t>
            </a:r>
            <a:r>
              <a:rPr sz="1071" dirty="0">
                <a:latin typeface="Arial"/>
                <a:cs typeface="Arial"/>
              </a:rPr>
              <a:t>muffler</a:t>
            </a:r>
            <a:r>
              <a:rPr sz="1071" spc="-15" dirty="0">
                <a:latin typeface="Arial"/>
                <a:cs typeface="Arial"/>
              </a:rPr>
              <a:t> </a:t>
            </a:r>
            <a:r>
              <a:rPr sz="1071" dirty="0">
                <a:latin typeface="Arial"/>
                <a:cs typeface="Arial"/>
              </a:rPr>
              <a:t>assembly</a:t>
            </a:r>
            <a:r>
              <a:rPr sz="1071" spc="-19"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dampen</a:t>
            </a:r>
            <a:r>
              <a:rPr sz="1071" spc="-19" dirty="0">
                <a:latin typeface="Arial"/>
                <a:cs typeface="Arial"/>
              </a:rPr>
              <a:t> </a:t>
            </a:r>
            <a:r>
              <a:rPr sz="1071" dirty="0">
                <a:latin typeface="Arial"/>
                <a:cs typeface="Arial"/>
              </a:rPr>
              <a:t>compressor</a:t>
            </a:r>
            <a:r>
              <a:rPr sz="1071" spc="-15" dirty="0">
                <a:latin typeface="Arial"/>
                <a:cs typeface="Arial"/>
              </a:rPr>
              <a:t> </a:t>
            </a:r>
            <a:r>
              <a:rPr sz="1071" spc="-10" dirty="0">
                <a:latin typeface="Arial"/>
                <a:cs typeface="Arial"/>
              </a:rPr>
              <a:t>vibrations.</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86</a:t>
            </a:r>
          </a:p>
        </p:txBody>
      </p:sp>
      <p:sp>
        <p:nvSpPr>
          <p:cNvPr id="7" name="object 3">
            <a:extLst>
              <a:ext uri="{FF2B5EF4-FFF2-40B4-BE49-F238E27FC236}">
                <a16:creationId xmlns:a16="http://schemas.microsoft.com/office/drawing/2014/main" id="{24E6E18D-CCCD-1B9E-49EE-158EFC3B1245}"/>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034" y="888954"/>
            <a:ext cx="5813566" cy="8349195"/>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457636" marR="6184" indent="-222634" algn="just">
              <a:lnSpc>
                <a:spcPct val="143700"/>
              </a:lnSpc>
            </a:pPr>
            <a:r>
              <a:rPr sz="1071" dirty="0">
                <a:latin typeface="Arial"/>
                <a:cs typeface="Arial"/>
              </a:rPr>
              <a:t>b.</a:t>
            </a:r>
            <a:r>
              <a:rPr sz="1071" spc="97" dirty="0">
                <a:latin typeface="Arial"/>
                <a:cs typeface="Arial"/>
              </a:rPr>
              <a:t>  </a:t>
            </a:r>
            <a:r>
              <a:rPr sz="1071" dirty="0">
                <a:latin typeface="Arial"/>
                <a:cs typeface="Arial"/>
              </a:rPr>
              <a:t>Always</a:t>
            </a:r>
            <a:r>
              <a:rPr sz="1071" spc="-15" dirty="0">
                <a:latin typeface="Arial"/>
                <a:cs typeface="Arial"/>
              </a:rPr>
              <a:t> </a:t>
            </a:r>
            <a:r>
              <a:rPr sz="1071" dirty="0">
                <a:latin typeface="Arial"/>
                <a:cs typeface="Arial"/>
              </a:rPr>
              <a:t>check</a:t>
            </a:r>
            <a:r>
              <a:rPr sz="1071" spc="-15" dirty="0">
                <a:latin typeface="Arial"/>
                <a:cs typeface="Arial"/>
              </a:rPr>
              <a:t> </a:t>
            </a:r>
            <a:r>
              <a:rPr sz="1071" dirty="0">
                <a:latin typeface="Arial"/>
                <a:cs typeface="Arial"/>
              </a:rPr>
              <a:t>compressor</a:t>
            </a:r>
            <a:r>
              <a:rPr sz="1071" spc="-15" dirty="0">
                <a:latin typeface="Arial"/>
                <a:cs typeface="Arial"/>
              </a:rPr>
              <a:t> </a:t>
            </a:r>
            <a:r>
              <a:rPr sz="1071" dirty="0">
                <a:latin typeface="Arial"/>
                <a:cs typeface="Arial"/>
              </a:rPr>
              <a:t>mounting</a:t>
            </a:r>
            <a:r>
              <a:rPr sz="1071" spc="-15" dirty="0">
                <a:latin typeface="Arial"/>
                <a:cs typeface="Arial"/>
              </a:rPr>
              <a:t> </a:t>
            </a:r>
            <a:r>
              <a:rPr sz="1071" dirty="0">
                <a:latin typeface="Arial"/>
                <a:cs typeface="Arial"/>
              </a:rPr>
              <a:t>brackets</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hardware</a:t>
            </a:r>
            <a:r>
              <a:rPr sz="1071" spc="-15" dirty="0">
                <a:latin typeface="Arial"/>
                <a:cs typeface="Arial"/>
              </a:rPr>
              <a:t> </a:t>
            </a:r>
            <a:r>
              <a:rPr sz="1071" dirty="0">
                <a:latin typeface="Arial"/>
                <a:cs typeface="Arial"/>
              </a:rPr>
              <a:t>for</a:t>
            </a:r>
            <a:r>
              <a:rPr sz="1071" spc="-15" dirty="0">
                <a:latin typeface="Arial"/>
                <a:cs typeface="Arial"/>
              </a:rPr>
              <a:t> </a:t>
            </a:r>
            <a:r>
              <a:rPr sz="1071" dirty="0">
                <a:latin typeface="Arial"/>
                <a:cs typeface="Arial"/>
              </a:rPr>
              <a:t>missing</a:t>
            </a:r>
            <a:r>
              <a:rPr sz="1071" spc="-19"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broken</a:t>
            </a:r>
            <a:r>
              <a:rPr sz="1071" spc="-15" dirty="0">
                <a:latin typeface="Arial"/>
                <a:cs typeface="Arial"/>
              </a:rPr>
              <a:t> </a:t>
            </a:r>
            <a:r>
              <a:rPr sz="1071" spc="-10" dirty="0">
                <a:latin typeface="Arial"/>
                <a:cs typeface="Arial"/>
              </a:rPr>
              <a:t>pieces </a:t>
            </a:r>
            <a:r>
              <a:rPr sz="1071" dirty="0">
                <a:latin typeface="Arial"/>
                <a:cs typeface="Arial"/>
              </a:rPr>
              <a:t>when</a:t>
            </a:r>
            <a:r>
              <a:rPr sz="1071" spc="-34" dirty="0">
                <a:latin typeface="Arial"/>
                <a:cs typeface="Arial"/>
              </a:rPr>
              <a:t> </a:t>
            </a:r>
            <a:r>
              <a:rPr sz="1071" dirty="0">
                <a:latin typeface="Arial"/>
                <a:cs typeface="Arial"/>
              </a:rPr>
              <a:t>evaluating</a:t>
            </a:r>
            <a:r>
              <a:rPr sz="1071" spc="-34"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compressor</a:t>
            </a:r>
            <a:r>
              <a:rPr sz="1071" spc="-34" dirty="0">
                <a:latin typeface="Arial"/>
                <a:cs typeface="Arial"/>
              </a:rPr>
              <a:t> </a:t>
            </a:r>
            <a:r>
              <a:rPr sz="1071" dirty="0">
                <a:latin typeface="Arial"/>
                <a:cs typeface="Arial"/>
              </a:rPr>
              <a:t>noise</a:t>
            </a:r>
            <a:r>
              <a:rPr sz="1071" spc="-34" dirty="0">
                <a:latin typeface="Arial"/>
                <a:cs typeface="Arial"/>
              </a:rPr>
              <a:t> </a:t>
            </a:r>
            <a:r>
              <a:rPr sz="1071" dirty="0">
                <a:latin typeface="Arial"/>
                <a:cs typeface="Arial"/>
              </a:rPr>
              <a:t>complaint.</a:t>
            </a:r>
            <a:r>
              <a:rPr sz="1071" spc="-44"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some</a:t>
            </a:r>
            <a:r>
              <a:rPr sz="1071" spc="-44" dirty="0">
                <a:latin typeface="Arial"/>
                <a:cs typeface="Arial"/>
              </a:rPr>
              <a:t> </a:t>
            </a:r>
            <a:r>
              <a:rPr sz="1071" dirty="0">
                <a:latin typeface="Arial"/>
                <a:cs typeface="Arial"/>
              </a:rPr>
              <a:t>cases,</a:t>
            </a:r>
            <a:r>
              <a:rPr sz="1071" spc="-39" dirty="0">
                <a:latin typeface="Arial"/>
                <a:cs typeface="Arial"/>
              </a:rPr>
              <a:t> </a:t>
            </a:r>
            <a:r>
              <a:rPr sz="1071" dirty="0">
                <a:latin typeface="Arial"/>
                <a:cs typeface="Arial"/>
              </a:rPr>
              <a:t>loosening</a:t>
            </a:r>
            <a:r>
              <a:rPr sz="1071" spc="-34" dirty="0">
                <a:latin typeface="Arial"/>
                <a:cs typeface="Arial"/>
              </a:rPr>
              <a:t> </a:t>
            </a:r>
            <a:r>
              <a:rPr sz="1071" dirty="0">
                <a:latin typeface="Arial"/>
                <a:cs typeface="Arial"/>
              </a:rPr>
              <a:t>and</a:t>
            </a:r>
            <a:r>
              <a:rPr sz="1071" spc="-34" dirty="0">
                <a:latin typeface="Arial"/>
                <a:cs typeface="Arial"/>
              </a:rPr>
              <a:t> </a:t>
            </a:r>
            <a:r>
              <a:rPr sz="1071" spc="-10" dirty="0">
                <a:latin typeface="Arial"/>
                <a:cs typeface="Arial"/>
              </a:rPr>
              <a:t>retorquing </a:t>
            </a:r>
            <a:r>
              <a:rPr sz="1071" dirty="0">
                <a:latin typeface="Arial"/>
                <a:cs typeface="Arial"/>
              </a:rPr>
              <a:t>compressor</a:t>
            </a:r>
            <a:r>
              <a:rPr sz="1071" spc="-15" dirty="0">
                <a:latin typeface="Arial"/>
                <a:cs typeface="Arial"/>
              </a:rPr>
              <a:t> </a:t>
            </a:r>
            <a:r>
              <a:rPr sz="1071" dirty="0">
                <a:latin typeface="Arial"/>
                <a:cs typeface="Arial"/>
              </a:rPr>
              <a:t>mounting</a:t>
            </a:r>
            <a:r>
              <a:rPr sz="1071" spc="-10" dirty="0">
                <a:latin typeface="Arial"/>
                <a:cs typeface="Arial"/>
              </a:rPr>
              <a:t> </a:t>
            </a:r>
            <a:r>
              <a:rPr sz="1071" dirty="0">
                <a:latin typeface="Arial"/>
                <a:cs typeface="Arial"/>
              </a:rPr>
              <a:t>hardware</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factory</a:t>
            </a:r>
            <a:r>
              <a:rPr sz="1071" spc="-10" dirty="0">
                <a:latin typeface="Arial"/>
                <a:cs typeface="Arial"/>
              </a:rPr>
              <a:t> specifications</a:t>
            </a:r>
            <a:r>
              <a:rPr sz="1071" spc="-19"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cure</a:t>
            </a:r>
            <a:r>
              <a:rPr sz="1071" spc="-10"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noise</a:t>
            </a:r>
            <a:r>
              <a:rPr sz="1071" spc="-15" dirty="0">
                <a:latin typeface="Arial"/>
                <a:cs typeface="Arial"/>
              </a:rPr>
              <a:t> </a:t>
            </a:r>
            <a:r>
              <a:rPr sz="1071" spc="-10" dirty="0">
                <a:latin typeface="Arial"/>
                <a:cs typeface="Arial"/>
              </a:rPr>
              <a:t>problem.</a:t>
            </a:r>
            <a:endParaRPr sz="1071" dirty="0">
              <a:latin typeface="Arial"/>
              <a:cs typeface="Arial"/>
            </a:endParaRPr>
          </a:p>
          <a:p>
            <a:pPr marL="12369">
              <a:spcBef>
                <a:spcPts val="1154"/>
              </a:spcBef>
            </a:pPr>
            <a:r>
              <a:rPr sz="1071" b="1" dirty="0">
                <a:latin typeface="Arial"/>
                <a:cs typeface="Arial"/>
              </a:rPr>
              <a:t>6.11.5.</a:t>
            </a:r>
            <a:r>
              <a:rPr sz="1071" b="1" spc="-73" dirty="0">
                <a:latin typeface="Arial"/>
                <a:cs typeface="Arial"/>
              </a:rPr>
              <a:t> </a:t>
            </a:r>
            <a:r>
              <a:rPr sz="1071" b="1" dirty="0">
                <a:latin typeface="Arial"/>
                <a:cs typeface="Arial"/>
              </a:rPr>
              <a:t>Compressor</a:t>
            </a:r>
            <a:r>
              <a:rPr sz="1071" b="1" spc="-54" dirty="0">
                <a:latin typeface="Arial"/>
                <a:cs typeface="Arial"/>
              </a:rPr>
              <a:t> </a:t>
            </a:r>
            <a:r>
              <a:rPr sz="1071" b="1" dirty="0">
                <a:latin typeface="Arial"/>
                <a:cs typeface="Arial"/>
              </a:rPr>
              <a:t>Clutch</a:t>
            </a:r>
            <a:r>
              <a:rPr sz="1071" b="1" spc="-29" dirty="0">
                <a:latin typeface="Arial"/>
                <a:cs typeface="Arial"/>
              </a:rPr>
              <a:t> </a:t>
            </a:r>
            <a:r>
              <a:rPr sz="1071" b="1" dirty="0">
                <a:latin typeface="Arial"/>
                <a:cs typeface="Arial"/>
              </a:rPr>
              <a:t>Not</a:t>
            </a:r>
            <a:r>
              <a:rPr sz="1071" b="1" spc="-29" dirty="0">
                <a:latin typeface="Arial"/>
                <a:cs typeface="Arial"/>
              </a:rPr>
              <a:t> </a:t>
            </a:r>
            <a:r>
              <a:rPr sz="1071" b="1" spc="-10" dirty="0">
                <a:latin typeface="Arial"/>
                <a:cs typeface="Arial"/>
              </a:rPr>
              <a:t>Engaging</a:t>
            </a:r>
            <a:endParaRPr sz="1071" dirty="0">
              <a:latin typeface="Arial"/>
              <a:cs typeface="Arial"/>
            </a:endParaRPr>
          </a:p>
          <a:p>
            <a:pPr marL="12369">
              <a:spcBef>
                <a:spcPts val="1144"/>
              </a:spcBef>
            </a:pPr>
            <a:r>
              <a:rPr sz="1071" u="sng" spc="-10" dirty="0">
                <a:uFill>
                  <a:solidFill>
                    <a:srgbClr val="000000"/>
                  </a:solidFill>
                </a:uFill>
                <a:latin typeface="Arial"/>
                <a:cs typeface="Arial"/>
              </a:rPr>
              <a:t>Reason:</a:t>
            </a:r>
            <a:endParaRPr sz="1071" dirty="0">
              <a:latin typeface="Arial"/>
              <a:cs typeface="Arial"/>
            </a:endParaRPr>
          </a:p>
          <a:p>
            <a:pPr marL="455161" marR="4947" indent="-220160">
              <a:lnSpc>
                <a:spcPct val="143700"/>
              </a:lnSpc>
              <a:spcBef>
                <a:spcPts val="584"/>
              </a:spcBef>
              <a:buAutoNum type="alphaLcPeriod"/>
              <a:tabLst>
                <a:tab pos="457636" algn="l"/>
              </a:tabLst>
            </a:pPr>
            <a:r>
              <a:rPr sz="1071" dirty="0">
                <a:latin typeface="Arial"/>
                <a:cs typeface="Arial"/>
              </a:rPr>
              <a:t>Refrigerant</a:t>
            </a:r>
            <a:r>
              <a:rPr sz="1071" spc="19" dirty="0">
                <a:latin typeface="Arial"/>
                <a:cs typeface="Arial"/>
              </a:rPr>
              <a:t> </a:t>
            </a:r>
            <a:r>
              <a:rPr sz="1071" dirty="0">
                <a:latin typeface="Arial"/>
                <a:cs typeface="Arial"/>
              </a:rPr>
              <a:t>charge</a:t>
            </a:r>
            <a:r>
              <a:rPr sz="1071" spc="19"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too</a:t>
            </a:r>
            <a:r>
              <a:rPr sz="1071" spc="19" dirty="0">
                <a:latin typeface="Arial"/>
                <a:cs typeface="Arial"/>
              </a:rPr>
              <a:t> </a:t>
            </a:r>
            <a:r>
              <a:rPr sz="1071" dirty="0">
                <a:latin typeface="Arial"/>
                <a:cs typeface="Arial"/>
              </a:rPr>
              <a:t>low.</a:t>
            </a:r>
            <a:r>
              <a:rPr sz="1071" spc="19" dirty="0">
                <a:latin typeface="Arial"/>
                <a:cs typeface="Arial"/>
              </a:rPr>
              <a:t> </a:t>
            </a:r>
            <a:r>
              <a:rPr sz="1071" dirty="0">
                <a:latin typeface="Arial"/>
                <a:cs typeface="Arial"/>
              </a:rPr>
              <a:t>When</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low</a:t>
            </a:r>
            <a:r>
              <a:rPr sz="1071" spc="19" dirty="0">
                <a:latin typeface="Arial"/>
                <a:cs typeface="Arial"/>
              </a:rPr>
              <a:t> </a:t>
            </a:r>
            <a:r>
              <a:rPr sz="1071" dirty="0">
                <a:latin typeface="Arial"/>
                <a:cs typeface="Arial"/>
              </a:rPr>
              <a:t>side</a:t>
            </a:r>
            <a:r>
              <a:rPr sz="1071" spc="19" dirty="0">
                <a:latin typeface="Arial"/>
                <a:cs typeface="Arial"/>
              </a:rPr>
              <a:t> </a:t>
            </a:r>
            <a:r>
              <a:rPr sz="1071" dirty="0">
                <a:latin typeface="Arial"/>
                <a:cs typeface="Arial"/>
              </a:rPr>
              <a:t>pressure</a:t>
            </a:r>
            <a:r>
              <a:rPr sz="1071" spc="15"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less</a:t>
            </a:r>
            <a:r>
              <a:rPr sz="1071" spc="24" dirty="0">
                <a:latin typeface="Arial"/>
                <a:cs typeface="Arial"/>
              </a:rPr>
              <a:t> </a:t>
            </a:r>
            <a:r>
              <a:rPr sz="1071" dirty="0">
                <a:latin typeface="Arial"/>
                <a:cs typeface="Arial"/>
              </a:rPr>
              <a:t>than</a:t>
            </a:r>
            <a:r>
              <a:rPr sz="1071" spc="10" dirty="0">
                <a:latin typeface="Arial"/>
                <a:cs typeface="Arial"/>
              </a:rPr>
              <a:t> </a:t>
            </a:r>
            <a:r>
              <a:rPr sz="1071" dirty="0">
                <a:latin typeface="Arial"/>
                <a:cs typeface="Arial"/>
              </a:rPr>
              <a:t>25</a:t>
            </a:r>
            <a:r>
              <a:rPr sz="1071" spc="19" dirty="0">
                <a:latin typeface="Arial"/>
                <a:cs typeface="Arial"/>
              </a:rPr>
              <a:t> </a:t>
            </a:r>
            <a:r>
              <a:rPr sz="1071" dirty="0">
                <a:latin typeface="Arial"/>
                <a:cs typeface="Arial"/>
              </a:rPr>
              <a:t>psi,</a:t>
            </a:r>
            <a:r>
              <a:rPr sz="1071" spc="15"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clutch 	</a:t>
            </a:r>
            <a:r>
              <a:rPr sz="1071" dirty="0">
                <a:latin typeface="Arial"/>
                <a:cs typeface="Arial"/>
              </a:rPr>
              <a:t>won’t</a:t>
            </a:r>
            <a:r>
              <a:rPr sz="1071" spc="-24" dirty="0">
                <a:latin typeface="Arial"/>
                <a:cs typeface="Arial"/>
              </a:rPr>
              <a:t> </a:t>
            </a:r>
            <a:r>
              <a:rPr sz="1071" spc="-10" dirty="0">
                <a:latin typeface="Arial"/>
                <a:cs typeface="Arial"/>
              </a:rPr>
              <a:t>engage.</a:t>
            </a:r>
            <a:endParaRPr sz="1071" dirty="0">
              <a:latin typeface="Arial"/>
              <a:cs typeface="Arial"/>
            </a:endParaRPr>
          </a:p>
          <a:p>
            <a:pPr marL="455161" indent="-220160">
              <a:spcBef>
                <a:spcPts val="565"/>
              </a:spcBef>
              <a:buAutoNum type="alphaLcPeriod"/>
              <a:tabLst>
                <a:tab pos="455161" algn="l"/>
              </a:tabLst>
            </a:pPr>
            <a:r>
              <a:rPr sz="1071" dirty="0">
                <a:latin typeface="Arial"/>
                <a:cs typeface="Arial"/>
              </a:rPr>
              <a:t>Electrical</a:t>
            </a:r>
            <a:r>
              <a:rPr sz="1071" spc="-34" dirty="0">
                <a:latin typeface="Arial"/>
                <a:cs typeface="Arial"/>
              </a:rPr>
              <a:t> </a:t>
            </a:r>
            <a:r>
              <a:rPr sz="1071" dirty="0">
                <a:latin typeface="Arial"/>
                <a:cs typeface="Arial"/>
              </a:rPr>
              <a:t>problem.</a:t>
            </a:r>
            <a:r>
              <a:rPr sz="1071" spc="-34" dirty="0">
                <a:latin typeface="Arial"/>
                <a:cs typeface="Arial"/>
              </a:rPr>
              <a:t> </a:t>
            </a:r>
            <a:r>
              <a:rPr sz="1071" dirty="0">
                <a:latin typeface="Arial"/>
                <a:cs typeface="Arial"/>
              </a:rPr>
              <a:t>Pressure</a:t>
            </a:r>
            <a:r>
              <a:rPr sz="1071" spc="-29" dirty="0">
                <a:latin typeface="Arial"/>
                <a:cs typeface="Arial"/>
              </a:rPr>
              <a:t> </a:t>
            </a:r>
            <a:r>
              <a:rPr sz="1071" dirty="0">
                <a:latin typeface="Arial"/>
                <a:cs typeface="Arial"/>
              </a:rPr>
              <a:t>cycling</a:t>
            </a:r>
            <a:r>
              <a:rPr sz="1071" spc="-39" dirty="0">
                <a:latin typeface="Arial"/>
                <a:cs typeface="Arial"/>
              </a:rPr>
              <a:t> </a:t>
            </a:r>
            <a:r>
              <a:rPr sz="1071" dirty="0">
                <a:latin typeface="Arial"/>
                <a:cs typeface="Arial"/>
              </a:rPr>
              <a:t>switch</a:t>
            </a:r>
            <a:r>
              <a:rPr sz="1071" spc="-29" dirty="0">
                <a:latin typeface="Arial"/>
                <a:cs typeface="Arial"/>
              </a:rPr>
              <a:t> </a:t>
            </a:r>
            <a:r>
              <a:rPr sz="1071" dirty="0">
                <a:latin typeface="Arial"/>
                <a:cs typeface="Arial"/>
              </a:rPr>
              <a:t>could</a:t>
            </a:r>
            <a:r>
              <a:rPr sz="1071" spc="-39" dirty="0">
                <a:latin typeface="Arial"/>
                <a:cs typeface="Arial"/>
              </a:rPr>
              <a:t> </a:t>
            </a:r>
            <a:r>
              <a:rPr sz="1071" dirty="0">
                <a:latin typeface="Arial"/>
                <a:cs typeface="Arial"/>
              </a:rPr>
              <a:t>be</a:t>
            </a:r>
            <a:r>
              <a:rPr sz="1071" spc="-29" dirty="0">
                <a:latin typeface="Arial"/>
                <a:cs typeface="Arial"/>
              </a:rPr>
              <a:t> </a:t>
            </a:r>
            <a:r>
              <a:rPr sz="1071" spc="-10" dirty="0">
                <a:latin typeface="Arial"/>
                <a:cs typeface="Arial"/>
              </a:rPr>
              <a:t>defective</a:t>
            </a:r>
            <a:endParaRPr sz="1071" dirty="0">
              <a:latin typeface="Arial"/>
              <a:cs typeface="Arial"/>
            </a:endParaRPr>
          </a:p>
          <a:p>
            <a:pPr marL="12369">
              <a:spcBef>
                <a:spcPts val="1144"/>
              </a:spcBef>
            </a:pPr>
            <a:r>
              <a:rPr sz="1071" u="sng" spc="-10" dirty="0">
                <a:uFill>
                  <a:solidFill>
                    <a:srgbClr val="000000"/>
                  </a:solidFill>
                </a:uFill>
                <a:latin typeface="Arial"/>
                <a:cs typeface="Arial"/>
              </a:rPr>
              <a:t>Remedy:</a:t>
            </a:r>
            <a:endParaRPr sz="1071" dirty="0">
              <a:latin typeface="Arial"/>
              <a:cs typeface="Arial"/>
            </a:endParaRPr>
          </a:p>
          <a:p>
            <a:pPr marL="455161" indent="-220160">
              <a:spcBef>
                <a:spcPts val="1149"/>
              </a:spcBef>
              <a:buAutoNum type="alphaLcPeriod"/>
              <a:tabLst>
                <a:tab pos="455161" algn="l"/>
              </a:tabLst>
            </a:pPr>
            <a:r>
              <a:rPr sz="1071" dirty="0">
                <a:latin typeface="Arial"/>
                <a:cs typeface="Arial"/>
              </a:rPr>
              <a:t>Pressure</a:t>
            </a:r>
            <a:r>
              <a:rPr sz="1071" spc="-19" dirty="0">
                <a:latin typeface="Arial"/>
                <a:cs typeface="Arial"/>
              </a:rPr>
              <a:t> </a:t>
            </a:r>
            <a:r>
              <a:rPr sz="1071" dirty="0">
                <a:latin typeface="Arial"/>
                <a:cs typeface="Arial"/>
              </a:rPr>
              <a:t>test</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add</a:t>
            </a:r>
            <a:r>
              <a:rPr sz="1071" spc="-24" dirty="0">
                <a:latin typeface="Arial"/>
                <a:cs typeface="Arial"/>
              </a:rPr>
              <a:t> </a:t>
            </a:r>
            <a:r>
              <a:rPr sz="1071" dirty="0">
                <a:latin typeface="Arial"/>
                <a:cs typeface="Arial"/>
              </a:rPr>
              <a:t>more</a:t>
            </a:r>
            <a:r>
              <a:rPr sz="1071" spc="-19"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charge</a:t>
            </a:r>
            <a:r>
              <a:rPr sz="1071" spc="-19" dirty="0">
                <a:latin typeface="Arial"/>
                <a:cs typeface="Arial"/>
              </a:rPr>
              <a:t> </a:t>
            </a:r>
            <a:r>
              <a:rPr sz="1071" dirty="0">
                <a:latin typeface="Arial"/>
                <a:cs typeface="Arial"/>
              </a:rPr>
              <a:t>if</a:t>
            </a:r>
            <a:r>
              <a:rPr sz="1071" spc="-19" dirty="0">
                <a:latin typeface="Arial"/>
                <a:cs typeface="Arial"/>
              </a:rPr>
              <a:t> </a:t>
            </a:r>
            <a:r>
              <a:rPr sz="1071" spc="-10" dirty="0">
                <a:latin typeface="Arial"/>
                <a:cs typeface="Arial"/>
              </a:rPr>
              <a:t>required.</a:t>
            </a:r>
            <a:endParaRPr sz="1071" dirty="0">
              <a:latin typeface="Arial"/>
              <a:cs typeface="Arial"/>
            </a:endParaRPr>
          </a:p>
          <a:p>
            <a:pPr marL="455161" marR="5566" indent="-220160">
              <a:lnSpc>
                <a:spcPct val="143700"/>
              </a:lnSpc>
              <a:buAutoNum type="alphaLcPeriod"/>
              <a:tabLst>
                <a:tab pos="457636" algn="l"/>
              </a:tabLst>
            </a:pPr>
            <a:r>
              <a:rPr sz="1071" dirty="0">
                <a:latin typeface="Arial"/>
                <a:cs typeface="Arial"/>
              </a:rPr>
              <a:t>The</a:t>
            </a:r>
            <a:r>
              <a:rPr sz="1071" spc="39" dirty="0">
                <a:latin typeface="Arial"/>
                <a:cs typeface="Arial"/>
              </a:rPr>
              <a:t> </a:t>
            </a:r>
            <a:r>
              <a:rPr sz="1071" dirty="0">
                <a:latin typeface="Arial"/>
                <a:cs typeface="Arial"/>
              </a:rPr>
              <a:t>compressor</a:t>
            </a:r>
            <a:r>
              <a:rPr sz="1071" spc="4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an</a:t>
            </a:r>
            <a:r>
              <a:rPr sz="1071" spc="44" dirty="0">
                <a:latin typeface="Arial"/>
                <a:cs typeface="Arial"/>
              </a:rPr>
              <a:t> </a:t>
            </a:r>
            <a:r>
              <a:rPr sz="1071" dirty="0">
                <a:latin typeface="Arial"/>
                <a:cs typeface="Arial"/>
              </a:rPr>
              <a:t>AC</a:t>
            </a:r>
            <a:r>
              <a:rPr sz="1071" spc="34"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does</a:t>
            </a:r>
            <a:r>
              <a:rPr sz="1071" spc="39" dirty="0">
                <a:latin typeface="Arial"/>
                <a:cs typeface="Arial"/>
              </a:rPr>
              <a:t> </a:t>
            </a:r>
            <a:r>
              <a:rPr sz="1071" dirty="0">
                <a:latin typeface="Arial"/>
                <a:cs typeface="Arial"/>
              </a:rPr>
              <a:t>not</a:t>
            </a:r>
            <a:r>
              <a:rPr sz="1071" spc="44" dirty="0">
                <a:latin typeface="Arial"/>
                <a:cs typeface="Arial"/>
              </a:rPr>
              <a:t> </a:t>
            </a:r>
            <a:r>
              <a:rPr sz="1071" dirty="0">
                <a:latin typeface="Arial"/>
                <a:cs typeface="Arial"/>
              </a:rPr>
              <a:t>run.</a:t>
            </a:r>
            <a:r>
              <a:rPr sz="1071" spc="34" dirty="0">
                <a:latin typeface="Arial"/>
                <a:cs typeface="Arial"/>
              </a:rPr>
              <a:t> </a:t>
            </a:r>
            <a:r>
              <a:rPr sz="1071" dirty="0">
                <a:latin typeface="Arial"/>
                <a:cs typeface="Arial"/>
              </a:rPr>
              <a:t>When</a:t>
            </a:r>
            <a:r>
              <a:rPr sz="1071" spc="3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jumper</a:t>
            </a:r>
            <a:r>
              <a:rPr sz="1071" spc="39" dirty="0">
                <a:latin typeface="Arial"/>
                <a:cs typeface="Arial"/>
              </a:rPr>
              <a:t> </a:t>
            </a:r>
            <a:r>
              <a:rPr sz="1071" dirty="0">
                <a:latin typeface="Arial"/>
                <a:cs typeface="Arial"/>
              </a:rPr>
              <a:t>wire</a:t>
            </a:r>
            <a:r>
              <a:rPr sz="1071" spc="4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used</a:t>
            </a:r>
            <a:r>
              <a:rPr sz="1071" spc="44" dirty="0">
                <a:latin typeface="Arial"/>
                <a:cs typeface="Arial"/>
              </a:rPr>
              <a:t> </a:t>
            </a:r>
            <a:r>
              <a:rPr sz="1071" dirty="0">
                <a:latin typeface="Arial"/>
                <a:cs typeface="Arial"/>
              </a:rPr>
              <a:t>to</a:t>
            </a:r>
            <a:r>
              <a:rPr sz="1071" spc="39" dirty="0">
                <a:latin typeface="Arial"/>
                <a:cs typeface="Arial"/>
              </a:rPr>
              <a:t> </a:t>
            </a:r>
            <a:r>
              <a:rPr sz="1071" spc="-10" dirty="0">
                <a:latin typeface="Arial"/>
                <a:cs typeface="Arial"/>
              </a:rPr>
              <a:t>connect 	</a:t>
            </a:r>
            <a:r>
              <a:rPr sz="1071" dirty="0">
                <a:latin typeface="Arial"/>
                <a:cs typeface="Arial"/>
              </a:rPr>
              <a:t>the</a:t>
            </a:r>
            <a:r>
              <a:rPr sz="1071" spc="-19" dirty="0">
                <a:latin typeface="Arial"/>
                <a:cs typeface="Arial"/>
              </a:rPr>
              <a:t> </a:t>
            </a:r>
            <a:r>
              <a:rPr sz="1071" dirty="0">
                <a:latin typeface="Arial"/>
                <a:cs typeface="Arial"/>
              </a:rPr>
              <a:t>battery</a:t>
            </a:r>
            <a:r>
              <a:rPr sz="1071" spc="-15" dirty="0">
                <a:latin typeface="Arial"/>
                <a:cs typeface="Arial"/>
              </a:rPr>
              <a:t> </a:t>
            </a:r>
            <a:r>
              <a:rPr sz="1071" dirty="0">
                <a:latin typeface="Arial"/>
                <a:cs typeface="Arial"/>
              </a:rPr>
              <a:t>positive</a:t>
            </a:r>
            <a:r>
              <a:rPr sz="1071" spc="-19" dirty="0">
                <a:latin typeface="Arial"/>
                <a:cs typeface="Arial"/>
              </a:rPr>
              <a:t> </a:t>
            </a:r>
            <a:r>
              <a:rPr sz="1071" dirty="0">
                <a:latin typeface="Arial"/>
                <a:cs typeface="Arial"/>
              </a:rPr>
              <a:t>terminal</a:t>
            </a:r>
            <a:r>
              <a:rPr sz="1071" spc="-15"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power</a:t>
            </a:r>
            <a:r>
              <a:rPr sz="1071" spc="-19" dirty="0">
                <a:latin typeface="Arial"/>
                <a:cs typeface="Arial"/>
              </a:rPr>
              <a:t> </a:t>
            </a:r>
            <a:r>
              <a:rPr sz="1071" dirty="0">
                <a:latin typeface="Arial"/>
                <a:cs typeface="Arial"/>
              </a:rPr>
              <a:t>connector</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clutch</a:t>
            </a:r>
            <a:r>
              <a:rPr sz="1071" spc="-19" dirty="0">
                <a:latin typeface="Arial"/>
                <a:cs typeface="Arial"/>
              </a:rPr>
              <a:t> </a:t>
            </a:r>
            <a:r>
              <a:rPr sz="1071" spc="-10" dirty="0">
                <a:latin typeface="Arial"/>
                <a:cs typeface="Arial"/>
              </a:rPr>
              <a:t>engages.</a:t>
            </a:r>
            <a:endParaRPr sz="1071" dirty="0">
              <a:latin typeface="Arial"/>
              <a:cs typeface="Arial"/>
            </a:endParaRPr>
          </a:p>
          <a:p>
            <a:pPr marL="12369">
              <a:spcBef>
                <a:spcPts val="1149"/>
              </a:spcBef>
            </a:pPr>
            <a:r>
              <a:rPr sz="1071" b="1" dirty="0">
                <a:latin typeface="Arial"/>
                <a:cs typeface="Arial"/>
              </a:rPr>
              <a:t>6.11.6.</a:t>
            </a:r>
            <a:r>
              <a:rPr sz="1071" b="1" spc="-73" dirty="0">
                <a:latin typeface="Arial"/>
                <a:cs typeface="Arial"/>
              </a:rPr>
              <a:t> </a:t>
            </a:r>
            <a:r>
              <a:rPr sz="1071" b="1" dirty="0">
                <a:latin typeface="Arial"/>
                <a:cs typeface="Arial"/>
              </a:rPr>
              <a:t>Short</a:t>
            </a:r>
            <a:r>
              <a:rPr sz="1071" b="1" spc="-39" dirty="0">
                <a:latin typeface="Arial"/>
                <a:cs typeface="Arial"/>
              </a:rPr>
              <a:t> </a:t>
            </a:r>
            <a:r>
              <a:rPr sz="1071" b="1" dirty="0">
                <a:latin typeface="Arial"/>
                <a:cs typeface="Arial"/>
              </a:rPr>
              <a:t>Cycling</a:t>
            </a:r>
            <a:r>
              <a:rPr sz="1071" b="1" spc="-19" dirty="0">
                <a:latin typeface="Arial"/>
                <a:cs typeface="Arial"/>
              </a:rPr>
              <a:t> </a:t>
            </a:r>
            <a:r>
              <a:rPr sz="1071" b="1" dirty="0">
                <a:latin typeface="Arial"/>
                <a:cs typeface="Arial"/>
              </a:rPr>
              <a:t>of</a:t>
            </a:r>
            <a:r>
              <a:rPr sz="1071" b="1" spc="-24" dirty="0">
                <a:latin typeface="Arial"/>
                <a:cs typeface="Arial"/>
              </a:rPr>
              <a:t> </a:t>
            </a:r>
            <a:r>
              <a:rPr sz="1071" b="1" dirty="0">
                <a:latin typeface="Arial"/>
                <a:cs typeface="Arial"/>
              </a:rPr>
              <a:t>Refrigeration</a:t>
            </a:r>
            <a:r>
              <a:rPr sz="1071" b="1" spc="-19" dirty="0">
                <a:latin typeface="Arial"/>
                <a:cs typeface="Arial"/>
              </a:rPr>
              <a:t> </a:t>
            </a:r>
            <a:r>
              <a:rPr sz="1071" b="1" spc="-10" dirty="0">
                <a:latin typeface="Arial"/>
                <a:cs typeface="Arial"/>
              </a:rPr>
              <a:t>Compressor</a:t>
            </a:r>
            <a:endParaRPr sz="1071" dirty="0">
              <a:latin typeface="Arial"/>
              <a:cs typeface="Arial"/>
            </a:endParaRPr>
          </a:p>
          <a:p>
            <a:pPr marL="12369" marR="4947">
              <a:lnSpc>
                <a:spcPct val="143700"/>
              </a:lnSpc>
              <a:spcBef>
                <a:spcPts val="584"/>
              </a:spcBef>
            </a:pPr>
            <a:r>
              <a:rPr sz="1071" dirty="0">
                <a:latin typeface="Arial"/>
                <a:cs typeface="Arial"/>
              </a:rPr>
              <a:t>Short</a:t>
            </a:r>
            <a:r>
              <a:rPr sz="1071" spc="-39" dirty="0">
                <a:latin typeface="Arial"/>
                <a:cs typeface="Arial"/>
              </a:rPr>
              <a:t> </a:t>
            </a:r>
            <a:r>
              <a:rPr sz="1071" spc="-10" dirty="0">
                <a:latin typeface="Arial"/>
                <a:cs typeface="Arial"/>
              </a:rPr>
              <a:t>cycling</a:t>
            </a:r>
            <a:r>
              <a:rPr sz="1071" spc="-39" dirty="0">
                <a:latin typeface="Arial"/>
                <a:cs typeface="Arial"/>
              </a:rPr>
              <a:t> </a:t>
            </a:r>
            <a:r>
              <a:rPr sz="1071" dirty="0">
                <a:latin typeface="Arial"/>
                <a:cs typeface="Arial"/>
              </a:rPr>
              <a:t>means</a:t>
            </a:r>
            <a:r>
              <a:rPr sz="1071" spc="-3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compressor</a:t>
            </a:r>
            <a:r>
              <a:rPr sz="1071" spc="-39"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repeatedly</a:t>
            </a:r>
            <a:r>
              <a:rPr sz="1071" spc="-34" dirty="0">
                <a:latin typeface="Arial"/>
                <a:cs typeface="Arial"/>
              </a:rPr>
              <a:t> </a:t>
            </a:r>
            <a:r>
              <a:rPr sz="1071" dirty="0">
                <a:latin typeface="Arial"/>
                <a:cs typeface="Arial"/>
              </a:rPr>
              <a:t>running</a:t>
            </a:r>
            <a:r>
              <a:rPr sz="1071" spc="-44" dirty="0">
                <a:latin typeface="Arial"/>
                <a:cs typeface="Arial"/>
              </a:rPr>
              <a:t> </a:t>
            </a:r>
            <a:r>
              <a:rPr sz="1071" dirty="0">
                <a:latin typeface="Arial"/>
                <a:cs typeface="Arial"/>
              </a:rPr>
              <a:t>for</a:t>
            </a:r>
            <a:r>
              <a:rPr sz="1071" spc="-39"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few</a:t>
            </a:r>
            <a:r>
              <a:rPr sz="1071" spc="-49" dirty="0">
                <a:latin typeface="Arial"/>
                <a:cs typeface="Arial"/>
              </a:rPr>
              <a:t> </a:t>
            </a:r>
            <a:r>
              <a:rPr sz="1071" dirty="0">
                <a:latin typeface="Arial"/>
                <a:cs typeface="Arial"/>
              </a:rPr>
              <a:t>seconds</a:t>
            </a:r>
            <a:r>
              <a:rPr sz="1071" spc="-3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then</a:t>
            </a:r>
            <a:r>
              <a:rPr sz="1071" spc="-39" dirty="0">
                <a:latin typeface="Arial"/>
                <a:cs typeface="Arial"/>
              </a:rPr>
              <a:t> </a:t>
            </a:r>
            <a:r>
              <a:rPr sz="1071" dirty="0">
                <a:latin typeface="Arial"/>
                <a:cs typeface="Arial"/>
              </a:rPr>
              <a:t>cutting</a:t>
            </a:r>
            <a:r>
              <a:rPr sz="1071" spc="-39" dirty="0">
                <a:latin typeface="Arial"/>
                <a:cs typeface="Arial"/>
              </a:rPr>
              <a:t> </a:t>
            </a:r>
            <a:r>
              <a:rPr sz="1071" spc="-19" dirty="0">
                <a:latin typeface="Arial"/>
                <a:cs typeface="Arial"/>
              </a:rPr>
              <a:t>off. </a:t>
            </a:r>
            <a:r>
              <a:rPr sz="1071" dirty="0">
                <a:latin typeface="Arial"/>
                <a:cs typeface="Arial"/>
              </a:rPr>
              <a:t>Reasons</a:t>
            </a:r>
            <a:r>
              <a:rPr sz="1071" spc="-34" dirty="0">
                <a:latin typeface="Arial"/>
                <a:cs typeface="Arial"/>
              </a:rPr>
              <a:t> </a:t>
            </a:r>
            <a:r>
              <a:rPr sz="1071" dirty="0">
                <a:latin typeface="Arial"/>
                <a:cs typeface="Arial"/>
              </a:rPr>
              <a:t>may</a:t>
            </a:r>
            <a:r>
              <a:rPr sz="1071" spc="-34" dirty="0">
                <a:latin typeface="Arial"/>
                <a:cs typeface="Arial"/>
              </a:rPr>
              <a:t> </a:t>
            </a:r>
            <a:r>
              <a:rPr sz="1071" spc="-24" dirty="0">
                <a:latin typeface="Arial"/>
                <a:cs typeface="Arial"/>
              </a:rPr>
              <a:t>be:</a:t>
            </a:r>
            <a:endParaRPr sz="1071" dirty="0">
              <a:latin typeface="Arial"/>
              <a:cs typeface="Arial"/>
            </a:endParaRPr>
          </a:p>
          <a:p>
            <a:pPr marL="455161" indent="-220160">
              <a:spcBef>
                <a:spcPts val="1144"/>
              </a:spcBef>
              <a:buAutoNum type="alphaLcPeriod"/>
              <a:tabLst>
                <a:tab pos="455161" algn="l"/>
              </a:tabLst>
            </a:pPr>
            <a:r>
              <a:rPr sz="1071" dirty="0">
                <a:latin typeface="Arial"/>
                <a:cs typeface="Arial"/>
              </a:rPr>
              <a:t>Refrigerant</a:t>
            </a:r>
            <a:r>
              <a:rPr sz="1071" spc="-24" dirty="0">
                <a:latin typeface="Arial"/>
                <a:cs typeface="Arial"/>
              </a:rPr>
              <a:t> </a:t>
            </a:r>
            <a:r>
              <a:rPr sz="1071" dirty="0">
                <a:latin typeface="Arial"/>
                <a:cs typeface="Arial"/>
              </a:rPr>
              <a:t>charge</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too</a:t>
            </a:r>
            <a:r>
              <a:rPr sz="1071" spc="-19" dirty="0">
                <a:latin typeface="Arial"/>
                <a:cs typeface="Arial"/>
              </a:rPr>
              <a:t> low.</a:t>
            </a:r>
            <a:endParaRPr sz="1071" dirty="0">
              <a:latin typeface="Arial"/>
              <a:cs typeface="Arial"/>
            </a:endParaRPr>
          </a:p>
          <a:p>
            <a:pPr marL="455161" indent="-220160">
              <a:spcBef>
                <a:spcPts val="565"/>
              </a:spcBef>
              <a:buAutoNum type="alphaLcPeriod"/>
              <a:tabLst>
                <a:tab pos="455161" algn="l"/>
              </a:tabLst>
            </a:pPr>
            <a:r>
              <a:rPr sz="1071" dirty="0">
                <a:latin typeface="Arial"/>
                <a:cs typeface="Arial"/>
              </a:rPr>
              <a:t>Low</a:t>
            </a:r>
            <a:r>
              <a:rPr sz="1071" spc="-24" dirty="0">
                <a:latin typeface="Arial"/>
                <a:cs typeface="Arial"/>
              </a:rPr>
              <a:t> </a:t>
            </a:r>
            <a:r>
              <a:rPr sz="1071" dirty="0">
                <a:latin typeface="Arial"/>
                <a:cs typeface="Arial"/>
              </a:rPr>
              <a:t>pressure</a:t>
            </a:r>
            <a:r>
              <a:rPr sz="1071" spc="-15" dirty="0">
                <a:latin typeface="Arial"/>
                <a:cs typeface="Arial"/>
              </a:rPr>
              <a:t> </a:t>
            </a:r>
            <a:r>
              <a:rPr sz="1071" dirty="0">
                <a:latin typeface="Arial"/>
                <a:cs typeface="Arial"/>
              </a:rPr>
              <a:t>cut</a:t>
            </a:r>
            <a:r>
              <a:rPr sz="1071" spc="-15" dirty="0">
                <a:latin typeface="Arial"/>
                <a:cs typeface="Arial"/>
              </a:rPr>
              <a:t> </a:t>
            </a:r>
            <a:r>
              <a:rPr sz="1071" dirty="0">
                <a:latin typeface="Arial"/>
                <a:cs typeface="Arial"/>
              </a:rPr>
              <a:t>out</a:t>
            </a:r>
            <a:r>
              <a:rPr sz="1071" spc="-15"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not</a:t>
            </a:r>
            <a:r>
              <a:rPr sz="1071" spc="-15" dirty="0">
                <a:latin typeface="Arial"/>
                <a:cs typeface="Arial"/>
              </a:rPr>
              <a:t> </a:t>
            </a:r>
            <a:r>
              <a:rPr sz="1071" dirty="0">
                <a:latin typeface="Arial"/>
                <a:cs typeface="Arial"/>
              </a:rPr>
              <a:t>properly</a:t>
            </a:r>
            <a:r>
              <a:rPr sz="1071" spc="-19" dirty="0">
                <a:latin typeface="Arial"/>
                <a:cs typeface="Arial"/>
              </a:rPr>
              <a:t> </a:t>
            </a:r>
            <a:r>
              <a:rPr sz="1071" spc="-10" dirty="0">
                <a:latin typeface="Arial"/>
                <a:cs typeface="Arial"/>
              </a:rPr>
              <a:t>adjusted.</a:t>
            </a:r>
            <a:endParaRPr sz="1071" dirty="0">
              <a:latin typeface="Arial"/>
              <a:cs typeface="Arial"/>
            </a:endParaRPr>
          </a:p>
          <a:p>
            <a:pPr marL="454543" indent="-219541">
              <a:spcBef>
                <a:spcPts val="560"/>
              </a:spcBef>
              <a:buAutoNum type="alphaLcPeriod"/>
              <a:tabLst>
                <a:tab pos="454543" algn="l"/>
              </a:tabLst>
            </a:pPr>
            <a:r>
              <a:rPr sz="1071" dirty="0">
                <a:latin typeface="Arial"/>
                <a:cs typeface="Arial"/>
              </a:rPr>
              <a:t>Frosting</a:t>
            </a:r>
            <a:r>
              <a:rPr sz="1071" spc="-24"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clogging</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evaporator.</a:t>
            </a:r>
            <a:endParaRPr sz="1071" dirty="0">
              <a:latin typeface="Arial"/>
              <a:cs typeface="Arial"/>
            </a:endParaRPr>
          </a:p>
          <a:p>
            <a:pPr marL="455161" indent="-220160">
              <a:spcBef>
                <a:spcPts val="565"/>
              </a:spcBef>
              <a:buAutoNum type="alphaLcPeriod"/>
              <a:tabLst>
                <a:tab pos="455161" algn="l"/>
              </a:tabLst>
            </a:pPr>
            <a:r>
              <a:rPr sz="1071" dirty="0">
                <a:latin typeface="Arial"/>
                <a:cs typeface="Arial"/>
              </a:rPr>
              <a:t>Filter</a:t>
            </a:r>
            <a:r>
              <a:rPr sz="1071" spc="-19" dirty="0">
                <a:latin typeface="Arial"/>
                <a:cs typeface="Arial"/>
              </a:rPr>
              <a:t> </a:t>
            </a:r>
            <a:r>
              <a:rPr sz="1071" dirty="0">
                <a:latin typeface="Arial"/>
                <a:cs typeface="Arial"/>
              </a:rPr>
              <a:t>/</a:t>
            </a:r>
            <a:r>
              <a:rPr sz="1071" spc="-15" dirty="0">
                <a:latin typeface="Arial"/>
                <a:cs typeface="Arial"/>
              </a:rPr>
              <a:t> </a:t>
            </a:r>
            <a:r>
              <a:rPr sz="1071" dirty="0">
                <a:latin typeface="Arial"/>
                <a:cs typeface="Arial"/>
              </a:rPr>
              <a:t>Dryer</a:t>
            </a:r>
            <a:r>
              <a:rPr sz="1071" spc="-29" dirty="0">
                <a:latin typeface="Arial"/>
                <a:cs typeface="Arial"/>
              </a:rPr>
              <a:t> </a:t>
            </a:r>
            <a:r>
              <a:rPr sz="1071" spc="-10" dirty="0">
                <a:latin typeface="Arial"/>
                <a:cs typeface="Arial"/>
              </a:rPr>
              <a:t>chocked.</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Moisture</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system.</a:t>
            </a:r>
            <a:endParaRPr sz="1071" dirty="0">
              <a:latin typeface="Arial"/>
              <a:cs typeface="Arial"/>
            </a:endParaRPr>
          </a:p>
          <a:p>
            <a:pPr marL="457636" indent="-222634">
              <a:spcBef>
                <a:spcPts val="560"/>
              </a:spcBef>
              <a:buAutoNum type="alphaLcPeriod"/>
              <a:tabLst>
                <a:tab pos="457636" algn="l"/>
              </a:tabLst>
            </a:pPr>
            <a:r>
              <a:rPr sz="1071" dirty="0">
                <a:latin typeface="Arial"/>
                <a:cs typeface="Arial"/>
              </a:rPr>
              <a:t>Expansion</a:t>
            </a:r>
            <a:r>
              <a:rPr sz="1071" spc="-34" dirty="0">
                <a:latin typeface="Arial"/>
                <a:cs typeface="Arial"/>
              </a:rPr>
              <a:t> </a:t>
            </a:r>
            <a:r>
              <a:rPr sz="1071" dirty="0">
                <a:latin typeface="Arial"/>
                <a:cs typeface="Arial"/>
              </a:rPr>
              <a:t>valve</a:t>
            </a:r>
            <a:r>
              <a:rPr sz="1071" spc="-29" dirty="0">
                <a:latin typeface="Arial"/>
                <a:cs typeface="Arial"/>
              </a:rPr>
              <a:t> </a:t>
            </a:r>
            <a:r>
              <a:rPr sz="1071" dirty="0">
                <a:latin typeface="Arial"/>
                <a:cs typeface="Arial"/>
              </a:rPr>
              <a:t>not</a:t>
            </a:r>
            <a:r>
              <a:rPr sz="1071" spc="-29" dirty="0">
                <a:latin typeface="Arial"/>
                <a:cs typeface="Arial"/>
              </a:rPr>
              <a:t> </a:t>
            </a:r>
            <a:r>
              <a:rPr sz="1071" dirty="0">
                <a:latin typeface="Arial"/>
                <a:cs typeface="Arial"/>
              </a:rPr>
              <a:t>adjusted</a:t>
            </a:r>
            <a:r>
              <a:rPr sz="1071" spc="-34" dirty="0">
                <a:latin typeface="Arial"/>
                <a:cs typeface="Arial"/>
              </a:rPr>
              <a:t> </a:t>
            </a:r>
            <a:r>
              <a:rPr sz="1071" dirty="0">
                <a:latin typeface="Arial"/>
                <a:cs typeface="Arial"/>
              </a:rPr>
              <a:t>correctly</a:t>
            </a:r>
            <a:r>
              <a:rPr sz="1071" spc="-29" dirty="0">
                <a:latin typeface="Arial"/>
                <a:cs typeface="Arial"/>
              </a:rPr>
              <a:t> </a:t>
            </a:r>
            <a:r>
              <a:rPr sz="1071" dirty="0">
                <a:latin typeface="Arial"/>
                <a:cs typeface="Arial"/>
              </a:rPr>
              <a:t>leading</a:t>
            </a:r>
            <a:r>
              <a:rPr sz="1071" spc="-3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excess</a:t>
            </a:r>
            <a:r>
              <a:rPr sz="1071" spc="-29" dirty="0">
                <a:latin typeface="Arial"/>
                <a:cs typeface="Arial"/>
              </a:rPr>
              <a:t> </a:t>
            </a:r>
            <a:r>
              <a:rPr sz="1071" spc="-10" dirty="0">
                <a:latin typeface="Arial"/>
                <a:cs typeface="Arial"/>
              </a:rPr>
              <a:t>superheat.</a:t>
            </a:r>
            <a:endParaRPr sz="1071" dirty="0">
              <a:latin typeface="Arial"/>
              <a:cs typeface="Arial"/>
            </a:endParaRPr>
          </a:p>
          <a:p>
            <a:pPr marL="455161" indent="-220160">
              <a:spcBef>
                <a:spcPts val="570"/>
              </a:spcBef>
              <a:buAutoNum type="alphaLcPeriod"/>
              <a:tabLst>
                <a:tab pos="455161" algn="l"/>
              </a:tabLst>
            </a:pPr>
            <a:r>
              <a:rPr sz="1071" dirty="0">
                <a:latin typeface="Arial"/>
                <a:cs typeface="Arial"/>
              </a:rPr>
              <a:t>Liquid</a:t>
            </a:r>
            <a:r>
              <a:rPr sz="1071" spc="-34" dirty="0">
                <a:latin typeface="Arial"/>
                <a:cs typeface="Arial"/>
              </a:rPr>
              <a:t> </a:t>
            </a:r>
            <a:r>
              <a:rPr sz="1071" dirty="0">
                <a:latin typeface="Arial"/>
                <a:cs typeface="Arial"/>
              </a:rPr>
              <a:t>line</a:t>
            </a:r>
            <a:r>
              <a:rPr sz="1071" spc="-39" dirty="0">
                <a:latin typeface="Arial"/>
                <a:cs typeface="Arial"/>
              </a:rPr>
              <a:t> </a:t>
            </a:r>
            <a:r>
              <a:rPr sz="1071" dirty="0">
                <a:latin typeface="Arial"/>
                <a:cs typeface="Arial"/>
              </a:rPr>
              <a:t>solenoid</a:t>
            </a:r>
            <a:r>
              <a:rPr sz="1071" spc="-34" dirty="0">
                <a:latin typeface="Arial"/>
                <a:cs typeface="Arial"/>
              </a:rPr>
              <a:t> </a:t>
            </a:r>
            <a:r>
              <a:rPr sz="1071" dirty="0">
                <a:latin typeface="Arial"/>
                <a:cs typeface="Arial"/>
              </a:rPr>
              <a:t>valve</a:t>
            </a:r>
            <a:r>
              <a:rPr sz="1071" spc="-34" dirty="0">
                <a:latin typeface="Arial"/>
                <a:cs typeface="Arial"/>
              </a:rPr>
              <a:t> </a:t>
            </a:r>
            <a:r>
              <a:rPr sz="1071" spc="-10" dirty="0">
                <a:latin typeface="Arial"/>
                <a:cs typeface="Arial"/>
              </a:rPr>
              <a:t>malfunctioning.</a:t>
            </a:r>
            <a:endParaRPr sz="1071" dirty="0">
              <a:latin typeface="Arial"/>
              <a:cs typeface="Arial"/>
            </a:endParaRPr>
          </a:p>
          <a:p>
            <a:pPr marL="12369">
              <a:spcBef>
                <a:spcPts val="1144"/>
              </a:spcBef>
            </a:pPr>
            <a:r>
              <a:rPr sz="1071" b="1" dirty="0">
                <a:latin typeface="Arial"/>
                <a:cs typeface="Arial"/>
              </a:rPr>
              <a:t>6.11.7.</a:t>
            </a:r>
            <a:r>
              <a:rPr sz="1071" b="1" spc="-73" dirty="0">
                <a:latin typeface="Arial"/>
                <a:cs typeface="Arial"/>
              </a:rPr>
              <a:t> </a:t>
            </a:r>
            <a:r>
              <a:rPr sz="1071" b="1" dirty="0">
                <a:latin typeface="Arial"/>
                <a:cs typeface="Arial"/>
              </a:rPr>
              <a:t>Frosting</a:t>
            </a:r>
            <a:r>
              <a:rPr sz="1071" b="1" spc="-34" dirty="0">
                <a:latin typeface="Arial"/>
                <a:cs typeface="Arial"/>
              </a:rPr>
              <a:t> </a:t>
            </a:r>
            <a:r>
              <a:rPr sz="1071" b="1" dirty="0">
                <a:latin typeface="Arial"/>
                <a:cs typeface="Arial"/>
              </a:rPr>
              <a:t>at</a:t>
            </a:r>
            <a:r>
              <a:rPr sz="1071" b="1" spc="-19" dirty="0">
                <a:latin typeface="Arial"/>
                <a:cs typeface="Arial"/>
              </a:rPr>
              <a:t> </a:t>
            </a:r>
            <a:r>
              <a:rPr sz="1071" b="1" dirty="0">
                <a:latin typeface="Arial"/>
                <a:cs typeface="Arial"/>
              </a:rPr>
              <a:t>the</a:t>
            </a:r>
            <a:r>
              <a:rPr sz="1071" b="1" spc="-19" dirty="0">
                <a:latin typeface="Arial"/>
                <a:cs typeface="Arial"/>
              </a:rPr>
              <a:t> </a:t>
            </a:r>
            <a:r>
              <a:rPr sz="1071" b="1" dirty="0">
                <a:latin typeface="Arial"/>
                <a:cs typeface="Arial"/>
              </a:rPr>
              <a:t>Suction</a:t>
            </a:r>
            <a:r>
              <a:rPr sz="1071" b="1" spc="-19" dirty="0">
                <a:latin typeface="Arial"/>
                <a:cs typeface="Arial"/>
              </a:rPr>
              <a:t> </a:t>
            </a:r>
            <a:r>
              <a:rPr sz="1071" b="1" dirty="0">
                <a:latin typeface="Arial"/>
                <a:cs typeface="Arial"/>
              </a:rPr>
              <a:t>of</a:t>
            </a:r>
            <a:r>
              <a:rPr sz="1071" b="1" spc="-19" dirty="0">
                <a:latin typeface="Arial"/>
                <a:cs typeface="Arial"/>
              </a:rPr>
              <a:t> </a:t>
            </a:r>
            <a:r>
              <a:rPr sz="1071" b="1" dirty="0">
                <a:latin typeface="Arial"/>
                <a:cs typeface="Arial"/>
              </a:rPr>
              <a:t>the</a:t>
            </a:r>
            <a:r>
              <a:rPr sz="1071" b="1" spc="-19" dirty="0">
                <a:latin typeface="Arial"/>
                <a:cs typeface="Arial"/>
              </a:rPr>
              <a:t> </a:t>
            </a:r>
            <a:r>
              <a:rPr sz="1071" b="1" spc="-10" dirty="0">
                <a:latin typeface="Arial"/>
                <a:cs typeface="Arial"/>
              </a:rPr>
              <a:t>Compressor</a:t>
            </a:r>
            <a:endParaRPr sz="1071" dirty="0">
              <a:latin typeface="Arial"/>
              <a:cs typeface="Arial"/>
            </a:endParaRPr>
          </a:p>
          <a:p>
            <a:pPr marL="12369" marR="6803">
              <a:lnSpc>
                <a:spcPct val="143700"/>
              </a:lnSpc>
              <a:spcBef>
                <a:spcPts val="579"/>
              </a:spcBef>
            </a:pPr>
            <a:r>
              <a:rPr sz="1071" dirty="0">
                <a:latin typeface="Arial"/>
                <a:cs typeface="Arial"/>
              </a:rPr>
              <a:t>It</a:t>
            </a:r>
            <a:r>
              <a:rPr sz="1071" spc="243" dirty="0">
                <a:latin typeface="Arial"/>
                <a:cs typeface="Arial"/>
              </a:rPr>
              <a:t> </a:t>
            </a:r>
            <a:r>
              <a:rPr sz="1071" dirty="0">
                <a:latin typeface="Arial"/>
                <a:cs typeface="Arial"/>
              </a:rPr>
              <a:t>means</a:t>
            </a:r>
            <a:r>
              <a:rPr sz="1071" spc="243" dirty="0">
                <a:latin typeface="Arial"/>
                <a:cs typeface="Arial"/>
              </a:rPr>
              <a:t> </a:t>
            </a:r>
            <a:r>
              <a:rPr sz="1071" dirty="0">
                <a:latin typeface="Arial"/>
                <a:cs typeface="Arial"/>
              </a:rPr>
              <a:t>the</a:t>
            </a:r>
            <a:r>
              <a:rPr sz="1071" spc="247" dirty="0">
                <a:latin typeface="Arial"/>
                <a:cs typeface="Arial"/>
              </a:rPr>
              <a:t> </a:t>
            </a:r>
            <a:r>
              <a:rPr sz="1071" dirty="0">
                <a:latin typeface="Arial"/>
                <a:cs typeface="Arial"/>
              </a:rPr>
              <a:t>liquid</a:t>
            </a:r>
            <a:r>
              <a:rPr sz="1071" spc="243" dirty="0">
                <a:latin typeface="Arial"/>
                <a:cs typeface="Arial"/>
              </a:rPr>
              <a:t> </a:t>
            </a:r>
            <a:r>
              <a:rPr sz="1071" dirty="0">
                <a:latin typeface="Arial"/>
                <a:cs typeface="Arial"/>
              </a:rPr>
              <a:t>is</a:t>
            </a:r>
            <a:r>
              <a:rPr sz="1071" spc="247" dirty="0">
                <a:latin typeface="Arial"/>
                <a:cs typeface="Arial"/>
              </a:rPr>
              <a:t> </a:t>
            </a:r>
            <a:r>
              <a:rPr sz="1071" dirty="0">
                <a:latin typeface="Arial"/>
                <a:cs typeface="Arial"/>
              </a:rPr>
              <a:t>reaching</a:t>
            </a:r>
            <a:r>
              <a:rPr sz="1071" spc="243" dirty="0">
                <a:latin typeface="Arial"/>
                <a:cs typeface="Arial"/>
              </a:rPr>
              <a:t> </a:t>
            </a:r>
            <a:r>
              <a:rPr sz="1071" dirty="0">
                <a:latin typeface="Arial"/>
                <a:cs typeface="Arial"/>
              </a:rPr>
              <a:t>suction</a:t>
            </a:r>
            <a:r>
              <a:rPr sz="1071" spc="247" dirty="0">
                <a:latin typeface="Arial"/>
                <a:cs typeface="Arial"/>
              </a:rPr>
              <a:t> </a:t>
            </a:r>
            <a:r>
              <a:rPr sz="1071" dirty="0">
                <a:latin typeface="Arial"/>
                <a:cs typeface="Arial"/>
              </a:rPr>
              <a:t>of</a:t>
            </a:r>
            <a:r>
              <a:rPr sz="1071" spc="243" dirty="0">
                <a:latin typeface="Arial"/>
                <a:cs typeface="Arial"/>
              </a:rPr>
              <a:t> </a:t>
            </a:r>
            <a:r>
              <a:rPr sz="1071" dirty="0">
                <a:latin typeface="Arial"/>
                <a:cs typeface="Arial"/>
              </a:rPr>
              <a:t>the</a:t>
            </a:r>
            <a:r>
              <a:rPr sz="1071" spc="247" dirty="0">
                <a:latin typeface="Arial"/>
                <a:cs typeface="Arial"/>
              </a:rPr>
              <a:t> </a:t>
            </a:r>
            <a:r>
              <a:rPr sz="1071" dirty="0">
                <a:latin typeface="Arial"/>
                <a:cs typeface="Arial"/>
              </a:rPr>
              <a:t>compressor</a:t>
            </a:r>
            <a:r>
              <a:rPr sz="1071" spc="243" dirty="0">
                <a:latin typeface="Arial"/>
                <a:cs typeface="Arial"/>
              </a:rPr>
              <a:t> </a:t>
            </a:r>
            <a:r>
              <a:rPr sz="1071" dirty="0">
                <a:latin typeface="Arial"/>
                <a:cs typeface="Arial"/>
              </a:rPr>
              <a:t>and</a:t>
            </a:r>
            <a:r>
              <a:rPr sz="1071" spc="247" dirty="0">
                <a:latin typeface="Arial"/>
                <a:cs typeface="Arial"/>
              </a:rPr>
              <a:t> </a:t>
            </a:r>
            <a:r>
              <a:rPr sz="1071" dirty="0">
                <a:latin typeface="Arial"/>
                <a:cs typeface="Arial"/>
              </a:rPr>
              <a:t>is</a:t>
            </a:r>
            <a:r>
              <a:rPr sz="1071" spc="243" dirty="0">
                <a:latin typeface="Arial"/>
                <a:cs typeface="Arial"/>
              </a:rPr>
              <a:t> </a:t>
            </a:r>
            <a:r>
              <a:rPr sz="1071" dirty="0">
                <a:latin typeface="Arial"/>
                <a:cs typeface="Arial"/>
              </a:rPr>
              <a:t>absorbing</a:t>
            </a:r>
            <a:r>
              <a:rPr sz="1071" spc="247" dirty="0">
                <a:latin typeface="Arial"/>
                <a:cs typeface="Arial"/>
              </a:rPr>
              <a:t> </a:t>
            </a:r>
            <a:r>
              <a:rPr sz="1071" dirty="0">
                <a:latin typeface="Arial"/>
                <a:cs typeface="Arial"/>
              </a:rPr>
              <a:t>heat</a:t>
            </a:r>
            <a:r>
              <a:rPr sz="1071" spc="243" dirty="0">
                <a:latin typeface="Arial"/>
                <a:cs typeface="Arial"/>
              </a:rPr>
              <a:t> </a:t>
            </a:r>
            <a:r>
              <a:rPr sz="1071" dirty="0">
                <a:latin typeface="Arial"/>
                <a:cs typeface="Arial"/>
              </a:rPr>
              <a:t>from</a:t>
            </a:r>
            <a:r>
              <a:rPr sz="1071" spc="243" dirty="0">
                <a:latin typeface="Arial"/>
                <a:cs typeface="Arial"/>
              </a:rPr>
              <a:t> </a:t>
            </a:r>
            <a:r>
              <a:rPr sz="1071" spc="-24" dirty="0">
                <a:latin typeface="Arial"/>
                <a:cs typeface="Arial"/>
              </a:rPr>
              <a:t>the </a:t>
            </a:r>
            <a:r>
              <a:rPr sz="1071" dirty="0">
                <a:latin typeface="Arial"/>
                <a:cs typeface="Arial"/>
              </a:rPr>
              <a:t>surroundings</a:t>
            </a:r>
            <a:r>
              <a:rPr sz="1071" spc="-34" dirty="0">
                <a:latin typeface="Arial"/>
                <a:cs typeface="Arial"/>
              </a:rPr>
              <a:t> </a:t>
            </a:r>
            <a:r>
              <a:rPr sz="1071" dirty="0">
                <a:latin typeface="Arial"/>
                <a:cs typeface="Arial"/>
              </a:rPr>
              <a:t>resulting</a:t>
            </a:r>
            <a:r>
              <a:rPr sz="1071" spc="-34"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ice</a:t>
            </a:r>
            <a:r>
              <a:rPr sz="1071" spc="-29" dirty="0">
                <a:latin typeface="Arial"/>
                <a:cs typeface="Arial"/>
              </a:rPr>
              <a:t> </a:t>
            </a:r>
            <a:r>
              <a:rPr sz="1071" dirty="0">
                <a:latin typeface="Arial"/>
                <a:cs typeface="Arial"/>
              </a:rPr>
              <a:t>formation.</a:t>
            </a:r>
            <a:r>
              <a:rPr sz="1071" spc="-34" dirty="0">
                <a:latin typeface="Arial"/>
                <a:cs typeface="Arial"/>
              </a:rPr>
              <a:t> </a:t>
            </a:r>
            <a:r>
              <a:rPr sz="1071" dirty="0">
                <a:latin typeface="Arial"/>
                <a:cs typeface="Arial"/>
              </a:rPr>
              <a:t>Reasons</a:t>
            </a:r>
            <a:r>
              <a:rPr sz="1071" spc="-29" dirty="0">
                <a:latin typeface="Arial"/>
                <a:cs typeface="Arial"/>
              </a:rPr>
              <a:t> </a:t>
            </a:r>
            <a:r>
              <a:rPr sz="1071" dirty="0">
                <a:latin typeface="Arial"/>
                <a:cs typeface="Arial"/>
              </a:rPr>
              <a:t>may</a:t>
            </a:r>
            <a:r>
              <a:rPr sz="1071" spc="-29" dirty="0">
                <a:latin typeface="Arial"/>
                <a:cs typeface="Arial"/>
              </a:rPr>
              <a:t> </a:t>
            </a:r>
            <a:r>
              <a:rPr sz="1071" spc="-24" dirty="0">
                <a:latin typeface="Arial"/>
                <a:cs typeface="Arial"/>
              </a:rPr>
              <a:t>be:</a:t>
            </a:r>
            <a:endParaRPr sz="1071" dirty="0">
              <a:latin typeface="Arial"/>
              <a:cs typeface="Arial"/>
            </a:endParaRPr>
          </a:p>
          <a:p>
            <a:pPr marL="455161" indent="-220160">
              <a:spcBef>
                <a:spcPts val="1154"/>
              </a:spcBef>
              <a:buAutoNum type="alphaLcPeriod"/>
              <a:tabLst>
                <a:tab pos="455161" algn="l"/>
              </a:tabLst>
            </a:pPr>
            <a:r>
              <a:rPr sz="1071" dirty="0">
                <a:latin typeface="Arial"/>
                <a:cs typeface="Arial"/>
              </a:rPr>
              <a:t>Thermostatic</a:t>
            </a:r>
            <a:r>
              <a:rPr sz="1071" spc="-34" dirty="0">
                <a:latin typeface="Arial"/>
                <a:cs typeface="Arial"/>
              </a:rPr>
              <a:t> </a:t>
            </a:r>
            <a:r>
              <a:rPr sz="1071" dirty="0">
                <a:latin typeface="Arial"/>
                <a:cs typeface="Arial"/>
              </a:rPr>
              <a:t>expansion</a:t>
            </a:r>
            <a:r>
              <a:rPr sz="1071" spc="-34" dirty="0">
                <a:latin typeface="Arial"/>
                <a:cs typeface="Arial"/>
              </a:rPr>
              <a:t> </a:t>
            </a:r>
            <a:r>
              <a:rPr sz="1071" dirty="0">
                <a:latin typeface="Arial"/>
                <a:cs typeface="Arial"/>
              </a:rPr>
              <a:t>valve</a:t>
            </a:r>
            <a:r>
              <a:rPr sz="1071" spc="-29" dirty="0">
                <a:latin typeface="Arial"/>
                <a:cs typeface="Arial"/>
              </a:rPr>
              <a:t> </a:t>
            </a:r>
            <a:r>
              <a:rPr sz="1071" dirty="0">
                <a:latin typeface="Arial"/>
                <a:cs typeface="Arial"/>
              </a:rPr>
              <a:t>stuck</a:t>
            </a:r>
            <a:r>
              <a:rPr sz="1071" spc="-34"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open</a:t>
            </a:r>
            <a:r>
              <a:rPr sz="1071" spc="-29" dirty="0">
                <a:latin typeface="Arial"/>
                <a:cs typeface="Arial"/>
              </a:rPr>
              <a:t> </a:t>
            </a:r>
            <a:r>
              <a:rPr sz="1071" spc="-10" dirty="0">
                <a:latin typeface="Arial"/>
                <a:cs typeface="Arial"/>
              </a:rPr>
              <a:t>position.</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Superheat</a:t>
            </a:r>
            <a:r>
              <a:rPr sz="1071" spc="-24" dirty="0">
                <a:latin typeface="Arial"/>
                <a:cs typeface="Arial"/>
              </a:rPr>
              <a:t> </a:t>
            </a:r>
            <a:r>
              <a:rPr sz="1071" dirty="0">
                <a:latin typeface="Arial"/>
                <a:cs typeface="Arial"/>
              </a:rPr>
              <a:t>setting</a:t>
            </a:r>
            <a:r>
              <a:rPr sz="1071" spc="-1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not</a:t>
            </a:r>
            <a:r>
              <a:rPr sz="1071" spc="-24" dirty="0">
                <a:latin typeface="Arial"/>
                <a:cs typeface="Arial"/>
              </a:rPr>
              <a:t> </a:t>
            </a:r>
            <a:r>
              <a:rPr sz="1071" spc="-10" dirty="0">
                <a:latin typeface="Arial"/>
                <a:cs typeface="Arial"/>
              </a:rPr>
              <a:t>proper.</a:t>
            </a:r>
            <a:endParaRPr sz="1071" dirty="0">
              <a:latin typeface="Arial"/>
              <a:cs typeface="Arial"/>
            </a:endParaRPr>
          </a:p>
          <a:p>
            <a:pPr marL="454543" indent="-219541">
              <a:spcBef>
                <a:spcPts val="560"/>
              </a:spcBef>
              <a:buAutoNum type="alphaLcPeriod"/>
              <a:tabLst>
                <a:tab pos="454543" algn="l"/>
              </a:tabLst>
            </a:pPr>
            <a:r>
              <a:rPr sz="1071" dirty="0">
                <a:latin typeface="Arial"/>
                <a:cs typeface="Arial"/>
              </a:rPr>
              <a:t>The</a:t>
            </a:r>
            <a:r>
              <a:rPr sz="1071" spc="-24" dirty="0">
                <a:latin typeface="Arial"/>
                <a:cs typeface="Arial"/>
              </a:rPr>
              <a:t> </a:t>
            </a:r>
            <a:r>
              <a:rPr sz="1071" dirty="0">
                <a:latin typeface="Arial"/>
                <a:cs typeface="Arial"/>
              </a:rPr>
              <a:t>thermostatic</a:t>
            </a:r>
            <a:r>
              <a:rPr sz="1071" spc="-29" dirty="0">
                <a:latin typeface="Arial"/>
                <a:cs typeface="Arial"/>
              </a:rPr>
              <a:t> </a:t>
            </a:r>
            <a:r>
              <a:rPr sz="1071" dirty="0">
                <a:latin typeface="Arial"/>
                <a:cs typeface="Arial"/>
              </a:rPr>
              <a:t>bulb</a:t>
            </a:r>
            <a:r>
              <a:rPr sz="1071" spc="-24" dirty="0">
                <a:latin typeface="Arial"/>
                <a:cs typeface="Arial"/>
              </a:rPr>
              <a:t> </a:t>
            </a:r>
            <a:r>
              <a:rPr sz="1071" dirty="0">
                <a:latin typeface="Arial"/>
                <a:cs typeface="Arial"/>
              </a:rPr>
              <a:t>not</a:t>
            </a:r>
            <a:r>
              <a:rPr sz="1071" spc="-24" dirty="0">
                <a:latin typeface="Arial"/>
                <a:cs typeface="Arial"/>
              </a:rPr>
              <a:t> </a:t>
            </a:r>
            <a:r>
              <a:rPr sz="1071" dirty="0">
                <a:latin typeface="Arial"/>
                <a:cs typeface="Arial"/>
              </a:rPr>
              <a:t>touching</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24" dirty="0">
                <a:latin typeface="Arial"/>
                <a:cs typeface="Arial"/>
              </a:rPr>
              <a:t> </a:t>
            </a:r>
            <a:r>
              <a:rPr sz="1071" dirty="0">
                <a:latin typeface="Arial"/>
                <a:cs typeface="Arial"/>
              </a:rPr>
              <a:t>outlet</a:t>
            </a:r>
            <a:r>
              <a:rPr sz="1071" spc="-24" dirty="0">
                <a:latin typeface="Arial"/>
                <a:cs typeface="Arial"/>
              </a:rPr>
              <a:t> </a:t>
            </a:r>
            <a:r>
              <a:rPr sz="1071" dirty="0">
                <a:latin typeface="Arial"/>
                <a:cs typeface="Arial"/>
              </a:rPr>
              <a:t>pipe,</a:t>
            </a:r>
            <a:r>
              <a:rPr sz="1071" spc="-24"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capillary</a:t>
            </a:r>
            <a:r>
              <a:rPr sz="1071" spc="-19" dirty="0">
                <a:latin typeface="Arial"/>
                <a:cs typeface="Arial"/>
              </a:rPr>
              <a:t> </a:t>
            </a:r>
            <a:r>
              <a:rPr sz="1071" dirty="0">
                <a:latin typeface="Arial"/>
                <a:cs typeface="Arial"/>
              </a:rPr>
              <a:t>tube</a:t>
            </a:r>
            <a:r>
              <a:rPr sz="1071" spc="-29" dirty="0">
                <a:latin typeface="Arial"/>
                <a:cs typeface="Arial"/>
              </a:rPr>
              <a:t> </a:t>
            </a:r>
            <a:r>
              <a:rPr sz="1071" spc="-10" dirty="0">
                <a:latin typeface="Arial"/>
                <a:cs typeface="Arial"/>
              </a:rPr>
              <a:t>damaged.</a:t>
            </a:r>
            <a:endParaRPr sz="1071" dirty="0">
              <a:latin typeface="Arial"/>
              <a:cs typeface="Arial"/>
            </a:endParaRPr>
          </a:p>
          <a:p>
            <a:pPr marL="455161" indent="-220160">
              <a:spcBef>
                <a:spcPts val="565"/>
              </a:spcBef>
              <a:buAutoNum type="alphaLcPeriod"/>
              <a:tabLst>
                <a:tab pos="455161" algn="l"/>
              </a:tabLst>
            </a:pPr>
            <a:r>
              <a:rPr sz="1071" dirty="0">
                <a:latin typeface="Arial"/>
                <a:cs typeface="Arial"/>
              </a:rPr>
              <a:t>Refrigerant</a:t>
            </a:r>
            <a:r>
              <a:rPr sz="1071" spc="-39" dirty="0">
                <a:latin typeface="Arial"/>
                <a:cs typeface="Arial"/>
              </a:rPr>
              <a:t> </a:t>
            </a:r>
            <a:r>
              <a:rPr sz="1071" spc="-10" dirty="0">
                <a:latin typeface="Arial"/>
                <a:cs typeface="Arial"/>
              </a:rPr>
              <a:t>overcharged.</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Fan</a:t>
            </a:r>
            <a:r>
              <a:rPr sz="1071" spc="-15" dirty="0">
                <a:latin typeface="Arial"/>
                <a:cs typeface="Arial"/>
              </a:rPr>
              <a:t> </a:t>
            </a:r>
            <a:r>
              <a:rPr sz="1071" dirty="0">
                <a:latin typeface="Arial"/>
                <a:cs typeface="Arial"/>
              </a:rPr>
              <a:t>tripped</a:t>
            </a:r>
            <a:r>
              <a:rPr sz="1071" spc="-19" dirty="0">
                <a:latin typeface="Arial"/>
                <a:cs typeface="Arial"/>
              </a:rPr>
              <a:t> </a:t>
            </a:r>
            <a:r>
              <a:rPr sz="1071" dirty="0">
                <a:latin typeface="Arial"/>
                <a:cs typeface="Arial"/>
              </a:rPr>
              <a:t>or</a:t>
            </a:r>
            <a:r>
              <a:rPr sz="1071" spc="-15" dirty="0">
                <a:latin typeface="Arial"/>
                <a:cs typeface="Arial"/>
              </a:rPr>
              <a:t> </a:t>
            </a:r>
            <a:r>
              <a:rPr sz="1071" spc="-10" dirty="0">
                <a:latin typeface="Arial"/>
                <a:cs typeface="Arial"/>
              </a:rPr>
              <a:t>damaged.</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87</a:t>
            </a:r>
          </a:p>
        </p:txBody>
      </p:sp>
      <p:sp>
        <p:nvSpPr>
          <p:cNvPr id="7" name="object 3">
            <a:extLst>
              <a:ext uri="{FF2B5EF4-FFF2-40B4-BE49-F238E27FC236}">
                <a16:creationId xmlns:a16="http://schemas.microsoft.com/office/drawing/2014/main" id="{792430BB-B083-E406-940B-9A2D75158BFE}"/>
              </a:ext>
            </a:extLst>
          </p:cNvPr>
          <p:cNvSpPr txBox="1"/>
          <p:nvPr/>
        </p:nvSpPr>
        <p:spPr>
          <a:xfrm>
            <a:off x="3284346" y="101265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901" y="888954"/>
            <a:ext cx="5813566" cy="8319936"/>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457636" marR="6803" indent="-222634" algn="just">
              <a:lnSpc>
                <a:spcPct val="143700"/>
              </a:lnSpc>
            </a:pPr>
            <a:r>
              <a:rPr sz="1071" dirty="0">
                <a:latin typeface="Arial"/>
                <a:cs typeface="Arial"/>
              </a:rPr>
              <a:t>f.</a:t>
            </a:r>
            <a:r>
              <a:rPr sz="1071" spc="243" dirty="0">
                <a:latin typeface="Arial"/>
                <a:cs typeface="Arial"/>
              </a:rPr>
              <a:t>  </a:t>
            </a:r>
            <a:r>
              <a:rPr sz="1071" dirty="0">
                <a:latin typeface="Arial"/>
                <a:cs typeface="Arial"/>
              </a:rPr>
              <a:t>Liquid</a:t>
            </a:r>
            <a:r>
              <a:rPr sz="1071" spc="68" dirty="0">
                <a:latin typeface="Arial"/>
                <a:cs typeface="Arial"/>
              </a:rPr>
              <a:t> </a:t>
            </a:r>
            <a:r>
              <a:rPr sz="1071" dirty="0">
                <a:latin typeface="Arial"/>
                <a:cs typeface="Arial"/>
              </a:rPr>
              <a:t>entering</a:t>
            </a:r>
            <a:r>
              <a:rPr sz="1071" spc="68" dirty="0">
                <a:latin typeface="Arial"/>
                <a:cs typeface="Arial"/>
              </a:rPr>
              <a:t> </a:t>
            </a:r>
            <a:r>
              <a:rPr sz="1071" dirty="0">
                <a:latin typeface="Arial"/>
                <a:cs typeface="Arial"/>
              </a:rPr>
              <a:t>inside</a:t>
            </a:r>
            <a:r>
              <a:rPr sz="1071" spc="63"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crankcase</a:t>
            </a:r>
            <a:r>
              <a:rPr sz="1071" spc="58" dirty="0">
                <a:latin typeface="Arial"/>
                <a:cs typeface="Arial"/>
              </a:rPr>
              <a:t> </a:t>
            </a:r>
            <a:r>
              <a:rPr sz="1071" dirty="0">
                <a:latin typeface="Arial"/>
                <a:cs typeface="Arial"/>
              </a:rPr>
              <a:t>boils</a:t>
            </a:r>
            <a:r>
              <a:rPr sz="1071" spc="63" dirty="0">
                <a:latin typeface="Arial"/>
                <a:cs typeface="Arial"/>
              </a:rPr>
              <a:t> </a:t>
            </a:r>
            <a:r>
              <a:rPr sz="1071" dirty="0">
                <a:latin typeface="Arial"/>
                <a:cs typeface="Arial"/>
              </a:rPr>
              <a:t>off</a:t>
            </a:r>
            <a:r>
              <a:rPr sz="1071" spc="63" dirty="0">
                <a:latin typeface="Arial"/>
                <a:cs typeface="Arial"/>
              </a:rPr>
              <a:t> </a:t>
            </a:r>
            <a:r>
              <a:rPr sz="1071" dirty="0">
                <a:latin typeface="Arial"/>
                <a:cs typeface="Arial"/>
              </a:rPr>
              <a:t>taking</a:t>
            </a:r>
            <a:r>
              <a:rPr sz="1071" spc="63" dirty="0">
                <a:latin typeface="Arial"/>
                <a:cs typeface="Arial"/>
              </a:rPr>
              <a:t> </a:t>
            </a:r>
            <a:r>
              <a:rPr sz="1071" dirty="0">
                <a:latin typeface="Arial"/>
                <a:cs typeface="Arial"/>
              </a:rPr>
              <a:t>away</a:t>
            </a:r>
            <a:r>
              <a:rPr sz="1071" spc="68" dirty="0">
                <a:latin typeface="Arial"/>
                <a:cs typeface="Arial"/>
              </a:rPr>
              <a:t> </a:t>
            </a:r>
            <a:r>
              <a:rPr sz="1071" dirty="0">
                <a:latin typeface="Arial"/>
                <a:cs typeface="Arial"/>
              </a:rPr>
              <a:t>heat</a:t>
            </a:r>
            <a:r>
              <a:rPr sz="1071" spc="58" dirty="0">
                <a:latin typeface="Arial"/>
                <a:cs typeface="Arial"/>
              </a:rPr>
              <a:t> </a:t>
            </a:r>
            <a:r>
              <a:rPr sz="1071" dirty="0">
                <a:latin typeface="Arial"/>
                <a:cs typeface="Arial"/>
              </a:rPr>
              <a:t>from</a:t>
            </a:r>
            <a:r>
              <a:rPr sz="1071" spc="58" dirty="0">
                <a:latin typeface="Arial"/>
                <a:cs typeface="Arial"/>
              </a:rPr>
              <a:t> </a:t>
            </a:r>
            <a:r>
              <a:rPr sz="1071" dirty="0">
                <a:latin typeface="Arial"/>
                <a:cs typeface="Arial"/>
              </a:rPr>
              <a:t>lube</a:t>
            </a:r>
            <a:r>
              <a:rPr sz="1071" spc="63" dirty="0">
                <a:latin typeface="Arial"/>
                <a:cs typeface="Arial"/>
              </a:rPr>
              <a:t> </a:t>
            </a:r>
            <a:r>
              <a:rPr sz="1071" dirty="0">
                <a:latin typeface="Arial"/>
                <a:cs typeface="Arial"/>
              </a:rPr>
              <a:t>oil</a:t>
            </a:r>
            <a:r>
              <a:rPr sz="1071" spc="68" dirty="0">
                <a:latin typeface="Arial"/>
                <a:cs typeface="Arial"/>
              </a:rPr>
              <a:t> </a:t>
            </a:r>
            <a:r>
              <a:rPr sz="1071" dirty="0">
                <a:latin typeface="Arial"/>
                <a:cs typeface="Arial"/>
              </a:rPr>
              <a:t>which</a:t>
            </a:r>
            <a:r>
              <a:rPr sz="1071" spc="63" dirty="0">
                <a:latin typeface="Arial"/>
                <a:cs typeface="Arial"/>
              </a:rPr>
              <a:t> </a:t>
            </a:r>
            <a:r>
              <a:rPr sz="1071" spc="-24" dirty="0">
                <a:latin typeface="Arial"/>
                <a:cs typeface="Arial"/>
              </a:rPr>
              <a:t>may </a:t>
            </a:r>
            <a:r>
              <a:rPr sz="1071" dirty="0">
                <a:latin typeface="Arial"/>
                <a:cs typeface="Arial"/>
              </a:rPr>
              <a:t>cause</a:t>
            </a:r>
            <a:r>
              <a:rPr sz="1071" spc="-29" dirty="0">
                <a:latin typeface="Arial"/>
                <a:cs typeface="Arial"/>
              </a:rPr>
              <a:t> </a:t>
            </a:r>
            <a:r>
              <a:rPr sz="1071" spc="-10" dirty="0">
                <a:latin typeface="Arial"/>
                <a:cs typeface="Arial"/>
              </a:rPr>
              <a:t>foaming.</a:t>
            </a:r>
            <a:endParaRPr sz="1071" dirty="0">
              <a:latin typeface="Arial"/>
              <a:cs typeface="Arial"/>
            </a:endParaRPr>
          </a:p>
          <a:p>
            <a:pPr marL="12369" algn="just">
              <a:spcBef>
                <a:spcPts val="1149"/>
              </a:spcBef>
            </a:pPr>
            <a:r>
              <a:rPr sz="1071" b="1" dirty="0">
                <a:latin typeface="Arial"/>
                <a:cs typeface="Arial"/>
              </a:rPr>
              <a:t>6.11.8.</a:t>
            </a:r>
            <a:r>
              <a:rPr sz="1071" b="1" spc="-73" dirty="0">
                <a:latin typeface="Arial"/>
                <a:cs typeface="Arial"/>
              </a:rPr>
              <a:t> </a:t>
            </a:r>
            <a:r>
              <a:rPr sz="1071" b="1" dirty="0">
                <a:latin typeface="Arial"/>
                <a:cs typeface="Arial"/>
              </a:rPr>
              <a:t>Compressor</a:t>
            </a:r>
            <a:r>
              <a:rPr sz="1071" b="1" spc="-68" dirty="0">
                <a:latin typeface="Arial"/>
                <a:cs typeface="Arial"/>
              </a:rPr>
              <a:t> </a:t>
            </a:r>
            <a:r>
              <a:rPr sz="1071" b="1" spc="-10" dirty="0">
                <a:latin typeface="Arial"/>
                <a:cs typeface="Arial"/>
              </a:rPr>
              <a:t>Seizure</a:t>
            </a:r>
            <a:endParaRPr sz="1071" dirty="0">
              <a:latin typeface="Arial"/>
              <a:cs typeface="Arial"/>
            </a:endParaRPr>
          </a:p>
          <a:p>
            <a:pPr marL="12369">
              <a:spcBef>
                <a:spcPts val="1149"/>
              </a:spcBef>
            </a:pPr>
            <a:r>
              <a:rPr sz="1071" dirty="0">
                <a:latin typeface="Arial"/>
                <a:cs typeface="Arial"/>
              </a:rPr>
              <a:t>Compressor</a:t>
            </a:r>
            <a:r>
              <a:rPr sz="1071" spc="-29" dirty="0">
                <a:latin typeface="Arial"/>
                <a:cs typeface="Arial"/>
              </a:rPr>
              <a:t> </a:t>
            </a:r>
            <a:r>
              <a:rPr sz="1071" dirty="0">
                <a:latin typeface="Arial"/>
                <a:cs typeface="Arial"/>
              </a:rPr>
              <a:t>seizure</a:t>
            </a:r>
            <a:r>
              <a:rPr sz="1071" spc="-24" dirty="0">
                <a:latin typeface="Arial"/>
                <a:cs typeface="Arial"/>
              </a:rPr>
              <a:t> </a:t>
            </a:r>
            <a:r>
              <a:rPr sz="1071" dirty="0">
                <a:latin typeface="Arial"/>
                <a:cs typeface="Arial"/>
              </a:rPr>
              <a:t>may</a:t>
            </a:r>
            <a:r>
              <a:rPr sz="1071" spc="-24"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caused</a:t>
            </a:r>
            <a:r>
              <a:rPr sz="1071" spc="-29" dirty="0">
                <a:latin typeface="Arial"/>
                <a:cs typeface="Arial"/>
              </a:rPr>
              <a:t> </a:t>
            </a:r>
            <a:r>
              <a:rPr sz="1071" spc="-24" dirty="0">
                <a:latin typeface="Arial"/>
                <a:cs typeface="Arial"/>
              </a:rPr>
              <a:t>by:</a:t>
            </a:r>
            <a:endParaRPr sz="1071" dirty="0">
              <a:latin typeface="Arial"/>
              <a:cs typeface="Arial"/>
            </a:endParaRPr>
          </a:p>
          <a:p>
            <a:pPr marL="455161" indent="-220160">
              <a:spcBef>
                <a:spcPts val="1144"/>
              </a:spcBef>
              <a:buAutoNum type="alphaLcPeriod"/>
              <a:tabLst>
                <a:tab pos="455161" algn="l"/>
              </a:tabLst>
            </a:pPr>
            <a:r>
              <a:rPr sz="1071" dirty="0">
                <a:latin typeface="Arial"/>
                <a:cs typeface="Arial"/>
              </a:rPr>
              <a:t>Insufficient</a:t>
            </a:r>
            <a:r>
              <a:rPr sz="1071" spc="-19" dirty="0">
                <a:latin typeface="Arial"/>
                <a:cs typeface="Arial"/>
              </a:rPr>
              <a:t> </a:t>
            </a:r>
            <a:r>
              <a:rPr sz="1071" spc="-10" dirty="0">
                <a:latin typeface="Arial"/>
                <a:cs typeface="Arial"/>
              </a:rPr>
              <a:t>lubrication</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Inadequate</a:t>
            </a:r>
            <a:r>
              <a:rPr sz="1071" spc="-34" dirty="0">
                <a:latin typeface="Arial"/>
                <a:cs typeface="Arial"/>
              </a:rPr>
              <a:t> </a:t>
            </a:r>
            <a:r>
              <a:rPr sz="1071" dirty="0">
                <a:latin typeface="Arial"/>
                <a:cs typeface="Arial"/>
              </a:rPr>
              <a:t>condenser</a:t>
            </a:r>
            <a:r>
              <a:rPr sz="1071" spc="-24" dirty="0">
                <a:latin typeface="Arial"/>
                <a:cs typeface="Arial"/>
              </a:rPr>
              <a:t> </a:t>
            </a:r>
            <a:r>
              <a:rPr sz="1071" dirty="0">
                <a:latin typeface="Arial"/>
                <a:cs typeface="Arial"/>
              </a:rPr>
              <a:t>airflow</a:t>
            </a:r>
            <a:r>
              <a:rPr sz="1071" spc="-2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by</a:t>
            </a:r>
            <a:r>
              <a:rPr sz="1071" spc="-34" dirty="0">
                <a:latin typeface="Arial"/>
                <a:cs typeface="Arial"/>
              </a:rPr>
              <a:t> </a:t>
            </a:r>
            <a:r>
              <a:rPr sz="1071" dirty="0">
                <a:latin typeface="Arial"/>
                <a:cs typeface="Arial"/>
              </a:rPr>
              <a:t>system</a:t>
            </a:r>
            <a:r>
              <a:rPr sz="1071" spc="-29" dirty="0">
                <a:latin typeface="Arial"/>
                <a:cs typeface="Arial"/>
              </a:rPr>
              <a:t> </a:t>
            </a:r>
            <a:r>
              <a:rPr sz="1071" spc="-10" dirty="0">
                <a:latin typeface="Arial"/>
                <a:cs typeface="Arial"/>
              </a:rPr>
              <a:t>contaminants.</a:t>
            </a:r>
            <a:endParaRPr sz="1071" dirty="0">
              <a:latin typeface="Arial"/>
              <a:cs typeface="Arial"/>
            </a:endParaRPr>
          </a:p>
          <a:p>
            <a:pPr marL="454543" marR="5566" indent="-219541">
              <a:lnSpc>
                <a:spcPts val="1850"/>
              </a:lnSpc>
              <a:spcBef>
                <a:spcPts val="156"/>
              </a:spcBef>
              <a:buAutoNum type="alphaLcPeriod"/>
              <a:tabLst>
                <a:tab pos="457636" algn="l"/>
              </a:tabLst>
            </a:pPr>
            <a:r>
              <a:rPr sz="1071" dirty="0">
                <a:latin typeface="Arial"/>
                <a:cs typeface="Arial"/>
              </a:rPr>
              <a:t>A</a:t>
            </a:r>
            <a:r>
              <a:rPr sz="1071" spc="122" dirty="0">
                <a:latin typeface="Arial"/>
                <a:cs typeface="Arial"/>
              </a:rPr>
              <a:t> </a:t>
            </a:r>
            <a:r>
              <a:rPr sz="1071" dirty="0">
                <a:latin typeface="Arial"/>
                <a:cs typeface="Arial"/>
              </a:rPr>
              <a:t>burnt</a:t>
            </a:r>
            <a:r>
              <a:rPr sz="1071" spc="127" dirty="0">
                <a:latin typeface="Arial"/>
                <a:cs typeface="Arial"/>
              </a:rPr>
              <a:t> </a:t>
            </a:r>
            <a:r>
              <a:rPr sz="1071" dirty="0">
                <a:latin typeface="Arial"/>
                <a:cs typeface="Arial"/>
              </a:rPr>
              <a:t>or</a:t>
            </a:r>
            <a:r>
              <a:rPr sz="1071" spc="122" dirty="0">
                <a:latin typeface="Arial"/>
                <a:cs typeface="Arial"/>
              </a:rPr>
              <a:t> </a:t>
            </a:r>
            <a:r>
              <a:rPr sz="1071" dirty="0">
                <a:latin typeface="Arial"/>
                <a:cs typeface="Arial"/>
              </a:rPr>
              <a:t>broken</a:t>
            </a:r>
            <a:r>
              <a:rPr sz="1071" spc="127" dirty="0">
                <a:latin typeface="Arial"/>
                <a:cs typeface="Arial"/>
              </a:rPr>
              <a:t> </a:t>
            </a:r>
            <a:r>
              <a:rPr sz="1071" dirty="0">
                <a:latin typeface="Arial"/>
                <a:cs typeface="Arial"/>
              </a:rPr>
              <a:t>drive</a:t>
            </a:r>
            <a:r>
              <a:rPr sz="1071" spc="127" dirty="0">
                <a:latin typeface="Arial"/>
                <a:cs typeface="Arial"/>
              </a:rPr>
              <a:t> </a:t>
            </a:r>
            <a:r>
              <a:rPr sz="1071" dirty="0">
                <a:latin typeface="Arial"/>
                <a:cs typeface="Arial"/>
              </a:rPr>
              <a:t>belt</a:t>
            </a:r>
            <a:r>
              <a:rPr sz="1071" spc="127" dirty="0">
                <a:latin typeface="Arial"/>
                <a:cs typeface="Arial"/>
              </a:rPr>
              <a:t> </a:t>
            </a:r>
            <a:r>
              <a:rPr sz="1071" dirty="0">
                <a:latin typeface="Arial"/>
                <a:cs typeface="Arial"/>
              </a:rPr>
              <a:t>or</a:t>
            </a:r>
            <a:r>
              <a:rPr sz="1071" spc="122" dirty="0">
                <a:latin typeface="Arial"/>
                <a:cs typeface="Arial"/>
              </a:rPr>
              <a:t> </a:t>
            </a:r>
            <a:r>
              <a:rPr sz="1071" dirty="0">
                <a:latin typeface="Arial"/>
                <a:cs typeface="Arial"/>
              </a:rPr>
              <a:t>a</a:t>
            </a:r>
            <a:r>
              <a:rPr sz="1071" spc="117" dirty="0">
                <a:latin typeface="Arial"/>
                <a:cs typeface="Arial"/>
              </a:rPr>
              <a:t> </a:t>
            </a:r>
            <a:r>
              <a:rPr sz="1071" dirty="0">
                <a:latin typeface="Arial"/>
                <a:cs typeface="Arial"/>
              </a:rPr>
              <a:t>burnt</a:t>
            </a:r>
            <a:r>
              <a:rPr sz="1071" spc="127" dirty="0">
                <a:latin typeface="Arial"/>
                <a:cs typeface="Arial"/>
              </a:rPr>
              <a:t> </a:t>
            </a:r>
            <a:r>
              <a:rPr sz="1071" dirty="0">
                <a:latin typeface="Arial"/>
                <a:cs typeface="Arial"/>
              </a:rPr>
              <a:t>drive</a:t>
            </a:r>
            <a:r>
              <a:rPr sz="1071" spc="117" dirty="0">
                <a:latin typeface="Arial"/>
                <a:cs typeface="Arial"/>
              </a:rPr>
              <a:t> </a:t>
            </a:r>
            <a:r>
              <a:rPr sz="1071" dirty="0">
                <a:latin typeface="Arial"/>
                <a:cs typeface="Arial"/>
              </a:rPr>
              <a:t>plate</a:t>
            </a:r>
            <a:r>
              <a:rPr sz="1071" spc="127" dirty="0">
                <a:latin typeface="Arial"/>
                <a:cs typeface="Arial"/>
              </a:rPr>
              <a:t> </a:t>
            </a:r>
            <a:r>
              <a:rPr sz="1071" dirty="0">
                <a:latin typeface="Arial"/>
                <a:cs typeface="Arial"/>
              </a:rPr>
              <a:t>can</a:t>
            </a:r>
            <a:r>
              <a:rPr sz="1071" spc="127" dirty="0">
                <a:latin typeface="Arial"/>
                <a:cs typeface="Arial"/>
              </a:rPr>
              <a:t> </a:t>
            </a:r>
            <a:r>
              <a:rPr sz="1071" dirty="0">
                <a:latin typeface="Arial"/>
                <a:cs typeface="Arial"/>
              </a:rPr>
              <a:t>be</a:t>
            </a:r>
            <a:r>
              <a:rPr sz="1071" spc="127" dirty="0">
                <a:latin typeface="Arial"/>
                <a:cs typeface="Arial"/>
              </a:rPr>
              <a:t> </a:t>
            </a:r>
            <a:r>
              <a:rPr sz="1071" dirty="0">
                <a:latin typeface="Arial"/>
                <a:cs typeface="Arial"/>
              </a:rPr>
              <a:t>another</a:t>
            </a:r>
            <a:r>
              <a:rPr sz="1071" spc="122" dirty="0">
                <a:latin typeface="Arial"/>
                <a:cs typeface="Arial"/>
              </a:rPr>
              <a:t> </a:t>
            </a:r>
            <a:r>
              <a:rPr sz="1071" dirty="0">
                <a:latin typeface="Arial"/>
                <a:cs typeface="Arial"/>
              </a:rPr>
              <a:t>sign</a:t>
            </a:r>
            <a:r>
              <a:rPr sz="1071" spc="127" dirty="0">
                <a:latin typeface="Arial"/>
                <a:cs typeface="Arial"/>
              </a:rPr>
              <a:t> </a:t>
            </a:r>
            <a:r>
              <a:rPr sz="1071" dirty="0">
                <a:latin typeface="Arial"/>
                <a:cs typeface="Arial"/>
              </a:rPr>
              <a:t>of</a:t>
            </a:r>
            <a:r>
              <a:rPr sz="1071" spc="127" dirty="0">
                <a:latin typeface="Arial"/>
                <a:cs typeface="Arial"/>
              </a:rPr>
              <a:t> </a:t>
            </a:r>
            <a:r>
              <a:rPr sz="1071" spc="-10" dirty="0">
                <a:latin typeface="Arial"/>
                <a:cs typeface="Arial"/>
              </a:rPr>
              <a:t>compressor 	seizure.</a:t>
            </a:r>
            <a:endParaRPr sz="1071" dirty="0">
              <a:latin typeface="Arial"/>
              <a:cs typeface="Arial"/>
            </a:endParaRPr>
          </a:p>
          <a:p>
            <a:pPr marL="12369">
              <a:spcBef>
                <a:spcPts val="989"/>
              </a:spcBef>
            </a:pPr>
            <a:r>
              <a:rPr sz="1071" u="sng" spc="-10" dirty="0">
                <a:uFill>
                  <a:solidFill>
                    <a:srgbClr val="000000"/>
                  </a:solidFill>
                </a:uFill>
                <a:latin typeface="Arial"/>
                <a:cs typeface="Arial"/>
              </a:rPr>
              <a:t>Remedy:</a:t>
            </a:r>
            <a:endParaRPr sz="1071" dirty="0">
              <a:latin typeface="Arial"/>
              <a:cs typeface="Arial"/>
            </a:endParaRPr>
          </a:p>
          <a:p>
            <a:pPr marL="455161" marR="6184" indent="-220160" algn="just">
              <a:lnSpc>
                <a:spcPct val="143700"/>
              </a:lnSpc>
              <a:spcBef>
                <a:spcPts val="584"/>
              </a:spcBef>
              <a:buAutoNum type="alphaLcPeriod"/>
              <a:tabLst>
                <a:tab pos="457636" algn="l"/>
              </a:tabLst>
            </a:pPr>
            <a:r>
              <a:rPr sz="1071" dirty="0">
                <a:latin typeface="Arial"/>
                <a:cs typeface="Arial"/>
              </a:rPr>
              <a:t>The</a:t>
            </a:r>
            <a:r>
              <a:rPr sz="1071" spc="63" dirty="0">
                <a:latin typeface="Arial"/>
                <a:cs typeface="Arial"/>
              </a:rPr>
              <a:t> </a:t>
            </a:r>
            <a:r>
              <a:rPr sz="1071" dirty="0">
                <a:latin typeface="Arial"/>
                <a:cs typeface="Arial"/>
              </a:rPr>
              <a:t>root</a:t>
            </a:r>
            <a:r>
              <a:rPr sz="1071" spc="58" dirty="0">
                <a:latin typeface="Arial"/>
                <a:cs typeface="Arial"/>
              </a:rPr>
              <a:t> </a:t>
            </a:r>
            <a:r>
              <a:rPr sz="1071" dirty="0">
                <a:latin typeface="Arial"/>
                <a:cs typeface="Arial"/>
              </a:rPr>
              <a:t>cause</a:t>
            </a:r>
            <a:r>
              <a:rPr sz="1071" spc="68" dirty="0">
                <a:latin typeface="Arial"/>
                <a:cs typeface="Arial"/>
              </a:rPr>
              <a:t> </a:t>
            </a:r>
            <a:r>
              <a:rPr sz="1071" dirty="0">
                <a:latin typeface="Arial"/>
                <a:cs typeface="Arial"/>
              </a:rPr>
              <a:t>of</a:t>
            </a:r>
            <a:r>
              <a:rPr sz="1071" spc="63"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failure</a:t>
            </a:r>
            <a:r>
              <a:rPr sz="1071" spc="63" dirty="0">
                <a:latin typeface="Arial"/>
                <a:cs typeface="Arial"/>
              </a:rPr>
              <a:t> </a:t>
            </a:r>
            <a:r>
              <a:rPr sz="1071" dirty="0">
                <a:latin typeface="Arial"/>
                <a:cs typeface="Arial"/>
              </a:rPr>
              <a:t>must</a:t>
            </a:r>
            <a:r>
              <a:rPr sz="1071" spc="68" dirty="0">
                <a:latin typeface="Arial"/>
                <a:cs typeface="Arial"/>
              </a:rPr>
              <a:t> </a:t>
            </a:r>
            <a:r>
              <a:rPr sz="1071" dirty="0">
                <a:latin typeface="Arial"/>
                <a:cs typeface="Arial"/>
              </a:rPr>
              <a:t>be</a:t>
            </a:r>
            <a:r>
              <a:rPr sz="1071" spc="63" dirty="0">
                <a:latin typeface="Arial"/>
                <a:cs typeface="Arial"/>
              </a:rPr>
              <a:t> </a:t>
            </a:r>
            <a:r>
              <a:rPr sz="1071" dirty="0">
                <a:latin typeface="Arial"/>
                <a:cs typeface="Arial"/>
              </a:rPr>
              <a:t>found</a:t>
            </a:r>
            <a:r>
              <a:rPr sz="1071" spc="68" dirty="0">
                <a:latin typeface="Arial"/>
                <a:cs typeface="Arial"/>
              </a:rPr>
              <a:t> </a:t>
            </a:r>
            <a:r>
              <a:rPr sz="1071" dirty="0">
                <a:latin typeface="Arial"/>
                <a:cs typeface="Arial"/>
              </a:rPr>
              <a:t>and</a:t>
            </a:r>
            <a:r>
              <a:rPr sz="1071" spc="63" dirty="0">
                <a:latin typeface="Arial"/>
                <a:cs typeface="Arial"/>
              </a:rPr>
              <a:t> </a:t>
            </a:r>
            <a:r>
              <a:rPr sz="1071" dirty="0">
                <a:latin typeface="Arial"/>
                <a:cs typeface="Arial"/>
              </a:rPr>
              <a:t>corrected.</a:t>
            </a:r>
            <a:r>
              <a:rPr sz="1071" spc="58" dirty="0">
                <a:latin typeface="Arial"/>
                <a:cs typeface="Arial"/>
              </a:rPr>
              <a:t> </a:t>
            </a:r>
            <a:r>
              <a:rPr sz="1071" dirty="0">
                <a:latin typeface="Arial"/>
                <a:cs typeface="Arial"/>
              </a:rPr>
              <a:t>Simply</a:t>
            </a:r>
            <a:r>
              <a:rPr sz="1071" spc="63" dirty="0">
                <a:latin typeface="Arial"/>
                <a:cs typeface="Arial"/>
              </a:rPr>
              <a:t> </a:t>
            </a:r>
            <a:r>
              <a:rPr sz="1071" dirty="0">
                <a:latin typeface="Arial"/>
                <a:cs typeface="Arial"/>
              </a:rPr>
              <a:t>replacing</a:t>
            </a:r>
            <a:r>
              <a:rPr sz="1071" spc="68" dirty="0">
                <a:latin typeface="Arial"/>
                <a:cs typeface="Arial"/>
              </a:rPr>
              <a:t> </a:t>
            </a:r>
            <a:r>
              <a:rPr sz="1071" dirty="0">
                <a:latin typeface="Arial"/>
                <a:cs typeface="Arial"/>
              </a:rPr>
              <a:t>the</a:t>
            </a:r>
            <a:r>
              <a:rPr sz="1071" spc="63" dirty="0">
                <a:latin typeface="Arial"/>
                <a:cs typeface="Arial"/>
              </a:rPr>
              <a:t> </a:t>
            </a:r>
            <a:r>
              <a:rPr sz="1071" spc="-10" dirty="0">
                <a:latin typeface="Arial"/>
                <a:cs typeface="Arial"/>
              </a:rPr>
              <a:t>seized 	</a:t>
            </a:r>
            <a:r>
              <a:rPr sz="1071" dirty="0">
                <a:latin typeface="Arial"/>
                <a:cs typeface="Arial"/>
              </a:rPr>
              <a:t>compressor</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hoping</a:t>
            </a:r>
            <a:r>
              <a:rPr sz="1071" spc="-19"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best</a:t>
            </a:r>
            <a:r>
              <a:rPr sz="1071" spc="-24"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likely</a:t>
            </a:r>
            <a:r>
              <a:rPr sz="1071" spc="-19" dirty="0">
                <a:latin typeface="Arial"/>
                <a:cs typeface="Arial"/>
              </a:rPr>
              <a:t> </a:t>
            </a:r>
            <a:r>
              <a:rPr sz="1071" dirty="0">
                <a:latin typeface="Arial"/>
                <a:cs typeface="Arial"/>
              </a:rPr>
              <a:t>result</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a</a:t>
            </a:r>
            <a:r>
              <a:rPr sz="1071" spc="-19" dirty="0">
                <a:latin typeface="Arial"/>
                <a:cs typeface="Arial"/>
              </a:rPr>
              <a:t> </a:t>
            </a:r>
            <a:r>
              <a:rPr sz="1071" spc="-10" dirty="0">
                <a:latin typeface="Arial"/>
                <a:cs typeface="Arial"/>
              </a:rPr>
              <a:t>comeback.</a:t>
            </a:r>
            <a:endParaRPr sz="1071" dirty="0">
              <a:latin typeface="Arial"/>
              <a:cs typeface="Arial"/>
            </a:endParaRPr>
          </a:p>
          <a:p>
            <a:pPr marL="455161" indent="-220160" algn="just">
              <a:spcBef>
                <a:spcPts val="560"/>
              </a:spcBef>
              <a:buAutoNum type="alphaLcPeriod"/>
              <a:tabLst>
                <a:tab pos="455161" algn="l"/>
                <a:tab pos="457636" algn="l"/>
              </a:tabLst>
            </a:pPr>
            <a:r>
              <a:rPr sz="1071" dirty="0">
                <a:latin typeface="Arial"/>
                <a:cs typeface="Arial"/>
              </a:rPr>
              <a:t>If</a:t>
            </a:r>
            <a:r>
              <a:rPr sz="1071" spc="151" dirty="0">
                <a:latin typeface="Arial"/>
                <a:cs typeface="Arial"/>
              </a:rPr>
              <a:t> </a:t>
            </a:r>
            <a:r>
              <a:rPr sz="1071" dirty="0">
                <a:latin typeface="Arial"/>
                <a:cs typeface="Arial"/>
              </a:rPr>
              <a:t>a</a:t>
            </a:r>
            <a:r>
              <a:rPr sz="1071" spc="156" dirty="0">
                <a:latin typeface="Arial"/>
                <a:cs typeface="Arial"/>
              </a:rPr>
              <a:t> </a:t>
            </a:r>
            <a:r>
              <a:rPr sz="1071" dirty="0">
                <a:latin typeface="Arial"/>
                <a:cs typeface="Arial"/>
              </a:rPr>
              <a:t>compressor</a:t>
            </a:r>
            <a:r>
              <a:rPr sz="1071" spc="151" dirty="0">
                <a:latin typeface="Arial"/>
                <a:cs typeface="Arial"/>
              </a:rPr>
              <a:t> </a:t>
            </a:r>
            <a:r>
              <a:rPr sz="1071" dirty="0">
                <a:latin typeface="Arial"/>
                <a:cs typeface="Arial"/>
              </a:rPr>
              <a:t>clutch</a:t>
            </a:r>
            <a:r>
              <a:rPr sz="1071" spc="156" dirty="0">
                <a:latin typeface="Arial"/>
                <a:cs typeface="Arial"/>
              </a:rPr>
              <a:t> </a:t>
            </a:r>
            <a:r>
              <a:rPr sz="1071" dirty="0">
                <a:latin typeface="Arial"/>
                <a:cs typeface="Arial"/>
              </a:rPr>
              <a:t>is</a:t>
            </a:r>
            <a:r>
              <a:rPr sz="1071" spc="151" dirty="0">
                <a:latin typeface="Arial"/>
                <a:cs typeface="Arial"/>
              </a:rPr>
              <a:t> </a:t>
            </a:r>
            <a:r>
              <a:rPr sz="1071" dirty="0">
                <a:latin typeface="Arial"/>
                <a:cs typeface="Arial"/>
              </a:rPr>
              <a:t>inoperative,</a:t>
            </a:r>
            <a:r>
              <a:rPr sz="1071" spc="156" dirty="0">
                <a:latin typeface="Arial"/>
                <a:cs typeface="Arial"/>
              </a:rPr>
              <a:t> </a:t>
            </a:r>
            <a:r>
              <a:rPr sz="1071" dirty="0">
                <a:latin typeface="Arial"/>
                <a:cs typeface="Arial"/>
              </a:rPr>
              <a:t>but</a:t>
            </a:r>
            <a:r>
              <a:rPr sz="1071" spc="156"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compressor</a:t>
            </a:r>
            <a:r>
              <a:rPr sz="1071" spc="156" dirty="0">
                <a:latin typeface="Arial"/>
                <a:cs typeface="Arial"/>
              </a:rPr>
              <a:t> </a:t>
            </a:r>
            <a:r>
              <a:rPr sz="1071" dirty="0">
                <a:latin typeface="Arial"/>
                <a:cs typeface="Arial"/>
              </a:rPr>
              <a:t>itself</a:t>
            </a:r>
            <a:r>
              <a:rPr sz="1071" spc="151" dirty="0">
                <a:latin typeface="Arial"/>
                <a:cs typeface="Arial"/>
              </a:rPr>
              <a:t> </a:t>
            </a:r>
            <a:r>
              <a:rPr sz="1071" dirty="0">
                <a:latin typeface="Arial"/>
                <a:cs typeface="Arial"/>
              </a:rPr>
              <a:t>not</a:t>
            </a:r>
            <a:r>
              <a:rPr sz="1071" spc="156" dirty="0">
                <a:latin typeface="Arial"/>
                <a:cs typeface="Arial"/>
              </a:rPr>
              <a:t> </a:t>
            </a:r>
            <a:r>
              <a:rPr sz="1071" dirty="0">
                <a:latin typeface="Arial"/>
                <a:cs typeface="Arial"/>
              </a:rPr>
              <a:t>seized,</a:t>
            </a:r>
            <a:r>
              <a:rPr sz="1071" spc="156" dirty="0">
                <a:latin typeface="Arial"/>
                <a:cs typeface="Arial"/>
              </a:rPr>
              <a:t> </a:t>
            </a:r>
            <a:r>
              <a:rPr sz="1071" dirty="0">
                <a:latin typeface="Arial"/>
                <a:cs typeface="Arial"/>
              </a:rPr>
              <a:t>verify</a:t>
            </a:r>
            <a:r>
              <a:rPr sz="1071" spc="151" dirty="0">
                <a:latin typeface="Arial"/>
                <a:cs typeface="Arial"/>
              </a:rPr>
              <a:t> </a:t>
            </a:r>
            <a:r>
              <a:rPr sz="1071" spc="-19" dirty="0">
                <a:latin typeface="Arial"/>
                <a:cs typeface="Arial"/>
              </a:rPr>
              <a:t>that</a:t>
            </a:r>
            <a:endParaRPr sz="1071" dirty="0">
              <a:latin typeface="Arial"/>
              <a:cs typeface="Arial"/>
            </a:endParaRPr>
          </a:p>
          <a:p>
            <a:pPr marL="457636" marR="4947" algn="just">
              <a:lnSpc>
                <a:spcPct val="143700"/>
              </a:lnSpc>
              <a:spcBef>
                <a:spcPts val="5"/>
              </a:spcBef>
            </a:pPr>
            <a:r>
              <a:rPr sz="1071" dirty="0">
                <a:latin typeface="Arial"/>
                <a:cs typeface="Arial"/>
              </a:rPr>
              <a:t>system</a:t>
            </a:r>
            <a:r>
              <a:rPr sz="1071" spc="-29" dirty="0">
                <a:latin typeface="Arial"/>
                <a:cs typeface="Arial"/>
              </a:rPr>
              <a:t> </a:t>
            </a:r>
            <a:r>
              <a:rPr sz="1071" dirty="0">
                <a:latin typeface="Arial"/>
                <a:cs typeface="Arial"/>
              </a:rPr>
              <a:t>voltage</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present</a:t>
            </a:r>
            <a:r>
              <a:rPr sz="1071" spc="-24"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clutch</a:t>
            </a:r>
            <a:r>
              <a:rPr sz="1071" spc="-24" dirty="0">
                <a:latin typeface="Arial"/>
                <a:cs typeface="Arial"/>
              </a:rPr>
              <a:t> </a:t>
            </a:r>
            <a:r>
              <a:rPr sz="1071" dirty="0">
                <a:latin typeface="Arial"/>
                <a:cs typeface="Arial"/>
              </a:rPr>
              <a:t>terminals</a:t>
            </a:r>
            <a:r>
              <a:rPr sz="1071" spc="-24"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control</a:t>
            </a:r>
            <a:r>
              <a:rPr sz="1071" spc="-19" dirty="0">
                <a:latin typeface="Arial"/>
                <a:cs typeface="Arial"/>
              </a:rPr>
              <a:t> </a:t>
            </a:r>
            <a:r>
              <a:rPr sz="1071" dirty="0">
                <a:latin typeface="Arial"/>
                <a:cs typeface="Arial"/>
              </a:rPr>
              <a:t>relay</a:t>
            </a:r>
            <a:r>
              <a:rPr sz="1071" spc="-19" dirty="0">
                <a:latin typeface="Arial"/>
                <a:cs typeface="Arial"/>
              </a:rPr>
              <a:t> </a:t>
            </a:r>
            <a:r>
              <a:rPr sz="1071" dirty="0">
                <a:latin typeface="Arial"/>
                <a:cs typeface="Arial"/>
              </a:rPr>
              <a:t>when</a:t>
            </a:r>
            <a:r>
              <a:rPr sz="1071" spc="-24" dirty="0">
                <a:latin typeface="Arial"/>
                <a:cs typeface="Arial"/>
              </a:rPr>
              <a:t> </a:t>
            </a:r>
            <a:r>
              <a:rPr sz="1071" dirty="0">
                <a:latin typeface="Arial"/>
                <a:cs typeface="Arial"/>
              </a:rPr>
              <a:t>A/C</a:t>
            </a:r>
            <a:r>
              <a:rPr sz="1071" spc="-24" dirty="0">
                <a:latin typeface="Arial"/>
                <a:cs typeface="Arial"/>
              </a:rPr>
              <a:t> is </a:t>
            </a:r>
            <a:r>
              <a:rPr sz="1071" dirty="0">
                <a:latin typeface="Arial"/>
                <a:cs typeface="Arial"/>
              </a:rPr>
              <a:t>requested.</a:t>
            </a:r>
            <a:r>
              <a:rPr sz="1071" spc="-58" dirty="0">
                <a:latin typeface="Arial"/>
                <a:cs typeface="Arial"/>
              </a:rPr>
              <a:t> </a:t>
            </a:r>
            <a:r>
              <a:rPr sz="1071" dirty="0">
                <a:latin typeface="Arial"/>
                <a:cs typeface="Arial"/>
              </a:rPr>
              <a:t>You</a:t>
            </a:r>
            <a:r>
              <a:rPr sz="1071" spc="-49" dirty="0">
                <a:latin typeface="Arial"/>
                <a:cs typeface="Arial"/>
              </a:rPr>
              <a:t> </a:t>
            </a:r>
            <a:r>
              <a:rPr sz="1071" dirty="0">
                <a:latin typeface="Arial"/>
                <a:cs typeface="Arial"/>
              </a:rPr>
              <a:t>can</a:t>
            </a:r>
            <a:r>
              <a:rPr sz="1071" spc="-54" dirty="0">
                <a:latin typeface="Arial"/>
                <a:cs typeface="Arial"/>
              </a:rPr>
              <a:t> </a:t>
            </a:r>
            <a:r>
              <a:rPr sz="1071" dirty="0">
                <a:latin typeface="Arial"/>
                <a:cs typeface="Arial"/>
              </a:rPr>
              <a:t>also</a:t>
            </a:r>
            <a:r>
              <a:rPr sz="1071" spc="-49" dirty="0">
                <a:latin typeface="Arial"/>
                <a:cs typeface="Arial"/>
              </a:rPr>
              <a:t> </a:t>
            </a:r>
            <a:r>
              <a:rPr sz="1071" dirty="0">
                <a:latin typeface="Arial"/>
                <a:cs typeface="Arial"/>
              </a:rPr>
              <a:t>try</a:t>
            </a:r>
            <a:r>
              <a:rPr sz="1071" spc="-54" dirty="0">
                <a:latin typeface="Arial"/>
                <a:cs typeface="Arial"/>
              </a:rPr>
              <a:t> </a:t>
            </a:r>
            <a:r>
              <a:rPr sz="1071" dirty="0">
                <a:latin typeface="Arial"/>
                <a:cs typeface="Arial"/>
              </a:rPr>
              <a:t>using</a:t>
            </a:r>
            <a:r>
              <a:rPr sz="1071" spc="-54" dirty="0">
                <a:latin typeface="Arial"/>
                <a:cs typeface="Arial"/>
              </a:rPr>
              <a:t> </a:t>
            </a:r>
            <a:r>
              <a:rPr sz="1071" dirty="0">
                <a:latin typeface="Arial"/>
                <a:cs typeface="Arial"/>
              </a:rPr>
              <a:t>fused</a:t>
            </a:r>
            <a:r>
              <a:rPr sz="1071" spc="-49" dirty="0">
                <a:latin typeface="Arial"/>
                <a:cs typeface="Arial"/>
              </a:rPr>
              <a:t> </a:t>
            </a:r>
            <a:r>
              <a:rPr sz="1071" dirty="0">
                <a:latin typeface="Arial"/>
                <a:cs typeface="Arial"/>
              </a:rPr>
              <a:t>jumper</a:t>
            </a:r>
            <a:r>
              <a:rPr sz="1071" spc="-54" dirty="0">
                <a:latin typeface="Arial"/>
                <a:cs typeface="Arial"/>
              </a:rPr>
              <a:t> </a:t>
            </a:r>
            <a:r>
              <a:rPr sz="1071" dirty="0">
                <a:latin typeface="Arial"/>
                <a:cs typeface="Arial"/>
              </a:rPr>
              <a:t>leads</a:t>
            </a:r>
            <a:r>
              <a:rPr sz="1071" spc="-49"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energizing</a:t>
            </a:r>
            <a:r>
              <a:rPr sz="1071" spc="-49"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compressor</a:t>
            </a:r>
            <a:r>
              <a:rPr sz="1071" spc="-58" dirty="0">
                <a:latin typeface="Arial"/>
                <a:cs typeface="Arial"/>
              </a:rPr>
              <a:t> </a:t>
            </a:r>
            <a:r>
              <a:rPr sz="1071" spc="-10" dirty="0">
                <a:latin typeface="Arial"/>
                <a:cs typeface="Arial"/>
              </a:rPr>
              <a:t>clutch </a:t>
            </a:r>
            <a:r>
              <a:rPr sz="1071" dirty="0">
                <a:latin typeface="Arial"/>
                <a:cs typeface="Arial"/>
              </a:rPr>
              <a:t>directly</a:t>
            </a:r>
            <a:r>
              <a:rPr sz="1071" spc="88" dirty="0">
                <a:latin typeface="Arial"/>
                <a:cs typeface="Arial"/>
              </a:rPr>
              <a:t> </a:t>
            </a:r>
            <a:r>
              <a:rPr sz="1071" dirty="0">
                <a:latin typeface="Arial"/>
                <a:cs typeface="Arial"/>
              </a:rPr>
              <a:t>from</a:t>
            </a:r>
            <a:r>
              <a:rPr sz="1071" spc="83"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vehicle</a:t>
            </a:r>
            <a:r>
              <a:rPr sz="1071" spc="83" dirty="0">
                <a:latin typeface="Arial"/>
                <a:cs typeface="Arial"/>
              </a:rPr>
              <a:t> </a:t>
            </a:r>
            <a:r>
              <a:rPr sz="1071" dirty="0">
                <a:latin typeface="Arial"/>
                <a:cs typeface="Arial"/>
              </a:rPr>
              <a:t>battery.</a:t>
            </a:r>
            <a:r>
              <a:rPr sz="1071" spc="88" dirty="0">
                <a:latin typeface="Arial"/>
                <a:cs typeface="Arial"/>
              </a:rPr>
              <a:t> </a:t>
            </a:r>
            <a:r>
              <a:rPr sz="1071" dirty="0">
                <a:latin typeface="Arial"/>
                <a:cs typeface="Arial"/>
              </a:rPr>
              <a:t>Excessive</a:t>
            </a:r>
            <a:r>
              <a:rPr sz="1071" spc="93" dirty="0">
                <a:latin typeface="Arial"/>
                <a:cs typeface="Arial"/>
              </a:rPr>
              <a:t> </a:t>
            </a:r>
            <a:r>
              <a:rPr sz="1071" dirty="0">
                <a:latin typeface="Arial"/>
                <a:cs typeface="Arial"/>
              </a:rPr>
              <a:t>resistance</a:t>
            </a:r>
            <a:r>
              <a:rPr sz="1071" spc="93" dirty="0">
                <a:latin typeface="Arial"/>
                <a:cs typeface="Arial"/>
              </a:rPr>
              <a:t> </a:t>
            </a:r>
            <a:r>
              <a:rPr sz="1071" dirty="0">
                <a:latin typeface="Arial"/>
                <a:cs typeface="Arial"/>
              </a:rPr>
              <a:t>in</a:t>
            </a:r>
            <a:r>
              <a:rPr sz="1071" spc="88"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compressor</a:t>
            </a:r>
            <a:r>
              <a:rPr sz="1071" spc="83" dirty="0">
                <a:latin typeface="Arial"/>
                <a:cs typeface="Arial"/>
              </a:rPr>
              <a:t> </a:t>
            </a:r>
            <a:r>
              <a:rPr sz="1071" dirty="0">
                <a:latin typeface="Arial"/>
                <a:cs typeface="Arial"/>
              </a:rPr>
              <a:t>clutch</a:t>
            </a:r>
            <a:r>
              <a:rPr sz="1071" spc="93" dirty="0">
                <a:latin typeface="Arial"/>
                <a:cs typeface="Arial"/>
              </a:rPr>
              <a:t> </a:t>
            </a:r>
            <a:r>
              <a:rPr sz="1071" spc="-10" dirty="0">
                <a:latin typeface="Arial"/>
                <a:cs typeface="Arial"/>
              </a:rPr>
              <a:t>control </a:t>
            </a:r>
            <a:r>
              <a:rPr sz="1071" dirty="0">
                <a:latin typeface="Arial"/>
                <a:cs typeface="Arial"/>
              </a:rPr>
              <a:t>circuit</a:t>
            </a:r>
            <a:r>
              <a:rPr sz="1071" spc="-2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reduce</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strength</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clutch</a:t>
            </a:r>
            <a:r>
              <a:rPr sz="1071" spc="-19" dirty="0">
                <a:latin typeface="Arial"/>
                <a:cs typeface="Arial"/>
              </a:rPr>
              <a:t> </a:t>
            </a:r>
            <a:r>
              <a:rPr sz="1071" dirty="0">
                <a:latin typeface="Arial"/>
                <a:cs typeface="Arial"/>
              </a:rPr>
              <a:t>magnet</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cause</a:t>
            </a:r>
            <a:r>
              <a:rPr sz="1071" spc="-19" dirty="0">
                <a:latin typeface="Arial"/>
                <a:cs typeface="Arial"/>
              </a:rPr>
              <a:t> </a:t>
            </a:r>
            <a:r>
              <a:rPr sz="1071" spc="-10" dirty="0">
                <a:latin typeface="Arial"/>
                <a:cs typeface="Arial"/>
              </a:rPr>
              <a:t>slippage.</a:t>
            </a:r>
            <a:endParaRPr sz="1071" dirty="0">
              <a:latin typeface="Arial"/>
              <a:cs typeface="Arial"/>
            </a:endParaRPr>
          </a:p>
          <a:p>
            <a:pPr marL="12369" algn="just">
              <a:spcBef>
                <a:spcPts val="1154"/>
              </a:spcBef>
            </a:pPr>
            <a:r>
              <a:rPr sz="1071" b="1" dirty="0">
                <a:latin typeface="Arial"/>
                <a:cs typeface="Arial"/>
              </a:rPr>
              <a:t>6.11.9.</a:t>
            </a:r>
            <a:r>
              <a:rPr sz="1071" b="1" spc="-73" dirty="0">
                <a:latin typeface="Arial"/>
                <a:cs typeface="Arial"/>
              </a:rPr>
              <a:t> </a:t>
            </a:r>
            <a:r>
              <a:rPr sz="1071" b="1" dirty="0">
                <a:latin typeface="Arial"/>
                <a:cs typeface="Arial"/>
              </a:rPr>
              <a:t>Operation</a:t>
            </a:r>
            <a:r>
              <a:rPr sz="1071" b="1" spc="-29" dirty="0">
                <a:latin typeface="Arial"/>
                <a:cs typeface="Arial"/>
              </a:rPr>
              <a:t> </a:t>
            </a:r>
            <a:r>
              <a:rPr sz="1071" b="1" dirty="0">
                <a:latin typeface="Arial"/>
                <a:cs typeface="Arial"/>
              </a:rPr>
              <a:t>with</a:t>
            </a:r>
            <a:r>
              <a:rPr sz="1071" b="1" spc="-19" dirty="0">
                <a:latin typeface="Arial"/>
                <a:cs typeface="Arial"/>
              </a:rPr>
              <a:t> </a:t>
            </a:r>
            <a:r>
              <a:rPr sz="1071" b="1" dirty="0">
                <a:latin typeface="Arial"/>
                <a:cs typeface="Arial"/>
              </a:rPr>
              <a:t>Outside</a:t>
            </a:r>
            <a:r>
              <a:rPr sz="1071" b="1" spc="-19" dirty="0">
                <a:latin typeface="Arial"/>
                <a:cs typeface="Arial"/>
              </a:rPr>
              <a:t> </a:t>
            </a:r>
            <a:r>
              <a:rPr sz="1071" b="1" dirty="0">
                <a:latin typeface="Arial"/>
                <a:cs typeface="Arial"/>
              </a:rPr>
              <a:t>Air</a:t>
            </a:r>
            <a:r>
              <a:rPr sz="1071" b="1" spc="-24" dirty="0">
                <a:latin typeface="Arial"/>
                <a:cs typeface="Arial"/>
              </a:rPr>
              <a:t> </a:t>
            </a:r>
            <a:r>
              <a:rPr sz="1071" b="1" spc="-10" dirty="0">
                <a:latin typeface="Arial"/>
                <a:cs typeface="Arial"/>
              </a:rPr>
              <a:t>Sensor</a:t>
            </a:r>
            <a:endParaRPr sz="1071" dirty="0">
              <a:latin typeface="Arial"/>
              <a:cs typeface="Arial"/>
            </a:endParaRPr>
          </a:p>
          <a:p>
            <a:pPr marL="12369" marR="5566" algn="just">
              <a:lnSpc>
                <a:spcPct val="143700"/>
              </a:lnSpc>
              <a:spcBef>
                <a:spcPts val="584"/>
              </a:spcBef>
            </a:pPr>
            <a:r>
              <a:rPr sz="1071" dirty="0">
                <a:latin typeface="Arial"/>
                <a:cs typeface="Arial"/>
              </a:rPr>
              <a:t>In</a:t>
            </a:r>
            <a:r>
              <a:rPr sz="1071" spc="-44" dirty="0">
                <a:latin typeface="Arial"/>
                <a:cs typeface="Arial"/>
              </a:rPr>
              <a:t> </a:t>
            </a:r>
            <a:r>
              <a:rPr sz="1071" dirty="0">
                <a:latin typeface="Arial"/>
                <a:cs typeface="Arial"/>
              </a:rPr>
              <a:t>an</a:t>
            </a:r>
            <a:r>
              <a:rPr sz="1071" spc="-44" dirty="0">
                <a:latin typeface="Arial"/>
                <a:cs typeface="Arial"/>
              </a:rPr>
              <a:t> </a:t>
            </a:r>
            <a:r>
              <a:rPr sz="1071" dirty="0">
                <a:latin typeface="Arial"/>
                <a:cs typeface="Arial"/>
              </a:rPr>
              <a:t>automatic</a:t>
            </a:r>
            <a:r>
              <a:rPr sz="1071" spc="-44" dirty="0">
                <a:latin typeface="Arial"/>
                <a:cs typeface="Arial"/>
              </a:rPr>
              <a:t> </a:t>
            </a:r>
            <a:r>
              <a:rPr sz="1071" spc="-10" dirty="0">
                <a:latin typeface="Arial"/>
                <a:cs typeface="Arial"/>
              </a:rPr>
              <a:t>climate</a:t>
            </a:r>
            <a:r>
              <a:rPr sz="1071" spc="-44" dirty="0">
                <a:latin typeface="Arial"/>
                <a:cs typeface="Arial"/>
              </a:rPr>
              <a:t> </a:t>
            </a:r>
            <a:r>
              <a:rPr sz="1071" dirty="0">
                <a:latin typeface="Arial"/>
                <a:cs typeface="Arial"/>
              </a:rPr>
              <a:t>control</a:t>
            </a:r>
            <a:r>
              <a:rPr sz="1071" spc="-49"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compressor</a:t>
            </a:r>
            <a:r>
              <a:rPr sz="1071" spc="-44" dirty="0">
                <a:latin typeface="Arial"/>
                <a:cs typeface="Arial"/>
              </a:rPr>
              <a:t> </a:t>
            </a:r>
            <a:r>
              <a:rPr sz="1071" spc="-10" dirty="0">
                <a:latin typeface="Arial"/>
                <a:cs typeface="Arial"/>
              </a:rPr>
              <a:t>operation</a:t>
            </a:r>
            <a:r>
              <a:rPr sz="1071" spc="-44" dirty="0">
                <a:latin typeface="Arial"/>
                <a:cs typeface="Arial"/>
              </a:rPr>
              <a:t> </a:t>
            </a:r>
            <a:r>
              <a:rPr sz="1071" dirty="0">
                <a:latin typeface="Arial"/>
                <a:cs typeface="Arial"/>
              </a:rPr>
              <a:t>is</a:t>
            </a:r>
            <a:r>
              <a:rPr sz="1071" spc="-34" dirty="0">
                <a:latin typeface="Arial"/>
                <a:cs typeface="Arial"/>
              </a:rPr>
              <a:t> </a:t>
            </a:r>
            <a:r>
              <a:rPr sz="1071" spc="-10" dirty="0">
                <a:latin typeface="Arial"/>
                <a:cs typeface="Arial"/>
              </a:rPr>
              <a:t>generally</a:t>
            </a:r>
            <a:r>
              <a:rPr sz="1071" spc="-44" dirty="0">
                <a:latin typeface="Arial"/>
                <a:cs typeface="Arial"/>
              </a:rPr>
              <a:t> </a:t>
            </a:r>
            <a:r>
              <a:rPr sz="1071" spc="-10" dirty="0">
                <a:latin typeface="Arial"/>
                <a:cs typeface="Arial"/>
              </a:rPr>
              <a:t>interlocked</a:t>
            </a:r>
            <a:r>
              <a:rPr sz="1071" spc="-44" dirty="0">
                <a:latin typeface="Arial"/>
                <a:cs typeface="Arial"/>
              </a:rPr>
              <a:t> </a:t>
            </a:r>
            <a:r>
              <a:rPr sz="1071" dirty="0">
                <a:latin typeface="Arial"/>
                <a:cs typeface="Arial"/>
              </a:rPr>
              <a:t>with</a:t>
            </a:r>
            <a:r>
              <a:rPr sz="1071" spc="-39" dirty="0">
                <a:latin typeface="Arial"/>
                <a:cs typeface="Arial"/>
              </a:rPr>
              <a:t> </a:t>
            </a:r>
            <a:r>
              <a:rPr sz="1071" spc="-24" dirty="0">
                <a:latin typeface="Arial"/>
                <a:cs typeface="Arial"/>
              </a:rPr>
              <a:t>the </a:t>
            </a:r>
            <a:r>
              <a:rPr sz="1071" dirty="0">
                <a:latin typeface="Arial"/>
                <a:cs typeface="Arial"/>
              </a:rPr>
              <a:t>outside</a:t>
            </a:r>
            <a:r>
              <a:rPr sz="1071" spc="49" dirty="0">
                <a:latin typeface="Arial"/>
                <a:cs typeface="Arial"/>
              </a:rPr>
              <a:t> </a:t>
            </a:r>
            <a:r>
              <a:rPr sz="1071" dirty="0">
                <a:latin typeface="Arial"/>
                <a:cs typeface="Arial"/>
              </a:rPr>
              <a:t>air</a:t>
            </a:r>
            <a:r>
              <a:rPr sz="1071" spc="54" dirty="0">
                <a:latin typeface="Arial"/>
                <a:cs typeface="Arial"/>
              </a:rPr>
              <a:t> </a:t>
            </a:r>
            <a:r>
              <a:rPr sz="1071" dirty="0">
                <a:latin typeface="Arial"/>
                <a:cs typeface="Arial"/>
              </a:rPr>
              <a:t>temperature.</a:t>
            </a:r>
            <a:r>
              <a:rPr sz="1071" spc="54" dirty="0">
                <a:latin typeface="Arial"/>
                <a:cs typeface="Arial"/>
              </a:rPr>
              <a:t> </a:t>
            </a:r>
            <a:r>
              <a:rPr sz="1071" dirty="0">
                <a:latin typeface="Arial"/>
                <a:cs typeface="Arial"/>
              </a:rPr>
              <a:t>When</a:t>
            </a:r>
            <a:r>
              <a:rPr sz="1071" spc="5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outdoor</a:t>
            </a:r>
            <a:r>
              <a:rPr sz="1071" spc="54" dirty="0">
                <a:latin typeface="Arial"/>
                <a:cs typeface="Arial"/>
              </a:rPr>
              <a:t> </a:t>
            </a:r>
            <a:r>
              <a:rPr sz="1071" dirty="0">
                <a:latin typeface="Arial"/>
                <a:cs typeface="Arial"/>
              </a:rPr>
              <a:t>air</a:t>
            </a:r>
            <a:r>
              <a:rPr sz="1071" spc="54" dirty="0">
                <a:latin typeface="Arial"/>
                <a:cs typeface="Arial"/>
              </a:rPr>
              <a:t> </a:t>
            </a:r>
            <a:r>
              <a:rPr sz="1071" dirty="0">
                <a:latin typeface="Arial"/>
                <a:cs typeface="Arial"/>
              </a:rPr>
              <a:t>temperature</a:t>
            </a:r>
            <a:r>
              <a:rPr sz="1071" spc="54" dirty="0">
                <a:latin typeface="Arial"/>
                <a:cs typeface="Arial"/>
              </a:rPr>
              <a:t> </a:t>
            </a:r>
            <a:r>
              <a:rPr sz="1071" dirty="0">
                <a:latin typeface="Arial"/>
                <a:cs typeface="Arial"/>
              </a:rPr>
              <a:t>is</a:t>
            </a:r>
            <a:r>
              <a:rPr sz="1071" spc="58" dirty="0">
                <a:latin typeface="Arial"/>
                <a:cs typeface="Arial"/>
              </a:rPr>
              <a:t> </a:t>
            </a:r>
            <a:r>
              <a:rPr sz="1071" dirty="0">
                <a:latin typeface="Arial"/>
                <a:cs typeface="Arial"/>
              </a:rPr>
              <a:t>very</a:t>
            </a:r>
            <a:r>
              <a:rPr sz="1071" spc="54" dirty="0">
                <a:latin typeface="Arial"/>
                <a:cs typeface="Arial"/>
              </a:rPr>
              <a:t> </a:t>
            </a:r>
            <a:r>
              <a:rPr sz="1071" dirty="0">
                <a:latin typeface="Arial"/>
                <a:cs typeface="Arial"/>
              </a:rPr>
              <a:t>low,</a:t>
            </a:r>
            <a:r>
              <a:rPr sz="1071" spc="49"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compressor</a:t>
            </a:r>
            <a:r>
              <a:rPr sz="1071" spc="54" dirty="0">
                <a:latin typeface="Arial"/>
                <a:cs typeface="Arial"/>
              </a:rPr>
              <a:t> </a:t>
            </a:r>
            <a:r>
              <a:rPr sz="1071" dirty="0">
                <a:latin typeface="Arial"/>
                <a:cs typeface="Arial"/>
              </a:rPr>
              <a:t>will</a:t>
            </a:r>
            <a:r>
              <a:rPr sz="1071" spc="54" dirty="0">
                <a:latin typeface="Arial"/>
                <a:cs typeface="Arial"/>
              </a:rPr>
              <a:t> </a:t>
            </a:r>
            <a:r>
              <a:rPr sz="1071" spc="-24" dirty="0">
                <a:latin typeface="Arial"/>
                <a:cs typeface="Arial"/>
              </a:rPr>
              <a:t>not </a:t>
            </a:r>
            <a:r>
              <a:rPr sz="1071" spc="-10" dirty="0">
                <a:latin typeface="Arial"/>
                <a:cs typeface="Arial"/>
              </a:rPr>
              <a:t>operate.</a:t>
            </a:r>
            <a:endParaRPr sz="1071" dirty="0">
              <a:latin typeface="Arial"/>
              <a:cs typeface="Arial"/>
            </a:endParaRPr>
          </a:p>
          <a:p>
            <a:pPr marL="12369">
              <a:spcBef>
                <a:spcPts val="1144"/>
              </a:spcBef>
              <a:tabLst>
                <a:tab pos="457017" algn="l"/>
              </a:tabLst>
            </a:pPr>
            <a:r>
              <a:rPr sz="1071" b="1" spc="-19" dirty="0">
                <a:latin typeface="Arial"/>
                <a:cs typeface="Arial"/>
              </a:rPr>
              <a:t>6.12</a:t>
            </a:r>
            <a:r>
              <a:rPr sz="1071" b="1" dirty="0">
                <a:latin typeface="Arial"/>
                <a:cs typeface="Arial"/>
              </a:rPr>
              <a:t>	Common</a:t>
            </a:r>
            <a:r>
              <a:rPr sz="1071" b="1" spc="-29" dirty="0">
                <a:latin typeface="Arial"/>
                <a:cs typeface="Arial"/>
              </a:rPr>
              <a:t> </a:t>
            </a:r>
            <a:r>
              <a:rPr sz="1071" b="1" dirty="0">
                <a:latin typeface="Arial"/>
                <a:cs typeface="Arial"/>
              </a:rPr>
              <a:t>Problems</a:t>
            </a:r>
            <a:r>
              <a:rPr sz="1071" b="1" spc="-29" dirty="0">
                <a:latin typeface="Arial"/>
                <a:cs typeface="Arial"/>
              </a:rPr>
              <a:t> </a:t>
            </a:r>
            <a:r>
              <a:rPr sz="1071" b="1" dirty="0">
                <a:latin typeface="Arial"/>
                <a:cs typeface="Arial"/>
              </a:rPr>
              <a:t>with</a:t>
            </a:r>
            <a:r>
              <a:rPr sz="1071" b="1" spc="-29" dirty="0">
                <a:latin typeface="Arial"/>
                <a:cs typeface="Arial"/>
              </a:rPr>
              <a:t> </a:t>
            </a:r>
            <a:r>
              <a:rPr sz="1071" b="1" spc="-10" dirty="0">
                <a:latin typeface="Arial"/>
                <a:cs typeface="Arial"/>
              </a:rPr>
              <a:t>Condensers</a:t>
            </a:r>
            <a:endParaRPr sz="1071" dirty="0">
              <a:latin typeface="Arial"/>
              <a:cs typeface="Arial"/>
            </a:endParaRPr>
          </a:p>
          <a:p>
            <a:pPr marL="12369">
              <a:spcBef>
                <a:spcPts val="1149"/>
              </a:spcBef>
            </a:pPr>
            <a:r>
              <a:rPr sz="1071" dirty="0">
                <a:latin typeface="Arial"/>
                <a:cs typeface="Arial"/>
              </a:rPr>
              <a:t>Condenser</a:t>
            </a:r>
            <a:r>
              <a:rPr sz="1071" spc="-24" dirty="0">
                <a:latin typeface="Arial"/>
                <a:cs typeface="Arial"/>
              </a:rPr>
              <a:t> </a:t>
            </a:r>
            <a:r>
              <a:rPr sz="1071" dirty="0">
                <a:latin typeface="Arial"/>
                <a:cs typeface="Arial"/>
              </a:rPr>
              <a:t>problems</a:t>
            </a:r>
            <a:r>
              <a:rPr sz="1071" spc="-24" dirty="0">
                <a:latin typeface="Arial"/>
                <a:cs typeface="Arial"/>
              </a:rPr>
              <a:t> </a:t>
            </a:r>
            <a:r>
              <a:rPr sz="1071" dirty="0">
                <a:latin typeface="Arial"/>
                <a:cs typeface="Arial"/>
              </a:rPr>
              <a:t>fall</a:t>
            </a:r>
            <a:r>
              <a:rPr sz="1071" spc="-19" dirty="0">
                <a:latin typeface="Arial"/>
                <a:cs typeface="Arial"/>
              </a:rPr>
              <a:t> </a:t>
            </a:r>
            <a:r>
              <a:rPr sz="1071" dirty="0">
                <a:latin typeface="Arial"/>
                <a:cs typeface="Arial"/>
              </a:rPr>
              <a:t>into</a:t>
            </a:r>
            <a:r>
              <a:rPr sz="1071" spc="-24" dirty="0">
                <a:latin typeface="Arial"/>
                <a:cs typeface="Arial"/>
              </a:rPr>
              <a:t> </a:t>
            </a:r>
            <a:r>
              <a:rPr sz="1071" dirty="0">
                <a:latin typeface="Arial"/>
                <a:cs typeface="Arial"/>
              </a:rPr>
              <a:t>three</a:t>
            </a:r>
            <a:r>
              <a:rPr sz="1071" spc="-19" dirty="0">
                <a:latin typeface="Arial"/>
                <a:cs typeface="Arial"/>
              </a:rPr>
              <a:t> </a:t>
            </a:r>
            <a:r>
              <a:rPr sz="1071" spc="-10" dirty="0">
                <a:latin typeface="Arial"/>
                <a:cs typeface="Arial"/>
              </a:rPr>
              <a:t>categories:</a:t>
            </a:r>
            <a:endParaRPr sz="1071" dirty="0">
              <a:latin typeface="Arial"/>
              <a:cs typeface="Arial"/>
            </a:endParaRPr>
          </a:p>
          <a:p>
            <a:pPr marL="455161" indent="-220160">
              <a:spcBef>
                <a:spcPts val="1144"/>
              </a:spcBef>
              <a:buAutoNum type="alphaLcPeriod"/>
              <a:tabLst>
                <a:tab pos="455161" algn="l"/>
              </a:tabLst>
            </a:pPr>
            <a:r>
              <a:rPr sz="1071" spc="-10" dirty="0">
                <a:latin typeface="Arial"/>
                <a:cs typeface="Arial"/>
              </a:rPr>
              <a:t>Leaks</a:t>
            </a:r>
            <a:endParaRPr sz="1071" dirty="0">
              <a:latin typeface="Arial"/>
              <a:cs typeface="Arial"/>
            </a:endParaRPr>
          </a:p>
          <a:p>
            <a:pPr marL="455161" indent="-220160">
              <a:spcBef>
                <a:spcPts val="565"/>
              </a:spcBef>
              <a:buAutoNum type="alphaLcPeriod"/>
              <a:tabLst>
                <a:tab pos="455161" algn="l"/>
              </a:tabLst>
            </a:pPr>
            <a:r>
              <a:rPr sz="1071" dirty="0">
                <a:latin typeface="Arial"/>
                <a:cs typeface="Arial"/>
              </a:rPr>
              <a:t>Refrigerant</a:t>
            </a:r>
            <a:r>
              <a:rPr sz="1071" spc="-29" dirty="0">
                <a:latin typeface="Arial"/>
                <a:cs typeface="Arial"/>
              </a:rPr>
              <a:t> </a:t>
            </a:r>
            <a:r>
              <a:rPr sz="1071" dirty="0">
                <a:latin typeface="Arial"/>
                <a:cs typeface="Arial"/>
              </a:rPr>
              <a:t>flow</a:t>
            </a:r>
            <a:r>
              <a:rPr sz="1071" spc="-34" dirty="0">
                <a:latin typeface="Arial"/>
                <a:cs typeface="Arial"/>
              </a:rPr>
              <a:t> </a:t>
            </a:r>
            <a:r>
              <a:rPr sz="1071" spc="-10" dirty="0">
                <a:latin typeface="Arial"/>
                <a:cs typeface="Arial"/>
              </a:rPr>
              <a:t>restrictions</a:t>
            </a:r>
            <a:endParaRPr sz="1071" dirty="0">
              <a:latin typeface="Arial"/>
              <a:cs typeface="Arial"/>
            </a:endParaRPr>
          </a:p>
          <a:p>
            <a:pPr marL="454543" indent="-219541">
              <a:spcBef>
                <a:spcPts val="560"/>
              </a:spcBef>
              <a:buAutoNum type="alphaLcPeriod"/>
              <a:tabLst>
                <a:tab pos="454543" algn="l"/>
              </a:tabLst>
            </a:pPr>
            <a:r>
              <a:rPr sz="1071" dirty="0">
                <a:latin typeface="Arial"/>
                <a:cs typeface="Arial"/>
              </a:rPr>
              <a:t>Airflow</a:t>
            </a:r>
            <a:r>
              <a:rPr sz="1071" spc="-44" dirty="0">
                <a:latin typeface="Arial"/>
                <a:cs typeface="Arial"/>
              </a:rPr>
              <a:t> </a:t>
            </a:r>
            <a:r>
              <a:rPr sz="1071" spc="-10" dirty="0">
                <a:latin typeface="Arial"/>
                <a:cs typeface="Arial"/>
              </a:rPr>
              <a:t>restrictions</a:t>
            </a:r>
            <a:endParaRPr sz="1071" dirty="0">
              <a:latin typeface="Arial"/>
              <a:cs typeface="Arial"/>
            </a:endParaRPr>
          </a:p>
          <a:p>
            <a:pPr marL="455161" lvl="2" indent="-442792">
              <a:spcBef>
                <a:spcPts val="1149"/>
              </a:spcBef>
              <a:buFont typeface="Arial"/>
              <a:buAutoNum type="arabicPeriod"/>
              <a:tabLst>
                <a:tab pos="455161" algn="l"/>
              </a:tabLst>
            </a:pPr>
            <a:r>
              <a:rPr sz="1071" b="1" spc="-10" dirty="0">
                <a:latin typeface="Arial"/>
                <a:cs typeface="Arial"/>
              </a:rPr>
              <a:t>Leaks</a:t>
            </a:r>
            <a:endParaRPr sz="1071" dirty="0">
              <a:latin typeface="Arial"/>
              <a:cs typeface="Arial"/>
            </a:endParaRPr>
          </a:p>
          <a:p>
            <a:pPr marL="455161" marR="5566" lvl="3" indent="-220160">
              <a:lnSpc>
                <a:spcPct val="143700"/>
              </a:lnSpc>
              <a:spcBef>
                <a:spcPts val="584"/>
              </a:spcBef>
              <a:buAutoNum type="alphaLcPeriod"/>
              <a:tabLst>
                <a:tab pos="457636" algn="l"/>
              </a:tabLst>
            </a:pPr>
            <a:r>
              <a:rPr sz="1071" dirty="0">
                <a:latin typeface="Arial"/>
                <a:cs typeface="Arial"/>
              </a:rPr>
              <a:t>Condenser</a:t>
            </a:r>
            <a:r>
              <a:rPr sz="1071" spc="-44" dirty="0">
                <a:latin typeface="Arial"/>
                <a:cs typeface="Arial"/>
              </a:rPr>
              <a:t> </a:t>
            </a:r>
            <a:r>
              <a:rPr sz="1071" dirty="0">
                <a:latin typeface="Arial"/>
                <a:cs typeface="Arial"/>
              </a:rPr>
              <a:t>leaks</a:t>
            </a:r>
            <a:r>
              <a:rPr sz="1071" spc="-39" dirty="0">
                <a:latin typeface="Arial"/>
                <a:cs typeface="Arial"/>
              </a:rPr>
              <a:t> </a:t>
            </a:r>
            <a:r>
              <a:rPr sz="1071" dirty="0">
                <a:latin typeface="Arial"/>
                <a:cs typeface="Arial"/>
              </a:rPr>
              <a:t>may</a:t>
            </a:r>
            <a:r>
              <a:rPr sz="1071" spc="-39" dirty="0">
                <a:latin typeface="Arial"/>
                <a:cs typeface="Arial"/>
              </a:rPr>
              <a:t> </a:t>
            </a:r>
            <a:r>
              <a:rPr sz="1071" dirty="0">
                <a:latin typeface="Arial"/>
                <a:cs typeface="Arial"/>
              </a:rPr>
              <a:t>develop</a:t>
            </a:r>
            <a:r>
              <a:rPr sz="1071" spc="-39" dirty="0">
                <a:latin typeface="Arial"/>
                <a:cs typeface="Arial"/>
              </a:rPr>
              <a:t> </a:t>
            </a:r>
            <a:r>
              <a:rPr sz="1071" dirty="0">
                <a:latin typeface="Arial"/>
                <a:cs typeface="Arial"/>
              </a:rPr>
              <a:t>from</a:t>
            </a:r>
            <a:r>
              <a:rPr sz="1071" spc="-49" dirty="0">
                <a:latin typeface="Arial"/>
                <a:cs typeface="Arial"/>
              </a:rPr>
              <a:t> </a:t>
            </a:r>
            <a:r>
              <a:rPr sz="1071" dirty="0">
                <a:latin typeface="Arial"/>
                <a:cs typeface="Arial"/>
              </a:rPr>
              <a:t>internal</a:t>
            </a:r>
            <a:r>
              <a:rPr sz="1071" spc="-39" dirty="0">
                <a:latin typeface="Arial"/>
                <a:cs typeface="Arial"/>
              </a:rPr>
              <a:t> </a:t>
            </a:r>
            <a:r>
              <a:rPr sz="1071" dirty="0">
                <a:latin typeface="Arial"/>
                <a:cs typeface="Arial"/>
              </a:rPr>
              <a:t>or</a:t>
            </a:r>
            <a:r>
              <a:rPr sz="1071" spc="-39" dirty="0">
                <a:latin typeface="Arial"/>
                <a:cs typeface="Arial"/>
              </a:rPr>
              <a:t> </a:t>
            </a:r>
            <a:r>
              <a:rPr sz="1071" dirty="0">
                <a:latin typeface="Arial"/>
                <a:cs typeface="Arial"/>
              </a:rPr>
              <a:t>external</a:t>
            </a:r>
            <a:r>
              <a:rPr sz="1071" spc="-39" dirty="0">
                <a:latin typeface="Arial"/>
                <a:cs typeface="Arial"/>
              </a:rPr>
              <a:t> </a:t>
            </a:r>
            <a:r>
              <a:rPr sz="1071" dirty="0">
                <a:latin typeface="Arial"/>
                <a:cs typeface="Arial"/>
              </a:rPr>
              <a:t>corrosion,</a:t>
            </a:r>
            <a:r>
              <a:rPr sz="1071" spc="-39" dirty="0">
                <a:latin typeface="Arial"/>
                <a:cs typeface="Arial"/>
              </a:rPr>
              <a:t> </a:t>
            </a:r>
            <a:r>
              <a:rPr sz="1071" spc="-10" dirty="0">
                <a:latin typeface="Arial"/>
                <a:cs typeface="Arial"/>
              </a:rPr>
              <a:t>vibrations</a:t>
            </a:r>
            <a:r>
              <a:rPr sz="1071" spc="-39" dirty="0">
                <a:latin typeface="Arial"/>
                <a:cs typeface="Arial"/>
              </a:rPr>
              <a:t> </a:t>
            </a:r>
            <a:r>
              <a:rPr sz="1071" dirty="0">
                <a:latin typeface="Arial"/>
                <a:cs typeface="Arial"/>
              </a:rPr>
              <a:t>or</a:t>
            </a:r>
            <a:r>
              <a:rPr sz="1071" spc="-44" dirty="0">
                <a:latin typeface="Arial"/>
                <a:cs typeface="Arial"/>
              </a:rPr>
              <a:t> </a:t>
            </a:r>
            <a:r>
              <a:rPr sz="1071" dirty="0">
                <a:latin typeface="Arial"/>
                <a:cs typeface="Arial"/>
              </a:rPr>
              <a:t>as</a:t>
            </a:r>
            <a:r>
              <a:rPr sz="1071" spc="-44" dirty="0">
                <a:latin typeface="Arial"/>
                <a:cs typeface="Arial"/>
              </a:rPr>
              <a:t> </a:t>
            </a:r>
            <a:r>
              <a:rPr sz="1071" dirty="0">
                <a:latin typeface="Arial"/>
                <a:cs typeface="Arial"/>
              </a:rPr>
              <a:t>a</a:t>
            </a:r>
            <a:r>
              <a:rPr sz="1071" spc="-39" dirty="0">
                <a:latin typeface="Arial"/>
                <a:cs typeface="Arial"/>
              </a:rPr>
              <a:t> </a:t>
            </a:r>
            <a:r>
              <a:rPr sz="1071" spc="-10" dirty="0">
                <a:latin typeface="Arial"/>
                <a:cs typeface="Arial"/>
              </a:rPr>
              <a:t>result 	</a:t>
            </a:r>
            <a:r>
              <a:rPr sz="1071" dirty="0">
                <a:latin typeface="Arial"/>
                <a:cs typeface="Arial"/>
              </a:rPr>
              <a:t>of</a:t>
            </a:r>
            <a:r>
              <a:rPr sz="1071" spc="-24" dirty="0">
                <a:latin typeface="Arial"/>
                <a:cs typeface="Arial"/>
              </a:rPr>
              <a:t> </a:t>
            </a:r>
            <a:r>
              <a:rPr sz="1071" dirty="0">
                <a:latin typeface="Arial"/>
                <a:cs typeface="Arial"/>
              </a:rPr>
              <a:t>roadside</a:t>
            </a:r>
            <a:r>
              <a:rPr sz="1071" spc="-24" dirty="0">
                <a:latin typeface="Arial"/>
                <a:cs typeface="Arial"/>
              </a:rPr>
              <a:t> </a:t>
            </a:r>
            <a:r>
              <a:rPr sz="1071" dirty="0">
                <a:latin typeface="Arial"/>
                <a:cs typeface="Arial"/>
              </a:rPr>
              <a:t>objects</a:t>
            </a:r>
            <a:r>
              <a:rPr sz="1071" spc="-19" dirty="0">
                <a:latin typeface="Arial"/>
                <a:cs typeface="Arial"/>
              </a:rPr>
              <a:t> </a:t>
            </a:r>
            <a:r>
              <a:rPr sz="1071" dirty="0">
                <a:latin typeface="Arial"/>
                <a:cs typeface="Arial"/>
              </a:rPr>
              <a:t>damaging</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tubes,</a:t>
            </a:r>
            <a:r>
              <a:rPr sz="1071" spc="-19" dirty="0">
                <a:latin typeface="Arial"/>
                <a:cs typeface="Arial"/>
              </a:rPr>
              <a:t> </a:t>
            </a:r>
            <a:r>
              <a:rPr sz="1071" dirty="0">
                <a:latin typeface="Arial"/>
                <a:cs typeface="Arial"/>
              </a:rPr>
              <a:t>or</a:t>
            </a:r>
            <a:r>
              <a:rPr sz="1071" spc="-19" dirty="0">
                <a:latin typeface="Arial"/>
                <a:cs typeface="Arial"/>
              </a:rPr>
              <a:t> fins.</a:t>
            </a:r>
            <a:endParaRPr sz="1071" dirty="0">
              <a:latin typeface="Arial"/>
              <a:cs typeface="Arial"/>
            </a:endParaRPr>
          </a:p>
          <a:p>
            <a:pPr marL="455161" marR="6803" lvl="3" indent="-220160">
              <a:lnSpc>
                <a:spcPct val="143700"/>
              </a:lnSpc>
              <a:buAutoNum type="alphaLcPeriod"/>
              <a:tabLst>
                <a:tab pos="457636" algn="l"/>
              </a:tabLst>
            </a:pPr>
            <a:r>
              <a:rPr sz="1071" spc="-10" dirty="0">
                <a:latin typeface="Arial"/>
                <a:cs typeface="Arial"/>
              </a:rPr>
              <a:t>Obviously,</a:t>
            </a:r>
            <a:r>
              <a:rPr sz="1071" spc="-44"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leaking</a:t>
            </a:r>
            <a:r>
              <a:rPr sz="1071" spc="-44" dirty="0">
                <a:latin typeface="Arial"/>
                <a:cs typeface="Arial"/>
              </a:rPr>
              <a:t> </a:t>
            </a:r>
            <a:r>
              <a:rPr sz="1071" spc="-10" dirty="0">
                <a:latin typeface="Arial"/>
                <a:cs typeface="Arial"/>
              </a:rPr>
              <a:t>condenser</a:t>
            </a:r>
            <a:r>
              <a:rPr sz="1071" spc="-39" dirty="0">
                <a:latin typeface="Arial"/>
                <a:cs typeface="Arial"/>
              </a:rPr>
              <a:t> </a:t>
            </a:r>
            <a:r>
              <a:rPr sz="1071" spc="-10" dirty="0">
                <a:latin typeface="Arial"/>
                <a:cs typeface="Arial"/>
              </a:rPr>
              <a:t>will</a:t>
            </a:r>
            <a:r>
              <a:rPr sz="1071" spc="-44" dirty="0">
                <a:latin typeface="Arial"/>
                <a:cs typeface="Arial"/>
              </a:rPr>
              <a:t> </a:t>
            </a:r>
            <a:r>
              <a:rPr sz="1071" dirty="0">
                <a:latin typeface="Arial"/>
                <a:cs typeface="Arial"/>
              </a:rPr>
              <a:t>fail</a:t>
            </a:r>
            <a:r>
              <a:rPr sz="1071" spc="-39"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perform</a:t>
            </a:r>
            <a:r>
              <a:rPr sz="1071" spc="-44" dirty="0">
                <a:latin typeface="Arial"/>
                <a:cs typeface="Arial"/>
              </a:rPr>
              <a:t> </a:t>
            </a:r>
            <a:r>
              <a:rPr sz="1071" spc="-10" dirty="0">
                <a:latin typeface="Arial"/>
                <a:cs typeface="Arial"/>
              </a:rPr>
              <a:t>properly</a:t>
            </a:r>
            <a:r>
              <a:rPr sz="1071" spc="-3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may</a:t>
            </a:r>
            <a:r>
              <a:rPr sz="1071" spc="-34" dirty="0">
                <a:latin typeface="Arial"/>
                <a:cs typeface="Arial"/>
              </a:rPr>
              <a:t> </a:t>
            </a:r>
            <a:r>
              <a:rPr sz="1071" dirty="0">
                <a:latin typeface="Arial"/>
                <a:cs typeface="Arial"/>
              </a:rPr>
              <a:t>shut</a:t>
            </a:r>
            <a:r>
              <a:rPr sz="1071" spc="-44" dirty="0">
                <a:latin typeface="Arial"/>
                <a:cs typeface="Arial"/>
              </a:rPr>
              <a:t> </a:t>
            </a:r>
            <a:r>
              <a:rPr sz="1071" spc="-10" dirty="0">
                <a:latin typeface="Arial"/>
                <a:cs typeface="Arial"/>
              </a:rPr>
              <a:t>down</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system 	</a:t>
            </a:r>
            <a:r>
              <a:rPr sz="1071" dirty="0">
                <a:latin typeface="Arial"/>
                <a:cs typeface="Arial"/>
              </a:rPr>
              <a:t>as</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lost.</a:t>
            </a:r>
            <a:r>
              <a:rPr sz="1071" spc="-19" dirty="0">
                <a:latin typeface="Arial"/>
                <a:cs typeface="Arial"/>
              </a:rPr>
              <a:t> </a:t>
            </a:r>
            <a:r>
              <a:rPr sz="1071" dirty="0">
                <a:latin typeface="Arial"/>
                <a:cs typeface="Arial"/>
              </a:rPr>
              <a:t>If</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leak</a:t>
            </a:r>
            <a:r>
              <a:rPr sz="1071" spc="-19"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slow,</a:t>
            </a:r>
            <a:r>
              <a:rPr sz="1071" spc="-15" dirty="0">
                <a:latin typeface="Arial"/>
                <a:cs typeface="Arial"/>
              </a:rPr>
              <a:t> </a:t>
            </a:r>
            <a:r>
              <a:rPr sz="1071" dirty="0">
                <a:latin typeface="Arial"/>
                <a:cs typeface="Arial"/>
              </a:rPr>
              <a:t>oil</a:t>
            </a:r>
            <a:r>
              <a:rPr sz="1071" spc="-24" dirty="0">
                <a:latin typeface="Arial"/>
                <a:cs typeface="Arial"/>
              </a:rPr>
              <a:t> </a:t>
            </a:r>
            <a:r>
              <a:rPr sz="1071" dirty="0">
                <a:latin typeface="Arial"/>
                <a:cs typeface="Arial"/>
              </a:rPr>
              <a:t>starvation</a:t>
            </a:r>
            <a:r>
              <a:rPr sz="1071" spc="-15" dirty="0">
                <a:latin typeface="Arial"/>
                <a:cs typeface="Arial"/>
              </a:rPr>
              <a:t> </a:t>
            </a:r>
            <a:r>
              <a:rPr sz="1071" dirty="0">
                <a:latin typeface="Arial"/>
                <a:cs typeface="Arial"/>
              </a:rPr>
              <a:t>may</a:t>
            </a:r>
            <a:r>
              <a:rPr sz="1071" spc="-15" dirty="0">
                <a:latin typeface="Arial"/>
                <a:cs typeface="Arial"/>
              </a:rPr>
              <a:t> </a:t>
            </a:r>
            <a:r>
              <a:rPr sz="1071" dirty="0">
                <a:latin typeface="Arial"/>
                <a:cs typeface="Arial"/>
              </a:rPr>
              <a:t>seize</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compressor</a:t>
            </a:r>
            <a:r>
              <a:rPr sz="1071" spc="-19" dirty="0">
                <a:latin typeface="Arial"/>
                <a:cs typeface="Arial"/>
              </a:rPr>
              <a:t> </a:t>
            </a:r>
            <a:r>
              <a:rPr sz="1071" spc="-10" dirty="0">
                <a:latin typeface="Arial"/>
                <a:cs typeface="Arial"/>
              </a:rPr>
              <a:t>first.</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88</a:t>
            </a:r>
          </a:p>
        </p:txBody>
      </p:sp>
      <p:sp>
        <p:nvSpPr>
          <p:cNvPr id="7" name="object 3">
            <a:extLst>
              <a:ext uri="{FF2B5EF4-FFF2-40B4-BE49-F238E27FC236}">
                <a16:creationId xmlns:a16="http://schemas.microsoft.com/office/drawing/2014/main" id="{FD8E948A-6270-0A8D-A9E0-AA787C1F80BC}"/>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4"/>
            <a:ext cx="5814185" cy="8170902"/>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455161" lvl="2" indent="-442792" algn="just">
              <a:buFont typeface="Arial"/>
              <a:buAutoNum type="arabicPeriod" startAt="2"/>
              <a:tabLst>
                <a:tab pos="455161" algn="l"/>
              </a:tabLst>
            </a:pPr>
            <a:r>
              <a:rPr sz="1071" b="1" dirty="0">
                <a:latin typeface="Arial"/>
                <a:cs typeface="Arial"/>
              </a:rPr>
              <a:t>Flow</a:t>
            </a:r>
            <a:r>
              <a:rPr sz="1071" b="1" spc="-5" dirty="0">
                <a:latin typeface="Arial"/>
                <a:cs typeface="Arial"/>
              </a:rPr>
              <a:t> </a:t>
            </a:r>
            <a:r>
              <a:rPr sz="1071" b="1" spc="-10" dirty="0">
                <a:latin typeface="Arial"/>
                <a:cs typeface="Arial"/>
              </a:rPr>
              <a:t>Restrictions</a:t>
            </a:r>
            <a:endParaRPr sz="1071" dirty="0">
              <a:latin typeface="Arial"/>
              <a:cs typeface="Arial"/>
            </a:endParaRPr>
          </a:p>
          <a:p>
            <a:pPr marL="455161" marR="6184" lvl="3" indent="-220160" algn="just">
              <a:lnSpc>
                <a:spcPct val="143700"/>
              </a:lnSpc>
              <a:spcBef>
                <a:spcPts val="584"/>
              </a:spcBef>
              <a:buAutoNum type="alphaLcPeriod"/>
              <a:tabLst>
                <a:tab pos="457636" algn="l"/>
              </a:tabLst>
            </a:pPr>
            <a:r>
              <a:rPr sz="1071" dirty="0">
                <a:latin typeface="Arial"/>
                <a:cs typeface="Arial"/>
              </a:rPr>
              <a:t>Refrigerant</a:t>
            </a:r>
            <a:r>
              <a:rPr sz="1071" spc="-44" dirty="0">
                <a:latin typeface="Arial"/>
                <a:cs typeface="Arial"/>
              </a:rPr>
              <a:t> </a:t>
            </a:r>
            <a:r>
              <a:rPr sz="1071" dirty="0">
                <a:latin typeface="Arial"/>
                <a:cs typeface="Arial"/>
              </a:rPr>
              <a:t>flow</a:t>
            </a:r>
            <a:r>
              <a:rPr sz="1071" spc="-34" dirty="0">
                <a:latin typeface="Arial"/>
                <a:cs typeface="Arial"/>
              </a:rPr>
              <a:t> </a:t>
            </a:r>
            <a:r>
              <a:rPr sz="1071" spc="-10" dirty="0">
                <a:latin typeface="Arial"/>
                <a:cs typeface="Arial"/>
              </a:rPr>
              <a:t>restrictions</a:t>
            </a:r>
            <a:r>
              <a:rPr sz="1071" spc="-34" dirty="0">
                <a:latin typeface="Arial"/>
                <a:cs typeface="Arial"/>
              </a:rPr>
              <a:t> </a:t>
            </a:r>
            <a:r>
              <a:rPr sz="1071" dirty="0">
                <a:latin typeface="Arial"/>
                <a:cs typeface="Arial"/>
              </a:rPr>
              <a:t>are</a:t>
            </a:r>
            <a:r>
              <a:rPr sz="1071" spc="-29" dirty="0">
                <a:latin typeface="Arial"/>
                <a:cs typeface="Arial"/>
              </a:rPr>
              <a:t> </a:t>
            </a:r>
            <a:r>
              <a:rPr sz="1071" dirty="0">
                <a:latin typeface="Arial"/>
                <a:cs typeface="Arial"/>
              </a:rPr>
              <a:t>usually</a:t>
            </a:r>
            <a:r>
              <a:rPr sz="1071" spc="-34" dirty="0">
                <a:latin typeface="Arial"/>
                <a:cs typeface="Arial"/>
              </a:rPr>
              <a:t> </a:t>
            </a:r>
            <a:r>
              <a:rPr sz="1071" dirty="0">
                <a:latin typeface="Arial"/>
                <a:cs typeface="Arial"/>
              </a:rPr>
              <a:t>caused</a:t>
            </a:r>
            <a:r>
              <a:rPr sz="1071" spc="-29" dirty="0">
                <a:latin typeface="Arial"/>
                <a:cs typeface="Arial"/>
              </a:rPr>
              <a:t> </a:t>
            </a:r>
            <a:r>
              <a:rPr sz="1071" dirty="0">
                <a:latin typeface="Arial"/>
                <a:cs typeface="Arial"/>
              </a:rPr>
              <a:t>by</a:t>
            </a:r>
            <a:r>
              <a:rPr sz="1071" spc="-39" dirty="0">
                <a:latin typeface="Arial"/>
                <a:cs typeface="Arial"/>
              </a:rPr>
              <a:t> </a:t>
            </a:r>
            <a:r>
              <a:rPr sz="1071" spc="-10" dirty="0">
                <a:latin typeface="Arial"/>
                <a:cs typeface="Arial"/>
              </a:rPr>
              <a:t>excessive</a:t>
            </a:r>
            <a:r>
              <a:rPr sz="1071" spc="-34" dirty="0">
                <a:latin typeface="Arial"/>
                <a:cs typeface="Arial"/>
              </a:rPr>
              <a:t> </a:t>
            </a:r>
            <a:r>
              <a:rPr sz="1071" dirty="0">
                <a:latin typeface="Arial"/>
                <a:cs typeface="Arial"/>
              </a:rPr>
              <a:t>corrosion</a:t>
            </a:r>
            <a:r>
              <a:rPr sz="1071" spc="-34" dirty="0">
                <a:latin typeface="Arial"/>
                <a:cs typeface="Arial"/>
              </a:rPr>
              <a:t> </a:t>
            </a:r>
            <a:r>
              <a:rPr sz="1071" dirty="0">
                <a:latin typeface="Arial"/>
                <a:cs typeface="Arial"/>
              </a:rPr>
              <a:t>or</a:t>
            </a:r>
            <a:r>
              <a:rPr sz="1071" spc="-29" dirty="0">
                <a:latin typeface="Arial"/>
                <a:cs typeface="Arial"/>
              </a:rPr>
              <a:t> </a:t>
            </a:r>
            <a:r>
              <a:rPr sz="1071" spc="-10" dirty="0">
                <a:latin typeface="Arial"/>
                <a:cs typeface="Arial"/>
              </a:rPr>
              <a:t>contaminants</a:t>
            </a:r>
            <a:r>
              <a:rPr sz="1071" spc="-29" dirty="0">
                <a:latin typeface="Arial"/>
                <a:cs typeface="Arial"/>
              </a:rPr>
              <a:t> </a:t>
            </a:r>
            <a:r>
              <a:rPr sz="1071" spc="-24" dirty="0">
                <a:latin typeface="Arial"/>
                <a:cs typeface="Arial"/>
              </a:rPr>
              <a:t>in 	</a:t>
            </a:r>
            <a:r>
              <a:rPr sz="1071" dirty="0">
                <a:latin typeface="Arial"/>
                <a:cs typeface="Arial"/>
              </a:rPr>
              <a:t>the</a:t>
            </a:r>
            <a:r>
              <a:rPr sz="1071" spc="-19" dirty="0">
                <a:latin typeface="Arial"/>
                <a:cs typeface="Arial"/>
              </a:rPr>
              <a:t> </a:t>
            </a:r>
            <a:r>
              <a:rPr sz="1071" dirty="0">
                <a:latin typeface="Arial"/>
                <a:cs typeface="Arial"/>
              </a:rPr>
              <a:t>system.</a:t>
            </a:r>
            <a:r>
              <a:rPr sz="1071" spc="-19" dirty="0">
                <a:latin typeface="Arial"/>
                <a:cs typeface="Arial"/>
              </a:rPr>
              <a:t> </a:t>
            </a:r>
            <a:r>
              <a:rPr sz="1071" dirty="0">
                <a:latin typeface="Arial"/>
                <a:cs typeface="Arial"/>
              </a:rPr>
              <a:t>Debris</a:t>
            </a:r>
            <a:r>
              <a:rPr sz="1071" spc="-15"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failed</a:t>
            </a:r>
            <a:r>
              <a:rPr sz="1071" spc="-15" dirty="0">
                <a:latin typeface="Arial"/>
                <a:cs typeface="Arial"/>
              </a:rPr>
              <a:t> </a:t>
            </a:r>
            <a:r>
              <a:rPr sz="1071" dirty="0">
                <a:latin typeface="Arial"/>
                <a:cs typeface="Arial"/>
              </a:rPr>
              <a:t>compressor</a:t>
            </a:r>
            <a:r>
              <a:rPr sz="1071" spc="-15"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block</a:t>
            </a:r>
            <a:r>
              <a:rPr sz="1071" spc="-15"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restrict</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flow</a:t>
            </a:r>
            <a:r>
              <a:rPr sz="1071" spc="-24" dirty="0">
                <a:latin typeface="Arial"/>
                <a:cs typeface="Arial"/>
              </a:rPr>
              <a:t> </a:t>
            </a:r>
            <a:r>
              <a:rPr sz="1071" dirty="0">
                <a:latin typeface="Arial"/>
                <a:cs typeface="Arial"/>
              </a:rPr>
              <a:t>of</a:t>
            </a:r>
            <a:r>
              <a:rPr sz="1071" spc="-15" dirty="0">
                <a:latin typeface="Arial"/>
                <a:cs typeface="Arial"/>
              </a:rPr>
              <a:t> </a:t>
            </a:r>
            <a:r>
              <a:rPr sz="1071" spc="-10" dirty="0">
                <a:latin typeface="Arial"/>
                <a:cs typeface="Arial"/>
              </a:rPr>
              <a:t>refrigerant.</a:t>
            </a:r>
            <a:endParaRPr sz="1071" dirty="0">
              <a:latin typeface="Arial"/>
              <a:cs typeface="Arial"/>
            </a:endParaRPr>
          </a:p>
          <a:p>
            <a:pPr marL="455161" marR="6184" lvl="3" indent="-220160" algn="just">
              <a:lnSpc>
                <a:spcPct val="143800"/>
              </a:lnSpc>
              <a:buAutoNum type="alphaLcPeriod"/>
              <a:tabLst>
                <a:tab pos="457636" algn="l"/>
              </a:tabLst>
            </a:pPr>
            <a:r>
              <a:rPr sz="1071" dirty="0">
                <a:latin typeface="Arial"/>
                <a:cs typeface="Arial"/>
              </a:rPr>
              <a:t>Keep</a:t>
            </a:r>
            <a:r>
              <a:rPr sz="1071" spc="63" dirty="0">
                <a:latin typeface="Arial"/>
                <a:cs typeface="Arial"/>
              </a:rPr>
              <a:t> </a:t>
            </a:r>
            <a:r>
              <a:rPr sz="1071" dirty="0">
                <a:latin typeface="Arial"/>
                <a:cs typeface="Arial"/>
              </a:rPr>
              <a:t>in</a:t>
            </a:r>
            <a:r>
              <a:rPr sz="1071" spc="68" dirty="0">
                <a:latin typeface="Arial"/>
                <a:cs typeface="Arial"/>
              </a:rPr>
              <a:t> </a:t>
            </a:r>
            <a:r>
              <a:rPr sz="1071" dirty="0">
                <a:latin typeface="Arial"/>
                <a:cs typeface="Arial"/>
              </a:rPr>
              <a:t>mind</a:t>
            </a:r>
            <a:r>
              <a:rPr sz="1071" spc="68" dirty="0">
                <a:latin typeface="Arial"/>
                <a:cs typeface="Arial"/>
              </a:rPr>
              <a:t> </a:t>
            </a:r>
            <a:r>
              <a:rPr sz="1071" dirty="0">
                <a:latin typeface="Arial"/>
                <a:cs typeface="Arial"/>
              </a:rPr>
              <a:t>that</a:t>
            </a:r>
            <a:r>
              <a:rPr sz="1071" spc="63" dirty="0">
                <a:latin typeface="Arial"/>
                <a:cs typeface="Arial"/>
              </a:rPr>
              <a:t> </a:t>
            </a:r>
            <a:r>
              <a:rPr sz="1071" dirty="0">
                <a:latin typeface="Arial"/>
                <a:cs typeface="Arial"/>
              </a:rPr>
              <a:t>excessive</a:t>
            </a:r>
            <a:r>
              <a:rPr sz="1071" spc="68" dirty="0">
                <a:latin typeface="Arial"/>
                <a:cs typeface="Arial"/>
              </a:rPr>
              <a:t> </a:t>
            </a:r>
            <a:r>
              <a:rPr sz="1071" dirty="0">
                <a:latin typeface="Arial"/>
                <a:cs typeface="Arial"/>
              </a:rPr>
              <a:t>compressor</a:t>
            </a:r>
            <a:r>
              <a:rPr sz="1071" spc="68" dirty="0">
                <a:latin typeface="Arial"/>
                <a:cs typeface="Arial"/>
              </a:rPr>
              <a:t> </a:t>
            </a:r>
            <a:r>
              <a:rPr sz="1071" dirty="0">
                <a:latin typeface="Arial"/>
                <a:cs typeface="Arial"/>
              </a:rPr>
              <a:t>discharge</a:t>
            </a:r>
            <a:r>
              <a:rPr sz="1071" spc="63" dirty="0">
                <a:latin typeface="Arial"/>
                <a:cs typeface="Arial"/>
              </a:rPr>
              <a:t> </a:t>
            </a:r>
            <a:r>
              <a:rPr sz="1071" dirty="0">
                <a:latin typeface="Arial"/>
                <a:cs typeface="Arial"/>
              </a:rPr>
              <a:t>pressures</a:t>
            </a:r>
            <a:r>
              <a:rPr sz="1071" spc="68" dirty="0">
                <a:latin typeface="Arial"/>
                <a:cs typeface="Arial"/>
              </a:rPr>
              <a:t> </a:t>
            </a:r>
            <a:r>
              <a:rPr sz="1071" dirty="0">
                <a:latin typeface="Arial"/>
                <a:cs typeface="Arial"/>
              </a:rPr>
              <a:t>can</a:t>
            </a:r>
            <a:r>
              <a:rPr sz="1071" spc="68" dirty="0">
                <a:latin typeface="Arial"/>
                <a:cs typeface="Arial"/>
              </a:rPr>
              <a:t> </a:t>
            </a:r>
            <a:r>
              <a:rPr sz="1071" dirty="0">
                <a:latin typeface="Arial"/>
                <a:cs typeface="Arial"/>
              </a:rPr>
              <a:t>only</a:t>
            </a:r>
            <a:r>
              <a:rPr sz="1071" spc="63" dirty="0">
                <a:latin typeface="Arial"/>
                <a:cs typeface="Arial"/>
              </a:rPr>
              <a:t> </a:t>
            </a:r>
            <a:r>
              <a:rPr sz="1071" dirty="0">
                <a:latin typeface="Arial"/>
                <a:cs typeface="Arial"/>
              </a:rPr>
              <a:t>be</a:t>
            </a:r>
            <a:r>
              <a:rPr sz="1071" spc="63" dirty="0">
                <a:latin typeface="Arial"/>
                <a:cs typeface="Arial"/>
              </a:rPr>
              <a:t> </a:t>
            </a:r>
            <a:r>
              <a:rPr sz="1071" dirty="0">
                <a:latin typeface="Arial"/>
                <a:cs typeface="Arial"/>
              </a:rPr>
              <a:t>seen</a:t>
            </a:r>
            <a:r>
              <a:rPr sz="1071" spc="68" dirty="0">
                <a:latin typeface="Arial"/>
                <a:cs typeface="Arial"/>
              </a:rPr>
              <a:t> </a:t>
            </a:r>
            <a:r>
              <a:rPr sz="1071" dirty="0">
                <a:latin typeface="Arial"/>
                <a:cs typeface="Arial"/>
              </a:rPr>
              <a:t>on</a:t>
            </a:r>
            <a:r>
              <a:rPr sz="1071" spc="63" dirty="0">
                <a:latin typeface="Arial"/>
                <a:cs typeface="Arial"/>
              </a:rPr>
              <a:t> </a:t>
            </a:r>
            <a:r>
              <a:rPr sz="1071" spc="-24" dirty="0">
                <a:latin typeface="Arial"/>
                <a:cs typeface="Arial"/>
              </a:rPr>
              <a:t>the 	</a:t>
            </a:r>
            <a:r>
              <a:rPr sz="1071" dirty="0">
                <a:latin typeface="Arial"/>
                <a:cs typeface="Arial"/>
              </a:rPr>
              <a:t>high</a:t>
            </a:r>
            <a:r>
              <a:rPr sz="1071" spc="10" dirty="0">
                <a:latin typeface="Arial"/>
                <a:cs typeface="Arial"/>
              </a:rPr>
              <a:t> </a:t>
            </a:r>
            <a:r>
              <a:rPr sz="1071" dirty="0">
                <a:latin typeface="Arial"/>
                <a:cs typeface="Arial"/>
              </a:rPr>
              <a:t>side</a:t>
            </a:r>
            <a:r>
              <a:rPr sz="1071" spc="15" dirty="0">
                <a:latin typeface="Arial"/>
                <a:cs typeface="Arial"/>
              </a:rPr>
              <a:t> </a:t>
            </a:r>
            <a:r>
              <a:rPr sz="1071" dirty="0">
                <a:latin typeface="Arial"/>
                <a:cs typeface="Arial"/>
              </a:rPr>
              <a:t>gauge</a:t>
            </a:r>
            <a:r>
              <a:rPr sz="1071" spc="15" dirty="0">
                <a:latin typeface="Arial"/>
                <a:cs typeface="Arial"/>
              </a:rPr>
              <a:t> </a:t>
            </a:r>
            <a:r>
              <a:rPr sz="1071" dirty="0">
                <a:latin typeface="Arial"/>
                <a:cs typeface="Arial"/>
              </a:rPr>
              <a:t>if</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high</a:t>
            </a:r>
            <a:r>
              <a:rPr sz="1071" spc="15" dirty="0">
                <a:latin typeface="Arial"/>
                <a:cs typeface="Arial"/>
              </a:rPr>
              <a:t> </a:t>
            </a:r>
            <a:r>
              <a:rPr sz="1071" dirty="0">
                <a:latin typeface="Arial"/>
                <a:cs typeface="Arial"/>
              </a:rPr>
              <a:t>side</a:t>
            </a:r>
            <a:r>
              <a:rPr sz="1071" spc="15" dirty="0">
                <a:latin typeface="Arial"/>
                <a:cs typeface="Arial"/>
              </a:rPr>
              <a:t> </a:t>
            </a:r>
            <a:r>
              <a:rPr sz="1071" dirty="0">
                <a:latin typeface="Arial"/>
                <a:cs typeface="Arial"/>
              </a:rPr>
              <a:t>service</a:t>
            </a:r>
            <a:r>
              <a:rPr sz="1071" spc="15" dirty="0">
                <a:latin typeface="Arial"/>
                <a:cs typeface="Arial"/>
              </a:rPr>
              <a:t> </a:t>
            </a:r>
            <a:r>
              <a:rPr sz="1071" dirty="0">
                <a:latin typeface="Arial"/>
                <a:cs typeface="Arial"/>
              </a:rPr>
              <a:t>port</a:t>
            </a:r>
            <a:r>
              <a:rPr sz="1071" spc="10"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located</a:t>
            </a:r>
            <a:r>
              <a:rPr sz="1071" spc="15" dirty="0">
                <a:latin typeface="Arial"/>
                <a:cs typeface="Arial"/>
              </a:rPr>
              <a:t> </a:t>
            </a:r>
            <a:r>
              <a:rPr sz="1071" dirty="0">
                <a:latin typeface="Arial"/>
                <a:cs typeface="Arial"/>
              </a:rPr>
              <a:t>on</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compressor</a:t>
            </a:r>
            <a:r>
              <a:rPr sz="1071" spc="15" dirty="0">
                <a:latin typeface="Arial"/>
                <a:cs typeface="Arial"/>
              </a:rPr>
              <a:t> </a:t>
            </a:r>
            <a:r>
              <a:rPr sz="1071" dirty="0">
                <a:latin typeface="Arial"/>
                <a:cs typeface="Arial"/>
              </a:rPr>
              <a:t>discharge</a:t>
            </a:r>
            <a:r>
              <a:rPr sz="1071" spc="15" dirty="0">
                <a:latin typeface="Arial"/>
                <a:cs typeface="Arial"/>
              </a:rPr>
              <a:t> </a:t>
            </a:r>
            <a:r>
              <a:rPr sz="1071" spc="-19" dirty="0">
                <a:latin typeface="Arial"/>
                <a:cs typeface="Arial"/>
              </a:rPr>
              <a:t>line 	</a:t>
            </a:r>
            <a:r>
              <a:rPr sz="1071" dirty="0">
                <a:latin typeface="Arial"/>
                <a:cs typeface="Arial"/>
              </a:rPr>
              <a:t>between</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compressor</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condenser.</a:t>
            </a:r>
            <a:r>
              <a:rPr sz="1071" spc="-44" dirty="0">
                <a:latin typeface="Arial"/>
                <a:cs typeface="Arial"/>
              </a:rPr>
              <a:t> </a:t>
            </a:r>
            <a:r>
              <a:rPr sz="1071" dirty="0">
                <a:latin typeface="Arial"/>
                <a:cs typeface="Arial"/>
              </a:rPr>
              <a:t>If</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high</a:t>
            </a:r>
            <a:r>
              <a:rPr sz="1071" spc="-44" dirty="0">
                <a:latin typeface="Arial"/>
                <a:cs typeface="Arial"/>
              </a:rPr>
              <a:t> </a:t>
            </a:r>
            <a:r>
              <a:rPr sz="1071" dirty="0">
                <a:latin typeface="Arial"/>
                <a:cs typeface="Arial"/>
              </a:rPr>
              <a:t>side</a:t>
            </a:r>
            <a:r>
              <a:rPr sz="1071" spc="-44" dirty="0">
                <a:latin typeface="Arial"/>
                <a:cs typeface="Arial"/>
              </a:rPr>
              <a:t> </a:t>
            </a:r>
            <a:r>
              <a:rPr sz="1071" dirty="0">
                <a:latin typeface="Arial"/>
                <a:cs typeface="Arial"/>
              </a:rPr>
              <a:t>service</a:t>
            </a:r>
            <a:r>
              <a:rPr sz="1071" spc="-44" dirty="0">
                <a:latin typeface="Arial"/>
                <a:cs typeface="Arial"/>
              </a:rPr>
              <a:t> </a:t>
            </a:r>
            <a:r>
              <a:rPr sz="1071" dirty="0">
                <a:latin typeface="Arial"/>
                <a:cs typeface="Arial"/>
              </a:rPr>
              <a:t>port</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located</a:t>
            </a:r>
            <a:r>
              <a:rPr sz="1071" spc="-44" dirty="0">
                <a:latin typeface="Arial"/>
                <a:cs typeface="Arial"/>
              </a:rPr>
              <a:t> </a:t>
            </a:r>
            <a:r>
              <a:rPr sz="1071" dirty="0">
                <a:latin typeface="Arial"/>
                <a:cs typeface="Arial"/>
              </a:rPr>
              <a:t>on</a:t>
            </a:r>
            <a:r>
              <a:rPr sz="1071" spc="-49" dirty="0">
                <a:latin typeface="Arial"/>
                <a:cs typeface="Arial"/>
              </a:rPr>
              <a:t> </a:t>
            </a:r>
            <a:r>
              <a:rPr sz="1071" spc="-24" dirty="0">
                <a:latin typeface="Arial"/>
                <a:cs typeface="Arial"/>
              </a:rPr>
              <a:t>the 	</a:t>
            </a:r>
            <a:r>
              <a:rPr sz="1071" dirty="0">
                <a:latin typeface="Arial"/>
                <a:cs typeface="Arial"/>
              </a:rPr>
              <a:t>liquid</a:t>
            </a:r>
            <a:r>
              <a:rPr sz="1071" spc="34" dirty="0">
                <a:latin typeface="Arial"/>
                <a:cs typeface="Arial"/>
              </a:rPr>
              <a:t> </a:t>
            </a:r>
            <a:r>
              <a:rPr sz="1071" dirty="0">
                <a:latin typeface="Arial"/>
                <a:cs typeface="Arial"/>
              </a:rPr>
              <a:t>line</a:t>
            </a:r>
            <a:r>
              <a:rPr sz="1071" spc="34" dirty="0">
                <a:latin typeface="Arial"/>
                <a:cs typeface="Arial"/>
              </a:rPr>
              <a:t> </a:t>
            </a:r>
            <a:r>
              <a:rPr sz="1071" dirty="0">
                <a:latin typeface="Arial"/>
                <a:cs typeface="Arial"/>
              </a:rPr>
              <a:t>between</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condenser</a:t>
            </a:r>
            <a:r>
              <a:rPr sz="1071" spc="3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orifice</a:t>
            </a:r>
            <a:r>
              <a:rPr sz="1071" spc="39" dirty="0">
                <a:latin typeface="Arial"/>
                <a:cs typeface="Arial"/>
              </a:rPr>
              <a:t> </a:t>
            </a:r>
            <a:r>
              <a:rPr sz="1071" dirty="0">
                <a:latin typeface="Arial"/>
                <a:cs typeface="Arial"/>
              </a:rPr>
              <a:t>tube</a:t>
            </a:r>
            <a:r>
              <a:rPr sz="1071" spc="39" dirty="0">
                <a:latin typeface="Arial"/>
                <a:cs typeface="Arial"/>
              </a:rPr>
              <a:t> </a:t>
            </a:r>
            <a:r>
              <a:rPr sz="1071" dirty="0">
                <a:latin typeface="Arial"/>
                <a:cs typeface="Arial"/>
              </a:rPr>
              <a:t>or</a:t>
            </a:r>
            <a:r>
              <a:rPr sz="1071" spc="34" dirty="0">
                <a:latin typeface="Arial"/>
                <a:cs typeface="Arial"/>
              </a:rPr>
              <a:t> </a:t>
            </a:r>
            <a:r>
              <a:rPr sz="1071" dirty="0">
                <a:latin typeface="Arial"/>
                <a:cs typeface="Arial"/>
              </a:rPr>
              <a:t>expansion</a:t>
            </a:r>
            <a:r>
              <a:rPr sz="1071" spc="34" dirty="0">
                <a:latin typeface="Arial"/>
                <a:cs typeface="Arial"/>
              </a:rPr>
              <a:t> </a:t>
            </a:r>
            <a:r>
              <a:rPr sz="1071" dirty="0">
                <a:latin typeface="Arial"/>
                <a:cs typeface="Arial"/>
              </a:rPr>
              <a:t>valve,</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high</a:t>
            </a:r>
            <a:r>
              <a:rPr sz="1071" spc="34" dirty="0">
                <a:latin typeface="Arial"/>
                <a:cs typeface="Arial"/>
              </a:rPr>
              <a:t> </a:t>
            </a:r>
            <a:r>
              <a:rPr sz="1071" spc="-19" dirty="0">
                <a:latin typeface="Arial"/>
                <a:cs typeface="Arial"/>
              </a:rPr>
              <a:t>side 	</a:t>
            </a:r>
            <a:r>
              <a:rPr sz="1071" dirty="0">
                <a:latin typeface="Arial"/>
                <a:cs typeface="Arial"/>
              </a:rPr>
              <a:t>gauge</a:t>
            </a:r>
            <a:r>
              <a:rPr sz="1071" spc="-24" dirty="0">
                <a:latin typeface="Arial"/>
                <a:cs typeface="Arial"/>
              </a:rPr>
              <a:t> </a:t>
            </a:r>
            <a:r>
              <a:rPr sz="1071" dirty="0">
                <a:latin typeface="Arial"/>
                <a:cs typeface="Arial"/>
              </a:rPr>
              <a:t>will</a:t>
            </a:r>
            <a:r>
              <a:rPr sz="1071" spc="-24" dirty="0">
                <a:latin typeface="Arial"/>
                <a:cs typeface="Arial"/>
              </a:rPr>
              <a:t> </a:t>
            </a:r>
            <a:r>
              <a:rPr sz="1071" dirty="0">
                <a:latin typeface="Arial"/>
                <a:cs typeface="Arial"/>
              </a:rPr>
              <a:t>read</a:t>
            </a:r>
            <a:r>
              <a:rPr sz="1071" spc="-24" dirty="0">
                <a:latin typeface="Arial"/>
                <a:cs typeface="Arial"/>
              </a:rPr>
              <a:t> </a:t>
            </a:r>
            <a:r>
              <a:rPr sz="1071" dirty="0">
                <a:latin typeface="Arial"/>
                <a:cs typeface="Arial"/>
              </a:rPr>
              <a:t>low</a:t>
            </a:r>
            <a:r>
              <a:rPr sz="1071" spc="-29" dirty="0">
                <a:latin typeface="Arial"/>
                <a:cs typeface="Arial"/>
              </a:rPr>
              <a:t> </a:t>
            </a:r>
            <a:r>
              <a:rPr sz="1071" dirty="0">
                <a:latin typeface="Arial"/>
                <a:cs typeface="Arial"/>
              </a:rPr>
              <a:t>when</a:t>
            </a:r>
            <a:r>
              <a:rPr sz="1071" spc="-2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flow</a:t>
            </a:r>
            <a:r>
              <a:rPr sz="1071" spc="-29" dirty="0">
                <a:latin typeface="Arial"/>
                <a:cs typeface="Arial"/>
              </a:rPr>
              <a:t> </a:t>
            </a:r>
            <a:r>
              <a:rPr sz="1071" dirty="0">
                <a:latin typeface="Arial"/>
                <a:cs typeface="Arial"/>
              </a:rPr>
              <a:t>through</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condenser</a:t>
            </a:r>
            <a:r>
              <a:rPr sz="1071" spc="-19" dirty="0">
                <a:latin typeface="Arial"/>
                <a:cs typeface="Arial"/>
              </a:rPr>
              <a:t> </a:t>
            </a:r>
            <a:r>
              <a:rPr sz="1071" dirty="0">
                <a:latin typeface="Arial"/>
                <a:cs typeface="Arial"/>
              </a:rPr>
              <a:t>is</a:t>
            </a:r>
            <a:r>
              <a:rPr sz="1071" spc="-24" dirty="0">
                <a:latin typeface="Arial"/>
                <a:cs typeface="Arial"/>
              </a:rPr>
              <a:t> </a:t>
            </a:r>
            <a:r>
              <a:rPr sz="1071" spc="-10" dirty="0">
                <a:latin typeface="Arial"/>
                <a:cs typeface="Arial"/>
              </a:rPr>
              <a:t>restricted.</a:t>
            </a:r>
            <a:endParaRPr sz="1071" dirty="0">
              <a:latin typeface="Arial"/>
              <a:cs typeface="Arial"/>
            </a:endParaRPr>
          </a:p>
          <a:p>
            <a:pPr marL="455161" lvl="2" indent="-442792">
              <a:spcBef>
                <a:spcPts val="1144"/>
              </a:spcBef>
              <a:buFont typeface="Arial"/>
              <a:buAutoNum type="arabicPeriod" startAt="2"/>
              <a:tabLst>
                <a:tab pos="455161" algn="l"/>
              </a:tabLst>
            </a:pPr>
            <a:r>
              <a:rPr sz="1071" b="1" dirty="0">
                <a:latin typeface="Arial"/>
                <a:cs typeface="Arial"/>
              </a:rPr>
              <a:t>Airflow</a:t>
            </a:r>
            <a:r>
              <a:rPr sz="1071" b="1" spc="-15" dirty="0">
                <a:latin typeface="Arial"/>
                <a:cs typeface="Arial"/>
              </a:rPr>
              <a:t> </a:t>
            </a:r>
            <a:r>
              <a:rPr sz="1071" b="1" spc="-10" dirty="0">
                <a:latin typeface="Arial"/>
                <a:cs typeface="Arial"/>
              </a:rPr>
              <a:t>Restrictions</a:t>
            </a:r>
            <a:endParaRPr sz="1071" dirty="0">
              <a:latin typeface="Arial"/>
              <a:cs typeface="Arial"/>
            </a:endParaRPr>
          </a:p>
          <a:p>
            <a:pPr marL="455161" marR="6184" lvl="3" indent="-220160">
              <a:lnSpc>
                <a:spcPct val="143700"/>
              </a:lnSpc>
              <a:spcBef>
                <a:spcPts val="584"/>
              </a:spcBef>
              <a:buAutoNum type="alphaLcPeriod"/>
              <a:tabLst>
                <a:tab pos="457636" algn="l"/>
              </a:tabLst>
            </a:pPr>
            <a:r>
              <a:rPr sz="1071" dirty="0">
                <a:latin typeface="Arial"/>
                <a:cs typeface="Arial"/>
              </a:rPr>
              <a:t>Inadequate</a:t>
            </a:r>
            <a:r>
              <a:rPr sz="1071" spc="34" dirty="0">
                <a:latin typeface="Arial"/>
                <a:cs typeface="Arial"/>
              </a:rPr>
              <a:t> </a:t>
            </a:r>
            <a:r>
              <a:rPr sz="1071" dirty="0">
                <a:latin typeface="Arial"/>
                <a:cs typeface="Arial"/>
              </a:rPr>
              <a:t>condenser</a:t>
            </a:r>
            <a:r>
              <a:rPr sz="1071" spc="29" dirty="0">
                <a:latin typeface="Arial"/>
                <a:cs typeface="Arial"/>
              </a:rPr>
              <a:t> </a:t>
            </a:r>
            <a:r>
              <a:rPr sz="1071" dirty="0">
                <a:latin typeface="Arial"/>
                <a:cs typeface="Arial"/>
              </a:rPr>
              <a:t>airflow</a:t>
            </a:r>
            <a:r>
              <a:rPr sz="1071" spc="34" dirty="0">
                <a:latin typeface="Arial"/>
                <a:cs typeface="Arial"/>
              </a:rPr>
              <a:t> </a:t>
            </a:r>
            <a:r>
              <a:rPr sz="1071" dirty="0">
                <a:latin typeface="Arial"/>
                <a:cs typeface="Arial"/>
              </a:rPr>
              <a:t>will</a:t>
            </a:r>
            <a:r>
              <a:rPr sz="1071" spc="34" dirty="0">
                <a:latin typeface="Arial"/>
                <a:cs typeface="Arial"/>
              </a:rPr>
              <a:t> </a:t>
            </a:r>
            <a:r>
              <a:rPr sz="1071" dirty="0">
                <a:latin typeface="Arial"/>
                <a:cs typeface="Arial"/>
              </a:rPr>
              <a:t>cause</a:t>
            </a:r>
            <a:r>
              <a:rPr sz="1071" spc="34" dirty="0">
                <a:latin typeface="Arial"/>
                <a:cs typeface="Arial"/>
              </a:rPr>
              <a:t> </a:t>
            </a:r>
            <a:r>
              <a:rPr sz="1071" dirty="0">
                <a:latin typeface="Arial"/>
                <a:cs typeface="Arial"/>
              </a:rPr>
              <a:t>excessive</a:t>
            </a:r>
            <a:r>
              <a:rPr sz="1071" spc="34" dirty="0">
                <a:latin typeface="Arial"/>
                <a:cs typeface="Arial"/>
              </a:rPr>
              <a:t> </a:t>
            </a:r>
            <a:r>
              <a:rPr sz="1071" dirty="0">
                <a:latin typeface="Arial"/>
                <a:cs typeface="Arial"/>
              </a:rPr>
              <a:t>compressor</a:t>
            </a:r>
            <a:r>
              <a:rPr sz="1071" spc="29" dirty="0">
                <a:latin typeface="Arial"/>
                <a:cs typeface="Arial"/>
              </a:rPr>
              <a:t> </a:t>
            </a:r>
            <a:r>
              <a:rPr sz="1071" dirty="0">
                <a:latin typeface="Arial"/>
                <a:cs typeface="Arial"/>
              </a:rPr>
              <a:t>discharge</a:t>
            </a:r>
            <a:r>
              <a:rPr sz="1071" spc="34" dirty="0">
                <a:latin typeface="Arial"/>
                <a:cs typeface="Arial"/>
              </a:rPr>
              <a:t> </a:t>
            </a:r>
            <a:r>
              <a:rPr sz="1071" spc="-10" dirty="0">
                <a:latin typeface="Arial"/>
                <a:cs typeface="Arial"/>
              </a:rPr>
              <a:t>temperatures 	</a:t>
            </a:r>
            <a:r>
              <a:rPr sz="1071" dirty="0">
                <a:latin typeface="Arial"/>
                <a:cs typeface="Arial"/>
              </a:rPr>
              <a:t>and</a:t>
            </a:r>
            <a:r>
              <a:rPr sz="1071" spc="-19" dirty="0">
                <a:latin typeface="Arial"/>
                <a:cs typeface="Arial"/>
              </a:rPr>
              <a:t> </a:t>
            </a:r>
            <a:r>
              <a:rPr sz="1071" spc="-10" dirty="0">
                <a:latin typeface="Arial"/>
                <a:cs typeface="Arial"/>
              </a:rPr>
              <a:t>pressures.</a:t>
            </a:r>
            <a:endParaRPr sz="1071" dirty="0">
              <a:latin typeface="Arial"/>
              <a:cs typeface="Arial"/>
            </a:endParaRPr>
          </a:p>
          <a:p>
            <a:pPr marL="455161" marR="6184" lvl="3" indent="-220160">
              <a:lnSpc>
                <a:spcPts val="1850"/>
              </a:lnSpc>
              <a:spcBef>
                <a:spcPts val="156"/>
              </a:spcBef>
              <a:buAutoNum type="alphaLcPeriod"/>
              <a:tabLst>
                <a:tab pos="457636" algn="l"/>
              </a:tabLst>
            </a:pPr>
            <a:r>
              <a:rPr sz="1071" dirty="0">
                <a:latin typeface="Arial"/>
                <a:cs typeface="Arial"/>
              </a:rPr>
              <a:t>Cooling</a:t>
            </a:r>
            <a:r>
              <a:rPr sz="1071" spc="73" dirty="0">
                <a:latin typeface="Arial"/>
                <a:cs typeface="Arial"/>
              </a:rPr>
              <a:t> </a:t>
            </a:r>
            <a:r>
              <a:rPr sz="1071" dirty="0">
                <a:latin typeface="Arial"/>
                <a:cs typeface="Arial"/>
              </a:rPr>
              <a:t>fans</a:t>
            </a:r>
            <a:r>
              <a:rPr sz="1071" spc="73" dirty="0">
                <a:latin typeface="Arial"/>
                <a:cs typeface="Arial"/>
              </a:rPr>
              <a:t> </a:t>
            </a:r>
            <a:r>
              <a:rPr sz="1071" dirty="0">
                <a:latin typeface="Arial"/>
                <a:cs typeface="Arial"/>
              </a:rPr>
              <a:t>that</a:t>
            </a:r>
            <a:r>
              <a:rPr sz="1071" spc="73" dirty="0">
                <a:latin typeface="Arial"/>
                <a:cs typeface="Arial"/>
              </a:rPr>
              <a:t> </a:t>
            </a:r>
            <a:r>
              <a:rPr sz="1071" dirty="0">
                <a:latin typeface="Arial"/>
                <a:cs typeface="Arial"/>
              </a:rPr>
              <a:t>are</a:t>
            </a:r>
            <a:r>
              <a:rPr sz="1071" spc="73" dirty="0">
                <a:latin typeface="Arial"/>
                <a:cs typeface="Arial"/>
              </a:rPr>
              <a:t> </a:t>
            </a:r>
            <a:r>
              <a:rPr sz="1071" dirty="0">
                <a:latin typeface="Arial"/>
                <a:cs typeface="Arial"/>
              </a:rPr>
              <a:t>inoperative,</a:t>
            </a:r>
            <a:r>
              <a:rPr sz="1071" spc="78" dirty="0">
                <a:latin typeface="Arial"/>
                <a:cs typeface="Arial"/>
              </a:rPr>
              <a:t> </a:t>
            </a:r>
            <a:r>
              <a:rPr sz="1071" dirty="0">
                <a:latin typeface="Arial"/>
                <a:cs typeface="Arial"/>
              </a:rPr>
              <a:t>or</a:t>
            </a:r>
            <a:r>
              <a:rPr sz="1071" spc="73" dirty="0">
                <a:latin typeface="Arial"/>
                <a:cs typeface="Arial"/>
              </a:rPr>
              <a:t> </a:t>
            </a:r>
            <a:r>
              <a:rPr sz="1071" dirty="0">
                <a:latin typeface="Arial"/>
                <a:cs typeface="Arial"/>
              </a:rPr>
              <a:t>that</a:t>
            </a:r>
            <a:r>
              <a:rPr sz="1071" spc="73" dirty="0">
                <a:latin typeface="Arial"/>
                <a:cs typeface="Arial"/>
              </a:rPr>
              <a:t> </a:t>
            </a:r>
            <a:r>
              <a:rPr sz="1071" dirty="0">
                <a:latin typeface="Arial"/>
                <a:cs typeface="Arial"/>
              </a:rPr>
              <a:t>do</a:t>
            </a:r>
            <a:r>
              <a:rPr sz="1071" spc="73" dirty="0">
                <a:latin typeface="Arial"/>
                <a:cs typeface="Arial"/>
              </a:rPr>
              <a:t> </a:t>
            </a:r>
            <a:r>
              <a:rPr sz="1071" dirty="0">
                <a:latin typeface="Arial"/>
                <a:cs typeface="Arial"/>
              </a:rPr>
              <a:t>not</a:t>
            </a:r>
            <a:r>
              <a:rPr sz="1071" spc="73" dirty="0">
                <a:latin typeface="Arial"/>
                <a:cs typeface="Arial"/>
              </a:rPr>
              <a:t> </a:t>
            </a:r>
            <a:r>
              <a:rPr sz="1071" dirty="0">
                <a:latin typeface="Arial"/>
                <a:cs typeface="Arial"/>
              </a:rPr>
              <a:t>work</a:t>
            </a:r>
            <a:r>
              <a:rPr sz="1071" spc="78" dirty="0">
                <a:latin typeface="Arial"/>
                <a:cs typeface="Arial"/>
              </a:rPr>
              <a:t> </a:t>
            </a:r>
            <a:r>
              <a:rPr sz="1071" dirty="0">
                <a:latin typeface="Arial"/>
                <a:cs typeface="Arial"/>
              </a:rPr>
              <a:t>properly</a:t>
            </a:r>
            <a:r>
              <a:rPr sz="1071" spc="73" dirty="0">
                <a:latin typeface="Arial"/>
                <a:cs typeface="Arial"/>
              </a:rPr>
              <a:t> </a:t>
            </a:r>
            <a:r>
              <a:rPr sz="1071" dirty="0">
                <a:latin typeface="Arial"/>
                <a:cs typeface="Arial"/>
              </a:rPr>
              <a:t>will</a:t>
            </a:r>
            <a:r>
              <a:rPr sz="1071" spc="73" dirty="0">
                <a:latin typeface="Arial"/>
                <a:cs typeface="Arial"/>
              </a:rPr>
              <a:t> </a:t>
            </a:r>
            <a:r>
              <a:rPr sz="1071" dirty="0">
                <a:latin typeface="Arial"/>
                <a:cs typeface="Arial"/>
              </a:rPr>
              <a:t>reduce</a:t>
            </a:r>
            <a:r>
              <a:rPr sz="1071" spc="73" dirty="0">
                <a:latin typeface="Arial"/>
                <a:cs typeface="Arial"/>
              </a:rPr>
              <a:t> </a:t>
            </a:r>
            <a:r>
              <a:rPr sz="1071" dirty="0">
                <a:latin typeface="Arial"/>
                <a:cs typeface="Arial"/>
              </a:rPr>
              <a:t>heat</a:t>
            </a:r>
            <a:r>
              <a:rPr sz="1071" spc="78" dirty="0">
                <a:latin typeface="Arial"/>
                <a:cs typeface="Arial"/>
              </a:rPr>
              <a:t> </a:t>
            </a:r>
            <a:r>
              <a:rPr sz="1071" spc="-10" dirty="0">
                <a:latin typeface="Arial"/>
                <a:cs typeface="Arial"/>
              </a:rPr>
              <a:t>transfer 	</a:t>
            </a:r>
            <a:r>
              <a:rPr sz="1071" dirty="0">
                <a:latin typeface="Arial"/>
                <a:cs typeface="Arial"/>
              </a:rPr>
              <a:t>from</a:t>
            </a:r>
            <a:r>
              <a:rPr sz="1071" spc="-5"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condenser.</a:t>
            </a:r>
            <a:endParaRPr sz="1071" dirty="0">
              <a:latin typeface="Arial"/>
              <a:cs typeface="Arial"/>
            </a:endParaRPr>
          </a:p>
          <a:p>
            <a:pPr marL="454543" lvl="3" indent="-219541">
              <a:spcBef>
                <a:spcPts val="404"/>
              </a:spcBef>
              <a:buAutoNum type="alphaLcPeriod"/>
              <a:tabLst>
                <a:tab pos="454543" algn="l"/>
              </a:tabLst>
            </a:pPr>
            <a:r>
              <a:rPr sz="1071" dirty="0">
                <a:latin typeface="Arial"/>
                <a:cs typeface="Arial"/>
              </a:rPr>
              <a:t>Obstructions,</a:t>
            </a:r>
            <a:r>
              <a:rPr sz="1071" spc="-29" dirty="0">
                <a:latin typeface="Arial"/>
                <a:cs typeface="Arial"/>
              </a:rPr>
              <a:t> </a:t>
            </a:r>
            <a:r>
              <a:rPr sz="1071" dirty="0">
                <a:latin typeface="Arial"/>
                <a:cs typeface="Arial"/>
              </a:rPr>
              <a:t>missing</a:t>
            </a:r>
            <a:r>
              <a:rPr sz="1071" spc="-29" dirty="0">
                <a:latin typeface="Arial"/>
                <a:cs typeface="Arial"/>
              </a:rPr>
              <a:t> </a:t>
            </a:r>
            <a:r>
              <a:rPr sz="1071" dirty="0">
                <a:latin typeface="Arial"/>
                <a:cs typeface="Arial"/>
              </a:rPr>
              <a:t>seals</a:t>
            </a:r>
            <a:r>
              <a:rPr sz="1071" spc="-29"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damaged</a:t>
            </a:r>
            <a:r>
              <a:rPr sz="1071" spc="-29"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intake</a:t>
            </a:r>
            <a:r>
              <a:rPr sz="1071" spc="-29" dirty="0">
                <a:latin typeface="Arial"/>
                <a:cs typeface="Arial"/>
              </a:rPr>
              <a:t> </a:t>
            </a:r>
            <a:r>
              <a:rPr sz="1071" dirty="0">
                <a:latin typeface="Arial"/>
                <a:cs typeface="Arial"/>
              </a:rPr>
              <a:t>shrouds</a:t>
            </a:r>
            <a:r>
              <a:rPr sz="1071" spc="-34" dirty="0">
                <a:latin typeface="Arial"/>
                <a:cs typeface="Arial"/>
              </a:rPr>
              <a:t> </a:t>
            </a:r>
            <a:r>
              <a:rPr sz="1071" dirty="0">
                <a:latin typeface="Arial"/>
                <a:cs typeface="Arial"/>
              </a:rPr>
              <a:t>will</a:t>
            </a:r>
            <a:r>
              <a:rPr sz="1071" spc="-29" dirty="0">
                <a:latin typeface="Arial"/>
                <a:cs typeface="Arial"/>
              </a:rPr>
              <a:t> </a:t>
            </a:r>
            <a:r>
              <a:rPr sz="1071" dirty="0">
                <a:latin typeface="Arial"/>
                <a:cs typeface="Arial"/>
              </a:rPr>
              <a:t>also</a:t>
            </a:r>
            <a:r>
              <a:rPr sz="1071" spc="-29" dirty="0">
                <a:latin typeface="Arial"/>
                <a:cs typeface="Arial"/>
              </a:rPr>
              <a:t> </a:t>
            </a:r>
            <a:r>
              <a:rPr sz="1071" dirty="0">
                <a:latin typeface="Arial"/>
                <a:cs typeface="Arial"/>
              </a:rPr>
              <a:t>reduce</a:t>
            </a:r>
            <a:r>
              <a:rPr sz="1071" spc="-24" dirty="0">
                <a:latin typeface="Arial"/>
                <a:cs typeface="Arial"/>
              </a:rPr>
              <a:t> </a:t>
            </a:r>
            <a:r>
              <a:rPr sz="1071" spc="-10" dirty="0">
                <a:latin typeface="Arial"/>
                <a:cs typeface="Arial"/>
              </a:rPr>
              <a:t>airflow.</a:t>
            </a:r>
            <a:endParaRPr sz="1071" dirty="0">
              <a:latin typeface="Arial"/>
              <a:cs typeface="Arial"/>
            </a:endParaRPr>
          </a:p>
          <a:p>
            <a:pPr marL="12369" marR="6803" algn="just">
              <a:lnSpc>
                <a:spcPct val="143900"/>
              </a:lnSpc>
              <a:spcBef>
                <a:spcPts val="579"/>
              </a:spcBef>
            </a:pPr>
            <a:r>
              <a:rPr sz="1071" dirty="0">
                <a:latin typeface="Arial"/>
                <a:cs typeface="Arial"/>
              </a:rPr>
              <a:t>Without</a:t>
            </a:r>
            <a:r>
              <a:rPr sz="1071" spc="458" dirty="0">
                <a:latin typeface="Arial"/>
                <a:cs typeface="Arial"/>
              </a:rPr>
              <a:t> </a:t>
            </a:r>
            <a:r>
              <a:rPr sz="1071" dirty="0">
                <a:latin typeface="Arial"/>
                <a:cs typeface="Arial"/>
              </a:rPr>
              <a:t>sufficient</a:t>
            </a:r>
            <a:r>
              <a:rPr sz="1071" spc="453" dirty="0">
                <a:latin typeface="Arial"/>
                <a:cs typeface="Arial"/>
              </a:rPr>
              <a:t> </a:t>
            </a:r>
            <a:r>
              <a:rPr sz="1071" dirty="0">
                <a:latin typeface="Arial"/>
                <a:cs typeface="Arial"/>
              </a:rPr>
              <a:t>cooling</a:t>
            </a:r>
            <a:r>
              <a:rPr sz="1071" spc="458" dirty="0">
                <a:latin typeface="Arial"/>
                <a:cs typeface="Arial"/>
              </a:rPr>
              <a:t> </a:t>
            </a:r>
            <a:r>
              <a:rPr sz="1071" dirty="0">
                <a:latin typeface="Arial"/>
                <a:cs typeface="Arial"/>
              </a:rPr>
              <a:t>air</a:t>
            </a:r>
            <a:r>
              <a:rPr sz="1071" spc="458" dirty="0">
                <a:latin typeface="Arial"/>
                <a:cs typeface="Arial"/>
              </a:rPr>
              <a:t> </a:t>
            </a:r>
            <a:r>
              <a:rPr sz="1071" dirty="0">
                <a:latin typeface="Arial"/>
                <a:cs typeface="Arial"/>
              </a:rPr>
              <a:t>for</a:t>
            </a:r>
            <a:r>
              <a:rPr sz="1071" spc="453" dirty="0">
                <a:latin typeface="Arial"/>
                <a:cs typeface="Arial"/>
              </a:rPr>
              <a:t> </a:t>
            </a:r>
            <a:r>
              <a:rPr sz="1071" dirty="0">
                <a:latin typeface="Arial"/>
                <a:cs typeface="Arial"/>
              </a:rPr>
              <a:t>refrigerant</a:t>
            </a:r>
            <a:r>
              <a:rPr sz="1071" spc="453" dirty="0">
                <a:latin typeface="Arial"/>
                <a:cs typeface="Arial"/>
              </a:rPr>
              <a:t> </a:t>
            </a:r>
            <a:r>
              <a:rPr sz="1071" dirty="0">
                <a:latin typeface="Arial"/>
                <a:cs typeface="Arial"/>
              </a:rPr>
              <a:t>condensation</a:t>
            </a:r>
            <a:r>
              <a:rPr sz="1071" spc="463" dirty="0">
                <a:latin typeface="Arial"/>
                <a:cs typeface="Arial"/>
              </a:rPr>
              <a:t> </a:t>
            </a:r>
            <a:r>
              <a:rPr sz="1071" dirty="0">
                <a:latin typeface="Arial"/>
                <a:cs typeface="Arial"/>
              </a:rPr>
              <a:t>and</a:t>
            </a:r>
            <a:r>
              <a:rPr sz="1071" spc="458" dirty="0">
                <a:latin typeface="Arial"/>
                <a:cs typeface="Arial"/>
              </a:rPr>
              <a:t> </a:t>
            </a:r>
            <a:r>
              <a:rPr sz="1071" dirty="0">
                <a:latin typeface="Arial"/>
                <a:cs typeface="Arial"/>
              </a:rPr>
              <a:t>heat</a:t>
            </a:r>
            <a:r>
              <a:rPr sz="1071" spc="458" dirty="0">
                <a:latin typeface="Arial"/>
                <a:cs typeface="Arial"/>
              </a:rPr>
              <a:t> </a:t>
            </a:r>
            <a:r>
              <a:rPr sz="1071" dirty="0">
                <a:latin typeface="Arial"/>
                <a:cs typeface="Arial"/>
              </a:rPr>
              <a:t>transfer,</a:t>
            </a:r>
            <a:r>
              <a:rPr sz="1071" spc="453" dirty="0">
                <a:latin typeface="Arial"/>
                <a:cs typeface="Arial"/>
              </a:rPr>
              <a:t> </a:t>
            </a:r>
            <a:r>
              <a:rPr sz="1071" spc="-10" dirty="0">
                <a:latin typeface="Arial"/>
                <a:cs typeface="Arial"/>
              </a:rPr>
              <a:t>refrigerant </a:t>
            </a:r>
            <a:r>
              <a:rPr sz="1071" dirty="0">
                <a:latin typeface="Arial"/>
                <a:cs typeface="Arial"/>
              </a:rPr>
              <a:t>temperatures</a:t>
            </a:r>
            <a:r>
              <a:rPr sz="1071" spc="122" dirty="0">
                <a:latin typeface="Arial"/>
                <a:cs typeface="Arial"/>
              </a:rPr>
              <a:t> </a:t>
            </a:r>
            <a:r>
              <a:rPr sz="1071" dirty="0">
                <a:latin typeface="Arial"/>
                <a:cs typeface="Arial"/>
              </a:rPr>
              <a:t>and</a:t>
            </a:r>
            <a:r>
              <a:rPr sz="1071" spc="122" dirty="0">
                <a:latin typeface="Arial"/>
                <a:cs typeface="Arial"/>
              </a:rPr>
              <a:t> </a:t>
            </a:r>
            <a:r>
              <a:rPr sz="1071" dirty="0">
                <a:latin typeface="Arial"/>
                <a:cs typeface="Arial"/>
              </a:rPr>
              <a:t>pressures</a:t>
            </a:r>
            <a:r>
              <a:rPr sz="1071" spc="127" dirty="0">
                <a:latin typeface="Arial"/>
                <a:cs typeface="Arial"/>
              </a:rPr>
              <a:t> </a:t>
            </a:r>
            <a:r>
              <a:rPr sz="1071" dirty="0">
                <a:latin typeface="Arial"/>
                <a:cs typeface="Arial"/>
              </a:rPr>
              <a:t>will</a:t>
            </a:r>
            <a:r>
              <a:rPr sz="1071" spc="122" dirty="0">
                <a:latin typeface="Arial"/>
                <a:cs typeface="Arial"/>
              </a:rPr>
              <a:t> </a:t>
            </a:r>
            <a:r>
              <a:rPr sz="1071" dirty="0">
                <a:latin typeface="Arial"/>
                <a:cs typeface="Arial"/>
              </a:rPr>
              <a:t>stay</a:t>
            </a:r>
            <a:r>
              <a:rPr sz="1071" spc="122" dirty="0">
                <a:latin typeface="Arial"/>
                <a:cs typeface="Arial"/>
              </a:rPr>
              <a:t> </a:t>
            </a:r>
            <a:r>
              <a:rPr sz="1071" dirty="0">
                <a:latin typeface="Arial"/>
                <a:cs typeface="Arial"/>
              </a:rPr>
              <a:t>high.</a:t>
            </a:r>
            <a:r>
              <a:rPr sz="1071" spc="127" dirty="0">
                <a:latin typeface="Arial"/>
                <a:cs typeface="Arial"/>
              </a:rPr>
              <a:t> </a:t>
            </a:r>
            <a:r>
              <a:rPr sz="1071" dirty="0">
                <a:latin typeface="Arial"/>
                <a:cs typeface="Arial"/>
              </a:rPr>
              <a:t>This</a:t>
            </a:r>
            <a:r>
              <a:rPr sz="1071" spc="117" dirty="0">
                <a:latin typeface="Arial"/>
                <a:cs typeface="Arial"/>
              </a:rPr>
              <a:t> </a:t>
            </a:r>
            <a:r>
              <a:rPr sz="1071" dirty="0">
                <a:latin typeface="Arial"/>
                <a:cs typeface="Arial"/>
              </a:rPr>
              <a:t>may</a:t>
            </a:r>
            <a:r>
              <a:rPr sz="1071" spc="122" dirty="0">
                <a:latin typeface="Arial"/>
                <a:cs typeface="Arial"/>
              </a:rPr>
              <a:t> </a:t>
            </a:r>
            <a:r>
              <a:rPr sz="1071" dirty="0">
                <a:latin typeface="Arial"/>
                <a:cs typeface="Arial"/>
              </a:rPr>
              <a:t>overwork</a:t>
            </a:r>
            <a:r>
              <a:rPr sz="1071" spc="127"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compressor</a:t>
            </a:r>
            <a:r>
              <a:rPr sz="1071" spc="122" dirty="0">
                <a:latin typeface="Arial"/>
                <a:cs typeface="Arial"/>
              </a:rPr>
              <a:t> </a:t>
            </a:r>
            <a:r>
              <a:rPr sz="1071" dirty="0">
                <a:latin typeface="Arial"/>
                <a:cs typeface="Arial"/>
              </a:rPr>
              <a:t>and</a:t>
            </a:r>
            <a:r>
              <a:rPr sz="1071" spc="127" dirty="0">
                <a:latin typeface="Arial"/>
                <a:cs typeface="Arial"/>
              </a:rPr>
              <a:t> </a:t>
            </a:r>
            <a:r>
              <a:rPr sz="1071" spc="-10" dirty="0">
                <a:latin typeface="Arial"/>
                <a:cs typeface="Arial"/>
              </a:rPr>
              <a:t>generally </a:t>
            </a:r>
            <a:r>
              <a:rPr sz="1071" dirty="0">
                <a:latin typeface="Arial"/>
                <a:cs typeface="Arial"/>
              </a:rPr>
              <a:t>reduce</a:t>
            </a:r>
            <a:r>
              <a:rPr sz="1071" spc="-39" dirty="0">
                <a:latin typeface="Arial"/>
                <a:cs typeface="Arial"/>
              </a:rPr>
              <a:t> </a:t>
            </a:r>
            <a:r>
              <a:rPr sz="1071" dirty="0">
                <a:latin typeface="Arial"/>
                <a:cs typeface="Arial"/>
              </a:rPr>
              <a:t>refrigeration</a:t>
            </a:r>
            <a:r>
              <a:rPr sz="1071" spc="-34" dirty="0">
                <a:latin typeface="Arial"/>
                <a:cs typeface="Arial"/>
              </a:rPr>
              <a:t> </a:t>
            </a:r>
            <a:r>
              <a:rPr sz="1071" dirty="0">
                <a:latin typeface="Arial"/>
                <a:cs typeface="Arial"/>
              </a:rPr>
              <a:t>system</a:t>
            </a:r>
            <a:r>
              <a:rPr sz="1071" spc="-39" dirty="0">
                <a:latin typeface="Arial"/>
                <a:cs typeface="Arial"/>
              </a:rPr>
              <a:t> </a:t>
            </a:r>
            <a:r>
              <a:rPr sz="1071" spc="-10" dirty="0">
                <a:latin typeface="Arial"/>
                <a:cs typeface="Arial"/>
              </a:rPr>
              <a:t>performance.</a:t>
            </a:r>
            <a:endParaRPr sz="1071" dirty="0">
              <a:latin typeface="Arial"/>
              <a:cs typeface="Arial"/>
            </a:endParaRPr>
          </a:p>
          <a:p>
            <a:pPr marL="457636" lvl="1" indent="-445267">
              <a:spcBef>
                <a:spcPts val="1149"/>
              </a:spcBef>
              <a:buFont typeface="Arial"/>
              <a:buAutoNum type="arabicPeriod" startAt="13"/>
              <a:tabLst>
                <a:tab pos="457636" algn="l"/>
              </a:tabLst>
            </a:pPr>
            <a:r>
              <a:rPr sz="1071" b="1" dirty="0">
                <a:latin typeface="Arial"/>
                <a:cs typeface="Arial"/>
              </a:rPr>
              <a:t>Common</a:t>
            </a:r>
            <a:r>
              <a:rPr sz="1071" b="1" spc="-29" dirty="0">
                <a:latin typeface="Arial"/>
                <a:cs typeface="Arial"/>
              </a:rPr>
              <a:t> </a:t>
            </a:r>
            <a:r>
              <a:rPr sz="1071" b="1" dirty="0">
                <a:latin typeface="Arial"/>
                <a:cs typeface="Arial"/>
              </a:rPr>
              <a:t>Problems</a:t>
            </a:r>
            <a:r>
              <a:rPr sz="1071" b="1" spc="-29" dirty="0">
                <a:latin typeface="Arial"/>
                <a:cs typeface="Arial"/>
              </a:rPr>
              <a:t> </a:t>
            </a:r>
            <a:r>
              <a:rPr sz="1071" b="1" dirty="0">
                <a:latin typeface="Arial"/>
                <a:cs typeface="Arial"/>
              </a:rPr>
              <a:t>with</a:t>
            </a:r>
            <a:r>
              <a:rPr sz="1071" b="1" spc="-29" dirty="0">
                <a:latin typeface="Arial"/>
                <a:cs typeface="Arial"/>
              </a:rPr>
              <a:t> </a:t>
            </a:r>
            <a:r>
              <a:rPr sz="1071" b="1" spc="-10" dirty="0">
                <a:latin typeface="Arial"/>
                <a:cs typeface="Arial"/>
              </a:rPr>
              <a:t>Evaporators</a:t>
            </a:r>
            <a:endParaRPr sz="1071" dirty="0">
              <a:latin typeface="Arial"/>
              <a:cs typeface="Arial"/>
            </a:endParaRPr>
          </a:p>
          <a:p>
            <a:pPr marL="12369" marR="6184" algn="just">
              <a:lnSpc>
                <a:spcPct val="143700"/>
              </a:lnSpc>
              <a:spcBef>
                <a:spcPts val="579"/>
              </a:spcBef>
            </a:pPr>
            <a:r>
              <a:rPr sz="1071" dirty="0">
                <a:latin typeface="Arial"/>
                <a:cs typeface="Arial"/>
              </a:rPr>
              <a:t>Like</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condenser,</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evaporator</a:t>
            </a:r>
            <a:r>
              <a:rPr sz="1071" spc="15"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also</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exchanger.</a:t>
            </a:r>
            <a:r>
              <a:rPr sz="1071" spc="19" dirty="0">
                <a:latin typeface="Arial"/>
                <a:cs typeface="Arial"/>
              </a:rPr>
              <a:t> </a:t>
            </a:r>
            <a:r>
              <a:rPr sz="1071" dirty="0">
                <a:latin typeface="Arial"/>
                <a:cs typeface="Arial"/>
              </a:rPr>
              <a:t>Potential</a:t>
            </a:r>
            <a:r>
              <a:rPr sz="1071" spc="15" dirty="0">
                <a:latin typeface="Arial"/>
                <a:cs typeface="Arial"/>
              </a:rPr>
              <a:t> </a:t>
            </a:r>
            <a:r>
              <a:rPr sz="1071" dirty="0">
                <a:latin typeface="Arial"/>
                <a:cs typeface="Arial"/>
              </a:rPr>
              <a:t>evaporator</a:t>
            </a:r>
            <a:r>
              <a:rPr sz="1071" spc="15" dirty="0">
                <a:latin typeface="Arial"/>
                <a:cs typeface="Arial"/>
              </a:rPr>
              <a:t> </a:t>
            </a:r>
            <a:r>
              <a:rPr sz="1071" dirty="0">
                <a:latin typeface="Arial"/>
                <a:cs typeface="Arial"/>
              </a:rPr>
              <a:t>problems</a:t>
            </a:r>
            <a:r>
              <a:rPr sz="1071" spc="19" dirty="0">
                <a:latin typeface="Arial"/>
                <a:cs typeface="Arial"/>
              </a:rPr>
              <a:t> </a:t>
            </a:r>
            <a:r>
              <a:rPr sz="1071" spc="-19" dirty="0">
                <a:latin typeface="Arial"/>
                <a:cs typeface="Arial"/>
              </a:rPr>
              <a:t>fall </a:t>
            </a:r>
            <a:r>
              <a:rPr sz="1071" dirty="0">
                <a:latin typeface="Arial"/>
                <a:cs typeface="Arial"/>
              </a:rPr>
              <a:t>into</a:t>
            </a:r>
            <a:r>
              <a:rPr sz="1071" spc="-15" dirty="0">
                <a:latin typeface="Arial"/>
                <a:cs typeface="Arial"/>
              </a:rPr>
              <a:t> </a:t>
            </a:r>
            <a:r>
              <a:rPr sz="1071" dirty="0">
                <a:latin typeface="Arial"/>
                <a:cs typeface="Arial"/>
              </a:rPr>
              <a:t>two</a:t>
            </a:r>
            <a:r>
              <a:rPr sz="1071" spc="-15" dirty="0">
                <a:latin typeface="Arial"/>
                <a:cs typeface="Arial"/>
              </a:rPr>
              <a:t> </a:t>
            </a:r>
            <a:r>
              <a:rPr sz="1071" spc="-10" dirty="0">
                <a:latin typeface="Arial"/>
                <a:cs typeface="Arial"/>
              </a:rPr>
              <a:t>categories:</a:t>
            </a:r>
            <a:endParaRPr sz="1071" dirty="0">
              <a:latin typeface="Arial"/>
              <a:cs typeface="Arial"/>
            </a:endParaRPr>
          </a:p>
          <a:p>
            <a:pPr marL="455161" indent="-220160" algn="just">
              <a:spcBef>
                <a:spcPts val="1144"/>
              </a:spcBef>
              <a:buAutoNum type="alphaLcPeriod"/>
              <a:tabLst>
                <a:tab pos="455161" algn="l"/>
              </a:tabLst>
            </a:pPr>
            <a:r>
              <a:rPr sz="1071" spc="-10" dirty="0">
                <a:latin typeface="Arial"/>
                <a:cs typeface="Arial"/>
              </a:rPr>
              <a:t>Leaks</a:t>
            </a:r>
            <a:endParaRPr sz="1071" dirty="0">
              <a:latin typeface="Arial"/>
              <a:cs typeface="Arial"/>
            </a:endParaRPr>
          </a:p>
          <a:p>
            <a:pPr marL="455161" indent="-220160" algn="just">
              <a:spcBef>
                <a:spcPts val="570"/>
              </a:spcBef>
              <a:buAutoNum type="alphaLcPeriod"/>
              <a:tabLst>
                <a:tab pos="455161" algn="l"/>
              </a:tabLst>
            </a:pPr>
            <a:r>
              <a:rPr sz="1071" dirty="0">
                <a:latin typeface="Arial"/>
                <a:cs typeface="Arial"/>
              </a:rPr>
              <a:t>Airflow</a:t>
            </a:r>
            <a:r>
              <a:rPr sz="1071" spc="-44" dirty="0">
                <a:latin typeface="Arial"/>
                <a:cs typeface="Arial"/>
              </a:rPr>
              <a:t> </a:t>
            </a:r>
            <a:r>
              <a:rPr sz="1071" spc="-10" dirty="0">
                <a:latin typeface="Arial"/>
                <a:cs typeface="Arial"/>
              </a:rPr>
              <a:t>restrictions</a:t>
            </a:r>
            <a:endParaRPr sz="1071" dirty="0">
              <a:latin typeface="Arial"/>
              <a:cs typeface="Arial"/>
            </a:endParaRPr>
          </a:p>
          <a:p>
            <a:pPr marL="12369" marR="6184" algn="just">
              <a:lnSpc>
                <a:spcPct val="143800"/>
              </a:lnSpc>
              <a:spcBef>
                <a:spcPts val="579"/>
              </a:spcBef>
            </a:pPr>
            <a:r>
              <a:rPr sz="1071" dirty="0">
                <a:latin typeface="Arial"/>
                <a:cs typeface="Arial"/>
              </a:rPr>
              <a:t>Evaporators,</a:t>
            </a:r>
            <a:r>
              <a:rPr sz="1071" spc="199" dirty="0">
                <a:latin typeface="Arial"/>
                <a:cs typeface="Arial"/>
              </a:rPr>
              <a:t> </a:t>
            </a:r>
            <a:r>
              <a:rPr sz="1071" dirty="0">
                <a:latin typeface="Arial"/>
                <a:cs typeface="Arial"/>
              </a:rPr>
              <a:t>unlike</a:t>
            </a:r>
            <a:r>
              <a:rPr sz="1071" spc="205" dirty="0">
                <a:latin typeface="Arial"/>
                <a:cs typeface="Arial"/>
              </a:rPr>
              <a:t> </a:t>
            </a:r>
            <a:r>
              <a:rPr sz="1071" dirty="0">
                <a:latin typeface="Arial"/>
                <a:cs typeface="Arial"/>
              </a:rPr>
              <a:t>condensers,</a:t>
            </a:r>
            <a:r>
              <a:rPr sz="1071" spc="205" dirty="0">
                <a:latin typeface="Arial"/>
                <a:cs typeface="Arial"/>
              </a:rPr>
              <a:t> </a:t>
            </a:r>
            <a:r>
              <a:rPr sz="1071" dirty="0">
                <a:latin typeface="Arial"/>
                <a:cs typeface="Arial"/>
              </a:rPr>
              <a:t>rarely</a:t>
            </a:r>
            <a:r>
              <a:rPr sz="1071" spc="205" dirty="0">
                <a:latin typeface="Arial"/>
                <a:cs typeface="Arial"/>
              </a:rPr>
              <a:t> </a:t>
            </a:r>
            <a:r>
              <a:rPr sz="1071" dirty="0">
                <a:latin typeface="Arial"/>
                <a:cs typeface="Arial"/>
              </a:rPr>
              <a:t>have</a:t>
            </a:r>
            <a:r>
              <a:rPr sz="1071" spc="199" dirty="0">
                <a:latin typeface="Arial"/>
                <a:cs typeface="Arial"/>
              </a:rPr>
              <a:t> </a:t>
            </a:r>
            <a:r>
              <a:rPr sz="1071" dirty="0">
                <a:latin typeface="Arial"/>
                <a:cs typeface="Arial"/>
              </a:rPr>
              <a:t>problems</a:t>
            </a:r>
            <a:r>
              <a:rPr sz="1071" spc="205" dirty="0">
                <a:latin typeface="Arial"/>
                <a:cs typeface="Arial"/>
              </a:rPr>
              <a:t> </a:t>
            </a:r>
            <a:r>
              <a:rPr sz="1071" dirty="0">
                <a:latin typeface="Arial"/>
                <a:cs typeface="Arial"/>
              </a:rPr>
              <a:t>with</a:t>
            </a:r>
            <a:r>
              <a:rPr sz="1071" spc="205" dirty="0">
                <a:latin typeface="Arial"/>
                <a:cs typeface="Arial"/>
              </a:rPr>
              <a:t> </a:t>
            </a:r>
            <a:r>
              <a:rPr sz="1071" dirty="0">
                <a:latin typeface="Arial"/>
                <a:cs typeface="Arial"/>
              </a:rPr>
              <a:t>refrigerant</a:t>
            </a:r>
            <a:r>
              <a:rPr sz="1071" spc="205" dirty="0">
                <a:latin typeface="Arial"/>
                <a:cs typeface="Arial"/>
              </a:rPr>
              <a:t> </a:t>
            </a:r>
            <a:r>
              <a:rPr sz="1071" dirty="0">
                <a:latin typeface="Arial"/>
                <a:cs typeface="Arial"/>
              </a:rPr>
              <a:t>flow</a:t>
            </a:r>
            <a:r>
              <a:rPr sz="1071" spc="205" dirty="0">
                <a:latin typeface="Arial"/>
                <a:cs typeface="Arial"/>
              </a:rPr>
              <a:t> </a:t>
            </a:r>
            <a:r>
              <a:rPr sz="1071" dirty="0">
                <a:latin typeface="Arial"/>
                <a:cs typeface="Arial"/>
              </a:rPr>
              <a:t>restriction.</a:t>
            </a:r>
            <a:r>
              <a:rPr sz="1071" spc="199" dirty="0">
                <a:latin typeface="Arial"/>
                <a:cs typeface="Arial"/>
              </a:rPr>
              <a:t> </a:t>
            </a:r>
            <a:r>
              <a:rPr sz="1071" spc="-10" dirty="0">
                <a:latin typeface="Arial"/>
                <a:cs typeface="Arial"/>
              </a:rPr>
              <a:t>Their passages</a:t>
            </a:r>
            <a:r>
              <a:rPr sz="1071" spc="-24" dirty="0">
                <a:latin typeface="Arial"/>
                <a:cs typeface="Arial"/>
              </a:rPr>
              <a:t> </a:t>
            </a:r>
            <a:r>
              <a:rPr sz="1071" dirty="0">
                <a:latin typeface="Arial"/>
                <a:cs typeface="Arial"/>
              </a:rPr>
              <a:t>are</a:t>
            </a:r>
            <a:r>
              <a:rPr sz="1071" spc="-24" dirty="0">
                <a:latin typeface="Arial"/>
                <a:cs typeface="Arial"/>
              </a:rPr>
              <a:t> </a:t>
            </a:r>
            <a:r>
              <a:rPr sz="1071" spc="-10" dirty="0">
                <a:latin typeface="Arial"/>
                <a:cs typeface="Arial"/>
              </a:rPr>
              <a:t>generally</a:t>
            </a:r>
            <a:r>
              <a:rPr sz="1071" spc="-24" dirty="0">
                <a:latin typeface="Arial"/>
                <a:cs typeface="Arial"/>
              </a:rPr>
              <a:t> </a:t>
            </a:r>
            <a:r>
              <a:rPr sz="1071" dirty="0">
                <a:latin typeface="Arial"/>
                <a:cs typeface="Arial"/>
              </a:rPr>
              <a:t>larger</a:t>
            </a:r>
            <a:r>
              <a:rPr sz="1071" spc="-2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diameter</a:t>
            </a:r>
            <a:r>
              <a:rPr sz="1071" spc="-29" dirty="0">
                <a:latin typeface="Arial"/>
                <a:cs typeface="Arial"/>
              </a:rPr>
              <a:t> </a:t>
            </a:r>
            <a:r>
              <a:rPr sz="1071" dirty="0">
                <a:latin typeface="Arial"/>
                <a:cs typeface="Arial"/>
              </a:rPr>
              <a:t>than</a:t>
            </a:r>
            <a:r>
              <a:rPr sz="1071" spc="-24" dirty="0">
                <a:latin typeface="Arial"/>
                <a:cs typeface="Arial"/>
              </a:rPr>
              <a:t> </a:t>
            </a:r>
            <a:r>
              <a:rPr sz="1071" spc="-10" dirty="0">
                <a:latin typeface="Arial"/>
                <a:cs typeface="Arial"/>
              </a:rPr>
              <a:t>condenser</a:t>
            </a:r>
            <a:r>
              <a:rPr sz="1071" spc="-24" dirty="0">
                <a:latin typeface="Arial"/>
                <a:cs typeface="Arial"/>
              </a:rPr>
              <a:t> </a:t>
            </a:r>
            <a:r>
              <a:rPr sz="1071" spc="-10" dirty="0">
                <a:latin typeface="Arial"/>
                <a:cs typeface="Arial"/>
              </a:rPr>
              <a:t>passages.</a:t>
            </a:r>
            <a:r>
              <a:rPr sz="1071" spc="-24" dirty="0">
                <a:latin typeface="Arial"/>
                <a:cs typeface="Arial"/>
              </a:rPr>
              <a:t> </a:t>
            </a:r>
            <a:r>
              <a:rPr sz="1071" spc="-10" dirty="0">
                <a:latin typeface="Arial"/>
                <a:cs typeface="Arial"/>
              </a:rPr>
              <a:t>Evaporators</a:t>
            </a:r>
            <a:r>
              <a:rPr sz="1071" spc="-24"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not</a:t>
            </a:r>
            <a:r>
              <a:rPr sz="1071" spc="-24" dirty="0">
                <a:latin typeface="Arial"/>
                <a:cs typeface="Arial"/>
              </a:rPr>
              <a:t> </a:t>
            </a:r>
            <a:r>
              <a:rPr sz="1071" spc="-10" dirty="0">
                <a:latin typeface="Arial"/>
                <a:cs typeface="Arial"/>
              </a:rPr>
              <a:t>subject </a:t>
            </a:r>
            <a:r>
              <a:rPr sz="1071" dirty="0">
                <a:latin typeface="Arial"/>
                <a:cs typeface="Arial"/>
              </a:rPr>
              <a:t>to</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same</a:t>
            </a:r>
            <a:r>
              <a:rPr sz="1071" spc="-15" dirty="0">
                <a:latin typeface="Arial"/>
                <a:cs typeface="Arial"/>
              </a:rPr>
              <a:t> </a:t>
            </a:r>
            <a:r>
              <a:rPr sz="1071" dirty="0">
                <a:latin typeface="Arial"/>
                <a:cs typeface="Arial"/>
              </a:rPr>
              <a:t>pressure</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temperature</a:t>
            </a:r>
            <a:r>
              <a:rPr sz="1071" spc="-15" dirty="0">
                <a:latin typeface="Arial"/>
                <a:cs typeface="Arial"/>
              </a:rPr>
              <a:t> </a:t>
            </a:r>
            <a:r>
              <a:rPr sz="1071" dirty="0">
                <a:latin typeface="Arial"/>
                <a:cs typeface="Arial"/>
              </a:rPr>
              <a:t>extremes</a:t>
            </a:r>
            <a:r>
              <a:rPr sz="1071" spc="-15" dirty="0">
                <a:latin typeface="Arial"/>
                <a:cs typeface="Arial"/>
              </a:rPr>
              <a:t> </a:t>
            </a:r>
            <a:r>
              <a:rPr sz="1071" dirty="0">
                <a:latin typeface="Arial"/>
                <a:cs typeface="Arial"/>
              </a:rPr>
              <a:t>as</a:t>
            </a:r>
            <a:r>
              <a:rPr sz="1071" spc="-15" dirty="0">
                <a:latin typeface="Arial"/>
                <a:cs typeface="Arial"/>
              </a:rPr>
              <a:t> </a:t>
            </a:r>
            <a:r>
              <a:rPr sz="1071" dirty="0">
                <a:latin typeface="Arial"/>
                <a:cs typeface="Arial"/>
              </a:rPr>
              <a:t>condensers,</a:t>
            </a:r>
            <a:r>
              <a:rPr sz="1071" spc="-15" dirty="0">
                <a:latin typeface="Arial"/>
                <a:cs typeface="Arial"/>
              </a:rPr>
              <a:t> </a:t>
            </a:r>
            <a:r>
              <a:rPr sz="1071" dirty="0">
                <a:latin typeface="Arial"/>
                <a:cs typeface="Arial"/>
              </a:rPr>
              <a:t>plus</a:t>
            </a:r>
            <a:r>
              <a:rPr sz="1071" spc="-15" dirty="0">
                <a:latin typeface="Arial"/>
                <a:cs typeface="Arial"/>
              </a:rPr>
              <a:t> </a:t>
            </a:r>
            <a:r>
              <a:rPr sz="1071" dirty="0">
                <a:latin typeface="Arial"/>
                <a:cs typeface="Arial"/>
              </a:rPr>
              <a:t>they</a:t>
            </a:r>
            <a:r>
              <a:rPr sz="1071" spc="-15" dirty="0">
                <a:latin typeface="Arial"/>
                <a:cs typeface="Arial"/>
              </a:rPr>
              <a:t> </a:t>
            </a:r>
            <a:r>
              <a:rPr sz="1071" dirty="0">
                <a:latin typeface="Arial"/>
                <a:cs typeface="Arial"/>
              </a:rPr>
              <a:t>are</a:t>
            </a:r>
            <a:r>
              <a:rPr sz="1071" spc="-15" dirty="0">
                <a:latin typeface="Arial"/>
                <a:cs typeface="Arial"/>
              </a:rPr>
              <a:t> </a:t>
            </a:r>
            <a:r>
              <a:rPr sz="1071" dirty="0">
                <a:latin typeface="Arial"/>
                <a:cs typeface="Arial"/>
              </a:rPr>
              <a:t>downstream</a:t>
            </a:r>
            <a:r>
              <a:rPr sz="1071" spc="-19" dirty="0">
                <a:latin typeface="Arial"/>
                <a:cs typeface="Arial"/>
              </a:rPr>
              <a:t> from </a:t>
            </a:r>
            <a:r>
              <a:rPr sz="1071" dirty="0">
                <a:latin typeface="Arial"/>
                <a:cs typeface="Arial"/>
              </a:rPr>
              <a:t>the</a:t>
            </a:r>
            <a:r>
              <a:rPr sz="1071" spc="49" dirty="0">
                <a:latin typeface="Arial"/>
                <a:cs typeface="Arial"/>
              </a:rPr>
              <a:t> </a:t>
            </a:r>
            <a:r>
              <a:rPr sz="1071" dirty="0">
                <a:latin typeface="Arial"/>
                <a:cs typeface="Arial"/>
              </a:rPr>
              <a:t>TXV</a:t>
            </a:r>
            <a:r>
              <a:rPr sz="1071" spc="54" dirty="0">
                <a:latin typeface="Arial"/>
                <a:cs typeface="Arial"/>
              </a:rPr>
              <a:t> </a:t>
            </a:r>
            <a:r>
              <a:rPr sz="1071" dirty="0">
                <a:latin typeface="Arial"/>
                <a:cs typeface="Arial"/>
              </a:rPr>
              <a:t>or</a:t>
            </a:r>
            <a:r>
              <a:rPr sz="1071" spc="54" dirty="0">
                <a:latin typeface="Arial"/>
                <a:cs typeface="Arial"/>
              </a:rPr>
              <a:t> </a:t>
            </a:r>
            <a:r>
              <a:rPr sz="1071" dirty="0">
                <a:latin typeface="Arial"/>
                <a:cs typeface="Arial"/>
              </a:rPr>
              <a:t>orifice</a:t>
            </a:r>
            <a:r>
              <a:rPr sz="1071" spc="54" dirty="0">
                <a:latin typeface="Arial"/>
                <a:cs typeface="Arial"/>
              </a:rPr>
              <a:t> </a:t>
            </a:r>
            <a:r>
              <a:rPr sz="1071" dirty="0">
                <a:latin typeface="Arial"/>
                <a:cs typeface="Arial"/>
              </a:rPr>
              <a:t>tube.</a:t>
            </a:r>
            <a:r>
              <a:rPr sz="1071" spc="44" dirty="0">
                <a:latin typeface="Arial"/>
                <a:cs typeface="Arial"/>
              </a:rPr>
              <a:t> </a:t>
            </a:r>
            <a:r>
              <a:rPr sz="1071" dirty="0">
                <a:latin typeface="Arial"/>
                <a:cs typeface="Arial"/>
              </a:rPr>
              <a:t>TXV</a:t>
            </a:r>
            <a:r>
              <a:rPr sz="1071" spc="54"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orifice</a:t>
            </a:r>
            <a:r>
              <a:rPr sz="1071" spc="54" dirty="0">
                <a:latin typeface="Arial"/>
                <a:cs typeface="Arial"/>
              </a:rPr>
              <a:t> </a:t>
            </a:r>
            <a:r>
              <a:rPr sz="1071" dirty="0">
                <a:latin typeface="Arial"/>
                <a:cs typeface="Arial"/>
              </a:rPr>
              <a:t>tube</a:t>
            </a:r>
            <a:r>
              <a:rPr sz="1071" spc="49" dirty="0">
                <a:latin typeface="Arial"/>
                <a:cs typeface="Arial"/>
              </a:rPr>
              <a:t> </a:t>
            </a:r>
            <a:r>
              <a:rPr sz="1071" dirty="0">
                <a:latin typeface="Arial"/>
                <a:cs typeface="Arial"/>
              </a:rPr>
              <a:t>screens</a:t>
            </a:r>
            <a:r>
              <a:rPr sz="1071" spc="54" dirty="0">
                <a:latin typeface="Arial"/>
                <a:cs typeface="Arial"/>
              </a:rPr>
              <a:t> </a:t>
            </a:r>
            <a:r>
              <a:rPr sz="1071" dirty="0">
                <a:latin typeface="Arial"/>
                <a:cs typeface="Arial"/>
              </a:rPr>
              <a:t>will,</a:t>
            </a:r>
            <a:r>
              <a:rPr sz="1071" spc="49"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most</a:t>
            </a:r>
            <a:r>
              <a:rPr sz="1071" spc="49" dirty="0">
                <a:latin typeface="Arial"/>
                <a:cs typeface="Arial"/>
              </a:rPr>
              <a:t> </a:t>
            </a:r>
            <a:r>
              <a:rPr sz="1071" dirty="0">
                <a:latin typeface="Arial"/>
                <a:cs typeface="Arial"/>
              </a:rPr>
              <a:t>cases,</a:t>
            </a:r>
            <a:r>
              <a:rPr sz="1071" spc="54" dirty="0">
                <a:latin typeface="Arial"/>
                <a:cs typeface="Arial"/>
              </a:rPr>
              <a:t> </a:t>
            </a:r>
            <a:r>
              <a:rPr sz="1071" dirty="0">
                <a:latin typeface="Arial"/>
                <a:cs typeface="Arial"/>
              </a:rPr>
              <a:t>keep</a:t>
            </a:r>
            <a:r>
              <a:rPr sz="1071" spc="49" dirty="0">
                <a:latin typeface="Arial"/>
                <a:cs typeface="Arial"/>
              </a:rPr>
              <a:t> </a:t>
            </a:r>
            <a:r>
              <a:rPr sz="1071" dirty="0">
                <a:latin typeface="Arial"/>
                <a:cs typeface="Arial"/>
              </a:rPr>
              <a:t>trash</a:t>
            </a:r>
            <a:r>
              <a:rPr sz="1071" spc="49" dirty="0">
                <a:latin typeface="Arial"/>
                <a:cs typeface="Arial"/>
              </a:rPr>
              <a:t> </a:t>
            </a:r>
            <a:r>
              <a:rPr sz="1071" dirty="0">
                <a:latin typeface="Arial"/>
                <a:cs typeface="Arial"/>
              </a:rPr>
              <a:t>out</a:t>
            </a:r>
            <a:r>
              <a:rPr sz="1071" spc="54" dirty="0">
                <a:latin typeface="Arial"/>
                <a:cs typeface="Arial"/>
              </a:rPr>
              <a:t> </a:t>
            </a:r>
            <a:r>
              <a:rPr sz="1071" dirty="0">
                <a:latin typeface="Arial"/>
                <a:cs typeface="Arial"/>
              </a:rPr>
              <a:t>of</a:t>
            </a:r>
            <a:r>
              <a:rPr sz="1071" spc="49" dirty="0">
                <a:latin typeface="Arial"/>
                <a:cs typeface="Arial"/>
              </a:rPr>
              <a:t> </a:t>
            </a:r>
            <a:r>
              <a:rPr sz="1071" spc="-24" dirty="0">
                <a:latin typeface="Arial"/>
                <a:cs typeface="Arial"/>
              </a:rPr>
              <a:t>the </a:t>
            </a:r>
            <a:r>
              <a:rPr sz="1071" dirty="0">
                <a:latin typeface="Arial"/>
                <a:cs typeface="Arial"/>
              </a:rPr>
              <a:t>evaporator</a:t>
            </a:r>
            <a:r>
              <a:rPr sz="1071" spc="-49" dirty="0">
                <a:latin typeface="Arial"/>
                <a:cs typeface="Arial"/>
              </a:rPr>
              <a:t> </a:t>
            </a:r>
            <a:r>
              <a:rPr sz="1071" spc="-10" dirty="0">
                <a:latin typeface="Arial"/>
                <a:cs typeface="Arial"/>
              </a:rPr>
              <a:t>passages.</a:t>
            </a:r>
            <a:endParaRPr sz="1071" dirty="0">
              <a:latin typeface="Arial"/>
              <a:cs typeface="Arial"/>
            </a:endParaRPr>
          </a:p>
          <a:p>
            <a:pPr marL="12369">
              <a:spcBef>
                <a:spcPts val="1144"/>
              </a:spcBef>
            </a:pPr>
            <a:r>
              <a:rPr sz="1071" b="1" dirty="0">
                <a:latin typeface="Arial"/>
                <a:cs typeface="Arial"/>
              </a:rPr>
              <a:t>6.13.1.</a:t>
            </a:r>
            <a:r>
              <a:rPr sz="1071" b="1" spc="-73" dirty="0">
                <a:latin typeface="Arial"/>
                <a:cs typeface="Arial"/>
              </a:rPr>
              <a:t> </a:t>
            </a:r>
            <a:r>
              <a:rPr sz="1071" b="1" spc="-10" dirty="0">
                <a:latin typeface="Arial"/>
                <a:cs typeface="Arial"/>
              </a:rPr>
              <a:t>Leaks</a:t>
            </a:r>
            <a:endParaRPr sz="1071" dirty="0">
              <a:latin typeface="Arial"/>
              <a:cs typeface="Arial"/>
            </a:endParaRPr>
          </a:p>
          <a:p>
            <a:pPr marL="12369" marR="4947" algn="just">
              <a:lnSpc>
                <a:spcPct val="143700"/>
              </a:lnSpc>
              <a:spcBef>
                <a:spcPts val="584"/>
              </a:spcBef>
            </a:pPr>
            <a:r>
              <a:rPr sz="1071" dirty="0">
                <a:latin typeface="Arial"/>
                <a:cs typeface="Arial"/>
              </a:rPr>
              <a:t>Refrigerant</a:t>
            </a:r>
            <a:r>
              <a:rPr sz="1071" spc="78" dirty="0">
                <a:latin typeface="Arial"/>
                <a:cs typeface="Arial"/>
              </a:rPr>
              <a:t> </a:t>
            </a:r>
            <a:r>
              <a:rPr sz="1071" dirty="0">
                <a:latin typeface="Arial"/>
                <a:cs typeface="Arial"/>
              </a:rPr>
              <a:t>leaks</a:t>
            </a:r>
            <a:r>
              <a:rPr sz="1071" spc="78" dirty="0">
                <a:latin typeface="Arial"/>
                <a:cs typeface="Arial"/>
              </a:rPr>
              <a:t> </a:t>
            </a:r>
            <a:r>
              <a:rPr sz="1071" dirty="0">
                <a:latin typeface="Arial"/>
                <a:cs typeface="Arial"/>
              </a:rPr>
              <a:t>may</a:t>
            </a:r>
            <a:r>
              <a:rPr sz="1071" spc="83" dirty="0">
                <a:latin typeface="Arial"/>
                <a:cs typeface="Arial"/>
              </a:rPr>
              <a:t> </a:t>
            </a:r>
            <a:r>
              <a:rPr sz="1071" dirty="0">
                <a:latin typeface="Arial"/>
                <a:cs typeface="Arial"/>
              </a:rPr>
              <a:t>develop</a:t>
            </a:r>
            <a:r>
              <a:rPr sz="1071" spc="78" dirty="0">
                <a:latin typeface="Arial"/>
                <a:cs typeface="Arial"/>
              </a:rPr>
              <a:t> </a:t>
            </a:r>
            <a:r>
              <a:rPr sz="1071" dirty="0">
                <a:latin typeface="Arial"/>
                <a:cs typeface="Arial"/>
              </a:rPr>
              <a:t>from</a:t>
            </a:r>
            <a:r>
              <a:rPr sz="1071" spc="73" dirty="0">
                <a:latin typeface="Arial"/>
                <a:cs typeface="Arial"/>
              </a:rPr>
              <a:t> </a:t>
            </a:r>
            <a:r>
              <a:rPr sz="1071" dirty="0">
                <a:latin typeface="Arial"/>
                <a:cs typeface="Arial"/>
              </a:rPr>
              <a:t>internal</a:t>
            </a:r>
            <a:r>
              <a:rPr sz="1071" spc="83" dirty="0">
                <a:latin typeface="Arial"/>
                <a:cs typeface="Arial"/>
              </a:rPr>
              <a:t> </a:t>
            </a:r>
            <a:r>
              <a:rPr sz="1071" dirty="0">
                <a:latin typeface="Arial"/>
                <a:cs typeface="Arial"/>
              </a:rPr>
              <a:t>or</a:t>
            </a:r>
            <a:r>
              <a:rPr sz="1071" spc="78" dirty="0">
                <a:latin typeface="Arial"/>
                <a:cs typeface="Arial"/>
              </a:rPr>
              <a:t> </a:t>
            </a:r>
            <a:r>
              <a:rPr sz="1071" dirty="0">
                <a:latin typeface="Arial"/>
                <a:cs typeface="Arial"/>
              </a:rPr>
              <a:t>external</a:t>
            </a:r>
            <a:r>
              <a:rPr sz="1071" spc="83" dirty="0">
                <a:latin typeface="Arial"/>
                <a:cs typeface="Arial"/>
              </a:rPr>
              <a:t> </a:t>
            </a:r>
            <a:r>
              <a:rPr sz="1071" dirty="0">
                <a:latin typeface="Arial"/>
                <a:cs typeface="Arial"/>
              </a:rPr>
              <a:t>corrosion.</a:t>
            </a:r>
            <a:r>
              <a:rPr sz="1071" spc="78" dirty="0">
                <a:latin typeface="Arial"/>
                <a:cs typeface="Arial"/>
              </a:rPr>
              <a:t> </a:t>
            </a:r>
            <a:r>
              <a:rPr sz="1071" dirty="0">
                <a:latin typeface="Arial"/>
                <a:cs typeface="Arial"/>
              </a:rPr>
              <a:t>Many</a:t>
            </a:r>
            <a:r>
              <a:rPr sz="1071" spc="83" dirty="0">
                <a:latin typeface="Arial"/>
                <a:cs typeface="Arial"/>
              </a:rPr>
              <a:t> </a:t>
            </a:r>
            <a:r>
              <a:rPr sz="1071" dirty="0">
                <a:latin typeface="Arial"/>
                <a:cs typeface="Arial"/>
              </a:rPr>
              <a:t>times,</a:t>
            </a:r>
            <a:r>
              <a:rPr sz="1071" spc="78" dirty="0">
                <a:latin typeface="Arial"/>
                <a:cs typeface="Arial"/>
              </a:rPr>
              <a:t> </a:t>
            </a:r>
            <a:r>
              <a:rPr sz="1071" dirty="0">
                <a:latin typeface="Arial"/>
                <a:cs typeface="Arial"/>
              </a:rPr>
              <a:t>the</a:t>
            </a:r>
            <a:r>
              <a:rPr sz="1071" spc="78" dirty="0">
                <a:latin typeface="Arial"/>
                <a:cs typeface="Arial"/>
              </a:rPr>
              <a:t> </a:t>
            </a:r>
            <a:r>
              <a:rPr sz="1071" spc="-10" dirty="0">
                <a:latin typeface="Arial"/>
                <a:cs typeface="Arial"/>
              </a:rPr>
              <a:t>evaporator </a:t>
            </a:r>
            <a:r>
              <a:rPr sz="1071" dirty="0">
                <a:latin typeface="Arial"/>
                <a:cs typeface="Arial"/>
              </a:rPr>
              <a:t>case</a:t>
            </a:r>
            <a:r>
              <a:rPr sz="1071" spc="-44" dirty="0">
                <a:latin typeface="Arial"/>
                <a:cs typeface="Arial"/>
              </a:rPr>
              <a:t> </a:t>
            </a:r>
            <a:r>
              <a:rPr sz="1071" spc="-10" dirty="0">
                <a:latin typeface="Arial"/>
                <a:cs typeface="Arial"/>
              </a:rPr>
              <a:t>will</a:t>
            </a:r>
            <a:r>
              <a:rPr sz="1071" spc="-39" dirty="0">
                <a:latin typeface="Arial"/>
                <a:cs typeface="Arial"/>
              </a:rPr>
              <a:t> </a:t>
            </a:r>
            <a:r>
              <a:rPr sz="1071" spc="-10" dirty="0">
                <a:latin typeface="Arial"/>
                <a:cs typeface="Arial"/>
              </a:rPr>
              <a:t>collect</a:t>
            </a:r>
            <a:r>
              <a:rPr sz="1071" spc="-39" dirty="0">
                <a:latin typeface="Arial"/>
                <a:cs typeface="Arial"/>
              </a:rPr>
              <a:t> </a:t>
            </a:r>
            <a:r>
              <a:rPr sz="1071" spc="-10" dirty="0">
                <a:latin typeface="Arial"/>
                <a:cs typeface="Arial"/>
              </a:rPr>
              <a:t>leaves</a:t>
            </a:r>
            <a:r>
              <a:rPr sz="1071" spc="-3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trash</a:t>
            </a:r>
            <a:r>
              <a:rPr sz="1071" spc="-39" dirty="0">
                <a:latin typeface="Arial"/>
                <a:cs typeface="Arial"/>
              </a:rPr>
              <a:t> </a:t>
            </a:r>
            <a:r>
              <a:rPr sz="1071" spc="-10" dirty="0">
                <a:latin typeface="Arial"/>
                <a:cs typeface="Arial"/>
              </a:rPr>
              <a:t>which</a:t>
            </a:r>
            <a:r>
              <a:rPr sz="1071" spc="-39" dirty="0">
                <a:latin typeface="Arial"/>
                <a:cs typeface="Arial"/>
              </a:rPr>
              <a:t> </a:t>
            </a:r>
            <a:r>
              <a:rPr sz="1071" dirty="0">
                <a:latin typeface="Arial"/>
                <a:cs typeface="Arial"/>
              </a:rPr>
              <a:t>hold</a:t>
            </a:r>
            <a:r>
              <a:rPr sz="1071" spc="-39" dirty="0">
                <a:latin typeface="Arial"/>
                <a:cs typeface="Arial"/>
              </a:rPr>
              <a:t> </a:t>
            </a:r>
            <a:r>
              <a:rPr sz="1071" spc="-10" dirty="0">
                <a:latin typeface="Arial"/>
                <a:cs typeface="Arial"/>
              </a:rPr>
              <a:t>moisture</a:t>
            </a:r>
            <a:r>
              <a:rPr sz="1071" spc="-44"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accelerate</a:t>
            </a:r>
            <a:r>
              <a:rPr sz="1071" spc="-39" dirty="0">
                <a:latin typeface="Arial"/>
                <a:cs typeface="Arial"/>
              </a:rPr>
              <a:t> </a:t>
            </a:r>
            <a:r>
              <a:rPr sz="1071" dirty="0">
                <a:latin typeface="Arial"/>
                <a:cs typeface="Arial"/>
              </a:rPr>
              <a:t>a</a:t>
            </a:r>
            <a:r>
              <a:rPr sz="1071" spc="-29" dirty="0">
                <a:latin typeface="Arial"/>
                <a:cs typeface="Arial"/>
              </a:rPr>
              <a:t> </a:t>
            </a:r>
            <a:r>
              <a:rPr sz="1071" spc="-10" dirty="0">
                <a:latin typeface="Arial"/>
                <a:cs typeface="Arial"/>
              </a:rPr>
              <a:t>corrosion</a:t>
            </a:r>
            <a:r>
              <a:rPr sz="1071" spc="-39" dirty="0">
                <a:latin typeface="Arial"/>
                <a:cs typeface="Arial"/>
              </a:rPr>
              <a:t> </a:t>
            </a:r>
            <a:r>
              <a:rPr sz="1071" dirty="0">
                <a:latin typeface="Arial"/>
                <a:cs typeface="Arial"/>
              </a:rPr>
              <a:t>failure.</a:t>
            </a:r>
            <a:r>
              <a:rPr sz="1071" spc="-39" dirty="0">
                <a:latin typeface="Arial"/>
                <a:cs typeface="Arial"/>
              </a:rPr>
              <a:t> </a:t>
            </a:r>
            <a:r>
              <a:rPr sz="1071" spc="-10" dirty="0">
                <a:latin typeface="Arial"/>
                <a:cs typeface="Arial"/>
              </a:rPr>
              <a:t>Because</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89</a:t>
            </a:r>
          </a:p>
        </p:txBody>
      </p:sp>
      <p:sp>
        <p:nvSpPr>
          <p:cNvPr id="7" name="object 3">
            <a:extLst>
              <a:ext uri="{FF2B5EF4-FFF2-40B4-BE49-F238E27FC236}">
                <a16:creationId xmlns:a16="http://schemas.microsoft.com/office/drawing/2014/main" id="{C0269431-84AA-80C2-CDF9-9215B43DD87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174" y="888953"/>
            <a:ext cx="5814185" cy="8480720"/>
          </a:xfrm>
          <a:prstGeom prst="rect">
            <a:avLst/>
          </a:prstGeom>
        </p:spPr>
        <p:txBody>
          <a:bodyPr vert="horz" wrap="square" lIns="0" tIns="12368" rIns="0" bIns="0" rtlCol="0">
            <a:spAutoFit/>
          </a:bodyPr>
          <a:lstStyle/>
          <a:p>
            <a:pPr marL="2134190">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987" marR="4947" algn="just">
              <a:lnSpc>
                <a:spcPct val="143700"/>
              </a:lnSpc>
            </a:pPr>
            <a:r>
              <a:rPr sz="1071" dirty="0">
                <a:latin typeface="Arial"/>
                <a:cs typeface="Arial"/>
              </a:rPr>
              <a:t>of</a:t>
            </a:r>
            <a:r>
              <a:rPr sz="1071" spc="5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evaporator’s</a:t>
            </a:r>
            <a:r>
              <a:rPr sz="1071" spc="58" dirty="0">
                <a:latin typeface="Arial"/>
                <a:cs typeface="Arial"/>
              </a:rPr>
              <a:t> </a:t>
            </a:r>
            <a:r>
              <a:rPr sz="1071" dirty="0">
                <a:latin typeface="Arial"/>
                <a:cs typeface="Arial"/>
              </a:rPr>
              <a:t>location,</a:t>
            </a:r>
            <a:r>
              <a:rPr sz="1071" spc="63" dirty="0">
                <a:latin typeface="Arial"/>
                <a:cs typeface="Arial"/>
              </a:rPr>
              <a:t> </a:t>
            </a:r>
            <a:r>
              <a:rPr sz="1071" dirty="0">
                <a:latin typeface="Arial"/>
                <a:cs typeface="Arial"/>
              </a:rPr>
              <a:t>leaks</a:t>
            </a:r>
            <a:r>
              <a:rPr sz="1071" spc="63" dirty="0">
                <a:latin typeface="Arial"/>
                <a:cs typeface="Arial"/>
              </a:rPr>
              <a:t> </a:t>
            </a:r>
            <a:r>
              <a:rPr sz="1071" dirty="0">
                <a:latin typeface="Arial"/>
                <a:cs typeface="Arial"/>
              </a:rPr>
              <a:t>caused</a:t>
            </a:r>
            <a:r>
              <a:rPr sz="1071" spc="58" dirty="0">
                <a:latin typeface="Arial"/>
                <a:cs typeface="Arial"/>
              </a:rPr>
              <a:t> </a:t>
            </a:r>
            <a:r>
              <a:rPr sz="1071" dirty="0">
                <a:latin typeface="Arial"/>
                <a:cs typeface="Arial"/>
              </a:rPr>
              <a:t>by</a:t>
            </a:r>
            <a:r>
              <a:rPr sz="1071" spc="63" dirty="0">
                <a:latin typeface="Arial"/>
                <a:cs typeface="Arial"/>
              </a:rPr>
              <a:t> </a:t>
            </a:r>
            <a:r>
              <a:rPr sz="1071" dirty="0">
                <a:latin typeface="Arial"/>
                <a:cs typeface="Arial"/>
              </a:rPr>
              <a:t>physical</a:t>
            </a:r>
            <a:r>
              <a:rPr sz="1071" spc="63" dirty="0">
                <a:latin typeface="Arial"/>
                <a:cs typeface="Arial"/>
              </a:rPr>
              <a:t> </a:t>
            </a:r>
            <a:r>
              <a:rPr sz="1071" dirty="0">
                <a:latin typeface="Arial"/>
                <a:cs typeface="Arial"/>
              </a:rPr>
              <a:t>damage</a:t>
            </a:r>
            <a:r>
              <a:rPr sz="1071" spc="58" dirty="0">
                <a:latin typeface="Arial"/>
                <a:cs typeface="Arial"/>
              </a:rPr>
              <a:t> </a:t>
            </a:r>
            <a:r>
              <a:rPr sz="1071" dirty="0">
                <a:latin typeface="Arial"/>
                <a:cs typeface="Arial"/>
              </a:rPr>
              <a:t>are</a:t>
            </a:r>
            <a:r>
              <a:rPr sz="1071" spc="63" dirty="0">
                <a:latin typeface="Arial"/>
                <a:cs typeface="Arial"/>
              </a:rPr>
              <a:t> </a:t>
            </a:r>
            <a:r>
              <a:rPr sz="1071" dirty="0">
                <a:latin typeface="Arial"/>
                <a:cs typeface="Arial"/>
              </a:rPr>
              <a:t>rare</a:t>
            </a:r>
            <a:r>
              <a:rPr sz="1071" spc="63" dirty="0">
                <a:latin typeface="Arial"/>
                <a:cs typeface="Arial"/>
              </a:rPr>
              <a:t> </a:t>
            </a:r>
            <a:r>
              <a:rPr sz="1071" dirty="0">
                <a:latin typeface="Arial"/>
                <a:cs typeface="Arial"/>
              </a:rPr>
              <a:t>unless</a:t>
            </a:r>
            <a:r>
              <a:rPr sz="1071" spc="5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vehicle</a:t>
            </a:r>
            <a:r>
              <a:rPr sz="1071" spc="63" dirty="0">
                <a:latin typeface="Arial"/>
                <a:cs typeface="Arial"/>
              </a:rPr>
              <a:t> </a:t>
            </a:r>
            <a:r>
              <a:rPr sz="1071" spc="-24" dirty="0">
                <a:latin typeface="Arial"/>
                <a:cs typeface="Arial"/>
              </a:rPr>
              <a:t>has </a:t>
            </a:r>
            <a:r>
              <a:rPr sz="1071" dirty="0">
                <a:latin typeface="Arial"/>
                <a:cs typeface="Arial"/>
              </a:rPr>
              <a:t>been</a:t>
            </a:r>
            <a:r>
              <a:rPr sz="1071" spc="-24" dirty="0">
                <a:latin typeface="Arial"/>
                <a:cs typeface="Arial"/>
              </a:rPr>
              <a:t> </a:t>
            </a:r>
            <a:r>
              <a:rPr sz="1071" dirty="0">
                <a:latin typeface="Arial"/>
                <a:cs typeface="Arial"/>
              </a:rPr>
              <a:t>involved</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a</a:t>
            </a:r>
            <a:r>
              <a:rPr sz="1071" spc="-24" dirty="0">
                <a:latin typeface="Arial"/>
                <a:cs typeface="Arial"/>
              </a:rPr>
              <a:t> </a:t>
            </a:r>
            <a:r>
              <a:rPr sz="1071" spc="-10" dirty="0">
                <a:latin typeface="Arial"/>
                <a:cs typeface="Arial"/>
              </a:rPr>
              <a:t>collision.</a:t>
            </a:r>
            <a:endParaRPr sz="1071" dirty="0">
              <a:latin typeface="Arial"/>
              <a:cs typeface="Arial"/>
            </a:endParaRPr>
          </a:p>
          <a:p>
            <a:pPr marL="12987" algn="just">
              <a:spcBef>
                <a:spcPts val="1149"/>
              </a:spcBef>
            </a:pPr>
            <a:r>
              <a:rPr sz="1071" b="1" dirty="0">
                <a:latin typeface="Arial"/>
                <a:cs typeface="Arial"/>
              </a:rPr>
              <a:t>6.13.2.</a:t>
            </a:r>
            <a:r>
              <a:rPr sz="1071" b="1" spc="-73" dirty="0">
                <a:latin typeface="Arial"/>
                <a:cs typeface="Arial"/>
              </a:rPr>
              <a:t> </a:t>
            </a:r>
            <a:r>
              <a:rPr sz="1071" b="1" dirty="0">
                <a:latin typeface="Arial"/>
                <a:cs typeface="Arial"/>
              </a:rPr>
              <a:t>Airflow</a:t>
            </a:r>
            <a:r>
              <a:rPr sz="1071" b="1" spc="-15" dirty="0">
                <a:latin typeface="Arial"/>
                <a:cs typeface="Arial"/>
              </a:rPr>
              <a:t> </a:t>
            </a:r>
            <a:r>
              <a:rPr sz="1071" b="1" spc="-10" dirty="0">
                <a:latin typeface="Arial"/>
                <a:cs typeface="Arial"/>
              </a:rPr>
              <a:t>Restrictions</a:t>
            </a:r>
            <a:endParaRPr sz="1071" dirty="0">
              <a:latin typeface="Arial"/>
              <a:cs typeface="Arial"/>
            </a:endParaRPr>
          </a:p>
          <a:p>
            <a:pPr marL="12987" marR="5566" algn="just">
              <a:lnSpc>
                <a:spcPct val="143700"/>
              </a:lnSpc>
              <a:spcBef>
                <a:spcPts val="589"/>
              </a:spcBef>
            </a:pPr>
            <a:r>
              <a:rPr sz="1071" dirty="0">
                <a:latin typeface="Arial"/>
                <a:cs typeface="Arial"/>
              </a:rPr>
              <a:t>This</a:t>
            </a:r>
            <a:r>
              <a:rPr sz="1071" spc="-24" dirty="0">
                <a:latin typeface="Arial"/>
                <a:cs typeface="Arial"/>
              </a:rPr>
              <a:t> </a:t>
            </a:r>
            <a:r>
              <a:rPr sz="1071" dirty="0">
                <a:latin typeface="Arial"/>
                <a:cs typeface="Arial"/>
              </a:rPr>
              <a:t>problem</a:t>
            </a:r>
            <a:r>
              <a:rPr sz="1071" spc="-24" dirty="0">
                <a:latin typeface="Arial"/>
                <a:cs typeface="Arial"/>
              </a:rPr>
              <a:t> </a:t>
            </a:r>
            <a:r>
              <a:rPr sz="1071" dirty="0">
                <a:latin typeface="Arial"/>
                <a:cs typeface="Arial"/>
              </a:rPr>
              <a:t>shows</a:t>
            </a:r>
            <a:r>
              <a:rPr sz="1071" spc="-19" dirty="0">
                <a:latin typeface="Arial"/>
                <a:cs typeface="Arial"/>
              </a:rPr>
              <a:t> </a:t>
            </a:r>
            <a:r>
              <a:rPr sz="1071" dirty="0">
                <a:latin typeface="Arial"/>
                <a:cs typeface="Arial"/>
              </a:rPr>
              <a:t>up</a:t>
            </a:r>
            <a:r>
              <a:rPr sz="1071" spc="-24"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an</a:t>
            </a:r>
            <a:r>
              <a:rPr sz="1071" spc="-24" dirty="0">
                <a:latin typeface="Arial"/>
                <a:cs typeface="Arial"/>
              </a:rPr>
              <a:t> </a:t>
            </a:r>
            <a:r>
              <a:rPr sz="1071" spc="-10" dirty="0">
                <a:latin typeface="Arial"/>
                <a:cs typeface="Arial"/>
              </a:rPr>
              <a:t>inadequate</a:t>
            </a:r>
            <a:r>
              <a:rPr sz="1071" spc="-24" dirty="0">
                <a:latin typeface="Arial"/>
                <a:cs typeface="Arial"/>
              </a:rPr>
              <a:t> </a:t>
            </a:r>
            <a:r>
              <a:rPr sz="1071" dirty="0">
                <a:latin typeface="Arial"/>
                <a:cs typeface="Arial"/>
              </a:rPr>
              <a:t>supply</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cooled</a:t>
            </a:r>
            <a:r>
              <a:rPr sz="1071" spc="-34" dirty="0">
                <a:latin typeface="Arial"/>
                <a:cs typeface="Arial"/>
              </a:rPr>
              <a:t> </a:t>
            </a:r>
            <a:r>
              <a:rPr sz="1071" dirty="0">
                <a:latin typeface="Arial"/>
                <a:cs typeface="Arial"/>
              </a:rPr>
              <a:t>and</a:t>
            </a:r>
            <a:r>
              <a:rPr sz="1071" spc="-24" dirty="0">
                <a:latin typeface="Arial"/>
                <a:cs typeface="Arial"/>
              </a:rPr>
              <a:t> </a:t>
            </a:r>
            <a:r>
              <a:rPr sz="1071" spc="-10" dirty="0">
                <a:latin typeface="Arial"/>
                <a:cs typeface="Arial"/>
              </a:rPr>
              <a:t>dehumidified</a:t>
            </a:r>
            <a:r>
              <a:rPr sz="1071" spc="-24"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passenger </a:t>
            </a:r>
            <a:r>
              <a:rPr sz="1071" dirty="0">
                <a:latin typeface="Arial"/>
                <a:cs typeface="Arial"/>
              </a:rPr>
              <a:t>cabin.</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reason</a:t>
            </a:r>
            <a:r>
              <a:rPr sz="1071" spc="-29" dirty="0">
                <a:latin typeface="Arial"/>
                <a:cs typeface="Arial"/>
              </a:rPr>
              <a:t> </a:t>
            </a:r>
            <a:r>
              <a:rPr sz="1071" dirty="0">
                <a:latin typeface="Arial"/>
                <a:cs typeface="Arial"/>
              </a:rPr>
              <a:t>could</a:t>
            </a:r>
            <a:r>
              <a:rPr sz="1071" spc="-29" dirty="0">
                <a:latin typeface="Arial"/>
                <a:cs typeface="Arial"/>
              </a:rPr>
              <a:t> </a:t>
            </a:r>
            <a:r>
              <a:rPr sz="1071" spc="-24" dirty="0">
                <a:latin typeface="Arial"/>
                <a:cs typeface="Arial"/>
              </a:rPr>
              <a:t>be:</a:t>
            </a:r>
            <a:endParaRPr sz="1071" dirty="0">
              <a:latin typeface="Arial"/>
              <a:cs typeface="Arial"/>
            </a:endParaRPr>
          </a:p>
          <a:p>
            <a:pPr marL="455780" indent="-220160">
              <a:spcBef>
                <a:spcPts val="1144"/>
              </a:spcBef>
              <a:buAutoNum type="alphaLcPeriod"/>
              <a:tabLst>
                <a:tab pos="455780" algn="l"/>
              </a:tabLst>
            </a:pPr>
            <a:r>
              <a:rPr sz="1071" dirty="0">
                <a:latin typeface="Arial"/>
                <a:cs typeface="Arial"/>
              </a:rPr>
              <a:t>A</a:t>
            </a:r>
            <a:r>
              <a:rPr sz="1071" spc="-24" dirty="0">
                <a:latin typeface="Arial"/>
                <a:cs typeface="Arial"/>
              </a:rPr>
              <a:t> </a:t>
            </a:r>
            <a:r>
              <a:rPr sz="1071" spc="-10" dirty="0">
                <a:latin typeface="Arial"/>
                <a:cs typeface="Arial"/>
              </a:rPr>
              <a:t>dirt-</a:t>
            </a:r>
            <a:r>
              <a:rPr sz="1071" dirty="0">
                <a:latin typeface="Arial"/>
                <a:cs typeface="Arial"/>
              </a:rPr>
              <a:t>plugged</a:t>
            </a:r>
            <a:r>
              <a:rPr sz="1071" spc="-15" dirty="0">
                <a:latin typeface="Arial"/>
                <a:cs typeface="Arial"/>
              </a:rPr>
              <a:t> </a:t>
            </a:r>
            <a:r>
              <a:rPr sz="1071" dirty="0">
                <a:latin typeface="Arial"/>
                <a:cs typeface="Arial"/>
              </a:rPr>
              <a:t>core,</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cracked</a:t>
            </a:r>
            <a:r>
              <a:rPr sz="1071" spc="-19" dirty="0">
                <a:latin typeface="Arial"/>
                <a:cs typeface="Arial"/>
              </a:rPr>
              <a:t> </a:t>
            </a:r>
            <a:r>
              <a:rPr sz="1071" dirty="0">
                <a:latin typeface="Arial"/>
                <a:cs typeface="Arial"/>
              </a:rPr>
              <a:t>evaporator</a:t>
            </a:r>
            <a:r>
              <a:rPr sz="1071" spc="-15" dirty="0">
                <a:latin typeface="Arial"/>
                <a:cs typeface="Arial"/>
              </a:rPr>
              <a:t> </a:t>
            </a:r>
            <a:r>
              <a:rPr sz="1071" dirty="0">
                <a:latin typeface="Arial"/>
                <a:cs typeface="Arial"/>
              </a:rPr>
              <a:t>case,</a:t>
            </a:r>
            <a:r>
              <a:rPr sz="1071" spc="-19"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leaking</a:t>
            </a:r>
            <a:r>
              <a:rPr sz="1071" spc="-19" dirty="0">
                <a:latin typeface="Arial"/>
                <a:cs typeface="Arial"/>
              </a:rPr>
              <a:t> </a:t>
            </a:r>
            <a:r>
              <a:rPr sz="1071" spc="-10" dirty="0">
                <a:latin typeface="Arial"/>
                <a:cs typeface="Arial"/>
              </a:rPr>
              <a:t>seal.</a:t>
            </a:r>
            <a:endParaRPr sz="1071" dirty="0">
              <a:latin typeface="Arial"/>
              <a:cs typeface="Arial"/>
            </a:endParaRPr>
          </a:p>
          <a:p>
            <a:pPr marL="455780" marR="5566" indent="-220160">
              <a:lnSpc>
                <a:spcPts val="1850"/>
              </a:lnSpc>
              <a:spcBef>
                <a:spcPts val="151"/>
              </a:spcBef>
              <a:buAutoNum type="alphaLcPeriod"/>
              <a:tabLst>
                <a:tab pos="458253" algn="l"/>
              </a:tabLst>
            </a:pPr>
            <a:r>
              <a:rPr sz="1071" dirty="0">
                <a:latin typeface="Arial"/>
                <a:cs typeface="Arial"/>
              </a:rPr>
              <a:t>Electrical</a:t>
            </a:r>
            <a:r>
              <a:rPr sz="1071" spc="180" dirty="0">
                <a:latin typeface="Arial"/>
                <a:cs typeface="Arial"/>
              </a:rPr>
              <a:t> </a:t>
            </a:r>
            <a:r>
              <a:rPr sz="1071" dirty="0">
                <a:latin typeface="Arial"/>
                <a:cs typeface="Arial"/>
              </a:rPr>
              <a:t>fault</a:t>
            </a:r>
            <a:r>
              <a:rPr sz="1071" spc="190" dirty="0">
                <a:latin typeface="Arial"/>
                <a:cs typeface="Arial"/>
              </a:rPr>
              <a:t> </a:t>
            </a:r>
            <a:r>
              <a:rPr sz="1071" dirty="0">
                <a:latin typeface="Arial"/>
                <a:cs typeface="Arial"/>
              </a:rPr>
              <a:t>or</a:t>
            </a:r>
            <a:r>
              <a:rPr sz="1071" spc="185" dirty="0">
                <a:latin typeface="Arial"/>
                <a:cs typeface="Arial"/>
              </a:rPr>
              <a:t> </a:t>
            </a:r>
            <a:r>
              <a:rPr sz="1071" dirty="0">
                <a:latin typeface="Arial"/>
                <a:cs typeface="Arial"/>
              </a:rPr>
              <a:t>malfunctioning</a:t>
            </a:r>
            <a:r>
              <a:rPr sz="1071" spc="185" dirty="0">
                <a:latin typeface="Arial"/>
                <a:cs typeface="Arial"/>
              </a:rPr>
              <a:t> </a:t>
            </a:r>
            <a:r>
              <a:rPr sz="1071" dirty="0">
                <a:latin typeface="Arial"/>
                <a:cs typeface="Arial"/>
              </a:rPr>
              <a:t>blower</a:t>
            </a:r>
            <a:r>
              <a:rPr sz="1071" spc="190" dirty="0">
                <a:latin typeface="Arial"/>
                <a:cs typeface="Arial"/>
              </a:rPr>
              <a:t> </a:t>
            </a:r>
            <a:r>
              <a:rPr sz="1071" dirty="0">
                <a:latin typeface="Arial"/>
                <a:cs typeface="Arial"/>
              </a:rPr>
              <a:t>motor.</a:t>
            </a:r>
            <a:r>
              <a:rPr sz="1071" spc="185" dirty="0">
                <a:latin typeface="Arial"/>
                <a:cs typeface="Arial"/>
              </a:rPr>
              <a:t> </a:t>
            </a:r>
            <a:r>
              <a:rPr sz="1071" dirty="0">
                <a:latin typeface="Arial"/>
                <a:cs typeface="Arial"/>
              </a:rPr>
              <a:t>The</a:t>
            </a:r>
            <a:r>
              <a:rPr sz="1071" spc="190" dirty="0">
                <a:latin typeface="Arial"/>
                <a:cs typeface="Arial"/>
              </a:rPr>
              <a:t> </a:t>
            </a:r>
            <a:r>
              <a:rPr sz="1071" dirty="0">
                <a:latin typeface="Arial"/>
                <a:cs typeface="Arial"/>
              </a:rPr>
              <a:t>blower</a:t>
            </a:r>
            <a:r>
              <a:rPr sz="1071" spc="190" dirty="0">
                <a:latin typeface="Arial"/>
                <a:cs typeface="Arial"/>
              </a:rPr>
              <a:t> </a:t>
            </a:r>
            <a:r>
              <a:rPr sz="1071" dirty="0">
                <a:latin typeface="Arial"/>
                <a:cs typeface="Arial"/>
              </a:rPr>
              <a:t>speed</a:t>
            </a:r>
            <a:r>
              <a:rPr sz="1071" spc="185" dirty="0">
                <a:latin typeface="Arial"/>
                <a:cs typeface="Arial"/>
              </a:rPr>
              <a:t> </a:t>
            </a:r>
            <a:r>
              <a:rPr sz="1071" dirty="0">
                <a:latin typeface="Arial"/>
                <a:cs typeface="Arial"/>
              </a:rPr>
              <a:t>directly</a:t>
            </a:r>
            <a:r>
              <a:rPr sz="1071" spc="185" dirty="0">
                <a:latin typeface="Arial"/>
                <a:cs typeface="Arial"/>
              </a:rPr>
              <a:t> </a:t>
            </a:r>
            <a:r>
              <a:rPr sz="1071" dirty="0">
                <a:latin typeface="Arial"/>
                <a:cs typeface="Arial"/>
              </a:rPr>
              <a:t>affects</a:t>
            </a:r>
            <a:r>
              <a:rPr sz="1071" spc="185" dirty="0">
                <a:latin typeface="Arial"/>
                <a:cs typeface="Arial"/>
              </a:rPr>
              <a:t> </a:t>
            </a:r>
            <a:r>
              <a:rPr sz="1071" spc="-24" dirty="0">
                <a:latin typeface="Arial"/>
                <a:cs typeface="Arial"/>
              </a:rPr>
              <a:t>the 	</a:t>
            </a:r>
            <a:r>
              <a:rPr sz="1071" dirty="0">
                <a:latin typeface="Arial"/>
                <a:cs typeface="Arial"/>
              </a:rPr>
              <a:t>evaporator</a:t>
            </a:r>
            <a:r>
              <a:rPr sz="1071" spc="-49" dirty="0">
                <a:latin typeface="Arial"/>
                <a:cs typeface="Arial"/>
              </a:rPr>
              <a:t> </a:t>
            </a:r>
            <a:r>
              <a:rPr sz="1071" dirty="0">
                <a:latin typeface="Arial"/>
                <a:cs typeface="Arial"/>
              </a:rPr>
              <a:t>heat</a:t>
            </a:r>
            <a:r>
              <a:rPr sz="1071" spc="-34" dirty="0">
                <a:latin typeface="Arial"/>
                <a:cs typeface="Arial"/>
              </a:rPr>
              <a:t> </a:t>
            </a:r>
            <a:r>
              <a:rPr sz="1071" dirty="0">
                <a:latin typeface="Arial"/>
                <a:cs typeface="Arial"/>
              </a:rPr>
              <a:t>exchange</a:t>
            </a:r>
            <a:r>
              <a:rPr sz="1071" spc="-39" dirty="0">
                <a:latin typeface="Arial"/>
                <a:cs typeface="Arial"/>
              </a:rPr>
              <a:t> </a:t>
            </a:r>
            <a:r>
              <a:rPr sz="1071" spc="-10" dirty="0">
                <a:latin typeface="Arial"/>
                <a:cs typeface="Arial"/>
              </a:rPr>
              <a:t>rate.</a:t>
            </a:r>
            <a:endParaRPr sz="1071" dirty="0">
              <a:latin typeface="Arial"/>
              <a:cs typeface="Arial"/>
            </a:endParaRPr>
          </a:p>
          <a:p>
            <a:pPr marL="455161" indent="-219541">
              <a:spcBef>
                <a:spcPts val="409"/>
              </a:spcBef>
              <a:buAutoNum type="alphaLcPeriod"/>
              <a:tabLst>
                <a:tab pos="455161" algn="l"/>
              </a:tabLst>
            </a:pPr>
            <a:r>
              <a:rPr sz="1071" dirty="0">
                <a:latin typeface="Arial"/>
                <a:cs typeface="Arial"/>
              </a:rPr>
              <a:t>Evaporator</a:t>
            </a:r>
            <a:r>
              <a:rPr sz="1071" spc="83" dirty="0">
                <a:latin typeface="Arial"/>
                <a:cs typeface="Arial"/>
              </a:rPr>
              <a:t> </a:t>
            </a:r>
            <a:r>
              <a:rPr sz="1071" spc="-10" dirty="0">
                <a:latin typeface="Arial"/>
                <a:cs typeface="Arial"/>
              </a:rPr>
              <a:t>freeze-</a:t>
            </a:r>
            <a:r>
              <a:rPr sz="1071" dirty="0">
                <a:latin typeface="Arial"/>
                <a:cs typeface="Arial"/>
              </a:rPr>
              <a:t>up.</a:t>
            </a:r>
            <a:r>
              <a:rPr sz="1071" spc="83" dirty="0">
                <a:latin typeface="Arial"/>
                <a:cs typeface="Arial"/>
              </a:rPr>
              <a:t> </a:t>
            </a:r>
            <a:r>
              <a:rPr sz="1071" dirty="0">
                <a:latin typeface="Arial"/>
                <a:cs typeface="Arial"/>
              </a:rPr>
              <a:t>Condensed</a:t>
            </a:r>
            <a:r>
              <a:rPr sz="1071" spc="78" dirty="0">
                <a:latin typeface="Arial"/>
                <a:cs typeface="Arial"/>
              </a:rPr>
              <a:t> </a:t>
            </a:r>
            <a:r>
              <a:rPr sz="1071" dirty="0">
                <a:latin typeface="Arial"/>
                <a:cs typeface="Arial"/>
              </a:rPr>
              <a:t>moisture</a:t>
            </a:r>
            <a:r>
              <a:rPr sz="1071" spc="83" dirty="0">
                <a:latin typeface="Arial"/>
                <a:cs typeface="Arial"/>
              </a:rPr>
              <a:t> </a:t>
            </a:r>
            <a:r>
              <a:rPr sz="1071" dirty="0">
                <a:latin typeface="Arial"/>
                <a:cs typeface="Arial"/>
              </a:rPr>
              <a:t>that</a:t>
            </a:r>
            <a:r>
              <a:rPr sz="1071" spc="83" dirty="0">
                <a:latin typeface="Arial"/>
                <a:cs typeface="Arial"/>
              </a:rPr>
              <a:t> </a:t>
            </a:r>
            <a:r>
              <a:rPr sz="1071" dirty="0">
                <a:latin typeface="Arial"/>
                <a:cs typeface="Arial"/>
              </a:rPr>
              <a:t>collects</a:t>
            </a:r>
            <a:r>
              <a:rPr sz="1071" spc="88" dirty="0">
                <a:latin typeface="Arial"/>
                <a:cs typeface="Arial"/>
              </a:rPr>
              <a:t> </a:t>
            </a:r>
            <a:r>
              <a:rPr sz="1071" dirty="0">
                <a:latin typeface="Arial"/>
                <a:cs typeface="Arial"/>
              </a:rPr>
              <a:t>on</a:t>
            </a:r>
            <a:r>
              <a:rPr sz="1071" spc="83"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evaporator</a:t>
            </a:r>
            <a:r>
              <a:rPr sz="1071" spc="88" dirty="0">
                <a:latin typeface="Arial"/>
                <a:cs typeface="Arial"/>
              </a:rPr>
              <a:t> </a:t>
            </a:r>
            <a:r>
              <a:rPr sz="1071" dirty="0">
                <a:latin typeface="Arial"/>
                <a:cs typeface="Arial"/>
              </a:rPr>
              <a:t>surface</a:t>
            </a:r>
            <a:r>
              <a:rPr sz="1071" spc="83" dirty="0">
                <a:latin typeface="Arial"/>
                <a:cs typeface="Arial"/>
              </a:rPr>
              <a:t> </a:t>
            </a:r>
            <a:r>
              <a:rPr sz="1071" spc="-24" dirty="0">
                <a:latin typeface="Arial"/>
                <a:cs typeface="Arial"/>
              </a:rPr>
              <a:t>can</a:t>
            </a:r>
            <a:endParaRPr sz="1071" dirty="0">
              <a:latin typeface="Arial"/>
              <a:cs typeface="Arial"/>
            </a:endParaRPr>
          </a:p>
          <a:p>
            <a:pPr marL="458253" marR="6803">
              <a:lnSpc>
                <a:spcPct val="143700"/>
              </a:lnSpc>
            </a:pPr>
            <a:r>
              <a:rPr sz="1071" dirty="0">
                <a:latin typeface="Arial"/>
                <a:cs typeface="Arial"/>
              </a:rPr>
              <a:t>freeze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core</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restrict</a:t>
            </a:r>
            <a:r>
              <a:rPr sz="1071" spc="24" dirty="0">
                <a:latin typeface="Arial"/>
                <a:cs typeface="Arial"/>
              </a:rPr>
              <a:t> </a:t>
            </a:r>
            <a:r>
              <a:rPr sz="1071" dirty="0">
                <a:latin typeface="Arial"/>
                <a:cs typeface="Arial"/>
              </a:rPr>
              <a:t>both</a:t>
            </a:r>
            <a:r>
              <a:rPr sz="1071" spc="15" dirty="0">
                <a:latin typeface="Arial"/>
                <a:cs typeface="Arial"/>
              </a:rPr>
              <a:t> </a:t>
            </a:r>
            <a:r>
              <a:rPr sz="1071" dirty="0">
                <a:latin typeface="Arial"/>
                <a:cs typeface="Arial"/>
              </a:rPr>
              <a:t>airflow</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heat</a:t>
            </a:r>
            <a:r>
              <a:rPr sz="1071" spc="15" dirty="0">
                <a:latin typeface="Arial"/>
                <a:cs typeface="Arial"/>
              </a:rPr>
              <a:t> </a:t>
            </a:r>
            <a:r>
              <a:rPr sz="1071" dirty="0">
                <a:latin typeface="Arial"/>
                <a:cs typeface="Arial"/>
              </a:rPr>
              <a:t>absorption.</a:t>
            </a:r>
            <a:r>
              <a:rPr sz="1071" spc="15" dirty="0">
                <a:latin typeface="Arial"/>
                <a:cs typeface="Arial"/>
              </a:rPr>
              <a:t> </a:t>
            </a:r>
            <a:r>
              <a:rPr sz="1071" spc="-10" dirty="0">
                <a:latin typeface="Arial"/>
                <a:cs typeface="Arial"/>
              </a:rPr>
              <a:t>Freeze-</a:t>
            </a:r>
            <a:r>
              <a:rPr sz="1071" dirty="0">
                <a:latin typeface="Arial"/>
                <a:cs typeface="Arial"/>
              </a:rPr>
              <a:t>ups</a:t>
            </a:r>
            <a:r>
              <a:rPr sz="1071" spc="1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be</a:t>
            </a:r>
            <a:r>
              <a:rPr sz="1071" spc="19" dirty="0">
                <a:latin typeface="Arial"/>
                <a:cs typeface="Arial"/>
              </a:rPr>
              <a:t> </a:t>
            </a:r>
            <a:r>
              <a:rPr sz="1071" spc="-10" dirty="0">
                <a:latin typeface="Arial"/>
                <a:cs typeface="Arial"/>
              </a:rPr>
              <a:t>caused </a:t>
            </a:r>
            <a:r>
              <a:rPr sz="1071" dirty="0">
                <a:latin typeface="Arial"/>
                <a:cs typeface="Arial"/>
              </a:rPr>
              <a:t>by</a:t>
            </a:r>
            <a:r>
              <a:rPr sz="1071" spc="-24"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clutch</a:t>
            </a:r>
            <a:r>
              <a:rPr sz="1071" spc="-29" dirty="0">
                <a:latin typeface="Arial"/>
                <a:cs typeface="Arial"/>
              </a:rPr>
              <a:t> </a:t>
            </a:r>
            <a:r>
              <a:rPr sz="1071" dirty="0">
                <a:latin typeface="Arial"/>
                <a:cs typeface="Arial"/>
              </a:rPr>
              <a:t>control</a:t>
            </a:r>
            <a:r>
              <a:rPr sz="1071" spc="-19" dirty="0">
                <a:latin typeface="Arial"/>
                <a:cs typeface="Arial"/>
              </a:rPr>
              <a:t> </a:t>
            </a:r>
            <a:r>
              <a:rPr sz="1071" dirty="0">
                <a:latin typeface="Arial"/>
                <a:cs typeface="Arial"/>
              </a:rPr>
              <a:t>circuit</a:t>
            </a:r>
            <a:r>
              <a:rPr sz="1071" spc="-29" dirty="0">
                <a:latin typeface="Arial"/>
                <a:cs typeface="Arial"/>
              </a:rPr>
              <a:t> </a:t>
            </a:r>
            <a:r>
              <a:rPr sz="1071" spc="-10" dirty="0">
                <a:latin typeface="Arial"/>
                <a:cs typeface="Arial"/>
              </a:rPr>
              <a:t>problems.</a:t>
            </a:r>
            <a:endParaRPr sz="1071" dirty="0">
              <a:latin typeface="Arial"/>
              <a:cs typeface="Arial"/>
            </a:endParaRPr>
          </a:p>
          <a:p>
            <a:pPr marL="12987" algn="just">
              <a:spcBef>
                <a:spcPts val="1144"/>
              </a:spcBef>
            </a:pPr>
            <a:r>
              <a:rPr sz="1071" b="1" dirty="0">
                <a:latin typeface="Arial"/>
                <a:cs typeface="Arial"/>
              </a:rPr>
              <a:t>6.14</a:t>
            </a:r>
            <a:r>
              <a:rPr sz="1071" b="1" spc="365" dirty="0">
                <a:latin typeface="Arial"/>
                <a:cs typeface="Arial"/>
              </a:rPr>
              <a:t>  </a:t>
            </a:r>
            <a:r>
              <a:rPr sz="1071" b="1" dirty="0">
                <a:latin typeface="Arial"/>
                <a:cs typeface="Arial"/>
              </a:rPr>
              <a:t>Common</a:t>
            </a:r>
            <a:r>
              <a:rPr sz="1071" b="1" spc="-10" dirty="0">
                <a:latin typeface="Arial"/>
                <a:cs typeface="Arial"/>
              </a:rPr>
              <a:t> </a:t>
            </a:r>
            <a:r>
              <a:rPr sz="1071" b="1" dirty="0">
                <a:latin typeface="Arial"/>
                <a:cs typeface="Arial"/>
              </a:rPr>
              <a:t>Problems</a:t>
            </a:r>
            <a:r>
              <a:rPr sz="1071" b="1" spc="-15" dirty="0">
                <a:latin typeface="Arial"/>
                <a:cs typeface="Arial"/>
              </a:rPr>
              <a:t> </a:t>
            </a:r>
            <a:r>
              <a:rPr sz="1071" b="1" dirty="0">
                <a:latin typeface="Arial"/>
                <a:cs typeface="Arial"/>
              </a:rPr>
              <a:t>with</a:t>
            </a:r>
            <a:r>
              <a:rPr sz="1071" b="1" spc="-15" dirty="0">
                <a:latin typeface="Arial"/>
                <a:cs typeface="Arial"/>
              </a:rPr>
              <a:t> </a:t>
            </a:r>
            <a:r>
              <a:rPr sz="1071" b="1" dirty="0">
                <a:latin typeface="Arial"/>
                <a:cs typeface="Arial"/>
              </a:rPr>
              <a:t>Metering</a:t>
            </a:r>
            <a:r>
              <a:rPr sz="1071" b="1" spc="-15" dirty="0">
                <a:latin typeface="Arial"/>
                <a:cs typeface="Arial"/>
              </a:rPr>
              <a:t> </a:t>
            </a:r>
            <a:r>
              <a:rPr sz="1071" b="1" spc="-10" dirty="0">
                <a:latin typeface="Arial"/>
                <a:cs typeface="Arial"/>
              </a:rPr>
              <a:t>Devices</a:t>
            </a:r>
            <a:endParaRPr sz="1071" dirty="0">
              <a:latin typeface="Arial"/>
              <a:cs typeface="Arial"/>
            </a:endParaRPr>
          </a:p>
          <a:p>
            <a:pPr marL="12987" algn="just">
              <a:spcBef>
                <a:spcPts val="1149"/>
              </a:spcBef>
            </a:pPr>
            <a:r>
              <a:rPr sz="1071" b="1" dirty="0">
                <a:latin typeface="Arial"/>
                <a:cs typeface="Arial"/>
              </a:rPr>
              <a:t>6.14.1.</a:t>
            </a:r>
            <a:r>
              <a:rPr sz="1071" b="1" spc="-73" dirty="0">
                <a:latin typeface="Arial"/>
                <a:cs typeface="Arial"/>
              </a:rPr>
              <a:t> </a:t>
            </a:r>
            <a:r>
              <a:rPr sz="1071" b="1" dirty="0">
                <a:latin typeface="Arial"/>
                <a:cs typeface="Arial"/>
              </a:rPr>
              <a:t>Orifice</a:t>
            </a:r>
            <a:r>
              <a:rPr sz="1071" b="1" spc="-5" dirty="0">
                <a:latin typeface="Arial"/>
                <a:cs typeface="Arial"/>
              </a:rPr>
              <a:t> </a:t>
            </a:r>
            <a:r>
              <a:rPr sz="1071" b="1" spc="-10" dirty="0">
                <a:latin typeface="Arial"/>
                <a:cs typeface="Arial"/>
              </a:rPr>
              <a:t>Tubes</a:t>
            </a:r>
            <a:endParaRPr sz="1071" dirty="0">
              <a:latin typeface="Arial"/>
              <a:cs typeface="Arial"/>
            </a:endParaRPr>
          </a:p>
          <a:p>
            <a:pPr marL="12369" marR="4947" algn="just">
              <a:lnSpc>
                <a:spcPct val="143800"/>
              </a:lnSpc>
              <a:spcBef>
                <a:spcPts val="584"/>
              </a:spcBef>
            </a:pPr>
            <a:r>
              <a:rPr sz="1071" dirty="0">
                <a:latin typeface="Arial"/>
                <a:cs typeface="Arial"/>
              </a:rPr>
              <a:t>Orifice</a:t>
            </a:r>
            <a:r>
              <a:rPr sz="1071" spc="156" dirty="0">
                <a:latin typeface="Arial"/>
                <a:cs typeface="Arial"/>
              </a:rPr>
              <a:t> </a:t>
            </a:r>
            <a:r>
              <a:rPr sz="1071" dirty="0">
                <a:latin typeface="Arial"/>
                <a:cs typeface="Arial"/>
              </a:rPr>
              <a:t>tube</a:t>
            </a:r>
            <a:r>
              <a:rPr sz="1071" spc="161" dirty="0">
                <a:latin typeface="Arial"/>
                <a:cs typeface="Arial"/>
              </a:rPr>
              <a:t> </a:t>
            </a:r>
            <a:r>
              <a:rPr sz="1071" dirty="0">
                <a:latin typeface="Arial"/>
                <a:cs typeface="Arial"/>
              </a:rPr>
              <a:t>restriction</a:t>
            </a:r>
            <a:r>
              <a:rPr sz="1071" spc="161" dirty="0">
                <a:latin typeface="Arial"/>
                <a:cs typeface="Arial"/>
              </a:rPr>
              <a:t> </a:t>
            </a:r>
            <a:r>
              <a:rPr sz="1071" dirty="0">
                <a:latin typeface="Arial"/>
                <a:cs typeface="Arial"/>
              </a:rPr>
              <a:t>is</a:t>
            </a:r>
            <a:r>
              <a:rPr sz="1071" spc="166" dirty="0">
                <a:latin typeface="Arial"/>
                <a:cs typeface="Arial"/>
              </a:rPr>
              <a:t> </a:t>
            </a:r>
            <a:r>
              <a:rPr sz="1071" dirty="0">
                <a:latin typeface="Arial"/>
                <a:cs typeface="Arial"/>
              </a:rPr>
              <a:t>often</a:t>
            </a:r>
            <a:r>
              <a:rPr sz="1071" spc="161" dirty="0">
                <a:latin typeface="Arial"/>
                <a:cs typeface="Arial"/>
              </a:rPr>
              <a:t> </a:t>
            </a:r>
            <a:r>
              <a:rPr sz="1071" dirty="0">
                <a:latin typeface="Arial"/>
                <a:cs typeface="Arial"/>
              </a:rPr>
              <a:t>indicated</a:t>
            </a:r>
            <a:r>
              <a:rPr sz="1071" spc="156" dirty="0">
                <a:latin typeface="Arial"/>
                <a:cs typeface="Arial"/>
              </a:rPr>
              <a:t> </a:t>
            </a:r>
            <a:r>
              <a:rPr sz="1071" dirty="0">
                <a:latin typeface="Arial"/>
                <a:cs typeface="Arial"/>
              </a:rPr>
              <a:t>by</a:t>
            </a:r>
            <a:r>
              <a:rPr sz="1071" spc="166" dirty="0">
                <a:latin typeface="Arial"/>
                <a:cs typeface="Arial"/>
              </a:rPr>
              <a:t> </a:t>
            </a:r>
            <a:r>
              <a:rPr sz="1071" dirty="0">
                <a:latin typeface="Arial"/>
                <a:cs typeface="Arial"/>
              </a:rPr>
              <a:t>low</a:t>
            </a:r>
            <a:r>
              <a:rPr sz="1071" spc="161" dirty="0">
                <a:latin typeface="Arial"/>
                <a:cs typeface="Arial"/>
              </a:rPr>
              <a:t> </a:t>
            </a:r>
            <a:r>
              <a:rPr sz="1071" dirty="0">
                <a:latin typeface="Arial"/>
                <a:cs typeface="Arial"/>
              </a:rPr>
              <a:t>gauge</a:t>
            </a:r>
            <a:r>
              <a:rPr sz="1071" spc="161" dirty="0">
                <a:latin typeface="Arial"/>
                <a:cs typeface="Arial"/>
              </a:rPr>
              <a:t> </a:t>
            </a:r>
            <a:r>
              <a:rPr sz="1071" dirty="0">
                <a:latin typeface="Arial"/>
                <a:cs typeface="Arial"/>
              </a:rPr>
              <a:t>pressures</a:t>
            </a:r>
            <a:r>
              <a:rPr sz="1071" spc="166" dirty="0">
                <a:latin typeface="Arial"/>
                <a:cs typeface="Arial"/>
              </a:rPr>
              <a:t> </a:t>
            </a:r>
            <a:r>
              <a:rPr sz="1071" dirty="0">
                <a:latin typeface="Arial"/>
                <a:cs typeface="Arial"/>
              </a:rPr>
              <a:t>and</a:t>
            </a:r>
            <a:r>
              <a:rPr sz="1071" spc="156" dirty="0">
                <a:latin typeface="Arial"/>
                <a:cs typeface="Arial"/>
              </a:rPr>
              <a:t> </a:t>
            </a:r>
            <a:r>
              <a:rPr sz="1071" dirty="0">
                <a:latin typeface="Arial"/>
                <a:cs typeface="Arial"/>
              </a:rPr>
              <a:t>insufficient</a:t>
            </a:r>
            <a:r>
              <a:rPr sz="1071" spc="161" dirty="0">
                <a:latin typeface="Arial"/>
                <a:cs typeface="Arial"/>
              </a:rPr>
              <a:t> </a:t>
            </a:r>
            <a:r>
              <a:rPr sz="1071" spc="-10" dirty="0">
                <a:latin typeface="Arial"/>
                <a:cs typeface="Arial"/>
              </a:rPr>
              <a:t>evaporator </a:t>
            </a:r>
            <a:r>
              <a:rPr sz="1071" dirty="0">
                <a:latin typeface="Arial"/>
                <a:cs typeface="Arial"/>
              </a:rPr>
              <a:t>cooling.</a:t>
            </a:r>
            <a:r>
              <a:rPr sz="1071" spc="7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section</a:t>
            </a:r>
            <a:r>
              <a:rPr sz="1071" spc="78" dirty="0">
                <a:latin typeface="Arial"/>
                <a:cs typeface="Arial"/>
              </a:rPr>
              <a:t> </a:t>
            </a:r>
            <a:r>
              <a:rPr sz="1071" dirty="0">
                <a:latin typeface="Arial"/>
                <a:cs typeface="Arial"/>
              </a:rPr>
              <a:t>of</a:t>
            </a:r>
            <a:r>
              <a:rPr sz="1071" spc="78"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line</a:t>
            </a:r>
            <a:r>
              <a:rPr sz="1071" spc="73" dirty="0">
                <a:latin typeface="Arial"/>
                <a:cs typeface="Arial"/>
              </a:rPr>
              <a:t> </a:t>
            </a:r>
            <a:r>
              <a:rPr sz="1071" dirty="0">
                <a:latin typeface="Arial"/>
                <a:cs typeface="Arial"/>
              </a:rPr>
              <a:t>where</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orifice</a:t>
            </a:r>
            <a:r>
              <a:rPr sz="1071" spc="73" dirty="0">
                <a:latin typeface="Arial"/>
                <a:cs typeface="Arial"/>
              </a:rPr>
              <a:t> </a:t>
            </a:r>
            <a:r>
              <a:rPr sz="1071" dirty="0">
                <a:latin typeface="Arial"/>
                <a:cs typeface="Arial"/>
              </a:rPr>
              <a:t>tube</a:t>
            </a:r>
            <a:r>
              <a:rPr sz="1071" spc="78" dirty="0">
                <a:latin typeface="Arial"/>
                <a:cs typeface="Arial"/>
              </a:rPr>
              <a:t> </a:t>
            </a:r>
            <a:r>
              <a:rPr sz="1071" dirty="0">
                <a:latin typeface="Arial"/>
                <a:cs typeface="Arial"/>
              </a:rPr>
              <a:t>is</a:t>
            </a:r>
            <a:r>
              <a:rPr sz="1071" spc="78" dirty="0">
                <a:latin typeface="Arial"/>
                <a:cs typeface="Arial"/>
              </a:rPr>
              <a:t> </a:t>
            </a:r>
            <a:r>
              <a:rPr sz="1071" dirty="0">
                <a:latin typeface="Arial"/>
                <a:cs typeface="Arial"/>
              </a:rPr>
              <a:t>installed</a:t>
            </a:r>
            <a:r>
              <a:rPr sz="1071" spc="78" dirty="0">
                <a:latin typeface="Arial"/>
                <a:cs typeface="Arial"/>
              </a:rPr>
              <a:t> </a:t>
            </a:r>
            <a:r>
              <a:rPr sz="1071" dirty="0">
                <a:latin typeface="Arial"/>
                <a:cs typeface="Arial"/>
              </a:rPr>
              <a:t>may</a:t>
            </a:r>
            <a:r>
              <a:rPr sz="1071" spc="83" dirty="0">
                <a:latin typeface="Arial"/>
                <a:cs typeface="Arial"/>
              </a:rPr>
              <a:t> </a:t>
            </a:r>
            <a:r>
              <a:rPr sz="1071" dirty="0">
                <a:latin typeface="Arial"/>
                <a:cs typeface="Arial"/>
              </a:rPr>
              <a:t>frost</a:t>
            </a:r>
            <a:r>
              <a:rPr sz="1071" spc="78" dirty="0">
                <a:latin typeface="Arial"/>
                <a:cs typeface="Arial"/>
              </a:rPr>
              <a:t> </a:t>
            </a:r>
            <a:r>
              <a:rPr sz="1071" dirty="0">
                <a:latin typeface="Arial"/>
                <a:cs typeface="Arial"/>
              </a:rPr>
              <a:t>as</a:t>
            </a:r>
            <a:r>
              <a:rPr sz="1071" spc="78" dirty="0">
                <a:latin typeface="Arial"/>
                <a:cs typeface="Arial"/>
              </a:rPr>
              <a:t> </a:t>
            </a:r>
            <a:r>
              <a:rPr sz="1071" dirty="0">
                <a:latin typeface="Arial"/>
                <a:cs typeface="Arial"/>
              </a:rPr>
              <a:t>well.</a:t>
            </a:r>
            <a:r>
              <a:rPr sz="1071" spc="73" dirty="0">
                <a:latin typeface="Arial"/>
                <a:cs typeface="Arial"/>
              </a:rPr>
              <a:t> </a:t>
            </a:r>
            <a:r>
              <a:rPr sz="1071" dirty="0">
                <a:latin typeface="Arial"/>
                <a:cs typeface="Arial"/>
              </a:rPr>
              <a:t>The</a:t>
            </a:r>
            <a:r>
              <a:rPr sz="1071" spc="78" dirty="0">
                <a:latin typeface="Arial"/>
                <a:cs typeface="Arial"/>
              </a:rPr>
              <a:t> </a:t>
            </a:r>
            <a:r>
              <a:rPr sz="1071" spc="-10" dirty="0">
                <a:latin typeface="Arial"/>
                <a:cs typeface="Arial"/>
              </a:rPr>
              <a:t>usual </a:t>
            </a:r>
            <a:r>
              <a:rPr sz="1071" dirty="0">
                <a:latin typeface="Arial"/>
                <a:cs typeface="Arial"/>
              </a:rPr>
              <a:t>cause</a:t>
            </a:r>
            <a:r>
              <a:rPr sz="1071" spc="3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restriction</a:t>
            </a:r>
            <a:r>
              <a:rPr sz="1071" spc="39"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clogged</a:t>
            </a:r>
            <a:r>
              <a:rPr sz="1071" spc="34" dirty="0">
                <a:latin typeface="Arial"/>
                <a:cs typeface="Arial"/>
              </a:rPr>
              <a:t> </a:t>
            </a:r>
            <a:r>
              <a:rPr sz="1071" dirty="0">
                <a:latin typeface="Arial"/>
                <a:cs typeface="Arial"/>
              </a:rPr>
              <a:t>orifice</a:t>
            </a:r>
            <a:r>
              <a:rPr sz="1071" spc="39" dirty="0">
                <a:latin typeface="Arial"/>
                <a:cs typeface="Arial"/>
              </a:rPr>
              <a:t> </a:t>
            </a:r>
            <a:r>
              <a:rPr sz="1071" dirty="0">
                <a:latin typeface="Arial"/>
                <a:cs typeface="Arial"/>
              </a:rPr>
              <a:t>tube</a:t>
            </a:r>
            <a:r>
              <a:rPr sz="1071" spc="34" dirty="0">
                <a:latin typeface="Arial"/>
                <a:cs typeface="Arial"/>
              </a:rPr>
              <a:t> </a:t>
            </a:r>
            <a:r>
              <a:rPr sz="1071" dirty="0">
                <a:latin typeface="Arial"/>
                <a:cs typeface="Arial"/>
              </a:rPr>
              <a:t>screen.</a:t>
            </a:r>
            <a:r>
              <a:rPr sz="1071" spc="39" dirty="0">
                <a:latin typeface="Arial"/>
                <a:cs typeface="Arial"/>
              </a:rPr>
              <a:t> </a:t>
            </a:r>
            <a:r>
              <a:rPr sz="1071" dirty="0">
                <a:latin typeface="Arial"/>
                <a:cs typeface="Arial"/>
              </a:rPr>
              <a:t>It</a:t>
            </a:r>
            <a:r>
              <a:rPr sz="1071" spc="3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recommended</a:t>
            </a:r>
            <a:r>
              <a:rPr sz="1071" spc="39" dirty="0">
                <a:latin typeface="Arial"/>
                <a:cs typeface="Arial"/>
              </a:rPr>
              <a:t> </a:t>
            </a:r>
            <a:r>
              <a:rPr sz="1071" dirty="0">
                <a:latin typeface="Arial"/>
                <a:cs typeface="Arial"/>
              </a:rPr>
              <a:t>that</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orifice</a:t>
            </a:r>
            <a:r>
              <a:rPr sz="1071" spc="39" dirty="0">
                <a:latin typeface="Arial"/>
                <a:cs typeface="Arial"/>
              </a:rPr>
              <a:t> </a:t>
            </a:r>
            <a:r>
              <a:rPr sz="1071" spc="-19" dirty="0">
                <a:latin typeface="Arial"/>
                <a:cs typeface="Arial"/>
              </a:rPr>
              <a:t>tube </a:t>
            </a:r>
            <a:r>
              <a:rPr sz="1071" dirty="0">
                <a:latin typeface="Arial"/>
                <a:cs typeface="Arial"/>
              </a:rPr>
              <a:t>be</a:t>
            </a:r>
            <a:r>
              <a:rPr sz="1071" spc="-19" dirty="0">
                <a:latin typeface="Arial"/>
                <a:cs typeface="Arial"/>
              </a:rPr>
              <a:t> </a:t>
            </a:r>
            <a:r>
              <a:rPr sz="1071" dirty="0">
                <a:latin typeface="Arial"/>
                <a:cs typeface="Arial"/>
              </a:rPr>
              <a:t>examined</a:t>
            </a:r>
            <a:r>
              <a:rPr sz="1071" spc="-19" dirty="0">
                <a:latin typeface="Arial"/>
                <a:cs typeface="Arial"/>
              </a:rPr>
              <a:t> </a:t>
            </a:r>
            <a:r>
              <a:rPr sz="1071" dirty="0">
                <a:latin typeface="Arial"/>
                <a:cs typeface="Arial"/>
              </a:rPr>
              <a:t>for</a:t>
            </a:r>
            <a:r>
              <a:rPr sz="1071" spc="-15" dirty="0">
                <a:latin typeface="Arial"/>
                <a:cs typeface="Arial"/>
              </a:rPr>
              <a:t> </a:t>
            </a:r>
            <a:r>
              <a:rPr sz="1071" dirty="0">
                <a:latin typeface="Arial"/>
                <a:cs typeface="Arial"/>
              </a:rPr>
              <a:t>any</a:t>
            </a:r>
            <a:r>
              <a:rPr sz="1071" spc="-19" dirty="0">
                <a:latin typeface="Arial"/>
                <a:cs typeface="Arial"/>
              </a:rPr>
              <a:t> </a:t>
            </a:r>
            <a:r>
              <a:rPr sz="1071" dirty="0">
                <a:latin typeface="Arial"/>
                <a:cs typeface="Arial"/>
              </a:rPr>
              <a:t>pieces</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foreign</a:t>
            </a:r>
            <a:r>
              <a:rPr sz="1071" spc="-19" dirty="0">
                <a:latin typeface="Arial"/>
                <a:cs typeface="Arial"/>
              </a:rPr>
              <a:t> </a:t>
            </a:r>
            <a:r>
              <a:rPr sz="1071" dirty="0">
                <a:latin typeface="Arial"/>
                <a:cs typeface="Arial"/>
              </a:rPr>
              <a:t>material</a:t>
            </a:r>
            <a:r>
              <a:rPr sz="1071" spc="-15" dirty="0">
                <a:latin typeface="Arial"/>
                <a:cs typeface="Arial"/>
              </a:rPr>
              <a:t> </a:t>
            </a:r>
            <a:r>
              <a:rPr sz="1071" dirty="0">
                <a:latin typeface="Arial"/>
                <a:cs typeface="Arial"/>
              </a:rPr>
              <a:t>stuck</a:t>
            </a:r>
            <a:r>
              <a:rPr sz="1071" spc="-19"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screen.</a:t>
            </a:r>
            <a:endParaRPr sz="1071" dirty="0">
              <a:latin typeface="Arial"/>
              <a:cs typeface="Arial"/>
            </a:endParaRPr>
          </a:p>
          <a:p>
            <a:pPr marL="455161" marR="6184" indent="-220160">
              <a:lnSpc>
                <a:spcPct val="143700"/>
              </a:lnSpc>
              <a:spcBef>
                <a:spcPts val="584"/>
              </a:spcBef>
              <a:buAutoNum type="alphaLcPeriod"/>
              <a:tabLst>
                <a:tab pos="457636" algn="l"/>
              </a:tabLst>
            </a:pPr>
            <a:r>
              <a:rPr sz="1071" dirty="0">
                <a:latin typeface="Arial"/>
                <a:cs typeface="Arial"/>
              </a:rPr>
              <a:t>If</a:t>
            </a:r>
            <a:r>
              <a:rPr sz="1071" spc="-4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blockage</a:t>
            </a:r>
            <a:r>
              <a:rPr sz="1071" spc="-49" dirty="0">
                <a:latin typeface="Arial"/>
                <a:cs typeface="Arial"/>
              </a:rPr>
              <a:t> </a:t>
            </a:r>
            <a:r>
              <a:rPr sz="1071" spc="-10" dirty="0">
                <a:latin typeface="Arial"/>
                <a:cs typeface="Arial"/>
              </a:rPr>
              <a:t>looks</a:t>
            </a:r>
            <a:r>
              <a:rPr sz="1071" spc="-49" dirty="0">
                <a:latin typeface="Arial"/>
                <a:cs typeface="Arial"/>
              </a:rPr>
              <a:t> </a:t>
            </a:r>
            <a:r>
              <a:rPr sz="1071" spc="-10" dirty="0">
                <a:latin typeface="Arial"/>
                <a:cs typeface="Arial"/>
              </a:rPr>
              <a:t>like</a:t>
            </a:r>
            <a:r>
              <a:rPr sz="1071" spc="-54" dirty="0">
                <a:latin typeface="Arial"/>
                <a:cs typeface="Arial"/>
              </a:rPr>
              <a:t> </a:t>
            </a:r>
            <a:r>
              <a:rPr sz="1071" dirty="0">
                <a:latin typeface="Arial"/>
                <a:cs typeface="Arial"/>
              </a:rPr>
              <a:t>grey</a:t>
            </a:r>
            <a:r>
              <a:rPr sz="1071" spc="-44" dirty="0">
                <a:latin typeface="Arial"/>
                <a:cs typeface="Arial"/>
              </a:rPr>
              <a:t> </a:t>
            </a:r>
            <a:r>
              <a:rPr sz="1071" dirty="0">
                <a:latin typeface="Arial"/>
                <a:cs typeface="Arial"/>
              </a:rPr>
              <a:t>or</a:t>
            </a:r>
            <a:r>
              <a:rPr sz="1071" spc="-49" dirty="0">
                <a:latin typeface="Arial"/>
                <a:cs typeface="Arial"/>
              </a:rPr>
              <a:t> </a:t>
            </a:r>
            <a:r>
              <a:rPr sz="1071" spc="-10" dirty="0">
                <a:latin typeface="Arial"/>
                <a:cs typeface="Arial"/>
              </a:rPr>
              <a:t>brown</a:t>
            </a:r>
            <a:r>
              <a:rPr sz="1071" spc="-44" dirty="0">
                <a:latin typeface="Arial"/>
                <a:cs typeface="Arial"/>
              </a:rPr>
              <a:t> </a:t>
            </a:r>
            <a:r>
              <a:rPr sz="1071" spc="-10" dirty="0">
                <a:latin typeface="Arial"/>
                <a:cs typeface="Arial"/>
              </a:rPr>
              <a:t>powdery</a:t>
            </a:r>
            <a:r>
              <a:rPr sz="1071" spc="-44" dirty="0">
                <a:latin typeface="Arial"/>
                <a:cs typeface="Arial"/>
              </a:rPr>
              <a:t> </a:t>
            </a:r>
            <a:r>
              <a:rPr sz="1071" dirty="0">
                <a:latin typeface="Arial"/>
                <a:cs typeface="Arial"/>
              </a:rPr>
              <a:t>material,</a:t>
            </a:r>
            <a:r>
              <a:rPr sz="1071" spc="-4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cause</a:t>
            </a:r>
            <a:r>
              <a:rPr sz="1071" spc="-49"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probably</a:t>
            </a:r>
            <a:r>
              <a:rPr sz="1071" spc="-49"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ruptured 	</a:t>
            </a:r>
            <a:r>
              <a:rPr sz="1071" dirty="0">
                <a:latin typeface="Arial"/>
                <a:cs typeface="Arial"/>
              </a:rPr>
              <a:t>desiccant</a:t>
            </a:r>
            <a:r>
              <a:rPr sz="1071" spc="-24" dirty="0">
                <a:latin typeface="Arial"/>
                <a:cs typeface="Arial"/>
              </a:rPr>
              <a:t> </a:t>
            </a:r>
            <a:r>
              <a:rPr sz="1071" dirty="0">
                <a:latin typeface="Arial"/>
                <a:cs typeface="Arial"/>
              </a:rPr>
              <a:t>bag</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receiver/dryer</a:t>
            </a:r>
            <a:r>
              <a:rPr sz="1071" spc="-19" dirty="0">
                <a:latin typeface="Arial"/>
                <a:cs typeface="Arial"/>
              </a:rPr>
              <a:t> </a:t>
            </a:r>
            <a:r>
              <a:rPr sz="1071" dirty="0">
                <a:latin typeface="Arial"/>
                <a:cs typeface="Arial"/>
              </a:rPr>
              <a:t>or</a:t>
            </a:r>
            <a:r>
              <a:rPr sz="1071" spc="-24" dirty="0">
                <a:latin typeface="Arial"/>
                <a:cs typeface="Arial"/>
              </a:rPr>
              <a:t> </a:t>
            </a:r>
            <a:r>
              <a:rPr sz="1071" spc="-10" dirty="0">
                <a:latin typeface="Arial"/>
                <a:cs typeface="Arial"/>
              </a:rPr>
              <a:t>accumulator/dryer.</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If</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screen</a:t>
            </a:r>
            <a:r>
              <a:rPr sz="1071" spc="-24" dirty="0">
                <a:latin typeface="Arial"/>
                <a:cs typeface="Arial"/>
              </a:rPr>
              <a:t> </a:t>
            </a:r>
            <a:r>
              <a:rPr sz="1071" dirty="0">
                <a:latin typeface="Arial"/>
                <a:cs typeface="Arial"/>
              </a:rPr>
              <a:t>blockage</a:t>
            </a:r>
            <a:r>
              <a:rPr sz="1071" spc="-24" dirty="0">
                <a:latin typeface="Arial"/>
                <a:cs typeface="Arial"/>
              </a:rPr>
              <a:t> </a:t>
            </a:r>
            <a:r>
              <a:rPr sz="1071" dirty="0">
                <a:latin typeface="Arial"/>
                <a:cs typeface="Arial"/>
              </a:rPr>
              <a:t>looks</a:t>
            </a:r>
            <a:r>
              <a:rPr sz="1071" spc="-24" dirty="0">
                <a:latin typeface="Arial"/>
                <a:cs typeface="Arial"/>
              </a:rPr>
              <a:t> </a:t>
            </a:r>
            <a:r>
              <a:rPr sz="1071" dirty="0">
                <a:latin typeface="Arial"/>
                <a:cs typeface="Arial"/>
              </a:rPr>
              <a:t>like</a:t>
            </a:r>
            <a:r>
              <a:rPr sz="1071" spc="-19" dirty="0">
                <a:latin typeface="Arial"/>
                <a:cs typeface="Arial"/>
              </a:rPr>
              <a:t> </a:t>
            </a:r>
            <a:r>
              <a:rPr sz="1071" dirty="0">
                <a:latin typeface="Arial"/>
                <a:cs typeface="Arial"/>
              </a:rPr>
              <a:t>shiny</a:t>
            </a:r>
            <a:r>
              <a:rPr sz="1071" spc="-19" dirty="0">
                <a:latin typeface="Arial"/>
                <a:cs typeface="Arial"/>
              </a:rPr>
              <a:t> </a:t>
            </a:r>
            <a:r>
              <a:rPr sz="1071" dirty="0">
                <a:latin typeface="Arial"/>
                <a:cs typeface="Arial"/>
              </a:rPr>
              <a:t>metal</a:t>
            </a:r>
            <a:r>
              <a:rPr sz="1071" spc="-24" dirty="0">
                <a:latin typeface="Arial"/>
                <a:cs typeface="Arial"/>
              </a:rPr>
              <a:t> </a:t>
            </a:r>
            <a:r>
              <a:rPr sz="1071" dirty="0">
                <a:latin typeface="Arial"/>
                <a:cs typeface="Arial"/>
              </a:rPr>
              <a:t>chips,</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may</a:t>
            </a:r>
            <a:r>
              <a:rPr sz="1071" spc="-24" dirty="0">
                <a:latin typeface="Arial"/>
                <a:cs typeface="Arial"/>
              </a:rPr>
              <a:t> </a:t>
            </a:r>
            <a:r>
              <a:rPr sz="1071" dirty="0">
                <a:latin typeface="Arial"/>
                <a:cs typeface="Arial"/>
              </a:rPr>
              <a:t>be</a:t>
            </a:r>
            <a:r>
              <a:rPr sz="1071" spc="-19" dirty="0">
                <a:latin typeface="Arial"/>
                <a:cs typeface="Arial"/>
              </a:rPr>
              <a:t> </a:t>
            </a:r>
            <a:r>
              <a:rPr sz="1071" spc="-10" dirty="0">
                <a:latin typeface="Arial"/>
                <a:cs typeface="Arial"/>
              </a:rPr>
              <a:t>failing.</a:t>
            </a:r>
            <a:endParaRPr sz="1071" dirty="0">
              <a:latin typeface="Arial"/>
              <a:cs typeface="Arial"/>
            </a:endParaRPr>
          </a:p>
          <a:p>
            <a:pPr marL="454543" indent="-219541">
              <a:spcBef>
                <a:spcPts val="560"/>
              </a:spcBef>
              <a:buAutoNum type="alphaLcPeriod"/>
              <a:tabLst>
                <a:tab pos="454543" algn="l"/>
                <a:tab pos="457636" algn="l"/>
              </a:tabLst>
            </a:pPr>
            <a:r>
              <a:rPr sz="1071" spc="-10" dirty="0">
                <a:latin typeface="Arial"/>
                <a:cs typeface="Arial"/>
              </a:rPr>
              <a:t>Hose</a:t>
            </a:r>
            <a:r>
              <a:rPr sz="1071" spc="-58" dirty="0">
                <a:latin typeface="Arial"/>
                <a:cs typeface="Arial"/>
              </a:rPr>
              <a:t> </a:t>
            </a:r>
            <a:r>
              <a:rPr sz="1071" spc="-10" dirty="0">
                <a:latin typeface="Arial"/>
                <a:cs typeface="Arial"/>
              </a:rPr>
              <a:t>residue</a:t>
            </a:r>
            <a:r>
              <a:rPr sz="1071" spc="-54" dirty="0">
                <a:latin typeface="Arial"/>
                <a:cs typeface="Arial"/>
              </a:rPr>
              <a:t> </a:t>
            </a:r>
            <a:r>
              <a:rPr sz="1071" spc="-10" dirty="0">
                <a:latin typeface="Arial"/>
                <a:cs typeface="Arial"/>
              </a:rPr>
              <a:t>in</a:t>
            </a:r>
            <a:r>
              <a:rPr sz="1071" spc="-5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form</a:t>
            </a:r>
            <a:r>
              <a:rPr sz="1071" spc="-49" dirty="0">
                <a:latin typeface="Arial"/>
                <a:cs typeface="Arial"/>
              </a:rPr>
              <a:t> </a:t>
            </a:r>
            <a:r>
              <a:rPr sz="1071" dirty="0">
                <a:latin typeface="Arial"/>
                <a:cs typeface="Arial"/>
              </a:rPr>
              <a:t>of</a:t>
            </a:r>
            <a:r>
              <a:rPr sz="1071" spc="-49" dirty="0">
                <a:latin typeface="Arial"/>
                <a:cs typeface="Arial"/>
              </a:rPr>
              <a:t> </a:t>
            </a:r>
            <a:r>
              <a:rPr sz="1071" spc="-10" dirty="0">
                <a:latin typeface="Arial"/>
                <a:cs typeface="Arial"/>
              </a:rPr>
              <a:t>black</a:t>
            </a:r>
            <a:r>
              <a:rPr sz="1071" spc="-54" dirty="0">
                <a:latin typeface="Arial"/>
                <a:cs typeface="Arial"/>
              </a:rPr>
              <a:t> </a:t>
            </a:r>
            <a:r>
              <a:rPr sz="1071" spc="-10" dirty="0">
                <a:latin typeface="Arial"/>
                <a:cs typeface="Arial"/>
              </a:rPr>
              <a:t>granular</a:t>
            </a:r>
            <a:r>
              <a:rPr sz="1071" spc="-54" dirty="0">
                <a:latin typeface="Arial"/>
                <a:cs typeface="Arial"/>
              </a:rPr>
              <a:t> </a:t>
            </a:r>
            <a:r>
              <a:rPr sz="1071" spc="-10" dirty="0">
                <a:latin typeface="Arial"/>
                <a:cs typeface="Arial"/>
              </a:rPr>
              <a:t>material</a:t>
            </a:r>
            <a:r>
              <a:rPr sz="1071" spc="-49" dirty="0">
                <a:latin typeface="Arial"/>
                <a:cs typeface="Arial"/>
              </a:rPr>
              <a:t> </a:t>
            </a:r>
            <a:r>
              <a:rPr sz="1071" spc="-10" dirty="0">
                <a:latin typeface="Arial"/>
                <a:cs typeface="Arial"/>
              </a:rPr>
              <a:t>can</a:t>
            </a:r>
            <a:r>
              <a:rPr sz="1071" spc="-54" dirty="0">
                <a:latin typeface="Arial"/>
                <a:cs typeface="Arial"/>
              </a:rPr>
              <a:t> </a:t>
            </a:r>
            <a:r>
              <a:rPr sz="1071" spc="-10" dirty="0">
                <a:latin typeface="Arial"/>
                <a:cs typeface="Arial"/>
              </a:rPr>
              <a:t>also</a:t>
            </a:r>
            <a:r>
              <a:rPr sz="1071" spc="-58" dirty="0">
                <a:latin typeface="Arial"/>
                <a:cs typeface="Arial"/>
              </a:rPr>
              <a:t> </a:t>
            </a:r>
            <a:r>
              <a:rPr sz="1071" spc="-10" dirty="0">
                <a:latin typeface="Arial"/>
                <a:cs typeface="Arial"/>
              </a:rPr>
              <a:t>clog</a:t>
            </a:r>
            <a:r>
              <a:rPr sz="1071" spc="-54"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screen.</a:t>
            </a:r>
            <a:r>
              <a:rPr sz="1071" spc="-58" dirty="0">
                <a:latin typeface="Arial"/>
                <a:cs typeface="Arial"/>
              </a:rPr>
              <a:t> </a:t>
            </a:r>
            <a:r>
              <a:rPr sz="1071" spc="-10" dirty="0">
                <a:latin typeface="Arial"/>
                <a:cs typeface="Arial"/>
              </a:rPr>
              <a:t>This</a:t>
            </a:r>
            <a:r>
              <a:rPr sz="1071" spc="-49" dirty="0">
                <a:latin typeface="Arial"/>
                <a:cs typeface="Arial"/>
              </a:rPr>
              <a:t> </a:t>
            </a:r>
            <a:r>
              <a:rPr sz="1071" spc="-10" dirty="0">
                <a:latin typeface="Arial"/>
                <a:cs typeface="Arial"/>
              </a:rPr>
              <a:t>is</a:t>
            </a:r>
            <a:r>
              <a:rPr sz="1071" spc="-49" dirty="0">
                <a:latin typeface="Arial"/>
                <a:cs typeface="Arial"/>
              </a:rPr>
              <a:t> </a:t>
            </a:r>
            <a:r>
              <a:rPr sz="1071" spc="-10" dirty="0">
                <a:latin typeface="Arial"/>
                <a:cs typeface="Arial"/>
              </a:rPr>
              <a:t>usually</a:t>
            </a:r>
            <a:endParaRPr sz="1071" dirty="0">
              <a:latin typeface="Arial"/>
              <a:cs typeface="Arial"/>
            </a:endParaRPr>
          </a:p>
          <a:p>
            <a:pPr marL="457636" marR="6184">
              <a:lnSpc>
                <a:spcPct val="143700"/>
              </a:lnSpc>
              <a:spcBef>
                <a:spcPts val="5"/>
              </a:spcBef>
            </a:pPr>
            <a:r>
              <a:rPr sz="1071" dirty="0">
                <a:latin typeface="Arial"/>
                <a:cs typeface="Arial"/>
              </a:rPr>
              <a:t>caused</a:t>
            </a:r>
            <a:r>
              <a:rPr sz="1071" spc="-34" dirty="0">
                <a:latin typeface="Arial"/>
                <a:cs typeface="Arial"/>
              </a:rPr>
              <a:t> </a:t>
            </a:r>
            <a:r>
              <a:rPr sz="1071" dirty="0">
                <a:latin typeface="Arial"/>
                <a:cs typeface="Arial"/>
              </a:rPr>
              <a:t>by</a:t>
            </a:r>
            <a:r>
              <a:rPr sz="1071" spc="-29" dirty="0">
                <a:latin typeface="Arial"/>
                <a:cs typeface="Arial"/>
              </a:rPr>
              <a:t> </a:t>
            </a:r>
            <a:r>
              <a:rPr sz="1071" dirty="0">
                <a:latin typeface="Arial"/>
                <a:cs typeface="Arial"/>
              </a:rPr>
              <a:t>moisture</a:t>
            </a:r>
            <a:r>
              <a:rPr sz="1071" spc="-2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which</a:t>
            </a:r>
            <a:r>
              <a:rPr sz="1071" spc="-29" dirty="0">
                <a:latin typeface="Arial"/>
                <a:cs typeface="Arial"/>
              </a:rPr>
              <a:t> </a:t>
            </a:r>
            <a:r>
              <a:rPr sz="1071" dirty="0">
                <a:latin typeface="Arial"/>
                <a:cs typeface="Arial"/>
              </a:rPr>
              <a:t>reacts</a:t>
            </a:r>
            <a:r>
              <a:rPr sz="1071" spc="-29"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form</a:t>
            </a:r>
            <a:r>
              <a:rPr sz="1071" spc="-29" dirty="0">
                <a:latin typeface="Arial"/>
                <a:cs typeface="Arial"/>
              </a:rPr>
              <a:t> </a:t>
            </a:r>
            <a:r>
              <a:rPr sz="1071" dirty="0">
                <a:latin typeface="Arial"/>
                <a:cs typeface="Arial"/>
              </a:rPr>
              <a:t>acid.</a:t>
            </a:r>
            <a:r>
              <a:rPr sz="1071" spc="-29" dirty="0">
                <a:latin typeface="Arial"/>
                <a:cs typeface="Arial"/>
              </a:rPr>
              <a:t> </a:t>
            </a:r>
            <a:r>
              <a:rPr sz="1071" dirty="0">
                <a:latin typeface="Arial"/>
                <a:cs typeface="Arial"/>
              </a:rPr>
              <a:t>The</a:t>
            </a:r>
            <a:r>
              <a:rPr sz="1071" spc="-19" dirty="0">
                <a:latin typeface="Arial"/>
                <a:cs typeface="Arial"/>
              </a:rPr>
              <a:t> acid </a:t>
            </a:r>
            <a:r>
              <a:rPr sz="1071" dirty="0">
                <a:latin typeface="Arial"/>
                <a:cs typeface="Arial"/>
              </a:rPr>
              <a:t>in</a:t>
            </a:r>
            <a:r>
              <a:rPr sz="1071" spc="-24" dirty="0">
                <a:latin typeface="Arial"/>
                <a:cs typeface="Arial"/>
              </a:rPr>
              <a:t> </a:t>
            </a:r>
            <a:r>
              <a:rPr sz="1071" dirty="0">
                <a:latin typeface="Arial"/>
                <a:cs typeface="Arial"/>
              </a:rPr>
              <a:t>turn</a:t>
            </a:r>
            <a:r>
              <a:rPr sz="1071" spc="-19" dirty="0">
                <a:latin typeface="Arial"/>
                <a:cs typeface="Arial"/>
              </a:rPr>
              <a:t> </a:t>
            </a:r>
            <a:r>
              <a:rPr sz="1071" dirty="0">
                <a:latin typeface="Arial"/>
                <a:cs typeface="Arial"/>
              </a:rPr>
              <a:t>breaks</a:t>
            </a:r>
            <a:r>
              <a:rPr sz="1071" spc="-24" dirty="0">
                <a:latin typeface="Arial"/>
                <a:cs typeface="Arial"/>
              </a:rPr>
              <a:t> </a:t>
            </a:r>
            <a:r>
              <a:rPr sz="1071" dirty="0">
                <a:latin typeface="Arial"/>
                <a:cs typeface="Arial"/>
              </a:rPr>
              <a:t>down</a:t>
            </a:r>
            <a:r>
              <a:rPr sz="1071" spc="-19" dirty="0">
                <a:latin typeface="Arial"/>
                <a:cs typeface="Arial"/>
              </a:rPr>
              <a:t> </a:t>
            </a:r>
            <a:r>
              <a:rPr sz="1071" dirty="0">
                <a:latin typeface="Arial"/>
                <a:cs typeface="Arial"/>
              </a:rPr>
              <a:t>hoses</a:t>
            </a:r>
            <a:r>
              <a:rPr sz="1071" spc="-24" dirty="0">
                <a:latin typeface="Arial"/>
                <a:cs typeface="Arial"/>
              </a:rPr>
              <a:t> </a:t>
            </a:r>
            <a:r>
              <a:rPr sz="1071" dirty="0">
                <a:latin typeface="Arial"/>
                <a:cs typeface="Arial"/>
              </a:rPr>
              <a:t>and</a:t>
            </a:r>
            <a:r>
              <a:rPr sz="1071" spc="-19" dirty="0">
                <a:latin typeface="Arial"/>
                <a:cs typeface="Arial"/>
              </a:rPr>
              <a:t> </a:t>
            </a:r>
            <a:r>
              <a:rPr sz="1071" spc="-10" dirty="0">
                <a:latin typeface="Arial"/>
                <a:cs typeface="Arial"/>
              </a:rPr>
              <a:t>seals.</a:t>
            </a:r>
            <a:endParaRPr sz="1071" dirty="0">
              <a:latin typeface="Arial"/>
              <a:cs typeface="Arial"/>
            </a:endParaRPr>
          </a:p>
          <a:p>
            <a:pPr marL="12369">
              <a:spcBef>
                <a:spcPts val="1144"/>
              </a:spcBef>
            </a:pPr>
            <a:r>
              <a:rPr sz="1071" dirty="0">
                <a:latin typeface="Arial"/>
                <a:cs typeface="Arial"/>
              </a:rPr>
              <a:t>Previous</a:t>
            </a:r>
            <a:r>
              <a:rPr sz="1071" spc="-29" dirty="0">
                <a:latin typeface="Arial"/>
                <a:cs typeface="Arial"/>
              </a:rPr>
              <a:t> </a:t>
            </a:r>
            <a:r>
              <a:rPr sz="1071" dirty="0">
                <a:latin typeface="Arial"/>
                <a:cs typeface="Arial"/>
              </a:rPr>
              <a:t>A/C</a:t>
            </a:r>
            <a:r>
              <a:rPr sz="1071" spc="-2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service</a:t>
            </a:r>
            <a:r>
              <a:rPr sz="1071" spc="-29" dirty="0">
                <a:latin typeface="Arial"/>
                <a:cs typeface="Arial"/>
              </a:rPr>
              <a:t> </a:t>
            </a:r>
            <a:r>
              <a:rPr sz="1071" dirty="0">
                <a:latin typeface="Arial"/>
                <a:cs typeface="Arial"/>
              </a:rPr>
              <a:t>records</a:t>
            </a:r>
            <a:r>
              <a:rPr sz="1071" spc="-24"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be</a:t>
            </a:r>
            <a:r>
              <a:rPr sz="1071" spc="-29" dirty="0">
                <a:latin typeface="Arial"/>
                <a:cs typeface="Arial"/>
              </a:rPr>
              <a:t> </a:t>
            </a:r>
            <a:r>
              <a:rPr sz="1071" dirty="0">
                <a:latin typeface="Arial"/>
                <a:cs typeface="Arial"/>
              </a:rPr>
              <a:t>very</a:t>
            </a:r>
            <a:r>
              <a:rPr sz="1071" spc="-24" dirty="0">
                <a:latin typeface="Arial"/>
                <a:cs typeface="Arial"/>
              </a:rPr>
              <a:t> </a:t>
            </a:r>
            <a:r>
              <a:rPr sz="1071" spc="-10" dirty="0">
                <a:latin typeface="Arial"/>
                <a:cs typeface="Arial"/>
              </a:rPr>
              <a:t>important.</a:t>
            </a:r>
            <a:endParaRPr sz="1071" dirty="0">
              <a:latin typeface="Arial"/>
              <a:cs typeface="Arial"/>
            </a:endParaRPr>
          </a:p>
          <a:p>
            <a:pPr marL="455161" marR="6184" indent="-220160">
              <a:lnSpc>
                <a:spcPct val="144100"/>
              </a:lnSpc>
              <a:spcBef>
                <a:spcPts val="579"/>
              </a:spcBef>
              <a:buAutoNum type="alphaLcPeriod"/>
              <a:tabLst>
                <a:tab pos="457636" algn="l"/>
              </a:tabLst>
            </a:pPr>
            <a:r>
              <a:rPr sz="1071" dirty="0">
                <a:latin typeface="Arial"/>
                <a:cs typeface="Arial"/>
              </a:rPr>
              <a:t>If</a:t>
            </a:r>
            <a:r>
              <a:rPr sz="1071" spc="34" dirty="0">
                <a:latin typeface="Arial"/>
                <a:cs typeface="Arial"/>
              </a:rPr>
              <a:t> </a:t>
            </a:r>
            <a:r>
              <a:rPr sz="1071" dirty="0">
                <a:latin typeface="Arial"/>
                <a:cs typeface="Arial"/>
              </a:rPr>
              <a:t>an</a:t>
            </a:r>
            <a:r>
              <a:rPr sz="1071" spc="39" dirty="0">
                <a:latin typeface="Arial"/>
                <a:cs typeface="Arial"/>
              </a:rPr>
              <a:t> </a:t>
            </a:r>
            <a:r>
              <a:rPr sz="1071" dirty="0">
                <a:latin typeface="Arial"/>
                <a:cs typeface="Arial"/>
              </a:rPr>
              <a:t>orifice</a:t>
            </a:r>
            <a:r>
              <a:rPr sz="1071" spc="29" dirty="0">
                <a:latin typeface="Arial"/>
                <a:cs typeface="Arial"/>
              </a:rPr>
              <a:t> </a:t>
            </a:r>
            <a:r>
              <a:rPr sz="1071" dirty="0">
                <a:latin typeface="Arial"/>
                <a:cs typeface="Arial"/>
              </a:rPr>
              <a:t>tube</a:t>
            </a:r>
            <a:r>
              <a:rPr sz="1071" spc="39" dirty="0">
                <a:latin typeface="Arial"/>
                <a:cs typeface="Arial"/>
              </a:rPr>
              <a:t> </a:t>
            </a:r>
            <a:r>
              <a:rPr sz="1071" dirty="0">
                <a:latin typeface="Arial"/>
                <a:cs typeface="Arial"/>
              </a:rPr>
              <a:t>has</a:t>
            </a:r>
            <a:r>
              <a:rPr sz="1071" spc="34" dirty="0">
                <a:latin typeface="Arial"/>
                <a:cs typeface="Arial"/>
              </a:rPr>
              <a:t> </a:t>
            </a:r>
            <a:r>
              <a:rPr sz="1071" dirty="0">
                <a:latin typeface="Arial"/>
                <a:cs typeface="Arial"/>
              </a:rPr>
              <a:t>been</a:t>
            </a:r>
            <a:r>
              <a:rPr sz="1071" spc="39" dirty="0">
                <a:latin typeface="Arial"/>
                <a:cs typeface="Arial"/>
              </a:rPr>
              <a:t> </a:t>
            </a:r>
            <a:r>
              <a:rPr sz="1071" dirty="0">
                <a:latin typeface="Arial"/>
                <a:cs typeface="Arial"/>
              </a:rPr>
              <a:t>installed</a:t>
            </a:r>
            <a:r>
              <a:rPr sz="1071" spc="29" dirty="0">
                <a:latin typeface="Arial"/>
                <a:cs typeface="Arial"/>
              </a:rPr>
              <a:t> </a:t>
            </a:r>
            <a:r>
              <a:rPr sz="1071" dirty="0">
                <a:latin typeface="Arial"/>
                <a:cs typeface="Arial"/>
              </a:rPr>
              <a:t>that</a:t>
            </a:r>
            <a:r>
              <a:rPr sz="1071" spc="39"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too</a:t>
            </a:r>
            <a:r>
              <a:rPr sz="1071" spc="39" dirty="0">
                <a:latin typeface="Arial"/>
                <a:cs typeface="Arial"/>
              </a:rPr>
              <a:t> </a:t>
            </a:r>
            <a:r>
              <a:rPr sz="1071" dirty="0">
                <a:latin typeface="Arial"/>
                <a:cs typeface="Arial"/>
              </a:rPr>
              <a:t>small</a:t>
            </a:r>
            <a:r>
              <a:rPr sz="1071" spc="39" dirty="0">
                <a:latin typeface="Arial"/>
                <a:cs typeface="Arial"/>
              </a:rPr>
              <a:t> </a:t>
            </a:r>
            <a:r>
              <a:rPr sz="1071" dirty="0">
                <a:latin typeface="Arial"/>
                <a:cs typeface="Arial"/>
              </a:rPr>
              <a:t>for</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high</a:t>
            </a:r>
            <a:r>
              <a:rPr sz="1071" spc="39" dirty="0">
                <a:latin typeface="Arial"/>
                <a:cs typeface="Arial"/>
              </a:rPr>
              <a:t> </a:t>
            </a:r>
            <a:r>
              <a:rPr sz="1071" dirty="0">
                <a:latin typeface="Arial"/>
                <a:cs typeface="Arial"/>
              </a:rPr>
              <a:t>side</a:t>
            </a:r>
            <a:r>
              <a:rPr sz="1071" spc="39" dirty="0">
                <a:latin typeface="Arial"/>
                <a:cs typeface="Arial"/>
              </a:rPr>
              <a:t> </a:t>
            </a:r>
            <a:r>
              <a:rPr sz="1071" spc="-10" dirty="0">
                <a:latin typeface="Arial"/>
                <a:cs typeface="Arial"/>
              </a:rPr>
              <a:t>pressures 	will</a:t>
            </a:r>
            <a:r>
              <a:rPr sz="1071" spc="-44" dirty="0">
                <a:latin typeface="Arial"/>
                <a:cs typeface="Arial"/>
              </a:rPr>
              <a:t> </a:t>
            </a:r>
            <a:r>
              <a:rPr sz="1071" spc="-10" dirty="0">
                <a:latin typeface="Arial"/>
                <a:cs typeface="Arial"/>
              </a:rPr>
              <a:t>increase,</a:t>
            </a:r>
            <a:r>
              <a:rPr sz="1071" spc="-39" dirty="0">
                <a:latin typeface="Arial"/>
                <a:cs typeface="Arial"/>
              </a:rPr>
              <a:t> </a:t>
            </a:r>
            <a:r>
              <a:rPr sz="1071" spc="-10" dirty="0">
                <a:latin typeface="Arial"/>
                <a:cs typeface="Arial"/>
              </a:rPr>
              <a:t>and</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compressor</a:t>
            </a:r>
            <a:r>
              <a:rPr sz="1071" spc="-44" dirty="0">
                <a:latin typeface="Arial"/>
                <a:cs typeface="Arial"/>
              </a:rPr>
              <a:t> </a:t>
            </a:r>
            <a:r>
              <a:rPr sz="1071" spc="-10" dirty="0">
                <a:latin typeface="Arial"/>
                <a:cs typeface="Arial"/>
              </a:rPr>
              <a:t>may</a:t>
            </a:r>
            <a:r>
              <a:rPr sz="1071" spc="-39" dirty="0">
                <a:latin typeface="Arial"/>
                <a:cs typeface="Arial"/>
              </a:rPr>
              <a:t> </a:t>
            </a:r>
            <a:r>
              <a:rPr sz="1071" spc="-10" dirty="0">
                <a:latin typeface="Arial"/>
                <a:cs typeface="Arial"/>
              </a:rPr>
              <a:t>be</a:t>
            </a:r>
            <a:r>
              <a:rPr sz="1071" spc="-49" dirty="0">
                <a:latin typeface="Arial"/>
                <a:cs typeface="Arial"/>
              </a:rPr>
              <a:t> </a:t>
            </a:r>
            <a:r>
              <a:rPr sz="1071" spc="-10" dirty="0">
                <a:latin typeface="Arial"/>
                <a:cs typeface="Arial"/>
              </a:rPr>
              <a:t>cycled</a:t>
            </a:r>
            <a:r>
              <a:rPr sz="1071" spc="-44" dirty="0">
                <a:latin typeface="Arial"/>
                <a:cs typeface="Arial"/>
              </a:rPr>
              <a:t> </a:t>
            </a:r>
            <a:r>
              <a:rPr sz="1071" dirty="0">
                <a:latin typeface="Arial"/>
                <a:cs typeface="Arial"/>
              </a:rPr>
              <a:t>on</a:t>
            </a:r>
            <a:r>
              <a:rPr sz="1071" spc="-44" dirty="0">
                <a:latin typeface="Arial"/>
                <a:cs typeface="Arial"/>
              </a:rPr>
              <a:t> </a:t>
            </a:r>
            <a:r>
              <a:rPr sz="1071" spc="-10" dirty="0">
                <a:latin typeface="Arial"/>
                <a:cs typeface="Arial"/>
              </a:rPr>
              <a:t>and</a:t>
            </a:r>
            <a:r>
              <a:rPr sz="1071" spc="-44" dirty="0">
                <a:latin typeface="Arial"/>
                <a:cs typeface="Arial"/>
              </a:rPr>
              <a:t> </a:t>
            </a:r>
            <a:r>
              <a:rPr sz="1071" dirty="0">
                <a:latin typeface="Arial"/>
                <a:cs typeface="Arial"/>
              </a:rPr>
              <a:t>off</a:t>
            </a:r>
            <a:r>
              <a:rPr sz="1071" spc="-49" dirty="0">
                <a:latin typeface="Arial"/>
                <a:cs typeface="Arial"/>
              </a:rPr>
              <a:t> </a:t>
            </a:r>
            <a:r>
              <a:rPr sz="1071" spc="-10" dirty="0">
                <a:latin typeface="Arial"/>
                <a:cs typeface="Arial"/>
              </a:rPr>
              <a:t>too</a:t>
            </a:r>
            <a:r>
              <a:rPr sz="1071" spc="-39" dirty="0">
                <a:latin typeface="Arial"/>
                <a:cs typeface="Arial"/>
              </a:rPr>
              <a:t> </a:t>
            </a:r>
            <a:r>
              <a:rPr sz="1071" spc="-10" dirty="0">
                <a:latin typeface="Arial"/>
                <a:cs typeface="Arial"/>
              </a:rPr>
              <a:t>quickly</a:t>
            </a:r>
            <a:r>
              <a:rPr sz="1071" spc="-49" dirty="0">
                <a:latin typeface="Arial"/>
                <a:cs typeface="Arial"/>
              </a:rPr>
              <a:t> </a:t>
            </a:r>
            <a:r>
              <a:rPr sz="1071" dirty="0">
                <a:latin typeface="Arial"/>
                <a:cs typeface="Arial"/>
              </a:rPr>
              <a:t>for</a:t>
            </a:r>
            <a:r>
              <a:rPr sz="1071" spc="-39" dirty="0">
                <a:latin typeface="Arial"/>
                <a:cs typeface="Arial"/>
              </a:rPr>
              <a:t> </a:t>
            </a:r>
            <a:r>
              <a:rPr sz="1071" spc="-10" dirty="0">
                <a:latin typeface="Arial"/>
                <a:cs typeface="Arial"/>
              </a:rPr>
              <a:t>efficient</a:t>
            </a:r>
            <a:r>
              <a:rPr sz="1071" spc="-49" dirty="0">
                <a:latin typeface="Arial"/>
                <a:cs typeface="Arial"/>
              </a:rPr>
              <a:t> </a:t>
            </a:r>
            <a:r>
              <a:rPr sz="1071" spc="-10" dirty="0">
                <a:latin typeface="Arial"/>
                <a:cs typeface="Arial"/>
              </a:rPr>
              <a:t>cooling.</a:t>
            </a:r>
            <a:endParaRPr sz="1071" dirty="0">
              <a:latin typeface="Arial"/>
              <a:cs typeface="Arial"/>
            </a:endParaRPr>
          </a:p>
          <a:p>
            <a:pPr marL="455161" marR="6184" indent="-220160">
              <a:lnSpc>
                <a:spcPct val="143700"/>
              </a:lnSpc>
              <a:buAutoNum type="alphaLcPeriod"/>
              <a:tabLst>
                <a:tab pos="457636" algn="l"/>
              </a:tabLst>
            </a:pPr>
            <a:r>
              <a:rPr sz="1071" dirty="0">
                <a:latin typeface="Arial"/>
                <a:cs typeface="Arial"/>
              </a:rPr>
              <a:t>If</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orifice</a:t>
            </a:r>
            <a:r>
              <a:rPr sz="1071" spc="10"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too</a:t>
            </a:r>
            <a:r>
              <a:rPr sz="1071" spc="15" dirty="0">
                <a:latin typeface="Arial"/>
                <a:cs typeface="Arial"/>
              </a:rPr>
              <a:t> </a:t>
            </a:r>
            <a:r>
              <a:rPr sz="1071" dirty="0">
                <a:latin typeface="Arial"/>
                <a:cs typeface="Arial"/>
              </a:rPr>
              <a:t>large,</a:t>
            </a:r>
            <a:r>
              <a:rPr sz="1071" spc="10"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if</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orifice</a:t>
            </a:r>
            <a:r>
              <a:rPr sz="1071" spc="19" dirty="0">
                <a:latin typeface="Arial"/>
                <a:cs typeface="Arial"/>
              </a:rPr>
              <a:t> </a:t>
            </a:r>
            <a:r>
              <a:rPr sz="1071" dirty="0">
                <a:latin typeface="Arial"/>
                <a:cs typeface="Arial"/>
              </a:rPr>
              <a:t>tube</a:t>
            </a:r>
            <a:r>
              <a:rPr sz="1071" spc="15" dirty="0">
                <a:latin typeface="Arial"/>
                <a:cs typeface="Arial"/>
              </a:rPr>
              <a:t> </a:t>
            </a:r>
            <a:r>
              <a:rPr sz="1071" dirty="0">
                <a:latin typeface="Arial"/>
                <a:cs typeface="Arial"/>
              </a:rPr>
              <a:t>O-Rings</a:t>
            </a:r>
            <a:r>
              <a:rPr sz="1071" spc="19" dirty="0">
                <a:latin typeface="Arial"/>
                <a:cs typeface="Arial"/>
              </a:rPr>
              <a:t> </a:t>
            </a:r>
            <a:r>
              <a:rPr sz="1071" dirty="0">
                <a:latin typeface="Arial"/>
                <a:cs typeface="Arial"/>
              </a:rPr>
              <a:t>do</a:t>
            </a:r>
            <a:r>
              <a:rPr sz="1071" spc="15" dirty="0">
                <a:latin typeface="Arial"/>
                <a:cs typeface="Arial"/>
              </a:rPr>
              <a:t> </a:t>
            </a:r>
            <a:r>
              <a:rPr sz="1071" dirty="0">
                <a:latin typeface="Arial"/>
                <a:cs typeface="Arial"/>
              </a:rPr>
              <a:t>not</a:t>
            </a:r>
            <a:r>
              <a:rPr sz="1071" spc="5" dirty="0">
                <a:latin typeface="Arial"/>
                <a:cs typeface="Arial"/>
              </a:rPr>
              <a:t> </a:t>
            </a:r>
            <a:r>
              <a:rPr sz="1071" dirty="0">
                <a:latin typeface="Arial"/>
                <a:cs typeface="Arial"/>
              </a:rPr>
              <a:t>seal</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tube</a:t>
            </a:r>
            <a:r>
              <a:rPr sz="1071" spc="19" dirty="0">
                <a:latin typeface="Arial"/>
                <a:cs typeface="Arial"/>
              </a:rPr>
              <a:t> </a:t>
            </a:r>
            <a:r>
              <a:rPr sz="1071" dirty="0">
                <a:latin typeface="Arial"/>
                <a:cs typeface="Arial"/>
              </a:rPr>
              <a:t>tightly</a:t>
            </a:r>
            <a:r>
              <a:rPr sz="1071" spc="10" dirty="0">
                <a:latin typeface="Arial"/>
                <a:cs typeface="Arial"/>
              </a:rPr>
              <a:t> </a:t>
            </a:r>
            <a:r>
              <a:rPr sz="1071" spc="-10" dirty="0">
                <a:latin typeface="Arial"/>
                <a:cs typeface="Arial"/>
              </a:rPr>
              <a:t>against 	</a:t>
            </a:r>
            <a:r>
              <a:rPr sz="1071" dirty="0">
                <a:latin typeface="Arial"/>
                <a:cs typeface="Arial"/>
              </a:rPr>
              <a:t>the</a:t>
            </a:r>
            <a:r>
              <a:rPr sz="1071" spc="-15" dirty="0">
                <a:latin typeface="Arial"/>
                <a:cs typeface="Arial"/>
              </a:rPr>
              <a:t> </a:t>
            </a:r>
            <a:r>
              <a:rPr sz="1071" dirty="0">
                <a:latin typeface="Arial"/>
                <a:cs typeface="Arial"/>
              </a:rPr>
              <a:t>inside</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line,</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5" dirty="0">
                <a:latin typeface="Arial"/>
                <a:cs typeface="Arial"/>
              </a:rPr>
              <a:t> </a:t>
            </a:r>
            <a:r>
              <a:rPr sz="1071" dirty="0">
                <a:latin typeface="Arial"/>
                <a:cs typeface="Arial"/>
              </a:rPr>
              <a:t>may</a:t>
            </a:r>
            <a:r>
              <a:rPr sz="1071" spc="-15" dirty="0">
                <a:latin typeface="Arial"/>
                <a:cs typeface="Arial"/>
              </a:rPr>
              <a:t> </a:t>
            </a:r>
            <a:r>
              <a:rPr sz="1071" dirty="0">
                <a:latin typeface="Arial"/>
                <a:cs typeface="Arial"/>
              </a:rPr>
              <a:t>never</a:t>
            </a:r>
            <a:r>
              <a:rPr sz="1071" spc="-15" dirty="0">
                <a:latin typeface="Arial"/>
                <a:cs typeface="Arial"/>
              </a:rPr>
              <a:t> </a:t>
            </a:r>
            <a:r>
              <a:rPr sz="1071" dirty="0">
                <a:latin typeface="Arial"/>
                <a:cs typeface="Arial"/>
              </a:rPr>
              <a:t>cycle</a:t>
            </a:r>
            <a:r>
              <a:rPr sz="1071" spc="-15" dirty="0">
                <a:latin typeface="Arial"/>
                <a:cs typeface="Arial"/>
              </a:rPr>
              <a:t> </a:t>
            </a:r>
            <a:r>
              <a:rPr sz="1071" spc="-19" dirty="0">
                <a:latin typeface="Arial"/>
                <a:cs typeface="Arial"/>
              </a:rPr>
              <a:t>off.</a:t>
            </a:r>
            <a:endParaRPr sz="1071" dirty="0">
              <a:latin typeface="Arial"/>
              <a:cs typeface="Arial"/>
            </a:endParaRPr>
          </a:p>
          <a:p>
            <a:pPr marL="12369" algn="just">
              <a:spcBef>
                <a:spcPts val="1144"/>
              </a:spcBef>
            </a:pPr>
            <a:r>
              <a:rPr sz="1071" b="1" dirty="0">
                <a:latin typeface="Arial"/>
                <a:cs typeface="Arial"/>
              </a:rPr>
              <a:t>6.14.2.</a:t>
            </a:r>
            <a:r>
              <a:rPr sz="1071" b="1" spc="-73" dirty="0">
                <a:latin typeface="Arial"/>
                <a:cs typeface="Arial"/>
              </a:rPr>
              <a:t> </a:t>
            </a:r>
            <a:r>
              <a:rPr sz="1071" b="1" dirty="0">
                <a:latin typeface="Arial"/>
                <a:cs typeface="Arial"/>
              </a:rPr>
              <a:t>Thermostatic</a:t>
            </a:r>
            <a:r>
              <a:rPr sz="1071" b="1" spc="-68" dirty="0">
                <a:latin typeface="Arial"/>
                <a:cs typeface="Arial"/>
              </a:rPr>
              <a:t> </a:t>
            </a:r>
            <a:r>
              <a:rPr sz="1071" b="1" dirty="0">
                <a:latin typeface="Arial"/>
                <a:cs typeface="Arial"/>
              </a:rPr>
              <a:t>Expansion</a:t>
            </a:r>
            <a:r>
              <a:rPr sz="1071" b="1" spc="-39" dirty="0">
                <a:latin typeface="Arial"/>
                <a:cs typeface="Arial"/>
              </a:rPr>
              <a:t> </a:t>
            </a:r>
            <a:r>
              <a:rPr sz="1071" b="1" spc="-10" dirty="0">
                <a:latin typeface="Arial"/>
                <a:cs typeface="Arial"/>
              </a:rPr>
              <a:t>Valves</a:t>
            </a:r>
            <a:endParaRPr sz="1071" dirty="0">
              <a:latin typeface="Arial"/>
              <a:cs typeface="Arial"/>
            </a:endParaRPr>
          </a:p>
          <a:p>
            <a:pPr marL="12369">
              <a:spcBef>
                <a:spcPts val="1144"/>
              </a:spcBef>
            </a:pPr>
            <a:r>
              <a:rPr sz="1071" dirty="0">
                <a:latin typeface="Arial"/>
                <a:cs typeface="Arial"/>
              </a:rPr>
              <a:t>TXV</a:t>
            </a:r>
            <a:r>
              <a:rPr sz="1071" spc="-39" dirty="0">
                <a:latin typeface="Arial"/>
                <a:cs typeface="Arial"/>
              </a:rPr>
              <a:t> </a:t>
            </a:r>
            <a:r>
              <a:rPr sz="1071" dirty="0">
                <a:latin typeface="Arial"/>
                <a:cs typeface="Arial"/>
              </a:rPr>
              <a:t>restrictions</a:t>
            </a:r>
            <a:r>
              <a:rPr sz="1071" spc="-39" dirty="0">
                <a:latin typeface="Arial"/>
                <a:cs typeface="Arial"/>
              </a:rPr>
              <a:t> </a:t>
            </a:r>
            <a:r>
              <a:rPr sz="1071" dirty="0">
                <a:latin typeface="Arial"/>
                <a:cs typeface="Arial"/>
              </a:rPr>
              <a:t>are</a:t>
            </a:r>
            <a:r>
              <a:rPr sz="1071" spc="-39" dirty="0">
                <a:latin typeface="Arial"/>
                <a:cs typeface="Arial"/>
              </a:rPr>
              <a:t> </a:t>
            </a:r>
            <a:r>
              <a:rPr sz="1071" spc="-10" dirty="0">
                <a:latin typeface="Arial"/>
                <a:cs typeface="Arial"/>
              </a:rPr>
              <a:t>usually</a:t>
            </a:r>
            <a:r>
              <a:rPr sz="1071" spc="-44" dirty="0">
                <a:latin typeface="Arial"/>
                <a:cs typeface="Arial"/>
              </a:rPr>
              <a:t> </a:t>
            </a:r>
            <a:r>
              <a:rPr sz="1071" spc="-10" dirty="0">
                <a:latin typeface="Arial"/>
                <a:cs typeface="Arial"/>
              </a:rPr>
              <a:t>indicated</a:t>
            </a:r>
            <a:r>
              <a:rPr sz="1071" spc="-34" dirty="0">
                <a:latin typeface="Arial"/>
                <a:cs typeface="Arial"/>
              </a:rPr>
              <a:t> </a:t>
            </a:r>
            <a:r>
              <a:rPr sz="1071" dirty="0">
                <a:latin typeface="Arial"/>
                <a:cs typeface="Arial"/>
              </a:rPr>
              <a:t>by</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same</a:t>
            </a:r>
            <a:r>
              <a:rPr sz="1071" spc="-39" dirty="0">
                <a:latin typeface="Arial"/>
                <a:cs typeface="Arial"/>
              </a:rPr>
              <a:t> </a:t>
            </a:r>
            <a:r>
              <a:rPr sz="1071" dirty="0">
                <a:latin typeface="Arial"/>
                <a:cs typeface="Arial"/>
              </a:rPr>
              <a:t>symptoms</a:t>
            </a:r>
            <a:r>
              <a:rPr sz="1071" spc="-39" dirty="0">
                <a:latin typeface="Arial"/>
                <a:cs typeface="Arial"/>
              </a:rPr>
              <a:t> </a:t>
            </a:r>
            <a:r>
              <a:rPr sz="1071" dirty="0">
                <a:latin typeface="Arial"/>
                <a:cs typeface="Arial"/>
              </a:rPr>
              <a:t>as</a:t>
            </a:r>
            <a:r>
              <a:rPr sz="1071" spc="-34" dirty="0">
                <a:latin typeface="Arial"/>
                <a:cs typeface="Arial"/>
              </a:rPr>
              <a:t> </a:t>
            </a:r>
            <a:r>
              <a:rPr sz="1071" dirty="0">
                <a:latin typeface="Arial"/>
                <a:cs typeface="Arial"/>
              </a:rPr>
              <a:t>those</a:t>
            </a:r>
            <a:r>
              <a:rPr sz="1071" spc="-44" dirty="0">
                <a:latin typeface="Arial"/>
                <a:cs typeface="Arial"/>
              </a:rPr>
              <a:t> </a:t>
            </a:r>
            <a:r>
              <a:rPr sz="1071" dirty="0">
                <a:latin typeface="Arial"/>
                <a:cs typeface="Arial"/>
              </a:rPr>
              <a:t>for</a:t>
            </a:r>
            <a:r>
              <a:rPr sz="1071" spc="-3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restricted</a:t>
            </a:r>
            <a:r>
              <a:rPr sz="1071" spc="-39" dirty="0">
                <a:latin typeface="Arial"/>
                <a:cs typeface="Arial"/>
              </a:rPr>
              <a:t> </a:t>
            </a:r>
            <a:r>
              <a:rPr sz="1071" dirty="0">
                <a:latin typeface="Arial"/>
                <a:cs typeface="Arial"/>
              </a:rPr>
              <a:t>orifice</a:t>
            </a:r>
            <a:r>
              <a:rPr sz="1071" spc="-34" dirty="0">
                <a:latin typeface="Arial"/>
                <a:cs typeface="Arial"/>
              </a:rPr>
              <a:t> </a:t>
            </a:r>
            <a:r>
              <a:rPr sz="1071" spc="-19" dirty="0">
                <a:latin typeface="Arial"/>
                <a:cs typeface="Arial"/>
              </a:rPr>
              <a:t>tube</a:t>
            </a:r>
            <a:endParaRPr sz="1071" dirty="0">
              <a:latin typeface="Arial"/>
              <a:cs typeface="Arial"/>
            </a:endParaRPr>
          </a:p>
          <a:p>
            <a:pPr marL="12369">
              <a:spcBef>
                <a:spcPts val="565"/>
              </a:spcBef>
            </a:pPr>
            <a:r>
              <a:rPr sz="1071" dirty="0">
                <a:latin typeface="Arial"/>
                <a:cs typeface="Arial"/>
              </a:rPr>
              <a:t>-</a:t>
            </a:r>
            <a:r>
              <a:rPr sz="1071" spc="-29" dirty="0">
                <a:latin typeface="Arial"/>
                <a:cs typeface="Arial"/>
              </a:rPr>
              <a:t> </a:t>
            </a:r>
            <a:r>
              <a:rPr sz="1071" dirty="0">
                <a:latin typeface="Arial"/>
                <a:cs typeface="Arial"/>
              </a:rPr>
              <a:t>low</a:t>
            </a:r>
            <a:r>
              <a:rPr sz="1071" spc="-34" dirty="0">
                <a:latin typeface="Arial"/>
                <a:cs typeface="Arial"/>
              </a:rPr>
              <a:t> </a:t>
            </a:r>
            <a:r>
              <a:rPr sz="1071" dirty="0">
                <a:latin typeface="Arial"/>
                <a:cs typeface="Arial"/>
              </a:rPr>
              <a:t>gauge</a:t>
            </a:r>
            <a:r>
              <a:rPr sz="1071" spc="-24" dirty="0">
                <a:latin typeface="Arial"/>
                <a:cs typeface="Arial"/>
              </a:rPr>
              <a:t> </a:t>
            </a:r>
            <a:r>
              <a:rPr sz="1071" dirty="0">
                <a:latin typeface="Arial"/>
                <a:cs typeface="Arial"/>
              </a:rPr>
              <a:t>pressures</a:t>
            </a:r>
            <a:r>
              <a:rPr sz="1071" spc="-2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insufficient</a:t>
            </a:r>
            <a:r>
              <a:rPr sz="1071" spc="-24" dirty="0">
                <a:latin typeface="Arial"/>
                <a:cs typeface="Arial"/>
              </a:rPr>
              <a:t> </a:t>
            </a:r>
            <a:r>
              <a:rPr sz="1071" dirty="0">
                <a:latin typeface="Arial"/>
                <a:cs typeface="Arial"/>
              </a:rPr>
              <a:t>evaporator</a:t>
            </a:r>
            <a:r>
              <a:rPr sz="1071" spc="-29" dirty="0">
                <a:latin typeface="Arial"/>
                <a:cs typeface="Arial"/>
              </a:rPr>
              <a:t> </a:t>
            </a:r>
            <a:r>
              <a:rPr sz="1071" spc="-10" dirty="0">
                <a:latin typeface="Arial"/>
                <a:cs typeface="Arial"/>
              </a:rPr>
              <a:t>cooling.</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90</a:t>
            </a:r>
          </a:p>
        </p:txBody>
      </p:sp>
      <p:sp>
        <p:nvSpPr>
          <p:cNvPr id="7" name="object 3">
            <a:extLst>
              <a:ext uri="{FF2B5EF4-FFF2-40B4-BE49-F238E27FC236}">
                <a16:creationId xmlns:a16="http://schemas.microsoft.com/office/drawing/2014/main" id="{215366BE-B74B-8C83-713E-E0C998A3C889}"/>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9183" y="888954"/>
            <a:ext cx="6011454" cy="6775794"/>
          </a:xfrm>
          <a:prstGeom prst="rect">
            <a:avLst/>
          </a:prstGeom>
        </p:spPr>
        <p:txBody>
          <a:bodyPr vert="horz" wrap="square" lIns="0" tIns="12368" rIns="0" bIns="0" rtlCol="0">
            <a:spAutoFit/>
          </a:bodyPr>
          <a:lstStyle/>
          <a:p>
            <a:pPr marL="2231901">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10697" marR="105133" algn="just">
              <a:lnSpc>
                <a:spcPct val="143700"/>
              </a:lnSpc>
            </a:pPr>
            <a:r>
              <a:rPr sz="1071" dirty="0">
                <a:latin typeface="Arial"/>
                <a:cs typeface="Arial"/>
              </a:rPr>
              <a:t>Like</a:t>
            </a:r>
            <a:r>
              <a:rPr sz="1071" spc="136" dirty="0">
                <a:latin typeface="Arial"/>
                <a:cs typeface="Arial"/>
              </a:rPr>
              <a:t> </a:t>
            </a:r>
            <a:r>
              <a:rPr sz="1071" dirty="0">
                <a:latin typeface="Arial"/>
                <a:cs typeface="Arial"/>
              </a:rPr>
              <a:t>the</a:t>
            </a:r>
            <a:r>
              <a:rPr sz="1071" spc="136" dirty="0">
                <a:latin typeface="Arial"/>
                <a:cs typeface="Arial"/>
              </a:rPr>
              <a:t> </a:t>
            </a:r>
            <a:r>
              <a:rPr sz="1071" dirty="0">
                <a:latin typeface="Arial"/>
                <a:cs typeface="Arial"/>
              </a:rPr>
              <a:t>orifice</a:t>
            </a:r>
            <a:r>
              <a:rPr sz="1071" spc="141" dirty="0">
                <a:latin typeface="Arial"/>
                <a:cs typeface="Arial"/>
              </a:rPr>
              <a:t> </a:t>
            </a:r>
            <a:r>
              <a:rPr sz="1071" dirty="0">
                <a:latin typeface="Arial"/>
                <a:cs typeface="Arial"/>
              </a:rPr>
              <a:t>tube,</a:t>
            </a:r>
            <a:r>
              <a:rPr sz="1071" spc="136" dirty="0">
                <a:latin typeface="Arial"/>
                <a:cs typeface="Arial"/>
              </a:rPr>
              <a:t> </a:t>
            </a:r>
            <a:r>
              <a:rPr sz="1071" dirty="0">
                <a:latin typeface="Arial"/>
                <a:cs typeface="Arial"/>
              </a:rPr>
              <a:t>TXV</a:t>
            </a:r>
            <a:r>
              <a:rPr sz="1071" spc="141" dirty="0">
                <a:latin typeface="Arial"/>
                <a:cs typeface="Arial"/>
              </a:rPr>
              <a:t> </a:t>
            </a:r>
            <a:r>
              <a:rPr sz="1071" dirty="0">
                <a:latin typeface="Arial"/>
                <a:cs typeface="Arial"/>
              </a:rPr>
              <a:t>inlet,</a:t>
            </a:r>
            <a:r>
              <a:rPr sz="1071" spc="141" dirty="0">
                <a:latin typeface="Arial"/>
                <a:cs typeface="Arial"/>
              </a:rPr>
              <a:t> </a:t>
            </a:r>
            <a:r>
              <a:rPr sz="1071" dirty="0">
                <a:latin typeface="Arial"/>
                <a:cs typeface="Arial"/>
              </a:rPr>
              <a:t>and</a:t>
            </a:r>
            <a:r>
              <a:rPr sz="1071" spc="136" dirty="0">
                <a:latin typeface="Arial"/>
                <a:cs typeface="Arial"/>
              </a:rPr>
              <a:t> </a:t>
            </a:r>
            <a:r>
              <a:rPr sz="1071" dirty="0">
                <a:latin typeface="Arial"/>
                <a:cs typeface="Arial"/>
              </a:rPr>
              <a:t>outlet</a:t>
            </a:r>
            <a:r>
              <a:rPr sz="1071" spc="141" dirty="0">
                <a:latin typeface="Arial"/>
                <a:cs typeface="Arial"/>
              </a:rPr>
              <a:t> </a:t>
            </a:r>
            <a:r>
              <a:rPr sz="1071" dirty="0">
                <a:latin typeface="Arial"/>
                <a:cs typeface="Arial"/>
              </a:rPr>
              <a:t>screens</a:t>
            </a:r>
            <a:r>
              <a:rPr sz="1071" spc="141" dirty="0">
                <a:latin typeface="Arial"/>
                <a:cs typeface="Arial"/>
              </a:rPr>
              <a:t> </a:t>
            </a:r>
            <a:r>
              <a:rPr sz="1071" dirty="0">
                <a:latin typeface="Arial"/>
                <a:cs typeface="Arial"/>
              </a:rPr>
              <a:t>can</a:t>
            </a:r>
            <a:r>
              <a:rPr sz="1071" spc="141" dirty="0">
                <a:latin typeface="Arial"/>
                <a:cs typeface="Arial"/>
              </a:rPr>
              <a:t> </a:t>
            </a:r>
            <a:r>
              <a:rPr sz="1071" dirty="0">
                <a:latin typeface="Arial"/>
                <a:cs typeface="Arial"/>
              </a:rPr>
              <a:t>also</a:t>
            </a:r>
            <a:r>
              <a:rPr sz="1071" spc="136" dirty="0">
                <a:latin typeface="Arial"/>
                <a:cs typeface="Arial"/>
              </a:rPr>
              <a:t> </a:t>
            </a:r>
            <a:r>
              <a:rPr sz="1071" dirty="0">
                <a:latin typeface="Arial"/>
                <a:cs typeface="Arial"/>
              </a:rPr>
              <a:t>become</a:t>
            </a:r>
            <a:r>
              <a:rPr sz="1071" spc="131" dirty="0">
                <a:latin typeface="Arial"/>
                <a:cs typeface="Arial"/>
              </a:rPr>
              <a:t> </a:t>
            </a:r>
            <a:r>
              <a:rPr sz="1071" dirty="0">
                <a:latin typeface="Arial"/>
                <a:cs typeface="Arial"/>
              </a:rPr>
              <a:t>plugged</a:t>
            </a:r>
            <a:r>
              <a:rPr sz="1071" spc="141" dirty="0">
                <a:latin typeface="Arial"/>
                <a:cs typeface="Arial"/>
              </a:rPr>
              <a:t> </a:t>
            </a:r>
            <a:r>
              <a:rPr sz="1071" dirty="0">
                <a:latin typeface="Arial"/>
                <a:cs typeface="Arial"/>
              </a:rPr>
              <a:t>due</a:t>
            </a:r>
            <a:r>
              <a:rPr sz="1071" spc="136" dirty="0">
                <a:latin typeface="Arial"/>
                <a:cs typeface="Arial"/>
              </a:rPr>
              <a:t> </a:t>
            </a:r>
            <a:r>
              <a:rPr sz="1071" dirty="0">
                <a:latin typeface="Arial"/>
                <a:cs typeface="Arial"/>
              </a:rPr>
              <a:t>to</a:t>
            </a:r>
            <a:r>
              <a:rPr sz="1071" spc="141" dirty="0">
                <a:latin typeface="Arial"/>
                <a:cs typeface="Arial"/>
              </a:rPr>
              <a:t> </a:t>
            </a:r>
            <a:r>
              <a:rPr sz="1071" spc="-10" dirty="0">
                <a:latin typeface="Arial"/>
                <a:cs typeface="Arial"/>
              </a:rPr>
              <a:t>system </a:t>
            </a:r>
            <a:r>
              <a:rPr sz="1071" dirty="0">
                <a:latin typeface="Arial"/>
                <a:cs typeface="Arial"/>
              </a:rPr>
              <a:t>contaminants.</a:t>
            </a:r>
            <a:r>
              <a:rPr sz="1071" spc="-24"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plugged</a:t>
            </a:r>
            <a:r>
              <a:rPr sz="1071" spc="-24" dirty="0">
                <a:latin typeface="Arial"/>
                <a:cs typeface="Arial"/>
              </a:rPr>
              <a:t> </a:t>
            </a:r>
            <a:r>
              <a:rPr sz="1071" dirty="0">
                <a:latin typeface="Arial"/>
                <a:cs typeface="Arial"/>
              </a:rPr>
              <a:t>TXV</a:t>
            </a:r>
            <a:r>
              <a:rPr sz="1071" spc="-19" dirty="0">
                <a:latin typeface="Arial"/>
                <a:cs typeface="Arial"/>
              </a:rPr>
              <a:t> </a:t>
            </a:r>
            <a:r>
              <a:rPr sz="1071" dirty="0">
                <a:latin typeface="Arial"/>
                <a:cs typeface="Arial"/>
              </a:rPr>
              <a:t>must</a:t>
            </a:r>
            <a:r>
              <a:rPr sz="1071" spc="-24"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cleaned</a:t>
            </a:r>
            <a:r>
              <a:rPr sz="1071" spc="-19" dirty="0">
                <a:latin typeface="Arial"/>
                <a:cs typeface="Arial"/>
              </a:rPr>
              <a:t> </a:t>
            </a:r>
            <a:r>
              <a:rPr sz="1071" dirty="0">
                <a:latin typeface="Arial"/>
                <a:cs typeface="Arial"/>
              </a:rPr>
              <a:t>or</a:t>
            </a:r>
            <a:r>
              <a:rPr sz="1071" spc="-29" dirty="0">
                <a:latin typeface="Arial"/>
                <a:cs typeface="Arial"/>
              </a:rPr>
              <a:t> </a:t>
            </a:r>
            <a:r>
              <a:rPr sz="1071" spc="-10" dirty="0">
                <a:latin typeface="Arial"/>
                <a:cs typeface="Arial"/>
              </a:rPr>
              <a:t>replaced.</a:t>
            </a:r>
            <a:endParaRPr sz="1071" dirty="0">
              <a:latin typeface="Arial"/>
              <a:cs typeface="Arial"/>
            </a:endParaRPr>
          </a:p>
          <a:p>
            <a:pPr marL="110697" marR="103896" algn="just">
              <a:lnSpc>
                <a:spcPct val="143800"/>
              </a:lnSpc>
              <a:spcBef>
                <a:spcPts val="584"/>
              </a:spcBef>
            </a:pPr>
            <a:r>
              <a:rPr sz="1071" dirty="0">
                <a:latin typeface="Arial"/>
                <a:cs typeface="Arial"/>
              </a:rPr>
              <a:t>Some</a:t>
            </a:r>
            <a:r>
              <a:rPr sz="1071" spc="54" dirty="0">
                <a:latin typeface="Arial"/>
                <a:cs typeface="Arial"/>
              </a:rPr>
              <a:t> </a:t>
            </a:r>
            <a:r>
              <a:rPr sz="1071" dirty="0">
                <a:latin typeface="Arial"/>
                <a:cs typeface="Arial"/>
              </a:rPr>
              <a:t>TXV</a:t>
            </a:r>
            <a:r>
              <a:rPr sz="1071" spc="63" dirty="0">
                <a:latin typeface="Arial"/>
                <a:cs typeface="Arial"/>
              </a:rPr>
              <a:t> </a:t>
            </a:r>
            <a:r>
              <a:rPr sz="1071" dirty="0">
                <a:latin typeface="Arial"/>
                <a:cs typeface="Arial"/>
              </a:rPr>
              <a:t>designs</a:t>
            </a:r>
            <a:r>
              <a:rPr sz="1071" spc="49" dirty="0">
                <a:latin typeface="Arial"/>
                <a:cs typeface="Arial"/>
              </a:rPr>
              <a:t> </a:t>
            </a:r>
            <a:r>
              <a:rPr sz="1071" dirty="0">
                <a:latin typeface="Arial"/>
                <a:cs typeface="Arial"/>
              </a:rPr>
              <a:t>use</a:t>
            </a:r>
            <a:r>
              <a:rPr sz="1071" spc="49" dirty="0">
                <a:latin typeface="Arial"/>
                <a:cs typeface="Arial"/>
              </a:rPr>
              <a:t> </a:t>
            </a:r>
            <a:r>
              <a:rPr sz="1071" dirty="0">
                <a:latin typeface="Arial"/>
                <a:cs typeface="Arial"/>
              </a:rPr>
              <a:t>an</a:t>
            </a:r>
            <a:r>
              <a:rPr sz="1071" spc="54" dirty="0">
                <a:latin typeface="Arial"/>
                <a:cs typeface="Arial"/>
              </a:rPr>
              <a:t> </a:t>
            </a:r>
            <a:r>
              <a:rPr sz="1071" dirty="0">
                <a:latin typeface="Arial"/>
                <a:cs typeface="Arial"/>
              </a:rPr>
              <a:t>external</a:t>
            </a:r>
            <a:r>
              <a:rPr sz="1071" spc="54" dirty="0">
                <a:latin typeface="Arial"/>
                <a:cs typeface="Arial"/>
              </a:rPr>
              <a:t> </a:t>
            </a:r>
            <a:r>
              <a:rPr sz="1071" dirty="0">
                <a:latin typeface="Arial"/>
                <a:cs typeface="Arial"/>
              </a:rPr>
              <a:t>temperature</a:t>
            </a:r>
            <a:r>
              <a:rPr sz="1071" spc="58" dirty="0">
                <a:latin typeface="Arial"/>
                <a:cs typeface="Arial"/>
              </a:rPr>
              <a:t> </a:t>
            </a:r>
            <a:r>
              <a:rPr sz="1071" dirty="0">
                <a:latin typeface="Arial"/>
                <a:cs typeface="Arial"/>
              </a:rPr>
              <a:t>sensing</a:t>
            </a:r>
            <a:r>
              <a:rPr sz="1071" spc="54" dirty="0">
                <a:latin typeface="Arial"/>
                <a:cs typeface="Arial"/>
              </a:rPr>
              <a:t> </a:t>
            </a:r>
            <a:r>
              <a:rPr sz="1071" dirty="0">
                <a:latin typeface="Arial"/>
                <a:cs typeface="Arial"/>
              </a:rPr>
              <a:t>bulb</a:t>
            </a:r>
            <a:r>
              <a:rPr sz="1071" spc="58"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regulate</a:t>
            </a:r>
            <a:r>
              <a:rPr sz="1071" spc="58" dirty="0">
                <a:latin typeface="Arial"/>
                <a:cs typeface="Arial"/>
              </a:rPr>
              <a:t> </a:t>
            </a:r>
            <a:r>
              <a:rPr sz="1071" dirty="0">
                <a:latin typeface="Arial"/>
                <a:cs typeface="Arial"/>
              </a:rPr>
              <a:t>refrigerant</a:t>
            </a:r>
            <a:r>
              <a:rPr sz="1071" spc="54" dirty="0">
                <a:latin typeface="Arial"/>
                <a:cs typeface="Arial"/>
              </a:rPr>
              <a:t> </a:t>
            </a:r>
            <a:r>
              <a:rPr sz="1071" dirty="0">
                <a:latin typeface="Arial"/>
                <a:cs typeface="Arial"/>
              </a:rPr>
              <a:t>flow.</a:t>
            </a:r>
            <a:r>
              <a:rPr sz="1071" spc="58" dirty="0">
                <a:latin typeface="Arial"/>
                <a:cs typeface="Arial"/>
              </a:rPr>
              <a:t> </a:t>
            </a:r>
            <a:r>
              <a:rPr sz="1071" spc="-19" dirty="0">
                <a:latin typeface="Arial"/>
                <a:cs typeface="Arial"/>
              </a:rPr>
              <a:t>This </a:t>
            </a:r>
            <a:r>
              <a:rPr sz="1071" dirty="0">
                <a:latin typeface="Arial"/>
                <a:cs typeface="Arial"/>
              </a:rPr>
              <a:t>bulb</a:t>
            </a:r>
            <a:r>
              <a:rPr sz="1071" spc="-49"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normally</a:t>
            </a:r>
            <a:r>
              <a:rPr sz="1071" spc="-44" dirty="0">
                <a:latin typeface="Arial"/>
                <a:cs typeface="Arial"/>
              </a:rPr>
              <a:t> </a:t>
            </a:r>
            <a:r>
              <a:rPr sz="1071" spc="-10" dirty="0">
                <a:latin typeface="Arial"/>
                <a:cs typeface="Arial"/>
              </a:rPr>
              <a:t>clamped</a:t>
            </a:r>
            <a:r>
              <a:rPr sz="1071" spc="-4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evaporator</a:t>
            </a:r>
            <a:r>
              <a:rPr sz="1071" spc="-44" dirty="0">
                <a:latin typeface="Arial"/>
                <a:cs typeface="Arial"/>
              </a:rPr>
              <a:t> </a:t>
            </a:r>
            <a:r>
              <a:rPr sz="1071" dirty="0">
                <a:latin typeface="Arial"/>
                <a:cs typeface="Arial"/>
              </a:rPr>
              <a:t>outlet</a:t>
            </a:r>
            <a:r>
              <a:rPr sz="1071" spc="-54" dirty="0">
                <a:latin typeface="Arial"/>
                <a:cs typeface="Arial"/>
              </a:rPr>
              <a:t> </a:t>
            </a:r>
            <a:r>
              <a:rPr sz="1071" dirty="0">
                <a:latin typeface="Arial"/>
                <a:cs typeface="Arial"/>
              </a:rPr>
              <a:t>line</a:t>
            </a:r>
            <a:r>
              <a:rPr sz="1071" spc="-44" dirty="0">
                <a:latin typeface="Arial"/>
                <a:cs typeface="Arial"/>
              </a:rPr>
              <a:t> </a:t>
            </a:r>
            <a:r>
              <a:rPr sz="1071" dirty="0">
                <a:latin typeface="Arial"/>
                <a:cs typeface="Arial"/>
              </a:rPr>
              <a:t>and</a:t>
            </a:r>
            <a:r>
              <a:rPr sz="1071" spc="-49" dirty="0">
                <a:latin typeface="Arial"/>
                <a:cs typeface="Arial"/>
              </a:rPr>
              <a:t> </a:t>
            </a:r>
            <a:r>
              <a:rPr sz="1071" spc="-10" dirty="0">
                <a:latin typeface="Arial"/>
                <a:cs typeface="Arial"/>
              </a:rPr>
              <a:t>wrapped</a:t>
            </a:r>
            <a:r>
              <a:rPr sz="1071" spc="-44" dirty="0">
                <a:latin typeface="Arial"/>
                <a:cs typeface="Arial"/>
              </a:rPr>
              <a:t> </a:t>
            </a:r>
            <a:r>
              <a:rPr sz="1071" dirty="0">
                <a:latin typeface="Arial"/>
                <a:cs typeface="Arial"/>
              </a:rPr>
              <a:t>with</a:t>
            </a:r>
            <a:r>
              <a:rPr sz="1071" spc="-44" dirty="0">
                <a:latin typeface="Arial"/>
                <a:cs typeface="Arial"/>
              </a:rPr>
              <a:t> </a:t>
            </a:r>
            <a:r>
              <a:rPr sz="1071" spc="-10" dirty="0">
                <a:latin typeface="Arial"/>
                <a:cs typeface="Arial"/>
              </a:rPr>
              <a:t>insulating</a:t>
            </a:r>
            <a:r>
              <a:rPr sz="1071" spc="-49" dirty="0">
                <a:latin typeface="Arial"/>
                <a:cs typeface="Arial"/>
              </a:rPr>
              <a:t> </a:t>
            </a:r>
            <a:r>
              <a:rPr sz="1071" dirty="0">
                <a:latin typeface="Arial"/>
                <a:cs typeface="Arial"/>
              </a:rPr>
              <a:t>tape.</a:t>
            </a:r>
            <a:r>
              <a:rPr sz="1071" spc="-44" dirty="0">
                <a:latin typeface="Arial"/>
                <a:cs typeface="Arial"/>
              </a:rPr>
              <a:t> </a:t>
            </a:r>
            <a:r>
              <a:rPr sz="1071" dirty="0">
                <a:latin typeface="Arial"/>
                <a:cs typeface="Arial"/>
              </a:rPr>
              <a:t>If</a:t>
            </a:r>
            <a:r>
              <a:rPr sz="1071" spc="-44" dirty="0">
                <a:latin typeface="Arial"/>
                <a:cs typeface="Arial"/>
              </a:rPr>
              <a:t> </a:t>
            </a:r>
            <a:r>
              <a:rPr sz="1071" dirty="0">
                <a:latin typeface="Arial"/>
                <a:cs typeface="Arial"/>
              </a:rPr>
              <a:t>the</a:t>
            </a:r>
            <a:r>
              <a:rPr sz="1071" spc="-49" dirty="0">
                <a:latin typeface="Arial"/>
                <a:cs typeface="Arial"/>
              </a:rPr>
              <a:t> </a:t>
            </a:r>
            <a:r>
              <a:rPr sz="1071" spc="-19" dirty="0">
                <a:latin typeface="Arial"/>
                <a:cs typeface="Arial"/>
              </a:rPr>
              <a:t>bulb </a:t>
            </a:r>
            <a:r>
              <a:rPr sz="1071" dirty="0">
                <a:latin typeface="Arial"/>
                <a:cs typeface="Arial"/>
              </a:rPr>
              <a:t>is not firmly</a:t>
            </a:r>
            <a:r>
              <a:rPr sz="1071" spc="-5" dirty="0">
                <a:latin typeface="Arial"/>
                <a:cs typeface="Arial"/>
              </a:rPr>
              <a:t> </a:t>
            </a:r>
            <a:r>
              <a:rPr sz="1071" dirty="0">
                <a:latin typeface="Arial"/>
                <a:cs typeface="Arial"/>
              </a:rPr>
              <a:t>clamped in</a:t>
            </a:r>
            <a:r>
              <a:rPr sz="1071" spc="-5" dirty="0">
                <a:latin typeface="Arial"/>
                <a:cs typeface="Arial"/>
              </a:rPr>
              <a:t> </a:t>
            </a:r>
            <a:r>
              <a:rPr sz="1071" dirty="0">
                <a:latin typeface="Arial"/>
                <a:cs typeface="Arial"/>
              </a:rPr>
              <a:t>place or</a:t>
            </a:r>
            <a:r>
              <a:rPr sz="1071" spc="-5" dirty="0">
                <a:latin typeface="Arial"/>
                <a:cs typeface="Arial"/>
              </a:rPr>
              <a:t> </a:t>
            </a:r>
            <a:r>
              <a:rPr sz="1071" dirty="0">
                <a:latin typeface="Arial"/>
                <a:cs typeface="Arial"/>
              </a:rPr>
              <a:t>properly</a:t>
            </a:r>
            <a:r>
              <a:rPr sz="1071" spc="5" dirty="0">
                <a:latin typeface="Arial"/>
                <a:cs typeface="Arial"/>
              </a:rPr>
              <a:t> </a:t>
            </a:r>
            <a:r>
              <a:rPr sz="1071" dirty="0">
                <a:latin typeface="Arial"/>
                <a:cs typeface="Arial"/>
              </a:rPr>
              <a:t>insulated,</a:t>
            </a:r>
            <a:r>
              <a:rPr sz="1071" spc="-5" dirty="0">
                <a:latin typeface="Arial"/>
                <a:cs typeface="Arial"/>
              </a:rPr>
              <a:t> </a:t>
            </a:r>
            <a:r>
              <a:rPr sz="1071" dirty="0">
                <a:latin typeface="Arial"/>
                <a:cs typeface="Arial"/>
              </a:rPr>
              <a:t>the TXV</a:t>
            </a:r>
            <a:r>
              <a:rPr sz="1071" spc="-5" dirty="0">
                <a:latin typeface="Arial"/>
                <a:cs typeface="Arial"/>
              </a:rPr>
              <a:t> </a:t>
            </a:r>
            <a:r>
              <a:rPr sz="1071" dirty="0">
                <a:latin typeface="Arial"/>
                <a:cs typeface="Arial"/>
              </a:rPr>
              <a:t>can open too</a:t>
            </a:r>
            <a:r>
              <a:rPr sz="1071" spc="-5" dirty="0">
                <a:latin typeface="Arial"/>
                <a:cs typeface="Arial"/>
              </a:rPr>
              <a:t> </a:t>
            </a:r>
            <a:r>
              <a:rPr sz="1071" dirty="0">
                <a:latin typeface="Arial"/>
                <a:cs typeface="Arial"/>
              </a:rPr>
              <a:t>far. A</a:t>
            </a:r>
            <a:r>
              <a:rPr sz="1071" spc="-5" dirty="0">
                <a:latin typeface="Arial"/>
                <a:cs typeface="Arial"/>
              </a:rPr>
              <a:t> </a:t>
            </a:r>
            <a:r>
              <a:rPr sz="1071" dirty="0">
                <a:latin typeface="Arial"/>
                <a:cs typeface="Arial"/>
              </a:rPr>
              <a:t>TXV</a:t>
            </a:r>
            <a:r>
              <a:rPr sz="1071" spc="5" dirty="0">
                <a:latin typeface="Arial"/>
                <a:cs typeface="Arial"/>
              </a:rPr>
              <a:t> </a:t>
            </a:r>
            <a:r>
              <a:rPr sz="1071" dirty="0">
                <a:latin typeface="Arial"/>
                <a:cs typeface="Arial"/>
              </a:rPr>
              <a:t>that</a:t>
            </a:r>
            <a:r>
              <a:rPr sz="1071" spc="-5" dirty="0">
                <a:latin typeface="Arial"/>
                <a:cs typeface="Arial"/>
              </a:rPr>
              <a:t> </a:t>
            </a:r>
            <a:r>
              <a:rPr sz="1071" spc="-10" dirty="0">
                <a:latin typeface="Arial"/>
                <a:cs typeface="Arial"/>
              </a:rPr>
              <a:t>opens </a:t>
            </a:r>
            <a:r>
              <a:rPr sz="1071" dirty="0">
                <a:latin typeface="Arial"/>
                <a:cs typeface="Arial"/>
              </a:rPr>
              <a:t>too</a:t>
            </a:r>
            <a:r>
              <a:rPr sz="1071" spc="190" dirty="0">
                <a:latin typeface="Arial"/>
                <a:cs typeface="Arial"/>
              </a:rPr>
              <a:t> </a:t>
            </a:r>
            <a:r>
              <a:rPr sz="1071" dirty="0">
                <a:latin typeface="Arial"/>
                <a:cs typeface="Arial"/>
              </a:rPr>
              <a:t>far</a:t>
            </a:r>
            <a:r>
              <a:rPr sz="1071" spc="190" dirty="0">
                <a:latin typeface="Arial"/>
                <a:cs typeface="Arial"/>
              </a:rPr>
              <a:t> </a:t>
            </a:r>
            <a:r>
              <a:rPr sz="1071" dirty="0">
                <a:latin typeface="Arial"/>
                <a:cs typeface="Arial"/>
              </a:rPr>
              <a:t>or</a:t>
            </a:r>
            <a:r>
              <a:rPr sz="1071" spc="190" dirty="0">
                <a:latin typeface="Arial"/>
                <a:cs typeface="Arial"/>
              </a:rPr>
              <a:t> </a:t>
            </a:r>
            <a:r>
              <a:rPr sz="1071" dirty="0">
                <a:latin typeface="Arial"/>
                <a:cs typeface="Arial"/>
              </a:rPr>
              <a:t>is</a:t>
            </a:r>
            <a:r>
              <a:rPr sz="1071" spc="195" dirty="0">
                <a:latin typeface="Arial"/>
                <a:cs typeface="Arial"/>
              </a:rPr>
              <a:t> </a:t>
            </a:r>
            <a:r>
              <a:rPr sz="1071" dirty="0">
                <a:latin typeface="Arial"/>
                <a:cs typeface="Arial"/>
              </a:rPr>
              <a:t>stuck</a:t>
            </a:r>
            <a:r>
              <a:rPr sz="1071" spc="195" dirty="0">
                <a:latin typeface="Arial"/>
                <a:cs typeface="Arial"/>
              </a:rPr>
              <a:t> </a:t>
            </a:r>
            <a:r>
              <a:rPr sz="1071" dirty="0">
                <a:latin typeface="Arial"/>
                <a:cs typeface="Arial"/>
              </a:rPr>
              <a:t>open</a:t>
            </a:r>
            <a:r>
              <a:rPr sz="1071" spc="190" dirty="0">
                <a:latin typeface="Arial"/>
                <a:cs typeface="Arial"/>
              </a:rPr>
              <a:t> </a:t>
            </a:r>
            <a:r>
              <a:rPr sz="1071" dirty="0">
                <a:latin typeface="Arial"/>
                <a:cs typeface="Arial"/>
              </a:rPr>
              <a:t>will</a:t>
            </a:r>
            <a:r>
              <a:rPr sz="1071" spc="190" dirty="0">
                <a:latin typeface="Arial"/>
                <a:cs typeface="Arial"/>
              </a:rPr>
              <a:t> </a:t>
            </a:r>
            <a:r>
              <a:rPr sz="1071" dirty="0">
                <a:latin typeface="Arial"/>
                <a:cs typeface="Arial"/>
              </a:rPr>
              <a:t>cause</a:t>
            </a:r>
            <a:r>
              <a:rPr sz="1071" spc="185" dirty="0">
                <a:latin typeface="Arial"/>
                <a:cs typeface="Arial"/>
              </a:rPr>
              <a:t> </a:t>
            </a:r>
            <a:r>
              <a:rPr sz="1071" dirty="0">
                <a:latin typeface="Arial"/>
                <a:cs typeface="Arial"/>
              </a:rPr>
              <a:t>cycling</a:t>
            </a:r>
            <a:r>
              <a:rPr sz="1071" spc="185" dirty="0">
                <a:latin typeface="Arial"/>
                <a:cs typeface="Arial"/>
              </a:rPr>
              <a:t> </a:t>
            </a:r>
            <a:r>
              <a:rPr sz="1071" dirty="0">
                <a:latin typeface="Arial"/>
                <a:cs typeface="Arial"/>
              </a:rPr>
              <a:t>clutch</a:t>
            </a:r>
            <a:r>
              <a:rPr sz="1071" spc="199" dirty="0">
                <a:latin typeface="Arial"/>
                <a:cs typeface="Arial"/>
              </a:rPr>
              <a:t> </a:t>
            </a:r>
            <a:r>
              <a:rPr sz="1071" dirty="0">
                <a:latin typeface="Arial"/>
                <a:cs typeface="Arial"/>
              </a:rPr>
              <a:t>compressors</a:t>
            </a:r>
            <a:r>
              <a:rPr sz="1071" spc="190" dirty="0">
                <a:latin typeface="Arial"/>
                <a:cs typeface="Arial"/>
              </a:rPr>
              <a:t> </a:t>
            </a:r>
            <a:r>
              <a:rPr sz="1071" dirty="0">
                <a:latin typeface="Arial"/>
                <a:cs typeface="Arial"/>
              </a:rPr>
              <a:t>to</a:t>
            </a:r>
            <a:r>
              <a:rPr sz="1071" spc="190" dirty="0">
                <a:latin typeface="Arial"/>
                <a:cs typeface="Arial"/>
              </a:rPr>
              <a:t> </a:t>
            </a:r>
            <a:r>
              <a:rPr sz="1071" dirty="0">
                <a:latin typeface="Arial"/>
                <a:cs typeface="Arial"/>
              </a:rPr>
              <a:t>never</a:t>
            </a:r>
            <a:r>
              <a:rPr sz="1071" spc="190" dirty="0">
                <a:latin typeface="Arial"/>
                <a:cs typeface="Arial"/>
              </a:rPr>
              <a:t> </a:t>
            </a:r>
            <a:r>
              <a:rPr sz="1071" dirty="0">
                <a:latin typeface="Arial"/>
                <a:cs typeface="Arial"/>
              </a:rPr>
              <a:t>cycle</a:t>
            </a:r>
            <a:r>
              <a:rPr sz="1071" spc="190" dirty="0">
                <a:latin typeface="Arial"/>
                <a:cs typeface="Arial"/>
              </a:rPr>
              <a:t> </a:t>
            </a:r>
            <a:r>
              <a:rPr sz="1071" dirty="0">
                <a:latin typeface="Arial"/>
                <a:cs typeface="Arial"/>
              </a:rPr>
              <a:t>off.</a:t>
            </a:r>
            <a:r>
              <a:rPr sz="1071" spc="190" dirty="0">
                <a:latin typeface="Arial"/>
                <a:cs typeface="Arial"/>
              </a:rPr>
              <a:t> </a:t>
            </a:r>
            <a:r>
              <a:rPr sz="1071" dirty="0">
                <a:latin typeface="Arial"/>
                <a:cs typeface="Arial"/>
              </a:rPr>
              <a:t>Low</a:t>
            </a:r>
            <a:r>
              <a:rPr sz="1071" spc="190" dirty="0">
                <a:latin typeface="Arial"/>
                <a:cs typeface="Arial"/>
              </a:rPr>
              <a:t> </a:t>
            </a:r>
            <a:r>
              <a:rPr sz="1071" spc="-19" dirty="0">
                <a:latin typeface="Arial"/>
                <a:cs typeface="Arial"/>
              </a:rPr>
              <a:t>side </a:t>
            </a:r>
            <a:r>
              <a:rPr sz="1071" dirty="0">
                <a:latin typeface="Arial"/>
                <a:cs typeface="Arial"/>
              </a:rPr>
              <a:t>pressures</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vent</a:t>
            </a:r>
            <a:r>
              <a:rPr sz="1071" spc="-24" dirty="0">
                <a:latin typeface="Arial"/>
                <a:cs typeface="Arial"/>
              </a:rPr>
              <a:t> </a:t>
            </a:r>
            <a:r>
              <a:rPr sz="1071" dirty="0">
                <a:latin typeface="Arial"/>
                <a:cs typeface="Arial"/>
              </a:rPr>
              <a:t>temperatures</a:t>
            </a:r>
            <a:r>
              <a:rPr sz="1071" spc="-24"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also</a:t>
            </a:r>
            <a:r>
              <a:rPr sz="1071" spc="-24" dirty="0">
                <a:latin typeface="Arial"/>
                <a:cs typeface="Arial"/>
              </a:rPr>
              <a:t> </a:t>
            </a:r>
            <a:r>
              <a:rPr sz="1071" dirty="0">
                <a:latin typeface="Arial"/>
                <a:cs typeface="Arial"/>
              </a:rPr>
              <a:t>be</a:t>
            </a:r>
            <a:r>
              <a:rPr sz="1071" spc="-29" dirty="0">
                <a:latin typeface="Arial"/>
                <a:cs typeface="Arial"/>
              </a:rPr>
              <a:t> </a:t>
            </a:r>
            <a:r>
              <a:rPr sz="1071" dirty="0">
                <a:latin typeface="Arial"/>
                <a:cs typeface="Arial"/>
              </a:rPr>
              <a:t>higher</a:t>
            </a:r>
            <a:r>
              <a:rPr sz="1071" spc="-24" dirty="0">
                <a:latin typeface="Arial"/>
                <a:cs typeface="Arial"/>
              </a:rPr>
              <a:t> </a:t>
            </a:r>
            <a:r>
              <a:rPr sz="1071" dirty="0">
                <a:latin typeface="Arial"/>
                <a:cs typeface="Arial"/>
              </a:rPr>
              <a:t>than</a:t>
            </a:r>
            <a:r>
              <a:rPr sz="1071" spc="-24" dirty="0">
                <a:latin typeface="Arial"/>
                <a:cs typeface="Arial"/>
              </a:rPr>
              <a:t> </a:t>
            </a:r>
            <a:r>
              <a:rPr sz="1071" spc="-10" dirty="0">
                <a:latin typeface="Arial"/>
                <a:cs typeface="Arial"/>
              </a:rPr>
              <a:t>normal.</a:t>
            </a:r>
            <a:endParaRPr sz="1071" dirty="0">
              <a:latin typeface="Arial"/>
              <a:cs typeface="Arial"/>
            </a:endParaRPr>
          </a:p>
          <a:p>
            <a:pPr marL="111317" marR="103896" indent="-618" algn="just">
              <a:lnSpc>
                <a:spcPct val="143600"/>
              </a:lnSpc>
              <a:spcBef>
                <a:spcPts val="589"/>
              </a:spcBef>
            </a:pPr>
            <a:r>
              <a:rPr sz="1071" dirty="0">
                <a:latin typeface="Arial"/>
                <a:cs typeface="Arial"/>
              </a:rPr>
              <a:t>An</a:t>
            </a:r>
            <a:r>
              <a:rPr sz="1071" spc="68" dirty="0">
                <a:latin typeface="Arial"/>
                <a:cs typeface="Arial"/>
              </a:rPr>
              <a:t> </a:t>
            </a:r>
            <a:r>
              <a:rPr sz="1071" dirty="0">
                <a:latin typeface="Arial"/>
                <a:cs typeface="Arial"/>
              </a:rPr>
              <a:t>expansion</a:t>
            </a:r>
            <a:r>
              <a:rPr sz="1071" spc="73" dirty="0">
                <a:latin typeface="Arial"/>
                <a:cs typeface="Arial"/>
              </a:rPr>
              <a:t> </a:t>
            </a:r>
            <a:r>
              <a:rPr sz="1071" dirty="0">
                <a:latin typeface="Arial"/>
                <a:cs typeface="Arial"/>
              </a:rPr>
              <a:t>valve</a:t>
            </a:r>
            <a:r>
              <a:rPr sz="1071" spc="73" dirty="0">
                <a:latin typeface="Arial"/>
                <a:cs typeface="Arial"/>
              </a:rPr>
              <a:t> </a:t>
            </a:r>
            <a:r>
              <a:rPr sz="1071" dirty="0">
                <a:latin typeface="Arial"/>
                <a:cs typeface="Arial"/>
              </a:rPr>
              <a:t>can</a:t>
            </a:r>
            <a:r>
              <a:rPr sz="1071" spc="73" dirty="0">
                <a:latin typeface="Arial"/>
                <a:cs typeface="Arial"/>
              </a:rPr>
              <a:t> </a:t>
            </a:r>
            <a:r>
              <a:rPr sz="1071" dirty="0">
                <a:latin typeface="Arial"/>
                <a:cs typeface="Arial"/>
              </a:rPr>
              <a:t>be</a:t>
            </a:r>
            <a:r>
              <a:rPr sz="1071" spc="73" dirty="0">
                <a:latin typeface="Arial"/>
                <a:cs typeface="Arial"/>
              </a:rPr>
              <a:t> </a:t>
            </a:r>
            <a:r>
              <a:rPr sz="1071" dirty="0">
                <a:latin typeface="Arial"/>
                <a:cs typeface="Arial"/>
              </a:rPr>
              <a:t>tested</a:t>
            </a:r>
            <a:r>
              <a:rPr sz="1071" spc="73" dirty="0">
                <a:latin typeface="Arial"/>
                <a:cs typeface="Arial"/>
              </a:rPr>
              <a:t> </a:t>
            </a:r>
            <a:r>
              <a:rPr sz="1071" dirty="0">
                <a:latin typeface="Arial"/>
                <a:cs typeface="Arial"/>
              </a:rPr>
              <a:t>using</a:t>
            </a:r>
            <a:r>
              <a:rPr sz="1071" spc="73" dirty="0">
                <a:latin typeface="Arial"/>
                <a:cs typeface="Arial"/>
              </a:rPr>
              <a:t> </a:t>
            </a:r>
            <a:r>
              <a:rPr sz="1071" dirty="0">
                <a:latin typeface="Arial"/>
                <a:cs typeface="Arial"/>
              </a:rPr>
              <a:t>a</a:t>
            </a:r>
            <a:r>
              <a:rPr sz="1071" spc="73" dirty="0">
                <a:latin typeface="Arial"/>
                <a:cs typeface="Arial"/>
              </a:rPr>
              <a:t> </a:t>
            </a:r>
            <a:r>
              <a:rPr sz="1071" dirty="0">
                <a:latin typeface="Arial"/>
                <a:cs typeface="Arial"/>
              </a:rPr>
              <a:t>CO</a:t>
            </a:r>
            <a:r>
              <a:rPr sz="1023" baseline="-7936" dirty="0">
                <a:latin typeface="Arial"/>
                <a:cs typeface="Arial"/>
              </a:rPr>
              <a:t>2</a:t>
            </a:r>
            <a:r>
              <a:rPr sz="1023" spc="277" baseline="-7936" dirty="0">
                <a:latin typeface="Arial"/>
                <a:cs typeface="Arial"/>
              </a:rPr>
              <a:t> </a:t>
            </a:r>
            <a:r>
              <a:rPr sz="1071" dirty="0">
                <a:latin typeface="Arial"/>
                <a:cs typeface="Arial"/>
              </a:rPr>
              <a:t>fire</a:t>
            </a:r>
            <a:r>
              <a:rPr sz="1071" spc="73" dirty="0">
                <a:latin typeface="Arial"/>
                <a:cs typeface="Arial"/>
              </a:rPr>
              <a:t> </a:t>
            </a:r>
            <a:r>
              <a:rPr sz="1071" dirty="0">
                <a:latin typeface="Arial"/>
                <a:cs typeface="Arial"/>
              </a:rPr>
              <a:t>extinguisher</a:t>
            </a:r>
            <a:r>
              <a:rPr sz="1071" spc="73" dirty="0">
                <a:latin typeface="Arial"/>
                <a:cs typeface="Arial"/>
              </a:rPr>
              <a:t> </a:t>
            </a:r>
            <a:r>
              <a:rPr sz="1071" dirty="0">
                <a:latin typeface="Arial"/>
                <a:cs typeface="Arial"/>
              </a:rPr>
              <a:t>to</a:t>
            </a:r>
            <a:r>
              <a:rPr sz="1071" spc="73" dirty="0">
                <a:latin typeface="Arial"/>
                <a:cs typeface="Arial"/>
              </a:rPr>
              <a:t> </a:t>
            </a:r>
            <a:r>
              <a:rPr sz="1071" dirty="0">
                <a:latin typeface="Arial"/>
                <a:cs typeface="Arial"/>
              </a:rPr>
              <a:t>cool</a:t>
            </a:r>
            <a:r>
              <a:rPr sz="1071" spc="68"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valve</a:t>
            </a:r>
            <a:r>
              <a:rPr sz="1071" spc="73" dirty="0">
                <a:latin typeface="Arial"/>
                <a:cs typeface="Arial"/>
              </a:rPr>
              <a:t> </a:t>
            </a:r>
            <a:r>
              <a:rPr sz="1071" dirty="0">
                <a:latin typeface="Arial"/>
                <a:cs typeface="Arial"/>
              </a:rPr>
              <a:t>while</a:t>
            </a:r>
            <a:r>
              <a:rPr sz="1071" spc="73" dirty="0">
                <a:latin typeface="Arial"/>
                <a:cs typeface="Arial"/>
              </a:rPr>
              <a:t> </a:t>
            </a:r>
            <a:r>
              <a:rPr sz="1071" dirty="0">
                <a:latin typeface="Arial"/>
                <a:cs typeface="Arial"/>
              </a:rPr>
              <a:t>the</a:t>
            </a:r>
            <a:r>
              <a:rPr sz="1071" spc="73" dirty="0">
                <a:latin typeface="Arial"/>
                <a:cs typeface="Arial"/>
              </a:rPr>
              <a:t> </a:t>
            </a:r>
            <a:r>
              <a:rPr sz="1071" spc="-24" dirty="0">
                <a:latin typeface="Arial"/>
                <a:cs typeface="Arial"/>
              </a:rPr>
              <a:t>air </a:t>
            </a:r>
            <a:r>
              <a:rPr sz="1071" dirty="0">
                <a:latin typeface="Arial"/>
                <a:cs typeface="Arial"/>
              </a:rPr>
              <a:t>conditioning</a:t>
            </a:r>
            <a:r>
              <a:rPr sz="1071" spc="141" dirty="0">
                <a:latin typeface="Arial"/>
                <a:cs typeface="Arial"/>
              </a:rPr>
              <a:t> </a:t>
            </a:r>
            <a:r>
              <a:rPr sz="1071" dirty="0">
                <a:latin typeface="Arial"/>
                <a:cs typeface="Arial"/>
              </a:rPr>
              <a:t>system</a:t>
            </a:r>
            <a:r>
              <a:rPr sz="1071" spc="141" dirty="0">
                <a:latin typeface="Arial"/>
                <a:cs typeface="Arial"/>
              </a:rPr>
              <a:t> </a:t>
            </a:r>
            <a:r>
              <a:rPr sz="1071" dirty="0">
                <a:latin typeface="Arial"/>
                <a:cs typeface="Arial"/>
              </a:rPr>
              <a:t>is</a:t>
            </a:r>
            <a:r>
              <a:rPr sz="1071" spc="146" dirty="0">
                <a:latin typeface="Arial"/>
                <a:cs typeface="Arial"/>
              </a:rPr>
              <a:t> </a:t>
            </a:r>
            <a:r>
              <a:rPr sz="1071" dirty="0">
                <a:latin typeface="Arial"/>
                <a:cs typeface="Arial"/>
              </a:rPr>
              <a:t>operating.</a:t>
            </a:r>
            <a:r>
              <a:rPr sz="1071" spc="146" dirty="0">
                <a:latin typeface="Arial"/>
                <a:cs typeface="Arial"/>
              </a:rPr>
              <a:t> </a:t>
            </a:r>
            <a:r>
              <a:rPr sz="1071" dirty="0">
                <a:latin typeface="Arial"/>
                <a:cs typeface="Arial"/>
              </a:rPr>
              <a:t>This</a:t>
            </a:r>
            <a:r>
              <a:rPr sz="1071" spc="151" dirty="0">
                <a:latin typeface="Arial"/>
                <a:cs typeface="Arial"/>
              </a:rPr>
              <a:t> </a:t>
            </a:r>
            <a:r>
              <a:rPr sz="1071" dirty="0">
                <a:latin typeface="Arial"/>
                <a:cs typeface="Arial"/>
              </a:rPr>
              <a:t>will</a:t>
            </a:r>
            <a:r>
              <a:rPr sz="1071" spc="146" dirty="0">
                <a:latin typeface="Arial"/>
                <a:cs typeface="Arial"/>
              </a:rPr>
              <a:t> </a:t>
            </a:r>
            <a:r>
              <a:rPr sz="1071" dirty="0">
                <a:latin typeface="Arial"/>
                <a:cs typeface="Arial"/>
              </a:rPr>
              <a:t>result</a:t>
            </a:r>
            <a:r>
              <a:rPr sz="1071" spc="151" dirty="0">
                <a:latin typeface="Arial"/>
                <a:cs typeface="Arial"/>
              </a:rPr>
              <a:t> </a:t>
            </a:r>
            <a:r>
              <a:rPr sz="1071" dirty="0">
                <a:latin typeface="Arial"/>
                <a:cs typeface="Arial"/>
              </a:rPr>
              <a:t>in</a:t>
            </a:r>
            <a:r>
              <a:rPr sz="1071" spc="141" dirty="0">
                <a:latin typeface="Arial"/>
                <a:cs typeface="Arial"/>
              </a:rPr>
              <a:t> </a:t>
            </a:r>
            <a:r>
              <a:rPr sz="1071" dirty="0">
                <a:latin typeface="Arial"/>
                <a:cs typeface="Arial"/>
              </a:rPr>
              <a:t>the</a:t>
            </a:r>
            <a:r>
              <a:rPr sz="1071" spc="146" dirty="0">
                <a:latin typeface="Arial"/>
                <a:cs typeface="Arial"/>
              </a:rPr>
              <a:t> </a:t>
            </a:r>
            <a:r>
              <a:rPr sz="1071" dirty="0">
                <a:latin typeface="Arial"/>
                <a:cs typeface="Arial"/>
              </a:rPr>
              <a:t>low</a:t>
            </a:r>
            <a:r>
              <a:rPr sz="1071" spc="141" dirty="0">
                <a:latin typeface="Arial"/>
                <a:cs typeface="Arial"/>
              </a:rPr>
              <a:t> </a:t>
            </a:r>
            <a:r>
              <a:rPr sz="1071" dirty="0">
                <a:latin typeface="Arial"/>
                <a:cs typeface="Arial"/>
              </a:rPr>
              <a:t>side</a:t>
            </a:r>
            <a:r>
              <a:rPr sz="1071" spc="146" dirty="0">
                <a:latin typeface="Arial"/>
                <a:cs typeface="Arial"/>
              </a:rPr>
              <a:t> </a:t>
            </a:r>
            <a:r>
              <a:rPr sz="1071" dirty="0">
                <a:latin typeface="Arial"/>
                <a:cs typeface="Arial"/>
              </a:rPr>
              <a:t>pressure</a:t>
            </a:r>
            <a:r>
              <a:rPr sz="1071" spc="146" dirty="0">
                <a:latin typeface="Arial"/>
                <a:cs typeface="Arial"/>
              </a:rPr>
              <a:t> </a:t>
            </a:r>
            <a:r>
              <a:rPr sz="1071" dirty="0">
                <a:latin typeface="Arial"/>
                <a:cs typeface="Arial"/>
              </a:rPr>
              <a:t>dropping</a:t>
            </a:r>
            <a:r>
              <a:rPr sz="1071" spc="146" dirty="0">
                <a:latin typeface="Arial"/>
                <a:cs typeface="Arial"/>
              </a:rPr>
              <a:t> </a:t>
            </a:r>
            <a:r>
              <a:rPr sz="1071" dirty="0">
                <a:latin typeface="Arial"/>
                <a:cs typeface="Arial"/>
              </a:rPr>
              <a:t>to</a:t>
            </a:r>
            <a:r>
              <a:rPr sz="1071" spc="151" dirty="0">
                <a:latin typeface="Arial"/>
                <a:cs typeface="Arial"/>
              </a:rPr>
              <a:t> </a:t>
            </a:r>
            <a:r>
              <a:rPr sz="1071" dirty="0">
                <a:latin typeface="Arial"/>
                <a:cs typeface="Arial"/>
              </a:rPr>
              <a:t>0</a:t>
            </a:r>
            <a:r>
              <a:rPr sz="1071" spc="141" dirty="0">
                <a:latin typeface="Arial"/>
                <a:cs typeface="Arial"/>
              </a:rPr>
              <a:t> </a:t>
            </a:r>
            <a:r>
              <a:rPr sz="1071" dirty="0">
                <a:latin typeface="Arial"/>
                <a:cs typeface="Arial"/>
              </a:rPr>
              <a:t>or</a:t>
            </a:r>
            <a:r>
              <a:rPr sz="1071" spc="141" dirty="0">
                <a:latin typeface="Arial"/>
                <a:cs typeface="Arial"/>
              </a:rPr>
              <a:t> </a:t>
            </a:r>
            <a:r>
              <a:rPr sz="1071" spc="-49" dirty="0">
                <a:latin typeface="Arial"/>
                <a:cs typeface="Arial"/>
              </a:rPr>
              <a:t>a </a:t>
            </a:r>
            <a:r>
              <a:rPr sz="1071" spc="-10" dirty="0">
                <a:latin typeface="Arial"/>
                <a:cs typeface="Arial"/>
              </a:rPr>
              <a:t>vacuum.</a:t>
            </a:r>
            <a:endParaRPr sz="1071" dirty="0">
              <a:latin typeface="Arial"/>
              <a:cs typeface="Arial"/>
            </a:endParaRPr>
          </a:p>
          <a:p>
            <a:pPr marL="111317">
              <a:spcBef>
                <a:spcPts val="1144"/>
              </a:spcBef>
              <a:tabLst>
                <a:tab pos="556584" algn="l"/>
              </a:tabLst>
            </a:pPr>
            <a:r>
              <a:rPr sz="1071" b="1" spc="-19" dirty="0">
                <a:latin typeface="Arial"/>
                <a:cs typeface="Arial"/>
              </a:rPr>
              <a:t>6.15</a:t>
            </a:r>
            <a:r>
              <a:rPr sz="1071" b="1" dirty="0">
                <a:latin typeface="Arial"/>
                <a:cs typeface="Arial"/>
              </a:rPr>
              <a:t>	Common</a:t>
            </a:r>
            <a:r>
              <a:rPr sz="1071" b="1" spc="-10" dirty="0">
                <a:latin typeface="Arial"/>
                <a:cs typeface="Arial"/>
              </a:rPr>
              <a:t> </a:t>
            </a:r>
            <a:r>
              <a:rPr sz="1071" b="1" dirty="0">
                <a:latin typeface="Arial"/>
                <a:cs typeface="Arial"/>
              </a:rPr>
              <a:t>Problems</a:t>
            </a:r>
            <a:r>
              <a:rPr sz="1071" b="1" spc="-10" dirty="0">
                <a:latin typeface="Arial"/>
                <a:cs typeface="Arial"/>
              </a:rPr>
              <a:t> </a:t>
            </a:r>
            <a:r>
              <a:rPr sz="1071" b="1" dirty="0">
                <a:latin typeface="Arial"/>
                <a:cs typeface="Arial"/>
              </a:rPr>
              <a:t>with</a:t>
            </a:r>
            <a:r>
              <a:rPr sz="1071" b="1" spc="-5" dirty="0">
                <a:latin typeface="Arial"/>
                <a:cs typeface="Arial"/>
              </a:rPr>
              <a:t> </a:t>
            </a:r>
            <a:r>
              <a:rPr sz="1071" b="1" spc="-10" dirty="0">
                <a:latin typeface="Arial"/>
                <a:cs typeface="Arial"/>
              </a:rPr>
              <a:t>Receiver/dryer </a:t>
            </a:r>
            <a:r>
              <a:rPr sz="1071" b="1" dirty="0">
                <a:latin typeface="Arial"/>
                <a:cs typeface="Arial"/>
              </a:rPr>
              <a:t>or</a:t>
            </a:r>
            <a:r>
              <a:rPr sz="1071" b="1" spc="-15" dirty="0">
                <a:latin typeface="Arial"/>
                <a:cs typeface="Arial"/>
              </a:rPr>
              <a:t> </a:t>
            </a:r>
            <a:r>
              <a:rPr sz="1071" b="1" spc="-10" dirty="0">
                <a:latin typeface="Arial"/>
                <a:cs typeface="Arial"/>
              </a:rPr>
              <a:t>Accumulator/dryer</a:t>
            </a:r>
            <a:endParaRPr sz="1071" dirty="0">
              <a:latin typeface="Arial"/>
              <a:cs typeface="Arial"/>
            </a:endParaRPr>
          </a:p>
          <a:p>
            <a:pPr marL="111317" algn="just">
              <a:spcBef>
                <a:spcPts val="1149"/>
              </a:spcBef>
            </a:pPr>
            <a:r>
              <a:rPr sz="1071" dirty="0">
                <a:latin typeface="Arial"/>
                <a:cs typeface="Arial"/>
              </a:rPr>
              <a:t>Both</a:t>
            </a:r>
            <a:r>
              <a:rPr sz="1071" spc="-24" dirty="0">
                <a:latin typeface="Arial"/>
                <a:cs typeface="Arial"/>
              </a:rPr>
              <a:t> </a:t>
            </a:r>
            <a:r>
              <a:rPr sz="1071" dirty="0">
                <a:latin typeface="Arial"/>
                <a:cs typeface="Arial"/>
              </a:rPr>
              <a:t>dryers</a:t>
            </a:r>
            <a:r>
              <a:rPr sz="1071" spc="-29" dirty="0">
                <a:latin typeface="Arial"/>
                <a:cs typeface="Arial"/>
              </a:rPr>
              <a:t> </a:t>
            </a:r>
            <a:r>
              <a:rPr sz="1071" dirty="0">
                <a:latin typeface="Arial"/>
                <a:cs typeface="Arial"/>
              </a:rPr>
              <a:t>perform</a:t>
            </a:r>
            <a:r>
              <a:rPr sz="1071" spc="-29" dirty="0">
                <a:latin typeface="Arial"/>
                <a:cs typeface="Arial"/>
              </a:rPr>
              <a:t> </a:t>
            </a:r>
            <a:r>
              <a:rPr sz="1071" dirty="0">
                <a:latin typeface="Arial"/>
                <a:cs typeface="Arial"/>
              </a:rPr>
              <a:t>similar</a:t>
            </a:r>
            <a:r>
              <a:rPr sz="1071" spc="-24" dirty="0">
                <a:latin typeface="Arial"/>
                <a:cs typeface="Arial"/>
              </a:rPr>
              <a:t> </a:t>
            </a:r>
            <a:r>
              <a:rPr sz="1071" dirty="0">
                <a:latin typeface="Arial"/>
                <a:cs typeface="Arial"/>
              </a:rPr>
              <a:t>functions,</a:t>
            </a:r>
            <a:r>
              <a:rPr sz="1071" spc="-24" dirty="0">
                <a:latin typeface="Arial"/>
                <a:cs typeface="Arial"/>
              </a:rPr>
              <a:t> </a:t>
            </a:r>
            <a:r>
              <a:rPr sz="1071" dirty="0">
                <a:latin typeface="Arial"/>
                <a:cs typeface="Arial"/>
              </a:rPr>
              <a:t>as</a:t>
            </a:r>
            <a:r>
              <a:rPr sz="1071" spc="-19" dirty="0">
                <a:latin typeface="Arial"/>
                <a:cs typeface="Arial"/>
              </a:rPr>
              <a:t> </a:t>
            </a:r>
            <a:r>
              <a:rPr sz="1071" dirty="0">
                <a:latin typeface="Arial"/>
                <a:cs typeface="Arial"/>
              </a:rPr>
              <a:t>previously</a:t>
            </a:r>
            <a:r>
              <a:rPr sz="1071" spc="-24" dirty="0">
                <a:latin typeface="Arial"/>
                <a:cs typeface="Arial"/>
              </a:rPr>
              <a:t> </a:t>
            </a:r>
            <a:r>
              <a:rPr sz="1071" spc="-10" dirty="0">
                <a:latin typeface="Arial"/>
                <a:cs typeface="Arial"/>
              </a:rPr>
              <a:t>described.</a:t>
            </a:r>
            <a:endParaRPr sz="1071" dirty="0">
              <a:latin typeface="Arial"/>
              <a:cs typeface="Arial"/>
            </a:endParaRPr>
          </a:p>
          <a:p>
            <a:pPr marL="111317" marR="103896" algn="just">
              <a:lnSpc>
                <a:spcPct val="143700"/>
              </a:lnSpc>
              <a:spcBef>
                <a:spcPts val="589"/>
              </a:spcBef>
            </a:pPr>
            <a:r>
              <a:rPr sz="1071" dirty="0">
                <a:latin typeface="Arial"/>
                <a:cs typeface="Arial"/>
              </a:rPr>
              <a:t>The</a:t>
            </a:r>
            <a:r>
              <a:rPr sz="1071" spc="68" dirty="0">
                <a:latin typeface="Arial"/>
                <a:cs typeface="Arial"/>
              </a:rPr>
              <a:t> </a:t>
            </a:r>
            <a:r>
              <a:rPr sz="1071" dirty="0">
                <a:latin typeface="Arial"/>
                <a:cs typeface="Arial"/>
              </a:rPr>
              <a:t>most</a:t>
            </a:r>
            <a:r>
              <a:rPr sz="1071" spc="68" dirty="0">
                <a:latin typeface="Arial"/>
                <a:cs typeface="Arial"/>
              </a:rPr>
              <a:t> </a:t>
            </a:r>
            <a:r>
              <a:rPr sz="1071" dirty="0">
                <a:latin typeface="Arial"/>
                <a:cs typeface="Arial"/>
              </a:rPr>
              <a:t>common</a:t>
            </a:r>
            <a:r>
              <a:rPr sz="1071" spc="68" dirty="0">
                <a:latin typeface="Arial"/>
                <a:cs typeface="Arial"/>
              </a:rPr>
              <a:t> </a:t>
            </a:r>
            <a:r>
              <a:rPr sz="1071" dirty="0">
                <a:latin typeface="Arial"/>
                <a:cs typeface="Arial"/>
              </a:rPr>
              <a:t>dryer</a:t>
            </a:r>
            <a:r>
              <a:rPr sz="1071" spc="68" dirty="0">
                <a:latin typeface="Arial"/>
                <a:cs typeface="Arial"/>
              </a:rPr>
              <a:t> </a:t>
            </a:r>
            <a:r>
              <a:rPr sz="1071" dirty="0">
                <a:latin typeface="Arial"/>
                <a:cs typeface="Arial"/>
              </a:rPr>
              <a:t>failure</a:t>
            </a:r>
            <a:r>
              <a:rPr sz="1071" spc="63" dirty="0">
                <a:latin typeface="Arial"/>
                <a:cs typeface="Arial"/>
              </a:rPr>
              <a:t> </a:t>
            </a:r>
            <a:r>
              <a:rPr sz="1071" dirty="0">
                <a:latin typeface="Arial"/>
                <a:cs typeface="Arial"/>
              </a:rPr>
              <a:t>is</a:t>
            </a:r>
            <a:r>
              <a:rPr sz="1071" spc="58" dirty="0">
                <a:latin typeface="Arial"/>
                <a:cs typeface="Arial"/>
              </a:rPr>
              <a:t> </a:t>
            </a:r>
            <a:r>
              <a:rPr sz="1071" dirty="0">
                <a:latin typeface="Arial"/>
                <a:cs typeface="Arial"/>
              </a:rPr>
              <a:t>a</a:t>
            </a:r>
            <a:r>
              <a:rPr sz="1071" spc="68" dirty="0">
                <a:latin typeface="Arial"/>
                <a:cs typeface="Arial"/>
              </a:rPr>
              <a:t> </a:t>
            </a:r>
            <a:r>
              <a:rPr sz="1071" dirty="0">
                <a:latin typeface="Arial"/>
                <a:cs typeface="Arial"/>
              </a:rPr>
              <a:t>ruptured</a:t>
            </a:r>
            <a:r>
              <a:rPr sz="1071" spc="68" dirty="0">
                <a:latin typeface="Arial"/>
                <a:cs typeface="Arial"/>
              </a:rPr>
              <a:t> </a:t>
            </a:r>
            <a:r>
              <a:rPr sz="1071" dirty="0">
                <a:latin typeface="Arial"/>
                <a:cs typeface="Arial"/>
              </a:rPr>
              <a:t>desiccant</a:t>
            </a:r>
            <a:r>
              <a:rPr sz="1071" spc="63" dirty="0">
                <a:latin typeface="Arial"/>
                <a:cs typeface="Arial"/>
              </a:rPr>
              <a:t> </a:t>
            </a:r>
            <a:r>
              <a:rPr sz="1071" dirty="0">
                <a:latin typeface="Arial"/>
                <a:cs typeface="Arial"/>
              </a:rPr>
              <a:t>bag.</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main</a:t>
            </a:r>
            <a:r>
              <a:rPr sz="1071" spc="63" dirty="0">
                <a:latin typeface="Arial"/>
                <a:cs typeface="Arial"/>
              </a:rPr>
              <a:t> </a:t>
            </a:r>
            <a:r>
              <a:rPr sz="1071" dirty="0">
                <a:latin typeface="Arial"/>
                <a:cs typeface="Arial"/>
              </a:rPr>
              <a:t>cause</a:t>
            </a:r>
            <a:r>
              <a:rPr sz="1071" spc="63" dirty="0">
                <a:latin typeface="Arial"/>
                <a:cs typeface="Arial"/>
              </a:rPr>
              <a:t> </a:t>
            </a:r>
            <a:r>
              <a:rPr sz="1071" dirty="0">
                <a:latin typeface="Arial"/>
                <a:cs typeface="Arial"/>
              </a:rPr>
              <a:t>of</a:t>
            </a:r>
            <a:r>
              <a:rPr sz="1071" spc="68" dirty="0">
                <a:latin typeface="Arial"/>
                <a:cs typeface="Arial"/>
              </a:rPr>
              <a:t> </a:t>
            </a:r>
            <a:r>
              <a:rPr sz="1071" dirty="0">
                <a:latin typeface="Arial"/>
                <a:cs typeface="Arial"/>
              </a:rPr>
              <a:t>desiccant</a:t>
            </a:r>
            <a:r>
              <a:rPr sz="1071" spc="63" dirty="0">
                <a:latin typeface="Arial"/>
                <a:cs typeface="Arial"/>
              </a:rPr>
              <a:t> </a:t>
            </a:r>
            <a:r>
              <a:rPr sz="1071" spc="-24" dirty="0">
                <a:latin typeface="Arial"/>
                <a:cs typeface="Arial"/>
              </a:rPr>
              <a:t>bag </a:t>
            </a:r>
            <a:r>
              <a:rPr sz="1071" dirty="0">
                <a:latin typeface="Arial"/>
                <a:cs typeface="Arial"/>
              </a:rPr>
              <a:t>rupture</a:t>
            </a:r>
            <a:r>
              <a:rPr sz="1071" spc="-10"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moisture</a:t>
            </a:r>
            <a:r>
              <a:rPr sz="1071" spc="-5" dirty="0">
                <a:latin typeface="Arial"/>
                <a:cs typeface="Arial"/>
              </a:rPr>
              <a:t> </a:t>
            </a:r>
            <a:r>
              <a:rPr sz="1071" dirty="0">
                <a:latin typeface="Arial"/>
                <a:cs typeface="Arial"/>
              </a:rPr>
              <a:t>contamination</a:t>
            </a:r>
            <a:r>
              <a:rPr sz="1071" spc="-10"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system.</a:t>
            </a:r>
            <a:r>
              <a:rPr sz="1071" spc="-10" dirty="0">
                <a:latin typeface="Arial"/>
                <a:cs typeface="Arial"/>
              </a:rPr>
              <a:t> </a:t>
            </a:r>
            <a:r>
              <a:rPr sz="1071" dirty="0">
                <a:latin typeface="Arial"/>
                <a:cs typeface="Arial"/>
              </a:rPr>
              <a:t>As</a:t>
            </a:r>
            <a:r>
              <a:rPr sz="1071" spc="-5" dirty="0">
                <a:latin typeface="Arial"/>
                <a:cs typeface="Arial"/>
              </a:rPr>
              <a:t> </a:t>
            </a:r>
            <a:r>
              <a:rPr sz="1071" dirty="0">
                <a:latin typeface="Arial"/>
                <a:cs typeface="Arial"/>
              </a:rPr>
              <a:t>we</a:t>
            </a:r>
            <a:r>
              <a:rPr sz="1071" spc="-5" dirty="0">
                <a:latin typeface="Arial"/>
                <a:cs typeface="Arial"/>
              </a:rPr>
              <a:t> </a:t>
            </a:r>
            <a:r>
              <a:rPr sz="1071" dirty="0">
                <a:latin typeface="Arial"/>
                <a:cs typeface="Arial"/>
              </a:rPr>
              <a:t>noted</a:t>
            </a:r>
            <a:r>
              <a:rPr sz="1071" spc="-10" dirty="0">
                <a:latin typeface="Arial"/>
                <a:cs typeface="Arial"/>
              </a:rPr>
              <a:t> </a:t>
            </a:r>
            <a:r>
              <a:rPr sz="1071" dirty="0">
                <a:latin typeface="Arial"/>
                <a:cs typeface="Arial"/>
              </a:rPr>
              <a:t>earlier,</a:t>
            </a:r>
            <a:r>
              <a:rPr sz="1071" spc="-10" dirty="0">
                <a:latin typeface="Arial"/>
                <a:cs typeface="Arial"/>
              </a:rPr>
              <a:t> </a:t>
            </a:r>
            <a:r>
              <a:rPr sz="1071" dirty="0">
                <a:latin typeface="Arial"/>
                <a:cs typeface="Arial"/>
              </a:rPr>
              <a:t>moisture</a:t>
            </a:r>
            <a:r>
              <a:rPr sz="1071" spc="-5" dirty="0">
                <a:latin typeface="Arial"/>
                <a:cs typeface="Arial"/>
              </a:rPr>
              <a:t> </a:t>
            </a:r>
            <a:r>
              <a:rPr sz="1071" dirty="0">
                <a:latin typeface="Arial"/>
                <a:cs typeface="Arial"/>
              </a:rPr>
              <a:t>in</a:t>
            </a:r>
            <a:r>
              <a:rPr sz="1071" spc="-10" dirty="0">
                <a:latin typeface="Arial"/>
                <a:cs typeface="Arial"/>
              </a:rPr>
              <a:t> </a:t>
            </a:r>
            <a:r>
              <a:rPr sz="1071" dirty="0">
                <a:latin typeface="Arial"/>
                <a:cs typeface="Arial"/>
              </a:rPr>
              <a:t>an</a:t>
            </a:r>
            <a:r>
              <a:rPr sz="1071" spc="-10" dirty="0">
                <a:latin typeface="Arial"/>
                <a:cs typeface="Arial"/>
              </a:rPr>
              <a:t> </a:t>
            </a:r>
            <a:r>
              <a:rPr sz="1071" dirty="0">
                <a:latin typeface="Arial"/>
                <a:cs typeface="Arial"/>
              </a:rPr>
              <a:t>A/C</a:t>
            </a:r>
            <a:r>
              <a:rPr sz="1071" spc="-10" dirty="0">
                <a:latin typeface="Arial"/>
                <a:cs typeface="Arial"/>
              </a:rPr>
              <a:t> system </a:t>
            </a:r>
            <a:r>
              <a:rPr sz="1071" dirty="0">
                <a:latin typeface="Arial"/>
                <a:cs typeface="Arial"/>
              </a:rPr>
              <a:t>forms</a:t>
            </a:r>
            <a:r>
              <a:rPr sz="1071" spc="5" dirty="0">
                <a:latin typeface="Arial"/>
                <a:cs typeface="Arial"/>
              </a:rPr>
              <a:t> </a:t>
            </a:r>
            <a:r>
              <a:rPr sz="1071" dirty="0">
                <a:latin typeface="Arial"/>
                <a:cs typeface="Arial"/>
              </a:rPr>
              <a:t>acid,</a:t>
            </a:r>
            <a:r>
              <a:rPr sz="1071" spc="5" dirty="0">
                <a:latin typeface="Arial"/>
                <a:cs typeface="Arial"/>
              </a:rPr>
              <a:t> </a:t>
            </a:r>
            <a:r>
              <a:rPr sz="1071" dirty="0">
                <a:latin typeface="Arial"/>
                <a:cs typeface="Arial"/>
              </a:rPr>
              <a:t>which</a:t>
            </a:r>
            <a:r>
              <a:rPr sz="1071" spc="10" dirty="0">
                <a:latin typeface="Arial"/>
                <a:cs typeface="Arial"/>
              </a:rPr>
              <a:t> </a:t>
            </a:r>
            <a:r>
              <a:rPr sz="1071" dirty="0">
                <a:latin typeface="Arial"/>
                <a:cs typeface="Arial"/>
              </a:rPr>
              <a:t>can</a:t>
            </a:r>
            <a:r>
              <a:rPr sz="1071" spc="5" dirty="0">
                <a:latin typeface="Arial"/>
                <a:cs typeface="Arial"/>
              </a:rPr>
              <a:t> </a:t>
            </a:r>
            <a:r>
              <a:rPr sz="1071" dirty="0">
                <a:latin typeface="Arial"/>
                <a:cs typeface="Arial"/>
              </a:rPr>
              <a:t>destroy</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desiccant</a:t>
            </a:r>
            <a:r>
              <a:rPr sz="1071" spc="5" dirty="0">
                <a:latin typeface="Arial"/>
                <a:cs typeface="Arial"/>
              </a:rPr>
              <a:t> </a:t>
            </a:r>
            <a:r>
              <a:rPr sz="1071" dirty="0">
                <a:latin typeface="Arial"/>
                <a:cs typeface="Arial"/>
              </a:rPr>
              <a:t>bag</a:t>
            </a:r>
            <a:r>
              <a:rPr sz="1071" spc="10"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cause</a:t>
            </a:r>
            <a:r>
              <a:rPr sz="1071" spc="10" dirty="0">
                <a:latin typeface="Arial"/>
                <a:cs typeface="Arial"/>
              </a:rPr>
              <a:t> </a:t>
            </a:r>
            <a:r>
              <a:rPr sz="1071" dirty="0">
                <a:latin typeface="Arial"/>
                <a:cs typeface="Arial"/>
              </a:rPr>
              <a:t>loose</a:t>
            </a:r>
            <a:r>
              <a:rPr sz="1071" spc="5" dirty="0">
                <a:latin typeface="Arial"/>
                <a:cs typeface="Arial"/>
              </a:rPr>
              <a:t> </a:t>
            </a:r>
            <a:r>
              <a:rPr sz="1071" dirty="0">
                <a:latin typeface="Arial"/>
                <a:cs typeface="Arial"/>
              </a:rPr>
              <a:t>desiccant</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circulate</a:t>
            </a:r>
            <a:r>
              <a:rPr sz="1071" spc="5" dirty="0">
                <a:latin typeface="Arial"/>
                <a:cs typeface="Arial"/>
              </a:rPr>
              <a:t> </a:t>
            </a:r>
            <a:r>
              <a:rPr sz="1071" spc="-10" dirty="0">
                <a:latin typeface="Arial"/>
                <a:cs typeface="Arial"/>
              </a:rPr>
              <a:t>through </a:t>
            </a:r>
            <a:r>
              <a:rPr sz="1071" dirty="0">
                <a:latin typeface="Arial"/>
                <a:cs typeface="Arial"/>
              </a:rPr>
              <a:t>the</a:t>
            </a:r>
            <a:r>
              <a:rPr sz="1071" spc="-5" dirty="0">
                <a:latin typeface="Arial"/>
                <a:cs typeface="Arial"/>
              </a:rPr>
              <a:t> </a:t>
            </a:r>
            <a:r>
              <a:rPr sz="1071" dirty="0">
                <a:latin typeface="Arial"/>
                <a:cs typeface="Arial"/>
              </a:rPr>
              <a:t>system. If</a:t>
            </a:r>
            <a:r>
              <a:rPr sz="1071" spc="-5" dirty="0">
                <a:latin typeface="Arial"/>
                <a:cs typeface="Arial"/>
              </a:rPr>
              <a:t> </a:t>
            </a:r>
            <a:r>
              <a:rPr sz="1071" dirty="0">
                <a:latin typeface="Arial"/>
                <a:cs typeface="Arial"/>
              </a:rPr>
              <a:t>the orifice</a:t>
            </a:r>
            <a:r>
              <a:rPr sz="1071" spc="-5" dirty="0">
                <a:latin typeface="Arial"/>
                <a:cs typeface="Arial"/>
              </a:rPr>
              <a:t> </a:t>
            </a:r>
            <a:r>
              <a:rPr sz="1071" dirty="0">
                <a:latin typeface="Arial"/>
                <a:cs typeface="Arial"/>
              </a:rPr>
              <a:t>tube or TXV clogging indicates loose desiccant</a:t>
            </a:r>
            <a:r>
              <a:rPr sz="1071" spc="-10" dirty="0">
                <a:latin typeface="Arial"/>
                <a:cs typeface="Arial"/>
              </a:rPr>
              <a:t> </a:t>
            </a:r>
            <a:r>
              <a:rPr sz="1071" dirty="0">
                <a:latin typeface="Arial"/>
                <a:cs typeface="Arial"/>
              </a:rPr>
              <a:t>in the system,</a:t>
            </a:r>
            <a:r>
              <a:rPr sz="1071" spc="-5" dirty="0">
                <a:latin typeface="Arial"/>
                <a:cs typeface="Arial"/>
              </a:rPr>
              <a:t> </a:t>
            </a:r>
            <a:r>
              <a:rPr sz="1071" dirty="0">
                <a:latin typeface="Arial"/>
                <a:cs typeface="Arial"/>
              </a:rPr>
              <a:t>the </a:t>
            </a:r>
            <a:r>
              <a:rPr sz="1071" spc="-10" dirty="0">
                <a:latin typeface="Arial"/>
                <a:cs typeface="Arial"/>
              </a:rPr>
              <a:t>dryer </a:t>
            </a:r>
            <a:r>
              <a:rPr sz="1071" dirty="0">
                <a:latin typeface="Arial"/>
                <a:cs typeface="Arial"/>
              </a:rPr>
              <a:t>should</a:t>
            </a:r>
            <a:r>
              <a:rPr sz="1071" spc="-49" dirty="0">
                <a:latin typeface="Arial"/>
                <a:cs typeface="Arial"/>
              </a:rPr>
              <a:t> </a:t>
            </a:r>
            <a:r>
              <a:rPr sz="1071" dirty="0">
                <a:latin typeface="Arial"/>
                <a:cs typeface="Arial"/>
              </a:rPr>
              <a:t>be</a:t>
            </a:r>
            <a:r>
              <a:rPr sz="1071" spc="-49" dirty="0">
                <a:latin typeface="Arial"/>
                <a:cs typeface="Arial"/>
              </a:rPr>
              <a:t> </a:t>
            </a:r>
            <a:r>
              <a:rPr sz="1071" dirty="0">
                <a:latin typeface="Arial"/>
                <a:cs typeface="Arial"/>
              </a:rPr>
              <a:t>replaced.</a:t>
            </a:r>
            <a:r>
              <a:rPr sz="1071" spc="-49" dirty="0">
                <a:latin typeface="Arial"/>
                <a:cs typeface="Arial"/>
              </a:rPr>
              <a:t> </a:t>
            </a:r>
            <a:r>
              <a:rPr sz="1071" dirty="0">
                <a:latin typeface="Arial"/>
                <a:cs typeface="Arial"/>
              </a:rPr>
              <a:t>Note</a:t>
            </a:r>
            <a:r>
              <a:rPr sz="1071" spc="-49" dirty="0">
                <a:latin typeface="Arial"/>
                <a:cs typeface="Arial"/>
              </a:rPr>
              <a:t> </a:t>
            </a:r>
            <a:r>
              <a:rPr sz="1071" dirty="0">
                <a:latin typeface="Arial"/>
                <a:cs typeface="Arial"/>
              </a:rPr>
              <a:t>that</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desiccant</a:t>
            </a:r>
            <a:r>
              <a:rPr sz="1071" spc="-54" dirty="0">
                <a:latin typeface="Arial"/>
                <a:cs typeface="Arial"/>
              </a:rPr>
              <a:t> </a:t>
            </a:r>
            <a:r>
              <a:rPr sz="1071" dirty="0">
                <a:latin typeface="Arial"/>
                <a:cs typeface="Arial"/>
              </a:rPr>
              <a:t>can</a:t>
            </a:r>
            <a:r>
              <a:rPr sz="1071" spc="-54" dirty="0">
                <a:latin typeface="Arial"/>
                <a:cs typeface="Arial"/>
              </a:rPr>
              <a:t> </a:t>
            </a:r>
            <a:r>
              <a:rPr sz="1071" dirty="0">
                <a:latin typeface="Arial"/>
                <a:cs typeface="Arial"/>
              </a:rPr>
              <a:t>become</a:t>
            </a:r>
            <a:r>
              <a:rPr sz="1071" spc="-49" dirty="0">
                <a:latin typeface="Arial"/>
                <a:cs typeface="Arial"/>
              </a:rPr>
              <a:t> </a:t>
            </a:r>
            <a:r>
              <a:rPr sz="1071" dirty="0">
                <a:latin typeface="Arial"/>
                <a:cs typeface="Arial"/>
              </a:rPr>
              <a:t>saturated</a:t>
            </a:r>
            <a:r>
              <a:rPr sz="1071" spc="-49" dirty="0">
                <a:latin typeface="Arial"/>
                <a:cs typeface="Arial"/>
              </a:rPr>
              <a:t> </a:t>
            </a:r>
            <a:r>
              <a:rPr sz="1071" dirty="0">
                <a:latin typeface="Arial"/>
                <a:cs typeface="Arial"/>
              </a:rPr>
              <a:t>with</a:t>
            </a:r>
            <a:r>
              <a:rPr sz="1071" spc="-44" dirty="0">
                <a:latin typeface="Arial"/>
                <a:cs typeface="Arial"/>
              </a:rPr>
              <a:t> </a:t>
            </a:r>
            <a:r>
              <a:rPr sz="1071" dirty="0">
                <a:latin typeface="Arial"/>
                <a:cs typeface="Arial"/>
              </a:rPr>
              <a:t>moisture</a:t>
            </a:r>
            <a:r>
              <a:rPr sz="1071" spc="-49" dirty="0">
                <a:latin typeface="Arial"/>
                <a:cs typeface="Arial"/>
              </a:rPr>
              <a:t> </a:t>
            </a:r>
            <a:r>
              <a:rPr sz="1071" dirty="0">
                <a:latin typeface="Arial"/>
                <a:cs typeface="Arial"/>
              </a:rPr>
              <a:t>over</a:t>
            </a:r>
            <a:r>
              <a:rPr sz="1071" spc="-49" dirty="0">
                <a:latin typeface="Arial"/>
                <a:cs typeface="Arial"/>
              </a:rPr>
              <a:t> </a:t>
            </a:r>
            <a:r>
              <a:rPr sz="1071" dirty="0">
                <a:latin typeface="Arial"/>
                <a:cs typeface="Arial"/>
              </a:rPr>
              <a:t>time.</a:t>
            </a:r>
            <a:r>
              <a:rPr sz="1071" spc="-49" dirty="0">
                <a:latin typeface="Arial"/>
                <a:cs typeface="Arial"/>
              </a:rPr>
              <a:t> </a:t>
            </a:r>
            <a:r>
              <a:rPr sz="1071" spc="-19" dirty="0">
                <a:latin typeface="Arial"/>
                <a:cs typeface="Arial"/>
              </a:rPr>
              <a:t>Once </a:t>
            </a:r>
            <a:r>
              <a:rPr sz="1071" dirty="0">
                <a:latin typeface="Arial"/>
                <a:cs typeface="Arial"/>
              </a:rPr>
              <a:t>saturation</a:t>
            </a:r>
            <a:r>
              <a:rPr sz="1071" spc="161" dirty="0">
                <a:latin typeface="Arial"/>
                <a:cs typeface="Arial"/>
              </a:rPr>
              <a:t> </a:t>
            </a:r>
            <a:r>
              <a:rPr sz="1071" dirty="0">
                <a:latin typeface="Arial"/>
                <a:cs typeface="Arial"/>
              </a:rPr>
              <a:t>is</a:t>
            </a:r>
            <a:r>
              <a:rPr sz="1071" spc="156" dirty="0">
                <a:latin typeface="Arial"/>
                <a:cs typeface="Arial"/>
              </a:rPr>
              <a:t> </a:t>
            </a:r>
            <a:r>
              <a:rPr sz="1071" dirty="0">
                <a:latin typeface="Arial"/>
                <a:cs typeface="Arial"/>
              </a:rPr>
              <a:t>reached,</a:t>
            </a:r>
            <a:r>
              <a:rPr sz="1071" spc="161" dirty="0">
                <a:latin typeface="Arial"/>
                <a:cs typeface="Arial"/>
              </a:rPr>
              <a:t> </a:t>
            </a:r>
            <a:r>
              <a:rPr sz="1071" dirty="0">
                <a:latin typeface="Arial"/>
                <a:cs typeface="Arial"/>
              </a:rPr>
              <a:t>no</a:t>
            </a:r>
            <a:r>
              <a:rPr sz="1071" spc="166" dirty="0">
                <a:latin typeface="Arial"/>
                <a:cs typeface="Arial"/>
              </a:rPr>
              <a:t> </a:t>
            </a:r>
            <a:r>
              <a:rPr sz="1071" dirty="0">
                <a:latin typeface="Arial"/>
                <a:cs typeface="Arial"/>
              </a:rPr>
              <a:t>more</a:t>
            </a:r>
            <a:r>
              <a:rPr sz="1071" spc="166" dirty="0">
                <a:latin typeface="Arial"/>
                <a:cs typeface="Arial"/>
              </a:rPr>
              <a:t> </a:t>
            </a:r>
            <a:r>
              <a:rPr sz="1071" dirty="0">
                <a:latin typeface="Arial"/>
                <a:cs typeface="Arial"/>
              </a:rPr>
              <a:t>moisture</a:t>
            </a:r>
            <a:r>
              <a:rPr sz="1071" spc="161" dirty="0">
                <a:latin typeface="Arial"/>
                <a:cs typeface="Arial"/>
              </a:rPr>
              <a:t> </a:t>
            </a:r>
            <a:r>
              <a:rPr sz="1071" dirty="0">
                <a:latin typeface="Arial"/>
                <a:cs typeface="Arial"/>
              </a:rPr>
              <a:t>can</a:t>
            </a:r>
            <a:r>
              <a:rPr sz="1071" spc="161" dirty="0">
                <a:latin typeface="Arial"/>
                <a:cs typeface="Arial"/>
              </a:rPr>
              <a:t> </a:t>
            </a:r>
            <a:r>
              <a:rPr sz="1071" dirty="0">
                <a:latin typeface="Arial"/>
                <a:cs typeface="Arial"/>
              </a:rPr>
              <a:t>be</a:t>
            </a:r>
            <a:r>
              <a:rPr sz="1071" spc="161" dirty="0">
                <a:latin typeface="Arial"/>
                <a:cs typeface="Arial"/>
              </a:rPr>
              <a:t> </a:t>
            </a:r>
            <a:r>
              <a:rPr sz="1071" dirty="0">
                <a:latin typeface="Arial"/>
                <a:cs typeface="Arial"/>
              </a:rPr>
              <a:t>absorbed.</a:t>
            </a:r>
            <a:r>
              <a:rPr sz="1071" spc="166" dirty="0">
                <a:latin typeface="Arial"/>
                <a:cs typeface="Arial"/>
              </a:rPr>
              <a:t> </a:t>
            </a:r>
            <a:r>
              <a:rPr sz="1071" dirty="0">
                <a:latin typeface="Arial"/>
                <a:cs typeface="Arial"/>
              </a:rPr>
              <a:t>Refrigerant</a:t>
            </a:r>
            <a:r>
              <a:rPr sz="1071" spc="161" dirty="0">
                <a:latin typeface="Arial"/>
                <a:cs typeface="Arial"/>
              </a:rPr>
              <a:t> </a:t>
            </a:r>
            <a:r>
              <a:rPr sz="1071" dirty="0">
                <a:latin typeface="Arial"/>
                <a:cs typeface="Arial"/>
              </a:rPr>
              <a:t>leaks</a:t>
            </a:r>
            <a:r>
              <a:rPr sz="1071" spc="166" dirty="0">
                <a:latin typeface="Arial"/>
                <a:cs typeface="Arial"/>
              </a:rPr>
              <a:t> </a:t>
            </a:r>
            <a:r>
              <a:rPr sz="1071" dirty="0">
                <a:latin typeface="Arial"/>
                <a:cs typeface="Arial"/>
              </a:rPr>
              <a:t>can</a:t>
            </a:r>
            <a:r>
              <a:rPr sz="1071" spc="156" dirty="0">
                <a:latin typeface="Arial"/>
                <a:cs typeface="Arial"/>
              </a:rPr>
              <a:t> </a:t>
            </a:r>
            <a:r>
              <a:rPr sz="1071" dirty="0">
                <a:latin typeface="Arial"/>
                <a:cs typeface="Arial"/>
              </a:rPr>
              <a:t>also</a:t>
            </a:r>
            <a:r>
              <a:rPr sz="1071" spc="166" dirty="0">
                <a:latin typeface="Arial"/>
                <a:cs typeface="Arial"/>
              </a:rPr>
              <a:t> </a:t>
            </a:r>
            <a:r>
              <a:rPr sz="1071" spc="-10" dirty="0">
                <a:latin typeface="Arial"/>
                <a:cs typeface="Arial"/>
              </a:rPr>
              <a:t>occur </a:t>
            </a:r>
            <a:r>
              <a:rPr sz="1071" dirty="0">
                <a:latin typeface="Arial"/>
                <a:cs typeface="Arial"/>
              </a:rPr>
              <a:t>because</a:t>
            </a:r>
            <a:r>
              <a:rPr sz="1071" spc="-2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perforations,</a:t>
            </a:r>
            <a:r>
              <a:rPr sz="1071" spc="-29" dirty="0">
                <a:latin typeface="Arial"/>
                <a:cs typeface="Arial"/>
              </a:rPr>
              <a:t> </a:t>
            </a:r>
            <a:r>
              <a:rPr sz="1071" dirty="0">
                <a:latin typeface="Arial"/>
                <a:cs typeface="Arial"/>
              </a:rPr>
              <a:t>damaged</a:t>
            </a:r>
            <a:r>
              <a:rPr sz="1071" spc="-24" dirty="0">
                <a:latin typeface="Arial"/>
                <a:cs typeface="Arial"/>
              </a:rPr>
              <a:t> </a:t>
            </a:r>
            <a:r>
              <a:rPr sz="1071" dirty="0">
                <a:latin typeface="Arial"/>
                <a:cs typeface="Arial"/>
              </a:rPr>
              <a:t>O-ring</a:t>
            </a:r>
            <a:r>
              <a:rPr sz="1071" spc="-24" dirty="0">
                <a:latin typeface="Arial"/>
                <a:cs typeface="Arial"/>
              </a:rPr>
              <a:t> </a:t>
            </a:r>
            <a:r>
              <a:rPr sz="1071" dirty="0">
                <a:latin typeface="Arial"/>
                <a:cs typeface="Arial"/>
              </a:rPr>
              <a:t>seats,</a:t>
            </a:r>
            <a:r>
              <a:rPr sz="1071" spc="-2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damaged</a:t>
            </a:r>
            <a:r>
              <a:rPr sz="1071" spc="-24" dirty="0">
                <a:latin typeface="Arial"/>
                <a:cs typeface="Arial"/>
              </a:rPr>
              <a:t> </a:t>
            </a:r>
            <a:r>
              <a:rPr sz="1071" dirty="0">
                <a:latin typeface="Arial"/>
                <a:cs typeface="Arial"/>
              </a:rPr>
              <a:t>fitting</a:t>
            </a:r>
            <a:r>
              <a:rPr sz="1071" spc="-24" dirty="0">
                <a:latin typeface="Arial"/>
                <a:cs typeface="Arial"/>
              </a:rPr>
              <a:t> </a:t>
            </a:r>
            <a:r>
              <a:rPr sz="1071" spc="-10" dirty="0">
                <a:latin typeface="Arial"/>
                <a:cs typeface="Arial"/>
              </a:rPr>
              <a:t>threads.</a:t>
            </a:r>
            <a:endParaRPr sz="1071" dirty="0">
              <a:latin typeface="Arial"/>
              <a:cs typeface="Arial"/>
            </a:endParaRPr>
          </a:p>
          <a:p>
            <a:pPr marL="111317">
              <a:spcBef>
                <a:spcPts val="1144"/>
              </a:spcBef>
            </a:pPr>
            <a:r>
              <a:rPr sz="1071" b="1" spc="-10" dirty="0">
                <a:latin typeface="Arial"/>
                <a:cs typeface="Arial"/>
              </a:rPr>
              <a:t>Summarizing….</a:t>
            </a:r>
            <a:endParaRPr sz="1071" dirty="0">
              <a:latin typeface="Arial"/>
              <a:cs typeface="Arial"/>
            </a:endParaRPr>
          </a:p>
          <a:p>
            <a:pPr marL="111317" marR="103277" algn="just">
              <a:lnSpc>
                <a:spcPct val="143800"/>
              </a:lnSpc>
              <a:spcBef>
                <a:spcPts val="579"/>
              </a:spcBef>
            </a:pPr>
            <a:r>
              <a:rPr sz="1071" dirty="0">
                <a:latin typeface="Arial"/>
                <a:cs typeface="Arial"/>
              </a:rPr>
              <a:t>This</a:t>
            </a:r>
            <a:r>
              <a:rPr sz="1071" spc="39" dirty="0">
                <a:latin typeface="Arial"/>
                <a:cs typeface="Arial"/>
              </a:rPr>
              <a:t> </a:t>
            </a:r>
            <a:r>
              <a:rPr sz="1071" dirty="0">
                <a:latin typeface="Arial"/>
                <a:cs typeface="Arial"/>
              </a:rPr>
              <a:t>was</a:t>
            </a:r>
            <a:r>
              <a:rPr sz="1071" spc="44"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brief</a:t>
            </a:r>
            <a:r>
              <a:rPr sz="1071" spc="44" dirty="0">
                <a:latin typeface="Arial"/>
                <a:cs typeface="Arial"/>
              </a:rPr>
              <a:t> </a:t>
            </a:r>
            <a:r>
              <a:rPr sz="1071" dirty="0">
                <a:latin typeface="Arial"/>
                <a:cs typeface="Arial"/>
              </a:rPr>
              <a:t>overview</a:t>
            </a:r>
            <a:r>
              <a:rPr sz="1071" spc="3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servicing</a:t>
            </a:r>
            <a:r>
              <a:rPr sz="1071" spc="4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troubleshooting.</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intent</a:t>
            </a:r>
            <a:r>
              <a:rPr sz="1071" spc="4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not</a:t>
            </a:r>
            <a:r>
              <a:rPr sz="1071" spc="4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give</a:t>
            </a:r>
            <a:r>
              <a:rPr sz="1071" spc="39"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service instruction</a:t>
            </a:r>
            <a:r>
              <a:rPr sz="1071" spc="-44"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this</a:t>
            </a:r>
            <a:r>
              <a:rPr sz="1071" spc="-29" dirty="0">
                <a:latin typeface="Arial"/>
                <a:cs typeface="Arial"/>
              </a:rPr>
              <a:t> </a:t>
            </a:r>
            <a:r>
              <a:rPr sz="1071" spc="-10" dirty="0">
                <a:latin typeface="Arial"/>
                <a:cs typeface="Arial"/>
              </a:rPr>
              <a:t>depends</a:t>
            </a:r>
            <a:r>
              <a:rPr sz="1071" spc="-24" dirty="0">
                <a:latin typeface="Arial"/>
                <a:cs typeface="Arial"/>
              </a:rPr>
              <a:t> </a:t>
            </a:r>
            <a:r>
              <a:rPr sz="1071" dirty="0">
                <a:latin typeface="Arial"/>
                <a:cs typeface="Arial"/>
              </a:rPr>
              <a:t>on</a:t>
            </a:r>
            <a:r>
              <a:rPr sz="1071" spc="-24" dirty="0">
                <a:latin typeface="Arial"/>
                <a:cs typeface="Arial"/>
              </a:rPr>
              <a:t> </a:t>
            </a:r>
            <a:r>
              <a:rPr sz="1071" spc="-10" dirty="0">
                <a:latin typeface="Arial"/>
                <a:cs typeface="Arial"/>
              </a:rPr>
              <a:t>numerous</a:t>
            </a:r>
            <a:r>
              <a:rPr sz="1071" spc="-24" dirty="0">
                <a:latin typeface="Arial"/>
                <a:cs typeface="Arial"/>
              </a:rPr>
              <a:t> </a:t>
            </a:r>
            <a:r>
              <a:rPr sz="1071" dirty="0">
                <a:latin typeface="Arial"/>
                <a:cs typeface="Arial"/>
              </a:rPr>
              <a:t>factors</a:t>
            </a:r>
            <a:r>
              <a:rPr sz="1071" spc="-34" dirty="0">
                <a:latin typeface="Arial"/>
                <a:cs typeface="Arial"/>
              </a:rPr>
              <a:t> </a:t>
            </a:r>
            <a:r>
              <a:rPr sz="1071" spc="-10" dirty="0">
                <a:latin typeface="Arial"/>
                <a:cs typeface="Arial"/>
              </a:rPr>
              <a:t>importantly</a:t>
            </a:r>
            <a:r>
              <a:rPr sz="1071" spc="-19"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vehicle</a:t>
            </a:r>
            <a:r>
              <a:rPr sz="1071" spc="-24" dirty="0">
                <a:latin typeface="Arial"/>
                <a:cs typeface="Arial"/>
              </a:rPr>
              <a:t> </a:t>
            </a:r>
            <a:r>
              <a:rPr sz="1071" spc="-10" dirty="0">
                <a:latin typeface="Arial"/>
                <a:cs typeface="Arial"/>
              </a:rPr>
              <a:t>models,</a:t>
            </a:r>
            <a:r>
              <a:rPr sz="1071" spc="-29" dirty="0">
                <a:latin typeface="Arial"/>
                <a:cs typeface="Arial"/>
              </a:rPr>
              <a:t> </a:t>
            </a:r>
            <a:r>
              <a:rPr sz="1071" spc="-10" dirty="0">
                <a:latin typeface="Arial"/>
                <a:cs typeface="Arial"/>
              </a:rPr>
              <a:t>technology</a:t>
            </a:r>
            <a:r>
              <a:rPr sz="1071" spc="-19" dirty="0">
                <a:latin typeface="Arial"/>
                <a:cs typeface="Arial"/>
              </a:rPr>
              <a:t> </a:t>
            </a:r>
            <a:r>
              <a:rPr sz="1071" spc="-10" dirty="0">
                <a:latin typeface="Arial"/>
                <a:cs typeface="Arial"/>
              </a:rPr>
              <a:t>used, </a:t>
            </a:r>
            <a:r>
              <a:rPr sz="1071" dirty="0">
                <a:latin typeface="Arial"/>
                <a:cs typeface="Arial"/>
              </a:rPr>
              <a:t>and</a:t>
            </a:r>
            <a:r>
              <a:rPr sz="1071" spc="73" dirty="0">
                <a:latin typeface="Arial"/>
                <a:cs typeface="Arial"/>
              </a:rPr>
              <a:t> </a:t>
            </a:r>
            <a:r>
              <a:rPr sz="1071" dirty="0">
                <a:latin typeface="Arial"/>
                <a:cs typeface="Arial"/>
              </a:rPr>
              <a:t>type</a:t>
            </a:r>
            <a:r>
              <a:rPr sz="1071" spc="78" dirty="0">
                <a:latin typeface="Arial"/>
                <a:cs typeface="Arial"/>
              </a:rPr>
              <a:t> </a:t>
            </a:r>
            <a:r>
              <a:rPr sz="1071" dirty="0">
                <a:latin typeface="Arial"/>
                <a:cs typeface="Arial"/>
              </a:rPr>
              <a:t>of</a:t>
            </a:r>
            <a:r>
              <a:rPr sz="1071" spc="73" dirty="0">
                <a:latin typeface="Arial"/>
                <a:cs typeface="Arial"/>
              </a:rPr>
              <a:t> </a:t>
            </a:r>
            <a:r>
              <a:rPr sz="1071" dirty="0">
                <a:latin typeface="Arial"/>
                <a:cs typeface="Arial"/>
              </a:rPr>
              <a:t>compressors,</a:t>
            </a:r>
            <a:r>
              <a:rPr sz="1071" spc="73" dirty="0">
                <a:latin typeface="Arial"/>
                <a:cs typeface="Arial"/>
              </a:rPr>
              <a:t> </a:t>
            </a:r>
            <a:r>
              <a:rPr sz="1071" dirty="0">
                <a:latin typeface="Arial"/>
                <a:cs typeface="Arial"/>
              </a:rPr>
              <a:t>control</a:t>
            </a:r>
            <a:r>
              <a:rPr sz="1071" spc="78" dirty="0">
                <a:latin typeface="Arial"/>
                <a:cs typeface="Arial"/>
              </a:rPr>
              <a:t> </a:t>
            </a:r>
            <a:r>
              <a:rPr sz="1071" dirty="0">
                <a:latin typeface="Arial"/>
                <a:cs typeface="Arial"/>
              </a:rPr>
              <a:t>system,</a:t>
            </a:r>
            <a:r>
              <a:rPr sz="1071" spc="78" dirty="0">
                <a:latin typeface="Arial"/>
                <a:cs typeface="Arial"/>
              </a:rPr>
              <a:t> </a:t>
            </a:r>
            <a:r>
              <a:rPr sz="1071" dirty="0">
                <a:latin typeface="Arial"/>
                <a:cs typeface="Arial"/>
              </a:rPr>
              <a:t>and</a:t>
            </a:r>
            <a:r>
              <a:rPr sz="1071" spc="73" dirty="0">
                <a:latin typeface="Arial"/>
                <a:cs typeface="Arial"/>
              </a:rPr>
              <a:t> </a:t>
            </a:r>
            <a:r>
              <a:rPr sz="1071" dirty="0">
                <a:latin typeface="Arial"/>
                <a:cs typeface="Arial"/>
              </a:rPr>
              <a:t>proprietary</a:t>
            </a:r>
            <a:r>
              <a:rPr sz="1071" spc="83" dirty="0">
                <a:latin typeface="Arial"/>
                <a:cs typeface="Arial"/>
              </a:rPr>
              <a:t> </a:t>
            </a:r>
            <a:r>
              <a:rPr sz="1071" dirty="0">
                <a:latin typeface="Arial"/>
                <a:cs typeface="Arial"/>
              </a:rPr>
              <a:t>features.</a:t>
            </a:r>
            <a:r>
              <a:rPr sz="1071" spc="73" dirty="0">
                <a:latin typeface="Arial"/>
                <a:cs typeface="Arial"/>
              </a:rPr>
              <a:t> </a:t>
            </a:r>
            <a:r>
              <a:rPr sz="1071" dirty="0">
                <a:latin typeface="Arial"/>
                <a:cs typeface="Arial"/>
              </a:rPr>
              <a:t>Each</a:t>
            </a:r>
            <a:r>
              <a:rPr sz="1071" spc="78" dirty="0">
                <a:latin typeface="Arial"/>
                <a:cs typeface="Arial"/>
              </a:rPr>
              <a:t> </a:t>
            </a:r>
            <a:r>
              <a:rPr sz="1071" dirty="0">
                <a:latin typeface="Arial"/>
                <a:cs typeface="Arial"/>
              </a:rPr>
              <a:t>vehicle</a:t>
            </a:r>
            <a:r>
              <a:rPr sz="1071" spc="78" dirty="0">
                <a:latin typeface="Arial"/>
                <a:cs typeface="Arial"/>
              </a:rPr>
              <a:t> </a:t>
            </a:r>
            <a:r>
              <a:rPr sz="1071" spc="-10" dirty="0">
                <a:latin typeface="Arial"/>
                <a:cs typeface="Arial"/>
              </a:rPr>
              <a:t>manufacturer </a:t>
            </a:r>
            <a:r>
              <a:rPr sz="1071" dirty="0">
                <a:latin typeface="Arial"/>
                <a:cs typeface="Arial"/>
              </a:rPr>
              <a:t>provides</a:t>
            </a:r>
            <a:r>
              <a:rPr sz="1071" spc="205" dirty="0">
                <a:latin typeface="Arial"/>
                <a:cs typeface="Arial"/>
              </a:rPr>
              <a:t> </a:t>
            </a:r>
            <a:r>
              <a:rPr sz="1071" dirty="0">
                <a:latin typeface="Arial"/>
                <a:cs typeface="Arial"/>
              </a:rPr>
              <a:t>specific</a:t>
            </a:r>
            <a:r>
              <a:rPr sz="1071" spc="205" dirty="0">
                <a:latin typeface="Arial"/>
                <a:cs typeface="Arial"/>
              </a:rPr>
              <a:t> </a:t>
            </a:r>
            <a:r>
              <a:rPr sz="1071" dirty="0">
                <a:latin typeface="Arial"/>
                <a:cs typeface="Arial"/>
              </a:rPr>
              <a:t>A/C</a:t>
            </a:r>
            <a:r>
              <a:rPr sz="1071" spc="205" dirty="0">
                <a:latin typeface="Arial"/>
                <a:cs typeface="Arial"/>
              </a:rPr>
              <a:t> </a:t>
            </a:r>
            <a:r>
              <a:rPr sz="1071" dirty="0">
                <a:latin typeface="Arial"/>
                <a:cs typeface="Arial"/>
              </a:rPr>
              <a:t>system</a:t>
            </a:r>
            <a:r>
              <a:rPr sz="1071" spc="199" dirty="0">
                <a:latin typeface="Arial"/>
                <a:cs typeface="Arial"/>
              </a:rPr>
              <a:t> </a:t>
            </a:r>
            <a:r>
              <a:rPr sz="1071" dirty="0">
                <a:latin typeface="Arial"/>
                <a:cs typeface="Arial"/>
              </a:rPr>
              <a:t>diagnostic</a:t>
            </a:r>
            <a:r>
              <a:rPr sz="1071" spc="209" dirty="0">
                <a:latin typeface="Arial"/>
                <a:cs typeface="Arial"/>
              </a:rPr>
              <a:t> </a:t>
            </a:r>
            <a:r>
              <a:rPr sz="1071" dirty="0">
                <a:latin typeface="Arial"/>
                <a:cs typeface="Arial"/>
              </a:rPr>
              <a:t>charts</a:t>
            </a:r>
            <a:r>
              <a:rPr sz="1071" spc="205" dirty="0">
                <a:latin typeface="Arial"/>
                <a:cs typeface="Arial"/>
              </a:rPr>
              <a:t> </a:t>
            </a:r>
            <a:r>
              <a:rPr sz="1071" dirty="0">
                <a:latin typeface="Arial"/>
                <a:cs typeface="Arial"/>
              </a:rPr>
              <a:t>and</a:t>
            </a:r>
            <a:r>
              <a:rPr sz="1071" spc="205" dirty="0">
                <a:latin typeface="Arial"/>
                <a:cs typeface="Arial"/>
              </a:rPr>
              <a:t> </a:t>
            </a:r>
            <a:r>
              <a:rPr sz="1071" dirty="0">
                <a:latin typeface="Arial"/>
                <a:cs typeface="Arial"/>
              </a:rPr>
              <a:t>procedures</a:t>
            </a:r>
            <a:r>
              <a:rPr sz="1071" spc="205" dirty="0">
                <a:latin typeface="Arial"/>
                <a:cs typeface="Arial"/>
              </a:rPr>
              <a:t> </a:t>
            </a:r>
            <a:r>
              <a:rPr sz="1071" dirty="0">
                <a:latin typeface="Arial"/>
                <a:cs typeface="Arial"/>
              </a:rPr>
              <a:t>for</a:t>
            </a:r>
            <a:r>
              <a:rPr sz="1071" spc="205" dirty="0">
                <a:latin typeface="Arial"/>
                <a:cs typeface="Arial"/>
              </a:rPr>
              <a:t> </a:t>
            </a:r>
            <a:r>
              <a:rPr sz="1071" dirty="0">
                <a:latin typeface="Arial"/>
                <a:cs typeface="Arial"/>
              </a:rPr>
              <a:t>their</a:t>
            </a:r>
            <a:r>
              <a:rPr sz="1071" spc="209" dirty="0">
                <a:latin typeface="Arial"/>
                <a:cs typeface="Arial"/>
              </a:rPr>
              <a:t> </a:t>
            </a:r>
            <a:r>
              <a:rPr sz="1071" dirty="0">
                <a:latin typeface="Arial"/>
                <a:cs typeface="Arial"/>
              </a:rPr>
              <a:t>products.</a:t>
            </a:r>
            <a:r>
              <a:rPr sz="1071" spc="205" dirty="0">
                <a:latin typeface="Arial"/>
                <a:cs typeface="Arial"/>
              </a:rPr>
              <a:t> </a:t>
            </a:r>
            <a:r>
              <a:rPr sz="1071" dirty="0">
                <a:latin typeface="Arial"/>
                <a:cs typeface="Arial"/>
              </a:rPr>
              <a:t>Only</a:t>
            </a:r>
            <a:r>
              <a:rPr sz="1071" spc="205" dirty="0">
                <a:latin typeface="Arial"/>
                <a:cs typeface="Arial"/>
              </a:rPr>
              <a:t> </a:t>
            </a:r>
            <a:r>
              <a:rPr sz="1071" spc="-24" dirty="0">
                <a:latin typeface="Arial"/>
                <a:cs typeface="Arial"/>
              </a:rPr>
              <a:t>the </a:t>
            </a:r>
            <a:r>
              <a:rPr sz="1071" dirty="0">
                <a:latin typeface="Arial"/>
                <a:cs typeface="Arial"/>
              </a:rPr>
              <a:t>authorized</a:t>
            </a:r>
            <a:r>
              <a:rPr sz="1071" spc="-29" dirty="0">
                <a:latin typeface="Arial"/>
                <a:cs typeface="Arial"/>
              </a:rPr>
              <a:t> </a:t>
            </a:r>
            <a:r>
              <a:rPr sz="1071" dirty="0">
                <a:latin typeface="Arial"/>
                <a:cs typeface="Arial"/>
              </a:rPr>
              <a:t>O&amp;M</a:t>
            </a:r>
            <a:r>
              <a:rPr sz="1071" spc="-24" dirty="0">
                <a:latin typeface="Arial"/>
                <a:cs typeface="Arial"/>
              </a:rPr>
              <a:t> </a:t>
            </a:r>
            <a:r>
              <a:rPr sz="1071" dirty="0">
                <a:latin typeface="Arial"/>
                <a:cs typeface="Arial"/>
              </a:rPr>
              <a:t>manuals</a:t>
            </a:r>
            <a:r>
              <a:rPr sz="1071" spc="-24" dirty="0">
                <a:latin typeface="Arial"/>
                <a:cs typeface="Arial"/>
              </a:rPr>
              <a:t> </a:t>
            </a:r>
            <a:r>
              <a:rPr sz="1071" dirty="0">
                <a:latin typeface="Arial"/>
                <a:cs typeface="Arial"/>
              </a:rPr>
              <a:t>must</a:t>
            </a:r>
            <a:r>
              <a:rPr sz="1071" spc="-24"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referred</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during</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diagnosis</a:t>
            </a:r>
            <a:r>
              <a:rPr sz="1071" spc="-29" dirty="0">
                <a:latin typeface="Arial"/>
                <a:cs typeface="Arial"/>
              </a:rPr>
              <a:t> </a:t>
            </a:r>
            <a:r>
              <a:rPr sz="1071" dirty="0">
                <a:latin typeface="Arial"/>
                <a:cs typeface="Arial"/>
              </a:rPr>
              <a:t>and</a:t>
            </a:r>
            <a:r>
              <a:rPr sz="1071" spc="-19" dirty="0">
                <a:latin typeface="Arial"/>
                <a:cs typeface="Arial"/>
              </a:rPr>
              <a:t> </a:t>
            </a:r>
            <a:r>
              <a:rPr sz="1071" spc="-10" dirty="0">
                <a:latin typeface="Arial"/>
                <a:cs typeface="Arial"/>
              </a:rPr>
              <a:t>repair.</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91</a:t>
            </a:r>
          </a:p>
        </p:txBody>
      </p:sp>
      <p:sp>
        <p:nvSpPr>
          <p:cNvPr id="7" name="object 3">
            <a:extLst>
              <a:ext uri="{FF2B5EF4-FFF2-40B4-BE49-F238E27FC236}">
                <a16:creationId xmlns:a16="http://schemas.microsoft.com/office/drawing/2014/main" id="{2A8D8E7E-2C9B-8B80-498E-9C44AF160094}"/>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990" y="1325296"/>
            <a:ext cx="5770897" cy="4887205"/>
          </a:xfrm>
          <a:prstGeom prst="rect">
            <a:avLst/>
          </a:prstGeom>
        </p:spPr>
        <p:txBody>
          <a:bodyPr vert="horz" wrap="square" lIns="0" tIns="11750" rIns="0" bIns="0" rtlCol="0">
            <a:spAutoFit/>
          </a:bodyPr>
          <a:lstStyle/>
          <a:p>
            <a:pPr marL="12369">
              <a:spcBef>
                <a:spcPts val="93"/>
              </a:spcBef>
            </a:pPr>
            <a:r>
              <a:rPr sz="1071" b="1" spc="-10" dirty="0">
                <a:latin typeface="Arial"/>
                <a:cs typeface="Arial"/>
              </a:rPr>
              <a:t>References:</a:t>
            </a:r>
            <a:endParaRPr sz="1071">
              <a:latin typeface="Arial"/>
              <a:cs typeface="Arial"/>
            </a:endParaRPr>
          </a:p>
          <a:p>
            <a:pPr marL="12369" marR="1599251">
              <a:lnSpc>
                <a:spcPts val="1237"/>
              </a:lnSpc>
              <a:spcBef>
                <a:spcPts val="1227"/>
              </a:spcBef>
            </a:pPr>
            <a:r>
              <a:rPr sz="1071" dirty="0">
                <a:latin typeface="Arial"/>
                <a:cs typeface="Arial"/>
              </a:rPr>
              <a:t>The</a:t>
            </a:r>
            <a:r>
              <a:rPr sz="1071" spc="-29" dirty="0">
                <a:latin typeface="Arial"/>
                <a:cs typeface="Arial"/>
              </a:rPr>
              <a:t> </a:t>
            </a:r>
            <a:r>
              <a:rPr sz="1071" dirty="0">
                <a:latin typeface="Arial"/>
                <a:cs typeface="Arial"/>
              </a:rPr>
              <a:t>History</a:t>
            </a:r>
            <a:r>
              <a:rPr sz="1071" spc="-3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Automotive</a:t>
            </a:r>
            <a:r>
              <a:rPr sz="1071" spc="-29"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Conditioning</a:t>
            </a:r>
            <a:r>
              <a:rPr sz="1071" spc="-29" dirty="0">
                <a:latin typeface="Arial"/>
                <a:cs typeface="Arial"/>
              </a:rPr>
              <a:t> </a:t>
            </a:r>
            <a:r>
              <a:rPr sz="1071" spc="-10" dirty="0">
                <a:latin typeface="Arial"/>
                <a:cs typeface="Arial"/>
              </a:rPr>
              <a:t>System </a:t>
            </a:r>
            <a:r>
              <a:rPr sz="1071" u="sng" spc="-10" dirty="0">
                <a:solidFill>
                  <a:srgbClr val="0000FF"/>
                </a:solidFill>
                <a:uFill>
                  <a:solidFill>
                    <a:srgbClr val="0000FF"/>
                  </a:solidFill>
                </a:uFill>
                <a:latin typeface="Arial"/>
                <a:cs typeface="Arial"/>
                <a:hlinkClick r:id="rId2"/>
              </a:rPr>
              <a:t>https://www.indusmotor.com/blog/automotive-air-conditioning-system</a:t>
            </a:r>
            <a:endParaRPr sz="1071">
              <a:latin typeface="Arial"/>
              <a:cs typeface="Arial"/>
            </a:endParaRPr>
          </a:p>
          <a:p>
            <a:pPr>
              <a:spcBef>
                <a:spcPts val="1081"/>
              </a:spcBef>
            </a:pPr>
            <a:endParaRPr sz="1071">
              <a:latin typeface="Arial"/>
              <a:cs typeface="Arial"/>
            </a:endParaRPr>
          </a:p>
          <a:p>
            <a:pPr marL="12369"/>
            <a:r>
              <a:rPr sz="1071" dirty="0">
                <a:latin typeface="Arial"/>
                <a:cs typeface="Arial"/>
              </a:rPr>
              <a:t>Air</a:t>
            </a:r>
            <a:r>
              <a:rPr sz="1071" spc="-39" dirty="0">
                <a:latin typeface="Arial"/>
                <a:cs typeface="Arial"/>
              </a:rPr>
              <a:t> </a:t>
            </a:r>
            <a:r>
              <a:rPr sz="1071" dirty="0">
                <a:latin typeface="Arial"/>
                <a:cs typeface="Arial"/>
              </a:rPr>
              <a:t>conditioning</a:t>
            </a:r>
            <a:r>
              <a:rPr sz="1071" spc="-34" dirty="0">
                <a:latin typeface="Arial"/>
                <a:cs typeface="Arial"/>
              </a:rPr>
              <a:t> </a:t>
            </a:r>
            <a:r>
              <a:rPr sz="1071" dirty="0">
                <a:latin typeface="Arial"/>
                <a:cs typeface="Arial"/>
              </a:rPr>
              <a:t>for</a:t>
            </a:r>
            <a:r>
              <a:rPr sz="1071" spc="-39" dirty="0">
                <a:latin typeface="Arial"/>
                <a:cs typeface="Arial"/>
              </a:rPr>
              <a:t> </a:t>
            </a:r>
            <a:r>
              <a:rPr sz="1071" dirty="0">
                <a:latin typeface="Arial"/>
                <a:cs typeface="Arial"/>
              </a:rPr>
              <a:t>passenger</a:t>
            </a:r>
            <a:r>
              <a:rPr sz="1071" spc="-34" dirty="0">
                <a:latin typeface="Arial"/>
                <a:cs typeface="Arial"/>
              </a:rPr>
              <a:t> </a:t>
            </a:r>
            <a:r>
              <a:rPr sz="1071" spc="-19" dirty="0">
                <a:latin typeface="Arial"/>
                <a:cs typeface="Arial"/>
              </a:rPr>
              <a:t>cars</a:t>
            </a:r>
            <a:endParaRPr sz="1071">
              <a:latin typeface="Arial"/>
              <a:cs typeface="Arial"/>
            </a:endParaRPr>
          </a:p>
          <a:p>
            <a:pPr marL="12369">
              <a:spcBef>
                <a:spcPts val="526"/>
              </a:spcBef>
            </a:pPr>
            <a:r>
              <a:rPr sz="1071" u="sng" spc="-10" dirty="0">
                <a:solidFill>
                  <a:srgbClr val="0000FF"/>
                </a:solidFill>
                <a:uFill>
                  <a:solidFill>
                    <a:srgbClr val="0000FF"/>
                  </a:solidFill>
                </a:uFill>
                <a:latin typeface="Arial"/>
                <a:cs typeface="Arial"/>
                <a:hlinkClick r:id="rId3"/>
              </a:rPr>
              <a:t>https://www.mahle.com/en/products-and-services/passenger-cars/air-conditioning/</a:t>
            </a:r>
            <a:endParaRPr sz="1071">
              <a:latin typeface="Arial"/>
              <a:cs typeface="Arial"/>
            </a:endParaRPr>
          </a:p>
          <a:p>
            <a:pPr>
              <a:spcBef>
                <a:spcPts val="1198"/>
              </a:spcBef>
            </a:pPr>
            <a:endParaRPr sz="1071">
              <a:latin typeface="Arial"/>
              <a:cs typeface="Arial"/>
            </a:endParaRPr>
          </a:p>
          <a:p>
            <a:pPr marL="12369" marR="714901">
              <a:lnSpc>
                <a:spcPts val="1237"/>
              </a:lnSpc>
            </a:pPr>
            <a:r>
              <a:rPr sz="1071" dirty="0">
                <a:latin typeface="Arial"/>
                <a:cs typeface="Arial"/>
              </a:rPr>
              <a:t>Fundamentals</a:t>
            </a:r>
            <a:r>
              <a:rPr sz="1071" spc="-2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automotive</a:t>
            </a:r>
            <a:r>
              <a:rPr sz="1071" spc="-29" dirty="0">
                <a:latin typeface="Arial"/>
                <a:cs typeface="Arial"/>
              </a:rPr>
              <a:t> </a:t>
            </a:r>
            <a:r>
              <a:rPr sz="1071" dirty="0">
                <a:latin typeface="Arial"/>
                <a:cs typeface="Arial"/>
              </a:rPr>
              <a:t>cabin</a:t>
            </a:r>
            <a:r>
              <a:rPr sz="1071" spc="-29" dirty="0">
                <a:latin typeface="Arial"/>
                <a:cs typeface="Arial"/>
              </a:rPr>
              <a:t> </a:t>
            </a:r>
            <a:r>
              <a:rPr sz="1071" dirty="0">
                <a:latin typeface="Arial"/>
                <a:cs typeface="Arial"/>
              </a:rPr>
              <a:t>climate</a:t>
            </a:r>
            <a:r>
              <a:rPr sz="1071" spc="-24" dirty="0">
                <a:latin typeface="Arial"/>
                <a:cs typeface="Arial"/>
              </a:rPr>
              <a:t> </a:t>
            </a:r>
            <a:r>
              <a:rPr sz="1071" dirty="0">
                <a:latin typeface="Arial"/>
                <a:cs typeface="Arial"/>
              </a:rPr>
              <a:t>control</a:t>
            </a:r>
            <a:r>
              <a:rPr sz="1071" spc="-29" dirty="0">
                <a:latin typeface="Arial"/>
                <a:cs typeface="Arial"/>
              </a:rPr>
              <a:t> </a:t>
            </a:r>
            <a:r>
              <a:rPr sz="1071" spc="-10" dirty="0">
                <a:latin typeface="Arial"/>
                <a:cs typeface="Arial"/>
              </a:rPr>
              <a:t>system </a:t>
            </a:r>
            <a:r>
              <a:rPr sz="1071" u="sng" spc="-10" dirty="0">
                <a:solidFill>
                  <a:srgbClr val="0000FF"/>
                </a:solidFill>
                <a:uFill>
                  <a:solidFill>
                    <a:srgbClr val="0000FF"/>
                  </a:solidFill>
                </a:uFill>
                <a:latin typeface="Arial"/>
                <a:cs typeface="Arial"/>
                <a:hlinkClick r:id="rId4"/>
              </a:rPr>
              <a:t>https://www.edn.com/fundamentals-</a:t>
            </a:r>
            <a:r>
              <a:rPr sz="1071" u="sng" dirty="0">
                <a:solidFill>
                  <a:srgbClr val="0000FF"/>
                </a:solidFill>
                <a:uFill>
                  <a:solidFill>
                    <a:srgbClr val="0000FF"/>
                  </a:solidFill>
                </a:uFill>
                <a:latin typeface="Arial"/>
                <a:cs typeface="Arial"/>
                <a:hlinkClick r:id="rId4"/>
              </a:rPr>
              <a:t>of-the-</a:t>
            </a:r>
            <a:r>
              <a:rPr sz="1071" u="sng" spc="-10" dirty="0">
                <a:solidFill>
                  <a:srgbClr val="0000FF"/>
                </a:solidFill>
                <a:uFill>
                  <a:solidFill>
                    <a:srgbClr val="0000FF"/>
                  </a:solidFill>
                </a:uFill>
                <a:latin typeface="Arial"/>
                <a:cs typeface="Arial"/>
                <a:hlinkClick r:id="rId4"/>
              </a:rPr>
              <a:t>automotive-cabin-climate-control-system/</a:t>
            </a:r>
            <a:endParaRPr sz="1071">
              <a:latin typeface="Arial"/>
              <a:cs typeface="Arial"/>
            </a:endParaRPr>
          </a:p>
          <a:p>
            <a:pPr>
              <a:spcBef>
                <a:spcPts val="555"/>
              </a:spcBef>
            </a:pPr>
            <a:endParaRPr sz="1071">
              <a:latin typeface="Arial"/>
              <a:cs typeface="Arial"/>
            </a:endParaRPr>
          </a:p>
          <a:p>
            <a:pPr marL="12369" marR="3202211">
              <a:lnSpc>
                <a:spcPct val="140900"/>
              </a:lnSpc>
            </a:pPr>
            <a:r>
              <a:rPr sz="1071" dirty="0">
                <a:latin typeface="Arial"/>
                <a:cs typeface="Arial"/>
              </a:rPr>
              <a:t>Automotive</a:t>
            </a:r>
            <a:r>
              <a:rPr sz="1071" spc="-34" dirty="0">
                <a:latin typeface="Arial"/>
                <a:cs typeface="Arial"/>
              </a:rPr>
              <a:t> </a:t>
            </a:r>
            <a:r>
              <a:rPr sz="1071" dirty="0">
                <a:latin typeface="Arial"/>
                <a:cs typeface="Arial"/>
              </a:rPr>
              <a:t>Air</a:t>
            </a:r>
            <a:r>
              <a:rPr sz="1071" spc="-29" dirty="0">
                <a:latin typeface="Arial"/>
                <a:cs typeface="Arial"/>
              </a:rPr>
              <a:t> </a:t>
            </a:r>
            <a:r>
              <a:rPr sz="1071" spc="-10" dirty="0">
                <a:latin typeface="Arial"/>
                <a:cs typeface="Arial"/>
              </a:rPr>
              <a:t>Conditioning </a:t>
            </a:r>
            <a:r>
              <a:rPr sz="1071" u="sng" spc="-10" dirty="0">
                <a:solidFill>
                  <a:srgbClr val="0000FF"/>
                </a:solidFill>
                <a:uFill>
                  <a:solidFill>
                    <a:srgbClr val="0000FF"/>
                  </a:solidFill>
                </a:uFill>
                <a:latin typeface="Arial"/>
                <a:cs typeface="Arial"/>
                <a:hlinkClick r:id="rId5"/>
              </a:rPr>
              <a:t>https://gomechanic.in/blog/car-ac-working/</a:t>
            </a:r>
            <a:endParaRPr sz="1071">
              <a:latin typeface="Arial"/>
              <a:cs typeface="Arial"/>
            </a:endParaRPr>
          </a:p>
          <a:p>
            <a:pPr>
              <a:spcBef>
                <a:spcPts val="584"/>
              </a:spcBef>
            </a:pPr>
            <a:endParaRPr sz="1071">
              <a:latin typeface="Arial"/>
              <a:cs typeface="Arial"/>
            </a:endParaRPr>
          </a:p>
          <a:p>
            <a:pPr marL="12369" marR="1079154">
              <a:lnSpc>
                <a:spcPct val="141300"/>
              </a:lnSpc>
            </a:pPr>
            <a:r>
              <a:rPr sz="1071" dirty="0">
                <a:latin typeface="Arial"/>
                <a:cs typeface="Arial"/>
              </a:rPr>
              <a:t>How</a:t>
            </a:r>
            <a:r>
              <a:rPr sz="1071" spc="-34"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Car</a:t>
            </a:r>
            <a:r>
              <a:rPr sz="1071" spc="-19"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Conditioning</a:t>
            </a:r>
            <a:r>
              <a:rPr sz="1071" spc="-29" dirty="0">
                <a:latin typeface="Arial"/>
                <a:cs typeface="Arial"/>
              </a:rPr>
              <a:t> </a:t>
            </a:r>
            <a:r>
              <a:rPr sz="1071" dirty="0">
                <a:latin typeface="Arial"/>
                <a:cs typeface="Arial"/>
              </a:rPr>
              <a:t>System</a:t>
            </a:r>
            <a:r>
              <a:rPr sz="1071" spc="-29" dirty="0">
                <a:latin typeface="Arial"/>
                <a:cs typeface="Arial"/>
              </a:rPr>
              <a:t> </a:t>
            </a:r>
            <a:r>
              <a:rPr sz="1071" spc="-10" dirty="0">
                <a:latin typeface="Arial"/>
                <a:cs typeface="Arial"/>
              </a:rPr>
              <a:t>Works? </a:t>
            </a:r>
            <a:r>
              <a:rPr sz="1071" u="sng" spc="-10" dirty="0">
                <a:solidFill>
                  <a:srgbClr val="0000FF"/>
                </a:solidFill>
                <a:uFill>
                  <a:solidFill>
                    <a:srgbClr val="0000FF"/>
                  </a:solidFill>
                </a:uFill>
                <a:latin typeface="Arial"/>
                <a:cs typeface="Arial"/>
                <a:hlinkClick r:id="rId6"/>
              </a:rPr>
              <a:t>https://www.mechanicalbooster.com/2017/12/car-air-conditioning-system.html</a:t>
            </a:r>
            <a:endParaRPr sz="1071">
              <a:latin typeface="Arial"/>
              <a:cs typeface="Arial"/>
            </a:endParaRPr>
          </a:p>
          <a:p>
            <a:pPr>
              <a:spcBef>
                <a:spcPts val="1115"/>
              </a:spcBef>
            </a:pPr>
            <a:endParaRPr sz="1071">
              <a:latin typeface="Arial"/>
              <a:cs typeface="Arial"/>
            </a:endParaRPr>
          </a:p>
          <a:p>
            <a:pPr marL="12369"/>
            <a:r>
              <a:rPr sz="1071" dirty="0">
                <a:latin typeface="Arial"/>
                <a:cs typeface="Arial"/>
              </a:rPr>
              <a:t>The</a:t>
            </a:r>
            <a:r>
              <a:rPr sz="1071" spc="-19" dirty="0">
                <a:latin typeface="Arial"/>
                <a:cs typeface="Arial"/>
              </a:rPr>
              <a:t> </a:t>
            </a:r>
            <a:r>
              <a:rPr sz="1071" dirty="0">
                <a:latin typeface="Arial"/>
                <a:cs typeface="Arial"/>
              </a:rPr>
              <a:t>Five</a:t>
            </a:r>
            <a:r>
              <a:rPr sz="1071" spc="-19" dirty="0">
                <a:latin typeface="Arial"/>
                <a:cs typeface="Arial"/>
              </a:rPr>
              <a:t> </a:t>
            </a:r>
            <a:r>
              <a:rPr sz="1071" dirty="0">
                <a:latin typeface="Arial"/>
                <a:cs typeface="Arial"/>
              </a:rPr>
              <a:t>Major</a:t>
            </a:r>
            <a:r>
              <a:rPr sz="1071" spc="-19" dirty="0">
                <a:latin typeface="Arial"/>
                <a:cs typeface="Arial"/>
              </a:rPr>
              <a:t> </a:t>
            </a:r>
            <a:r>
              <a:rPr sz="1071" dirty="0">
                <a:latin typeface="Arial"/>
                <a:cs typeface="Arial"/>
              </a:rPr>
              <a:t>Parts</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Your</a:t>
            </a:r>
            <a:r>
              <a:rPr sz="1071" spc="-19" dirty="0">
                <a:latin typeface="Arial"/>
                <a:cs typeface="Arial"/>
              </a:rPr>
              <a:t> </a:t>
            </a:r>
            <a:r>
              <a:rPr sz="1071" dirty="0">
                <a:latin typeface="Arial"/>
                <a:cs typeface="Arial"/>
              </a:rPr>
              <a:t>Car’s</a:t>
            </a:r>
            <a:r>
              <a:rPr sz="1071" spc="-19" dirty="0">
                <a:latin typeface="Arial"/>
                <a:cs typeface="Arial"/>
              </a:rPr>
              <a:t> </a:t>
            </a:r>
            <a:r>
              <a:rPr sz="1071" dirty="0">
                <a:latin typeface="Arial"/>
                <a:cs typeface="Arial"/>
              </a:rPr>
              <a:t>A/C</a:t>
            </a:r>
            <a:r>
              <a:rPr sz="1071" spc="-19" dirty="0">
                <a:latin typeface="Arial"/>
                <a:cs typeface="Arial"/>
              </a:rPr>
              <a:t> </a:t>
            </a:r>
            <a:r>
              <a:rPr sz="1071" spc="-10" dirty="0">
                <a:latin typeface="Arial"/>
                <a:cs typeface="Arial"/>
              </a:rPr>
              <a:t>System</a:t>
            </a:r>
            <a:endParaRPr sz="1071">
              <a:latin typeface="Arial"/>
              <a:cs typeface="Arial"/>
            </a:endParaRPr>
          </a:p>
          <a:p>
            <a:pPr marL="12369" marR="4947">
              <a:lnSpc>
                <a:spcPts val="1237"/>
              </a:lnSpc>
              <a:spcBef>
                <a:spcPts val="614"/>
              </a:spcBef>
            </a:pPr>
            <a:r>
              <a:rPr sz="1071" u="sng" spc="-10" dirty="0">
                <a:solidFill>
                  <a:srgbClr val="0000FF"/>
                </a:solidFill>
                <a:uFill>
                  <a:solidFill>
                    <a:srgbClr val="0000FF"/>
                  </a:solidFill>
                </a:uFill>
                <a:latin typeface="Arial"/>
                <a:cs typeface="Arial"/>
                <a:hlinkClick r:id="rId7"/>
              </a:rPr>
              <a:t>https://www.cbac.com/buda/media-center/blog/2016/march/the-five-major-parts-</a:t>
            </a:r>
            <a:r>
              <a:rPr sz="1071" u="sng" dirty="0">
                <a:solidFill>
                  <a:srgbClr val="0000FF"/>
                </a:solidFill>
                <a:uFill>
                  <a:solidFill>
                    <a:srgbClr val="0000FF"/>
                  </a:solidFill>
                </a:uFill>
                <a:latin typeface="Arial"/>
                <a:cs typeface="Arial"/>
                <a:hlinkClick r:id="rId7"/>
              </a:rPr>
              <a:t>of-</a:t>
            </a:r>
            <a:r>
              <a:rPr sz="1071" u="sng" spc="-10" dirty="0">
                <a:solidFill>
                  <a:srgbClr val="0000FF"/>
                </a:solidFill>
                <a:uFill>
                  <a:solidFill>
                    <a:srgbClr val="0000FF"/>
                  </a:solidFill>
                </a:uFill>
                <a:latin typeface="Arial"/>
                <a:cs typeface="Arial"/>
                <a:hlinkClick r:id="rId7"/>
              </a:rPr>
              <a:t>your-car-s-</a:t>
            </a:r>
            <a:r>
              <a:rPr sz="1071" u="sng" spc="-24" dirty="0">
                <a:solidFill>
                  <a:srgbClr val="0000FF"/>
                </a:solidFill>
                <a:uFill>
                  <a:solidFill>
                    <a:srgbClr val="0000FF"/>
                  </a:solidFill>
                </a:uFill>
                <a:latin typeface="Arial"/>
                <a:cs typeface="Arial"/>
                <a:hlinkClick r:id="rId7"/>
              </a:rPr>
              <a:t>a-</a:t>
            </a:r>
            <a:r>
              <a:rPr sz="1071" spc="-24" dirty="0">
                <a:solidFill>
                  <a:srgbClr val="0000FF"/>
                </a:solidFill>
                <a:latin typeface="Arial"/>
                <a:cs typeface="Arial"/>
              </a:rPr>
              <a:t> </a:t>
            </a:r>
            <a:r>
              <a:rPr sz="1071" u="sng" spc="-10" dirty="0">
                <a:solidFill>
                  <a:srgbClr val="0000FF"/>
                </a:solidFill>
                <a:uFill>
                  <a:solidFill>
                    <a:srgbClr val="0000FF"/>
                  </a:solidFill>
                </a:uFill>
                <a:latin typeface="Arial"/>
                <a:cs typeface="Arial"/>
                <a:hlinkClick r:id="rId7"/>
              </a:rPr>
              <a:t>c-system/</a:t>
            </a:r>
            <a:endParaRPr sz="1071">
              <a:latin typeface="Arial"/>
              <a:cs typeface="Arial"/>
            </a:endParaRPr>
          </a:p>
          <a:p>
            <a:pPr>
              <a:spcBef>
                <a:spcPts val="1076"/>
              </a:spcBef>
            </a:pPr>
            <a:endParaRPr sz="1071">
              <a:latin typeface="Arial"/>
              <a:cs typeface="Arial"/>
            </a:endParaRPr>
          </a:p>
          <a:p>
            <a:pPr marL="12369">
              <a:spcBef>
                <a:spcPts val="5"/>
              </a:spcBef>
            </a:pPr>
            <a:r>
              <a:rPr sz="1071" dirty="0">
                <a:latin typeface="Arial"/>
                <a:cs typeface="Arial"/>
              </a:rPr>
              <a:t>Car</a:t>
            </a:r>
            <a:r>
              <a:rPr sz="1071" spc="-24" dirty="0">
                <a:latin typeface="Arial"/>
                <a:cs typeface="Arial"/>
              </a:rPr>
              <a:t> </a:t>
            </a:r>
            <a:r>
              <a:rPr sz="1071" spc="-10" dirty="0">
                <a:latin typeface="Arial"/>
                <a:cs typeface="Arial"/>
              </a:rPr>
              <a:t>Air-</a:t>
            </a:r>
            <a:r>
              <a:rPr sz="1071" dirty="0">
                <a:latin typeface="Arial"/>
                <a:cs typeface="Arial"/>
              </a:rPr>
              <a:t>Conditioning</a:t>
            </a:r>
            <a:r>
              <a:rPr sz="1071" spc="-24" dirty="0">
                <a:latin typeface="Arial"/>
                <a:cs typeface="Arial"/>
              </a:rPr>
              <a:t> </a:t>
            </a:r>
            <a:r>
              <a:rPr sz="1071" dirty="0">
                <a:latin typeface="Arial"/>
                <a:cs typeface="Arial"/>
              </a:rPr>
              <a:t>Mechanisms</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Role</a:t>
            </a:r>
            <a:r>
              <a:rPr sz="1071" spc="-24"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Compressors</a:t>
            </a:r>
            <a:endParaRPr sz="1071">
              <a:latin typeface="Arial"/>
              <a:cs typeface="Arial"/>
            </a:endParaRPr>
          </a:p>
          <a:p>
            <a:pPr marL="12369">
              <a:spcBef>
                <a:spcPts val="531"/>
              </a:spcBef>
            </a:pPr>
            <a:r>
              <a:rPr sz="1071" u="sng" spc="-10" dirty="0">
                <a:solidFill>
                  <a:srgbClr val="0000FF"/>
                </a:solidFill>
                <a:uFill>
                  <a:solidFill>
                    <a:srgbClr val="0000FF"/>
                  </a:solidFill>
                </a:uFill>
                <a:latin typeface="Arial"/>
                <a:cs typeface="Arial"/>
                <a:hlinkClick r:id="rId8"/>
              </a:rPr>
              <a:t>https://www.toyota-industries.com/company/business/automobile/compressor/mechanism/</a:t>
            </a:r>
            <a:endParaRPr sz="1071">
              <a:latin typeface="Arial"/>
              <a:cs typeface="Arial"/>
            </a:endParaRPr>
          </a:p>
        </p:txBody>
      </p:sp>
      <p:sp>
        <p:nvSpPr>
          <p:cNvPr id="3" name="object 3"/>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4" name="object 4"/>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5" name="object 5"/>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7" name="object 7"/>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92</a:t>
            </a:r>
          </a:p>
        </p:txBody>
      </p:sp>
      <p:sp>
        <p:nvSpPr>
          <p:cNvPr id="8" name="object 3">
            <a:extLst>
              <a:ext uri="{FF2B5EF4-FFF2-40B4-BE49-F238E27FC236}">
                <a16:creationId xmlns:a16="http://schemas.microsoft.com/office/drawing/2014/main" id="{6398C50A-F853-1EB2-31E7-72AC39DF6EEB}"/>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9"/>
              </a:rPr>
              <a:t>www.mitsde.com</a:t>
            </a:r>
            <a:endParaRPr sz="12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8904" y="890664"/>
            <a:ext cx="5812948" cy="6652768"/>
          </a:xfrm>
          <a:prstGeom prst="rect">
            <a:avLst/>
          </a:prstGeom>
        </p:spPr>
        <p:txBody>
          <a:bodyPr vert="horz" wrap="square" lIns="0" tIns="12368" rIns="0" bIns="0" rtlCol="0">
            <a:spAutoFit/>
          </a:bodyPr>
          <a:lstStyle/>
          <a:p>
            <a:pPr marL="2132953">
              <a:spcBef>
                <a:spcPts val="97"/>
              </a:spcBef>
            </a:pPr>
            <a:r>
              <a:rPr lang="en-US" sz="1100" dirty="0">
                <a:latin typeface="Arial"/>
                <a:cs typeface="Arial"/>
              </a:rPr>
              <a:t>HVAC System for Cars and Automotive Vehicles </a:t>
            </a:r>
          </a:p>
          <a:p>
            <a:pPr algn="just">
              <a:lnSpc>
                <a:spcPct val="107000"/>
              </a:lnSpc>
              <a:spcAft>
                <a:spcPts val="800"/>
              </a:spcAft>
            </a:pPr>
            <a:r>
              <a:rPr lang="en-IN" sz="1100" b="1" dirty="0">
                <a:latin typeface="Arial"/>
                <a:cs typeface="Arial"/>
              </a:rPr>
              <a:t> </a:t>
            </a:r>
            <a:r>
              <a:rPr lang="en-IN" sz="1100" dirty="0">
                <a:latin typeface="Arial"/>
                <a:cs typeface="Arial"/>
              </a:rPr>
              <a:t> automotive industry. The company's ability to maintain profitability in varying economic conditions underscores its resilience and market presence.</a:t>
            </a:r>
          </a:p>
          <a:p>
            <a:pPr algn="just">
              <a:lnSpc>
                <a:spcPct val="107000"/>
              </a:lnSpc>
              <a:spcAft>
                <a:spcPts val="800"/>
              </a:spcAft>
            </a:pPr>
            <a:r>
              <a:rPr lang="en-IN" sz="1100" dirty="0">
                <a:latin typeface="Arial"/>
                <a:cs typeface="Arial"/>
              </a:rPr>
              <a:t> </a:t>
            </a:r>
          </a:p>
          <a:p>
            <a:pPr algn="just">
              <a:lnSpc>
                <a:spcPct val="107000"/>
              </a:lnSpc>
              <a:spcAft>
                <a:spcPts val="800"/>
              </a:spcAft>
            </a:pPr>
            <a:r>
              <a:rPr lang="en-IN" sz="1100" b="1" dirty="0">
                <a:latin typeface="Arial"/>
                <a:cs typeface="Arial"/>
              </a:rPr>
              <a:t> Revenue and Profit Trends:</a:t>
            </a:r>
          </a:p>
          <a:p>
            <a:pPr indent="457200" algn="just">
              <a:lnSpc>
                <a:spcPct val="107000"/>
              </a:lnSpc>
              <a:spcAft>
                <a:spcPts val="800"/>
              </a:spcAft>
            </a:pPr>
            <a:r>
              <a:rPr lang="en-IN" sz="1100" dirty="0">
                <a:latin typeface="Arial"/>
                <a:cs typeface="Arial"/>
              </a:rPr>
              <a:t>Revenue and profit trends can vary from year to year and are influenced by factors such as the overall performance of the automotive sector in India, consumer demands, and economic conditions. Variations are common in industries closely tied to the automotive sector.</a:t>
            </a:r>
          </a:p>
          <a:p>
            <a:pPr algn="just">
              <a:lnSpc>
                <a:spcPct val="107000"/>
              </a:lnSpc>
              <a:spcAft>
                <a:spcPts val="800"/>
              </a:spcAft>
            </a:pPr>
            <a:r>
              <a:rPr lang="en-IN" sz="1100" dirty="0">
                <a:latin typeface="Arial"/>
                <a:cs typeface="Arial"/>
              </a:rPr>
              <a:t> </a:t>
            </a:r>
          </a:p>
          <a:p>
            <a:pPr algn="just">
              <a:lnSpc>
                <a:spcPct val="107000"/>
              </a:lnSpc>
              <a:spcAft>
                <a:spcPts val="800"/>
              </a:spcAft>
            </a:pPr>
            <a:r>
              <a:rPr lang="en-IN" sz="1100" b="1" dirty="0">
                <a:latin typeface="Arial"/>
                <a:cs typeface="Arial"/>
              </a:rPr>
              <a:t> Corporate Culture:</a:t>
            </a:r>
          </a:p>
          <a:p>
            <a:pPr indent="457200" algn="just">
              <a:lnSpc>
                <a:spcPct val="107000"/>
              </a:lnSpc>
              <a:spcAft>
                <a:spcPts val="800"/>
              </a:spcAft>
            </a:pPr>
            <a:r>
              <a:rPr lang="en-IN" sz="1100" dirty="0">
                <a:latin typeface="Arial"/>
                <a:cs typeface="Arial"/>
              </a:rPr>
              <a:t>Sanden Vikas India </a:t>
            </a:r>
            <a:r>
              <a:rPr lang="en-IN" sz="1100" dirty="0" err="1">
                <a:latin typeface="Arial"/>
                <a:cs typeface="Arial"/>
              </a:rPr>
              <a:t>Pvt.</a:t>
            </a:r>
            <a:r>
              <a:rPr lang="en-IN" sz="1100" dirty="0">
                <a:latin typeface="Arial"/>
                <a:cs typeface="Arial"/>
              </a:rPr>
              <a:t> Ltd. fosters a corporate culture that emphasizes innovation, quality, and a customer-centric approach. They prioritize the development of innovative solutions and maintaining a strong commitment to customer satisfaction. Their culture embodies a forward-thinking and adaptable spirit.</a:t>
            </a:r>
          </a:p>
          <a:p>
            <a:pPr algn="just">
              <a:lnSpc>
                <a:spcPct val="107000"/>
              </a:lnSpc>
              <a:spcAft>
                <a:spcPts val="800"/>
              </a:spcAft>
            </a:pPr>
            <a:r>
              <a:rPr lang="en-IN" sz="1100" b="1" dirty="0">
                <a:latin typeface="Arial"/>
                <a:cs typeface="Arial"/>
              </a:rPr>
              <a:t>Employee Values and Culture:</a:t>
            </a:r>
          </a:p>
          <a:p>
            <a:pPr indent="457200" algn="just">
              <a:lnSpc>
                <a:spcPct val="107000"/>
              </a:lnSpc>
              <a:spcAft>
                <a:spcPts val="800"/>
              </a:spcAft>
            </a:pPr>
            <a:r>
              <a:rPr lang="en-IN" sz="1100" dirty="0">
                <a:latin typeface="Arial"/>
                <a:cs typeface="Arial"/>
              </a:rPr>
              <a:t>The company values qualities like integrity, teamwork, and a commitment to excellence among its employees. Staff members are encouraged to contribute to the company's mission and embrace a culture of innovation and continuous improvement.</a:t>
            </a:r>
          </a:p>
          <a:p>
            <a:pPr algn="just">
              <a:lnSpc>
                <a:spcPct val="107000"/>
              </a:lnSpc>
              <a:spcAft>
                <a:spcPts val="800"/>
              </a:spcAft>
            </a:pPr>
            <a:r>
              <a:rPr lang="en-IN" sz="1100" b="1" dirty="0">
                <a:latin typeface="Arial"/>
                <a:cs typeface="Arial"/>
              </a:rPr>
              <a:t>Social Responsibility Initiatives:</a:t>
            </a:r>
          </a:p>
          <a:p>
            <a:pPr indent="457200" algn="just">
              <a:lnSpc>
                <a:spcPct val="107000"/>
              </a:lnSpc>
              <a:spcAft>
                <a:spcPts val="800"/>
              </a:spcAft>
            </a:pPr>
            <a:r>
              <a:rPr lang="en-IN" sz="1100" dirty="0">
                <a:latin typeface="Arial"/>
                <a:cs typeface="Arial"/>
              </a:rPr>
              <a:t>As part of its corporate social responsibility (CSR) efforts, Sanden Vikas India </a:t>
            </a:r>
            <a:r>
              <a:rPr lang="en-IN" sz="1100" dirty="0" err="1">
                <a:latin typeface="Arial"/>
                <a:cs typeface="Arial"/>
              </a:rPr>
              <a:t>Pvt.</a:t>
            </a:r>
            <a:r>
              <a:rPr lang="en-IN" sz="1100" dirty="0">
                <a:latin typeface="Arial"/>
                <a:cs typeface="Arial"/>
              </a:rPr>
              <a:t> Ltd. may engage in activities related to environmental sustainability, community development, and other initiatives aimed at giving back to society. These initiatives align with the company's mission to provide eco-friendly air conditioning solutions.</a:t>
            </a:r>
          </a:p>
          <a:p>
            <a:pPr algn="just">
              <a:lnSpc>
                <a:spcPct val="107000"/>
              </a:lnSpc>
              <a:spcAft>
                <a:spcPts val="800"/>
              </a:spcAft>
            </a:pPr>
            <a:r>
              <a:rPr lang="en-IN" sz="1100" b="1" dirty="0">
                <a:latin typeface="Arial"/>
                <a:cs typeface="Arial"/>
              </a:rPr>
              <a:t>Awards &amp; Recognitions:</a:t>
            </a:r>
          </a:p>
          <a:p>
            <a:pPr indent="457200" algn="just">
              <a:lnSpc>
                <a:spcPct val="107000"/>
              </a:lnSpc>
              <a:spcAft>
                <a:spcPts val="800"/>
              </a:spcAft>
            </a:pPr>
            <a:r>
              <a:rPr lang="en-IN" sz="1100" dirty="0">
                <a:latin typeface="Arial"/>
                <a:cs typeface="Arial"/>
              </a:rPr>
              <a:t>Over the years, the company may have received several awards and recognitions within the automotive industry. These accolades acknowledge Sanden Vikas India </a:t>
            </a:r>
            <a:r>
              <a:rPr lang="en-IN" sz="1100" dirty="0" err="1">
                <a:latin typeface="Arial"/>
                <a:cs typeface="Arial"/>
              </a:rPr>
              <a:t>Pvt.</a:t>
            </a:r>
            <a:r>
              <a:rPr lang="en-IN" sz="1100" dirty="0">
                <a:latin typeface="Arial"/>
                <a:cs typeface="Arial"/>
              </a:rPr>
              <a:t> Ltd.'s innovation, product quality, and commitment to environmental sustainability. They serve as testimony to the company's dedication to excellence.</a:t>
            </a: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179536"/>
          </a:xfrm>
          <a:prstGeom prst="rect">
            <a:avLst/>
          </a:prstGeom>
        </p:spPr>
        <p:txBody>
          <a:bodyPr vert="horz" wrap="square" lIns="0" tIns="0" rIns="0" bIns="0" rtlCol="0">
            <a:spAutoFit/>
          </a:bodyPr>
          <a:lstStyle/>
          <a:p>
            <a:pPr marL="69882">
              <a:lnSpc>
                <a:spcPts val="1373"/>
              </a:lnSpc>
            </a:pPr>
            <a:r>
              <a:rPr sz="1169" spc="-24" dirty="0">
                <a:latin typeface="Times New Roman"/>
                <a:cs typeface="Times New Roman"/>
              </a:rPr>
              <a:t>iii</a:t>
            </a:r>
            <a:endParaRPr sz="1169">
              <a:latin typeface="Times New Roman"/>
              <a:cs typeface="Times New Roman"/>
            </a:endParaRPr>
          </a:p>
        </p:txBody>
      </p:sp>
      <p:sp>
        <p:nvSpPr>
          <p:cNvPr id="7" name="object 3">
            <a:extLst>
              <a:ext uri="{FF2B5EF4-FFF2-40B4-BE49-F238E27FC236}">
                <a16:creationId xmlns:a16="http://schemas.microsoft.com/office/drawing/2014/main" id="{58C78547-66B1-CA81-B0D0-81BF166D575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67AC7A98-1F4A-20E5-6AA3-8D3EAACC0912}"/>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pic>
        <p:nvPicPr>
          <p:cNvPr id="4" name="Picture 3">
            <a:extLst>
              <a:ext uri="{FF2B5EF4-FFF2-40B4-BE49-F238E27FC236}">
                <a16:creationId xmlns:a16="http://schemas.microsoft.com/office/drawing/2014/main" id="{55629340-0037-FBD4-EF95-8796BD7DF026}"/>
              </a:ext>
            </a:extLst>
          </p:cNvPr>
          <p:cNvPicPr>
            <a:picLocks noChangeAspect="1"/>
          </p:cNvPicPr>
          <p:nvPr/>
        </p:nvPicPr>
        <p:blipFill>
          <a:blip r:embed="rId3"/>
          <a:stretch>
            <a:fillRect/>
          </a:stretch>
        </p:blipFill>
        <p:spPr>
          <a:xfrm>
            <a:off x="1018904" y="7639567"/>
            <a:ext cx="2630170" cy="1777365"/>
          </a:xfrm>
          <a:prstGeom prst="rect">
            <a:avLst/>
          </a:prstGeom>
        </p:spPr>
      </p:pic>
      <p:pic>
        <p:nvPicPr>
          <p:cNvPr id="5" name="Picture 4">
            <a:extLst>
              <a:ext uri="{FF2B5EF4-FFF2-40B4-BE49-F238E27FC236}">
                <a16:creationId xmlns:a16="http://schemas.microsoft.com/office/drawing/2014/main" id="{58BC8C54-B012-705E-060F-DC8D0CB7CEFE}"/>
              </a:ext>
            </a:extLst>
          </p:cNvPr>
          <p:cNvPicPr>
            <a:picLocks noChangeAspect="1"/>
          </p:cNvPicPr>
          <p:nvPr/>
        </p:nvPicPr>
        <p:blipFill>
          <a:blip r:embed="rId4"/>
          <a:stretch>
            <a:fillRect/>
          </a:stretch>
        </p:blipFill>
        <p:spPr>
          <a:xfrm>
            <a:off x="3920128" y="7904590"/>
            <a:ext cx="2714625" cy="942975"/>
          </a:xfrm>
          <a:prstGeom prst="rect">
            <a:avLst/>
          </a:prstGeom>
        </p:spPr>
      </p:pic>
    </p:spTree>
    <p:extLst>
      <p:ext uri="{BB962C8B-B14F-4D97-AF65-F5344CB8AC3E}">
        <p14:creationId xmlns:p14="http://schemas.microsoft.com/office/powerpoint/2010/main" val="277674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9408" y="5698621"/>
            <a:ext cx="5812948" cy="3718311"/>
          </a:xfrm>
          <a:prstGeom prst="rect">
            <a:avLst/>
          </a:prstGeom>
        </p:spPr>
        <p:txBody>
          <a:bodyPr vert="horz" wrap="square" lIns="0" tIns="12368" rIns="0" bIns="0" rtlCol="0">
            <a:spAutoFit/>
          </a:bodyPr>
          <a:lstStyle/>
          <a:p>
            <a:pPr algn="just">
              <a:lnSpc>
                <a:spcPct val="107000"/>
              </a:lnSpc>
              <a:spcAft>
                <a:spcPts val="800"/>
              </a:spcAft>
            </a:pPr>
            <a:r>
              <a:rPr lang="en-IN" sz="1100" b="1" dirty="0">
                <a:latin typeface="Arial"/>
                <a:cs typeface="Arial"/>
              </a:rPr>
              <a:t>SWOT ANALYSIS of Company</a:t>
            </a:r>
          </a:p>
          <a:p>
            <a:pPr indent="457200" algn="just">
              <a:lnSpc>
                <a:spcPct val="107000"/>
              </a:lnSpc>
              <a:spcAft>
                <a:spcPts val="800"/>
              </a:spcAft>
            </a:pPr>
            <a:r>
              <a:rPr lang="en-IN" sz="1100" dirty="0">
                <a:latin typeface="Arial"/>
                <a:cs typeface="Arial"/>
              </a:rPr>
              <a:t>A SWOT analysis (Strengths, Weaknesses, Opportunities, and Threats) of Sanden Vikas India Pvt Ltd can provide insights into its internal and external factors. </a:t>
            </a:r>
          </a:p>
          <a:p>
            <a:pPr algn="just">
              <a:lnSpc>
                <a:spcPct val="107000"/>
              </a:lnSpc>
              <a:spcAft>
                <a:spcPts val="800"/>
              </a:spcAft>
            </a:pPr>
            <a:r>
              <a:rPr lang="en-IN" sz="1100" b="1" dirty="0">
                <a:latin typeface="Arial"/>
                <a:cs typeface="Arial"/>
              </a:rPr>
              <a:t>1. Strengths:</a:t>
            </a:r>
          </a:p>
          <a:p>
            <a:pPr algn="just">
              <a:lnSpc>
                <a:spcPct val="107000"/>
              </a:lnSpc>
              <a:spcAft>
                <a:spcPts val="800"/>
              </a:spcAft>
            </a:pPr>
            <a:r>
              <a:rPr lang="en-IN" sz="1100" dirty="0">
                <a:latin typeface="Arial"/>
                <a:cs typeface="Arial"/>
              </a:rPr>
              <a:t>1. Established Brand: Sanden Vikas India Pvt Ltd is associated with the Sanden Group, a global leader in automotive air conditioning systems, providing credibility and trust.</a:t>
            </a:r>
          </a:p>
          <a:p>
            <a:pPr algn="just">
              <a:lnSpc>
                <a:spcPct val="107000"/>
              </a:lnSpc>
              <a:spcAft>
                <a:spcPts val="800"/>
              </a:spcAft>
            </a:pPr>
            <a:r>
              <a:rPr lang="en-IN" sz="1100" dirty="0">
                <a:latin typeface="Arial"/>
                <a:cs typeface="Arial"/>
              </a:rPr>
              <a:t>2. Product Quality: Known for producing high-quality automotive air conditioning systems and components, meeting international standards.</a:t>
            </a:r>
          </a:p>
          <a:p>
            <a:pPr algn="just">
              <a:lnSpc>
                <a:spcPct val="107000"/>
              </a:lnSpc>
              <a:spcAft>
                <a:spcPts val="800"/>
              </a:spcAft>
            </a:pPr>
            <a:r>
              <a:rPr lang="en-IN" sz="1100" dirty="0">
                <a:latin typeface="Arial"/>
                <a:cs typeface="Arial"/>
              </a:rPr>
              <a:t>3. Diverse Product Portfolio: Offers a wide range of products, including compressors, condensers, and heat exchangers, serving various segments of the automotive industry.</a:t>
            </a:r>
          </a:p>
          <a:p>
            <a:pPr algn="just">
              <a:lnSpc>
                <a:spcPct val="107000"/>
              </a:lnSpc>
              <a:spcAft>
                <a:spcPts val="800"/>
              </a:spcAft>
            </a:pPr>
            <a:r>
              <a:rPr lang="en-IN" sz="1100" dirty="0">
                <a:latin typeface="Arial"/>
                <a:cs typeface="Arial"/>
              </a:rPr>
              <a:t>4. Innovation: Continuously invests in R&amp;D, leading to the development of innovative and energy-efficient solutions.</a:t>
            </a:r>
          </a:p>
          <a:p>
            <a:pPr algn="just">
              <a:lnSpc>
                <a:spcPct val="107000"/>
              </a:lnSpc>
              <a:spcAft>
                <a:spcPts val="800"/>
              </a:spcAft>
            </a:pPr>
            <a:r>
              <a:rPr lang="en-IN" sz="1100" dirty="0">
                <a:latin typeface="Arial"/>
                <a:cs typeface="Arial"/>
              </a:rPr>
              <a:t>5. Strong Industry Relationships: Maintains long-standing relationships with key players in the automotive industry, fostering strategic partnerships.</a:t>
            </a:r>
          </a:p>
          <a:p>
            <a:pPr algn="just">
              <a:lnSpc>
                <a:spcPct val="107000"/>
              </a:lnSpc>
              <a:spcAft>
                <a:spcPts val="800"/>
              </a:spcAft>
            </a:pPr>
            <a:r>
              <a:rPr lang="en-IN" sz="1100" dirty="0">
                <a:latin typeface="Arial"/>
                <a:cs typeface="Arial"/>
              </a:rPr>
              <a:t>6. Global Presence: Part of a global network, allowing for international reach and access to new markets.</a:t>
            </a: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179536"/>
          </a:xfrm>
          <a:prstGeom prst="rect">
            <a:avLst/>
          </a:prstGeom>
        </p:spPr>
        <p:txBody>
          <a:bodyPr vert="horz" wrap="square" lIns="0" tIns="0" rIns="0" bIns="0" rtlCol="0">
            <a:spAutoFit/>
          </a:bodyPr>
          <a:lstStyle/>
          <a:p>
            <a:pPr marL="69882">
              <a:lnSpc>
                <a:spcPts val="1373"/>
              </a:lnSpc>
            </a:pPr>
            <a:r>
              <a:rPr sz="1169" spc="-24" dirty="0">
                <a:latin typeface="Times New Roman"/>
                <a:cs typeface="Times New Roman"/>
              </a:rPr>
              <a:t>iii</a:t>
            </a:r>
            <a:endParaRPr sz="1169">
              <a:latin typeface="Times New Roman"/>
              <a:cs typeface="Times New Roman"/>
            </a:endParaRPr>
          </a:p>
        </p:txBody>
      </p:sp>
      <p:sp>
        <p:nvSpPr>
          <p:cNvPr id="7" name="object 3">
            <a:extLst>
              <a:ext uri="{FF2B5EF4-FFF2-40B4-BE49-F238E27FC236}">
                <a16:creationId xmlns:a16="http://schemas.microsoft.com/office/drawing/2014/main" id="{58C78547-66B1-CA81-B0D0-81BF166D575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67AC7A98-1F4A-20E5-6AA3-8D3EAACC0912}"/>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pic>
        <p:nvPicPr>
          <p:cNvPr id="11" name="Picture 10">
            <a:extLst>
              <a:ext uri="{FF2B5EF4-FFF2-40B4-BE49-F238E27FC236}">
                <a16:creationId xmlns:a16="http://schemas.microsoft.com/office/drawing/2014/main" id="{93D0B58C-DE9B-8E40-0075-6C44D326170F}"/>
              </a:ext>
            </a:extLst>
          </p:cNvPr>
          <p:cNvPicPr>
            <a:picLocks noChangeAspect="1"/>
          </p:cNvPicPr>
          <p:nvPr/>
        </p:nvPicPr>
        <p:blipFill>
          <a:blip r:embed="rId3"/>
          <a:stretch>
            <a:fillRect/>
          </a:stretch>
        </p:blipFill>
        <p:spPr>
          <a:xfrm>
            <a:off x="859408" y="1358919"/>
            <a:ext cx="5812948" cy="3971925"/>
          </a:xfrm>
          <a:prstGeom prst="rect">
            <a:avLst/>
          </a:prstGeom>
        </p:spPr>
      </p:pic>
    </p:spTree>
    <p:extLst>
      <p:ext uri="{BB962C8B-B14F-4D97-AF65-F5344CB8AC3E}">
        <p14:creationId xmlns:p14="http://schemas.microsoft.com/office/powerpoint/2010/main" val="221770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458" y="1238250"/>
            <a:ext cx="5812948" cy="8119965"/>
          </a:xfrm>
          <a:prstGeom prst="rect">
            <a:avLst/>
          </a:prstGeom>
        </p:spPr>
        <p:txBody>
          <a:bodyPr vert="horz" wrap="square" lIns="0" tIns="12368" rIns="0" bIns="0" rtlCol="0">
            <a:spAutoFit/>
          </a:bodyPr>
          <a:lstStyle/>
          <a:p>
            <a:pPr algn="just">
              <a:lnSpc>
                <a:spcPct val="107000"/>
              </a:lnSpc>
              <a:spcAft>
                <a:spcPts val="800"/>
              </a:spcAft>
            </a:pPr>
            <a:r>
              <a:rPr lang="en-IN" sz="1100" b="1" dirty="0">
                <a:latin typeface="Arial"/>
                <a:cs typeface="Arial"/>
              </a:rPr>
              <a:t>2. Weaknesses:</a:t>
            </a:r>
          </a:p>
          <a:p>
            <a:pPr algn="just">
              <a:lnSpc>
                <a:spcPct val="107000"/>
              </a:lnSpc>
              <a:spcAft>
                <a:spcPts val="800"/>
              </a:spcAft>
            </a:pPr>
            <a:r>
              <a:rPr lang="en-IN" sz="1100" dirty="0">
                <a:latin typeface="Arial"/>
                <a:cs typeface="Arial"/>
              </a:rPr>
              <a:t>1. Dependence on the Automotive Industry: Vulnerable to fluctuations in the automotive market, which can impact revenues.</a:t>
            </a:r>
          </a:p>
          <a:p>
            <a:pPr algn="just">
              <a:lnSpc>
                <a:spcPct val="107000"/>
              </a:lnSpc>
              <a:spcAft>
                <a:spcPts val="800"/>
              </a:spcAft>
            </a:pPr>
            <a:r>
              <a:rPr lang="en-IN" sz="1100" dirty="0">
                <a:latin typeface="Arial"/>
                <a:cs typeface="Arial"/>
              </a:rPr>
              <a:t>2. Competitive Market: Faces competition from other major players in the automotive air conditioning sector.</a:t>
            </a:r>
          </a:p>
          <a:p>
            <a:pPr algn="just">
              <a:lnSpc>
                <a:spcPct val="107000"/>
              </a:lnSpc>
              <a:spcAft>
                <a:spcPts val="800"/>
              </a:spcAft>
            </a:pPr>
            <a:r>
              <a:rPr lang="en-IN" sz="1100" dirty="0">
                <a:latin typeface="Arial"/>
                <a:cs typeface="Arial"/>
              </a:rPr>
              <a:t>3. Environmental Regulations: Stringent environmental regulations require constant adaptation and investment in eco-friendly technologies.</a:t>
            </a:r>
          </a:p>
          <a:p>
            <a:pPr algn="just">
              <a:lnSpc>
                <a:spcPct val="107000"/>
              </a:lnSpc>
              <a:spcAft>
                <a:spcPts val="800"/>
              </a:spcAft>
            </a:pPr>
            <a:r>
              <a:rPr lang="en-IN" sz="1100" dirty="0">
                <a:latin typeface="Arial"/>
                <a:cs typeface="Arial"/>
              </a:rPr>
              <a:t>4. Supply Chain Challenges: Susceptible to supply chain disruptions, impacting manufacturing and deliveries.</a:t>
            </a:r>
          </a:p>
          <a:p>
            <a:pPr algn="just">
              <a:lnSpc>
                <a:spcPct val="107000"/>
              </a:lnSpc>
              <a:spcAft>
                <a:spcPts val="800"/>
              </a:spcAft>
            </a:pPr>
            <a:r>
              <a:rPr lang="en-IN" sz="1100" dirty="0">
                <a:latin typeface="Arial"/>
                <a:cs typeface="Arial"/>
              </a:rPr>
              <a:t>5. Labor Intensive: Manufacturing processes are </a:t>
            </a:r>
            <a:r>
              <a:rPr lang="en-IN" sz="1100" dirty="0" err="1">
                <a:latin typeface="Arial"/>
                <a:cs typeface="Arial"/>
              </a:rPr>
              <a:t>labor-intensive</a:t>
            </a:r>
            <a:r>
              <a:rPr lang="en-IN" sz="1100" dirty="0">
                <a:latin typeface="Arial"/>
                <a:cs typeface="Arial"/>
              </a:rPr>
              <a:t>, potentially increasing production costs.</a:t>
            </a:r>
          </a:p>
          <a:p>
            <a:pPr algn="just">
              <a:lnSpc>
                <a:spcPct val="107000"/>
              </a:lnSpc>
              <a:spcAft>
                <a:spcPts val="800"/>
              </a:spcAft>
            </a:pPr>
            <a:r>
              <a:rPr lang="en-IN" sz="1100" dirty="0">
                <a:latin typeface="Arial"/>
                <a:cs typeface="Arial"/>
              </a:rPr>
              <a:t>3. Opportunities: </a:t>
            </a:r>
          </a:p>
          <a:p>
            <a:pPr algn="just">
              <a:lnSpc>
                <a:spcPct val="107000"/>
              </a:lnSpc>
              <a:spcAft>
                <a:spcPts val="800"/>
              </a:spcAft>
            </a:pPr>
            <a:r>
              <a:rPr lang="en-IN" sz="1100" dirty="0">
                <a:latin typeface="Arial"/>
                <a:cs typeface="Arial"/>
              </a:rPr>
              <a:t>1. Electric Vehicles (EVs): The shift towards EVs creates opportunities for Sanden Vikas to develop air conditioning solutions for electric vehicles.</a:t>
            </a:r>
          </a:p>
          <a:p>
            <a:pPr algn="just">
              <a:lnSpc>
                <a:spcPct val="107000"/>
              </a:lnSpc>
              <a:spcAft>
                <a:spcPts val="800"/>
              </a:spcAft>
            </a:pPr>
            <a:r>
              <a:rPr lang="en-IN" sz="1100" dirty="0">
                <a:latin typeface="Arial"/>
                <a:cs typeface="Arial"/>
              </a:rPr>
              <a:t>2. Energy Efficiency: Growing focus on energy-efficient systems presents opportunities to develop and market more eco-friendly products.</a:t>
            </a:r>
          </a:p>
          <a:p>
            <a:pPr algn="just">
              <a:lnSpc>
                <a:spcPct val="107000"/>
              </a:lnSpc>
              <a:spcAft>
                <a:spcPts val="800"/>
              </a:spcAft>
            </a:pPr>
            <a:r>
              <a:rPr lang="en-IN" sz="1100" dirty="0">
                <a:latin typeface="Arial"/>
                <a:cs typeface="Arial"/>
              </a:rPr>
              <a:t>3. Emerging Markets: Expansion into emerging markets, where the automotive industry is growing, can lead to increased sales.</a:t>
            </a:r>
          </a:p>
          <a:p>
            <a:pPr algn="just">
              <a:lnSpc>
                <a:spcPct val="107000"/>
              </a:lnSpc>
              <a:spcAft>
                <a:spcPts val="800"/>
              </a:spcAft>
            </a:pPr>
            <a:r>
              <a:rPr lang="en-IN" sz="1100" dirty="0">
                <a:latin typeface="Arial"/>
                <a:cs typeface="Arial"/>
              </a:rPr>
              <a:t>4. Aftermarket Sales: Expansion into the aftermarket segment by providing replacement parts and servicing can generate additional revenue.</a:t>
            </a:r>
          </a:p>
          <a:p>
            <a:pPr algn="just">
              <a:lnSpc>
                <a:spcPct val="107000"/>
              </a:lnSpc>
              <a:spcAft>
                <a:spcPts val="800"/>
              </a:spcAft>
            </a:pPr>
            <a:r>
              <a:rPr lang="en-IN" sz="1100" dirty="0">
                <a:latin typeface="Arial"/>
                <a:cs typeface="Arial"/>
              </a:rPr>
              <a:t>5. Technological Advancements: Leveraging IoT and smart technology for advanced air conditioning systems can create a competitive advantage.</a:t>
            </a:r>
          </a:p>
          <a:p>
            <a:pPr algn="just">
              <a:lnSpc>
                <a:spcPct val="107000"/>
              </a:lnSpc>
              <a:spcAft>
                <a:spcPts val="800"/>
              </a:spcAft>
            </a:pPr>
            <a:r>
              <a:rPr lang="en-IN" sz="1100" dirty="0">
                <a:latin typeface="Arial"/>
                <a:cs typeface="Arial"/>
              </a:rPr>
              <a:t>4. Threats:</a:t>
            </a:r>
          </a:p>
          <a:p>
            <a:pPr algn="just">
              <a:lnSpc>
                <a:spcPct val="107000"/>
              </a:lnSpc>
              <a:spcAft>
                <a:spcPts val="800"/>
              </a:spcAft>
            </a:pPr>
            <a:r>
              <a:rPr lang="en-IN" sz="1100" dirty="0">
                <a:latin typeface="Arial"/>
                <a:cs typeface="Arial"/>
              </a:rPr>
              <a:t>1. Economic Downturn: Economic recessions can lead to reduced demand for automobiles and related products.</a:t>
            </a:r>
          </a:p>
          <a:p>
            <a:pPr algn="just">
              <a:lnSpc>
                <a:spcPct val="107000"/>
              </a:lnSpc>
              <a:spcAft>
                <a:spcPts val="800"/>
              </a:spcAft>
            </a:pPr>
            <a:r>
              <a:rPr lang="en-IN" sz="1100" dirty="0">
                <a:latin typeface="Arial"/>
                <a:cs typeface="Arial"/>
              </a:rPr>
              <a:t>2. Competition: Intense competition from established and new players in the automotive air conditioning industry.</a:t>
            </a:r>
          </a:p>
          <a:p>
            <a:pPr algn="just">
              <a:lnSpc>
                <a:spcPct val="107000"/>
              </a:lnSpc>
              <a:spcAft>
                <a:spcPts val="800"/>
              </a:spcAft>
            </a:pPr>
            <a:r>
              <a:rPr lang="en-IN" sz="1100" dirty="0">
                <a:latin typeface="Arial"/>
                <a:cs typeface="Arial"/>
              </a:rPr>
              <a:t>3. Regulatory Changes: Evolving emission and environmental regulations can increase compliance costs.</a:t>
            </a:r>
          </a:p>
          <a:p>
            <a:pPr algn="just">
              <a:lnSpc>
                <a:spcPct val="107000"/>
              </a:lnSpc>
              <a:spcAft>
                <a:spcPts val="800"/>
              </a:spcAft>
            </a:pPr>
            <a:r>
              <a:rPr lang="en-IN" sz="1100" dirty="0">
                <a:latin typeface="Arial"/>
                <a:cs typeface="Arial"/>
              </a:rPr>
              <a:t>4. Supply Chain Disruptions: Global events like pandemics or geopolitical conflicts can disrupt the supply chain and impact production.</a:t>
            </a:r>
          </a:p>
          <a:p>
            <a:pPr algn="just">
              <a:lnSpc>
                <a:spcPct val="107000"/>
              </a:lnSpc>
              <a:spcAft>
                <a:spcPts val="800"/>
              </a:spcAft>
            </a:pPr>
            <a:r>
              <a:rPr lang="en-IN" sz="1100" dirty="0">
                <a:latin typeface="Arial"/>
                <a:cs typeface="Arial"/>
              </a:rPr>
              <a:t>5. Changing Customer Preferences: Rapid changes in consumer preferences and trends may require quick adaptation of product offerings.</a:t>
            </a:r>
          </a:p>
          <a:p>
            <a:pPr algn="just">
              <a:lnSpc>
                <a:spcPct val="107000"/>
              </a:lnSpc>
              <a:spcAft>
                <a:spcPts val="800"/>
              </a:spcAft>
            </a:pPr>
            <a:r>
              <a:rPr lang="en-IN" sz="1100" dirty="0">
                <a:latin typeface="Arial"/>
                <a:cs typeface="Arial"/>
              </a:rPr>
              <a:t>6. Trade Barriers: Trade disputes and tariffs can affect global operations and increase costs.</a:t>
            </a: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179536"/>
          </a:xfrm>
          <a:prstGeom prst="rect">
            <a:avLst/>
          </a:prstGeom>
        </p:spPr>
        <p:txBody>
          <a:bodyPr vert="horz" wrap="square" lIns="0" tIns="0" rIns="0" bIns="0" rtlCol="0">
            <a:spAutoFit/>
          </a:bodyPr>
          <a:lstStyle/>
          <a:p>
            <a:pPr marL="69882">
              <a:lnSpc>
                <a:spcPts val="1373"/>
              </a:lnSpc>
            </a:pPr>
            <a:r>
              <a:rPr sz="1169" spc="-24" dirty="0">
                <a:latin typeface="Times New Roman"/>
                <a:cs typeface="Times New Roman"/>
              </a:rPr>
              <a:t>iii</a:t>
            </a:r>
            <a:endParaRPr sz="1169">
              <a:latin typeface="Times New Roman"/>
              <a:cs typeface="Times New Roman"/>
            </a:endParaRPr>
          </a:p>
        </p:txBody>
      </p:sp>
      <p:sp>
        <p:nvSpPr>
          <p:cNvPr id="7" name="object 3">
            <a:extLst>
              <a:ext uri="{FF2B5EF4-FFF2-40B4-BE49-F238E27FC236}">
                <a16:creationId xmlns:a16="http://schemas.microsoft.com/office/drawing/2014/main" id="{58C78547-66B1-CA81-B0D0-81BF166D575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67AC7A98-1F4A-20E5-6AA3-8D3EAACC0912}"/>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68856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179536"/>
          </a:xfrm>
          <a:prstGeom prst="rect">
            <a:avLst/>
          </a:prstGeom>
        </p:spPr>
        <p:txBody>
          <a:bodyPr vert="horz" wrap="square" lIns="0" tIns="0" rIns="0" bIns="0" rtlCol="0">
            <a:spAutoFit/>
          </a:bodyPr>
          <a:lstStyle/>
          <a:p>
            <a:pPr marL="69882">
              <a:lnSpc>
                <a:spcPts val="1373"/>
              </a:lnSpc>
            </a:pPr>
            <a:r>
              <a:rPr sz="1169" spc="-24" dirty="0">
                <a:latin typeface="Times New Roman"/>
                <a:cs typeface="Times New Roman"/>
              </a:rPr>
              <a:t>iii</a:t>
            </a:r>
            <a:endParaRPr sz="1169">
              <a:latin typeface="Times New Roman"/>
              <a:cs typeface="Times New Roman"/>
            </a:endParaRPr>
          </a:p>
        </p:txBody>
      </p:sp>
      <p:sp>
        <p:nvSpPr>
          <p:cNvPr id="7" name="object 3">
            <a:extLst>
              <a:ext uri="{FF2B5EF4-FFF2-40B4-BE49-F238E27FC236}">
                <a16:creationId xmlns:a16="http://schemas.microsoft.com/office/drawing/2014/main" id="{58C78547-66B1-CA81-B0D0-81BF166D575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67AC7A98-1F4A-20E5-6AA3-8D3EAACC0912}"/>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pic>
        <p:nvPicPr>
          <p:cNvPr id="4" name="Picture 3">
            <a:extLst>
              <a:ext uri="{FF2B5EF4-FFF2-40B4-BE49-F238E27FC236}">
                <a16:creationId xmlns:a16="http://schemas.microsoft.com/office/drawing/2014/main" id="{7F5C6313-1465-F846-9202-796743363D8D}"/>
              </a:ext>
            </a:extLst>
          </p:cNvPr>
          <p:cNvPicPr>
            <a:picLocks noChangeAspect="1"/>
          </p:cNvPicPr>
          <p:nvPr/>
        </p:nvPicPr>
        <p:blipFill>
          <a:blip r:embed="rId3"/>
          <a:stretch>
            <a:fillRect/>
          </a:stretch>
        </p:blipFill>
        <p:spPr>
          <a:xfrm>
            <a:off x="846542" y="2069240"/>
            <a:ext cx="5606415" cy="3029585"/>
          </a:xfrm>
          <a:prstGeom prst="rect">
            <a:avLst/>
          </a:prstGeom>
        </p:spPr>
      </p:pic>
      <p:sp>
        <p:nvSpPr>
          <p:cNvPr id="9" name="TextBox 8">
            <a:extLst>
              <a:ext uri="{FF2B5EF4-FFF2-40B4-BE49-F238E27FC236}">
                <a16:creationId xmlns:a16="http://schemas.microsoft.com/office/drawing/2014/main" id="{0B849913-BEB7-5C6B-BAD5-CABFC0332650}"/>
              </a:ext>
            </a:extLst>
          </p:cNvPr>
          <p:cNvSpPr txBox="1"/>
          <p:nvPr/>
        </p:nvSpPr>
        <p:spPr>
          <a:xfrm>
            <a:off x="784987" y="1285021"/>
            <a:ext cx="3781424" cy="374077"/>
          </a:xfrm>
          <a:prstGeom prst="rect">
            <a:avLst/>
          </a:prstGeom>
          <a:noFill/>
        </p:spPr>
        <p:txBody>
          <a:bodyPr wrap="square">
            <a:spAutoFit/>
          </a:bodyPr>
          <a:lstStyle/>
          <a:p>
            <a:pPr algn="just">
              <a:lnSpc>
                <a:spcPct val="107000"/>
              </a:lnSpc>
              <a:spcAft>
                <a:spcPts val="800"/>
              </a:spcAft>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Customers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738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284346" y="10093664"/>
            <a:ext cx="1282065" cy="196215"/>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graphicFrame>
        <p:nvGraphicFramePr>
          <p:cNvPr id="2" name="object 2"/>
          <p:cNvGraphicFramePr>
            <a:graphicFrameLocks noGrp="1"/>
          </p:cNvGraphicFramePr>
          <p:nvPr>
            <p:extLst>
              <p:ext uri="{D42A27DB-BD31-4B8C-83A1-F6EECF244321}">
                <p14:modId xmlns:p14="http://schemas.microsoft.com/office/powerpoint/2010/main" val="2821679994"/>
              </p:ext>
            </p:extLst>
          </p:nvPr>
        </p:nvGraphicFramePr>
        <p:xfrm>
          <a:off x="1290319" y="4807714"/>
          <a:ext cx="1891030" cy="789305"/>
        </p:xfrm>
        <a:graphic>
          <a:graphicData uri="http://schemas.openxmlformats.org/drawingml/2006/table">
            <a:tbl>
              <a:tblPr firstRow="1" bandRow="1">
                <a:tableStyleId>{2D5ABB26-0587-4C30-8999-92F81FD0307C}</a:tableStyleId>
              </a:tblPr>
              <a:tblGrid>
                <a:gridCol w="568325">
                  <a:extLst>
                    <a:ext uri="{9D8B030D-6E8A-4147-A177-3AD203B41FA5}">
                      <a16:colId xmlns:a16="http://schemas.microsoft.com/office/drawing/2014/main" val="20000"/>
                    </a:ext>
                  </a:extLst>
                </a:gridCol>
                <a:gridCol w="1322705">
                  <a:extLst>
                    <a:ext uri="{9D8B030D-6E8A-4147-A177-3AD203B41FA5}">
                      <a16:colId xmlns:a16="http://schemas.microsoft.com/office/drawing/2014/main" val="20001"/>
                    </a:ext>
                  </a:extLst>
                </a:gridCol>
              </a:tblGrid>
              <a:tr h="236220">
                <a:tc>
                  <a:txBody>
                    <a:bodyPr/>
                    <a:lstStyle/>
                    <a:p>
                      <a:pPr marL="31750">
                        <a:lnSpc>
                          <a:spcPts val="1215"/>
                        </a:lnSpc>
                      </a:pPr>
                      <a:r>
                        <a:rPr sz="1100" b="1" spc="-50" dirty="0">
                          <a:latin typeface="Arial"/>
                          <a:cs typeface="Arial"/>
                        </a:rPr>
                        <a:t>H</a:t>
                      </a:r>
                      <a:endParaRPr sz="1100">
                        <a:latin typeface="Arial"/>
                        <a:cs typeface="Arial"/>
                      </a:endParaRPr>
                    </a:p>
                  </a:txBody>
                  <a:tcPr marL="0" marR="0" marT="0" marB="0"/>
                </a:tc>
                <a:tc>
                  <a:txBody>
                    <a:bodyPr/>
                    <a:lstStyle/>
                    <a:p>
                      <a:pPr marL="335280">
                        <a:lnSpc>
                          <a:spcPts val="1215"/>
                        </a:lnSpc>
                      </a:pPr>
                      <a:r>
                        <a:rPr sz="1100" spc="-10" dirty="0">
                          <a:latin typeface="Arial"/>
                          <a:cs typeface="Arial"/>
                        </a:rPr>
                        <a:t>Heating</a:t>
                      </a:r>
                      <a:endParaRPr sz="1100">
                        <a:latin typeface="Arial"/>
                        <a:cs typeface="Arial"/>
                      </a:endParaRPr>
                    </a:p>
                  </a:txBody>
                  <a:tcPr marL="0" marR="0" marT="0" marB="0"/>
                </a:tc>
                <a:extLst>
                  <a:ext uri="{0D108BD9-81ED-4DB2-BD59-A6C34878D82A}">
                    <a16:rowId xmlns:a16="http://schemas.microsoft.com/office/drawing/2014/main" val="10000"/>
                  </a:ext>
                </a:extLst>
              </a:tr>
              <a:tr h="316865">
                <a:tc>
                  <a:txBody>
                    <a:bodyPr/>
                    <a:lstStyle/>
                    <a:p>
                      <a:pPr marL="31750">
                        <a:lnSpc>
                          <a:spcPct val="100000"/>
                        </a:lnSpc>
                        <a:spcBef>
                          <a:spcPts val="530"/>
                        </a:spcBef>
                      </a:pPr>
                      <a:r>
                        <a:rPr sz="1100" b="1" spc="-50" dirty="0">
                          <a:latin typeface="Arial"/>
                          <a:cs typeface="Arial"/>
                        </a:rPr>
                        <a:t>V</a:t>
                      </a:r>
                      <a:endParaRPr sz="1100">
                        <a:latin typeface="Arial"/>
                        <a:cs typeface="Arial"/>
                      </a:endParaRPr>
                    </a:p>
                  </a:txBody>
                  <a:tcPr marL="0" marR="0" marT="67310" marB="0"/>
                </a:tc>
                <a:tc>
                  <a:txBody>
                    <a:bodyPr/>
                    <a:lstStyle/>
                    <a:p>
                      <a:pPr marL="335280">
                        <a:lnSpc>
                          <a:spcPct val="100000"/>
                        </a:lnSpc>
                        <a:spcBef>
                          <a:spcPts val="530"/>
                        </a:spcBef>
                      </a:pPr>
                      <a:r>
                        <a:rPr sz="1100" spc="-10" dirty="0">
                          <a:latin typeface="Arial"/>
                          <a:cs typeface="Arial"/>
                        </a:rPr>
                        <a:t>Ventilation</a:t>
                      </a:r>
                      <a:endParaRPr sz="1100" dirty="0">
                        <a:latin typeface="Arial"/>
                        <a:cs typeface="Arial"/>
                      </a:endParaRPr>
                    </a:p>
                  </a:txBody>
                  <a:tcPr marL="0" marR="0" marT="67310" marB="0"/>
                </a:tc>
                <a:extLst>
                  <a:ext uri="{0D108BD9-81ED-4DB2-BD59-A6C34878D82A}">
                    <a16:rowId xmlns:a16="http://schemas.microsoft.com/office/drawing/2014/main" val="10001"/>
                  </a:ext>
                </a:extLst>
              </a:tr>
              <a:tr h="236220">
                <a:tc>
                  <a:txBody>
                    <a:bodyPr/>
                    <a:lstStyle/>
                    <a:p>
                      <a:pPr marL="31750">
                        <a:lnSpc>
                          <a:spcPts val="1235"/>
                        </a:lnSpc>
                        <a:spcBef>
                          <a:spcPts val="525"/>
                        </a:spcBef>
                      </a:pPr>
                      <a:r>
                        <a:rPr sz="1100" b="1" spc="-25" dirty="0">
                          <a:latin typeface="Arial"/>
                          <a:cs typeface="Arial"/>
                        </a:rPr>
                        <a:t>AC</a:t>
                      </a:r>
                      <a:endParaRPr sz="1100">
                        <a:latin typeface="Arial"/>
                        <a:cs typeface="Arial"/>
                      </a:endParaRPr>
                    </a:p>
                  </a:txBody>
                  <a:tcPr marL="0" marR="0" marT="66675" marB="0"/>
                </a:tc>
                <a:tc>
                  <a:txBody>
                    <a:bodyPr/>
                    <a:lstStyle/>
                    <a:p>
                      <a:pPr marL="335280">
                        <a:lnSpc>
                          <a:spcPts val="1235"/>
                        </a:lnSpc>
                        <a:spcBef>
                          <a:spcPts val="525"/>
                        </a:spcBef>
                      </a:pPr>
                      <a:r>
                        <a:rPr sz="1100" dirty="0">
                          <a:latin typeface="Arial"/>
                          <a:cs typeface="Arial"/>
                        </a:rPr>
                        <a:t>Air</a:t>
                      </a:r>
                      <a:r>
                        <a:rPr sz="1100" spc="-20" dirty="0">
                          <a:latin typeface="Arial"/>
                          <a:cs typeface="Arial"/>
                        </a:rPr>
                        <a:t> </a:t>
                      </a:r>
                      <a:r>
                        <a:rPr sz="1100" spc="-10" dirty="0">
                          <a:latin typeface="Arial"/>
                          <a:cs typeface="Arial"/>
                        </a:rPr>
                        <a:t>conditioning</a:t>
                      </a:r>
                      <a:endParaRPr sz="1100" dirty="0">
                        <a:latin typeface="Arial"/>
                        <a:cs typeface="Arial"/>
                      </a:endParaRPr>
                    </a:p>
                  </a:txBody>
                  <a:tcPr marL="0" marR="0" marT="66675" marB="0"/>
                </a:tc>
                <a:extLst>
                  <a:ext uri="{0D108BD9-81ED-4DB2-BD59-A6C34878D82A}">
                    <a16:rowId xmlns:a16="http://schemas.microsoft.com/office/drawing/2014/main" val="10002"/>
                  </a:ext>
                </a:extLst>
              </a:tr>
            </a:tbl>
          </a:graphicData>
        </a:graphic>
      </p:graphicFrame>
      <p:sp>
        <p:nvSpPr>
          <p:cNvPr id="4" name="object 3"/>
          <p:cNvSpPr txBox="1"/>
          <p:nvPr/>
        </p:nvSpPr>
        <p:spPr>
          <a:xfrm>
            <a:off x="901700" y="5733542"/>
            <a:ext cx="5969000" cy="4188460"/>
          </a:xfrm>
          <a:prstGeom prst="rect">
            <a:avLst/>
          </a:prstGeom>
        </p:spPr>
        <p:txBody>
          <a:bodyPr vert="horz" wrap="square" lIns="0" tIns="12065" rIns="0" bIns="0" rtlCol="0">
            <a:spAutoFit/>
          </a:bodyPr>
          <a:lstStyle/>
          <a:p>
            <a:pPr marL="466090" lvl="2" indent="-453390" algn="just">
              <a:lnSpc>
                <a:spcPct val="100000"/>
              </a:lnSpc>
              <a:spcBef>
                <a:spcPts val="95"/>
              </a:spcBef>
              <a:buFont typeface="Arial"/>
              <a:buAutoNum type="arabicPeriod"/>
              <a:tabLst>
                <a:tab pos="466090" algn="l"/>
              </a:tabLst>
            </a:pPr>
            <a:r>
              <a:rPr sz="1100" b="1" spc="-10" dirty="0">
                <a:latin typeface="Arial"/>
                <a:cs typeface="Arial"/>
              </a:rPr>
              <a:t>Heating</a:t>
            </a:r>
            <a:endParaRPr sz="1100" dirty="0">
              <a:latin typeface="Arial"/>
              <a:cs typeface="Arial"/>
            </a:endParaRPr>
          </a:p>
          <a:p>
            <a:pPr marL="12700" marR="5080" algn="just">
              <a:lnSpc>
                <a:spcPct val="143700"/>
              </a:lnSpc>
              <a:spcBef>
                <a:spcPts val="600"/>
              </a:spcBef>
            </a:pPr>
            <a:r>
              <a:rPr sz="1100" dirty="0">
                <a:latin typeface="Arial"/>
                <a:cs typeface="Arial"/>
              </a:rPr>
              <a:t>The</a:t>
            </a:r>
            <a:r>
              <a:rPr sz="1100" spc="275" dirty="0">
                <a:latin typeface="Arial"/>
                <a:cs typeface="Arial"/>
              </a:rPr>
              <a:t> </a:t>
            </a:r>
            <a:r>
              <a:rPr sz="1100" dirty="0">
                <a:latin typeface="Arial"/>
                <a:cs typeface="Arial"/>
              </a:rPr>
              <a:t>purpose</a:t>
            </a:r>
            <a:r>
              <a:rPr sz="1100" spc="275" dirty="0">
                <a:latin typeface="Arial"/>
                <a:cs typeface="Arial"/>
              </a:rPr>
              <a:t> </a:t>
            </a:r>
            <a:r>
              <a:rPr sz="1100" dirty="0">
                <a:latin typeface="Arial"/>
                <a:cs typeface="Arial"/>
              </a:rPr>
              <a:t>of</a:t>
            </a:r>
            <a:r>
              <a:rPr sz="1100" spc="275" dirty="0">
                <a:latin typeface="Arial"/>
                <a:cs typeface="Arial"/>
              </a:rPr>
              <a:t> </a:t>
            </a:r>
            <a:r>
              <a:rPr sz="1100" dirty="0">
                <a:latin typeface="Arial"/>
                <a:cs typeface="Arial"/>
              </a:rPr>
              <a:t>the</a:t>
            </a:r>
            <a:r>
              <a:rPr sz="1100" spc="275" dirty="0">
                <a:latin typeface="Arial"/>
                <a:cs typeface="Arial"/>
              </a:rPr>
              <a:t> </a:t>
            </a:r>
            <a:r>
              <a:rPr sz="1100" dirty="0">
                <a:latin typeface="Arial"/>
                <a:cs typeface="Arial"/>
              </a:rPr>
              <a:t>heating</a:t>
            </a:r>
            <a:r>
              <a:rPr sz="1100" spc="275" dirty="0">
                <a:latin typeface="Arial"/>
                <a:cs typeface="Arial"/>
              </a:rPr>
              <a:t> </a:t>
            </a:r>
            <a:r>
              <a:rPr sz="1100" dirty="0">
                <a:latin typeface="Arial"/>
                <a:cs typeface="Arial"/>
              </a:rPr>
              <a:t>system</a:t>
            </a:r>
            <a:r>
              <a:rPr sz="1100" spc="270" dirty="0">
                <a:latin typeface="Arial"/>
                <a:cs typeface="Arial"/>
              </a:rPr>
              <a:t> </a:t>
            </a:r>
            <a:r>
              <a:rPr sz="1100" dirty="0">
                <a:latin typeface="Arial"/>
                <a:cs typeface="Arial"/>
              </a:rPr>
              <a:t>is</a:t>
            </a:r>
            <a:r>
              <a:rPr sz="1100" spc="275" dirty="0">
                <a:latin typeface="Arial"/>
                <a:cs typeface="Arial"/>
              </a:rPr>
              <a:t> </a:t>
            </a:r>
            <a:r>
              <a:rPr sz="1100" dirty="0">
                <a:latin typeface="Arial"/>
                <a:cs typeface="Arial"/>
              </a:rPr>
              <a:t>to</a:t>
            </a:r>
            <a:r>
              <a:rPr sz="1100" spc="275" dirty="0">
                <a:latin typeface="Arial"/>
                <a:cs typeface="Arial"/>
              </a:rPr>
              <a:t> </a:t>
            </a:r>
            <a:r>
              <a:rPr sz="1100" dirty="0">
                <a:latin typeface="Arial"/>
                <a:cs typeface="Arial"/>
              </a:rPr>
              <a:t>add</a:t>
            </a:r>
            <a:r>
              <a:rPr sz="1100" spc="275" dirty="0">
                <a:latin typeface="Arial"/>
                <a:cs typeface="Arial"/>
              </a:rPr>
              <a:t> </a:t>
            </a:r>
            <a:r>
              <a:rPr sz="1100" dirty="0">
                <a:latin typeface="Arial"/>
                <a:cs typeface="Arial"/>
              </a:rPr>
              <a:t>heat</a:t>
            </a:r>
            <a:r>
              <a:rPr sz="1100" spc="275" dirty="0">
                <a:latin typeface="Arial"/>
                <a:cs typeface="Arial"/>
              </a:rPr>
              <a:t> </a:t>
            </a:r>
            <a:r>
              <a:rPr sz="1100" dirty="0">
                <a:latin typeface="Arial"/>
                <a:cs typeface="Arial"/>
              </a:rPr>
              <a:t>in</a:t>
            </a:r>
            <a:r>
              <a:rPr sz="1100" spc="275" dirty="0">
                <a:latin typeface="Arial"/>
                <a:cs typeface="Arial"/>
              </a:rPr>
              <a:t> </a:t>
            </a:r>
            <a:r>
              <a:rPr sz="1100" dirty="0">
                <a:latin typeface="Arial"/>
                <a:cs typeface="Arial"/>
              </a:rPr>
              <a:t>the</a:t>
            </a:r>
            <a:r>
              <a:rPr sz="1100" spc="275" dirty="0">
                <a:latin typeface="Arial"/>
                <a:cs typeface="Arial"/>
              </a:rPr>
              <a:t> </a:t>
            </a:r>
            <a:r>
              <a:rPr sz="1100" dirty="0">
                <a:latin typeface="Arial"/>
                <a:cs typeface="Arial"/>
              </a:rPr>
              <a:t>winters.</a:t>
            </a:r>
            <a:r>
              <a:rPr sz="1100" spc="265" dirty="0">
                <a:latin typeface="Arial"/>
                <a:cs typeface="Arial"/>
              </a:rPr>
              <a:t> </a:t>
            </a:r>
            <a:r>
              <a:rPr sz="1100" dirty="0">
                <a:latin typeface="Arial"/>
                <a:cs typeface="Arial"/>
              </a:rPr>
              <a:t>Heating</a:t>
            </a:r>
            <a:r>
              <a:rPr sz="1100" spc="275" dirty="0">
                <a:latin typeface="Arial"/>
                <a:cs typeface="Arial"/>
              </a:rPr>
              <a:t> </a:t>
            </a:r>
            <a:r>
              <a:rPr sz="1100" dirty="0">
                <a:latin typeface="Arial"/>
                <a:cs typeface="Arial"/>
              </a:rPr>
              <a:t>the</a:t>
            </a:r>
            <a:r>
              <a:rPr sz="1100" spc="275" dirty="0">
                <a:latin typeface="Arial"/>
                <a:cs typeface="Arial"/>
              </a:rPr>
              <a:t> </a:t>
            </a:r>
            <a:r>
              <a:rPr sz="1100" spc="-10" dirty="0">
                <a:latin typeface="Arial"/>
                <a:cs typeface="Arial"/>
              </a:rPr>
              <a:t>passenger </a:t>
            </a:r>
            <a:r>
              <a:rPr sz="1100" dirty="0">
                <a:latin typeface="Arial"/>
                <a:cs typeface="Arial"/>
              </a:rPr>
              <a:t>compartment</a:t>
            </a:r>
            <a:r>
              <a:rPr sz="1100" spc="-40" dirty="0">
                <a:latin typeface="Arial"/>
                <a:cs typeface="Arial"/>
              </a:rPr>
              <a:t> </a:t>
            </a:r>
            <a:r>
              <a:rPr sz="1100" dirty="0">
                <a:latin typeface="Arial"/>
                <a:cs typeface="Arial"/>
              </a:rPr>
              <a:t>is</a:t>
            </a:r>
            <a:r>
              <a:rPr sz="1100" spc="-30" dirty="0">
                <a:latin typeface="Arial"/>
                <a:cs typeface="Arial"/>
              </a:rPr>
              <a:t> </a:t>
            </a:r>
            <a:r>
              <a:rPr sz="1100" dirty="0">
                <a:latin typeface="Arial"/>
                <a:cs typeface="Arial"/>
              </a:rPr>
              <a:t>a</a:t>
            </a:r>
            <a:r>
              <a:rPr sz="1100" spc="-40" dirty="0">
                <a:latin typeface="Arial"/>
                <a:cs typeface="Arial"/>
              </a:rPr>
              <a:t> </a:t>
            </a:r>
            <a:r>
              <a:rPr sz="1100" dirty="0">
                <a:latin typeface="Arial"/>
                <a:cs typeface="Arial"/>
              </a:rPr>
              <a:t>comparatively</a:t>
            </a:r>
            <a:r>
              <a:rPr sz="1100" spc="-30" dirty="0">
                <a:latin typeface="Arial"/>
                <a:cs typeface="Arial"/>
              </a:rPr>
              <a:t> </a:t>
            </a:r>
            <a:r>
              <a:rPr sz="1100" dirty="0">
                <a:latin typeface="Arial"/>
                <a:cs typeface="Arial"/>
              </a:rPr>
              <a:t>easy</a:t>
            </a:r>
            <a:r>
              <a:rPr sz="1100" spc="-40" dirty="0">
                <a:latin typeface="Arial"/>
                <a:cs typeface="Arial"/>
              </a:rPr>
              <a:t> </a:t>
            </a:r>
            <a:r>
              <a:rPr sz="1100" dirty="0">
                <a:latin typeface="Arial"/>
                <a:cs typeface="Arial"/>
              </a:rPr>
              <a:t>task,</a:t>
            </a:r>
            <a:r>
              <a:rPr sz="1100" spc="-35" dirty="0">
                <a:latin typeface="Arial"/>
                <a:cs typeface="Arial"/>
              </a:rPr>
              <a:t> </a:t>
            </a:r>
            <a:r>
              <a:rPr sz="1100" dirty="0">
                <a:latin typeface="Arial"/>
                <a:cs typeface="Arial"/>
              </a:rPr>
              <a:t>since</a:t>
            </a:r>
            <a:r>
              <a:rPr sz="1100" spc="-40" dirty="0">
                <a:latin typeface="Arial"/>
                <a:cs typeface="Arial"/>
              </a:rPr>
              <a:t> </a:t>
            </a:r>
            <a:r>
              <a:rPr sz="1100" dirty="0">
                <a:latin typeface="Arial"/>
                <a:cs typeface="Arial"/>
              </a:rPr>
              <a:t>there</a:t>
            </a:r>
            <a:r>
              <a:rPr sz="1100" spc="-35" dirty="0">
                <a:latin typeface="Arial"/>
                <a:cs typeface="Arial"/>
              </a:rPr>
              <a:t> </a:t>
            </a:r>
            <a:r>
              <a:rPr sz="1100" dirty="0">
                <a:latin typeface="Arial"/>
                <a:cs typeface="Arial"/>
              </a:rPr>
              <a:t>is</a:t>
            </a:r>
            <a:r>
              <a:rPr sz="1100" spc="-35" dirty="0">
                <a:latin typeface="Arial"/>
                <a:cs typeface="Arial"/>
              </a:rPr>
              <a:t> </a:t>
            </a:r>
            <a:r>
              <a:rPr sz="1100" dirty="0">
                <a:latin typeface="Arial"/>
                <a:cs typeface="Arial"/>
              </a:rPr>
              <a:t>such</a:t>
            </a:r>
            <a:r>
              <a:rPr sz="1100" spc="-40" dirty="0">
                <a:latin typeface="Arial"/>
                <a:cs typeface="Arial"/>
              </a:rPr>
              <a:t> </a:t>
            </a:r>
            <a:r>
              <a:rPr sz="1100" dirty="0">
                <a:latin typeface="Arial"/>
                <a:cs typeface="Arial"/>
              </a:rPr>
              <a:t>an</a:t>
            </a:r>
            <a:r>
              <a:rPr sz="1100" spc="-40" dirty="0">
                <a:latin typeface="Arial"/>
                <a:cs typeface="Arial"/>
              </a:rPr>
              <a:t> </a:t>
            </a:r>
            <a:r>
              <a:rPr sz="1100" dirty="0">
                <a:latin typeface="Arial"/>
                <a:cs typeface="Arial"/>
              </a:rPr>
              <a:t>abundant</a:t>
            </a:r>
            <a:r>
              <a:rPr sz="1100" spc="-35" dirty="0">
                <a:latin typeface="Arial"/>
                <a:cs typeface="Arial"/>
              </a:rPr>
              <a:t> </a:t>
            </a:r>
            <a:r>
              <a:rPr sz="1100" dirty="0">
                <a:latin typeface="Arial"/>
                <a:cs typeface="Arial"/>
              </a:rPr>
              <a:t>supply</a:t>
            </a:r>
            <a:r>
              <a:rPr sz="1100" spc="-35" dirty="0">
                <a:latin typeface="Arial"/>
                <a:cs typeface="Arial"/>
              </a:rPr>
              <a:t> </a:t>
            </a:r>
            <a:r>
              <a:rPr sz="1100" dirty="0">
                <a:latin typeface="Arial"/>
                <a:cs typeface="Arial"/>
              </a:rPr>
              <a:t>of</a:t>
            </a:r>
            <a:r>
              <a:rPr sz="1100" spc="-35" dirty="0">
                <a:latin typeface="Arial"/>
                <a:cs typeface="Arial"/>
              </a:rPr>
              <a:t> </a:t>
            </a:r>
            <a:r>
              <a:rPr sz="1100" dirty="0">
                <a:latin typeface="Arial"/>
                <a:cs typeface="Arial"/>
              </a:rPr>
              <a:t>waste</a:t>
            </a:r>
            <a:r>
              <a:rPr sz="1100" spc="-40" dirty="0">
                <a:latin typeface="Arial"/>
                <a:cs typeface="Arial"/>
              </a:rPr>
              <a:t> </a:t>
            </a:r>
            <a:r>
              <a:rPr sz="1100" spc="-20" dirty="0">
                <a:latin typeface="Arial"/>
                <a:cs typeface="Arial"/>
              </a:rPr>
              <a:t>heat </a:t>
            </a:r>
            <a:r>
              <a:rPr sz="1100" dirty="0">
                <a:latin typeface="Arial"/>
                <a:cs typeface="Arial"/>
              </a:rPr>
              <a:t>produced</a:t>
            </a:r>
            <a:r>
              <a:rPr sz="1100" spc="30" dirty="0">
                <a:latin typeface="Arial"/>
                <a:cs typeface="Arial"/>
              </a:rPr>
              <a:t> </a:t>
            </a:r>
            <a:r>
              <a:rPr sz="1100" dirty="0">
                <a:latin typeface="Arial"/>
                <a:cs typeface="Arial"/>
              </a:rPr>
              <a:t>in</a:t>
            </a:r>
            <a:r>
              <a:rPr sz="1100" spc="25"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engine.</a:t>
            </a:r>
            <a:r>
              <a:rPr sz="1100" spc="25" dirty="0">
                <a:latin typeface="Arial"/>
                <a:cs typeface="Arial"/>
              </a:rPr>
              <a:t> </a:t>
            </a:r>
            <a:r>
              <a:rPr sz="1100" dirty="0">
                <a:latin typeface="Arial"/>
                <a:cs typeface="Arial"/>
              </a:rPr>
              <a:t>This</a:t>
            </a:r>
            <a:r>
              <a:rPr sz="1100" spc="35" dirty="0">
                <a:latin typeface="Arial"/>
                <a:cs typeface="Arial"/>
              </a:rPr>
              <a:t> </a:t>
            </a:r>
            <a:r>
              <a:rPr sz="1100" dirty="0">
                <a:latin typeface="Arial"/>
                <a:cs typeface="Arial"/>
              </a:rPr>
              <a:t>waste</a:t>
            </a:r>
            <a:r>
              <a:rPr sz="1100" spc="20" dirty="0">
                <a:latin typeface="Arial"/>
                <a:cs typeface="Arial"/>
              </a:rPr>
              <a:t> </a:t>
            </a:r>
            <a:r>
              <a:rPr sz="1100" dirty="0">
                <a:latin typeface="Arial"/>
                <a:cs typeface="Arial"/>
              </a:rPr>
              <a:t>heat</a:t>
            </a:r>
            <a:r>
              <a:rPr sz="1100" spc="30" dirty="0">
                <a:latin typeface="Arial"/>
                <a:cs typeface="Arial"/>
              </a:rPr>
              <a:t> </a:t>
            </a:r>
            <a:r>
              <a:rPr sz="1100" dirty="0">
                <a:latin typeface="Arial"/>
                <a:cs typeface="Arial"/>
              </a:rPr>
              <a:t>is</a:t>
            </a:r>
            <a:r>
              <a:rPr sz="1100" spc="35" dirty="0">
                <a:latin typeface="Arial"/>
                <a:cs typeface="Arial"/>
              </a:rPr>
              <a:t> </a:t>
            </a:r>
            <a:r>
              <a:rPr sz="1100" dirty="0">
                <a:latin typeface="Arial"/>
                <a:cs typeface="Arial"/>
              </a:rPr>
              <a:t>expelled</a:t>
            </a:r>
            <a:r>
              <a:rPr sz="1100" spc="30" dirty="0">
                <a:latin typeface="Arial"/>
                <a:cs typeface="Arial"/>
              </a:rPr>
              <a:t> </a:t>
            </a:r>
            <a:r>
              <a:rPr sz="1100" dirty="0">
                <a:latin typeface="Arial"/>
                <a:cs typeface="Arial"/>
              </a:rPr>
              <a:t>into</a:t>
            </a:r>
            <a:r>
              <a:rPr sz="1100" spc="35" dirty="0">
                <a:latin typeface="Arial"/>
                <a:cs typeface="Arial"/>
              </a:rPr>
              <a:t> </a:t>
            </a:r>
            <a:r>
              <a:rPr sz="1100" dirty="0">
                <a:latin typeface="Arial"/>
                <a:cs typeface="Arial"/>
              </a:rPr>
              <a:t>the</a:t>
            </a:r>
            <a:r>
              <a:rPr sz="1100" spc="25" dirty="0">
                <a:latin typeface="Arial"/>
                <a:cs typeface="Arial"/>
              </a:rPr>
              <a:t> </a:t>
            </a:r>
            <a:r>
              <a:rPr sz="1100" dirty="0">
                <a:latin typeface="Arial"/>
                <a:cs typeface="Arial"/>
              </a:rPr>
              <a:t>exhaust</a:t>
            </a:r>
            <a:r>
              <a:rPr sz="1100" spc="30" dirty="0">
                <a:latin typeface="Arial"/>
                <a:cs typeface="Arial"/>
              </a:rPr>
              <a:t> </a:t>
            </a:r>
            <a:r>
              <a:rPr sz="1100" dirty="0">
                <a:latin typeface="Arial"/>
                <a:cs typeface="Arial"/>
              </a:rPr>
              <a:t>system</a:t>
            </a:r>
            <a:r>
              <a:rPr sz="1100" spc="30" dirty="0">
                <a:latin typeface="Arial"/>
                <a:cs typeface="Arial"/>
              </a:rPr>
              <a:t> </a:t>
            </a:r>
            <a:r>
              <a:rPr sz="1100" dirty="0">
                <a:latin typeface="Arial"/>
                <a:cs typeface="Arial"/>
              </a:rPr>
              <a:t>and</a:t>
            </a:r>
            <a:r>
              <a:rPr sz="1100" spc="30" dirty="0">
                <a:latin typeface="Arial"/>
                <a:cs typeface="Arial"/>
              </a:rPr>
              <a:t> </a:t>
            </a:r>
            <a:r>
              <a:rPr sz="1100" dirty="0">
                <a:latin typeface="Arial"/>
                <a:cs typeface="Arial"/>
              </a:rPr>
              <a:t>absorbed</a:t>
            </a:r>
            <a:r>
              <a:rPr sz="1100" spc="35" dirty="0">
                <a:latin typeface="Arial"/>
                <a:cs typeface="Arial"/>
              </a:rPr>
              <a:t> </a:t>
            </a:r>
            <a:r>
              <a:rPr sz="1100" spc="-20" dirty="0">
                <a:latin typeface="Arial"/>
                <a:cs typeface="Arial"/>
              </a:rPr>
              <a:t>into </a:t>
            </a:r>
            <a:r>
              <a:rPr sz="1100" dirty="0">
                <a:latin typeface="Arial"/>
                <a:cs typeface="Arial"/>
              </a:rPr>
              <a:t>the</a:t>
            </a:r>
            <a:r>
              <a:rPr sz="1100" spc="5" dirty="0">
                <a:latin typeface="Arial"/>
                <a:cs typeface="Arial"/>
              </a:rPr>
              <a:t> </a:t>
            </a:r>
            <a:r>
              <a:rPr sz="1100" dirty="0">
                <a:latin typeface="Arial"/>
                <a:cs typeface="Arial"/>
              </a:rPr>
              <a:t>engine parts</a:t>
            </a:r>
            <a:r>
              <a:rPr sz="1100" spc="5" dirty="0">
                <a:latin typeface="Arial"/>
                <a:cs typeface="Arial"/>
              </a:rPr>
              <a:t> </a:t>
            </a:r>
            <a:r>
              <a:rPr sz="1100" dirty="0">
                <a:latin typeface="Arial"/>
                <a:cs typeface="Arial"/>
              </a:rPr>
              <a:t>and oil.</a:t>
            </a:r>
            <a:r>
              <a:rPr sz="1100" spc="-5" dirty="0">
                <a:latin typeface="Arial"/>
                <a:cs typeface="Arial"/>
              </a:rPr>
              <a:t> </a:t>
            </a:r>
            <a:r>
              <a:rPr sz="1100" dirty="0">
                <a:latin typeface="Arial"/>
                <a:cs typeface="Arial"/>
              </a:rPr>
              <a:t>The</a:t>
            </a:r>
            <a:r>
              <a:rPr sz="1100" spc="5" dirty="0">
                <a:latin typeface="Arial"/>
                <a:cs typeface="Arial"/>
              </a:rPr>
              <a:t> </a:t>
            </a:r>
            <a:r>
              <a:rPr sz="1100" dirty="0">
                <a:latin typeface="Arial"/>
                <a:cs typeface="Arial"/>
              </a:rPr>
              <a:t>heat</a:t>
            </a:r>
            <a:r>
              <a:rPr sz="1100" spc="5" dirty="0">
                <a:latin typeface="Arial"/>
                <a:cs typeface="Arial"/>
              </a:rPr>
              <a:t> </a:t>
            </a:r>
            <a:r>
              <a:rPr sz="1100" dirty="0">
                <a:latin typeface="Arial"/>
                <a:cs typeface="Arial"/>
              </a:rPr>
              <a:t>that</a:t>
            </a:r>
            <a:r>
              <a:rPr sz="1100" spc="5" dirty="0">
                <a:latin typeface="Arial"/>
                <a:cs typeface="Arial"/>
              </a:rPr>
              <a:t> </a:t>
            </a:r>
            <a:r>
              <a:rPr sz="1100" dirty="0">
                <a:latin typeface="Arial"/>
                <a:cs typeface="Arial"/>
              </a:rPr>
              <a:t>is</a:t>
            </a:r>
            <a:r>
              <a:rPr sz="1100" spc="5" dirty="0">
                <a:latin typeface="Arial"/>
                <a:cs typeface="Arial"/>
              </a:rPr>
              <a:t> </a:t>
            </a:r>
            <a:r>
              <a:rPr sz="1100" dirty="0">
                <a:latin typeface="Arial"/>
                <a:cs typeface="Arial"/>
              </a:rPr>
              <a:t>absorbed</a:t>
            </a:r>
            <a:r>
              <a:rPr sz="1100" spc="5" dirty="0">
                <a:latin typeface="Arial"/>
                <a:cs typeface="Arial"/>
              </a:rPr>
              <a:t> </a:t>
            </a:r>
            <a:r>
              <a:rPr sz="1100" dirty="0">
                <a:latin typeface="Arial"/>
                <a:cs typeface="Arial"/>
              </a:rPr>
              <a:t>by</a:t>
            </a:r>
            <a:r>
              <a:rPr sz="1100" spc="10" dirty="0">
                <a:latin typeface="Arial"/>
                <a:cs typeface="Arial"/>
              </a:rPr>
              <a:t> </a:t>
            </a:r>
            <a:r>
              <a:rPr sz="1100" dirty="0">
                <a:latin typeface="Arial"/>
                <a:cs typeface="Arial"/>
              </a:rPr>
              <a:t>the</a:t>
            </a:r>
            <a:r>
              <a:rPr sz="1100" spc="10" dirty="0">
                <a:latin typeface="Arial"/>
                <a:cs typeface="Arial"/>
              </a:rPr>
              <a:t> </a:t>
            </a:r>
            <a:r>
              <a:rPr sz="1100" dirty="0">
                <a:latin typeface="Arial"/>
                <a:cs typeface="Arial"/>
              </a:rPr>
              <a:t>engine</a:t>
            </a:r>
            <a:r>
              <a:rPr sz="1100" spc="5" dirty="0">
                <a:latin typeface="Arial"/>
                <a:cs typeface="Arial"/>
              </a:rPr>
              <a:t> </a:t>
            </a:r>
            <a:r>
              <a:rPr sz="1100" dirty="0">
                <a:latin typeface="Arial"/>
                <a:cs typeface="Arial"/>
              </a:rPr>
              <a:t>parts</a:t>
            </a:r>
            <a:r>
              <a:rPr sz="1100" spc="5" dirty="0">
                <a:latin typeface="Arial"/>
                <a:cs typeface="Arial"/>
              </a:rPr>
              <a:t> </a:t>
            </a:r>
            <a:r>
              <a:rPr sz="1100" dirty="0">
                <a:latin typeface="Arial"/>
                <a:cs typeface="Arial"/>
              </a:rPr>
              <a:t>must</a:t>
            </a:r>
            <a:r>
              <a:rPr sz="1100" spc="5" dirty="0">
                <a:latin typeface="Arial"/>
                <a:cs typeface="Arial"/>
              </a:rPr>
              <a:t> </a:t>
            </a:r>
            <a:r>
              <a:rPr sz="1100" dirty="0">
                <a:latin typeface="Arial"/>
                <a:cs typeface="Arial"/>
              </a:rPr>
              <a:t>be</a:t>
            </a:r>
            <a:r>
              <a:rPr sz="1100" spc="10" dirty="0">
                <a:latin typeface="Arial"/>
                <a:cs typeface="Arial"/>
              </a:rPr>
              <a:t> </a:t>
            </a:r>
            <a:r>
              <a:rPr sz="1100" dirty="0">
                <a:latin typeface="Arial"/>
                <a:cs typeface="Arial"/>
              </a:rPr>
              <a:t>removed, or</a:t>
            </a:r>
            <a:r>
              <a:rPr sz="1100" spc="10" dirty="0">
                <a:latin typeface="Arial"/>
                <a:cs typeface="Arial"/>
              </a:rPr>
              <a:t> </a:t>
            </a:r>
            <a:r>
              <a:rPr sz="1100" spc="-25" dirty="0">
                <a:latin typeface="Arial"/>
                <a:cs typeface="Arial"/>
              </a:rPr>
              <a:t>the </a:t>
            </a:r>
            <a:r>
              <a:rPr sz="1100" dirty="0">
                <a:latin typeface="Arial"/>
                <a:cs typeface="Arial"/>
              </a:rPr>
              <a:t>engine</a:t>
            </a:r>
            <a:r>
              <a:rPr sz="1100" spc="50" dirty="0">
                <a:latin typeface="Arial"/>
                <a:cs typeface="Arial"/>
              </a:rPr>
              <a:t> </a:t>
            </a:r>
            <a:r>
              <a:rPr sz="1100" dirty="0">
                <a:latin typeface="Arial"/>
                <a:cs typeface="Arial"/>
              </a:rPr>
              <a:t>would</a:t>
            </a:r>
            <a:r>
              <a:rPr sz="1100" spc="55" dirty="0">
                <a:latin typeface="Arial"/>
                <a:cs typeface="Arial"/>
              </a:rPr>
              <a:t> </a:t>
            </a:r>
            <a:r>
              <a:rPr sz="1100" dirty="0">
                <a:latin typeface="Arial"/>
                <a:cs typeface="Arial"/>
              </a:rPr>
              <a:t>fail</a:t>
            </a:r>
            <a:r>
              <a:rPr sz="1100" spc="50" dirty="0">
                <a:latin typeface="Arial"/>
                <a:cs typeface="Arial"/>
              </a:rPr>
              <a:t> </a:t>
            </a:r>
            <a:r>
              <a:rPr sz="1100" dirty="0">
                <a:latin typeface="Arial"/>
                <a:cs typeface="Arial"/>
              </a:rPr>
              <a:t>in</a:t>
            </a:r>
            <a:r>
              <a:rPr sz="1100" spc="55" dirty="0">
                <a:latin typeface="Arial"/>
                <a:cs typeface="Arial"/>
              </a:rPr>
              <a:t> </a:t>
            </a:r>
            <a:r>
              <a:rPr sz="1100" dirty="0">
                <a:latin typeface="Arial"/>
                <a:cs typeface="Arial"/>
              </a:rPr>
              <a:t>minutes.</a:t>
            </a:r>
            <a:r>
              <a:rPr sz="1100" spc="60" dirty="0">
                <a:latin typeface="Arial"/>
                <a:cs typeface="Arial"/>
              </a:rPr>
              <a:t> </a:t>
            </a:r>
            <a:r>
              <a:rPr sz="1100" dirty="0">
                <a:latin typeface="Arial"/>
                <a:cs typeface="Arial"/>
              </a:rPr>
              <a:t>This</a:t>
            </a:r>
            <a:r>
              <a:rPr sz="1100" spc="55" dirty="0">
                <a:latin typeface="Arial"/>
                <a:cs typeface="Arial"/>
              </a:rPr>
              <a:t> </a:t>
            </a:r>
            <a:r>
              <a:rPr sz="1100" dirty="0">
                <a:latin typeface="Arial"/>
                <a:cs typeface="Arial"/>
              </a:rPr>
              <a:t>is</a:t>
            </a:r>
            <a:r>
              <a:rPr sz="1100" spc="55" dirty="0">
                <a:latin typeface="Arial"/>
                <a:cs typeface="Arial"/>
              </a:rPr>
              <a:t> </a:t>
            </a:r>
            <a:r>
              <a:rPr sz="1100" dirty="0">
                <a:latin typeface="Arial"/>
                <a:cs typeface="Arial"/>
              </a:rPr>
              <a:t>the</a:t>
            </a:r>
            <a:r>
              <a:rPr sz="1100" spc="60" dirty="0">
                <a:latin typeface="Arial"/>
                <a:cs typeface="Arial"/>
              </a:rPr>
              <a:t> </a:t>
            </a:r>
            <a:r>
              <a:rPr sz="1100" dirty="0">
                <a:latin typeface="Arial"/>
                <a:cs typeface="Arial"/>
              </a:rPr>
              <a:t>job</a:t>
            </a:r>
            <a:r>
              <a:rPr sz="1100" spc="50" dirty="0">
                <a:latin typeface="Arial"/>
                <a:cs typeface="Arial"/>
              </a:rPr>
              <a:t> </a:t>
            </a:r>
            <a:r>
              <a:rPr sz="1100" dirty="0">
                <a:latin typeface="Arial"/>
                <a:cs typeface="Arial"/>
              </a:rPr>
              <a:t>of</a:t>
            </a:r>
            <a:r>
              <a:rPr sz="1100" spc="55" dirty="0">
                <a:latin typeface="Arial"/>
                <a:cs typeface="Arial"/>
              </a:rPr>
              <a:t> </a:t>
            </a:r>
            <a:r>
              <a:rPr sz="1100" dirty="0">
                <a:latin typeface="Arial"/>
                <a:cs typeface="Arial"/>
              </a:rPr>
              <a:t>the</a:t>
            </a:r>
            <a:r>
              <a:rPr sz="1100" spc="55" dirty="0">
                <a:latin typeface="Arial"/>
                <a:cs typeface="Arial"/>
              </a:rPr>
              <a:t> </a:t>
            </a:r>
            <a:r>
              <a:rPr sz="1100" dirty="0">
                <a:latin typeface="Arial"/>
                <a:cs typeface="Arial"/>
              </a:rPr>
              <a:t>engine</a:t>
            </a:r>
            <a:r>
              <a:rPr sz="1100" spc="45" dirty="0">
                <a:latin typeface="Arial"/>
                <a:cs typeface="Arial"/>
              </a:rPr>
              <a:t> </a:t>
            </a:r>
            <a:r>
              <a:rPr sz="1100" dirty="0">
                <a:latin typeface="Arial"/>
                <a:cs typeface="Arial"/>
              </a:rPr>
              <a:t>cooling</a:t>
            </a:r>
            <a:r>
              <a:rPr sz="1100" spc="55" dirty="0">
                <a:latin typeface="Arial"/>
                <a:cs typeface="Arial"/>
              </a:rPr>
              <a:t> </a:t>
            </a:r>
            <a:r>
              <a:rPr sz="1100" dirty="0">
                <a:latin typeface="Arial"/>
                <a:cs typeface="Arial"/>
              </a:rPr>
              <a:t>system.</a:t>
            </a:r>
            <a:r>
              <a:rPr sz="1100" spc="60" dirty="0">
                <a:latin typeface="Arial"/>
                <a:cs typeface="Arial"/>
              </a:rPr>
              <a:t> </a:t>
            </a:r>
            <a:r>
              <a:rPr sz="1100" dirty="0">
                <a:latin typeface="Arial"/>
                <a:cs typeface="Arial"/>
              </a:rPr>
              <a:t>We</a:t>
            </a:r>
            <a:r>
              <a:rPr sz="1100" spc="55" dirty="0">
                <a:latin typeface="Arial"/>
                <a:cs typeface="Arial"/>
              </a:rPr>
              <a:t> </a:t>
            </a:r>
            <a:r>
              <a:rPr sz="1100" dirty="0">
                <a:latin typeface="Arial"/>
                <a:cs typeface="Arial"/>
              </a:rPr>
              <a:t>can</a:t>
            </a:r>
            <a:r>
              <a:rPr sz="1100" spc="55" dirty="0">
                <a:latin typeface="Arial"/>
                <a:cs typeface="Arial"/>
              </a:rPr>
              <a:t> </a:t>
            </a:r>
            <a:r>
              <a:rPr sz="1100" dirty="0">
                <a:latin typeface="Arial"/>
                <a:cs typeface="Arial"/>
              </a:rPr>
              <a:t>tap</a:t>
            </a:r>
            <a:r>
              <a:rPr sz="1100" spc="55" dirty="0">
                <a:latin typeface="Arial"/>
                <a:cs typeface="Arial"/>
              </a:rPr>
              <a:t> </a:t>
            </a:r>
            <a:r>
              <a:rPr sz="1100" dirty="0">
                <a:latin typeface="Arial"/>
                <a:cs typeface="Arial"/>
              </a:rPr>
              <a:t>into</a:t>
            </a:r>
            <a:r>
              <a:rPr sz="1100" spc="55" dirty="0">
                <a:latin typeface="Arial"/>
                <a:cs typeface="Arial"/>
              </a:rPr>
              <a:t> </a:t>
            </a:r>
            <a:r>
              <a:rPr sz="1100" spc="-20" dirty="0">
                <a:latin typeface="Arial"/>
                <a:cs typeface="Arial"/>
              </a:rPr>
              <a:t>this </a:t>
            </a:r>
            <a:r>
              <a:rPr sz="1100" dirty="0">
                <a:latin typeface="Arial"/>
                <a:cs typeface="Arial"/>
              </a:rPr>
              <a:t>heat</a:t>
            </a:r>
            <a:r>
              <a:rPr sz="1100" spc="-20" dirty="0">
                <a:latin typeface="Arial"/>
                <a:cs typeface="Arial"/>
              </a:rPr>
              <a:t> </a:t>
            </a:r>
            <a:r>
              <a:rPr sz="1100" dirty="0">
                <a:latin typeface="Arial"/>
                <a:cs typeface="Arial"/>
              </a:rPr>
              <a:t>source</a:t>
            </a:r>
            <a:r>
              <a:rPr sz="1100" spc="-25" dirty="0">
                <a:latin typeface="Arial"/>
                <a:cs typeface="Arial"/>
              </a:rPr>
              <a:t> </a:t>
            </a:r>
            <a:r>
              <a:rPr sz="1100" dirty="0">
                <a:latin typeface="Arial"/>
                <a:cs typeface="Arial"/>
              </a:rPr>
              <a:t>to</a:t>
            </a:r>
            <a:r>
              <a:rPr sz="1100" spc="-20" dirty="0">
                <a:latin typeface="Arial"/>
                <a:cs typeface="Arial"/>
              </a:rPr>
              <a:t> </a:t>
            </a:r>
            <a:r>
              <a:rPr sz="1100" dirty="0">
                <a:latin typeface="Arial"/>
                <a:cs typeface="Arial"/>
              </a:rPr>
              <a:t>provide</a:t>
            </a:r>
            <a:r>
              <a:rPr sz="1100" spc="-20" dirty="0">
                <a:latin typeface="Arial"/>
                <a:cs typeface="Arial"/>
              </a:rPr>
              <a:t> </a:t>
            </a:r>
            <a:r>
              <a:rPr sz="1100" dirty="0">
                <a:latin typeface="Arial"/>
                <a:cs typeface="Arial"/>
              </a:rPr>
              <a:t>heat</a:t>
            </a:r>
            <a:r>
              <a:rPr sz="1100" spc="-20" dirty="0">
                <a:latin typeface="Arial"/>
                <a:cs typeface="Arial"/>
              </a:rPr>
              <a:t> </a:t>
            </a:r>
            <a:r>
              <a:rPr sz="1100" dirty="0">
                <a:latin typeface="Arial"/>
                <a:cs typeface="Arial"/>
              </a:rPr>
              <a:t>to</a:t>
            </a:r>
            <a:r>
              <a:rPr sz="1100" spc="-15"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passenger</a:t>
            </a:r>
            <a:r>
              <a:rPr sz="1100" spc="-20" dirty="0">
                <a:latin typeface="Arial"/>
                <a:cs typeface="Arial"/>
              </a:rPr>
              <a:t> </a:t>
            </a:r>
            <a:r>
              <a:rPr sz="1100" spc="-10" dirty="0">
                <a:latin typeface="Arial"/>
                <a:cs typeface="Arial"/>
              </a:rPr>
              <a:t>compartment.</a:t>
            </a:r>
            <a:endParaRPr sz="1100" dirty="0">
              <a:latin typeface="Arial"/>
              <a:cs typeface="Arial"/>
            </a:endParaRPr>
          </a:p>
          <a:p>
            <a:pPr marL="466090" lvl="2" indent="-453390" algn="just">
              <a:lnSpc>
                <a:spcPct val="100000"/>
              </a:lnSpc>
              <a:spcBef>
                <a:spcPts val="1185"/>
              </a:spcBef>
              <a:buFont typeface="Arial"/>
              <a:buAutoNum type="arabicPeriod" startAt="2"/>
              <a:tabLst>
                <a:tab pos="466090" algn="l"/>
              </a:tabLst>
            </a:pPr>
            <a:r>
              <a:rPr sz="1100" b="1" spc="-10" dirty="0">
                <a:latin typeface="Arial"/>
                <a:cs typeface="Arial"/>
              </a:rPr>
              <a:t>Ventilation</a:t>
            </a:r>
            <a:endParaRPr sz="1100" dirty="0">
              <a:latin typeface="Arial"/>
              <a:cs typeface="Arial"/>
            </a:endParaRPr>
          </a:p>
          <a:p>
            <a:pPr marL="12700" marR="5715" algn="just">
              <a:lnSpc>
                <a:spcPct val="143800"/>
              </a:lnSpc>
              <a:spcBef>
                <a:spcPts val="595"/>
              </a:spcBef>
            </a:pPr>
            <a:r>
              <a:rPr sz="1100" dirty="0">
                <a:latin typeface="Arial"/>
                <a:cs typeface="Arial"/>
              </a:rPr>
              <a:t>The</a:t>
            </a:r>
            <a:r>
              <a:rPr sz="1100" spc="50" dirty="0">
                <a:latin typeface="Arial"/>
                <a:cs typeface="Arial"/>
              </a:rPr>
              <a:t> </a:t>
            </a:r>
            <a:r>
              <a:rPr sz="1100" dirty="0">
                <a:latin typeface="Arial"/>
                <a:cs typeface="Arial"/>
              </a:rPr>
              <a:t>purpose</a:t>
            </a:r>
            <a:r>
              <a:rPr sz="1100" spc="55" dirty="0">
                <a:latin typeface="Arial"/>
                <a:cs typeface="Arial"/>
              </a:rPr>
              <a:t> </a:t>
            </a:r>
            <a:r>
              <a:rPr sz="1100" dirty="0">
                <a:latin typeface="Arial"/>
                <a:cs typeface="Arial"/>
              </a:rPr>
              <a:t>of</a:t>
            </a:r>
            <a:r>
              <a:rPr sz="1100" spc="55" dirty="0">
                <a:latin typeface="Arial"/>
                <a:cs typeface="Arial"/>
              </a:rPr>
              <a:t> </a:t>
            </a:r>
            <a:r>
              <a:rPr sz="1100" dirty="0">
                <a:latin typeface="Arial"/>
                <a:cs typeface="Arial"/>
              </a:rPr>
              <a:t>ventilation</a:t>
            </a:r>
            <a:r>
              <a:rPr sz="1100" spc="50" dirty="0">
                <a:latin typeface="Arial"/>
                <a:cs typeface="Arial"/>
              </a:rPr>
              <a:t> </a:t>
            </a:r>
            <a:r>
              <a:rPr sz="1100" dirty="0">
                <a:latin typeface="Arial"/>
                <a:cs typeface="Arial"/>
              </a:rPr>
              <a:t>air</a:t>
            </a:r>
            <a:r>
              <a:rPr sz="1100" spc="55" dirty="0">
                <a:latin typeface="Arial"/>
                <a:cs typeface="Arial"/>
              </a:rPr>
              <a:t> </a:t>
            </a:r>
            <a:r>
              <a:rPr sz="1100" dirty="0">
                <a:latin typeface="Arial"/>
                <a:cs typeface="Arial"/>
              </a:rPr>
              <a:t>is</a:t>
            </a:r>
            <a:r>
              <a:rPr sz="1100" spc="60" dirty="0">
                <a:latin typeface="Arial"/>
                <a:cs typeface="Arial"/>
              </a:rPr>
              <a:t> </a:t>
            </a:r>
            <a:r>
              <a:rPr sz="1100" dirty="0">
                <a:latin typeface="Arial"/>
                <a:cs typeface="Arial"/>
              </a:rPr>
              <a:t>to</a:t>
            </a:r>
            <a:r>
              <a:rPr sz="1100" spc="55" dirty="0">
                <a:latin typeface="Arial"/>
                <a:cs typeface="Arial"/>
              </a:rPr>
              <a:t> </a:t>
            </a:r>
            <a:r>
              <a:rPr sz="1100" dirty="0">
                <a:latin typeface="Arial"/>
                <a:cs typeface="Arial"/>
              </a:rPr>
              <a:t>keep</a:t>
            </a:r>
            <a:r>
              <a:rPr sz="1100" spc="50" dirty="0">
                <a:latin typeface="Arial"/>
                <a:cs typeface="Arial"/>
              </a:rPr>
              <a:t> </a:t>
            </a:r>
            <a:r>
              <a:rPr sz="1100" dirty="0">
                <a:latin typeface="Arial"/>
                <a:cs typeface="Arial"/>
              </a:rPr>
              <a:t>the</a:t>
            </a:r>
            <a:r>
              <a:rPr sz="1100" spc="65" dirty="0">
                <a:latin typeface="Arial"/>
                <a:cs typeface="Arial"/>
              </a:rPr>
              <a:t> </a:t>
            </a:r>
            <a:r>
              <a:rPr sz="1100" dirty="0">
                <a:latin typeface="Arial"/>
                <a:cs typeface="Arial"/>
              </a:rPr>
              <a:t>car</a:t>
            </a:r>
            <a:r>
              <a:rPr sz="1100" spc="55" dirty="0">
                <a:latin typeface="Arial"/>
                <a:cs typeface="Arial"/>
              </a:rPr>
              <a:t> </a:t>
            </a:r>
            <a:r>
              <a:rPr sz="1100" dirty="0">
                <a:latin typeface="Arial"/>
                <a:cs typeface="Arial"/>
              </a:rPr>
              <a:t>interior</a:t>
            </a:r>
            <a:r>
              <a:rPr sz="1100" spc="50" dirty="0">
                <a:latin typeface="Arial"/>
                <a:cs typeface="Arial"/>
              </a:rPr>
              <a:t> </a:t>
            </a:r>
            <a:r>
              <a:rPr sz="1100" dirty="0">
                <a:latin typeface="Arial"/>
                <a:cs typeface="Arial"/>
              </a:rPr>
              <a:t>fresh,</a:t>
            </a:r>
            <a:r>
              <a:rPr sz="1100" spc="55" dirty="0">
                <a:latin typeface="Arial"/>
                <a:cs typeface="Arial"/>
              </a:rPr>
              <a:t> </a:t>
            </a:r>
            <a:r>
              <a:rPr sz="1100" dirty="0">
                <a:latin typeface="Arial"/>
                <a:cs typeface="Arial"/>
              </a:rPr>
              <a:t>replace</a:t>
            </a:r>
            <a:r>
              <a:rPr sz="1100" spc="50" dirty="0">
                <a:latin typeface="Arial"/>
                <a:cs typeface="Arial"/>
              </a:rPr>
              <a:t> </a:t>
            </a:r>
            <a:r>
              <a:rPr sz="1100" dirty="0">
                <a:latin typeface="Arial"/>
                <a:cs typeface="Arial"/>
              </a:rPr>
              <a:t>stale</a:t>
            </a:r>
            <a:r>
              <a:rPr sz="1100" spc="55" dirty="0">
                <a:latin typeface="Arial"/>
                <a:cs typeface="Arial"/>
              </a:rPr>
              <a:t> </a:t>
            </a:r>
            <a:r>
              <a:rPr sz="1100" dirty="0">
                <a:latin typeface="Arial"/>
                <a:cs typeface="Arial"/>
              </a:rPr>
              <a:t>air,</a:t>
            </a:r>
            <a:r>
              <a:rPr sz="1100" spc="50" dirty="0">
                <a:latin typeface="Arial"/>
                <a:cs typeface="Arial"/>
              </a:rPr>
              <a:t> </a:t>
            </a:r>
            <a:r>
              <a:rPr sz="1100" dirty="0">
                <a:latin typeface="Arial"/>
                <a:cs typeface="Arial"/>
              </a:rPr>
              <a:t>prevent</a:t>
            </a:r>
            <a:r>
              <a:rPr sz="1100" spc="55" dirty="0">
                <a:latin typeface="Arial"/>
                <a:cs typeface="Arial"/>
              </a:rPr>
              <a:t> </a:t>
            </a:r>
            <a:r>
              <a:rPr sz="1100" spc="-10" dirty="0">
                <a:latin typeface="Arial"/>
                <a:cs typeface="Arial"/>
              </a:rPr>
              <a:t>carbon </a:t>
            </a:r>
            <a:r>
              <a:rPr sz="1100" dirty="0">
                <a:latin typeface="Arial"/>
                <a:cs typeface="Arial"/>
              </a:rPr>
              <a:t>monoxide</a:t>
            </a:r>
            <a:r>
              <a:rPr sz="1100" spc="20" dirty="0">
                <a:latin typeface="Arial"/>
                <a:cs typeface="Arial"/>
              </a:rPr>
              <a:t> </a:t>
            </a:r>
            <a:r>
              <a:rPr sz="1100" dirty="0">
                <a:latin typeface="Arial"/>
                <a:cs typeface="Arial"/>
              </a:rPr>
              <a:t>from</a:t>
            </a:r>
            <a:r>
              <a:rPr sz="1100" spc="20" dirty="0">
                <a:latin typeface="Arial"/>
                <a:cs typeface="Arial"/>
              </a:rPr>
              <a:t> </a:t>
            </a:r>
            <a:r>
              <a:rPr sz="1100" dirty="0">
                <a:latin typeface="Arial"/>
                <a:cs typeface="Arial"/>
              </a:rPr>
              <a:t>the</a:t>
            </a:r>
            <a:r>
              <a:rPr sz="1100" spc="25" dirty="0">
                <a:latin typeface="Arial"/>
                <a:cs typeface="Arial"/>
              </a:rPr>
              <a:t> </a:t>
            </a:r>
            <a:r>
              <a:rPr sz="1100" dirty="0">
                <a:latin typeface="Arial"/>
                <a:cs typeface="Arial"/>
              </a:rPr>
              <a:t>exhaust,</a:t>
            </a:r>
            <a:r>
              <a:rPr sz="1100" spc="25" dirty="0">
                <a:latin typeface="Arial"/>
                <a:cs typeface="Arial"/>
              </a:rPr>
              <a:t> </a:t>
            </a:r>
            <a:r>
              <a:rPr sz="1100" dirty="0">
                <a:latin typeface="Arial"/>
                <a:cs typeface="Arial"/>
              </a:rPr>
              <a:t>and</a:t>
            </a:r>
            <a:r>
              <a:rPr sz="1100" spc="15" dirty="0">
                <a:latin typeface="Arial"/>
                <a:cs typeface="Arial"/>
              </a:rPr>
              <a:t> </a:t>
            </a:r>
            <a:r>
              <a:rPr sz="1100" dirty="0">
                <a:latin typeface="Arial"/>
                <a:cs typeface="Arial"/>
              </a:rPr>
              <a:t>create</a:t>
            </a:r>
            <a:r>
              <a:rPr sz="1100" spc="20" dirty="0">
                <a:latin typeface="Arial"/>
                <a:cs typeface="Arial"/>
              </a:rPr>
              <a:t> </a:t>
            </a:r>
            <a:r>
              <a:rPr sz="1100" dirty="0">
                <a:latin typeface="Arial"/>
                <a:cs typeface="Arial"/>
              </a:rPr>
              <a:t>positive</a:t>
            </a:r>
            <a:r>
              <a:rPr sz="1100" spc="25" dirty="0">
                <a:latin typeface="Arial"/>
                <a:cs typeface="Arial"/>
              </a:rPr>
              <a:t> </a:t>
            </a:r>
            <a:r>
              <a:rPr sz="1100" dirty="0">
                <a:latin typeface="Arial"/>
                <a:cs typeface="Arial"/>
              </a:rPr>
              <a:t>cabin</a:t>
            </a:r>
            <a:r>
              <a:rPr sz="1100" spc="20" dirty="0">
                <a:latin typeface="Arial"/>
                <a:cs typeface="Arial"/>
              </a:rPr>
              <a:t> </a:t>
            </a:r>
            <a:r>
              <a:rPr sz="1100" dirty="0">
                <a:latin typeface="Arial"/>
                <a:cs typeface="Arial"/>
              </a:rPr>
              <a:t>pressure.</a:t>
            </a:r>
            <a:r>
              <a:rPr sz="1100" spc="350" dirty="0">
                <a:latin typeface="Arial"/>
                <a:cs typeface="Arial"/>
              </a:rPr>
              <a:t> </a:t>
            </a:r>
            <a:r>
              <a:rPr sz="1100" dirty="0">
                <a:latin typeface="Arial"/>
                <a:cs typeface="Arial"/>
              </a:rPr>
              <a:t>The</a:t>
            </a:r>
            <a:r>
              <a:rPr sz="1100" spc="15" dirty="0">
                <a:latin typeface="Arial"/>
                <a:cs typeface="Arial"/>
              </a:rPr>
              <a:t> </a:t>
            </a:r>
            <a:r>
              <a:rPr sz="1100" dirty="0">
                <a:latin typeface="Arial"/>
                <a:cs typeface="Arial"/>
              </a:rPr>
              <a:t>air</a:t>
            </a:r>
            <a:r>
              <a:rPr sz="1100" spc="30" dirty="0">
                <a:latin typeface="Arial"/>
                <a:cs typeface="Arial"/>
              </a:rPr>
              <a:t> </a:t>
            </a:r>
            <a:r>
              <a:rPr sz="1100" dirty="0">
                <a:latin typeface="Arial"/>
                <a:cs typeface="Arial"/>
              </a:rPr>
              <a:t>ducts</a:t>
            </a:r>
            <a:r>
              <a:rPr sz="1100" spc="20" dirty="0">
                <a:latin typeface="Arial"/>
                <a:cs typeface="Arial"/>
              </a:rPr>
              <a:t> </a:t>
            </a:r>
            <a:r>
              <a:rPr sz="1100" dirty="0">
                <a:latin typeface="Arial"/>
                <a:cs typeface="Arial"/>
              </a:rPr>
              <a:t>allow</a:t>
            </a:r>
            <a:r>
              <a:rPr sz="1100" spc="25" dirty="0">
                <a:latin typeface="Arial"/>
                <a:cs typeface="Arial"/>
              </a:rPr>
              <a:t> </a:t>
            </a:r>
            <a:r>
              <a:rPr sz="1100" dirty="0">
                <a:latin typeface="Arial"/>
                <a:cs typeface="Arial"/>
              </a:rPr>
              <a:t>outside</a:t>
            </a:r>
            <a:r>
              <a:rPr sz="1100" spc="20" dirty="0">
                <a:latin typeface="Arial"/>
                <a:cs typeface="Arial"/>
              </a:rPr>
              <a:t> </a:t>
            </a:r>
            <a:r>
              <a:rPr sz="1100" spc="-25" dirty="0">
                <a:latin typeface="Arial"/>
                <a:cs typeface="Arial"/>
              </a:rPr>
              <a:t>air </a:t>
            </a:r>
            <a:r>
              <a:rPr sz="1100" dirty="0">
                <a:latin typeface="Arial"/>
                <a:cs typeface="Arial"/>
              </a:rPr>
              <a:t>into</a:t>
            </a:r>
            <a:r>
              <a:rPr sz="1100" spc="50" dirty="0">
                <a:latin typeface="Arial"/>
                <a:cs typeface="Arial"/>
              </a:rPr>
              <a:t> </a:t>
            </a:r>
            <a:r>
              <a:rPr sz="1100" dirty="0">
                <a:latin typeface="Arial"/>
                <a:cs typeface="Arial"/>
              </a:rPr>
              <a:t>the</a:t>
            </a:r>
            <a:r>
              <a:rPr sz="1100" spc="50" dirty="0">
                <a:latin typeface="Arial"/>
                <a:cs typeface="Arial"/>
              </a:rPr>
              <a:t> </a:t>
            </a:r>
            <a:r>
              <a:rPr sz="1100" dirty="0">
                <a:latin typeface="Arial"/>
                <a:cs typeface="Arial"/>
              </a:rPr>
              <a:t>interior</a:t>
            </a:r>
            <a:r>
              <a:rPr sz="1100" spc="55" dirty="0">
                <a:latin typeface="Arial"/>
                <a:cs typeface="Arial"/>
              </a:rPr>
              <a:t> </a:t>
            </a:r>
            <a:r>
              <a:rPr sz="1100" dirty="0">
                <a:latin typeface="Arial"/>
                <a:cs typeface="Arial"/>
              </a:rPr>
              <a:t>via</a:t>
            </a:r>
            <a:r>
              <a:rPr sz="1100" spc="50" dirty="0">
                <a:latin typeface="Arial"/>
                <a:cs typeface="Arial"/>
              </a:rPr>
              <a:t> </a:t>
            </a:r>
            <a:r>
              <a:rPr sz="1100" dirty="0">
                <a:latin typeface="Arial"/>
                <a:cs typeface="Arial"/>
              </a:rPr>
              <a:t>cabin</a:t>
            </a:r>
            <a:r>
              <a:rPr sz="1100" spc="55" dirty="0">
                <a:latin typeface="Arial"/>
                <a:cs typeface="Arial"/>
              </a:rPr>
              <a:t> </a:t>
            </a:r>
            <a:r>
              <a:rPr sz="1100" dirty="0">
                <a:latin typeface="Arial"/>
                <a:cs typeface="Arial"/>
              </a:rPr>
              <a:t>filter</a:t>
            </a:r>
            <a:r>
              <a:rPr sz="1100" spc="50" dirty="0">
                <a:latin typeface="Arial"/>
                <a:cs typeface="Arial"/>
              </a:rPr>
              <a:t> </a:t>
            </a:r>
            <a:r>
              <a:rPr sz="1100" dirty="0">
                <a:latin typeface="Arial"/>
                <a:cs typeface="Arial"/>
              </a:rPr>
              <a:t>to</a:t>
            </a:r>
            <a:r>
              <a:rPr sz="1100" spc="50" dirty="0">
                <a:latin typeface="Arial"/>
                <a:cs typeface="Arial"/>
              </a:rPr>
              <a:t> </a:t>
            </a:r>
            <a:r>
              <a:rPr sz="1100" dirty="0">
                <a:latin typeface="Arial"/>
                <a:cs typeface="Arial"/>
              </a:rPr>
              <a:t>clean</a:t>
            </a:r>
            <a:r>
              <a:rPr sz="1100" spc="55" dirty="0">
                <a:latin typeface="Arial"/>
                <a:cs typeface="Arial"/>
              </a:rPr>
              <a:t> </a:t>
            </a:r>
            <a:r>
              <a:rPr sz="1100" dirty="0">
                <a:latin typeface="Arial"/>
                <a:cs typeface="Arial"/>
              </a:rPr>
              <a:t>the</a:t>
            </a:r>
            <a:r>
              <a:rPr sz="1100" spc="50" dirty="0">
                <a:latin typeface="Arial"/>
                <a:cs typeface="Arial"/>
              </a:rPr>
              <a:t> </a:t>
            </a:r>
            <a:r>
              <a:rPr sz="1100" dirty="0">
                <a:latin typeface="Arial"/>
                <a:cs typeface="Arial"/>
              </a:rPr>
              <a:t>air</a:t>
            </a:r>
            <a:r>
              <a:rPr sz="1100" spc="55" dirty="0">
                <a:latin typeface="Arial"/>
                <a:cs typeface="Arial"/>
              </a:rPr>
              <a:t> </a:t>
            </a:r>
            <a:r>
              <a:rPr sz="1100" dirty="0">
                <a:latin typeface="Arial"/>
                <a:cs typeface="Arial"/>
              </a:rPr>
              <a:t>by</a:t>
            </a:r>
            <a:r>
              <a:rPr sz="1100" spc="55" dirty="0">
                <a:latin typeface="Arial"/>
                <a:cs typeface="Arial"/>
              </a:rPr>
              <a:t> </a:t>
            </a:r>
            <a:r>
              <a:rPr sz="1100" dirty="0">
                <a:latin typeface="Arial"/>
                <a:cs typeface="Arial"/>
              </a:rPr>
              <a:t>trapping</a:t>
            </a:r>
            <a:r>
              <a:rPr sz="1100" spc="50" dirty="0">
                <a:latin typeface="Arial"/>
                <a:cs typeface="Arial"/>
              </a:rPr>
              <a:t> </a:t>
            </a:r>
            <a:r>
              <a:rPr sz="1100" dirty="0">
                <a:latin typeface="Arial"/>
                <a:cs typeface="Arial"/>
              </a:rPr>
              <a:t>dust</a:t>
            </a:r>
            <a:r>
              <a:rPr sz="1100" spc="50" dirty="0">
                <a:latin typeface="Arial"/>
                <a:cs typeface="Arial"/>
              </a:rPr>
              <a:t> </a:t>
            </a:r>
            <a:r>
              <a:rPr sz="1100" dirty="0">
                <a:latin typeface="Arial"/>
                <a:cs typeface="Arial"/>
              </a:rPr>
              <a:t>and</a:t>
            </a:r>
            <a:r>
              <a:rPr sz="1100" spc="50" dirty="0">
                <a:latin typeface="Arial"/>
                <a:cs typeface="Arial"/>
              </a:rPr>
              <a:t> </a:t>
            </a:r>
            <a:r>
              <a:rPr sz="1100" dirty="0">
                <a:latin typeface="Arial"/>
                <a:cs typeface="Arial"/>
              </a:rPr>
              <a:t>pollen</a:t>
            </a:r>
            <a:r>
              <a:rPr sz="1100" spc="55" dirty="0">
                <a:latin typeface="Arial"/>
                <a:cs typeface="Arial"/>
              </a:rPr>
              <a:t> </a:t>
            </a:r>
            <a:r>
              <a:rPr sz="1100" dirty="0">
                <a:latin typeface="Arial"/>
                <a:cs typeface="Arial"/>
              </a:rPr>
              <a:t>particles</a:t>
            </a:r>
            <a:r>
              <a:rPr sz="1100" spc="45" dirty="0">
                <a:latin typeface="Arial"/>
                <a:cs typeface="Arial"/>
              </a:rPr>
              <a:t> </a:t>
            </a:r>
            <a:r>
              <a:rPr sz="1100" dirty="0">
                <a:latin typeface="Arial"/>
                <a:cs typeface="Arial"/>
              </a:rPr>
              <a:t>before</a:t>
            </a:r>
            <a:r>
              <a:rPr sz="1100" spc="55" dirty="0">
                <a:latin typeface="Arial"/>
                <a:cs typeface="Arial"/>
              </a:rPr>
              <a:t> </a:t>
            </a:r>
            <a:r>
              <a:rPr sz="1100" spc="-20" dirty="0">
                <a:latin typeface="Arial"/>
                <a:cs typeface="Arial"/>
              </a:rPr>
              <a:t>they </a:t>
            </a:r>
            <a:r>
              <a:rPr sz="1100" dirty="0">
                <a:latin typeface="Arial"/>
                <a:cs typeface="Arial"/>
              </a:rPr>
              <a:t>enter</a:t>
            </a:r>
            <a:r>
              <a:rPr sz="1100" spc="-20"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passenger</a:t>
            </a:r>
            <a:r>
              <a:rPr sz="1100" spc="-20" dirty="0">
                <a:latin typeface="Arial"/>
                <a:cs typeface="Arial"/>
              </a:rPr>
              <a:t> </a:t>
            </a:r>
            <a:r>
              <a:rPr sz="1100" spc="-10" dirty="0">
                <a:latin typeface="Arial"/>
                <a:cs typeface="Arial"/>
              </a:rPr>
              <a:t>compartment.</a:t>
            </a:r>
            <a:endParaRPr sz="1100" dirty="0">
              <a:latin typeface="Arial"/>
              <a:cs typeface="Arial"/>
            </a:endParaRPr>
          </a:p>
          <a:p>
            <a:pPr marL="466090" lvl="2" indent="-453390" algn="just">
              <a:lnSpc>
                <a:spcPct val="100000"/>
              </a:lnSpc>
              <a:spcBef>
                <a:spcPts val="1175"/>
              </a:spcBef>
              <a:buFont typeface="Arial"/>
              <a:buAutoNum type="arabicPeriod" startAt="3"/>
              <a:tabLst>
                <a:tab pos="466090" algn="l"/>
              </a:tabLst>
            </a:pPr>
            <a:r>
              <a:rPr sz="1100" b="1" dirty="0">
                <a:latin typeface="Arial"/>
                <a:cs typeface="Arial"/>
              </a:rPr>
              <a:t>Air</a:t>
            </a:r>
            <a:r>
              <a:rPr sz="1100" b="1" spc="-35" dirty="0">
                <a:latin typeface="Arial"/>
                <a:cs typeface="Arial"/>
              </a:rPr>
              <a:t> </a:t>
            </a:r>
            <a:r>
              <a:rPr sz="1100" b="1" dirty="0">
                <a:latin typeface="Arial"/>
                <a:cs typeface="Arial"/>
              </a:rPr>
              <a:t>Conditioning</a:t>
            </a:r>
            <a:r>
              <a:rPr sz="1100" b="1" spc="-30" dirty="0">
                <a:latin typeface="Arial"/>
                <a:cs typeface="Arial"/>
              </a:rPr>
              <a:t> </a:t>
            </a:r>
            <a:r>
              <a:rPr sz="1100" b="1" dirty="0">
                <a:latin typeface="Arial"/>
                <a:cs typeface="Arial"/>
              </a:rPr>
              <a:t>and</a:t>
            </a:r>
            <a:r>
              <a:rPr sz="1100" b="1" spc="-30" dirty="0">
                <a:latin typeface="Arial"/>
                <a:cs typeface="Arial"/>
              </a:rPr>
              <a:t> </a:t>
            </a:r>
            <a:r>
              <a:rPr sz="1100" b="1" spc="-10" dirty="0">
                <a:latin typeface="Arial"/>
                <a:cs typeface="Arial"/>
              </a:rPr>
              <a:t>Dehumidification</a:t>
            </a:r>
            <a:endParaRPr sz="1100" dirty="0">
              <a:latin typeface="Arial"/>
              <a:cs typeface="Arial"/>
            </a:endParaRPr>
          </a:p>
          <a:p>
            <a:pPr marL="12700" marR="5080" algn="just">
              <a:lnSpc>
                <a:spcPct val="143600"/>
              </a:lnSpc>
              <a:spcBef>
                <a:spcPts val="600"/>
              </a:spcBef>
            </a:pPr>
            <a:r>
              <a:rPr sz="1100" spc="-10" dirty="0">
                <a:latin typeface="Arial"/>
                <a:cs typeface="Arial"/>
              </a:rPr>
              <a:t>Air</a:t>
            </a:r>
            <a:r>
              <a:rPr sz="1100" spc="-75" dirty="0">
                <a:latin typeface="Arial"/>
                <a:cs typeface="Arial"/>
              </a:rPr>
              <a:t> </a:t>
            </a:r>
            <a:r>
              <a:rPr sz="1100" spc="-10" dirty="0">
                <a:latin typeface="Arial"/>
                <a:cs typeface="Arial"/>
              </a:rPr>
              <a:t>conditioning</a:t>
            </a:r>
            <a:r>
              <a:rPr sz="1100" spc="-75" dirty="0">
                <a:latin typeface="Arial"/>
                <a:cs typeface="Arial"/>
              </a:rPr>
              <a:t> </a:t>
            </a:r>
            <a:r>
              <a:rPr sz="1100" spc="-10" dirty="0">
                <a:latin typeface="Arial"/>
                <a:cs typeface="Arial"/>
              </a:rPr>
              <a:t>cooling</a:t>
            </a:r>
            <a:r>
              <a:rPr sz="1100" spc="-80" dirty="0">
                <a:latin typeface="Arial"/>
                <a:cs typeface="Arial"/>
              </a:rPr>
              <a:t> </a:t>
            </a:r>
            <a:r>
              <a:rPr sz="1100" spc="-10" dirty="0">
                <a:latin typeface="Arial"/>
                <a:cs typeface="Arial"/>
              </a:rPr>
              <a:t>is</a:t>
            </a:r>
            <a:r>
              <a:rPr sz="1100" spc="-70" dirty="0">
                <a:latin typeface="Arial"/>
                <a:cs typeface="Arial"/>
              </a:rPr>
              <a:t> </a:t>
            </a:r>
            <a:r>
              <a:rPr sz="1100" spc="-10" dirty="0">
                <a:latin typeface="Arial"/>
                <a:cs typeface="Arial"/>
              </a:rPr>
              <a:t>provided</a:t>
            </a:r>
            <a:r>
              <a:rPr sz="1100" spc="-75" dirty="0">
                <a:latin typeface="Arial"/>
                <a:cs typeface="Arial"/>
              </a:rPr>
              <a:t> </a:t>
            </a:r>
            <a:r>
              <a:rPr sz="1100" spc="-10" dirty="0">
                <a:latin typeface="Arial"/>
                <a:cs typeface="Arial"/>
              </a:rPr>
              <a:t>by</a:t>
            </a:r>
            <a:r>
              <a:rPr sz="1100" spc="-70" dirty="0">
                <a:latin typeface="Arial"/>
                <a:cs typeface="Arial"/>
              </a:rPr>
              <a:t> </a:t>
            </a:r>
            <a:r>
              <a:rPr sz="1100" spc="-10" dirty="0">
                <a:latin typeface="Arial"/>
                <a:cs typeface="Arial"/>
              </a:rPr>
              <a:t>a</a:t>
            </a:r>
            <a:r>
              <a:rPr sz="1100" spc="-75" dirty="0">
                <a:latin typeface="Arial"/>
                <a:cs typeface="Arial"/>
              </a:rPr>
              <a:t> </a:t>
            </a:r>
            <a:r>
              <a:rPr sz="1100" spc="-10" dirty="0">
                <a:latin typeface="Arial"/>
                <a:cs typeface="Arial"/>
              </a:rPr>
              <a:t>vapour</a:t>
            </a:r>
            <a:r>
              <a:rPr sz="1100" spc="-75" dirty="0">
                <a:latin typeface="Arial"/>
                <a:cs typeface="Arial"/>
              </a:rPr>
              <a:t> </a:t>
            </a:r>
            <a:r>
              <a:rPr sz="1100" spc="-5" dirty="0">
                <a:latin typeface="Arial"/>
                <a:cs typeface="Arial"/>
              </a:rPr>
              <a:t>compression</a:t>
            </a:r>
            <a:r>
              <a:rPr sz="1100" spc="-75" dirty="0">
                <a:latin typeface="Arial"/>
                <a:cs typeface="Arial"/>
              </a:rPr>
              <a:t> </a:t>
            </a:r>
            <a:r>
              <a:rPr sz="1100" spc="-5" dirty="0">
                <a:latin typeface="Arial"/>
                <a:cs typeface="Arial"/>
              </a:rPr>
              <a:t>refrigeration</a:t>
            </a:r>
            <a:r>
              <a:rPr sz="1100" spc="-80" dirty="0">
                <a:latin typeface="Arial"/>
                <a:cs typeface="Arial"/>
              </a:rPr>
              <a:t> </a:t>
            </a:r>
            <a:r>
              <a:rPr sz="1100" spc="-5" dirty="0">
                <a:latin typeface="Arial"/>
                <a:cs typeface="Arial"/>
              </a:rPr>
              <a:t>system.</a:t>
            </a:r>
            <a:r>
              <a:rPr sz="1100" spc="-75" dirty="0">
                <a:latin typeface="Arial"/>
                <a:cs typeface="Arial"/>
              </a:rPr>
              <a:t> </a:t>
            </a:r>
            <a:r>
              <a:rPr sz="1100" spc="-10" dirty="0">
                <a:latin typeface="Arial"/>
                <a:cs typeface="Arial"/>
              </a:rPr>
              <a:t>The</a:t>
            </a:r>
            <a:r>
              <a:rPr sz="1100" spc="-80" dirty="0">
                <a:latin typeface="Arial"/>
                <a:cs typeface="Arial"/>
              </a:rPr>
              <a:t> </a:t>
            </a:r>
            <a:r>
              <a:rPr sz="1100" spc="-5" dirty="0">
                <a:latin typeface="Arial"/>
                <a:cs typeface="Arial"/>
              </a:rPr>
              <a:t>automotive air</a:t>
            </a:r>
            <a:r>
              <a:rPr sz="1100" spc="459" dirty="0">
                <a:latin typeface="Arial"/>
                <a:cs typeface="Arial"/>
              </a:rPr>
              <a:t> </a:t>
            </a:r>
            <a:r>
              <a:rPr sz="1100" spc="-10" dirty="0">
                <a:latin typeface="Arial"/>
                <a:cs typeface="Arial"/>
              </a:rPr>
              <a:t>conditioner</a:t>
            </a:r>
            <a:r>
              <a:rPr sz="1100" spc="459" dirty="0">
                <a:latin typeface="Arial"/>
                <a:cs typeface="Arial"/>
              </a:rPr>
              <a:t> </a:t>
            </a:r>
            <a:r>
              <a:rPr sz="1100" spc="-5" dirty="0">
                <a:latin typeface="Arial"/>
                <a:cs typeface="Arial"/>
              </a:rPr>
              <a:t>combines</a:t>
            </a:r>
            <a:r>
              <a:rPr sz="1100" spc="465" dirty="0">
                <a:latin typeface="Arial"/>
                <a:cs typeface="Arial"/>
              </a:rPr>
              <a:t> </a:t>
            </a:r>
            <a:r>
              <a:rPr sz="1100" dirty="0">
                <a:latin typeface="Arial"/>
                <a:cs typeface="Arial"/>
              </a:rPr>
              <a:t>the</a:t>
            </a:r>
            <a:r>
              <a:rPr sz="1100" spc="459" dirty="0">
                <a:latin typeface="Arial"/>
                <a:cs typeface="Arial"/>
              </a:rPr>
              <a:t> </a:t>
            </a:r>
            <a:r>
              <a:rPr sz="1100" spc="-5" dirty="0">
                <a:latin typeface="Arial"/>
                <a:cs typeface="Arial"/>
              </a:rPr>
              <a:t>refrigeration</a:t>
            </a:r>
            <a:r>
              <a:rPr sz="1100" spc="459" dirty="0">
                <a:latin typeface="Arial"/>
                <a:cs typeface="Arial"/>
              </a:rPr>
              <a:t> </a:t>
            </a:r>
            <a:r>
              <a:rPr sz="1100" spc="-5" dirty="0">
                <a:latin typeface="Arial"/>
                <a:cs typeface="Arial"/>
              </a:rPr>
              <a:t>system</a:t>
            </a:r>
            <a:r>
              <a:rPr sz="1100" spc="459" dirty="0">
                <a:latin typeface="Arial"/>
                <a:cs typeface="Arial"/>
              </a:rPr>
              <a:t> </a:t>
            </a:r>
            <a:r>
              <a:rPr sz="1100" spc="-10" dirty="0">
                <a:latin typeface="Arial"/>
                <a:cs typeface="Arial"/>
              </a:rPr>
              <a:t>with</a:t>
            </a:r>
            <a:r>
              <a:rPr sz="1100" spc="459" dirty="0">
                <a:latin typeface="Arial"/>
                <a:cs typeface="Arial"/>
              </a:rPr>
              <a:t> </a:t>
            </a:r>
            <a:r>
              <a:rPr sz="1100" spc="-10" dirty="0">
                <a:latin typeface="Arial"/>
                <a:cs typeface="Arial"/>
              </a:rPr>
              <a:t>an</a:t>
            </a:r>
            <a:r>
              <a:rPr sz="1100" spc="459" dirty="0">
                <a:latin typeface="Arial"/>
                <a:cs typeface="Arial"/>
              </a:rPr>
              <a:t> </a:t>
            </a:r>
            <a:r>
              <a:rPr sz="1100" spc="-5" dirty="0">
                <a:latin typeface="Arial"/>
                <a:cs typeface="Arial"/>
              </a:rPr>
              <a:t>air-distribution</a:t>
            </a:r>
            <a:r>
              <a:rPr sz="1100" spc="459" dirty="0">
                <a:latin typeface="Arial"/>
                <a:cs typeface="Arial"/>
              </a:rPr>
              <a:t> </a:t>
            </a:r>
            <a:r>
              <a:rPr sz="1100" spc="-5" dirty="0">
                <a:latin typeface="Arial"/>
                <a:cs typeface="Arial"/>
              </a:rPr>
              <a:t>system</a:t>
            </a:r>
            <a:r>
              <a:rPr sz="1100" spc="459" dirty="0">
                <a:latin typeface="Arial"/>
                <a:cs typeface="Arial"/>
              </a:rPr>
              <a:t> </a:t>
            </a:r>
            <a:r>
              <a:rPr sz="1100" spc="-10" dirty="0">
                <a:latin typeface="Arial"/>
                <a:cs typeface="Arial"/>
              </a:rPr>
              <a:t>and</a:t>
            </a:r>
            <a:r>
              <a:rPr sz="1100" spc="459" dirty="0">
                <a:latin typeface="Arial"/>
                <a:cs typeface="Arial"/>
              </a:rPr>
              <a:t> </a:t>
            </a:r>
            <a:r>
              <a:rPr sz="1100" spc="-10" dirty="0">
                <a:latin typeface="Arial"/>
                <a:cs typeface="Arial"/>
              </a:rPr>
              <a:t>a</a:t>
            </a:r>
            <a:r>
              <a:rPr sz="1100" spc="-5" dirty="0">
                <a:latin typeface="Arial"/>
                <a:cs typeface="Arial"/>
              </a:rPr>
              <a:t> temperature-control</a:t>
            </a:r>
            <a:r>
              <a:rPr sz="1100" dirty="0">
                <a:latin typeface="Arial"/>
                <a:cs typeface="Arial"/>
              </a:rPr>
              <a:t> </a:t>
            </a:r>
            <a:r>
              <a:rPr sz="1100" spc="-5" dirty="0">
                <a:latin typeface="Arial"/>
                <a:cs typeface="Arial"/>
              </a:rPr>
              <a:t>system </a:t>
            </a:r>
            <a:r>
              <a:rPr sz="1100" dirty="0">
                <a:latin typeface="Arial"/>
                <a:cs typeface="Arial"/>
              </a:rPr>
              <a:t>to </a:t>
            </a:r>
            <a:r>
              <a:rPr sz="1100" spc="-5" dirty="0">
                <a:latin typeface="Arial"/>
                <a:cs typeface="Arial"/>
              </a:rPr>
              <a:t>cool,</a:t>
            </a:r>
            <a:r>
              <a:rPr sz="1100" dirty="0">
                <a:latin typeface="Arial"/>
                <a:cs typeface="Arial"/>
              </a:rPr>
              <a:t> </a:t>
            </a:r>
            <a:r>
              <a:rPr sz="1100" spc="-10" dirty="0">
                <a:latin typeface="Arial"/>
                <a:cs typeface="Arial"/>
              </a:rPr>
              <a:t>clean,</a:t>
            </a:r>
            <a:r>
              <a:rPr sz="1100" dirty="0">
                <a:latin typeface="Arial"/>
                <a:cs typeface="Arial"/>
              </a:rPr>
              <a:t> </a:t>
            </a:r>
            <a:r>
              <a:rPr sz="1100" spc="-10" dirty="0">
                <a:latin typeface="Arial"/>
                <a:cs typeface="Arial"/>
              </a:rPr>
              <a:t>and</a:t>
            </a:r>
            <a:r>
              <a:rPr sz="1100" dirty="0">
                <a:latin typeface="Arial"/>
                <a:cs typeface="Arial"/>
              </a:rPr>
              <a:t> </a:t>
            </a:r>
            <a:r>
              <a:rPr sz="1100" spc="-10" dirty="0">
                <a:latin typeface="Arial"/>
                <a:cs typeface="Arial"/>
              </a:rPr>
              <a:t>dehumidify</a:t>
            </a:r>
            <a:r>
              <a:rPr sz="1100" spc="5" dirty="0">
                <a:latin typeface="Arial"/>
                <a:cs typeface="Arial"/>
              </a:rPr>
              <a:t> </a:t>
            </a:r>
            <a:r>
              <a:rPr sz="1100" spc="-5" dirty="0">
                <a:latin typeface="Arial"/>
                <a:cs typeface="Arial"/>
              </a:rPr>
              <a:t>air.</a:t>
            </a:r>
            <a:endParaRPr sz="1100" dirty="0">
              <a:latin typeface="Arial"/>
              <a:cs typeface="Arial"/>
            </a:endParaRPr>
          </a:p>
        </p:txBody>
      </p:sp>
      <p:sp>
        <p:nvSpPr>
          <p:cNvPr id="5" name="object 4"/>
          <p:cNvSpPr txBox="1"/>
          <p:nvPr/>
        </p:nvSpPr>
        <p:spPr>
          <a:xfrm>
            <a:off x="901698" y="1302513"/>
            <a:ext cx="5970270" cy="3355340"/>
          </a:xfrm>
          <a:prstGeom prst="rect">
            <a:avLst/>
          </a:prstGeom>
        </p:spPr>
        <p:txBody>
          <a:bodyPr vert="horz" wrap="square" lIns="0" tIns="12700" rIns="0" bIns="0" rtlCol="0">
            <a:spAutoFit/>
          </a:bodyPr>
          <a:lstStyle/>
          <a:p>
            <a:pPr marL="2190115">
              <a:lnSpc>
                <a:spcPct val="100000"/>
              </a:lnSpc>
              <a:spcBef>
                <a:spcPts val="100"/>
              </a:spcBef>
            </a:pPr>
            <a:r>
              <a:rPr sz="1000" i="1" dirty="0">
                <a:latin typeface="Verdana"/>
                <a:cs typeface="Verdana"/>
              </a:rPr>
              <a:t>HVAC</a:t>
            </a:r>
            <a:r>
              <a:rPr sz="1000" i="1" spc="-20" dirty="0">
                <a:latin typeface="Verdana"/>
                <a:cs typeface="Verdana"/>
              </a:rPr>
              <a:t> </a:t>
            </a:r>
            <a:r>
              <a:rPr sz="1000" i="1" dirty="0">
                <a:latin typeface="Verdana"/>
                <a:cs typeface="Verdana"/>
              </a:rPr>
              <a:t>System</a:t>
            </a:r>
            <a:r>
              <a:rPr sz="1000" i="1" spc="-20" dirty="0">
                <a:latin typeface="Verdana"/>
                <a:cs typeface="Verdana"/>
              </a:rPr>
              <a:t> </a:t>
            </a:r>
            <a:r>
              <a:rPr sz="1000" i="1" dirty="0">
                <a:latin typeface="Verdana"/>
                <a:cs typeface="Verdana"/>
              </a:rPr>
              <a:t>for</a:t>
            </a:r>
            <a:r>
              <a:rPr sz="1000" i="1" spc="-20" dirty="0">
                <a:latin typeface="Verdana"/>
                <a:cs typeface="Verdana"/>
              </a:rPr>
              <a:t> </a:t>
            </a:r>
            <a:r>
              <a:rPr sz="1000" i="1" dirty="0">
                <a:latin typeface="Verdana"/>
                <a:cs typeface="Verdana"/>
              </a:rPr>
              <a:t>Cars</a:t>
            </a:r>
            <a:r>
              <a:rPr sz="1000" i="1" spc="-30" dirty="0">
                <a:latin typeface="Verdana"/>
                <a:cs typeface="Verdana"/>
              </a:rPr>
              <a:t> </a:t>
            </a:r>
            <a:r>
              <a:rPr sz="1000" i="1" dirty="0">
                <a:latin typeface="Verdana"/>
                <a:cs typeface="Verdana"/>
              </a:rPr>
              <a:t>and</a:t>
            </a:r>
            <a:r>
              <a:rPr sz="1000" i="1" spc="-20" dirty="0">
                <a:latin typeface="Verdana"/>
                <a:cs typeface="Verdana"/>
              </a:rPr>
              <a:t> </a:t>
            </a:r>
            <a:r>
              <a:rPr sz="1000" i="1" spc="-10" dirty="0">
                <a:latin typeface="Verdana"/>
                <a:cs typeface="Verdana"/>
              </a:rPr>
              <a:t>Automotive</a:t>
            </a:r>
            <a:r>
              <a:rPr sz="1000" i="1" spc="-20" dirty="0">
                <a:latin typeface="Verdana"/>
                <a:cs typeface="Verdana"/>
              </a:rPr>
              <a:t> </a:t>
            </a:r>
            <a:r>
              <a:rPr sz="1000" i="1" dirty="0">
                <a:latin typeface="Verdana"/>
                <a:cs typeface="Verdana"/>
              </a:rPr>
              <a:t>Vehicles</a:t>
            </a:r>
            <a:r>
              <a:rPr sz="1000" i="1" spc="-10" dirty="0">
                <a:latin typeface="Verdana"/>
                <a:cs typeface="Verdana"/>
              </a:rPr>
              <a:t> </a:t>
            </a:r>
            <a:endParaRPr sz="1000" dirty="0">
              <a:latin typeface="Verdana"/>
              <a:cs typeface="Verdana"/>
            </a:endParaRPr>
          </a:p>
          <a:p>
            <a:pPr>
              <a:lnSpc>
                <a:spcPct val="100000"/>
              </a:lnSpc>
              <a:spcBef>
                <a:spcPts val="1110"/>
              </a:spcBef>
            </a:pPr>
            <a:endParaRPr sz="1000" dirty="0">
              <a:latin typeface="Verdana"/>
              <a:cs typeface="Verdana"/>
            </a:endParaRPr>
          </a:p>
          <a:p>
            <a:pPr marL="12700">
              <a:lnSpc>
                <a:spcPct val="100000"/>
              </a:lnSpc>
              <a:tabLst>
                <a:tab pos="469265" algn="l"/>
              </a:tabLst>
            </a:pPr>
            <a:r>
              <a:rPr sz="1100" b="1" spc="-20" dirty="0">
                <a:latin typeface="Arial"/>
                <a:cs typeface="Arial"/>
              </a:rPr>
              <a:t>1.0.</a:t>
            </a:r>
            <a:r>
              <a:rPr sz="1100" b="1" dirty="0">
                <a:latin typeface="Arial"/>
                <a:cs typeface="Arial"/>
              </a:rPr>
              <a:t>	CHAPTER</a:t>
            </a:r>
            <a:r>
              <a:rPr sz="1100" b="1" spc="-15" dirty="0">
                <a:latin typeface="Arial"/>
                <a:cs typeface="Arial"/>
              </a:rPr>
              <a:t> </a:t>
            </a:r>
            <a:r>
              <a:rPr sz="1100" b="1" dirty="0">
                <a:latin typeface="Arial"/>
                <a:cs typeface="Arial"/>
              </a:rPr>
              <a:t>1:</a:t>
            </a:r>
            <a:r>
              <a:rPr sz="1100" b="1" spc="-20" dirty="0">
                <a:latin typeface="Arial"/>
                <a:cs typeface="Arial"/>
              </a:rPr>
              <a:t> </a:t>
            </a:r>
            <a:r>
              <a:rPr sz="1100" b="1" dirty="0">
                <a:latin typeface="Arial"/>
                <a:cs typeface="Arial"/>
              </a:rPr>
              <a:t>BASIC</a:t>
            </a:r>
            <a:r>
              <a:rPr sz="1100" b="1" spc="-10" dirty="0">
                <a:latin typeface="Arial"/>
                <a:cs typeface="Arial"/>
              </a:rPr>
              <a:t> PRINCIPLES</a:t>
            </a:r>
            <a:r>
              <a:rPr sz="1100" b="1" spc="-15" dirty="0">
                <a:latin typeface="Arial"/>
                <a:cs typeface="Arial"/>
              </a:rPr>
              <a:t> </a:t>
            </a:r>
            <a:r>
              <a:rPr sz="1100" b="1" dirty="0">
                <a:latin typeface="Arial"/>
                <a:cs typeface="Arial"/>
              </a:rPr>
              <a:t>OF</a:t>
            </a:r>
            <a:r>
              <a:rPr sz="1100" b="1" spc="-15" dirty="0">
                <a:latin typeface="Arial"/>
                <a:cs typeface="Arial"/>
              </a:rPr>
              <a:t> </a:t>
            </a:r>
            <a:r>
              <a:rPr sz="1100" b="1" spc="-10" dirty="0">
                <a:latin typeface="Arial"/>
                <a:cs typeface="Arial"/>
              </a:rPr>
              <a:t>AIR-CONDITIONING</a:t>
            </a:r>
            <a:endParaRPr sz="1100" dirty="0">
              <a:latin typeface="Arial"/>
              <a:cs typeface="Arial"/>
            </a:endParaRPr>
          </a:p>
          <a:p>
            <a:pPr marL="12700" marR="5715" algn="just">
              <a:lnSpc>
                <a:spcPct val="143900"/>
              </a:lnSpc>
              <a:spcBef>
                <a:spcPts val="595"/>
              </a:spcBef>
            </a:pPr>
            <a:r>
              <a:rPr sz="1100" dirty="0">
                <a:latin typeface="Arial"/>
                <a:cs typeface="Arial"/>
              </a:rPr>
              <a:t>The</a:t>
            </a:r>
            <a:r>
              <a:rPr sz="1100" spc="90" dirty="0">
                <a:latin typeface="Arial"/>
                <a:cs typeface="Arial"/>
              </a:rPr>
              <a:t> </a:t>
            </a:r>
            <a:r>
              <a:rPr sz="1100" dirty="0">
                <a:latin typeface="Arial"/>
                <a:cs typeface="Arial"/>
              </a:rPr>
              <a:t>basic</a:t>
            </a:r>
            <a:r>
              <a:rPr sz="1100" spc="90" dirty="0">
                <a:latin typeface="Arial"/>
                <a:cs typeface="Arial"/>
              </a:rPr>
              <a:t> </a:t>
            </a:r>
            <a:r>
              <a:rPr sz="1100" dirty="0">
                <a:latin typeface="Arial"/>
                <a:cs typeface="Arial"/>
              </a:rPr>
              <a:t>purpose</a:t>
            </a:r>
            <a:r>
              <a:rPr sz="1100" spc="95" dirty="0">
                <a:latin typeface="Arial"/>
                <a:cs typeface="Arial"/>
              </a:rPr>
              <a:t> </a:t>
            </a:r>
            <a:r>
              <a:rPr sz="1100" dirty="0">
                <a:latin typeface="Arial"/>
                <a:cs typeface="Arial"/>
              </a:rPr>
              <a:t>of</a:t>
            </a:r>
            <a:r>
              <a:rPr sz="1100" spc="90" dirty="0">
                <a:latin typeface="Arial"/>
                <a:cs typeface="Arial"/>
              </a:rPr>
              <a:t> </a:t>
            </a:r>
            <a:r>
              <a:rPr sz="1100" dirty="0">
                <a:latin typeface="Arial"/>
                <a:cs typeface="Arial"/>
              </a:rPr>
              <a:t>a</a:t>
            </a:r>
            <a:r>
              <a:rPr sz="1100" spc="90" dirty="0">
                <a:latin typeface="Arial"/>
                <a:cs typeface="Arial"/>
              </a:rPr>
              <a:t> </a:t>
            </a:r>
            <a:r>
              <a:rPr sz="1100" dirty="0">
                <a:latin typeface="Arial"/>
                <a:cs typeface="Arial"/>
              </a:rPr>
              <a:t>heating,</a:t>
            </a:r>
            <a:r>
              <a:rPr sz="1100" spc="90" dirty="0">
                <a:latin typeface="Arial"/>
                <a:cs typeface="Arial"/>
              </a:rPr>
              <a:t> </a:t>
            </a:r>
            <a:r>
              <a:rPr sz="1100" dirty="0">
                <a:latin typeface="Arial"/>
                <a:cs typeface="Arial"/>
              </a:rPr>
              <a:t>ventilation,</a:t>
            </a:r>
            <a:r>
              <a:rPr sz="1100" spc="95" dirty="0">
                <a:latin typeface="Arial"/>
                <a:cs typeface="Arial"/>
              </a:rPr>
              <a:t> </a:t>
            </a:r>
            <a:r>
              <a:rPr sz="1100" dirty="0">
                <a:latin typeface="Arial"/>
                <a:cs typeface="Arial"/>
              </a:rPr>
              <a:t>and</a:t>
            </a:r>
            <a:r>
              <a:rPr sz="1100" spc="90" dirty="0">
                <a:latin typeface="Arial"/>
                <a:cs typeface="Arial"/>
              </a:rPr>
              <a:t> </a:t>
            </a:r>
            <a:r>
              <a:rPr sz="1100" dirty="0">
                <a:latin typeface="Arial"/>
                <a:cs typeface="Arial"/>
              </a:rPr>
              <a:t>air</a:t>
            </a:r>
            <a:r>
              <a:rPr sz="1100" spc="95" dirty="0">
                <a:latin typeface="Arial"/>
                <a:cs typeface="Arial"/>
              </a:rPr>
              <a:t> </a:t>
            </a:r>
            <a:r>
              <a:rPr sz="1100" dirty="0">
                <a:latin typeface="Arial"/>
                <a:cs typeface="Arial"/>
              </a:rPr>
              <a:t>conditioning</a:t>
            </a:r>
            <a:r>
              <a:rPr sz="1100" spc="90" dirty="0">
                <a:latin typeface="Arial"/>
                <a:cs typeface="Arial"/>
              </a:rPr>
              <a:t> </a:t>
            </a:r>
            <a:r>
              <a:rPr sz="1100" dirty="0">
                <a:latin typeface="Arial"/>
                <a:cs typeface="Arial"/>
              </a:rPr>
              <a:t>(HVAC)</a:t>
            </a:r>
            <a:r>
              <a:rPr sz="1100" spc="95" dirty="0">
                <a:latin typeface="Arial"/>
                <a:cs typeface="Arial"/>
              </a:rPr>
              <a:t> </a:t>
            </a:r>
            <a:r>
              <a:rPr sz="1100" dirty="0">
                <a:latin typeface="Arial"/>
                <a:cs typeface="Arial"/>
              </a:rPr>
              <a:t>system</a:t>
            </a:r>
            <a:r>
              <a:rPr sz="1100" spc="85" dirty="0">
                <a:latin typeface="Arial"/>
                <a:cs typeface="Arial"/>
              </a:rPr>
              <a:t> </a:t>
            </a:r>
            <a:r>
              <a:rPr sz="1100" dirty="0">
                <a:latin typeface="Arial"/>
                <a:cs typeface="Arial"/>
              </a:rPr>
              <a:t>in</a:t>
            </a:r>
            <a:r>
              <a:rPr sz="1100" spc="95" dirty="0">
                <a:latin typeface="Arial"/>
                <a:cs typeface="Arial"/>
              </a:rPr>
              <a:t> </a:t>
            </a:r>
            <a:r>
              <a:rPr sz="1100" dirty="0">
                <a:latin typeface="Arial"/>
                <a:cs typeface="Arial"/>
              </a:rPr>
              <a:t>vehicle</a:t>
            </a:r>
            <a:r>
              <a:rPr sz="1100" spc="85" dirty="0">
                <a:latin typeface="Arial"/>
                <a:cs typeface="Arial"/>
              </a:rPr>
              <a:t> </a:t>
            </a:r>
            <a:r>
              <a:rPr sz="1100" spc="-25" dirty="0">
                <a:latin typeface="Arial"/>
                <a:cs typeface="Arial"/>
              </a:rPr>
              <a:t>air </a:t>
            </a:r>
            <a:r>
              <a:rPr sz="1100" spc="-10" dirty="0">
                <a:latin typeface="Arial"/>
                <a:cs typeface="Arial"/>
              </a:rPr>
              <a:t>conditioning</a:t>
            </a:r>
            <a:r>
              <a:rPr sz="1100" spc="-30" dirty="0">
                <a:latin typeface="Arial"/>
                <a:cs typeface="Arial"/>
              </a:rPr>
              <a:t> </a:t>
            </a:r>
            <a:r>
              <a:rPr sz="1100" dirty="0">
                <a:latin typeface="Arial"/>
                <a:cs typeface="Arial"/>
              </a:rPr>
              <a:t>is</a:t>
            </a:r>
            <a:r>
              <a:rPr sz="1100" spc="-20" dirty="0">
                <a:latin typeface="Arial"/>
                <a:cs typeface="Arial"/>
              </a:rPr>
              <a:t> </a:t>
            </a:r>
            <a:r>
              <a:rPr sz="1100" dirty="0">
                <a:latin typeface="Arial"/>
                <a:cs typeface="Arial"/>
              </a:rPr>
              <a:t>not</a:t>
            </a:r>
            <a:r>
              <a:rPr sz="1100" spc="-20" dirty="0">
                <a:latin typeface="Arial"/>
                <a:cs typeface="Arial"/>
              </a:rPr>
              <a:t> </a:t>
            </a:r>
            <a:r>
              <a:rPr sz="1100" dirty="0">
                <a:latin typeface="Arial"/>
                <a:cs typeface="Arial"/>
              </a:rPr>
              <a:t>only</a:t>
            </a:r>
            <a:r>
              <a:rPr sz="1100" spc="-20" dirty="0">
                <a:latin typeface="Arial"/>
                <a:cs typeface="Arial"/>
              </a:rPr>
              <a:t> </a:t>
            </a:r>
            <a:r>
              <a:rPr sz="1100" dirty="0">
                <a:latin typeface="Arial"/>
                <a:cs typeface="Arial"/>
              </a:rPr>
              <a:t>to</a:t>
            </a:r>
            <a:r>
              <a:rPr sz="1100" spc="-20" dirty="0">
                <a:latin typeface="Arial"/>
                <a:cs typeface="Arial"/>
              </a:rPr>
              <a:t> </a:t>
            </a:r>
            <a:r>
              <a:rPr sz="1100" dirty="0">
                <a:latin typeface="Arial"/>
                <a:cs typeface="Arial"/>
              </a:rPr>
              <a:t>add</a:t>
            </a:r>
            <a:r>
              <a:rPr sz="1100" spc="-15" dirty="0">
                <a:latin typeface="Arial"/>
                <a:cs typeface="Arial"/>
              </a:rPr>
              <a:t> </a:t>
            </a:r>
            <a:r>
              <a:rPr sz="1100" dirty="0">
                <a:latin typeface="Arial"/>
                <a:cs typeface="Arial"/>
              </a:rPr>
              <a:t>heat</a:t>
            </a:r>
            <a:r>
              <a:rPr sz="1100" spc="-25" dirty="0">
                <a:latin typeface="Arial"/>
                <a:cs typeface="Arial"/>
              </a:rPr>
              <a:t> </a:t>
            </a:r>
            <a:r>
              <a:rPr sz="1100" dirty="0">
                <a:latin typeface="Arial"/>
                <a:cs typeface="Arial"/>
              </a:rPr>
              <a:t>or</a:t>
            </a:r>
            <a:r>
              <a:rPr sz="1100" spc="-25" dirty="0">
                <a:latin typeface="Arial"/>
                <a:cs typeface="Arial"/>
              </a:rPr>
              <a:t> </a:t>
            </a:r>
            <a:r>
              <a:rPr sz="1100" dirty="0">
                <a:latin typeface="Arial"/>
                <a:cs typeface="Arial"/>
              </a:rPr>
              <a:t>remove</a:t>
            </a:r>
            <a:r>
              <a:rPr sz="1100" spc="-15" dirty="0">
                <a:latin typeface="Arial"/>
                <a:cs typeface="Arial"/>
              </a:rPr>
              <a:t> </a:t>
            </a:r>
            <a:r>
              <a:rPr sz="1100" dirty="0">
                <a:latin typeface="Arial"/>
                <a:cs typeface="Arial"/>
              </a:rPr>
              <a:t>unwanted</a:t>
            </a:r>
            <a:r>
              <a:rPr sz="1100" spc="-20" dirty="0">
                <a:latin typeface="Arial"/>
                <a:cs typeface="Arial"/>
              </a:rPr>
              <a:t> </a:t>
            </a:r>
            <a:r>
              <a:rPr sz="1100" dirty="0">
                <a:latin typeface="Arial"/>
                <a:cs typeface="Arial"/>
              </a:rPr>
              <a:t>heat</a:t>
            </a:r>
            <a:r>
              <a:rPr sz="1100" spc="-25" dirty="0">
                <a:latin typeface="Arial"/>
                <a:cs typeface="Arial"/>
              </a:rPr>
              <a:t> </a:t>
            </a:r>
            <a:r>
              <a:rPr sz="1100" dirty="0">
                <a:latin typeface="Arial"/>
                <a:cs typeface="Arial"/>
              </a:rPr>
              <a:t>from</a:t>
            </a:r>
            <a:r>
              <a:rPr sz="1100" spc="-20"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passenger</a:t>
            </a:r>
            <a:r>
              <a:rPr sz="1100" spc="-25" dirty="0">
                <a:latin typeface="Arial"/>
                <a:cs typeface="Arial"/>
              </a:rPr>
              <a:t> </a:t>
            </a:r>
            <a:r>
              <a:rPr sz="1100" dirty="0">
                <a:latin typeface="Arial"/>
                <a:cs typeface="Arial"/>
              </a:rPr>
              <a:t>cabin,</a:t>
            </a:r>
            <a:r>
              <a:rPr sz="1100" spc="-15" dirty="0">
                <a:latin typeface="Arial"/>
                <a:cs typeface="Arial"/>
              </a:rPr>
              <a:t> </a:t>
            </a:r>
            <a:r>
              <a:rPr sz="1100" dirty="0">
                <a:latin typeface="Arial"/>
                <a:cs typeface="Arial"/>
              </a:rPr>
              <a:t>but</a:t>
            </a:r>
            <a:r>
              <a:rPr sz="1100" spc="-25" dirty="0">
                <a:latin typeface="Arial"/>
                <a:cs typeface="Arial"/>
              </a:rPr>
              <a:t> </a:t>
            </a:r>
            <a:r>
              <a:rPr sz="1100" spc="-20" dirty="0">
                <a:latin typeface="Arial"/>
                <a:cs typeface="Arial"/>
              </a:rPr>
              <a:t>also </a:t>
            </a:r>
            <a:r>
              <a:rPr sz="1100" dirty="0">
                <a:latin typeface="Arial"/>
                <a:cs typeface="Arial"/>
              </a:rPr>
              <a:t>to</a:t>
            </a:r>
            <a:r>
              <a:rPr sz="1100" spc="-20" dirty="0">
                <a:latin typeface="Arial"/>
                <a:cs typeface="Arial"/>
              </a:rPr>
              <a:t> </a:t>
            </a:r>
            <a:r>
              <a:rPr sz="1100" dirty="0">
                <a:latin typeface="Arial"/>
                <a:cs typeface="Arial"/>
              </a:rPr>
              <a:t>purify</a:t>
            </a:r>
            <a:r>
              <a:rPr sz="1100" spc="-15" dirty="0">
                <a:latin typeface="Arial"/>
                <a:cs typeface="Arial"/>
              </a:rPr>
              <a:t> </a:t>
            </a:r>
            <a:r>
              <a:rPr sz="1100" dirty="0">
                <a:latin typeface="Arial"/>
                <a:cs typeface="Arial"/>
              </a:rPr>
              <a:t>and</a:t>
            </a:r>
            <a:r>
              <a:rPr sz="1100" spc="-25" dirty="0">
                <a:latin typeface="Arial"/>
                <a:cs typeface="Arial"/>
              </a:rPr>
              <a:t> </a:t>
            </a:r>
            <a:r>
              <a:rPr sz="1100" dirty="0">
                <a:latin typeface="Arial"/>
                <a:cs typeface="Arial"/>
              </a:rPr>
              <a:t>circulate</a:t>
            </a:r>
            <a:r>
              <a:rPr sz="1100" spc="-20" dirty="0">
                <a:latin typeface="Arial"/>
                <a:cs typeface="Arial"/>
              </a:rPr>
              <a:t> </a:t>
            </a:r>
            <a:r>
              <a:rPr sz="1100" dirty="0">
                <a:latin typeface="Arial"/>
                <a:cs typeface="Arial"/>
              </a:rPr>
              <a:t>air</a:t>
            </a:r>
            <a:r>
              <a:rPr sz="1100" spc="-20" dirty="0">
                <a:latin typeface="Arial"/>
                <a:cs typeface="Arial"/>
              </a:rPr>
              <a:t> </a:t>
            </a:r>
            <a:r>
              <a:rPr sz="1100" dirty="0">
                <a:latin typeface="Arial"/>
                <a:cs typeface="Arial"/>
              </a:rPr>
              <a:t>throughout</a:t>
            </a:r>
            <a:r>
              <a:rPr sz="1100" spc="-30" dirty="0">
                <a:latin typeface="Arial"/>
                <a:cs typeface="Arial"/>
              </a:rPr>
              <a:t> </a:t>
            </a:r>
            <a:r>
              <a:rPr sz="1100" dirty="0">
                <a:latin typeface="Arial"/>
                <a:cs typeface="Arial"/>
              </a:rPr>
              <a:t>the</a:t>
            </a:r>
            <a:r>
              <a:rPr sz="1100" spc="-15" dirty="0">
                <a:latin typeface="Arial"/>
                <a:cs typeface="Arial"/>
              </a:rPr>
              <a:t> </a:t>
            </a:r>
            <a:r>
              <a:rPr sz="1100" spc="-10" dirty="0">
                <a:latin typeface="Arial"/>
                <a:cs typeface="Arial"/>
              </a:rPr>
              <a:t>vehicle.</a:t>
            </a:r>
            <a:endParaRPr sz="1100" dirty="0">
              <a:latin typeface="Arial"/>
              <a:cs typeface="Arial"/>
            </a:endParaRPr>
          </a:p>
          <a:p>
            <a:pPr marL="12700" marR="5080" algn="just">
              <a:lnSpc>
                <a:spcPct val="143800"/>
              </a:lnSpc>
              <a:spcBef>
                <a:spcPts val="600"/>
              </a:spcBef>
            </a:pPr>
            <a:r>
              <a:rPr sz="1100" dirty="0">
                <a:latin typeface="Arial"/>
                <a:cs typeface="Arial"/>
              </a:rPr>
              <a:t>The</a:t>
            </a:r>
            <a:r>
              <a:rPr sz="1100" spc="95" dirty="0">
                <a:latin typeface="Arial"/>
                <a:cs typeface="Arial"/>
              </a:rPr>
              <a:t> </a:t>
            </a:r>
            <a:r>
              <a:rPr sz="1100" dirty="0">
                <a:latin typeface="Arial"/>
                <a:cs typeface="Arial"/>
              </a:rPr>
              <a:t>operation</a:t>
            </a:r>
            <a:r>
              <a:rPr sz="1100" spc="100" dirty="0">
                <a:latin typeface="Arial"/>
                <a:cs typeface="Arial"/>
              </a:rPr>
              <a:t> </a:t>
            </a:r>
            <a:r>
              <a:rPr sz="1100" dirty="0">
                <a:latin typeface="Arial"/>
                <a:cs typeface="Arial"/>
              </a:rPr>
              <a:t>of</a:t>
            </a:r>
            <a:r>
              <a:rPr sz="1100" spc="105" dirty="0">
                <a:latin typeface="Arial"/>
                <a:cs typeface="Arial"/>
              </a:rPr>
              <a:t> </a:t>
            </a:r>
            <a:r>
              <a:rPr sz="1100" dirty="0">
                <a:latin typeface="Arial"/>
                <a:cs typeface="Arial"/>
              </a:rPr>
              <a:t>the</a:t>
            </a:r>
            <a:r>
              <a:rPr sz="1100" spc="100" dirty="0">
                <a:latin typeface="Arial"/>
                <a:cs typeface="Arial"/>
              </a:rPr>
              <a:t> </a:t>
            </a:r>
            <a:r>
              <a:rPr sz="1100" dirty="0">
                <a:latin typeface="Arial"/>
                <a:cs typeface="Arial"/>
              </a:rPr>
              <a:t>HVAC</a:t>
            </a:r>
            <a:r>
              <a:rPr sz="1100" spc="100" dirty="0">
                <a:latin typeface="Arial"/>
                <a:cs typeface="Arial"/>
              </a:rPr>
              <a:t> </a:t>
            </a:r>
            <a:r>
              <a:rPr sz="1100" dirty="0">
                <a:latin typeface="Arial"/>
                <a:cs typeface="Arial"/>
              </a:rPr>
              <a:t>system</a:t>
            </a:r>
            <a:r>
              <a:rPr sz="1100" spc="95" dirty="0">
                <a:latin typeface="Arial"/>
                <a:cs typeface="Arial"/>
              </a:rPr>
              <a:t> </a:t>
            </a:r>
            <a:r>
              <a:rPr sz="1100" dirty="0">
                <a:latin typeface="Arial"/>
                <a:cs typeface="Arial"/>
              </a:rPr>
              <a:t>may</a:t>
            </a:r>
            <a:r>
              <a:rPr sz="1100" spc="100" dirty="0">
                <a:latin typeface="Arial"/>
                <a:cs typeface="Arial"/>
              </a:rPr>
              <a:t> </a:t>
            </a:r>
            <a:r>
              <a:rPr sz="1100" dirty="0">
                <a:latin typeface="Arial"/>
                <a:cs typeface="Arial"/>
              </a:rPr>
              <a:t>be</a:t>
            </a:r>
            <a:r>
              <a:rPr sz="1100" spc="100" dirty="0">
                <a:latin typeface="Arial"/>
                <a:cs typeface="Arial"/>
              </a:rPr>
              <a:t> </a:t>
            </a:r>
            <a:r>
              <a:rPr sz="1100" dirty="0">
                <a:latin typeface="Arial"/>
                <a:cs typeface="Arial"/>
              </a:rPr>
              <a:t>controlled</a:t>
            </a:r>
            <a:r>
              <a:rPr sz="1100" spc="100" dirty="0">
                <a:latin typeface="Arial"/>
                <a:cs typeface="Arial"/>
              </a:rPr>
              <a:t> </a:t>
            </a:r>
            <a:r>
              <a:rPr sz="1100" dirty="0">
                <a:latin typeface="Arial"/>
                <a:cs typeface="Arial"/>
              </a:rPr>
              <a:t>either</a:t>
            </a:r>
            <a:r>
              <a:rPr sz="1100" spc="100" dirty="0">
                <a:latin typeface="Arial"/>
                <a:cs typeface="Arial"/>
              </a:rPr>
              <a:t> </a:t>
            </a:r>
            <a:r>
              <a:rPr sz="1100" dirty="0">
                <a:latin typeface="Arial"/>
                <a:cs typeface="Arial"/>
              </a:rPr>
              <a:t>automatically</a:t>
            </a:r>
            <a:r>
              <a:rPr sz="1100" spc="100" dirty="0">
                <a:latin typeface="Arial"/>
                <a:cs typeface="Arial"/>
              </a:rPr>
              <a:t> </a:t>
            </a:r>
            <a:r>
              <a:rPr sz="1100" dirty="0">
                <a:latin typeface="Arial"/>
                <a:cs typeface="Arial"/>
              </a:rPr>
              <a:t>or</a:t>
            </a:r>
            <a:r>
              <a:rPr sz="1100" spc="100" dirty="0">
                <a:latin typeface="Arial"/>
                <a:cs typeface="Arial"/>
              </a:rPr>
              <a:t> </a:t>
            </a:r>
            <a:r>
              <a:rPr sz="1100" dirty="0">
                <a:latin typeface="Arial"/>
                <a:cs typeface="Arial"/>
              </a:rPr>
              <a:t>manually</a:t>
            </a:r>
            <a:r>
              <a:rPr sz="1100" spc="100" dirty="0">
                <a:latin typeface="Arial"/>
                <a:cs typeface="Arial"/>
              </a:rPr>
              <a:t> </a:t>
            </a:r>
            <a:r>
              <a:rPr sz="1100" dirty="0">
                <a:latin typeface="Arial"/>
                <a:cs typeface="Arial"/>
              </a:rPr>
              <a:t>by</a:t>
            </a:r>
            <a:r>
              <a:rPr sz="1100" spc="100" dirty="0">
                <a:latin typeface="Arial"/>
                <a:cs typeface="Arial"/>
              </a:rPr>
              <a:t> </a:t>
            </a:r>
            <a:r>
              <a:rPr sz="1100" spc="-25" dirty="0">
                <a:latin typeface="Arial"/>
                <a:cs typeface="Arial"/>
              </a:rPr>
              <a:t>the </a:t>
            </a:r>
            <a:r>
              <a:rPr sz="1100" dirty="0">
                <a:latin typeface="Arial"/>
                <a:cs typeface="Arial"/>
              </a:rPr>
              <a:t>driver.</a:t>
            </a:r>
            <a:r>
              <a:rPr sz="1100" spc="-15" dirty="0">
                <a:latin typeface="Arial"/>
                <a:cs typeface="Arial"/>
              </a:rPr>
              <a:t> </a:t>
            </a:r>
            <a:r>
              <a:rPr sz="1100" dirty="0">
                <a:latin typeface="Arial"/>
                <a:cs typeface="Arial"/>
              </a:rPr>
              <a:t>In</a:t>
            </a:r>
            <a:r>
              <a:rPr sz="1100" spc="-15" dirty="0">
                <a:latin typeface="Arial"/>
                <a:cs typeface="Arial"/>
              </a:rPr>
              <a:t> </a:t>
            </a:r>
            <a:r>
              <a:rPr sz="1100" dirty="0">
                <a:latin typeface="Arial"/>
                <a:cs typeface="Arial"/>
              </a:rPr>
              <a:t>some</a:t>
            </a:r>
            <a:r>
              <a:rPr sz="1100" spc="-15" dirty="0">
                <a:latin typeface="Arial"/>
                <a:cs typeface="Arial"/>
              </a:rPr>
              <a:t> </a:t>
            </a:r>
            <a:r>
              <a:rPr sz="1100" spc="-10" dirty="0">
                <a:latin typeface="Arial"/>
                <a:cs typeface="Arial"/>
              </a:rPr>
              <a:t>high-</a:t>
            </a:r>
            <a:r>
              <a:rPr sz="1100" dirty="0">
                <a:latin typeface="Arial"/>
                <a:cs typeface="Arial"/>
              </a:rPr>
              <a:t>end</a:t>
            </a:r>
            <a:r>
              <a:rPr sz="1100" spc="-10" dirty="0">
                <a:latin typeface="Arial"/>
                <a:cs typeface="Arial"/>
              </a:rPr>
              <a:t> </a:t>
            </a:r>
            <a:r>
              <a:rPr sz="1100" dirty="0">
                <a:latin typeface="Arial"/>
                <a:cs typeface="Arial"/>
              </a:rPr>
              <a:t>luxury</a:t>
            </a:r>
            <a:r>
              <a:rPr sz="1100" spc="-10" dirty="0">
                <a:latin typeface="Arial"/>
                <a:cs typeface="Arial"/>
              </a:rPr>
              <a:t> </a:t>
            </a:r>
            <a:r>
              <a:rPr sz="1100" dirty="0">
                <a:latin typeface="Arial"/>
                <a:cs typeface="Arial"/>
              </a:rPr>
              <a:t>vehicles,</a:t>
            </a:r>
            <a:r>
              <a:rPr sz="1100" spc="-20" dirty="0">
                <a:latin typeface="Arial"/>
                <a:cs typeface="Arial"/>
              </a:rPr>
              <a:t> </a:t>
            </a:r>
            <a:r>
              <a:rPr sz="1100" dirty="0">
                <a:latin typeface="Arial"/>
                <a:cs typeface="Arial"/>
              </a:rPr>
              <a:t>conditioned</a:t>
            </a:r>
            <a:r>
              <a:rPr sz="1100" spc="-10" dirty="0">
                <a:latin typeface="Arial"/>
                <a:cs typeface="Arial"/>
              </a:rPr>
              <a:t> </a:t>
            </a:r>
            <a:r>
              <a:rPr sz="1100" dirty="0">
                <a:latin typeface="Arial"/>
                <a:cs typeface="Arial"/>
              </a:rPr>
              <a:t>air</a:t>
            </a:r>
            <a:r>
              <a:rPr sz="1100" spc="-10" dirty="0">
                <a:latin typeface="Arial"/>
                <a:cs typeface="Arial"/>
              </a:rPr>
              <a:t> </a:t>
            </a:r>
            <a:r>
              <a:rPr sz="1100" dirty="0">
                <a:latin typeface="Arial"/>
                <a:cs typeface="Arial"/>
              </a:rPr>
              <a:t>distribution</a:t>
            </a:r>
            <a:r>
              <a:rPr sz="1100" spc="-15" dirty="0">
                <a:latin typeface="Arial"/>
                <a:cs typeface="Arial"/>
              </a:rPr>
              <a:t> </a:t>
            </a:r>
            <a:r>
              <a:rPr sz="1100" dirty="0">
                <a:latin typeface="Arial"/>
                <a:cs typeface="Arial"/>
              </a:rPr>
              <a:t>can</a:t>
            </a:r>
            <a:r>
              <a:rPr sz="1100" spc="-15" dirty="0">
                <a:latin typeface="Arial"/>
                <a:cs typeface="Arial"/>
              </a:rPr>
              <a:t> </a:t>
            </a:r>
            <a:r>
              <a:rPr sz="1100" dirty="0">
                <a:latin typeface="Arial"/>
                <a:cs typeface="Arial"/>
              </a:rPr>
              <a:t>be</a:t>
            </a:r>
            <a:r>
              <a:rPr sz="1100" spc="-10" dirty="0">
                <a:latin typeface="Arial"/>
                <a:cs typeface="Arial"/>
              </a:rPr>
              <a:t> </a:t>
            </a:r>
            <a:r>
              <a:rPr sz="1100" dirty="0">
                <a:latin typeface="Arial"/>
                <a:cs typeface="Arial"/>
              </a:rPr>
              <a:t>“Zone” controlled</a:t>
            </a:r>
            <a:r>
              <a:rPr sz="1100" spc="-10" dirty="0">
                <a:latin typeface="Arial"/>
                <a:cs typeface="Arial"/>
              </a:rPr>
              <a:t> </a:t>
            </a:r>
            <a:r>
              <a:rPr sz="1100" spc="-25" dirty="0">
                <a:latin typeface="Arial"/>
                <a:cs typeface="Arial"/>
              </a:rPr>
              <a:t>for </a:t>
            </a:r>
            <a:r>
              <a:rPr sz="1100" dirty="0">
                <a:latin typeface="Arial"/>
                <a:cs typeface="Arial"/>
              </a:rPr>
              <a:t>each</a:t>
            </a:r>
            <a:r>
              <a:rPr sz="1100" spc="35" dirty="0">
                <a:latin typeface="Arial"/>
                <a:cs typeface="Arial"/>
              </a:rPr>
              <a:t> </a:t>
            </a:r>
            <a:r>
              <a:rPr sz="1100" dirty="0">
                <a:latin typeface="Arial"/>
                <a:cs typeface="Arial"/>
              </a:rPr>
              <a:t>seating</a:t>
            </a:r>
            <a:r>
              <a:rPr sz="1100" spc="40" dirty="0">
                <a:latin typeface="Arial"/>
                <a:cs typeface="Arial"/>
              </a:rPr>
              <a:t> </a:t>
            </a:r>
            <a:r>
              <a:rPr sz="1100" dirty="0">
                <a:latin typeface="Arial"/>
                <a:cs typeface="Arial"/>
              </a:rPr>
              <a:t>position.</a:t>
            </a:r>
            <a:r>
              <a:rPr sz="1100" spc="35" dirty="0">
                <a:latin typeface="Arial"/>
                <a:cs typeface="Arial"/>
              </a:rPr>
              <a:t> </a:t>
            </a:r>
            <a:r>
              <a:rPr sz="1100" dirty="0">
                <a:latin typeface="Arial"/>
                <a:cs typeface="Arial"/>
              </a:rPr>
              <a:t>The</a:t>
            </a:r>
            <a:r>
              <a:rPr sz="1100" spc="35" dirty="0">
                <a:latin typeface="Arial"/>
                <a:cs typeface="Arial"/>
              </a:rPr>
              <a:t> </a:t>
            </a:r>
            <a:r>
              <a:rPr sz="1100" dirty="0">
                <a:latin typeface="Arial"/>
                <a:cs typeface="Arial"/>
              </a:rPr>
              <a:t>objective</a:t>
            </a:r>
            <a:r>
              <a:rPr sz="1100" spc="35" dirty="0">
                <a:latin typeface="Arial"/>
                <a:cs typeface="Arial"/>
              </a:rPr>
              <a:t> </a:t>
            </a:r>
            <a:r>
              <a:rPr sz="1100" dirty="0">
                <a:latin typeface="Arial"/>
                <a:cs typeface="Arial"/>
              </a:rPr>
              <a:t>here</a:t>
            </a:r>
            <a:r>
              <a:rPr sz="1100" spc="40" dirty="0">
                <a:latin typeface="Arial"/>
                <a:cs typeface="Arial"/>
              </a:rPr>
              <a:t> </a:t>
            </a:r>
            <a:r>
              <a:rPr sz="1100" dirty="0">
                <a:latin typeface="Arial"/>
                <a:cs typeface="Arial"/>
              </a:rPr>
              <a:t>is</a:t>
            </a:r>
            <a:r>
              <a:rPr sz="1100" spc="35" dirty="0">
                <a:latin typeface="Arial"/>
                <a:cs typeface="Arial"/>
              </a:rPr>
              <a:t> </a:t>
            </a:r>
            <a:r>
              <a:rPr sz="1100" dirty="0">
                <a:latin typeface="Arial"/>
                <a:cs typeface="Arial"/>
              </a:rPr>
              <a:t>to</a:t>
            </a:r>
            <a:r>
              <a:rPr sz="1100" spc="40" dirty="0">
                <a:latin typeface="Arial"/>
                <a:cs typeface="Arial"/>
              </a:rPr>
              <a:t> </a:t>
            </a:r>
            <a:r>
              <a:rPr sz="1100" dirty="0">
                <a:latin typeface="Arial"/>
                <a:cs typeface="Arial"/>
              </a:rPr>
              <a:t>provide</a:t>
            </a:r>
            <a:r>
              <a:rPr sz="1100" spc="35" dirty="0">
                <a:latin typeface="Arial"/>
                <a:cs typeface="Arial"/>
              </a:rPr>
              <a:t> </a:t>
            </a:r>
            <a:r>
              <a:rPr sz="1100" dirty="0">
                <a:latin typeface="Arial"/>
                <a:cs typeface="Arial"/>
              </a:rPr>
              <a:t>a</a:t>
            </a:r>
            <a:r>
              <a:rPr sz="1100" spc="40" dirty="0">
                <a:latin typeface="Arial"/>
                <a:cs typeface="Arial"/>
              </a:rPr>
              <a:t> </a:t>
            </a:r>
            <a:r>
              <a:rPr sz="1100" dirty="0">
                <a:latin typeface="Arial"/>
                <a:cs typeface="Arial"/>
              </a:rPr>
              <a:t>thermally</a:t>
            </a:r>
            <a:r>
              <a:rPr sz="1100" spc="40" dirty="0">
                <a:latin typeface="Arial"/>
                <a:cs typeface="Arial"/>
              </a:rPr>
              <a:t> </a:t>
            </a:r>
            <a:r>
              <a:rPr sz="1100" dirty="0">
                <a:latin typeface="Arial"/>
                <a:cs typeface="Arial"/>
              </a:rPr>
              <a:t>comfortable</a:t>
            </a:r>
            <a:r>
              <a:rPr sz="1100" spc="35" dirty="0">
                <a:latin typeface="Arial"/>
                <a:cs typeface="Arial"/>
              </a:rPr>
              <a:t> </a:t>
            </a:r>
            <a:r>
              <a:rPr sz="1100" dirty="0">
                <a:latin typeface="Arial"/>
                <a:cs typeface="Arial"/>
              </a:rPr>
              <a:t>environment</a:t>
            </a:r>
            <a:r>
              <a:rPr sz="1100" spc="40" dirty="0">
                <a:latin typeface="Arial"/>
                <a:cs typeface="Arial"/>
              </a:rPr>
              <a:t> </a:t>
            </a:r>
            <a:r>
              <a:rPr sz="1100" spc="-25" dirty="0">
                <a:latin typeface="Arial"/>
                <a:cs typeface="Arial"/>
              </a:rPr>
              <a:t>for </a:t>
            </a:r>
            <a:r>
              <a:rPr sz="1100" dirty="0">
                <a:latin typeface="Arial"/>
                <a:cs typeface="Arial"/>
              </a:rPr>
              <a:t>every</a:t>
            </a:r>
            <a:r>
              <a:rPr sz="1100" spc="-20" dirty="0">
                <a:latin typeface="Arial"/>
                <a:cs typeface="Arial"/>
              </a:rPr>
              <a:t> </a:t>
            </a:r>
            <a:r>
              <a:rPr sz="1100" dirty="0">
                <a:latin typeface="Arial"/>
                <a:cs typeface="Arial"/>
              </a:rPr>
              <a:t>passenger</a:t>
            </a:r>
            <a:r>
              <a:rPr sz="1100" spc="-20" dirty="0">
                <a:latin typeface="Arial"/>
                <a:cs typeface="Arial"/>
              </a:rPr>
              <a:t> </a:t>
            </a:r>
            <a:r>
              <a:rPr sz="1100" dirty="0">
                <a:latin typeface="Arial"/>
                <a:cs typeface="Arial"/>
              </a:rPr>
              <a:t>as</a:t>
            </a:r>
            <a:r>
              <a:rPr sz="1100" spc="-15" dirty="0">
                <a:latin typeface="Arial"/>
                <a:cs typeface="Arial"/>
              </a:rPr>
              <a:t> </a:t>
            </a:r>
            <a:r>
              <a:rPr sz="1100" dirty="0">
                <a:latin typeface="Arial"/>
                <a:cs typeface="Arial"/>
              </a:rPr>
              <a:t>per</a:t>
            </a:r>
            <a:r>
              <a:rPr sz="1100" spc="-30" dirty="0">
                <a:latin typeface="Arial"/>
                <a:cs typeface="Arial"/>
              </a:rPr>
              <a:t> </a:t>
            </a:r>
            <a:r>
              <a:rPr sz="1100" dirty="0">
                <a:latin typeface="Arial"/>
                <a:cs typeface="Arial"/>
              </a:rPr>
              <a:t>his</a:t>
            </a:r>
            <a:r>
              <a:rPr sz="1100" spc="-20" dirty="0">
                <a:latin typeface="Arial"/>
                <a:cs typeface="Arial"/>
              </a:rPr>
              <a:t> </a:t>
            </a:r>
            <a:r>
              <a:rPr sz="1100" dirty="0">
                <a:latin typeface="Arial"/>
                <a:cs typeface="Arial"/>
              </a:rPr>
              <a:t>or</a:t>
            </a:r>
            <a:r>
              <a:rPr sz="1100" spc="-20" dirty="0">
                <a:latin typeface="Arial"/>
                <a:cs typeface="Arial"/>
              </a:rPr>
              <a:t> </a:t>
            </a:r>
            <a:r>
              <a:rPr sz="1100" dirty="0">
                <a:latin typeface="Arial"/>
                <a:cs typeface="Arial"/>
              </a:rPr>
              <a:t>her</a:t>
            </a:r>
            <a:r>
              <a:rPr sz="1100" spc="-20" dirty="0">
                <a:latin typeface="Arial"/>
                <a:cs typeface="Arial"/>
              </a:rPr>
              <a:t> </a:t>
            </a:r>
            <a:r>
              <a:rPr sz="1100" spc="-10" dirty="0">
                <a:latin typeface="Arial"/>
                <a:cs typeface="Arial"/>
              </a:rPr>
              <a:t>requirements.</a:t>
            </a:r>
            <a:endParaRPr sz="1100" dirty="0">
              <a:latin typeface="Arial"/>
              <a:cs typeface="Arial"/>
            </a:endParaRPr>
          </a:p>
          <a:p>
            <a:pPr marL="12700">
              <a:lnSpc>
                <a:spcPct val="100000"/>
              </a:lnSpc>
              <a:spcBef>
                <a:spcPts val="1175"/>
              </a:spcBef>
              <a:tabLst>
                <a:tab pos="469265" algn="l"/>
              </a:tabLst>
            </a:pPr>
            <a:r>
              <a:rPr sz="1100" b="1" spc="-25" dirty="0">
                <a:latin typeface="Arial"/>
                <a:cs typeface="Arial"/>
              </a:rPr>
              <a:t>1.1</a:t>
            </a:r>
            <a:r>
              <a:rPr sz="1100" b="1" dirty="0">
                <a:latin typeface="Arial"/>
                <a:cs typeface="Arial"/>
              </a:rPr>
              <a:t>	HVAC</a:t>
            </a:r>
            <a:r>
              <a:rPr sz="1100" b="1" spc="-50" dirty="0">
                <a:latin typeface="Arial"/>
                <a:cs typeface="Arial"/>
              </a:rPr>
              <a:t> </a:t>
            </a:r>
            <a:r>
              <a:rPr sz="1100" b="1" spc="-10" dirty="0">
                <a:latin typeface="Arial"/>
                <a:cs typeface="Arial"/>
              </a:rPr>
              <a:t>System</a:t>
            </a:r>
            <a:endParaRPr sz="1100" dirty="0">
              <a:latin typeface="Arial"/>
              <a:cs typeface="Arial"/>
            </a:endParaRPr>
          </a:p>
          <a:p>
            <a:pPr marL="12700" marR="7620" algn="just">
              <a:lnSpc>
                <a:spcPct val="143700"/>
              </a:lnSpc>
              <a:spcBef>
                <a:spcPts val="600"/>
              </a:spcBef>
            </a:pPr>
            <a:r>
              <a:rPr sz="1100" dirty="0">
                <a:latin typeface="Arial"/>
                <a:cs typeface="Arial"/>
              </a:rPr>
              <a:t>The</a:t>
            </a:r>
            <a:r>
              <a:rPr sz="1100" spc="10" dirty="0">
                <a:latin typeface="Arial"/>
                <a:cs typeface="Arial"/>
              </a:rPr>
              <a:t> </a:t>
            </a:r>
            <a:r>
              <a:rPr sz="1100" dirty="0">
                <a:latin typeface="Arial"/>
                <a:cs typeface="Arial"/>
              </a:rPr>
              <a:t>acronym</a:t>
            </a:r>
            <a:r>
              <a:rPr sz="1100" spc="5" dirty="0">
                <a:latin typeface="Arial"/>
                <a:cs typeface="Arial"/>
              </a:rPr>
              <a:t> </a:t>
            </a:r>
            <a:r>
              <a:rPr sz="1100" dirty="0">
                <a:latin typeface="Arial"/>
                <a:cs typeface="Arial"/>
              </a:rPr>
              <a:t>HVAC</a:t>
            </a:r>
            <a:r>
              <a:rPr sz="1100" spc="10" dirty="0">
                <a:latin typeface="Arial"/>
                <a:cs typeface="Arial"/>
              </a:rPr>
              <a:t> </a:t>
            </a:r>
            <a:r>
              <a:rPr sz="1100" dirty="0">
                <a:latin typeface="Arial"/>
                <a:cs typeface="Arial"/>
              </a:rPr>
              <a:t>stands</a:t>
            </a:r>
            <a:r>
              <a:rPr sz="1100" spc="15" dirty="0">
                <a:latin typeface="Arial"/>
                <a:cs typeface="Arial"/>
              </a:rPr>
              <a:t> </a:t>
            </a:r>
            <a:r>
              <a:rPr sz="1100" dirty="0">
                <a:latin typeface="Arial"/>
                <a:cs typeface="Arial"/>
              </a:rPr>
              <a:t>for</a:t>
            </a:r>
            <a:r>
              <a:rPr sz="1100" spc="10" dirty="0">
                <a:latin typeface="Arial"/>
                <a:cs typeface="Arial"/>
              </a:rPr>
              <a:t> </a:t>
            </a:r>
            <a:r>
              <a:rPr sz="1100" dirty="0">
                <a:latin typeface="Arial"/>
                <a:cs typeface="Arial"/>
              </a:rPr>
              <a:t>Heating,</a:t>
            </a:r>
            <a:r>
              <a:rPr sz="1100" spc="10" dirty="0">
                <a:latin typeface="Arial"/>
                <a:cs typeface="Arial"/>
              </a:rPr>
              <a:t> </a:t>
            </a:r>
            <a:r>
              <a:rPr sz="1100" dirty="0">
                <a:latin typeface="Arial"/>
                <a:cs typeface="Arial"/>
              </a:rPr>
              <a:t>Ventilation</a:t>
            </a:r>
            <a:r>
              <a:rPr sz="1100" spc="10" dirty="0">
                <a:latin typeface="Arial"/>
                <a:cs typeface="Arial"/>
              </a:rPr>
              <a:t> </a:t>
            </a:r>
            <a:r>
              <a:rPr sz="1100" dirty="0">
                <a:latin typeface="Arial"/>
                <a:cs typeface="Arial"/>
              </a:rPr>
              <a:t>and</a:t>
            </a:r>
            <a:r>
              <a:rPr sz="1100" spc="15" dirty="0">
                <a:latin typeface="Arial"/>
                <a:cs typeface="Arial"/>
              </a:rPr>
              <a:t> </a:t>
            </a:r>
            <a:r>
              <a:rPr sz="1100" dirty="0">
                <a:latin typeface="Arial"/>
                <a:cs typeface="Arial"/>
              </a:rPr>
              <a:t>Air</a:t>
            </a:r>
            <a:r>
              <a:rPr sz="1100" spc="10" dirty="0">
                <a:latin typeface="Arial"/>
                <a:cs typeface="Arial"/>
              </a:rPr>
              <a:t> </a:t>
            </a:r>
            <a:r>
              <a:rPr sz="1100" dirty="0">
                <a:latin typeface="Arial"/>
                <a:cs typeface="Arial"/>
              </a:rPr>
              <a:t>conditioning.</a:t>
            </a:r>
            <a:r>
              <a:rPr sz="1100" spc="5" dirty="0">
                <a:latin typeface="Arial"/>
                <a:cs typeface="Arial"/>
              </a:rPr>
              <a:t> </a:t>
            </a:r>
            <a:r>
              <a:rPr sz="1100" dirty="0">
                <a:latin typeface="Arial"/>
                <a:cs typeface="Arial"/>
              </a:rPr>
              <a:t>The</a:t>
            </a:r>
            <a:r>
              <a:rPr sz="1100" spc="10" dirty="0">
                <a:latin typeface="Arial"/>
                <a:cs typeface="Arial"/>
              </a:rPr>
              <a:t> </a:t>
            </a:r>
            <a:r>
              <a:rPr sz="1100" dirty="0">
                <a:latin typeface="Arial"/>
                <a:cs typeface="Arial"/>
              </a:rPr>
              <a:t>automobile</a:t>
            </a:r>
            <a:r>
              <a:rPr sz="1100" spc="10" dirty="0">
                <a:latin typeface="Arial"/>
                <a:cs typeface="Arial"/>
              </a:rPr>
              <a:t> </a:t>
            </a:r>
            <a:r>
              <a:rPr sz="1100" spc="-20" dirty="0">
                <a:latin typeface="Arial"/>
                <a:cs typeface="Arial"/>
              </a:rPr>
              <a:t>HVAC </a:t>
            </a:r>
            <a:r>
              <a:rPr sz="1100" dirty="0">
                <a:latin typeface="Arial"/>
                <a:cs typeface="Arial"/>
              </a:rPr>
              <a:t>system</a:t>
            </a:r>
            <a:r>
              <a:rPr sz="1100" spc="-25" dirty="0">
                <a:latin typeface="Arial"/>
                <a:cs typeface="Arial"/>
              </a:rPr>
              <a:t> </a:t>
            </a:r>
            <a:r>
              <a:rPr sz="1100" dirty="0">
                <a:latin typeface="Arial"/>
                <a:cs typeface="Arial"/>
              </a:rPr>
              <a:t>can</a:t>
            </a:r>
            <a:r>
              <a:rPr sz="1100" spc="-20" dirty="0">
                <a:latin typeface="Arial"/>
                <a:cs typeface="Arial"/>
              </a:rPr>
              <a:t> </a:t>
            </a:r>
            <a:r>
              <a:rPr sz="1100" dirty="0">
                <a:latin typeface="Arial"/>
                <a:cs typeface="Arial"/>
              </a:rPr>
              <a:t>be</a:t>
            </a:r>
            <a:r>
              <a:rPr sz="1100" spc="-15" dirty="0">
                <a:latin typeface="Arial"/>
                <a:cs typeface="Arial"/>
              </a:rPr>
              <a:t> </a:t>
            </a:r>
            <a:r>
              <a:rPr sz="1100" dirty="0">
                <a:latin typeface="Arial"/>
                <a:cs typeface="Arial"/>
              </a:rPr>
              <a:t>thought</a:t>
            </a:r>
            <a:r>
              <a:rPr sz="1100" spc="-15" dirty="0">
                <a:latin typeface="Arial"/>
                <a:cs typeface="Arial"/>
              </a:rPr>
              <a:t> </a:t>
            </a:r>
            <a:r>
              <a:rPr sz="1100" dirty="0">
                <a:latin typeface="Arial"/>
                <a:cs typeface="Arial"/>
              </a:rPr>
              <a:t>of</a:t>
            </a:r>
            <a:r>
              <a:rPr sz="1100" spc="-15" dirty="0">
                <a:latin typeface="Arial"/>
                <a:cs typeface="Arial"/>
              </a:rPr>
              <a:t> </a:t>
            </a:r>
            <a:r>
              <a:rPr sz="1100" dirty="0">
                <a:latin typeface="Arial"/>
                <a:cs typeface="Arial"/>
              </a:rPr>
              <a:t>as</a:t>
            </a:r>
            <a:r>
              <a:rPr sz="1100" spc="-15" dirty="0">
                <a:latin typeface="Arial"/>
                <a:cs typeface="Arial"/>
              </a:rPr>
              <a:t> </a:t>
            </a:r>
            <a:r>
              <a:rPr sz="1100" dirty="0">
                <a:latin typeface="Arial"/>
                <a:cs typeface="Arial"/>
              </a:rPr>
              <a:t>a</a:t>
            </a:r>
            <a:r>
              <a:rPr sz="1100" spc="-15" dirty="0">
                <a:latin typeface="Arial"/>
                <a:cs typeface="Arial"/>
              </a:rPr>
              <a:t> </a:t>
            </a:r>
            <a:r>
              <a:rPr sz="1100" dirty="0">
                <a:latin typeface="Arial"/>
                <a:cs typeface="Arial"/>
              </a:rPr>
              <a:t>climate</a:t>
            </a:r>
            <a:r>
              <a:rPr sz="1100" spc="-20" dirty="0">
                <a:latin typeface="Arial"/>
                <a:cs typeface="Arial"/>
              </a:rPr>
              <a:t> </a:t>
            </a:r>
            <a:r>
              <a:rPr sz="1100" dirty="0">
                <a:latin typeface="Arial"/>
                <a:cs typeface="Arial"/>
              </a:rPr>
              <a:t>control</a:t>
            </a:r>
            <a:r>
              <a:rPr sz="1100" spc="-15" dirty="0">
                <a:latin typeface="Arial"/>
                <a:cs typeface="Arial"/>
              </a:rPr>
              <a:t> </a:t>
            </a:r>
            <a:r>
              <a:rPr sz="1100" dirty="0">
                <a:latin typeface="Arial"/>
                <a:cs typeface="Arial"/>
              </a:rPr>
              <a:t>system</a:t>
            </a:r>
            <a:r>
              <a:rPr sz="1100" spc="-20" dirty="0">
                <a:latin typeface="Arial"/>
                <a:cs typeface="Arial"/>
              </a:rPr>
              <a:t> </a:t>
            </a:r>
            <a:r>
              <a:rPr sz="1100" dirty="0">
                <a:latin typeface="Arial"/>
                <a:cs typeface="Arial"/>
              </a:rPr>
              <a:t>having</a:t>
            </a:r>
            <a:r>
              <a:rPr sz="1100" spc="-20" dirty="0">
                <a:latin typeface="Arial"/>
                <a:cs typeface="Arial"/>
              </a:rPr>
              <a:t> </a:t>
            </a:r>
            <a:r>
              <a:rPr sz="1100" dirty="0">
                <a:latin typeface="Arial"/>
                <a:cs typeface="Arial"/>
              </a:rPr>
              <a:t>three</a:t>
            </a:r>
            <a:r>
              <a:rPr sz="1100" spc="-15" dirty="0">
                <a:latin typeface="Arial"/>
                <a:cs typeface="Arial"/>
              </a:rPr>
              <a:t> </a:t>
            </a:r>
            <a:r>
              <a:rPr sz="1100" spc="-10" dirty="0">
                <a:latin typeface="Arial"/>
                <a:cs typeface="Arial"/>
              </a:rPr>
              <a:t>subsystems:</a:t>
            </a:r>
            <a:endParaRPr sz="1100" dirty="0">
              <a:latin typeface="Arial"/>
              <a:cs typeface="Arial"/>
            </a:endParaRPr>
          </a:p>
        </p:txBody>
      </p:sp>
      <p:sp>
        <p:nvSpPr>
          <p:cNvPr id="6" name="object 5"/>
          <p:cNvSpPr/>
          <p:nvPr/>
        </p:nvSpPr>
        <p:spPr>
          <a:xfrm>
            <a:off x="895350" y="1481328"/>
            <a:ext cx="5981700" cy="6350"/>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9" name="object 8"/>
          <p:cNvSpPr txBox="1">
            <a:spLocks noGrp="1"/>
          </p:cNvSpPr>
          <p:nvPr>
            <p:ph type="sldNum" sz="quarter" idx="7"/>
          </p:nvPr>
        </p:nvSpPr>
        <p:spPr>
          <a:xfrm>
            <a:off x="6658356" y="10277941"/>
            <a:ext cx="254634" cy="194309"/>
          </a:xfrm>
          <a:prstGeom prst="rect">
            <a:avLst/>
          </a:prstGeom>
        </p:spPr>
        <p:txBody>
          <a:bodyPr vert="horz" wrap="square" lIns="0" tIns="13335" rIns="0" bIns="0" rtlCol="0">
            <a:spAutoFit/>
          </a:bodyPr>
          <a:lstStyle/>
          <a:p>
            <a:pPr marL="38100">
              <a:lnSpc>
                <a:spcPct val="100000"/>
              </a:lnSpc>
              <a:spcBef>
                <a:spcPts val="105"/>
              </a:spcBef>
            </a:pPr>
            <a:r>
              <a:rPr spc="-25" dirty="0"/>
              <a:t>1</a:t>
            </a:r>
          </a:p>
        </p:txBody>
      </p:sp>
      <p:sp>
        <p:nvSpPr>
          <p:cNvPr id="10" name="object 6">
            <a:extLst>
              <a:ext uri="{FF2B5EF4-FFF2-40B4-BE49-F238E27FC236}">
                <a16:creationId xmlns:a16="http://schemas.microsoft.com/office/drawing/2014/main" id="{956C4021-936D-EED7-DEEB-0EFBCFFED0CD}"/>
              </a:ext>
            </a:extLst>
          </p:cNvPr>
          <p:cNvSpPr/>
          <p:nvPr/>
        </p:nvSpPr>
        <p:spPr>
          <a:xfrm>
            <a:off x="890494" y="9993829"/>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854" y="888954"/>
            <a:ext cx="5813566" cy="8179661"/>
          </a:xfrm>
          <a:prstGeom prst="rect">
            <a:avLst/>
          </a:prstGeom>
        </p:spPr>
        <p:txBody>
          <a:bodyPr vert="horz" wrap="square" lIns="0" tIns="12368" rIns="0" bIns="0" rtlCol="0">
            <a:spAutoFit/>
          </a:bodyPr>
          <a:lstStyle/>
          <a:p>
            <a:pPr marL="2133571">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lang="en-US" sz="974" dirty="0">
              <a:latin typeface="Verdana"/>
              <a:cs typeface="Verdana"/>
            </a:endParaRPr>
          </a:p>
          <a:p>
            <a:pPr marL="12369" algn="just"/>
            <a:r>
              <a:rPr lang="en-US" sz="1071" dirty="0">
                <a:latin typeface="Arial"/>
                <a:cs typeface="Arial"/>
              </a:rPr>
              <a:t>The</a:t>
            </a:r>
            <a:r>
              <a:rPr lang="en-US" sz="1071" spc="-24" dirty="0">
                <a:latin typeface="Arial"/>
                <a:cs typeface="Arial"/>
              </a:rPr>
              <a:t> </a:t>
            </a:r>
            <a:r>
              <a:rPr lang="en-US" sz="1071" dirty="0">
                <a:latin typeface="Arial"/>
                <a:cs typeface="Arial"/>
              </a:rPr>
              <a:t>automobile</a:t>
            </a:r>
            <a:r>
              <a:rPr lang="en-US" sz="1071" spc="-19" dirty="0">
                <a:latin typeface="Arial"/>
                <a:cs typeface="Arial"/>
              </a:rPr>
              <a:t> </a:t>
            </a:r>
            <a:r>
              <a:rPr lang="en-US" sz="1071" dirty="0">
                <a:latin typeface="Arial"/>
                <a:cs typeface="Arial"/>
              </a:rPr>
              <a:t>compartment</a:t>
            </a:r>
            <a:r>
              <a:rPr lang="en-US" sz="1071" spc="-24" dirty="0">
                <a:latin typeface="Arial"/>
                <a:cs typeface="Arial"/>
              </a:rPr>
              <a:t> </a:t>
            </a:r>
            <a:r>
              <a:rPr lang="en-US" sz="1071" dirty="0">
                <a:latin typeface="Arial"/>
                <a:cs typeface="Arial"/>
              </a:rPr>
              <a:t>is</a:t>
            </a:r>
            <a:r>
              <a:rPr lang="en-US" sz="1071" spc="-19" dirty="0">
                <a:latin typeface="Arial"/>
                <a:cs typeface="Arial"/>
              </a:rPr>
              <a:t> </a:t>
            </a:r>
            <a:r>
              <a:rPr lang="en-US" sz="1071" dirty="0">
                <a:latin typeface="Arial"/>
                <a:cs typeface="Arial"/>
              </a:rPr>
              <a:t>heated</a:t>
            </a:r>
            <a:r>
              <a:rPr lang="en-US" sz="1071" spc="-19" dirty="0">
                <a:latin typeface="Arial"/>
                <a:cs typeface="Arial"/>
              </a:rPr>
              <a:t> </a:t>
            </a:r>
            <a:r>
              <a:rPr lang="en-US" sz="1071" dirty="0">
                <a:latin typeface="Arial"/>
                <a:cs typeface="Arial"/>
              </a:rPr>
              <a:t>due</a:t>
            </a:r>
            <a:r>
              <a:rPr lang="en-US" sz="1071" spc="-24" dirty="0">
                <a:latin typeface="Arial"/>
                <a:cs typeface="Arial"/>
              </a:rPr>
              <a:t> </a:t>
            </a:r>
            <a:r>
              <a:rPr lang="en-US" sz="1071" dirty="0">
                <a:latin typeface="Arial"/>
                <a:cs typeface="Arial"/>
              </a:rPr>
              <a:t>to</a:t>
            </a:r>
            <a:r>
              <a:rPr lang="en-US" sz="1071" spc="-19" dirty="0">
                <a:latin typeface="Arial"/>
                <a:cs typeface="Arial"/>
              </a:rPr>
              <a:t> </a:t>
            </a:r>
            <a:r>
              <a:rPr lang="en-US" sz="1071" dirty="0">
                <a:latin typeface="Arial"/>
                <a:cs typeface="Arial"/>
              </a:rPr>
              <a:t>several</a:t>
            </a:r>
            <a:r>
              <a:rPr lang="en-US" sz="1071" spc="-19" dirty="0">
                <a:latin typeface="Arial"/>
                <a:cs typeface="Arial"/>
              </a:rPr>
              <a:t> </a:t>
            </a:r>
            <a:r>
              <a:rPr lang="en-US" sz="1071" dirty="0">
                <a:latin typeface="Arial"/>
                <a:cs typeface="Arial"/>
              </a:rPr>
              <a:t>factors</a:t>
            </a:r>
            <a:r>
              <a:rPr lang="en-US" sz="1071" spc="-29" dirty="0">
                <a:latin typeface="Arial"/>
                <a:cs typeface="Arial"/>
              </a:rPr>
              <a:t> </a:t>
            </a:r>
            <a:r>
              <a:rPr lang="en-US" sz="1071" dirty="0">
                <a:latin typeface="Arial"/>
                <a:cs typeface="Arial"/>
              </a:rPr>
              <a:t>such</a:t>
            </a:r>
            <a:r>
              <a:rPr lang="en-US" sz="1071" spc="-19" dirty="0">
                <a:latin typeface="Arial"/>
                <a:cs typeface="Arial"/>
              </a:rPr>
              <a:t> </a:t>
            </a:r>
            <a:r>
              <a:rPr lang="en-US" sz="1071" spc="-24" dirty="0">
                <a:latin typeface="Arial"/>
                <a:cs typeface="Arial"/>
              </a:rPr>
              <a:t>as:</a:t>
            </a:r>
            <a:endParaRPr lang="en-US" sz="1071" dirty="0">
              <a:latin typeface="Arial"/>
              <a:cs typeface="Arial"/>
            </a:endParaRPr>
          </a:p>
          <a:p>
            <a:pPr marL="455161" indent="-220160">
              <a:spcBef>
                <a:spcPts val="1144"/>
              </a:spcBef>
              <a:buAutoNum type="alphaLcPeriod"/>
              <a:tabLst>
                <a:tab pos="455161" algn="l"/>
              </a:tabLst>
            </a:pPr>
            <a:r>
              <a:rPr sz="1071" dirty="0">
                <a:latin typeface="Arial"/>
                <a:cs typeface="Arial"/>
              </a:rPr>
              <a:t>Higher</a:t>
            </a:r>
            <a:r>
              <a:rPr sz="1071" spc="-19" dirty="0">
                <a:latin typeface="Arial"/>
                <a:cs typeface="Arial"/>
              </a:rPr>
              <a:t> </a:t>
            </a:r>
            <a:r>
              <a:rPr sz="1071" dirty="0">
                <a:latin typeface="Arial"/>
                <a:cs typeface="Arial"/>
              </a:rPr>
              <a:t>temperature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outside</a:t>
            </a:r>
            <a:r>
              <a:rPr sz="1071" spc="-15" dirty="0">
                <a:latin typeface="Arial"/>
                <a:cs typeface="Arial"/>
              </a:rPr>
              <a:t> </a:t>
            </a:r>
            <a:r>
              <a:rPr sz="1071" spc="-24" dirty="0">
                <a:latin typeface="Arial"/>
                <a:cs typeface="Arial"/>
              </a:rPr>
              <a:t>air</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Solar</a:t>
            </a:r>
            <a:r>
              <a:rPr sz="1071" spc="-24" dirty="0">
                <a:latin typeface="Arial"/>
                <a:cs typeface="Arial"/>
              </a:rPr>
              <a:t> </a:t>
            </a:r>
            <a:r>
              <a:rPr sz="1071" spc="-10" dirty="0">
                <a:latin typeface="Arial"/>
                <a:cs typeface="Arial"/>
              </a:rPr>
              <a:t>radiation</a:t>
            </a:r>
            <a:endParaRPr sz="1071" dirty="0">
              <a:latin typeface="Arial"/>
              <a:cs typeface="Arial"/>
            </a:endParaRPr>
          </a:p>
          <a:p>
            <a:pPr marL="454543" indent="-219541">
              <a:spcBef>
                <a:spcPts val="570"/>
              </a:spcBef>
              <a:buAutoNum type="alphaLcPeriod"/>
              <a:tabLst>
                <a:tab pos="454543" algn="l"/>
              </a:tabLst>
            </a:pPr>
            <a:r>
              <a:rPr sz="1071" spc="-10" dirty="0">
                <a:latin typeface="Arial"/>
                <a:cs typeface="Arial"/>
              </a:rPr>
              <a:t>Engine/exhaust</a:t>
            </a:r>
            <a:r>
              <a:rPr sz="1071" spc="58" dirty="0">
                <a:latin typeface="Arial"/>
                <a:cs typeface="Arial"/>
              </a:rPr>
              <a:t> </a:t>
            </a:r>
            <a:r>
              <a:rPr sz="1071" spc="-19" dirty="0">
                <a:latin typeface="Arial"/>
                <a:cs typeface="Arial"/>
              </a:rPr>
              <a:t>heat</a:t>
            </a:r>
            <a:endParaRPr sz="1071" dirty="0">
              <a:latin typeface="Arial"/>
              <a:cs typeface="Arial"/>
            </a:endParaRPr>
          </a:p>
          <a:p>
            <a:pPr marL="12369" algn="just">
              <a:spcBef>
                <a:spcPts val="1144"/>
              </a:spcBef>
            </a:pPr>
            <a:r>
              <a:rPr sz="1071" dirty="0">
                <a:latin typeface="Arial"/>
                <a:cs typeface="Arial"/>
              </a:rPr>
              <a:t>The</a:t>
            </a:r>
            <a:r>
              <a:rPr sz="1071" spc="-29" dirty="0">
                <a:latin typeface="Arial"/>
                <a:cs typeface="Arial"/>
              </a:rPr>
              <a:t> </a:t>
            </a:r>
            <a:r>
              <a:rPr sz="1071" dirty="0">
                <a:latin typeface="Arial"/>
                <a:cs typeface="Arial"/>
              </a:rPr>
              <a:t>amount</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absorbed</a:t>
            </a:r>
            <a:r>
              <a:rPr sz="1071" spc="-2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dependent</a:t>
            </a:r>
            <a:r>
              <a:rPr sz="1071" spc="-24" dirty="0">
                <a:latin typeface="Arial"/>
                <a:cs typeface="Arial"/>
              </a:rPr>
              <a:t> </a:t>
            </a:r>
            <a:r>
              <a:rPr sz="1071" spc="-19" dirty="0">
                <a:latin typeface="Arial"/>
                <a:cs typeface="Arial"/>
              </a:rPr>
              <a:t>upon:</a:t>
            </a:r>
            <a:endParaRPr sz="1071" dirty="0">
              <a:latin typeface="Arial"/>
              <a:cs typeface="Arial"/>
            </a:endParaRPr>
          </a:p>
          <a:p>
            <a:pPr marL="454543" indent="-220160">
              <a:spcBef>
                <a:spcPts val="1144"/>
              </a:spcBef>
              <a:buAutoNum type="alphaLcPeriod"/>
              <a:tabLst>
                <a:tab pos="454543" algn="l"/>
              </a:tabLst>
            </a:pPr>
            <a:r>
              <a:rPr sz="1071" dirty="0">
                <a:latin typeface="Arial"/>
                <a:cs typeface="Arial"/>
              </a:rPr>
              <a:t>Automobile</a:t>
            </a:r>
            <a:r>
              <a:rPr sz="1071" spc="-49" dirty="0">
                <a:latin typeface="Arial"/>
                <a:cs typeface="Arial"/>
              </a:rPr>
              <a:t> </a:t>
            </a:r>
            <a:r>
              <a:rPr sz="1071" spc="-10" dirty="0">
                <a:latin typeface="Arial"/>
                <a:cs typeface="Arial"/>
              </a:rPr>
              <a:t>insulation</a:t>
            </a:r>
            <a:endParaRPr sz="1071" dirty="0">
              <a:latin typeface="Arial"/>
              <a:cs typeface="Arial"/>
            </a:endParaRPr>
          </a:p>
          <a:p>
            <a:pPr marL="454543" indent="-220160">
              <a:spcBef>
                <a:spcPts val="560"/>
              </a:spcBef>
              <a:buAutoNum type="alphaLcPeriod"/>
              <a:tabLst>
                <a:tab pos="454543" algn="l"/>
              </a:tabLst>
            </a:pPr>
            <a:r>
              <a:rPr sz="1071" dirty="0">
                <a:latin typeface="Arial"/>
                <a:cs typeface="Arial"/>
              </a:rPr>
              <a:t>Position</a:t>
            </a:r>
            <a:r>
              <a:rPr sz="1071" spc="-24"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sun</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intensity</a:t>
            </a:r>
            <a:r>
              <a:rPr sz="1071" spc="-1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solar</a:t>
            </a:r>
            <a:r>
              <a:rPr sz="1071" spc="-29" dirty="0">
                <a:latin typeface="Arial"/>
                <a:cs typeface="Arial"/>
              </a:rPr>
              <a:t> </a:t>
            </a:r>
            <a:r>
              <a:rPr sz="1071" spc="-10" dirty="0">
                <a:latin typeface="Arial"/>
                <a:cs typeface="Arial"/>
              </a:rPr>
              <a:t>radiation</a:t>
            </a:r>
            <a:endParaRPr sz="1071" dirty="0">
              <a:latin typeface="Arial"/>
              <a:cs typeface="Arial"/>
            </a:endParaRPr>
          </a:p>
          <a:p>
            <a:pPr marL="453925" indent="-219541">
              <a:spcBef>
                <a:spcPts val="565"/>
              </a:spcBef>
              <a:buAutoNum type="alphaLcPeriod"/>
              <a:tabLst>
                <a:tab pos="453925" algn="l"/>
              </a:tabLst>
            </a:pPr>
            <a:r>
              <a:rPr sz="1071" dirty="0">
                <a:latin typeface="Arial"/>
                <a:cs typeface="Arial"/>
              </a:rPr>
              <a:t>Variation</a:t>
            </a:r>
            <a:r>
              <a:rPr sz="1071" spc="-24"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light</a:t>
            </a:r>
            <a:r>
              <a:rPr sz="1071" spc="-19" dirty="0">
                <a:latin typeface="Arial"/>
                <a:cs typeface="Arial"/>
              </a:rPr>
              <a:t> </a:t>
            </a:r>
            <a:r>
              <a:rPr sz="1071" dirty="0">
                <a:latin typeface="Arial"/>
                <a:cs typeface="Arial"/>
              </a:rPr>
              <a:t>and</a:t>
            </a:r>
            <a:r>
              <a:rPr sz="1071" spc="-19" dirty="0">
                <a:latin typeface="Arial"/>
                <a:cs typeface="Arial"/>
              </a:rPr>
              <a:t> </a:t>
            </a:r>
            <a:r>
              <a:rPr sz="1071" spc="-10" dirty="0">
                <a:latin typeface="Arial"/>
                <a:cs typeface="Arial"/>
              </a:rPr>
              <a:t>shadow</a:t>
            </a:r>
            <a:endParaRPr sz="1071" dirty="0">
              <a:latin typeface="Arial"/>
              <a:cs typeface="Arial"/>
            </a:endParaRPr>
          </a:p>
          <a:p>
            <a:pPr marL="454543" indent="-220160">
              <a:spcBef>
                <a:spcPts val="565"/>
              </a:spcBef>
              <a:buAutoNum type="alphaLcPeriod"/>
              <a:tabLst>
                <a:tab pos="454543" algn="l"/>
              </a:tabLst>
            </a:pPr>
            <a:r>
              <a:rPr sz="1071" dirty="0">
                <a:latin typeface="Arial"/>
                <a:cs typeface="Arial"/>
              </a:rPr>
              <a:t>Vehicle</a:t>
            </a:r>
            <a:r>
              <a:rPr sz="1071" spc="-49" dirty="0">
                <a:latin typeface="Arial"/>
                <a:cs typeface="Arial"/>
              </a:rPr>
              <a:t> </a:t>
            </a:r>
            <a:r>
              <a:rPr sz="1071" spc="-10" dirty="0">
                <a:latin typeface="Arial"/>
                <a:cs typeface="Arial"/>
              </a:rPr>
              <a:t>color</a:t>
            </a:r>
            <a:endParaRPr sz="1071" dirty="0">
              <a:latin typeface="Arial"/>
              <a:cs typeface="Arial"/>
            </a:endParaRPr>
          </a:p>
          <a:p>
            <a:pPr marL="454543" indent="-220160">
              <a:spcBef>
                <a:spcPts val="560"/>
              </a:spcBef>
              <a:buAutoNum type="alphaLcPeriod"/>
              <a:tabLst>
                <a:tab pos="454543" algn="l"/>
              </a:tabLst>
            </a:pPr>
            <a:r>
              <a:rPr sz="1071" dirty="0">
                <a:latin typeface="Arial"/>
                <a:cs typeface="Arial"/>
              </a:rPr>
              <a:t>Tinted</a:t>
            </a:r>
            <a:r>
              <a:rPr sz="1071" spc="-39" dirty="0">
                <a:latin typeface="Arial"/>
                <a:cs typeface="Arial"/>
              </a:rPr>
              <a:t> </a:t>
            </a:r>
            <a:r>
              <a:rPr sz="1071" spc="-10" dirty="0">
                <a:latin typeface="Arial"/>
                <a:cs typeface="Arial"/>
              </a:rPr>
              <a:t>glass</a:t>
            </a:r>
            <a:endParaRPr sz="1071" dirty="0">
              <a:latin typeface="Arial"/>
              <a:cs typeface="Arial"/>
            </a:endParaRPr>
          </a:p>
          <a:p>
            <a:pPr marL="457017" indent="-222634">
              <a:spcBef>
                <a:spcPts val="560"/>
              </a:spcBef>
              <a:buAutoNum type="alphaLcPeriod"/>
              <a:tabLst>
                <a:tab pos="457017" algn="l"/>
              </a:tabLst>
            </a:pPr>
            <a:r>
              <a:rPr sz="1071" dirty="0">
                <a:latin typeface="Arial"/>
                <a:cs typeface="Arial"/>
              </a:rPr>
              <a:t>Vehicle</a:t>
            </a:r>
            <a:r>
              <a:rPr sz="1071" spc="-49" dirty="0">
                <a:latin typeface="Arial"/>
                <a:cs typeface="Arial"/>
              </a:rPr>
              <a:t> </a:t>
            </a:r>
            <a:r>
              <a:rPr sz="1071" spc="-10" dirty="0">
                <a:latin typeface="Arial"/>
                <a:cs typeface="Arial"/>
              </a:rPr>
              <a:t>speed</a:t>
            </a:r>
            <a:endParaRPr sz="1071" dirty="0">
              <a:latin typeface="Arial"/>
              <a:cs typeface="Arial"/>
            </a:endParaRPr>
          </a:p>
          <a:p>
            <a:pPr marL="454543" indent="-220160">
              <a:spcBef>
                <a:spcPts val="560"/>
              </a:spcBef>
              <a:buAutoNum type="alphaLcPeriod"/>
              <a:tabLst>
                <a:tab pos="454543" algn="l"/>
              </a:tabLst>
            </a:pPr>
            <a:r>
              <a:rPr sz="1071" dirty="0">
                <a:latin typeface="Arial"/>
                <a:cs typeface="Arial"/>
              </a:rPr>
              <a:t>Wind</a:t>
            </a:r>
            <a:r>
              <a:rPr sz="1071" spc="-29" dirty="0">
                <a:latin typeface="Arial"/>
                <a:cs typeface="Arial"/>
              </a:rPr>
              <a:t> </a:t>
            </a:r>
            <a:r>
              <a:rPr sz="1071" dirty="0">
                <a:latin typeface="Arial"/>
                <a:cs typeface="Arial"/>
              </a:rPr>
              <a:t>direction</a:t>
            </a:r>
            <a:r>
              <a:rPr sz="1071" spc="-29" dirty="0">
                <a:latin typeface="Arial"/>
                <a:cs typeface="Arial"/>
              </a:rPr>
              <a:t> </a:t>
            </a:r>
            <a:r>
              <a:rPr sz="1071" dirty="0">
                <a:latin typeface="Arial"/>
                <a:cs typeface="Arial"/>
              </a:rPr>
              <a:t>and</a:t>
            </a:r>
            <a:r>
              <a:rPr sz="1071" spc="-29" dirty="0">
                <a:latin typeface="Arial"/>
                <a:cs typeface="Arial"/>
              </a:rPr>
              <a:t> </a:t>
            </a:r>
            <a:r>
              <a:rPr sz="1071" spc="-10" dirty="0">
                <a:latin typeface="Arial"/>
                <a:cs typeface="Arial"/>
              </a:rPr>
              <a:t>velocity</a:t>
            </a:r>
            <a:endParaRPr sz="1071" dirty="0">
              <a:latin typeface="Arial"/>
              <a:cs typeface="Arial"/>
            </a:endParaRPr>
          </a:p>
          <a:p>
            <a:pPr marL="12369" algn="just">
              <a:spcBef>
                <a:spcPts val="1154"/>
              </a:spcBef>
            </a:pPr>
            <a:r>
              <a:rPr sz="1071" dirty="0">
                <a:latin typeface="Arial"/>
                <a:cs typeface="Arial"/>
              </a:rPr>
              <a:t>The</a:t>
            </a:r>
            <a:r>
              <a:rPr sz="1071" spc="-34" dirty="0">
                <a:latin typeface="Arial"/>
                <a:cs typeface="Arial"/>
              </a:rPr>
              <a:t> </a:t>
            </a:r>
            <a:r>
              <a:rPr sz="1071" dirty="0">
                <a:latin typeface="Arial"/>
                <a:cs typeface="Arial"/>
              </a:rPr>
              <a:t>cabin</a:t>
            </a:r>
            <a:r>
              <a:rPr sz="1071" spc="-29" dirty="0">
                <a:latin typeface="Arial"/>
                <a:cs typeface="Arial"/>
              </a:rPr>
              <a:t> </a:t>
            </a:r>
            <a:r>
              <a:rPr sz="1071" dirty="0">
                <a:latin typeface="Arial"/>
                <a:cs typeface="Arial"/>
              </a:rPr>
              <a:t>passengers</a:t>
            </a:r>
            <a:r>
              <a:rPr sz="1071" spc="-29" dirty="0">
                <a:latin typeface="Arial"/>
                <a:cs typeface="Arial"/>
              </a:rPr>
              <a:t> </a:t>
            </a:r>
            <a:r>
              <a:rPr sz="1071" dirty="0">
                <a:latin typeface="Arial"/>
                <a:cs typeface="Arial"/>
              </a:rPr>
              <a:t>also</a:t>
            </a:r>
            <a:r>
              <a:rPr sz="1071" spc="-29" dirty="0">
                <a:latin typeface="Arial"/>
                <a:cs typeface="Arial"/>
              </a:rPr>
              <a:t> </a:t>
            </a:r>
            <a:r>
              <a:rPr sz="1071" dirty="0">
                <a:latin typeface="Arial"/>
                <a:cs typeface="Arial"/>
              </a:rPr>
              <a:t>contribute</a:t>
            </a:r>
            <a:r>
              <a:rPr sz="1071" spc="-24" dirty="0">
                <a:latin typeface="Arial"/>
                <a:cs typeface="Arial"/>
              </a:rPr>
              <a:t> </a:t>
            </a:r>
            <a:r>
              <a:rPr sz="1071" dirty="0">
                <a:latin typeface="Arial"/>
                <a:cs typeface="Arial"/>
              </a:rPr>
              <a:t>to</a:t>
            </a:r>
            <a:r>
              <a:rPr sz="1071" spc="-29" dirty="0">
                <a:latin typeface="Arial"/>
                <a:cs typeface="Arial"/>
              </a:rPr>
              <a:t> </a:t>
            </a:r>
            <a:r>
              <a:rPr sz="1071" spc="-10" dirty="0">
                <a:latin typeface="Arial"/>
                <a:cs typeface="Arial"/>
              </a:rPr>
              <a:t>heat.</a:t>
            </a:r>
            <a:endParaRPr sz="1071" dirty="0">
              <a:latin typeface="Arial"/>
              <a:cs typeface="Arial"/>
            </a:endParaRPr>
          </a:p>
          <a:p>
            <a:pPr marL="12369" marR="4947" algn="just">
              <a:lnSpc>
                <a:spcPct val="143700"/>
              </a:lnSpc>
              <a:spcBef>
                <a:spcPts val="584"/>
              </a:spcBef>
            </a:pPr>
            <a:r>
              <a:rPr sz="1071" dirty="0">
                <a:latin typeface="Arial"/>
                <a:cs typeface="Arial"/>
              </a:rPr>
              <a:t>The</a:t>
            </a:r>
            <a:r>
              <a:rPr sz="1071" spc="-24" dirty="0">
                <a:latin typeface="Arial"/>
                <a:cs typeface="Arial"/>
              </a:rPr>
              <a:t> </a:t>
            </a:r>
            <a:r>
              <a:rPr sz="1071" dirty="0">
                <a:latin typeface="Arial"/>
                <a:cs typeface="Arial"/>
              </a:rPr>
              <a:t>automobile</a:t>
            </a:r>
            <a:r>
              <a:rPr sz="1071" spc="-19"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conditioner</a:t>
            </a:r>
            <a:r>
              <a:rPr sz="1071" spc="-19" dirty="0">
                <a:latin typeface="Arial"/>
                <a:cs typeface="Arial"/>
              </a:rPr>
              <a:t> </a:t>
            </a:r>
            <a:r>
              <a:rPr sz="1071" dirty="0">
                <a:latin typeface="Arial"/>
                <a:cs typeface="Arial"/>
              </a:rPr>
              <a:t>must</a:t>
            </a:r>
            <a:r>
              <a:rPr sz="1071" spc="-29"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capable</a:t>
            </a:r>
            <a:r>
              <a:rPr sz="1071" spc="-3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removing</a:t>
            </a:r>
            <a:r>
              <a:rPr sz="1071" spc="-24" dirty="0">
                <a:latin typeface="Arial"/>
                <a:cs typeface="Arial"/>
              </a:rPr>
              <a:t> </a:t>
            </a:r>
            <a:r>
              <a:rPr sz="1071" dirty="0">
                <a:latin typeface="Arial"/>
                <a:cs typeface="Arial"/>
              </a:rPr>
              <a:t>all</a:t>
            </a:r>
            <a:r>
              <a:rPr sz="1071" spc="-1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inputs.</a:t>
            </a:r>
            <a:r>
              <a:rPr sz="1071" spc="-24"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load</a:t>
            </a:r>
            <a:r>
              <a:rPr sz="1071" spc="-19" dirty="0">
                <a:latin typeface="Arial"/>
                <a:cs typeface="Arial"/>
              </a:rPr>
              <a:t> </a:t>
            </a:r>
            <a:r>
              <a:rPr sz="1071" dirty="0">
                <a:latin typeface="Arial"/>
                <a:cs typeface="Arial"/>
              </a:rPr>
              <a:t>on</a:t>
            </a:r>
            <a:r>
              <a:rPr sz="1071" spc="-29" dirty="0">
                <a:latin typeface="Arial"/>
                <a:cs typeface="Arial"/>
              </a:rPr>
              <a:t> </a:t>
            </a:r>
            <a:r>
              <a:rPr sz="1071" spc="-24" dirty="0">
                <a:latin typeface="Arial"/>
                <a:cs typeface="Arial"/>
              </a:rPr>
              <a:t>the </a:t>
            </a:r>
            <a:r>
              <a:rPr sz="1071" dirty="0">
                <a:latin typeface="Arial"/>
                <a:cs typeface="Arial"/>
              </a:rPr>
              <a:t>air</a:t>
            </a:r>
            <a:r>
              <a:rPr sz="1071" spc="-29" dirty="0">
                <a:latin typeface="Arial"/>
                <a:cs typeface="Arial"/>
              </a:rPr>
              <a:t> </a:t>
            </a:r>
            <a:r>
              <a:rPr sz="1071" dirty="0">
                <a:latin typeface="Arial"/>
                <a:cs typeface="Arial"/>
              </a:rPr>
              <a:t>conditioner</a:t>
            </a:r>
            <a:r>
              <a:rPr sz="1071" spc="-29" dirty="0">
                <a:latin typeface="Arial"/>
                <a:cs typeface="Arial"/>
              </a:rPr>
              <a:t> </a:t>
            </a:r>
            <a:r>
              <a:rPr sz="1071" dirty="0">
                <a:latin typeface="Arial"/>
                <a:cs typeface="Arial"/>
              </a:rPr>
              <a:t>for</a:t>
            </a:r>
            <a:r>
              <a:rPr sz="1071" spc="-29" dirty="0">
                <a:latin typeface="Arial"/>
                <a:cs typeface="Arial"/>
              </a:rPr>
              <a:t> </a:t>
            </a:r>
            <a:r>
              <a:rPr sz="1071" dirty="0">
                <a:latin typeface="Arial"/>
                <a:cs typeface="Arial"/>
              </a:rPr>
              <a:t>customary</a:t>
            </a:r>
            <a:r>
              <a:rPr sz="1071" spc="-24" dirty="0">
                <a:latin typeface="Arial"/>
                <a:cs typeface="Arial"/>
              </a:rPr>
              <a:t> </a:t>
            </a:r>
            <a:r>
              <a:rPr sz="1071" dirty="0">
                <a:latin typeface="Arial"/>
                <a:cs typeface="Arial"/>
              </a:rPr>
              <a:t>units</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expected</a:t>
            </a:r>
            <a:r>
              <a:rPr sz="1071" spc="-3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high</a:t>
            </a:r>
            <a:r>
              <a:rPr sz="1071" spc="-34"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18000</a:t>
            </a:r>
            <a:r>
              <a:rPr sz="1071" spc="-24" dirty="0">
                <a:latin typeface="Arial"/>
                <a:cs typeface="Arial"/>
              </a:rPr>
              <a:t> </a:t>
            </a:r>
            <a:r>
              <a:rPr sz="1071" dirty="0">
                <a:latin typeface="Arial"/>
                <a:cs typeface="Arial"/>
              </a:rPr>
              <a:t>Btu/hr,</a:t>
            </a:r>
            <a:r>
              <a:rPr sz="1071" spc="-24" dirty="0">
                <a:latin typeface="Arial"/>
                <a:cs typeface="Arial"/>
              </a:rPr>
              <a:t> </a:t>
            </a:r>
            <a:r>
              <a:rPr sz="1071" dirty="0">
                <a:latin typeface="Arial"/>
                <a:cs typeface="Arial"/>
              </a:rPr>
              <a:t>which</a:t>
            </a:r>
            <a:r>
              <a:rPr sz="1071" spc="-34" dirty="0">
                <a:latin typeface="Arial"/>
                <a:cs typeface="Arial"/>
              </a:rPr>
              <a:t> </a:t>
            </a:r>
            <a:r>
              <a:rPr sz="1071" dirty="0">
                <a:latin typeface="Arial"/>
                <a:cs typeface="Arial"/>
              </a:rPr>
              <a:t>is</a:t>
            </a:r>
            <a:r>
              <a:rPr sz="1071" spc="-24" dirty="0">
                <a:latin typeface="Arial"/>
                <a:cs typeface="Arial"/>
              </a:rPr>
              <a:t> </a:t>
            </a:r>
            <a:r>
              <a:rPr sz="1071" spc="-10" dirty="0">
                <a:latin typeface="Arial"/>
                <a:cs typeface="Arial"/>
              </a:rPr>
              <a:t>equivalent </a:t>
            </a:r>
            <a:r>
              <a:rPr sz="1071" dirty="0">
                <a:latin typeface="Arial"/>
                <a:cs typeface="Arial"/>
              </a:rPr>
              <a:t>to</a:t>
            </a:r>
            <a:r>
              <a:rPr sz="1071" spc="58" dirty="0">
                <a:latin typeface="Arial"/>
                <a:cs typeface="Arial"/>
              </a:rPr>
              <a:t> </a:t>
            </a:r>
            <a:r>
              <a:rPr sz="1071" dirty="0">
                <a:latin typeface="Arial"/>
                <a:cs typeface="Arial"/>
              </a:rPr>
              <a:t>1.5</a:t>
            </a:r>
            <a:r>
              <a:rPr sz="1071" spc="63" dirty="0">
                <a:latin typeface="Arial"/>
                <a:cs typeface="Arial"/>
              </a:rPr>
              <a:t> </a:t>
            </a:r>
            <a:r>
              <a:rPr sz="1071" dirty="0">
                <a:latin typeface="Arial"/>
                <a:cs typeface="Arial"/>
              </a:rPr>
              <a:t>tons</a:t>
            </a:r>
            <a:r>
              <a:rPr sz="1071" spc="44" dirty="0">
                <a:latin typeface="Arial"/>
                <a:cs typeface="Arial"/>
              </a:rPr>
              <a:t> </a:t>
            </a:r>
            <a:r>
              <a:rPr sz="1071" dirty="0">
                <a:latin typeface="Arial"/>
                <a:cs typeface="Arial"/>
              </a:rPr>
              <a:t>of</a:t>
            </a:r>
            <a:r>
              <a:rPr sz="1071" spc="58" dirty="0">
                <a:latin typeface="Arial"/>
                <a:cs typeface="Arial"/>
              </a:rPr>
              <a:t> </a:t>
            </a:r>
            <a:r>
              <a:rPr sz="1071" dirty="0">
                <a:latin typeface="Arial"/>
                <a:cs typeface="Arial"/>
              </a:rPr>
              <a:t>air</a:t>
            </a:r>
            <a:r>
              <a:rPr sz="1071" spc="58" dirty="0">
                <a:latin typeface="Arial"/>
                <a:cs typeface="Arial"/>
              </a:rPr>
              <a:t> </a:t>
            </a:r>
            <a:r>
              <a:rPr sz="1071" dirty="0">
                <a:latin typeface="Arial"/>
                <a:cs typeface="Arial"/>
              </a:rPr>
              <a:t>conditioning.</a:t>
            </a:r>
            <a:r>
              <a:rPr sz="1071" spc="54" dirty="0">
                <a:latin typeface="Arial"/>
                <a:cs typeface="Arial"/>
              </a:rPr>
              <a:t> </a:t>
            </a:r>
            <a:r>
              <a:rPr sz="1071" dirty="0">
                <a:latin typeface="Arial"/>
                <a:cs typeface="Arial"/>
              </a:rPr>
              <a:t>About</a:t>
            </a:r>
            <a:r>
              <a:rPr sz="1071" spc="63" dirty="0">
                <a:latin typeface="Arial"/>
                <a:cs typeface="Arial"/>
              </a:rPr>
              <a:t> </a:t>
            </a:r>
            <a:r>
              <a:rPr sz="1071" dirty="0">
                <a:latin typeface="Arial"/>
                <a:cs typeface="Arial"/>
              </a:rPr>
              <a:t>half</a:t>
            </a:r>
            <a:r>
              <a:rPr sz="1071" spc="58" dirty="0">
                <a:latin typeface="Arial"/>
                <a:cs typeface="Arial"/>
              </a:rPr>
              <a:t> </a:t>
            </a:r>
            <a:r>
              <a:rPr sz="1071" dirty="0">
                <a:latin typeface="Arial"/>
                <a:cs typeface="Arial"/>
              </a:rPr>
              <a:t>of</a:t>
            </a:r>
            <a:r>
              <a:rPr sz="1071" spc="54" dirty="0">
                <a:latin typeface="Arial"/>
                <a:cs typeface="Arial"/>
              </a:rPr>
              <a:t> </a:t>
            </a:r>
            <a:r>
              <a:rPr sz="1071" dirty="0">
                <a:latin typeface="Arial"/>
                <a:cs typeface="Arial"/>
              </a:rPr>
              <a:t>this</a:t>
            </a:r>
            <a:r>
              <a:rPr sz="1071" spc="58" dirty="0">
                <a:latin typeface="Arial"/>
                <a:cs typeface="Arial"/>
              </a:rPr>
              <a:t> </a:t>
            </a:r>
            <a:r>
              <a:rPr sz="1071" dirty="0">
                <a:latin typeface="Arial"/>
                <a:cs typeface="Arial"/>
              </a:rPr>
              <a:t>heat</a:t>
            </a:r>
            <a:r>
              <a:rPr sz="1071" spc="54" dirty="0">
                <a:latin typeface="Arial"/>
                <a:cs typeface="Arial"/>
              </a:rPr>
              <a:t> </a:t>
            </a:r>
            <a:r>
              <a:rPr sz="1071" dirty="0">
                <a:latin typeface="Arial"/>
                <a:cs typeface="Arial"/>
              </a:rPr>
              <a:t>is</a:t>
            </a:r>
            <a:r>
              <a:rPr sz="1071" spc="58" dirty="0">
                <a:latin typeface="Arial"/>
                <a:cs typeface="Arial"/>
              </a:rPr>
              <a:t> </a:t>
            </a:r>
            <a:r>
              <a:rPr sz="1071" dirty="0">
                <a:latin typeface="Arial"/>
                <a:cs typeface="Arial"/>
              </a:rPr>
              <a:t>conducted</a:t>
            </a:r>
            <a:r>
              <a:rPr sz="1071" spc="63" dirty="0">
                <a:latin typeface="Arial"/>
                <a:cs typeface="Arial"/>
              </a:rPr>
              <a:t> </a:t>
            </a:r>
            <a:r>
              <a:rPr sz="1071" dirty="0">
                <a:latin typeface="Arial"/>
                <a:cs typeface="Arial"/>
              </a:rPr>
              <a:t>through</a:t>
            </a:r>
            <a:r>
              <a:rPr sz="1071" spc="54"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body</a:t>
            </a:r>
            <a:r>
              <a:rPr sz="1071" spc="58" dirty="0">
                <a:latin typeface="Arial"/>
                <a:cs typeface="Arial"/>
              </a:rPr>
              <a:t> </a:t>
            </a:r>
            <a:r>
              <a:rPr sz="1071" dirty="0">
                <a:latin typeface="Arial"/>
                <a:cs typeface="Arial"/>
              </a:rPr>
              <a:t>metal</a:t>
            </a:r>
            <a:r>
              <a:rPr sz="1071" spc="63" dirty="0">
                <a:latin typeface="Arial"/>
                <a:cs typeface="Arial"/>
              </a:rPr>
              <a:t> </a:t>
            </a:r>
            <a:r>
              <a:rPr sz="1071" spc="-24" dirty="0">
                <a:latin typeface="Arial"/>
                <a:cs typeface="Arial"/>
              </a:rPr>
              <a:t>and </a:t>
            </a:r>
            <a:r>
              <a:rPr sz="1071" dirty="0">
                <a:latin typeface="Arial"/>
                <a:cs typeface="Arial"/>
              </a:rPr>
              <a:t>glass</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remaining</a:t>
            </a:r>
            <a:r>
              <a:rPr sz="1071" spc="49" dirty="0">
                <a:latin typeface="Arial"/>
                <a:cs typeface="Arial"/>
              </a:rPr>
              <a:t> </a:t>
            </a:r>
            <a:r>
              <a:rPr sz="1071" dirty="0">
                <a:latin typeface="Arial"/>
                <a:cs typeface="Arial"/>
              </a:rPr>
              <a:t>comes</a:t>
            </a:r>
            <a:r>
              <a:rPr sz="1071" spc="54" dirty="0">
                <a:latin typeface="Arial"/>
                <a:cs typeface="Arial"/>
              </a:rPr>
              <a:t> </a:t>
            </a:r>
            <a:r>
              <a:rPr sz="1071" dirty="0">
                <a:latin typeface="Arial"/>
                <a:cs typeface="Arial"/>
              </a:rPr>
              <a:t>from</a:t>
            </a:r>
            <a:r>
              <a:rPr sz="1071" spc="49" dirty="0">
                <a:latin typeface="Arial"/>
                <a:cs typeface="Arial"/>
              </a:rPr>
              <a:t> </a:t>
            </a:r>
            <a:r>
              <a:rPr sz="1071" dirty="0">
                <a:latin typeface="Arial"/>
                <a:cs typeface="Arial"/>
              </a:rPr>
              <a:t>air</a:t>
            </a:r>
            <a:r>
              <a:rPr sz="1071" spc="49" dirty="0">
                <a:latin typeface="Arial"/>
                <a:cs typeface="Arial"/>
              </a:rPr>
              <a:t> </a:t>
            </a:r>
            <a:r>
              <a:rPr sz="1071" dirty="0">
                <a:latin typeface="Arial"/>
                <a:cs typeface="Arial"/>
              </a:rPr>
              <a:t>leaks</a:t>
            </a:r>
            <a:r>
              <a:rPr sz="1071" spc="44"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warm</a:t>
            </a:r>
            <a:r>
              <a:rPr sz="1071" spc="49" dirty="0">
                <a:latin typeface="Arial"/>
                <a:cs typeface="Arial"/>
              </a:rPr>
              <a:t> </a:t>
            </a:r>
            <a:r>
              <a:rPr sz="1071" dirty="0">
                <a:latin typeface="Arial"/>
                <a:cs typeface="Arial"/>
              </a:rPr>
              <a:t>parts</a:t>
            </a:r>
            <a:r>
              <a:rPr sz="1071" spc="54" dirty="0">
                <a:latin typeface="Arial"/>
                <a:cs typeface="Arial"/>
              </a:rPr>
              <a:t> </a:t>
            </a:r>
            <a:r>
              <a:rPr sz="1071" dirty="0">
                <a:latin typeface="Arial"/>
                <a:cs typeface="Arial"/>
              </a:rPr>
              <a:t>within</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compartment.</a:t>
            </a:r>
            <a:r>
              <a:rPr sz="1071" spc="49" dirty="0">
                <a:latin typeface="Arial"/>
                <a:cs typeface="Arial"/>
              </a:rPr>
              <a:t> </a:t>
            </a:r>
            <a:r>
              <a:rPr sz="1071" dirty="0">
                <a:latin typeface="Arial"/>
                <a:cs typeface="Arial"/>
              </a:rPr>
              <a:t>The</a:t>
            </a:r>
            <a:r>
              <a:rPr sz="1071" spc="54" dirty="0">
                <a:latin typeface="Arial"/>
                <a:cs typeface="Arial"/>
              </a:rPr>
              <a:t> </a:t>
            </a:r>
            <a:r>
              <a:rPr sz="1071" spc="-24" dirty="0">
                <a:latin typeface="Arial"/>
                <a:cs typeface="Arial"/>
              </a:rPr>
              <a:t>air </a:t>
            </a:r>
            <a:r>
              <a:rPr sz="1071" dirty="0">
                <a:latin typeface="Arial"/>
                <a:cs typeface="Arial"/>
              </a:rPr>
              <a:t>conditioner</a:t>
            </a:r>
            <a:r>
              <a:rPr sz="1071" spc="-15" dirty="0">
                <a:latin typeface="Arial"/>
                <a:cs typeface="Arial"/>
              </a:rPr>
              <a:t> </a:t>
            </a:r>
            <a:r>
              <a:rPr sz="1071" dirty="0">
                <a:latin typeface="Arial"/>
                <a:cs typeface="Arial"/>
              </a:rPr>
              <a:t>can</a:t>
            </a:r>
            <a:r>
              <a:rPr sz="1071" spc="-10" dirty="0">
                <a:latin typeface="Arial"/>
                <a:cs typeface="Arial"/>
              </a:rPr>
              <a:t> </a:t>
            </a:r>
            <a:r>
              <a:rPr sz="1071" dirty="0">
                <a:latin typeface="Arial"/>
                <a:cs typeface="Arial"/>
              </a:rPr>
              <a:t>transfer</a:t>
            </a:r>
            <a:r>
              <a:rPr sz="1071" spc="-10" dirty="0">
                <a:latin typeface="Arial"/>
                <a:cs typeface="Arial"/>
              </a:rPr>
              <a:t> </a:t>
            </a:r>
            <a:r>
              <a:rPr sz="1071" dirty="0">
                <a:latin typeface="Arial"/>
                <a:cs typeface="Arial"/>
              </a:rPr>
              <a:t>about</a:t>
            </a:r>
            <a:r>
              <a:rPr sz="1071" spc="-10" dirty="0">
                <a:latin typeface="Arial"/>
                <a:cs typeface="Arial"/>
              </a:rPr>
              <a:t> one-</a:t>
            </a:r>
            <a:r>
              <a:rPr sz="1071" dirty="0">
                <a:latin typeface="Arial"/>
                <a:cs typeface="Arial"/>
              </a:rPr>
              <a:t>third</a:t>
            </a:r>
            <a:r>
              <a:rPr sz="1071" spc="-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this heat</a:t>
            </a:r>
            <a:r>
              <a:rPr sz="1071" spc="-10" dirty="0">
                <a:latin typeface="Arial"/>
                <a:cs typeface="Arial"/>
              </a:rPr>
              <a:t> </a:t>
            </a:r>
            <a:r>
              <a:rPr sz="1071" dirty="0">
                <a:latin typeface="Arial"/>
                <a:cs typeface="Arial"/>
              </a:rPr>
              <a:t>at</a:t>
            </a:r>
            <a:r>
              <a:rPr sz="1071" spc="-5" dirty="0">
                <a:latin typeface="Arial"/>
                <a:cs typeface="Arial"/>
              </a:rPr>
              <a:t> </a:t>
            </a:r>
            <a:r>
              <a:rPr sz="1071" dirty="0">
                <a:latin typeface="Arial"/>
                <a:cs typeface="Arial"/>
              </a:rPr>
              <a:t>engine</a:t>
            </a:r>
            <a:r>
              <a:rPr sz="1071" spc="-10" dirty="0">
                <a:latin typeface="Arial"/>
                <a:cs typeface="Arial"/>
              </a:rPr>
              <a:t> </a:t>
            </a:r>
            <a:r>
              <a:rPr sz="1071" dirty="0">
                <a:latin typeface="Arial"/>
                <a:cs typeface="Arial"/>
              </a:rPr>
              <a:t>idle</a:t>
            </a:r>
            <a:r>
              <a:rPr sz="1071" spc="-10"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hence</a:t>
            </a:r>
            <a:r>
              <a:rPr sz="1071" spc="-10" dirty="0">
                <a:latin typeface="Arial"/>
                <a:cs typeface="Arial"/>
              </a:rPr>
              <a:t> </a:t>
            </a:r>
            <a:r>
              <a:rPr sz="1071" dirty="0">
                <a:latin typeface="Arial"/>
                <a:cs typeface="Arial"/>
              </a:rPr>
              <a:t>full</a:t>
            </a:r>
            <a:r>
              <a:rPr sz="1071" spc="-5" dirty="0">
                <a:latin typeface="Arial"/>
                <a:cs typeface="Arial"/>
              </a:rPr>
              <a:t> </a:t>
            </a:r>
            <a:r>
              <a:rPr sz="1071" dirty="0">
                <a:latin typeface="Arial"/>
                <a:cs typeface="Arial"/>
              </a:rPr>
              <a:t>air</a:t>
            </a:r>
            <a:r>
              <a:rPr sz="1071" spc="-15" dirty="0">
                <a:latin typeface="Arial"/>
                <a:cs typeface="Arial"/>
              </a:rPr>
              <a:t> </a:t>
            </a:r>
            <a:r>
              <a:rPr sz="1071" spc="-10" dirty="0">
                <a:latin typeface="Arial"/>
                <a:cs typeface="Arial"/>
              </a:rPr>
              <a:t>conditioning </a:t>
            </a:r>
            <a:r>
              <a:rPr sz="1071" dirty="0">
                <a:latin typeface="Arial"/>
                <a:cs typeface="Arial"/>
              </a:rPr>
              <a:t>is</a:t>
            </a:r>
            <a:r>
              <a:rPr sz="1071" spc="-24" dirty="0">
                <a:latin typeface="Arial"/>
                <a:cs typeface="Arial"/>
              </a:rPr>
              <a:t> </a:t>
            </a:r>
            <a:r>
              <a:rPr sz="1071" dirty="0">
                <a:latin typeface="Arial"/>
                <a:cs typeface="Arial"/>
              </a:rPr>
              <a:t>attained</a:t>
            </a:r>
            <a:r>
              <a:rPr sz="1071" spc="-19" dirty="0">
                <a:latin typeface="Arial"/>
                <a:cs typeface="Arial"/>
              </a:rPr>
              <a:t> </a:t>
            </a:r>
            <a:r>
              <a:rPr sz="1071" dirty="0">
                <a:latin typeface="Arial"/>
                <a:cs typeface="Arial"/>
              </a:rPr>
              <a:t>only</a:t>
            </a:r>
            <a:r>
              <a:rPr sz="1071" spc="-19"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raised</a:t>
            </a:r>
            <a:r>
              <a:rPr sz="1071" spc="-24" dirty="0">
                <a:latin typeface="Arial"/>
                <a:cs typeface="Arial"/>
              </a:rPr>
              <a:t> </a:t>
            </a:r>
            <a:r>
              <a:rPr sz="1071" dirty="0">
                <a:latin typeface="Arial"/>
                <a:cs typeface="Arial"/>
              </a:rPr>
              <a:t>engine</a:t>
            </a:r>
            <a:r>
              <a:rPr sz="1071" spc="-19" dirty="0">
                <a:latin typeface="Arial"/>
                <a:cs typeface="Arial"/>
              </a:rPr>
              <a:t> </a:t>
            </a:r>
            <a:r>
              <a:rPr sz="1071" spc="-10" dirty="0">
                <a:latin typeface="Arial"/>
                <a:cs typeface="Arial"/>
              </a:rPr>
              <a:t>speeds.</a:t>
            </a:r>
            <a:endParaRPr sz="1071" dirty="0">
              <a:latin typeface="Arial"/>
              <a:cs typeface="Arial"/>
            </a:endParaRPr>
          </a:p>
          <a:p>
            <a:pPr marL="12369" marR="4947" algn="just">
              <a:lnSpc>
                <a:spcPct val="143800"/>
              </a:lnSpc>
              <a:spcBef>
                <a:spcPts val="579"/>
              </a:spcBef>
            </a:pPr>
            <a:r>
              <a:rPr sz="1071" dirty="0">
                <a:latin typeface="Arial"/>
                <a:cs typeface="Arial"/>
              </a:rPr>
              <a:t>Besides</a:t>
            </a:r>
            <a:r>
              <a:rPr sz="1071" spc="5" dirty="0">
                <a:latin typeface="Arial"/>
                <a:cs typeface="Arial"/>
              </a:rPr>
              <a:t> </a:t>
            </a:r>
            <a:r>
              <a:rPr sz="1071" dirty="0">
                <a:latin typeface="Arial"/>
                <a:cs typeface="Arial"/>
              </a:rPr>
              <a:t>temperature,</a:t>
            </a:r>
            <a:r>
              <a:rPr sz="1071" spc="5" dirty="0">
                <a:latin typeface="Arial"/>
                <a:cs typeface="Arial"/>
              </a:rPr>
              <a:t> </a:t>
            </a:r>
            <a:r>
              <a:rPr sz="1071" dirty="0">
                <a:latin typeface="Arial"/>
                <a:cs typeface="Arial"/>
              </a:rPr>
              <a:t>humidity</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also</a:t>
            </a:r>
            <a:r>
              <a:rPr sz="1071" spc="5" dirty="0">
                <a:latin typeface="Arial"/>
                <a:cs typeface="Arial"/>
              </a:rPr>
              <a:t> </a:t>
            </a:r>
            <a:r>
              <a:rPr sz="1071" dirty="0">
                <a:latin typeface="Arial"/>
                <a:cs typeface="Arial"/>
              </a:rPr>
              <a:t>one</a:t>
            </a:r>
            <a:r>
              <a:rPr sz="1071" spc="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 comfort</a:t>
            </a:r>
            <a:r>
              <a:rPr sz="1071" spc="5" dirty="0">
                <a:latin typeface="Arial"/>
                <a:cs typeface="Arial"/>
              </a:rPr>
              <a:t> </a:t>
            </a:r>
            <a:r>
              <a:rPr sz="1071" dirty="0">
                <a:latin typeface="Arial"/>
                <a:cs typeface="Arial"/>
              </a:rPr>
              <a:t>factors</a:t>
            </a:r>
            <a:r>
              <a:rPr sz="1071" spc="5"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many</a:t>
            </a:r>
            <a:r>
              <a:rPr sz="1071" spc="10" dirty="0">
                <a:latin typeface="Arial"/>
                <a:cs typeface="Arial"/>
              </a:rPr>
              <a:t> </a:t>
            </a:r>
            <a:r>
              <a:rPr sz="1071" dirty="0">
                <a:latin typeface="Arial"/>
                <a:cs typeface="Arial"/>
              </a:rPr>
              <a:t>cases,</a:t>
            </a:r>
            <a:r>
              <a:rPr sz="1071" spc="5" dirty="0">
                <a:latin typeface="Arial"/>
                <a:cs typeface="Arial"/>
              </a:rPr>
              <a:t> </a:t>
            </a:r>
            <a:r>
              <a:rPr sz="1071" dirty="0">
                <a:latin typeface="Arial"/>
                <a:cs typeface="Arial"/>
              </a:rPr>
              <a:t>it</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even</a:t>
            </a:r>
            <a:r>
              <a:rPr sz="1071" spc="5" dirty="0">
                <a:latin typeface="Arial"/>
                <a:cs typeface="Arial"/>
              </a:rPr>
              <a:t> </a:t>
            </a:r>
            <a:r>
              <a:rPr sz="1071" spc="-49" dirty="0">
                <a:latin typeface="Arial"/>
                <a:cs typeface="Arial"/>
              </a:rPr>
              <a:t>a </a:t>
            </a:r>
            <a:r>
              <a:rPr sz="1071" dirty="0">
                <a:latin typeface="Arial"/>
                <a:cs typeface="Arial"/>
              </a:rPr>
              <a:t>more</a:t>
            </a:r>
            <a:r>
              <a:rPr sz="1071" spc="15" dirty="0">
                <a:latin typeface="Arial"/>
                <a:cs typeface="Arial"/>
              </a:rPr>
              <a:t> </a:t>
            </a:r>
            <a:r>
              <a:rPr sz="1071" dirty="0">
                <a:latin typeface="Arial"/>
                <a:cs typeface="Arial"/>
              </a:rPr>
              <a:t>important</a:t>
            </a:r>
            <a:r>
              <a:rPr sz="1071" spc="15" dirty="0">
                <a:latin typeface="Arial"/>
                <a:cs typeface="Arial"/>
              </a:rPr>
              <a:t> </a:t>
            </a:r>
            <a:r>
              <a:rPr sz="1071" dirty="0">
                <a:latin typeface="Arial"/>
                <a:cs typeface="Arial"/>
              </a:rPr>
              <a:t>factor.</a:t>
            </a:r>
            <a:r>
              <a:rPr sz="1071" spc="19" dirty="0">
                <a:latin typeface="Arial"/>
                <a:cs typeface="Arial"/>
              </a:rPr>
              <a:t> </a:t>
            </a:r>
            <a:r>
              <a:rPr sz="1071" dirty="0">
                <a:latin typeface="Arial"/>
                <a:cs typeface="Arial"/>
              </a:rPr>
              <a:t>Therefore,</a:t>
            </a:r>
            <a:r>
              <a:rPr sz="1071" spc="15" dirty="0">
                <a:latin typeface="Arial"/>
                <a:cs typeface="Arial"/>
              </a:rPr>
              <a:t> </a:t>
            </a:r>
            <a:r>
              <a:rPr sz="1071" dirty="0">
                <a:latin typeface="Arial"/>
                <a:cs typeface="Arial"/>
              </a:rPr>
              <a:t>removal</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excess</a:t>
            </a:r>
            <a:r>
              <a:rPr sz="1071" spc="19" dirty="0">
                <a:latin typeface="Arial"/>
                <a:cs typeface="Arial"/>
              </a:rPr>
              <a:t> </a:t>
            </a:r>
            <a:r>
              <a:rPr sz="1071" dirty="0">
                <a:latin typeface="Arial"/>
                <a:cs typeface="Arial"/>
              </a:rPr>
              <a:t>humidity</a:t>
            </a:r>
            <a:r>
              <a:rPr sz="1071" spc="15"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also</a:t>
            </a:r>
            <a:r>
              <a:rPr sz="1071" spc="15" dirty="0">
                <a:latin typeface="Arial"/>
                <a:cs typeface="Arial"/>
              </a:rPr>
              <a:t> </a:t>
            </a:r>
            <a:r>
              <a:rPr sz="1071" dirty="0">
                <a:latin typeface="Arial"/>
                <a:cs typeface="Arial"/>
              </a:rPr>
              <a:t>one</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requirements</a:t>
            </a:r>
            <a:r>
              <a:rPr sz="1071" spc="15" dirty="0">
                <a:latin typeface="Arial"/>
                <a:cs typeface="Arial"/>
              </a:rPr>
              <a:t> </a:t>
            </a:r>
            <a:r>
              <a:rPr sz="1071" spc="-24" dirty="0">
                <a:latin typeface="Arial"/>
                <a:cs typeface="Arial"/>
              </a:rPr>
              <a:t>of </a:t>
            </a:r>
            <a:r>
              <a:rPr sz="1071" dirty="0">
                <a:latin typeface="Arial"/>
                <a:cs typeface="Arial"/>
              </a:rPr>
              <a:t>air</a:t>
            </a:r>
            <a:r>
              <a:rPr sz="1071" spc="5" dirty="0">
                <a:latin typeface="Arial"/>
                <a:cs typeface="Arial"/>
              </a:rPr>
              <a:t> </a:t>
            </a:r>
            <a:r>
              <a:rPr sz="1071" dirty="0">
                <a:latin typeface="Arial"/>
                <a:cs typeface="Arial"/>
              </a:rPr>
              <a:t>conditioning.</a:t>
            </a:r>
            <a:r>
              <a:rPr sz="1071" spc="5" dirty="0">
                <a:latin typeface="Arial"/>
                <a:cs typeface="Arial"/>
              </a:rPr>
              <a:t> </a:t>
            </a:r>
            <a:r>
              <a:rPr sz="1071" dirty="0">
                <a:latin typeface="Arial"/>
                <a:cs typeface="Arial"/>
              </a:rPr>
              <a:t>Water</a:t>
            </a:r>
            <a:r>
              <a:rPr sz="1071" spc="5" dirty="0">
                <a:latin typeface="Arial"/>
                <a:cs typeface="Arial"/>
              </a:rPr>
              <a:t> </a:t>
            </a:r>
            <a:r>
              <a:rPr sz="1071" dirty="0">
                <a:latin typeface="Arial"/>
                <a:cs typeface="Arial"/>
              </a:rPr>
              <a:t>vapour</a:t>
            </a:r>
            <a:r>
              <a:rPr sz="1071" spc="5" dirty="0">
                <a:latin typeface="Arial"/>
                <a:cs typeface="Arial"/>
              </a:rPr>
              <a:t> </a:t>
            </a:r>
            <a:r>
              <a:rPr sz="1071" dirty="0">
                <a:latin typeface="Arial"/>
                <a:cs typeface="Arial"/>
              </a:rPr>
              <a:t>condenses</a:t>
            </a:r>
            <a:r>
              <a:rPr sz="1071" spc="10" dirty="0">
                <a:latin typeface="Arial"/>
                <a:cs typeface="Arial"/>
              </a:rPr>
              <a:t> </a:t>
            </a:r>
            <a:r>
              <a:rPr sz="1071" dirty="0">
                <a:latin typeface="Arial"/>
                <a:cs typeface="Arial"/>
              </a:rPr>
              <a:t>on the</a:t>
            </a:r>
            <a:r>
              <a:rPr sz="1071" spc="10" dirty="0">
                <a:latin typeface="Arial"/>
                <a:cs typeface="Arial"/>
              </a:rPr>
              <a:t> </a:t>
            </a:r>
            <a:r>
              <a:rPr sz="1071" dirty="0">
                <a:latin typeface="Arial"/>
                <a:cs typeface="Arial"/>
              </a:rPr>
              <a:t>cold</a:t>
            </a:r>
            <a:r>
              <a:rPr sz="1071" spc="5" dirty="0">
                <a:latin typeface="Arial"/>
                <a:cs typeface="Arial"/>
              </a:rPr>
              <a:t> </a:t>
            </a:r>
            <a:r>
              <a:rPr sz="1071" dirty="0">
                <a:latin typeface="Arial"/>
                <a:cs typeface="Arial"/>
              </a:rPr>
              <a:t>evaporator</a:t>
            </a:r>
            <a:r>
              <a:rPr sz="1071" spc="5" dirty="0">
                <a:latin typeface="Arial"/>
                <a:cs typeface="Arial"/>
              </a:rPr>
              <a:t> </a:t>
            </a:r>
            <a:r>
              <a:rPr sz="1071" dirty="0">
                <a:latin typeface="Arial"/>
                <a:cs typeface="Arial"/>
              </a:rPr>
              <a:t>fins</a:t>
            </a:r>
            <a:r>
              <a:rPr sz="1071" spc="5" dirty="0">
                <a:latin typeface="Arial"/>
                <a:cs typeface="Arial"/>
              </a:rPr>
              <a:t> </a:t>
            </a:r>
            <a:r>
              <a:rPr sz="1071" dirty="0">
                <a:latin typeface="Arial"/>
                <a:cs typeface="Arial"/>
              </a:rPr>
              <a:t>just</a:t>
            </a:r>
            <a:r>
              <a:rPr sz="1071" spc="5" dirty="0">
                <a:latin typeface="Arial"/>
                <a:cs typeface="Arial"/>
              </a:rPr>
              <a:t> </a:t>
            </a:r>
            <a:r>
              <a:rPr sz="1071" dirty="0">
                <a:latin typeface="Arial"/>
                <a:cs typeface="Arial"/>
              </a:rPr>
              <a:t>as</a:t>
            </a:r>
            <a:r>
              <a:rPr sz="1071" spc="5" dirty="0">
                <a:latin typeface="Arial"/>
                <a:cs typeface="Arial"/>
              </a:rPr>
              <a:t> </a:t>
            </a:r>
            <a:r>
              <a:rPr sz="1071" dirty="0">
                <a:latin typeface="Arial"/>
                <a:cs typeface="Arial"/>
              </a:rPr>
              <a:t>it</a:t>
            </a:r>
            <a:r>
              <a:rPr sz="1071" spc="5" dirty="0">
                <a:latin typeface="Arial"/>
                <a:cs typeface="Arial"/>
              </a:rPr>
              <a:t> </a:t>
            </a:r>
            <a:r>
              <a:rPr sz="1071" dirty="0">
                <a:latin typeface="Arial"/>
                <a:cs typeface="Arial"/>
              </a:rPr>
              <a:t>would</a:t>
            </a:r>
            <a:r>
              <a:rPr sz="1071" spc="10" dirty="0">
                <a:latin typeface="Arial"/>
                <a:cs typeface="Arial"/>
              </a:rPr>
              <a:t> </a:t>
            </a:r>
            <a:r>
              <a:rPr sz="1071" dirty="0">
                <a:latin typeface="Arial"/>
                <a:cs typeface="Arial"/>
              </a:rPr>
              <a:t>on</a:t>
            </a:r>
            <a:r>
              <a:rPr sz="1071" spc="5" dirty="0">
                <a:latin typeface="Arial"/>
                <a:cs typeface="Arial"/>
              </a:rPr>
              <a:t> </a:t>
            </a:r>
            <a:r>
              <a:rPr sz="1071" dirty="0">
                <a:latin typeface="Arial"/>
                <a:cs typeface="Arial"/>
              </a:rPr>
              <a:t>a</a:t>
            </a:r>
            <a:r>
              <a:rPr sz="1071" spc="5" dirty="0">
                <a:latin typeface="Arial"/>
                <a:cs typeface="Arial"/>
              </a:rPr>
              <a:t> </a:t>
            </a:r>
            <a:r>
              <a:rPr sz="1071" spc="-10" dirty="0">
                <a:latin typeface="Arial"/>
                <a:cs typeface="Arial"/>
              </a:rPr>
              <a:t>glass </a:t>
            </a:r>
            <a:r>
              <a:rPr sz="1071" dirty="0">
                <a:latin typeface="Arial"/>
                <a:cs typeface="Arial"/>
              </a:rPr>
              <a:t>holding</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cold</a:t>
            </a:r>
            <a:r>
              <a:rPr sz="1071" spc="10" dirty="0">
                <a:latin typeface="Arial"/>
                <a:cs typeface="Arial"/>
              </a:rPr>
              <a:t> </a:t>
            </a:r>
            <a:r>
              <a:rPr sz="1071" dirty="0">
                <a:latin typeface="Arial"/>
                <a:cs typeface="Arial"/>
              </a:rPr>
              <a:t>drink.</a:t>
            </a:r>
            <a:r>
              <a:rPr sz="1071" spc="15" dirty="0">
                <a:latin typeface="Arial"/>
                <a:cs typeface="Arial"/>
              </a:rPr>
              <a:t> </a:t>
            </a:r>
            <a:r>
              <a:rPr sz="1071" dirty="0">
                <a:latin typeface="Arial"/>
                <a:cs typeface="Arial"/>
              </a:rPr>
              <a:t>This</a:t>
            </a:r>
            <a:r>
              <a:rPr sz="1071" spc="10" dirty="0">
                <a:latin typeface="Arial"/>
                <a:cs typeface="Arial"/>
              </a:rPr>
              <a:t> </a:t>
            </a:r>
            <a:r>
              <a:rPr sz="1071" dirty="0">
                <a:latin typeface="Arial"/>
                <a:cs typeface="Arial"/>
              </a:rPr>
              <a:t>condensed</a:t>
            </a:r>
            <a:r>
              <a:rPr sz="1071" spc="10" dirty="0">
                <a:latin typeface="Arial"/>
                <a:cs typeface="Arial"/>
              </a:rPr>
              <a:t> </a:t>
            </a:r>
            <a:r>
              <a:rPr sz="1071" dirty="0">
                <a:latin typeface="Arial"/>
                <a:cs typeface="Arial"/>
              </a:rPr>
              <a:t>water</a:t>
            </a:r>
            <a:r>
              <a:rPr sz="1071" spc="15" dirty="0">
                <a:latin typeface="Arial"/>
                <a:cs typeface="Arial"/>
              </a:rPr>
              <a:t> </a:t>
            </a:r>
            <a:r>
              <a:rPr sz="1071" dirty="0">
                <a:latin typeface="Arial"/>
                <a:cs typeface="Arial"/>
              </a:rPr>
              <a:t>then</a:t>
            </a:r>
            <a:r>
              <a:rPr sz="1071" spc="15" dirty="0">
                <a:latin typeface="Arial"/>
                <a:cs typeface="Arial"/>
              </a:rPr>
              <a:t> </a:t>
            </a:r>
            <a:r>
              <a:rPr sz="1071" dirty="0">
                <a:latin typeface="Arial"/>
                <a:cs typeface="Arial"/>
              </a:rPr>
              <a:t>drops</a:t>
            </a:r>
            <a:r>
              <a:rPr sz="1071" spc="10" dirty="0">
                <a:latin typeface="Arial"/>
                <a:cs typeface="Arial"/>
              </a:rPr>
              <a:t> </a:t>
            </a:r>
            <a:r>
              <a:rPr sz="1071" dirty="0">
                <a:latin typeface="Arial"/>
                <a:cs typeface="Arial"/>
              </a:rPr>
              <a:t>off</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evaporator</a:t>
            </a:r>
            <a:r>
              <a:rPr sz="1071" spc="10"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runs</a:t>
            </a:r>
            <a:r>
              <a:rPr sz="1071" spc="10" dirty="0">
                <a:latin typeface="Arial"/>
                <a:cs typeface="Arial"/>
              </a:rPr>
              <a:t> </a:t>
            </a:r>
            <a:r>
              <a:rPr sz="1071" dirty="0">
                <a:latin typeface="Arial"/>
                <a:cs typeface="Arial"/>
              </a:rPr>
              <a:t>out</a:t>
            </a:r>
            <a:r>
              <a:rPr sz="1071" spc="10"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drain </a:t>
            </a:r>
            <a:r>
              <a:rPr sz="1071" dirty="0">
                <a:latin typeface="Arial"/>
                <a:cs typeface="Arial"/>
              </a:rPr>
              <a:t>at</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bottom</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evaporator</a:t>
            </a:r>
            <a:r>
              <a:rPr sz="1071" spc="-15" dirty="0">
                <a:latin typeface="Arial"/>
                <a:cs typeface="Arial"/>
              </a:rPr>
              <a:t> </a:t>
            </a:r>
            <a:r>
              <a:rPr sz="1071" dirty="0">
                <a:latin typeface="Arial"/>
                <a:cs typeface="Arial"/>
              </a:rPr>
              <a:t>case.</a:t>
            </a:r>
            <a:r>
              <a:rPr sz="1071" spc="-15" dirty="0">
                <a:latin typeface="Arial"/>
                <a:cs typeface="Arial"/>
              </a:rPr>
              <a:t> </a:t>
            </a:r>
            <a:r>
              <a:rPr sz="1071" dirty="0">
                <a:latin typeface="Arial"/>
                <a:cs typeface="Arial"/>
              </a:rPr>
              <a:t>This</a:t>
            </a:r>
            <a:r>
              <a:rPr sz="1071" spc="-19" dirty="0">
                <a:latin typeface="Arial"/>
                <a:cs typeface="Arial"/>
              </a:rPr>
              <a:t> </a:t>
            </a:r>
            <a:r>
              <a:rPr sz="1071" dirty="0">
                <a:latin typeface="Arial"/>
                <a:cs typeface="Arial"/>
              </a:rPr>
              <a:t>feature</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especially</a:t>
            </a:r>
            <a:r>
              <a:rPr sz="1071" spc="-19" dirty="0">
                <a:latin typeface="Arial"/>
                <a:cs typeface="Arial"/>
              </a:rPr>
              <a:t> </a:t>
            </a:r>
            <a:r>
              <a:rPr sz="1071" dirty="0">
                <a:latin typeface="Arial"/>
                <a:cs typeface="Arial"/>
              </a:rPr>
              <a:t>useful</a:t>
            </a:r>
            <a:r>
              <a:rPr sz="1071" spc="-19" dirty="0">
                <a:latin typeface="Arial"/>
                <a:cs typeface="Arial"/>
              </a:rPr>
              <a:t> </a:t>
            </a:r>
            <a:r>
              <a:rPr sz="1071" dirty="0">
                <a:latin typeface="Arial"/>
                <a:cs typeface="Arial"/>
              </a:rPr>
              <a:t>if</a:t>
            </a:r>
            <a:r>
              <a:rPr sz="1071" spc="-15"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rains</a:t>
            </a:r>
            <a:r>
              <a:rPr sz="1071" spc="-19" dirty="0">
                <a:latin typeface="Arial"/>
                <a:cs typeface="Arial"/>
              </a:rPr>
              <a:t> </a:t>
            </a:r>
            <a:r>
              <a:rPr sz="1071" spc="-10" dirty="0">
                <a:latin typeface="Arial"/>
                <a:cs typeface="Arial"/>
              </a:rPr>
              <a:t>outside.</a:t>
            </a:r>
            <a:endParaRPr sz="1071" dirty="0">
              <a:latin typeface="Arial"/>
              <a:cs typeface="Arial"/>
            </a:endParaRPr>
          </a:p>
          <a:p>
            <a:pPr marL="12369" algn="just">
              <a:spcBef>
                <a:spcPts val="1144"/>
              </a:spcBef>
            </a:pPr>
            <a:r>
              <a:rPr sz="1071" dirty="0">
                <a:latin typeface="Arial"/>
                <a:cs typeface="Arial"/>
              </a:rPr>
              <a:t>The</a:t>
            </a:r>
            <a:r>
              <a:rPr sz="1071" spc="-24" dirty="0">
                <a:latin typeface="Arial"/>
                <a:cs typeface="Arial"/>
              </a:rPr>
              <a:t> </a:t>
            </a:r>
            <a:r>
              <a:rPr sz="1071" dirty="0">
                <a:latin typeface="Arial"/>
                <a:cs typeface="Arial"/>
              </a:rPr>
              <a:t>two</a:t>
            </a:r>
            <a:r>
              <a:rPr sz="1071" spc="-24" dirty="0">
                <a:latin typeface="Arial"/>
                <a:cs typeface="Arial"/>
              </a:rPr>
              <a:t> </a:t>
            </a:r>
            <a:r>
              <a:rPr sz="1071" dirty="0">
                <a:latin typeface="Arial"/>
                <a:cs typeface="Arial"/>
              </a:rPr>
              <a:t>main</a:t>
            </a:r>
            <a:r>
              <a:rPr sz="1071" spc="-24" dirty="0">
                <a:latin typeface="Arial"/>
                <a:cs typeface="Arial"/>
              </a:rPr>
              <a:t> </a:t>
            </a:r>
            <a:r>
              <a:rPr sz="1071" dirty="0">
                <a:latin typeface="Arial"/>
                <a:cs typeface="Arial"/>
              </a:rPr>
              <a:t>sources</a:t>
            </a:r>
            <a:r>
              <a:rPr sz="1071" spc="-15"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humidity</a:t>
            </a:r>
            <a:r>
              <a:rPr sz="1071" spc="-24" dirty="0">
                <a:latin typeface="Arial"/>
                <a:cs typeface="Arial"/>
              </a:rPr>
              <a:t> </a:t>
            </a:r>
            <a:r>
              <a:rPr sz="1071" spc="-19" dirty="0">
                <a:latin typeface="Arial"/>
                <a:cs typeface="Arial"/>
              </a:rPr>
              <a:t>are:</a:t>
            </a:r>
            <a:endParaRPr sz="1071" dirty="0">
              <a:latin typeface="Arial"/>
              <a:cs typeface="Arial"/>
            </a:endParaRPr>
          </a:p>
          <a:p>
            <a:pPr marL="455161" indent="-220160" algn="just">
              <a:spcBef>
                <a:spcPts val="1154"/>
              </a:spcBef>
              <a:buAutoNum type="alphaLcPeriod"/>
              <a:tabLst>
                <a:tab pos="455161" algn="l"/>
              </a:tabLst>
            </a:pPr>
            <a:r>
              <a:rPr sz="1071" dirty="0">
                <a:latin typeface="Arial"/>
                <a:cs typeface="Arial"/>
              </a:rPr>
              <a:t>Outside</a:t>
            </a:r>
            <a:r>
              <a:rPr sz="1071" spc="-24" dirty="0">
                <a:latin typeface="Arial"/>
                <a:cs typeface="Arial"/>
              </a:rPr>
              <a:t> air</a:t>
            </a:r>
            <a:endParaRPr sz="1071" dirty="0">
              <a:latin typeface="Arial"/>
              <a:cs typeface="Arial"/>
            </a:endParaRPr>
          </a:p>
          <a:p>
            <a:pPr marL="455161" indent="-220160" algn="just">
              <a:spcBef>
                <a:spcPts val="560"/>
              </a:spcBef>
              <a:buAutoNum type="alphaLcPeriod"/>
              <a:tabLst>
                <a:tab pos="455161" algn="l"/>
              </a:tabLst>
            </a:pPr>
            <a:r>
              <a:rPr sz="1071" dirty="0">
                <a:latin typeface="Arial"/>
                <a:cs typeface="Arial"/>
              </a:rPr>
              <a:t>Breathing</a:t>
            </a:r>
            <a:r>
              <a:rPr sz="1071" spc="-24" dirty="0">
                <a:latin typeface="Arial"/>
                <a:cs typeface="Arial"/>
              </a:rPr>
              <a:t> </a:t>
            </a:r>
            <a:r>
              <a:rPr sz="1071" dirty="0">
                <a:latin typeface="Arial"/>
                <a:cs typeface="Arial"/>
              </a:rPr>
              <a:t>of</a:t>
            </a:r>
            <a:r>
              <a:rPr sz="1071" spc="-24" dirty="0">
                <a:latin typeface="Arial"/>
                <a:cs typeface="Arial"/>
              </a:rPr>
              <a:t> </a:t>
            </a:r>
            <a:r>
              <a:rPr sz="1071" spc="-10" dirty="0">
                <a:latin typeface="Arial"/>
                <a:cs typeface="Arial"/>
              </a:rPr>
              <a:t>passengers</a:t>
            </a:r>
            <a:endParaRPr sz="1071" dirty="0">
              <a:latin typeface="Arial"/>
              <a:cs typeface="Arial"/>
            </a:endParaRPr>
          </a:p>
          <a:p>
            <a:pPr marL="12369" marR="4947" algn="just">
              <a:lnSpc>
                <a:spcPct val="143700"/>
              </a:lnSpc>
              <a:spcBef>
                <a:spcPts val="584"/>
              </a:spcBef>
            </a:pPr>
            <a:r>
              <a:rPr sz="1071" dirty="0">
                <a:latin typeface="Arial"/>
                <a:cs typeface="Arial"/>
              </a:rPr>
              <a:t>Humidity</a:t>
            </a:r>
            <a:r>
              <a:rPr sz="1071" spc="-19" dirty="0">
                <a:latin typeface="Arial"/>
                <a:cs typeface="Arial"/>
              </a:rPr>
              <a:t> </a:t>
            </a:r>
            <a:r>
              <a:rPr sz="1071" dirty="0">
                <a:latin typeface="Arial"/>
                <a:cs typeface="Arial"/>
              </a:rPr>
              <a:t>control</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important</a:t>
            </a:r>
            <a:r>
              <a:rPr sz="1071" spc="-19"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safety</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defroster</a:t>
            </a:r>
            <a:r>
              <a:rPr sz="1071" spc="-19" dirty="0">
                <a:latin typeface="Arial"/>
                <a:cs typeface="Arial"/>
              </a:rPr>
              <a:t> </a:t>
            </a:r>
            <a:r>
              <a:rPr sz="1071" dirty="0">
                <a:latin typeface="Arial"/>
                <a:cs typeface="Arial"/>
              </a:rPr>
              <a:t>operation.</a:t>
            </a:r>
            <a:r>
              <a:rPr sz="1071" spc="-19" dirty="0">
                <a:latin typeface="Arial"/>
                <a:cs typeface="Arial"/>
              </a:rPr>
              <a:t> </a:t>
            </a:r>
            <a:r>
              <a:rPr sz="1071" dirty="0">
                <a:latin typeface="Arial"/>
                <a:cs typeface="Arial"/>
              </a:rPr>
              <a:t>In-vehicle</a:t>
            </a:r>
            <a:r>
              <a:rPr sz="1071" spc="-19" dirty="0">
                <a:latin typeface="Arial"/>
                <a:cs typeface="Arial"/>
              </a:rPr>
              <a:t> </a:t>
            </a:r>
            <a:r>
              <a:rPr sz="1071" dirty="0">
                <a:latin typeface="Arial"/>
                <a:cs typeface="Arial"/>
              </a:rPr>
              <a:t>humidity</a:t>
            </a:r>
            <a:r>
              <a:rPr sz="1071" spc="-19"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reduced</a:t>
            </a:r>
            <a:r>
              <a:rPr sz="1071" spc="-19" dirty="0">
                <a:latin typeface="Arial"/>
                <a:cs typeface="Arial"/>
              </a:rPr>
              <a:t> </a:t>
            </a:r>
            <a:r>
              <a:rPr sz="1071" spc="-24" dirty="0">
                <a:latin typeface="Arial"/>
                <a:cs typeface="Arial"/>
              </a:rPr>
              <a:t>to </a:t>
            </a:r>
            <a:r>
              <a:rPr sz="1071" dirty="0">
                <a:latin typeface="Arial"/>
                <a:cs typeface="Arial"/>
              </a:rPr>
              <a:t>about</a:t>
            </a:r>
            <a:r>
              <a:rPr sz="1071" spc="-10" dirty="0">
                <a:latin typeface="Arial"/>
                <a:cs typeface="Arial"/>
              </a:rPr>
              <a:t> </a:t>
            </a:r>
            <a:r>
              <a:rPr sz="1071" dirty="0">
                <a:latin typeface="Arial"/>
                <a:cs typeface="Arial"/>
              </a:rPr>
              <a:t>40% to</a:t>
            </a:r>
            <a:r>
              <a:rPr sz="1071" spc="-5" dirty="0">
                <a:latin typeface="Arial"/>
                <a:cs typeface="Arial"/>
              </a:rPr>
              <a:t> </a:t>
            </a:r>
            <a:r>
              <a:rPr sz="1071" dirty="0">
                <a:latin typeface="Arial"/>
                <a:cs typeface="Arial"/>
              </a:rPr>
              <a:t>45% even on</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most</a:t>
            </a:r>
            <a:r>
              <a:rPr sz="1071" spc="-5" dirty="0">
                <a:latin typeface="Arial"/>
                <a:cs typeface="Arial"/>
              </a:rPr>
              <a:t> </a:t>
            </a:r>
            <a:r>
              <a:rPr sz="1071" dirty="0">
                <a:latin typeface="Arial"/>
                <a:cs typeface="Arial"/>
              </a:rPr>
              <a:t>humid</a:t>
            </a:r>
            <a:r>
              <a:rPr sz="1071" spc="-5" dirty="0">
                <a:latin typeface="Arial"/>
                <a:cs typeface="Arial"/>
              </a:rPr>
              <a:t> </a:t>
            </a:r>
            <a:r>
              <a:rPr sz="1071" dirty="0">
                <a:latin typeface="Arial"/>
                <a:cs typeface="Arial"/>
              </a:rPr>
              <a:t>days if</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air</a:t>
            </a:r>
            <a:r>
              <a:rPr sz="1071" spc="-5" dirty="0">
                <a:latin typeface="Arial"/>
                <a:cs typeface="Arial"/>
              </a:rPr>
              <a:t> </a:t>
            </a:r>
            <a:r>
              <a:rPr sz="1071" dirty="0">
                <a:latin typeface="Arial"/>
                <a:cs typeface="Arial"/>
              </a:rPr>
              <a:t>conditioning</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operated</a:t>
            </a:r>
            <a:r>
              <a:rPr sz="1071" spc="-5" dirty="0">
                <a:latin typeface="Arial"/>
                <a:cs typeface="Arial"/>
              </a:rPr>
              <a:t> </a:t>
            </a:r>
            <a:r>
              <a:rPr sz="1071" dirty="0">
                <a:latin typeface="Arial"/>
                <a:cs typeface="Arial"/>
              </a:rPr>
              <a:t>long</a:t>
            </a:r>
            <a:r>
              <a:rPr sz="1071" spc="-5" dirty="0">
                <a:latin typeface="Arial"/>
                <a:cs typeface="Arial"/>
              </a:rPr>
              <a:t> </a:t>
            </a:r>
            <a:r>
              <a:rPr sz="1071" spc="-10" dirty="0">
                <a:latin typeface="Arial"/>
                <a:cs typeface="Arial"/>
              </a:rPr>
              <a:t>enough. </a:t>
            </a:r>
            <a:r>
              <a:rPr sz="1071" dirty="0">
                <a:latin typeface="Arial"/>
                <a:cs typeface="Arial"/>
              </a:rPr>
              <a:t>A</a:t>
            </a:r>
            <a:r>
              <a:rPr sz="1071" spc="-39" dirty="0">
                <a:latin typeface="Arial"/>
                <a:cs typeface="Arial"/>
              </a:rPr>
              <a:t> </a:t>
            </a:r>
            <a:r>
              <a:rPr sz="1071" dirty="0">
                <a:latin typeface="Arial"/>
                <a:cs typeface="Arial"/>
              </a:rPr>
              <a:t>good</a:t>
            </a:r>
            <a:r>
              <a:rPr sz="1071" spc="-34" dirty="0">
                <a:latin typeface="Arial"/>
                <a:cs typeface="Arial"/>
              </a:rPr>
              <a:t> </a:t>
            </a:r>
            <a:r>
              <a:rPr sz="1071" dirty="0">
                <a:latin typeface="Arial"/>
                <a:cs typeface="Arial"/>
              </a:rPr>
              <a:t>example</a:t>
            </a:r>
            <a:r>
              <a:rPr sz="1071" spc="-3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this</a:t>
            </a:r>
            <a:r>
              <a:rPr sz="1071" spc="-34" dirty="0">
                <a:latin typeface="Arial"/>
                <a:cs typeface="Arial"/>
              </a:rPr>
              <a:t> </a:t>
            </a:r>
            <a:r>
              <a:rPr sz="1071" spc="-10" dirty="0">
                <a:latin typeface="Arial"/>
                <a:cs typeface="Arial"/>
              </a:rPr>
              <a:t>dehumidification</a:t>
            </a:r>
            <a:r>
              <a:rPr sz="1071" spc="-34" dirty="0">
                <a:latin typeface="Arial"/>
                <a:cs typeface="Arial"/>
              </a:rPr>
              <a:t> </a:t>
            </a:r>
            <a:r>
              <a:rPr sz="1071" dirty="0">
                <a:latin typeface="Arial"/>
                <a:cs typeface="Arial"/>
              </a:rPr>
              <a:t>process</a:t>
            </a:r>
            <a:r>
              <a:rPr sz="1071" spc="-39" dirty="0">
                <a:latin typeface="Arial"/>
                <a:cs typeface="Arial"/>
              </a:rPr>
              <a:t> </a:t>
            </a:r>
            <a:r>
              <a:rPr sz="1071" dirty="0">
                <a:latin typeface="Arial"/>
                <a:cs typeface="Arial"/>
              </a:rPr>
              <a:t>occurs</a:t>
            </a:r>
            <a:r>
              <a:rPr sz="1071" spc="-34" dirty="0">
                <a:latin typeface="Arial"/>
                <a:cs typeface="Arial"/>
              </a:rPr>
              <a:t> </a:t>
            </a:r>
            <a:r>
              <a:rPr sz="1071" dirty="0">
                <a:latin typeface="Arial"/>
                <a:cs typeface="Arial"/>
              </a:rPr>
              <a:t>when</a:t>
            </a:r>
            <a:r>
              <a:rPr sz="1071" spc="-34" dirty="0">
                <a:latin typeface="Arial"/>
                <a:cs typeface="Arial"/>
              </a:rPr>
              <a:t> </a:t>
            </a:r>
            <a:r>
              <a:rPr sz="1071" dirty="0">
                <a:latin typeface="Arial"/>
                <a:cs typeface="Arial"/>
              </a:rPr>
              <a:t>a</a:t>
            </a:r>
            <a:r>
              <a:rPr sz="1071" spc="-39" dirty="0">
                <a:latin typeface="Arial"/>
                <a:cs typeface="Arial"/>
              </a:rPr>
              <a:t> </a:t>
            </a:r>
            <a:r>
              <a:rPr sz="1071" spc="-10" dirty="0">
                <a:latin typeface="Arial"/>
                <a:cs typeface="Arial"/>
              </a:rPr>
              <a:t>vehicle's</a:t>
            </a:r>
            <a:r>
              <a:rPr sz="1071" spc="-34" dirty="0">
                <a:latin typeface="Arial"/>
                <a:cs typeface="Arial"/>
              </a:rPr>
              <a:t> </a:t>
            </a:r>
            <a:r>
              <a:rPr sz="1071" dirty="0">
                <a:latin typeface="Arial"/>
                <a:cs typeface="Arial"/>
              </a:rPr>
              <a:t>A/C</a:t>
            </a:r>
            <a:r>
              <a:rPr sz="1071" spc="-39" dirty="0">
                <a:latin typeface="Arial"/>
                <a:cs typeface="Arial"/>
              </a:rPr>
              <a:t> </a:t>
            </a:r>
            <a:r>
              <a:rPr sz="1071" dirty="0">
                <a:latin typeface="Arial"/>
                <a:cs typeface="Arial"/>
              </a:rPr>
              <a:t>is</a:t>
            </a:r>
            <a:r>
              <a:rPr sz="1071" spc="-34" dirty="0">
                <a:latin typeface="Arial"/>
                <a:cs typeface="Arial"/>
              </a:rPr>
              <a:t> </a:t>
            </a:r>
            <a:r>
              <a:rPr sz="1071" spc="-10" dirty="0">
                <a:latin typeface="Arial"/>
                <a:cs typeface="Arial"/>
              </a:rPr>
              <a:t>operated</a:t>
            </a:r>
            <a:r>
              <a:rPr sz="1071" spc="-39" dirty="0">
                <a:latin typeface="Arial"/>
                <a:cs typeface="Arial"/>
              </a:rPr>
              <a:t> </a:t>
            </a:r>
            <a:r>
              <a:rPr sz="1071" dirty="0">
                <a:latin typeface="Arial"/>
                <a:cs typeface="Arial"/>
              </a:rPr>
              <a:t>on</a:t>
            </a:r>
            <a:r>
              <a:rPr sz="1071" spc="-34" dirty="0">
                <a:latin typeface="Arial"/>
                <a:cs typeface="Arial"/>
              </a:rPr>
              <a:t> </a:t>
            </a:r>
            <a:r>
              <a:rPr sz="1071" spc="-19" dirty="0">
                <a:latin typeface="Arial"/>
                <a:cs typeface="Arial"/>
              </a:rPr>
              <a:t>cold</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a:t>
            </a:r>
          </a:p>
        </p:txBody>
      </p:sp>
      <p:sp>
        <p:nvSpPr>
          <p:cNvPr id="7" name="object 3">
            <a:extLst>
              <a:ext uri="{FF2B5EF4-FFF2-40B4-BE49-F238E27FC236}">
                <a16:creationId xmlns:a16="http://schemas.microsoft.com/office/drawing/2014/main" id="{20647147-E6AC-BF98-0C7E-C284B5FF55E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8EB33E8E-15C3-6AC0-60A4-44F4F42DAFE7}"/>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4"/>
            <a:ext cx="5813566" cy="8332304"/>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endParaRPr sz="974" dirty="0">
              <a:latin typeface="Verdana"/>
              <a:cs typeface="Verdana"/>
            </a:endParaRPr>
          </a:p>
          <a:p>
            <a:pPr>
              <a:spcBef>
                <a:spcPts val="516"/>
              </a:spcBef>
            </a:pPr>
            <a:endParaRPr sz="974" dirty="0">
              <a:latin typeface="Verdana"/>
              <a:cs typeface="Verdana"/>
            </a:endParaRPr>
          </a:p>
          <a:p>
            <a:pPr marL="12369" marR="7421" algn="just">
              <a:lnSpc>
                <a:spcPct val="143700"/>
              </a:lnSpc>
            </a:pPr>
            <a:r>
              <a:rPr sz="1071" dirty="0">
                <a:latin typeface="Arial"/>
                <a:cs typeface="Arial"/>
              </a:rPr>
              <a:t>days</a:t>
            </a:r>
            <a:r>
              <a:rPr sz="1071" spc="-49" dirty="0">
                <a:latin typeface="Arial"/>
                <a:cs typeface="Arial"/>
              </a:rPr>
              <a:t> </a:t>
            </a:r>
            <a:r>
              <a:rPr sz="1071" dirty="0">
                <a:latin typeface="Arial"/>
                <a:cs typeface="Arial"/>
              </a:rPr>
              <a:t>when</a:t>
            </a:r>
            <a:r>
              <a:rPr sz="1071" spc="-4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windows</a:t>
            </a:r>
            <a:r>
              <a:rPr sz="1071" spc="-49" dirty="0">
                <a:latin typeface="Arial"/>
                <a:cs typeface="Arial"/>
              </a:rPr>
              <a:t> </a:t>
            </a:r>
            <a:r>
              <a:rPr sz="1071" dirty="0">
                <a:latin typeface="Arial"/>
                <a:cs typeface="Arial"/>
              </a:rPr>
              <a:t>are</a:t>
            </a:r>
            <a:r>
              <a:rPr sz="1071" spc="-49" dirty="0">
                <a:latin typeface="Arial"/>
                <a:cs typeface="Arial"/>
              </a:rPr>
              <a:t> </a:t>
            </a:r>
            <a:r>
              <a:rPr sz="1071" dirty="0">
                <a:latin typeface="Arial"/>
                <a:cs typeface="Arial"/>
              </a:rPr>
              <a:t>fogged</a:t>
            </a:r>
            <a:r>
              <a:rPr sz="1071" spc="-44" dirty="0">
                <a:latin typeface="Arial"/>
                <a:cs typeface="Arial"/>
              </a:rPr>
              <a:t> </a:t>
            </a:r>
            <a:r>
              <a:rPr sz="1071" dirty="0">
                <a:latin typeface="Arial"/>
                <a:cs typeface="Arial"/>
              </a:rPr>
              <a:t>up.</a:t>
            </a:r>
            <a:r>
              <a:rPr sz="1071" spc="-44" dirty="0">
                <a:latin typeface="Arial"/>
                <a:cs typeface="Arial"/>
              </a:rPr>
              <a:t> </a:t>
            </a:r>
            <a:r>
              <a:rPr sz="1071" dirty="0">
                <a:latin typeface="Arial"/>
                <a:cs typeface="Arial"/>
              </a:rPr>
              <a:t>It</a:t>
            </a:r>
            <a:r>
              <a:rPr sz="1071" spc="-49" dirty="0">
                <a:latin typeface="Arial"/>
                <a:cs typeface="Arial"/>
              </a:rPr>
              <a:t> </a:t>
            </a:r>
            <a:r>
              <a:rPr sz="1071" spc="-10" dirty="0">
                <a:latin typeface="Arial"/>
                <a:cs typeface="Arial"/>
              </a:rPr>
              <a:t>usually</a:t>
            </a:r>
            <a:r>
              <a:rPr sz="1071" spc="-49" dirty="0">
                <a:latin typeface="Arial"/>
                <a:cs typeface="Arial"/>
              </a:rPr>
              <a:t> </a:t>
            </a:r>
            <a:r>
              <a:rPr sz="1071" dirty="0">
                <a:latin typeface="Arial"/>
                <a:cs typeface="Arial"/>
              </a:rPr>
              <a:t>takes</a:t>
            </a:r>
            <a:r>
              <a:rPr sz="1071" spc="-49" dirty="0">
                <a:latin typeface="Arial"/>
                <a:cs typeface="Arial"/>
              </a:rPr>
              <a:t> </a:t>
            </a:r>
            <a:r>
              <a:rPr sz="1071" dirty="0">
                <a:latin typeface="Arial"/>
                <a:cs typeface="Arial"/>
              </a:rPr>
              <a:t>only</a:t>
            </a:r>
            <a:r>
              <a:rPr sz="1071" spc="-44" dirty="0">
                <a:latin typeface="Arial"/>
                <a:cs typeface="Arial"/>
              </a:rPr>
              <a:t> </a:t>
            </a:r>
            <a:r>
              <a:rPr sz="1071" dirty="0">
                <a:latin typeface="Arial"/>
                <a:cs typeface="Arial"/>
              </a:rPr>
              <a:t>a</a:t>
            </a:r>
            <a:r>
              <a:rPr sz="1071" spc="-54" dirty="0">
                <a:latin typeface="Arial"/>
                <a:cs typeface="Arial"/>
              </a:rPr>
              <a:t> </a:t>
            </a:r>
            <a:r>
              <a:rPr sz="1071" dirty="0">
                <a:latin typeface="Arial"/>
                <a:cs typeface="Arial"/>
              </a:rPr>
              <a:t>short</a:t>
            </a:r>
            <a:r>
              <a:rPr sz="1071" spc="-49" dirty="0">
                <a:latin typeface="Arial"/>
                <a:cs typeface="Arial"/>
              </a:rPr>
              <a:t> </a:t>
            </a:r>
            <a:r>
              <a:rPr sz="1071" dirty="0">
                <a:latin typeface="Arial"/>
                <a:cs typeface="Arial"/>
              </a:rPr>
              <a:t>time</a:t>
            </a:r>
            <a:r>
              <a:rPr sz="1071" spc="-44"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dry</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air</a:t>
            </a:r>
            <a:r>
              <a:rPr sz="1071" spc="-49" dirty="0">
                <a:latin typeface="Arial"/>
                <a:cs typeface="Arial"/>
              </a:rPr>
              <a:t> </a:t>
            </a:r>
            <a:r>
              <a:rPr sz="1071" dirty="0">
                <a:latin typeface="Arial"/>
                <a:cs typeface="Arial"/>
              </a:rPr>
              <a:t>and</a:t>
            </a:r>
            <a:r>
              <a:rPr sz="1071" spc="-44" dirty="0">
                <a:latin typeface="Arial"/>
                <a:cs typeface="Arial"/>
              </a:rPr>
              <a:t> </a:t>
            </a:r>
            <a:r>
              <a:rPr sz="1071" spc="-10" dirty="0">
                <a:latin typeface="Arial"/>
                <a:cs typeface="Arial"/>
              </a:rPr>
              <a:t>remove </a:t>
            </a:r>
            <a:r>
              <a:rPr sz="1071" dirty="0">
                <a:latin typeface="Arial"/>
                <a:cs typeface="Arial"/>
              </a:rPr>
              <a:t>the fog from the </a:t>
            </a:r>
            <a:r>
              <a:rPr sz="1071" spc="-10" dirty="0">
                <a:latin typeface="Arial"/>
                <a:cs typeface="Arial"/>
              </a:rPr>
              <a:t>windows.</a:t>
            </a:r>
            <a:endParaRPr sz="1071" dirty="0">
              <a:latin typeface="Arial"/>
              <a:cs typeface="Arial"/>
            </a:endParaRPr>
          </a:p>
          <a:p>
            <a:pPr marL="452069" lvl="1" indent="-439700" algn="just">
              <a:spcBef>
                <a:spcPts val="1149"/>
              </a:spcBef>
              <a:buFont typeface="Arial"/>
              <a:buAutoNum type="arabicPeriod" startAt="2"/>
              <a:tabLst>
                <a:tab pos="452069" algn="l"/>
              </a:tabLst>
            </a:pPr>
            <a:r>
              <a:rPr sz="1071" b="1" dirty="0">
                <a:latin typeface="Arial"/>
                <a:cs typeface="Arial"/>
              </a:rPr>
              <a:t>Principles</a:t>
            </a:r>
            <a:r>
              <a:rPr sz="1071" b="1" spc="-15" dirty="0">
                <a:latin typeface="Arial"/>
                <a:cs typeface="Arial"/>
              </a:rPr>
              <a:t> </a:t>
            </a:r>
            <a:r>
              <a:rPr sz="1071" b="1" dirty="0">
                <a:latin typeface="Arial"/>
                <a:cs typeface="Arial"/>
              </a:rPr>
              <a:t>of</a:t>
            </a:r>
            <a:r>
              <a:rPr sz="1071" b="1" spc="-10" dirty="0">
                <a:latin typeface="Arial"/>
                <a:cs typeface="Arial"/>
              </a:rPr>
              <a:t> </a:t>
            </a:r>
            <a:r>
              <a:rPr sz="1071" b="1" dirty="0">
                <a:latin typeface="Arial"/>
                <a:cs typeface="Arial"/>
              </a:rPr>
              <a:t>Air</a:t>
            </a:r>
            <a:r>
              <a:rPr sz="1071" b="1" spc="-15" dirty="0">
                <a:latin typeface="Arial"/>
                <a:cs typeface="Arial"/>
              </a:rPr>
              <a:t> </a:t>
            </a:r>
            <a:r>
              <a:rPr sz="1071" b="1" spc="-10" dirty="0">
                <a:latin typeface="Arial"/>
                <a:cs typeface="Arial"/>
              </a:rPr>
              <a:t>Conditioning</a:t>
            </a:r>
            <a:endParaRPr sz="1071" dirty="0">
              <a:latin typeface="Arial"/>
              <a:cs typeface="Arial"/>
            </a:endParaRPr>
          </a:p>
          <a:p>
            <a:pPr marL="12369" marR="6184" algn="just">
              <a:lnSpc>
                <a:spcPct val="143600"/>
              </a:lnSpc>
              <a:spcBef>
                <a:spcPts val="589"/>
              </a:spcBef>
            </a:pPr>
            <a:r>
              <a:rPr sz="1071" dirty="0">
                <a:latin typeface="Arial"/>
                <a:cs typeface="Arial"/>
              </a:rPr>
              <a:t>The</a:t>
            </a:r>
            <a:r>
              <a:rPr sz="1071" spc="10" dirty="0">
                <a:latin typeface="Arial"/>
                <a:cs typeface="Arial"/>
              </a:rPr>
              <a:t> </a:t>
            </a:r>
            <a:r>
              <a:rPr sz="1071" dirty="0">
                <a:latin typeface="Arial"/>
                <a:cs typeface="Arial"/>
              </a:rPr>
              <a:t>basic</a:t>
            </a:r>
            <a:r>
              <a:rPr sz="1071" spc="15" dirty="0">
                <a:latin typeface="Arial"/>
                <a:cs typeface="Arial"/>
              </a:rPr>
              <a:t> </a:t>
            </a:r>
            <a:r>
              <a:rPr sz="1071" dirty="0">
                <a:latin typeface="Arial"/>
                <a:cs typeface="Arial"/>
              </a:rPr>
              <a:t>principle</a:t>
            </a:r>
            <a:r>
              <a:rPr sz="1071" spc="15" dirty="0">
                <a:latin typeface="Arial"/>
                <a:cs typeface="Arial"/>
              </a:rPr>
              <a:t> </a:t>
            </a:r>
            <a:r>
              <a:rPr sz="1071" dirty="0">
                <a:latin typeface="Arial"/>
                <a:cs typeface="Arial"/>
              </a:rPr>
              <a:t>behind</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operation</a:t>
            </a:r>
            <a:r>
              <a:rPr sz="1071" spc="10"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an</a:t>
            </a:r>
            <a:r>
              <a:rPr sz="1071" spc="15" dirty="0">
                <a:latin typeface="Arial"/>
                <a:cs typeface="Arial"/>
              </a:rPr>
              <a:t> </a:t>
            </a:r>
            <a:r>
              <a:rPr sz="1071" dirty="0">
                <a:latin typeface="Arial"/>
                <a:cs typeface="Arial"/>
              </a:rPr>
              <a:t>HVAC</a:t>
            </a:r>
            <a:r>
              <a:rPr sz="1071" spc="10" dirty="0">
                <a:latin typeface="Arial"/>
                <a:cs typeface="Arial"/>
              </a:rPr>
              <a:t> </a:t>
            </a:r>
            <a:r>
              <a:rPr sz="1071" dirty="0">
                <a:latin typeface="Arial"/>
                <a:cs typeface="Arial"/>
              </a:rPr>
              <a:t>unit</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conduction</a:t>
            </a:r>
            <a:r>
              <a:rPr sz="1071" spc="1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convection.</a:t>
            </a:r>
            <a:r>
              <a:rPr sz="1071" spc="15" dirty="0">
                <a:latin typeface="Arial"/>
                <a:cs typeface="Arial"/>
              </a:rPr>
              <a:t> </a:t>
            </a:r>
            <a:r>
              <a:rPr sz="1071" dirty="0">
                <a:latin typeface="Arial"/>
                <a:cs typeface="Arial"/>
              </a:rPr>
              <a:t>Heat</a:t>
            </a:r>
            <a:r>
              <a:rPr sz="1071" spc="10" dirty="0">
                <a:latin typeface="Arial"/>
                <a:cs typeface="Arial"/>
              </a:rPr>
              <a:t> </a:t>
            </a:r>
            <a:r>
              <a:rPr sz="1071" spc="-24" dirty="0">
                <a:latin typeface="Arial"/>
                <a:cs typeface="Arial"/>
              </a:rPr>
              <a:t>is </a:t>
            </a:r>
            <a:r>
              <a:rPr sz="1071" dirty="0">
                <a:latin typeface="Arial"/>
                <a:cs typeface="Arial"/>
              </a:rPr>
              <a:t>transferred</a:t>
            </a:r>
            <a:r>
              <a:rPr sz="1071" spc="-15" dirty="0">
                <a:latin typeface="Arial"/>
                <a:cs typeface="Arial"/>
              </a:rPr>
              <a:t> </a:t>
            </a:r>
            <a:r>
              <a:rPr sz="1071" dirty="0">
                <a:latin typeface="Arial"/>
                <a:cs typeface="Arial"/>
              </a:rPr>
              <a:t>from</a:t>
            </a:r>
            <a:r>
              <a:rPr sz="1071" spc="-15" dirty="0">
                <a:latin typeface="Arial"/>
                <a:cs typeface="Arial"/>
              </a:rPr>
              <a:t> </a:t>
            </a:r>
            <a:r>
              <a:rPr sz="1071" dirty="0">
                <a:latin typeface="Arial"/>
                <a:cs typeface="Arial"/>
              </a:rPr>
              <a:t>a</a:t>
            </a:r>
            <a:r>
              <a:rPr sz="1071" spc="-10" dirty="0">
                <a:latin typeface="Arial"/>
                <a:cs typeface="Arial"/>
              </a:rPr>
              <a:t> low-</a:t>
            </a:r>
            <a:r>
              <a:rPr sz="1071" dirty="0">
                <a:latin typeface="Arial"/>
                <a:cs typeface="Arial"/>
              </a:rPr>
              <a:t>temperature</a:t>
            </a:r>
            <a:r>
              <a:rPr sz="1071" spc="-10" dirty="0">
                <a:latin typeface="Arial"/>
                <a:cs typeface="Arial"/>
              </a:rPr>
              <a:t> </a:t>
            </a:r>
            <a:r>
              <a:rPr sz="1071" dirty="0">
                <a:latin typeface="Arial"/>
                <a:cs typeface="Arial"/>
              </a:rPr>
              <a:t>region</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a</a:t>
            </a:r>
            <a:r>
              <a:rPr sz="1071" spc="-10" dirty="0">
                <a:latin typeface="Arial"/>
                <a:cs typeface="Arial"/>
              </a:rPr>
              <a:t> high-</a:t>
            </a:r>
            <a:r>
              <a:rPr sz="1071" dirty="0">
                <a:latin typeface="Arial"/>
                <a:cs typeface="Arial"/>
              </a:rPr>
              <a:t>temperature</a:t>
            </a:r>
            <a:r>
              <a:rPr sz="1071" spc="-10" dirty="0">
                <a:latin typeface="Arial"/>
                <a:cs typeface="Arial"/>
              </a:rPr>
              <a:t> </a:t>
            </a:r>
            <a:r>
              <a:rPr sz="1071" dirty="0">
                <a:latin typeface="Arial"/>
                <a:cs typeface="Arial"/>
              </a:rPr>
              <a:t>region</a:t>
            </a:r>
            <a:r>
              <a:rPr sz="1071" spc="-10" dirty="0">
                <a:latin typeface="Arial"/>
                <a:cs typeface="Arial"/>
              </a:rPr>
              <a:t> </a:t>
            </a:r>
            <a:r>
              <a:rPr sz="1071" dirty="0">
                <a:latin typeface="Arial"/>
                <a:cs typeface="Arial"/>
              </a:rPr>
              <a:t>in</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vehicle,</a:t>
            </a:r>
            <a:r>
              <a:rPr sz="1071" spc="-15" dirty="0">
                <a:latin typeface="Arial"/>
                <a:cs typeface="Arial"/>
              </a:rPr>
              <a:t> </a:t>
            </a:r>
            <a:r>
              <a:rPr sz="1071" dirty="0">
                <a:latin typeface="Arial"/>
                <a:cs typeface="Arial"/>
              </a:rPr>
              <a:t>due</a:t>
            </a:r>
            <a:r>
              <a:rPr sz="1071" spc="-10" dirty="0">
                <a:latin typeface="Arial"/>
                <a:cs typeface="Arial"/>
              </a:rPr>
              <a:t> </a:t>
            </a:r>
            <a:r>
              <a:rPr sz="1071" dirty="0">
                <a:latin typeface="Arial"/>
                <a:cs typeface="Arial"/>
              </a:rPr>
              <a:t>to</a:t>
            </a:r>
            <a:r>
              <a:rPr sz="1071" spc="-10" dirty="0">
                <a:latin typeface="Arial"/>
                <a:cs typeface="Arial"/>
              </a:rPr>
              <a:t> </a:t>
            </a:r>
            <a:r>
              <a:rPr sz="1071" spc="-24" dirty="0">
                <a:latin typeface="Arial"/>
                <a:cs typeface="Arial"/>
              </a:rPr>
              <a:t>the </a:t>
            </a:r>
            <a:r>
              <a:rPr sz="1071" dirty="0">
                <a:latin typeface="Arial"/>
                <a:cs typeface="Arial"/>
              </a:rPr>
              <a:t>pressure</a:t>
            </a:r>
            <a:r>
              <a:rPr sz="1071" spc="-24" dirty="0">
                <a:latin typeface="Arial"/>
                <a:cs typeface="Arial"/>
              </a:rPr>
              <a:t> </a:t>
            </a:r>
            <a:r>
              <a:rPr sz="1071" dirty="0">
                <a:latin typeface="Arial"/>
                <a:cs typeface="Arial"/>
              </a:rPr>
              <a:t>difference.</a:t>
            </a:r>
            <a:r>
              <a:rPr sz="1071" spc="-19" dirty="0">
                <a:latin typeface="Arial"/>
                <a:cs typeface="Arial"/>
              </a:rPr>
              <a:t> </a:t>
            </a:r>
            <a:r>
              <a:rPr sz="1071" dirty="0">
                <a:latin typeface="Arial"/>
                <a:cs typeface="Arial"/>
              </a:rPr>
              <a:t>This</a:t>
            </a:r>
            <a:r>
              <a:rPr sz="1071" spc="-29" dirty="0">
                <a:latin typeface="Arial"/>
                <a:cs typeface="Arial"/>
              </a:rPr>
              <a:t> </a:t>
            </a:r>
            <a:r>
              <a:rPr sz="1071" dirty="0">
                <a:latin typeface="Arial"/>
                <a:cs typeface="Arial"/>
              </a:rPr>
              <a:t>process</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transfer</a:t>
            </a:r>
            <a:r>
              <a:rPr sz="1071" spc="-1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called</a:t>
            </a:r>
            <a:r>
              <a:rPr sz="1071" spc="-15" dirty="0">
                <a:latin typeface="Arial"/>
                <a:cs typeface="Arial"/>
              </a:rPr>
              <a:t> </a:t>
            </a:r>
            <a:r>
              <a:rPr sz="1071" i="1" spc="-10" dirty="0">
                <a:latin typeface="Arial"/>
                <a:cs typeface="Arial"/>
              </a:rPr>
              <a:t>Refrigeration</a:t>
            </a:r>
            <a:r>
              <a:rPr sz="1071" spc="-10" dirty="0">
                <a:latin typeface="Arial"/>
                <a:cs typeface="Arial"/>
              </a:rPr>
              <a:t>.</a:t>
            </a:r>
            <a:endParaRPr sz="1071" dirty="0">
              <a:latin typeface="Arial"/>
              <a:cs typeface="Arial"/>
            </a:endParaRPr>
          </a:p>
          <a:p>
            <a:pPr marL="12369" marR="4947" algn="just">
              <a:lnSpc>
                <a:spcPct val="143700"/>
              </a:lnSpc>
              <a:spcBef>
                <a:spcPts val="584"/>
              </a:spcBef>
            </a:pPr>
            <a:r>
              <a:rPr sz="1071" dirty="0">
                <a:latin typeface="Arial"/>
                <a:cs typeface="Arial"/>
              </a:rPr>
              <a:t>In</a:t>
            </a:r>
            <a:r>
              <a:rPr sz="1071" spc="97" dirty="0">
                <a:latin typeface="Arial"/>
                <a:cs typeface="Arial"/>
              </a:rPr>
              <a:t> </a:t>
            </a:r>
            <a:r>
              <a:rPr sz="1071" dirty="0">
                <a:latin typeface="Arial"/>
                <a:cs typeface="Arial"/>
              </a:rPr>
              <a:t>order</a:t>
            </a:r>
            <a:r>
              <a:rPr sz="1071" spc="97"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understand</a:t>
            </a:r>
            <a:r>
              <a:rPr sz="1071" spc="97" dirty="0">
                <a:latin typeface="Arial"/>
                <a:cs typeface="Arial"/>
              </a:rPr>
              <a:t> </a:t>
            </a:r>
            <a:r>
              <a:rPr sz="1071" dirty="0">
                <a:latin typeface="Arial"/>
                <a:cs typeface="Arial"/>
              </a:rPr>
              <a:t>how</a:t>
            </a:r>
            <a:r>
              <a:rPr sz="1071" spc="102" dirty="0">
                <a:latin typeface="Arial"/>
                <a:cs typeface="Arial"/>
              </a:rPr>
              <a:t> </a:t>
            </a:r>
            <a:r>
              <a:rPr sz="1071" dirty="0">
                <a:latin typeface="Arial"/>
                <a:cs typeface="Arial"/>
              </a:rPr>
              <a:t>air</a:t>
            </a:r>
            <a:r>
              <a:rPr sz="1071" spc="97" dirty="0">
                <a:latin typeface="Arial"/>
                <a:cs typeface="Arial"/>
              </a:rPr>
              <a:t> </a:t>
            </a:r>
            <a:r>
              <a:rPr sz="1071" dirty="0">
                <a:latin typeface="Arial"/>
                <a:cs typeface="Arial"/>
              </a:rPr>
              <a:t>conditioning</a:t>
            </a:r>
            <a:r>
              <a:rPr sz="1071" spc="97" dirty="0">
                <a:latin typeface="Arial"/>
                <a:cs typeface="Arial"/>
              </a:rPr>
              <a:t> </a:t>
            </a:r>
            <a:r>
              <a:rPr sz="1071" dirty="0">
                <a:latin typeface="Arial"/>
                <a:cs typeface="Arial"/>
              </a:rPr>
              <a:t>works,</a:t>
            </a:r>
            <a:r>
              <a:rPr sz="1071" spc="102" dirty="0">
                <a:latin typeface="Arial"/>
                <a:cs typeface="Arial"/>
              </a:rPr>
              <a:t> </a:t>
            </a:r>
            <a:r>
              <a:rPr sz="1071" dirty="0">
                <a:latin typeface="Arial"/>
                <a:cs typeface="Arial"/>
              </a:rPr>
              <a:t>you</a:t>
            </a:r>
            <a:r>
              <a:rPr sz="1071" spc="97" dirty="0">
                <a:latin typeface="Arial"/>
                <a:cs typeface="Arial"/>
              </a:rPr>
              <a:t> </a:t>
            </a:r>
            <a:r>
              <a:rPr sz="1071" dirty="0">
                <a:latin typeface="Arial"/>
                <a:cs typeface="Arial"/>
              </a:rPr>
              <a:t>must</a:t>
            </a:r>
            <a:r>
              <a:rPr sz="1071" spc="97" dirty="0">
                <a:latin typeface="Arial"/>
                <a:cs typeface="Arial"/>
              </a:rPr>
              <a:t> </a:t>
            </a:r>
            <a:r>
              <a:rPr sz="1071" dirty="0">
                <a:latin typeface="Arial"/>
                <a:cs typeface="Arial"/>
              </a:rPr>
              <a:t>first</a:t>
            </a:r>
            <a:r>
              <a:rPr sz="1071" spc="97" dirty="0">
                <a:latin typeface="Arial"/>
                <a:cs typeface="Arial"/>
              </a:rPr>
              <a:t> </a:t>
            </a:r>
            <a:r>
              <a:rPr sz="1071" dirty="0">
                <a:latin typeface="Arial"/>
                <a:cs typeface="Arial"/>
              </a:rPr>
              <a:t>understand</a:t>
            </a:r>
            <a:r>
              <a:rPr sz="1071" spc="102"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principles</a:t>
            </a:r>
            <a:r>
              <a:rPr sz="1071" spc="97" dirty="0">
                <a:latin typeface="Arial"/>
                <a:cs typeface="Arial"/>
              </a:rPr>
              <a:t> </a:t>
            </a:r>
            <a:r>
              <a:rPr sz="1071" spc="-24" dirty="0">
                <a:latin typeface="Arial"/>
                <a:cs typeface="Arial"/>
              </a:rPr>
              <a:t>of </a:t>
            </a:r>
            <a:r>
              <a:rPr sz="1071" spc="-10" dirty="0">
                <a:latin typeface="Arial"/>
                <a:cs typeface="Arial"/>
              </a:rPr>
              <a:t>thermodynamics.</a:t>
            </a:r>
            <a:r>
              <a:rPr sz="1071" spc="-34" dirty="0">
                <a:latin typeface="Arial"/>
                <a:cs typeface="Arial"/>
              </a:rPr>
              <a:t> </a:t>
            </a:r>
            <a:r>
              <a:rPr sz="1071" dirty="0">
                <a:latin typeface="Arial"/>
                <a:cs typeface="Arial"/>
              </a:rPr>
              <a:t>Air</a:t>
            </a:r>
            <a:r>
              <a:rPr sz="1071" spc="-34" dirty="0">
                <a:latin typeface="Arial"/>
                <a:cs typeface="Arial"/>
              </a:rPr>
              <a:t> </a:t>
            </a:r>
            <a:r>
              <a:rPr sz="1071" spc="-10" dirty="0">
                <a:latin typeface="Arial"/>
                <a:cs typeface="Arial"/>
              </a:rPr>
              <a:t>conditioners</a:t>
            </a:r>
            <a:r>
              <a:rPr sz="1071" spc="-24" dirty="0">
                <a:latin typeface="Arial"/>
                <a:cs typeface="Arial"/>
              </a:rPr>
              <a:t> </a:t>
            </a:r>
            <a:r>
              <a:rPr sz="1071" dirty="0">
                <a:latin typeface="Arial"/>
                <a:cs typeface="Arial"/>
              </a:rPr>
              <a:t>use</a:t>
            </a:r>
            <a:r>
              <a:rPr sz="1071" spc="-3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fluid,</a:t>
            </a:r>
            <a:r>
              <a:rPr sz="1071" spc="-39" dirty="0">
                <a:latin typeface="Arial"/>
                <a:cs typeface="Arial"/>
              </a:rPr>
              <a:t> </a:t>
            </a:r>
            <a:r>
              <a:rPr sz="1071" spc="-10" dirty="0">
                <a:latin typeface="Arial"/>
                <a:cs typeface="Arial"/>
              </a:rPr>
              <a:t>called</a:t>
            </a:r>
            <a:r>
              <a:rPr sz="1071" spc="-29" dirty="0">
                <a:latin typeface="Arial"/>
                <a:cs typeface="Arial"/>
              </a:rPr>
              <a:t> </a:t>
            </a:r>
            <a:r>
              <a:rPr sz="1071" spc="-10" dirty="0">
                <a:latin typeface="Arial"/>
                <a:cs typeface="Arial"/>
              </a:rPr>
              <a:t>refrigerant,</a:t>
            </a:r>
            <a:r>
              <a:rPr sz="1071" spc="-34" dirty="0">
                <a:latin typeface="Arial"/>
                <a:cs typeface="Arial"/>
              </a:rPr>
              <a:t> </a:t>
            </a:r>
            <a:r>
              <a:rPr sz="1071" dirty="0">
                <a:latin typeface="Arial"/>
                <a:cs typeface="Arial"/>
              </a:rPr>
              <a:t>that</a:t>
            </a:r>
            <a:r>
              <a:rPr sz="1071" spc="-34" dirty="0">
                <a:latin typeface="Arial"/>
                <a:cs typeface="Arial"/>
              </a:rPr>
              <a:t> </a:t>
            </a:r>
            <a:r>
              <a:rPr sz="1071" spc="-10" dirty="0">
                <a:latin typeface="Arial"/>
                <a:cs typeface="Arial"/>
              </a:rPr>
              <a:t>absorbs</a:t>
            </a:r>
            <a:r>
              <a:rPr sz="1071" spc="-24" dirty="0">
                <a:latin typeface="Arial"/>
                <a:cs typeface="Arial"/>
              </a:rPr>
              <a:t> </a:t>
            </a:r>
            <a:r>
              <a:rPr sz="1071" dirty="0">
                <a:latin typeface="Arial"/>
                <a:cs typeface="Arial"/>
              </a:rPr>
              <a:t>heat</a:t>
            </a:r>
            <a:r>
              <a:rPr sz="1071" spc="-34" dirty="0">
                <a:latin typeface="Arial"/>
                <a:cs typeface="Arial"/>
              </a:rPr>
              <a:t> </a:t>
            </a:r>
            <a:r>
              <a:rPr sz="1071" spc="-10" dirty="0">
                <a:latin typeface="Arial"/>
                <a:cs typeface="Arial"/>
              </a:rPr>
              <a:t>when</a:t>
            </a:r>
            <a:r>
              <a:rPr sz="1071" spc="-2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a</a:t>
            </a:r>
            <a:r>
              <a:rPr sz="1071" spc="-29" dirty="0">
                <a:latin typeface="Arial"/>
                <a:cs typeface="Arial"/>
              </a:rPr>
              <a:t> </a:t>
            </a:r>
            <a:r>
              <a:rPr sz="1071" spc="-10" dirty="0">
                <a:latin typeface="Arial"/>
                <a:cs typeface="Arial"/>
              </a:rPr>
              <a:t>liquid </a:t>
            </a:r>
            <a:r>
              <a:rPr sz="1071" dirty="0">
                <a:latin typeface="Arial"/>
                <a:cs typeface="Arial"/>
              </a:rPr>
              <a:t>state</a:t>
            </a:r>
            <a:r>
              <a:rPr sz="1071" spc="-54" dirty="0">
                <a:latin typeface="Arial"/>
                <a:cs typeface="Arial"/>
              </a:rPr>
              <a:t> </a:t>
            </a:r>
            <a:r>
              <a:rPr sz="1071" dirty="0">
                <a:latin typeface="Arial"/>
                <a:cs typeface="Arial"/>
              </a:rPr>
              <a:t>and</a:t>
            </a:r>
            <a:r>
              <a:rPr sz="1071" spc="-58" dirty="0">
                <a:latin typeface="Arial"/>
                <a:cs typeface="Arial"/>
              </a:rPr>
              <a:t> </a:t>
            </a:r>
            <a:r>
              <a:rPr sz="1071" dirty="0">
                <a:latin typeface="Arial"/>
                <a:cs typeface="Arial"/>
              </a:rPr>
              <a:t>in</a:t>
            </a:r>
            <a:r>
              <a:rPr sz="1071" spc="-58"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process</a:t>
            </a:r>
            <a:r>
              <a:rPr sz="1071" spc="-54" dirty="0">
                <a:latin typeface="Arial"/>
                <a:cs typeface="Arial"/>
              </a:rPr>
              <a:t> </a:t>
            </a:r>
            <a:r>
              <a:rPr sz="1071" dirty="0">
                <a:latin typeface="Arial"/>
                <a:cs typeface="Arial"/>
              </a:rPr>
              <a:t>becomes</a:t>
            </a:r>
            <a:r>
              <a:rPr sz="1071" spc="-49" dirty="0">
                <a:latin typeface="Arial"/>
                <a:cs typeface="Arial"/>
              </a:rPr>
              <a:t> </a:t>
            </a:r>
            <a:r>
              <a:rPr sz="1071" dirty="0">
                <a:latin typeface="Arial"/>
                <a:cs typeface="Arial"/>
              </a:rPr>
              <a:t>a</a:t>
            </a:r>
            <a:r>
              <a:rPr sz="1071" spc="-54" dirty="0">
                <a:latin typeface="Arial"/>
                <a:cs typeface="Arial"/>
              </a:rPr>
              <a:t> </a:t>
            </a:r>
            <a:r>
              <a:rPr sz="1071" dirty="0">
                <a:latin typeface="Arial"/>
                <a:cs typeface="Arial"/>
              </a:rPr>
              <a:t>gas</a:t>
            </a:r>
            <a:r>
              <a:rPr sz="1071" spc="-54" dirty="0">
                <a:latin typeface="Arial"/>
                <a:cs typeface="Arial"/>
              </a:rPr>
              <a:t> </a:t>
            </a:r>
            <a:r>
              <a:rPr sz="1071" dirty="0">
                <a:latin typeface="Arial"/>
                <a:cs typeface="Arial"/>
              </a:rPr>
              <a:t>(evaporate).</a:t>
            </a:r>
            <a:r>
              <a:rPr sz="1071" spc="-49" dirty="0">
                <a:latin typeface="Arial"/>
                <a:cs typeface="Arial"/>
              </a:rPr>
              <a:t> </a:t>
            </a:r>
            <a:r>
              <a:rPr sz="1071" dirty="0">
                <a:latin typeface="Arial"/>
                <a:cs typeface="Arial"/>
              </a:rPr>
              <a:t>For</a:t>
            </a:r>
            <a:r>
              <a:rPr sz="1071" spc="-54" dirty="0">
                <a:latin typeface="Arial"/>
                <a:cs typeface="Arial"/>
              </a:rPr>
              <a:t> </a:t>
            </a:r>
            <a:r>
              <a:rPr sz="1071" dirty="0">
                <a:latin typeface="Arial"/>
                <a:cs typeface="Arial"/>
              </a:rPr>
              <a:t>example,</a:t>
            </a:r>
            <a:r>
              <a:rPr sz="1071" spc="-49" dirty="0">
                <a:latin typeface="Arial"/>
                <a:cs typeface="Arial"/>
              </a:rPr>
              <a:t> </a:t>
            </a:r>
            <a:r>
              <a:rPr sz="1071" dirty="0">
                <a:latin typeface="Arial"/>
                <a:cs typeface="Arial"/>
              </a:rPr>
              <a:t>when</a:t>
            </a:r>
            <a:r>
              <a:rPr sz="1071" spc="-54" dirty="0">
                <a:latin typeface="Arial"/>
                <a:cs typeface="Arial"/>
              </a:rPr>
              <a:t> </a:t>
            </a:r>
            <a:r>
              <a:rPr sz="1071" dirty="0">
                <a:latin typeface="Arial"/>
                <a:cs typeface="Arial"/>
              </a:rPr>
              <a:t>alcohol</a:t>
            </a:r>
            <a:r>
              <a:rPr sz="1071" spc="-54" dirty="0">
                <a:latin typeface="Arial"/>
                <a:cs typeface="Arial"/>
              </a:rPr>
              <a:t> </a:t>
            </a:r>
            <a:r>
              <a:rPr sz="1071" dirty="0">
                <a:latin typeface="Arial"/>
                <a:cs typeface="Arial"/>
              </a:rPr>
              <a:t>is</a:t>
            </a:r>
            <a:r>
              <a:rPr sz="1071" spc="-49" dirty="0">
                <a:latin typeface="Arial"/>
                <a:cs typeface="Arial"/>
              </a:rPr>
              <a:t> </a:t>
            </a:r>
            <a:r>
              <a:rPr sz="1071" dirty="0">
                <a:latin typeface="Arial"/>
                <a:cs typeface="Arial"/>
              </a:rPr>
              <a:t>rubbed</a:t>
            </a:r>
            <a:r>
              <a:rPr sz="1071" spc="-54" dirty="0">
                <a:latin typeface="Arial"/>
                <a:cs typeface="Arial"/>
              </a:rPr>
              <a:t> </a:t>
            </a:r>
            <a:r>
              <a:rPr sz="1071" dirty="0">
                <a:latin typeface="Arial"/>
                <a:cs typeface="Arial"/>
              </a:rPr>
              <a:t>on</a:t>
            </a:r>
            <a:r>
              <a:rPr sz="1071" spc="-49" dirty="0">
                <a:latin typeface="Arial"/>
                <a:cs typeface="Arial"/>
              </a:rPr>
              <a:t> </a:t>
            </a:r>
            <a:r>
              <a:rPr sz="1071" spc="-24" dirty="0">
                <a:latin typeface="Arial"/>
                <a:cs typeface="Arial"/>
              </a:rPr>
              <a:t>the </a:t>
            </a:r>
            <a:r>
              <a:rPr sz="1071" dirty="0">
                <a:latin typeface="Arial"/>
                <a:cs typeface="Arial"/>
              </a:rPr>
              <a:t>skin,</a:t>
            </a:r>
            <a:r>
              <a:rPr sz="1071" spc="223" dirty="0">
                <a:latin typeface="Arial"/>
                <a:cs typeface="Arial"/>
              </a:rPr>
              <a:t> </a:t>
            </a:r>
            <a:r>
              <a:rPr sz="1071" dirty="0">
                <a:latin typeface="Arial"/>
                <a:cs typeface="Arial"/>
              </a:rPr>
              <a:t>it</a:t>
            </a:r>
            <a:r>
              <a:rPr sz="1071" spc="223" dirty="0">
                <a:latin typeface="Arial"/>
                <a:cs typeface="Arial"/>
              </a:rPr>
              <a:t> </a:t>
            </a:r>
            <a:r>
              <a:rPr sz="1071" dirty="0">
                <a:latin typeface="Arial"/>
                <a:cs typeface="Arial"/>
              </a:rPr>
              <a:t>feels</a:t>
            </a:r>
            <a:r>
              <a:rPr sz="1071" spc="234" dirty="0">
                <a:latin typeface="Arial"/>
                <a:cs typeface="Arial"/>
              </a:rPr>
              <a:t> </a:t>
            </a:r>
            <a:r>
              <a:rPr sz="1071" dirty="0">
                <a:latin typeface="Arial"/>
                <a:cs typeface="Arial"/>
              </a:rPr>
              <a:t>cool.</a:t>
            </a:r>
            <a:r>
              <a:rPr sz="1071" spc="223" dirty="0">
                <a:latin typeface="Arial"/>
                <a:cs typeface="Arial"/>
              </a:rPr>
              <a:t> </a:t>
            </a:r>
            <a:r>
              <a:rPr sz="1071" dirty="0">
                <a:latin typeface="Arial"/>
                <a:cs typeface="Arial"/>
              </a:rPr>
              <a:t>This</a:t>
            </a:r>
            <a:r>
              <a:rPr sz="1071" spc="223" dirty="0">
                <a:latin typeface="Arial"/>
                <a:cs typeface="Arial"/>
              </a:rPr>
              <a:t> </a:t>
            </a:r>
            <a:r>
              <a:rPr sz="1071" dirty="0">
                <a:latin typeface="Arial"/>
                <a:cs typeface="Arial"/>
              </a:rPr>
              <a:t>is</a:t>
            </a:r>
            <a:r>
              <a:rPr sz="1071" spc="234" dirty="0">
                <a:latin typeface="Arial"/>
                <a:cs typeface="Arial"/>
              </a:rPr>
              <a:t> </a:t>
            </a:r>
            <a:r>
              <a:rPr sz="1071" dirty="0">
                <a:latin typeface="Arial"/>
                <a:cs typeface="Arial"/>
              </a:rPr>
              <a:t>because</a:t>
            </a:r>
            <a:r>
              <a:rPr sz="1071" spc="219" dirty="0">
                <a:latin typeface="Arial"/>
                <a:cs typeface="Arial"/>
              </a:rPr>
              <a:t> </a:t>
            </a:r>
            <a:r>
              <a:rPr sz="1071" dirty="0">
                <a:latin typeface="Arial"/>
                <a:cs typeface="Arial"/>
              </a:rPr>
              <a:t>the</a:t>
            </a:r>
            <a:r>
              <a:rPr sz="1071" spc="229" dirty="0">
                <a:latin typeface="Arial"/>
                <a:cs typeface="Arial"/>
              </a:rPr>
              <a:t> </a:t>
            </a:r>
            <a:r>
              <a:rPr sz="1071" dirty="0">
                <a:latin typeface="Arial"/>
                <a:cs typeface="Arial"/>
              </a:rPr>
              <a:t>alcohol</a:t>
            </a:r>
            <a:r>
              <a:rPr sz="1071" spc="229" dirty="0">
                <a:latin typeface="Arial"/>
                <a:cs typeface="Arial"/>
              </a:rPr>
              <a:t> </a:t>
            </a:r>
            <a:r>
              <a:rPr sz="1071" dirty="0">
                <a:latin typeface="Arial"/>
                <a:cs typeface="Arial"/>
              </a:rPr>
              <a:t>absorbs</a:t>
            </a:r>
            <a:r>
              <a:rPr sz="1071" spc="229" dirty="0">
                <a:latin typeface="Arial"/>
                <a:cs typeface="Arial"/>
              </a:rPr>
              <a:t> </a:t>
            </a:r>
            <a:r>
              <a:rPr sz="1071" dirty="0">
                <a:latin typeface="Arial"/>
                <a:cs typeface="Arial"/>
              </a:rPr>
              <a:t>heat</a:t>
            </a:r>
            <a:r>
              <a:rPr sz="1071" spc="229" dirty="0">
                <a:latin typeface="Arial"/>
                <a:cs typeface="Arial"/>
              </a:rPr>
              <a:t> </a:t>
            </a:r>
            <a:r>
              <a:rPr sz="1071" dirty="0">
                <a:latin typeface="Arial"/>
                <a:cs typeface="Arial"/>
              </a:rPr>
              <a:t>from</a:t>
            </a:r>
            <a:r>
              <a:rPr sz="1071" spc="223" dirty="0">
                <a:latin typeface="Arial"/>
                <a:cs typeface="Arial"/>
              </a:rPr>
              <a:t> </a:t>
            </a:r>
            <a:r>
              <a:rPr sz="1071" dirty="0">
                <a:latin typeface="Arial"/>
                <a:cs typeface="Arial"/>
              </a:rPr>
              <a:t>the</a:t>
            </a:r>
            <a:r>
              <a:rPr sz="1071" spc="223" dirty="0">
                <a:latin typeface="Arial"/>
                <a:cs typeface="Arial"/>
              </a:rPr>
              <a:t> </a:t>
            </a:r>
            <a:r>
              <a:rPr sz="1071" dirty="0">
                <a:latin typeface="Arial"/>
                <a:cs typeface="Arial"/>
              </a:rPr>
              <a:t>area</a:t>
            </a:r>
            <a:r>
              <a:rPr sz="1071" spc="229" dirty="0">
                <a:latin typeface="Arial"/>
                <a:cs typeface="Arial"/>
              </a:rPr>
              <a:t> </a:t>
            </a:r>
            <a:r>
              <a:rPr sz="1071" dirty="0">
                <a:latin typeface="Arial"/>
                <a:cs typeface="Arial"/>
              </a:rPr>
              <a:t>of</a:t>
            </a:r>
            <a:r>
              <a:rPr sz="1071" spc="223" dirty="0">
                <a:latin typeface="Arial"/>
                <a:cs typeface="Arial"/>
              </a:rPr>
              <a:t> </a:t>
            </a:r>
            <a:r>
              <a:rPr sz="1071" dirty="0">
                <a:latin typeface="Arial"/>
                <a:cs typeface="Arial"/>
              </a:rPr>
              <a:t>contact</a:t>
            </a:r>
            <a:r>
              <a:rPr sz="1071" spc="229" dirty="0">
                <a:latin typeface="Arial"/>
                <a:cs typeface="Arial"/>
              </a:rPr>
              <a:t> </a:t>
            </a:r>
            <a:r>
              <a:rPr sz="1071" spc="-24" dirty="0">
                <a:latin typeface="Arial"/>
                <a:cs typeface="Arial"/>
              </a:rPr>
              <a:t>and </a:t>
            </a:r>
            <a:r>
              <a:rPr sz="1071" dirty="0">
                <a:latin typeface="Arial"/>
                <a:cs typeface="Arial"/>
              </a:rPr>
              <a:t>evaporates.</a:t>
            </a:r>
            <a:r>
              <a:rPr sz="1071" spc="-15" dirty="0">
                <a:latin typeface="Arial"/>
                <a:cs typeface="Arial"/>
              </a:rPr>
              <a:t> </a:t>
            </a:r>
            <a:r>
              <a:rPr sz="1071" dirty="0">
                <a:latin typeface="Arial"/>
                <a:cs typeface="Arial"/>
              </a:rPr>
              <a:t>It</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well</a:t>
            </a:r>
            <a:r>
              <a:rPr sz="1071" spc="-10" dirty="0">
                <a:latin typeface="Arial"/>
                <a:cs typeface="Arial"/>
              </a:rPr>
              <a:t> </a:t>
            </a:r>
            <a:r>
              <a:rPr sz="1071" dirty="0">
                <a:latin typeface="Arial"/>
                <a:cs typeface="Arial"/>
              </a:rPr>
              <a:t>known</a:t>
            </a:r>
            <a:r>
              <a:rPr sz="1071" spc="-5" dirty="0">
                <a:latin typeface="Arial"/>
                <a:cs typeface="Arial"/>
              </a:rPr>
              <a:t> </a:t>
            </a:r>
            <a:r>
              <a:rPr sz="1071" dirty="0">
                <a:latin typeface="Arial"/>
                <a:cs typeface="Arial"/>
              </a:rPr>
              <a:t>that</a:t>
            </a:r>
            <a:r>
              <a:rPr sz="1071" spc="-10" dirty="0">
                <a:latin typeface="Arial"/>
                <a:cs typeface="Arial"/>
              </a:rPr>
              <a:t> </a:t>
            </a:r>
            <a:r>
              <a:rPr sz="1071" dirty="0">
                <a:latin typeface="Arial"/>
                <a:cs typeface="Arial"/>
              </a:rPr>
              <a:t>heat is</a:t>
            </a:r>
            <a:r>
              <a:rPr sz="1071" spc="-5" dirty="0">
                <a:latin typeface="Arial"/>
                <a:cs typeface="Arial"/>
              </a:rPr>
              <a:t> </a:t>
            </a:r>
            <a:r>
              <a:rPr sz="1071" dirty="0">
                <a:latin typeface="Arial"/>
                <a:cs typeface="Arial"/>
              </a:rPr>
              <a:t>necessary to</a:t>
            </a:r>
            <a:r>
              <a:rPr sz="1071" spc="-10" dirty="0">
                <a:latin typeface="Arial"/>
                <a:cs typeface="Arial"/>
              </a:rPr>
              <a:t> </a:t>
            </a:r>
            <a:r>
              <a:rPr sz="1071" dirty="0">
                <a:latin typeface="Arial"/>
                <a:cs typeface="Arial"/>
              </a:rPr>
              <a:t>change</a:t>
            </a:r>
            <a:r>
              <a:rPr sz="1071" spc="-5"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liquid</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gas.</a:t>
            </a:r>
            <a:r>
              <a:rPr sz="1071" spc="-5"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is </a:t>
            </a:r>
            <a:r>
              <a:rPr sz="1071" spc="-10" dirty="0">
                <a:latin typeface="Arial"/>
                <a:cs typeface="Arial"/>
              </a:rPr>
              <a:t>absorbed </a:t>
            </a:r>
            <a:r>
              <a:rPr sz="1071" dirty="0">
                <a:latin typeface="Arial"/>
                <a:cs typeface="Arial"/>
              </a:rPr>
              <a:t>from</a:t>
            </a:r>
            <a:r>
              <a:rPr sz="1071" spc="-24"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area</a:t>
            </a:r>
            <a:r>
              <a:rPr sz="1071" spc="-15"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contact</a:t>
            </a:r>
            <a:r>
              <a:rPr sz="1071" spc="-19" dirty="0">
                <a:latin typeface="Arial"/>
                <a:cs typeface="Arial"/>
              </a:rPr>
              <a:t> </a:t>
            </a:r>
            <a:r>
              <a:rPr sz="1071" dirty="0">
                <a:latin typeface="Arial"/>
                <a:cs typeface="Arial"/>
              </a:rPr>
              <a:t>with</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liquid,</a:t>
            </a:r>
            <a:r>
              <a:rPr sz="1071" spc="-15" dirty="0">
                <a:latin typeface="Arial"/>
                <a:cs typeface="Arial"/>
              </a:rPr>
              <a:t> </a:t>
            </a:r>
            <a:r>
              <a:rPr sz="1071" dirty="0">
                <a:latin typeface="Arial"/>
                <a:cs typeface="Arial"/>
              </a:rPr>
              <a:t>thereby</a:t>
            </a:r>
            <a:r>
              <a:rPr sz="1071" spc="-15" dirty="0">
                <a:latin typeface="Arial"/>
                <a:cs typeface="Arial"/>
              </a:rPr>
              <a:t> </a:t>
            </a:r>
            <a:r>
              <a:rPr sz="1071" dirty="0">
                <a:latin typeface="Arial"/>
                <a:cs typeface="Arial"/>
              </a:rPr>
              <a:t>cooling</a:t>
            </a:r>
            <a:r>
              <a:rPr sz="1071" spc="-19" dirty="0">
                <a:latin typeface="Arial"/>
                <a:cs typeface="Arial"/>
              </a:rPr>
              <a:t> </a:t>
            </a:r>
            <a:r>
              <a:rPr sz="1071" spc="-24" dirty="0">
                <a:latin typeface="Arial"/>
                <a:cs typeface="Arial"/>
              </a:rPr>
              <a:t>it.</a:t>
            </a:r>
            <a:endParaRPr sz="1071" dirty="0">
              <a:latin typeface="Arial"/>
              <a:cs typeface="Arial"/>
            </a:endParaRPr>
          </a:p>
          <a:p>
            <a:pPr marL="12369" marR="4947" algn="just">
              <a:lnSpc>
                <a:spcPct val="143800"/>
              </a:lnSpc>
              <a:spcBef>
                <a:spcPts val="589"/>
              </a:spcBef>
            </a:pPr>
            <a:r>
              <a:rPr sz="1071" dirty="0">
                <a:latin typeface="Arial"/>
                <a:cs typeface="Arial"/>
              </a:rPr>
              <a:t>The</a:t>
            </a:r>
            <a:r>
              <a:rPr sz="1071" spc="24" dirty="0">
                <a:latin typeface="Arial"/>
                <a:cs typeface="Arial"/>
              </a:rPr>
              <a:t> </a:t>
            </a:r>
            <a:r>
              <a:rPr sz="1071" dirty="0">
                <a:latin typeface="Arial"/>
                <a:cs typeface="Arial"/>
              </a:rPr>
              <a:t>fluids</a:t>
            </a:r>
            <a:r>
              <a:rPr sz="1071" spc="34" dirty="0">
                <a:latin typeface="Arial"/>
                <a:cs typeface="Arial"/>
              </a:rPr>
              <a:t> </a:t>
            </a:r>
            <a:r>
              <a:rPr sz="1071" dirty="0">
                <a:latin typeface="Arial"/>
                <a:cs typeface="Arial"/>
              </a:rPr>
              <a:t>boil</a:t>
            </a:r>
            <a:r>
              <a:rPr sz="1071" spc="29" dirty="0">
                <a:latin typeface="Arial"/>
                <a:cs typeface="Arial"/>
              </a:rPr>
              <a:t> </a:t>
            </a:r>
            <a:r>
              <a:rPr sz="1071" dirty="0">
                <a:latin typeface="Arial"/>
                <a:cs typeface="Arial"/>
              </a:rPr>
              <a:t>at</a:t>
            </a:r>
            <a:r>
              <a:rPr sz="1071" spc="29" dirty="0">
                <a:latin typeface="Arial"/>
                <a:cs typeface="Arial"/>
              </a:rPr>
              <a:t> </a:t>
            </a:r>
            <a:r>
              <a:rPr sz="1071" dirty="0">
                <a:latin typeface="Arial"/>
                <a:cs typeface="Arial"/>
              </a:rPr>
              <a:t>different</a:t>
            </a:r>
            <a:r>
              <a:rPr sz="1071" spc="24" dirty="0">
                <a:latin typeface="Arial"/>
                <a:cs typeface="Arial"/>
              </a:rPr>
              <a:t> </a:t>
            </a:r>
            <a:r>
              <a:rPr sz="1071" dirty="0">
                <a:latin typeface="Arial"/>
                <a:cs typeface="Arial"/>
              </a:rPr>
              <a:t>temperatures</a:t>
            </a:r>
            <a:r>
              <a:rPr sz="1071" spc="34" dirty="0">
                <a:latin typeface="Arial"/>
                <a:cs typeface="Arial"/>
              </a:rPr>
              <a:t> </a:t>
            </a:r>
            <a:r>
              <a:rPr sz="1071" dirty="0">
                <a:latin typeface="Arial"/>
                <a:cs typeface="Arial"/>
              </a:rPr>
              <a:t>depending</a:t>
            </a:r>
            <a:r>
              <a:rPr sz="1071" spc="29"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pressure</a:t>
            </a:r>
            <a:r>
              <a:rPr sz="1071" spc="29" dirty="0">
                <a:latin typeface="Arial"/>
                <a:cs typeface="Arial"/>
              </a:rPr>
              <a:t> </a:t>
            </a:r>
            <a:r>
              <a:rPr sz="1071" dirty="0">
                <a:latin typeface="Arial"/>
                <a:cs typeface="Arial"/>
              </a:rPr>
              <a:t>that</a:t>
            </a:r>
            <a:r>
              <a:rPr sz="1071" spc="24" dirty="0">
                <a:latin typeface="Arial"/>
                <a:cs typeface="Arial"/>
              </a:rPr>
              <a:t> </a:t>
            </a:r>
            <a:r>
              <a:rPr sz="1071" dirty="0">
                <a:latin typeface="Arial"/>
                <a:cs typeface="Arial"/>
              </a:rPr>
              <a:t>it</a:t>
            </a:r>
            <a:r>
              <a:rPr sz="1071" spc="2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under.</a:t>
            </a:r>
            <a:r>
              <a:rPr sz="1071" spc="44" dirty="0">
                <a:latin typeface="Arial"/>
                <a:cs typeface="Arial"/>
              </a:rPr>
              <a:t> </a:t>
            </a:r>
            <a:r>
              <a:rPr sz="1071" dirty="0">
                <a:latin typeface="Arial"/>
                <a:cs typeface="Arial"/>
              </a:rPr>
              <a:t>To</a:t>
            </a:r>
            <a:r>
              <a:rPr sz="1071" spc="24" dirty="0">
                <a:latin typeface="Arial"/>
                <a:cs typeface="Arial"/>
              </a:rPr>
              <a:t> </a:t>
            </a:r>
            <a:r>
              <a:rPr sz="1071" spc="-10" dirty="0">
                <a:latin typeface="Arial"/>
                <a:cs typeface="Arial"/>
              </a:rPr>
              <a:t>increase </a:t>
            </a:r>
            <a:r>
              <a:rPr sz="1071" dirty="0">
                <a:latin typeface="Arial"/>
                <a:cs typeface="Arial"/>
              </a:rPr>
              <a:t>or</a:t>
            </a:r>
            <a:r>
              <a:rPr sz="1071" spc="170" dirty="0">
                <a:latin typeface="Arial"/>
                <a:cs typeface="Arial"/>
              </a:rPr>
              <a:t> </a:t>
            </a:r>
            <a:r>
              <a:rPr sz="1071" dirty="0">
                <a:latin typeface="Arial"/>
                <a:cs typeface="Arial"/>
              </a:rPr>
              <a:t>decrease</a:t>
            </a:r>
            <a:r>
              <a:rPr sz="1071" spc="166" dirty="0">
                <a:latin typeface="Arial"/>
                <a:cs typeface="Arial"/>
              </a:rPr>
              <a:t> </a:t>
            </a:r>
            <a:r>
              <a:rPr sz="1071" dirty="0">
                <a:latin typeface="Arial"/>
                <a:cs typeface="Arial"/>
              </a:rPr>
              <a:t>the</a:t>
            </a:r>
            <a:r>
              <a:rPr sz="1071" spc="170" dirty="0">
                <a:latin typeface="Arial"/>
                <a:cs typeface="Arial"/>
              </a:rPr>
              <a:t> </a:t>
            </a:r>
            <a:r>
              <a:rPr sz="1071" dirty="0">
                <a:latin typeface="Arial"/>
                <a:cs typeface="Arial"/>
              </a:rPr>
              <a:t>boiling</a:t>
            </a:r>
            <a:r>
              <a:rPr sz="1071" spc="166" dirty="0">
                <a:latin typeface="Arial"/>
                <a:cs typeface="Arial"/>
              </a:rPr>
              <a:t> </a:t>
            </a:r>
            <a:r>
              <a:rPr sz="1071" dirty="0">
                <a:latin typeface="Arial"/>
                <a:cs typeface="Arial"/>
              </a:rPr>
              <a:t>point</a:t>
            </a:r>
            <a:r>
              <a:rPr sz="1071" spc="170" dirty="0">
                <a:latin typeface="Arial"/>
                <a:cs typeface="Arial"/>
              </a:rPr>
              <a:t> </a:t>
            </a:r>
            <a:r>
              <a:rPr sz="1071" dirty="0">
                <a:latin typeface="Arial"/>
                <a:cs typeface="Arial"/>
              </a:rPr>
              <a:t>of</a:t>
            </a:r>
            <a:r>
              <a:rPr sz="1071" spc="170" dirty="0">
                <a:latin typeface="Arial"/>
                <a:cs typeface="Arial"/>
              </a:rPr>
              <a:t> </a:t>
            </a:r>
            <a:r>
              <a:rPr sz="1071" dirty="0">
                <a:latin typeface="Arial"/>
                <a:cs typeface="Arial"/>
              </a:rPr>
              <a:t>a</a:t>
            </a:r>
            <a:r>
              <a:rPr sz="1071" spc="166" dirty="0">
                <a:latin typeface="Arial"/>
                <a:cs typeface="Arial"/>
              </a:rPr>
              <a:t> </a:t>
            </a:r>
            <a:r>
              <a:rPr sz="1071" dirty="0">
                <a:latin typeface="Arial"/>
                <a:cs typeface="Arial"/>
              </a:rPr>
              <a:t>substance,</a:t>
            </a:r>
            <a:r>
              <a:rPr sz="1071" spc="166" dirty="0">
                <a:latin typeface="Arial"/>
                <a:cs typeface="Arial"/>
              </a:rPr>
              <a:t> </a:t>
            </a:r>
            <a:r>
              <a:rPr sz="1071" dirty="0">
                <a:latin typeface="Arial"/>
                <a:cs typeface="Arial"/>
              </a:rPr>
              <a:t>we</a:t>
            </a:r>
            <a:r>
              <a:rPr sz="1071" spc="170" dirty="0">
                <a:latin typeface="Arial"/>
                <a:cs typeface="Arial"/>
              </a:rPr>
              <a:t> </a:t>
            </a:r>
            <a:r>
              <a:rPr sz="1071" dirty="0">
                <a:latin typeface="Arial"/>
                <a:cs typeface="Arial"/>
              </a:rPr>
              <a:t>must</a:t>
            </a:r>
            <a:r>
              <a:rPr sz="1071" spc="170" dirty="0">
                <a:latin typeface="Arial"/>
                <a:cs typeface="Arial"/>
              </a:rPr>
              <a:t> </a:t>
            </a:r>
            <a:r>
              <a:rPr sz="1071" dirty="0">
                <a:latin typeface="Arial"/>
                <a:cs typeface="Arial"/>
              </a:rPr>
              <a:t>alter</a:t>
            </a:r>
            <a:r>
              <a:rPr sz="1071" spc="170" dirty="0">
                <a:latin typeface="Arial"/>
                <a:cs typeface="Arial"/>
              </a:rPr>
              <a:t> </a:t>
            </a:r>
            <a:r>
              <a:rPr sz="1071" dirty="0">
                <a:latin typeface="Arial"/>
                <a:cs typeface="Arial"/>
              </a:rPr>
              <a:t>the</a:t>
            </a:r>
            <a:r>
              <a:rPr sz="1071" spc="170" dirty="0">
                <a:latin typeface="Arial"/>
                <a:cs typeface="Arial"/>
              </a:rPr>
              <a:t> </a:t>
            </a:r>
            <a:r>
              <a:rPr sz="1071" dirty="0">
                <a:latin typeface="Arial"/>
                <a:cs typeface="Arial"/>
              </a:rPr>
              <a:t>pressure</a:t>
            </a:r>
            <a:r>
              <a:rPr sz="1071" spc="170" dirty="0">
                <a:latin typeface="Arial"/>
                <a:cs typeface="Arial"/>
              </a:rPr>
              <a:t> </a:t>
            </a:r>
            <a:r>
              <a:rPr sz="1071" dirty="0">
                <a:latin typeface="Arial"/>
                <a:cs typeface="Arial"/>
              </a:rPr>
              <a:t>on</a:t>
            </a:r>
            <a:r>
              <a:rPr sz="1071" spc="170" dirty="0">
                <a:latin typeface="Arial"/>
                <a:cs typeface="Arial"/>
              </a:rPr>
              <a:t> </a:t>
            </a:r>
            <a:r>
              <a:rPr sz="1071" dirty="0">
                <a:latin typeface="Arial"/>
                <a:cs typeface="Arial"/>
              </a:rPr>
              <a:t>the</a:t>
            </a:r>
            <a:r>
              <a:rPr sz="1071" spc="170" dirty="0">
                <a:latin typeface="Arial"/>
                <a:cs typeface="Arial"/>
              </a:rPr>
              <a:t> </a:t>
            </a:r>
            <a:r>
              <a:rPr sz="1071" spc="-10" dirty="0">
                <a:latin typeface="Arial"/>
                <a:cs typeface="Arial"/>
              </a:rPr>
              <a:t>substance. </a:t>
            </a:r>
            <a:r>
              <a:rPr sz="1071" dirty="0">
                <a:latin typeface="Arial"/>
                <a:cs typeface="Arial"/>
              </a:rPr>
              <a:t>Increasing</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pressure</a:t>
            </a:r>
            <a:r>
              <a:rPr sz="1071" spc="10" dirty="0">
                <a:latin typeface="Arial"/>
                <a:cs typeface="Arial"/>
              </a:rPr>
              <a:t> </a:t>
            </a:r>
            <a:r>
              <a:rPr sz="1071" dirty="0">
                <a:latin typeface="Arial"/>
                <a:cs typeface="Arial"/>
              </a:rPr>
              <a:t>increases</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boiling</a:t>
            </a:r>
            <a:r>
              <a:rPr sz="1071" spc="10" dirty="0">
                <a:latin typeface="Arial"/>
                <a:cs typeface="Arial"/>
              </a:rPr>
              <a:t> </a:t>
            </a:r>
            <a:r>
              <a:rPr sz="1071" dirty="0">
                <a:latin typeface="Arial"/>
                <a:cs typeface="Arial"/>
              </a:rPr>
              <a:t>point.</a:t>
            </a:r>
            <a:r>
              <a:rPr sz="1071" spc="10"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decrease</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boiling</a:t>
            </a:r>
            <a:r>
              <a:rPr sz="1071" spc="10" dirty="0">
                <a:latin typeface="Arial"/>
                <a:cs typeface="Arial"/>
              </a:rPr>
              <a:t> </a:t>
            </a:r>
            <a:r>
              <a:rPr sz="1071" dirty="0">
                <a:latin typeface="Arial"/>
                <a:cs typeface="Arial"/>
              </a:rPr>
              <a:t>point,</a:t>
            </a:r>
            <a:r>
              <a:rPr sz="1071" spc="10" dirty="0">
                <a:latin typeface="Arial"/>
                <a:cs typeface="Arial"/>
              </a:rPr>
              <a:t> </a:t>
            </a:r>
            <a:r>
              <a:rPr sz="1071" dirty="0">
                <a:latin typeface="Arial"/>
                <a:cs typeface="Arial"/>
              </a:rPr>
              <a:t>decrease</a:t>
            </a:r>
            <a:r>
              <a:rPr sz="1071" spc="10" dirty="0">
                <a:latin typeface="Arial"/>
                <a:cs typeface="Arial"/>
              </a:rPr>
              <a:t> </a:t>
            </a:r>
            <a:r>
              <a:rPr sz="1071" spc="-24" dirty="0">
                <a:latin typeface="Arial"/>
                <a:cs typeface="Arial"/>
              </a:rPr>
              <a:t>the </a:t>
            </a:r>
            <a:r>
              <a:rPr sz="1071" dirty="0">
                <a:latin typeface="Arial"/>
                <a:cs typeface="Arial"/>
              </a:rPr>
              <a:t>pressure.</a:t>
            </a:r>
            <a:r>
              <a:rPr sz="1071" spc="151" dirty="0">
                <a:latin typeface="Arial"/>
                <a:cs typeface="Arial"/>
              </a:rPr>
              <a:t> </a:t>
            </a:r>
            <a:r>
              <a:rPr sz="1071" dirty="0">
                <a:latin typeface="Arial"/>
                <a:cs typeface="Arial"/>
              </a:rPr>
              <a:t>This</a:t>
            </a:r>
            <a:r>
              <a:rPr sz="1071" spc="151" dirty="0">
                <a:latin typeface="Arial"/>
                <a:cs typeface="Arial"/>
              </a:rPr>
              <a:t> </a:t>
            </a:r>
            <a:r>
              <a:rPr sz="1071" dirty="0">
                <a:latin typeface="Arial"/>
                <a:cs typeface="Arial"/>
              </a:rPr>
              <a:t>extremely</a:t>
            </a:r>
            <a:r>
              <a:rPr sz="1071" spc="151" dirty="0">
                <a:latin typeface="Arial"/>
                <a:cs typeface="Arial"/>
              </a:rPr>
              <a:t> </a:t>
            </a:r>
            <a:r>
              <a:rPr sz="1071" dirty="0">
                <a:latin typeface="Arial"/>
                <a:cs typeface="Arial"/>
              </a:rPr>
              <a:t>simple</a:t>
            </a:r>
            <a:r>
              <a:rPr sz="1071" spc="151" dirty="0">
                <a:latin typeface="Arial"/>
                <a:cs typeface="Arial"/>
              </a:rPr>
              <a:t> </a:t>
            </a:r>
            <a:r>
              <a:rPr sz="1071" dirty="0">
                <a:latin typeface="Arial"/>
                <a:cs typeface="Arial"/>
              </a:rPr>
              <a:t>principle</a:t>
            </a:r>
            <a:r>
              <a:rPr sz="1071" spc="151" dirty="0">
                <a:latin typeface="Arial"/>
                <a:cs typeface="Arial"/>
              </a:rPr>
              <a:t> </a:t>
            </a:r>
            <a:r>
              <a:rPr sz="1071" dirty="0">
                <a:latin typeface="Arial"/>
                <a:cs typeface="Arial"/>
              </a:rPr>
              <a:t>is</a:t>
            </a:r>
            <a:r>
              <a:rPr sz="1071" spc="151"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basis</a:t>
            </a:r>
            <a:r>
              <a:rPr sz="1071" spc="151" dirty="0">
                <a:latin typeface="Arial"/>
                <a:cs typeface="Arial"/>
              </a:rPr>
              <a:t> </a:t>
            </a:r>
            <a:r>
              <a:rPr sz="1071" dirty="0">
                <a:latin typeface="Arial"/>
                <a:cs typeface="Arial"/>
              </a:rPr>
              <a:t>of</a:t>
            </a:r>
            <a:r>
              <a:rPr sz="1071" spc="136" dirty="0">
                <a:latin typeface="Arial"/>
                <a:cs typeface="Arial"/>
              </a:rPr>
              <a:t> </a:t>
            </a:r>
            <a:r>
              <a:rPr sz="1071" dirty="0">
                <a:latin typeface="Arial"/>
                <a:cs typeface="Arial"/>
              </a:rPr>
              <a:t>all</a:t>
            </a:r>
            <a:r>
              <a:rPr sz="1071" spc="151" dirty="0">
                <a:latin typeface="Arial"/>
                <a:cs typeface="Arial"/>
              </a:rPr>
              <a:t> </a:t>
            </a:r>
            <a:r>
              <a:rPr sz="1071" dirty="0">
                <a:latin typeface="Arial"/>
                <a:cs typeface="Arial"/>
              </a:rPr>
              <a:t>air</a:t>
            </a:r>
            <a:r>
              <a:rPr sz="1071" spc="151" dirty="0">
                <a:latin typeface="Arial"/>
                <a:cs typeface="Arial"/>
              </a:rPr>
              <a:t> </a:t>
            </a:r>
            <a:r>
              <a:rPr sz="1071" dirty="0">
                <a:latin typeface="Arial"/>
                <a:cs typeface="Arial"/>
              </a:rPr>
              <a:t>conditioning</a:t>
            </a:r>
            <a:r>
              <a:rPr sz="1071" spc="151" dirty="0">
                <a:latin typeface="Arial"/>
                <a:cs typeface="Arial"/>
              </a:rPr>
              <a:t> </a:t>
            </a:r>
            <a:r>
              <a:rPr sz="1071" dirty="0">
                <a:latin typeface="Arial"/>
                <a:cs typeface="Arial"/>
              </a:rPr>
              <a:t>and</a:t>
            </a:r>
            <a:r>
              <a:rPr sz="1071" spc="146" dirty="0">
                <a:latin typeface="Arial"/>
                <a:cs typeface="Arial"/>
              </a:rPr>
              <a:t> </a:t>
            </a:r>
            <a:r>
              <a:rPr sz="1071" spc="-10" dirty="0">
                <a:latin typeface="Arial"/>
                <a:cs typeface="Arial"/>
              </a:rPr>
              <a:t>refrigeration </a:t>
            </a:r>
            <a:r>
              <a:rPr sz="1071" dirty="0">
                <a:latin typeface="Arial"/>
                <a:cs typeface="Arial"/>
              </a:rPr>
              <a:t>systems,</a:t>
            </a:r>
            <a:r>
              <a:rPr sz="1071" spc="-24" dirty="0">
                <a:latin typeface="Arial"/>
                <a:cs typeface="Arial"/>
              </a:rPr>
              <a:t> </a:t>
            </a:r>
            <a:r>
              <a:rPr sz="1071" dirty="0">
                <a:latin typeface="Arial"/>
                <a:cs typeface="Arial"/>
              </a:rPr>
              <a:t>from</a:t>
            </a:r>
            <a:r>
              <a:rPr sz="1071" spc="-29" dirty="0">
                <a:latin typeface="Arial"/>
                <a:cs typeface="Arial"/>
              </a:rPr>
              <a:t> </a:t>
            </a:r>
            <a:r>
              <a:rPr sz="1071" dirty="0">
                <a:latin typeface="Arial"/>
                <a:cs typeface="Arial"/>
              </a:rPr>
              <a:t>home</a:t>
            </a:r>
            <a:r>
              <a:rPr sz="1071" spc="-19" dirty="0">
                <a:latin typeface="Arial"/>
                <a:cs typeface="Arial"/>
              </a:rPr>
              <a:t> </a:t>
            </a:r>
            <a:r>
              <a:rPr sz="1071" dirty="0">
                <a:latin typeface="Arial"/>
                <a:cs typeface="Arial"/>
              </a:rPr>
              <a:t>refrigerators</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window</a:t>
            </a:r>
            <a:r>
              <a:rPr sz="1071" spc="-29" dirty="0">
                <a:latin typeface="Arial"/>
                <a:cs typeface="Arial"/>
              </a:rPr>
              <a:t> </a:t>
            </a:r>
            <a:r>
              <a:rPr sz="1071" dirty="0">
                <a:latin typeface="Arial"/>
                <a:cs typeface="Arial"/>
              </a:rPr>
              <a:t>A/C</a:t>
            </a:r>
            <a:r>
              <a:rPr sz="1071" spc="-19" dirty="0">
                <a:latin typeface="Arial"/>
                <a:cs typeface="Arial"/>
              </a:rPr>
              <a:t> </a:t>
            </a:r>
            <a:r>
              <a:rPr sz="1071" dirty="0">
                <a:latin typeface="Arial"/>
                <a:cs typeface="Arial"/>
              </a:rPr>
              <a:t>units</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largest</a:t>
            </a:r>
            <a:r>
              <a:rPr sz="1071" spc="-19" dirty="0">
                <a:latin typeface="Arial"/>
                <a:cs typeface="Arial"/>
              </a:rPr>
              <a:t> </a:t>
            </a:r>
            <a:r>
              <a:rPr sz="1071" dirty="0">
                <a:latin typeface="Arial"/>
                <a:cs typeface="Arial"/>
              </a:rPr>
              <a:t>industrial</a:t>
            </a:r>
            <a:r>
              <a:rPr sz="1071" spc="-24" dirty="0">
                <a:latin typeface="Arial"/>
                <a:cs typeface="Arial"/>
              </a:rPr>
              <a:t> </a:t>
            </a:r>
            <a:r>
              <a:rPr sz="1071" spc="-10" dirty="0">
                <a:latin typeface="Arial"/>
                <a:cs typeface="Arial"/>
              </a:rPr>
              <a:t>applications.</a:t>
            </a:r>
            <a:endParaRPr sz="1071" dirty="0">
              <a:latin typeface="Arial"/>
              <a:cs typeface="Arial"/>
            </a:endParaRPr>
          </a:p>
          <a:p>
            <a:pPr marL="12369" marR="6184" algn="just">
              <a:lnSpc>
                <a:spcPct val="143600"/>
              </a:lnSpc>
              <a:spcBef>
                <a:spcPts val="584"/>
              </a:spcBef>
            </a:pPr>
            <a:r>
              <a:rPr sz="1071" spc="-10" dirty="0">
                <a:latin typeface="Arial"/>
                <a:cs typeface="Arial"/>
              </a:rPr>
              <a:t>Thermodynamics</a:t>
            </a:r>
            <a:r>
              <a:rPr sz="1071" spc="-24" dirty="0">
                <a:latin typeface="Arial"/>
                <a:cs typeface="Arial"/>
              </a:rPr>
              <a:t> </a:t>
            </a:r>
            <a:r>
              <a:rPr sz="1071" dirty="0">
                <a:latin typeface="Arial"/>
                <a:cs typeface="Arial"/>
              </a:rPr>
              <a:t>deals</a:t>
            </a:r>
            <a:r>
              <a:rPr sz="1071" spc="-34" dirty="0">
                <a:latin typeface="Arial"/>
                <a:cs typeface="Arial"/>
              </a:rPr>
              <a:t> </a:t>
            </a:r>
            <a:r>
              <a:rPr sz="1071" dirty="0">
                <a:latin typeface="Arial"/>
                <a:cs typeface="Arial"/>
              </a:rPr>
              <a:t>with</a:t>
            </a:r>
            <a:r>
              <a:rPr sz="1071" spc="-19"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transfer,</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refrigeration</a:t>
            </a:r>
            <a:r>
              <a:rPr sz="1071" spc="-29" dirty="0">
                <a:latin typeface="Arial"/>
                <a:cs typeface="Arial"/>
              </a:rPr>
              <a:t> </a:t>
            </a:r>
            <a:r>
              <a:rPr sz="1071" dirty="0">
                <a:latin typeface="Arial"/>
                <a:cs typeface="Arial"/>
              </a:rPr>
              <a:t>systems</a:t>
            </a:r>
            <a:r>
              <a:rPr sz="1071" spc="-24" dirty="0">
                <a:latin typeface="Arial"/>
                <a:cs typeface="Arial"/>
              </a:rPr>
              <a:t> </a:t>
            </a:r>
            <a:r>
              <a:rPr sz="1071" dirty="0">
                <a:latin typeface="Arial"/>
                <a:cs typeface="Arial"/>
              </a:rPr>
              <a:t>work</a:t>
            </a:r>
            <a:r>
              <a:rPr sz="1071" spc="-19" dirty="0">
                <a:latin typeface="Arial"/>
                <a:cs typeface="Arial"/>
              </a:rPr>
              <a:t> </a:t>
            </a:r>
            <a:r>
              <a:rPr sz="1071" dirty="0">
                <a:latin typeface="Arial"/>
                <a:cs typeface="Arial"/>
              </a:rPr>
              <a:t>using</a:t>
            </a:r>
            <a:r>
              <a:rPr sz="1071" spc="-34" dirty="0">
                <a:latin typeface="Arial"/>
                <a:cs typeface="Arial"/>
              </a:rPr>
              <a:t> </a:t>
            </a:r>
            <a:r>
              <a:rPr sz="1071" spc="-24" dirty="0">
                <a:latin typeface="Arial"/>
                <a:cs typeface="Arial"/>
              </a:rPr>
              <a:t>the </a:t>
            </a:r>
            <a:r>
              <a:rPr sz="1071" dirty="0">
                <a:latin typeface="Arial"/>
                <a:cs typeface="Arial"/>
              </a:rPr>
              <a:t>principles</a:t>
            </a:r>
            <a:r>
              <a:rPr sz="1071" spc="263" dirty="0">
                <a:latin typeface="Arial"/>
                <a:cs typeface="Arial"/>
              </a:rPr>
              <a:t> </a:t>
            </a:r>
            <a:r>
              <a:rPr sz="1071" dirty="0">
                <a:latin typeface="Arial"/>
                <a:cs typeface="Arial"/>
              </a:rPr>
              <a:t>of</a:t>
            </a:r>
            <a:r>
              <a:rPr sz="1071" spc="263" dirty="0">
                <a:latin typeface="Arial"/>
                <a:cs typeface="Arial"/>
              </a:rPr>
              <a:t> </a:t>
            </a:r>
            <a:r>
              <a:rPr sz="1071" dirty="0">
                <a:latin typeface="Arial"/>
                <a:cs typeface="Arial"/>
              </a:rPr>
              <a:t>evaporation,</a:t>
            </a:r>
            <a:r>
              <a:rPr sz="1071" spc="263" dirty="0">
                <a:latin typeface="Arial"/>
                <a:cs typeface="Arial"/>
              </a:rPr>
              <a:t> </a:t>
            </a:r>
            <a:r>
              <a:rPr sz="1071" dirty="0">
                <a:latin typeface="Arial"/>
                <a:cs typeface="Arial"/>
              </a:rPr>
              <a:t>condensation,</a:t>
            </a:r>
            <a:r>
              <a:rPr sz="1071" spc="263" dirty="0">
                <a:latin typeface="Arial"/>
                <a:cs typeface="Arial"/>
              </a:rPr>
              <a:t> </a:t>
            </a:r>
            <a:r>
              <a:rPr sz="1071" dirty="0">
                <a:latin typeface="Arial"/>
                <a:cs typeface="Arial"/>
              </a:rPr>
              <a:t>and</a:t>
            </a:r>
            <a:r>
              <a:rPr sz="1071" spc="268" dirty="0">
                <a:latin typeface="Arial"/>
                <a:cs typeface="Arial"/>
              </a:rPr>
              <a:t> </a:t>
            </a:r>
            <a:r>
              <a:rPr sz="1071" dirty="0">
                <a:latin typeface="Arial"/>
                <a:cs typeface="Arial"/>
              </a:rPr>
              <a:t>heat</a:t>
            </a:r>
            <a:r>
              <a:rPr sz="1071" spc="263" dirty="0">
                <a:latin typeface="Arial"/>
                <a:cs typeface="Arial"/>
              </a:rPr>
              <a:t> </a:t>
            </a:r>
            <a:r>
              <a:rPr sz="1071" dirty="0">
                <a:latin typeface="Arial"/>
                <a:cs typeface="Arial"/>
              </a:rPr>
              <a:t>transfer.</a:t>
            </a:r>
            <a:r>
              <a:rPr sz="1071" spc="273" dirty="0">
                <a:latin typeface="Arial"/>
                <a:cs typeface="Arial"/>
              </a:rPr>
              <a:t> </a:t>
            </a:r>
            <a:r>
              <a:rPr sz="1071" dirty="0">
                <a:latin typeface="Arial"/>
                <a:cs typeface="Arial"/>
              </a:rPr>
              <a:t>To</a:t>
            </a:r>
            <a:r>
              <a:rPr sz="1071" spc="263" dirty="0">
                <a:latin typeface="Arial"/>
                <a:cs typeface="Arial"/>
              </a:rPr>
              <a:t> </a:t>
            </a:r>
            <a:r>
              <a:rPr sz="1071" dirty="0">
                <a:latin typeface="Arial"/>
                <a:cs typeface="Arial"/>
              </a:rPr>
              <a:t>understand</a:t>
            </a:r>
            <a:r>
              <a:rPr sz="1071" spc="268" dirty="0">
                <a:latin typeface="Arial"/>
                <a:cs typeface="Arial"/>
              </a:rPr>
              <a:t> </a:t>
            </a:r>
            <a:r>
              <a:rPr sz="1071" dirty="0">
                <a:latin typeface="Arial"/>
                <a:cs typeface="Arial"/>
              </a:rPr>
              <a:t>just</a:t>
            </a:r>
            <a:r>
              <a:rPr sz="1071" spc="258" dirty="0">
                <a:latin typeface="Arial"/>
                <a:cs typeface="Arial"/>
              </a:rPr>
              <a:t> </a:t>
            </a:r>
            <a:r>
              <a:rPr sz="1071" dirty="0">
                <a:latin typeface="Arial"/>
                <a:cs typeface="Arial"/>
              </a:rPr>
              <a:t>how</a:t>
            </a:r>
            <a:r>
              <a:rPr sz="1071" spc="258" dirty="0">
                <a:latin typeface="Arial"/>
                <a:cs typeface="Arial"/>
              </a:rPr>
              <a:t> </a:t>
            </a:r>
            <a:r>
              <a:rPr sz="1071" dirty="0">
                <a:latin typeface="Arial"/>
                <a:cs typeface="Arial"/>
              </a:rPr>
              <a:t>an</a:t>
            </a:r>
            <a:r>
              <a:rPr sz="1071" spc="263" dirty="0">
                <a:latin typeface="Arial"/>
                <a:cs typeface="Arial"/>
              </a:rPr>
              <a:t> </a:t>
            </a:r>
            <a:r>
              <a:rPr sz="1071" spc="-24" dirty="0">
                <a:latin typeface="Arial"/>
                <a:cs typeface="Arial"/>
              </a:rPr>
              <a:t>air </a:t>
            </a:r>
            <a:r>
              <a:rPr sz="1071" dirty="0">
                <a:latin typeface="Arial"/>
                <a:cs typeface="Arial"/>
              </a:rPr>
              <a:t>conditioning</a:t>
            </a:r>
            <a:r>
              <a:rPr sz="1071" spc="-2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works,</a:t>
            </a:r>
            <a:r>
              <a:rPr sz="1071" spc="-19" dirty="0">
                <a:latin typeface="Arial"/>
                <a:cs typeface="Arial"/>
              </a:rPr>
              <a:t> </a:t>
            </a:r>
            <a:r>
              <a:rPr sz="1071" dirty="0">
                <a:latin typeface="Arial"/>
                <a:cs typeface="Arial"/>
              </a:rPr>
              <a:t>we</a:t>
            </a:r>
            <a:r>
              <a:rPr sz="1071" spc="-24" dirty="0">
                <a:latin typeface="Arial"/>
                <a:cs typeface="Arial"/>
              </a:rPr>
              <a:t> </a:t>
            </a:r>
            <a:r>
              <a:rPr sz="1071" dirty="0">
                <a:latin typeface="Arial"/>
                <a:cs typeface="Arial"/>
              </a:rPr>
              <a:t>must</a:t>
            </a:r>
            <a:r>
              <a:rPr sz="1071" spc="-24" dirty="0">
                <a:latin typeface="Arial"/>
                <a:cs typeface="Arial"/>
              </a:rPr>
              <a:t> </a:t>
            </a:r>
            <a:r>
              <a:rPr sz="1071" dirty="0">
                <a:latin typeface="Arial"/>
                <a:cs typeface="Arial"/>
              </a:rPr>
              <a:t>first</a:t>
            </a:r>
            <a:r>
              <a:rPr sz="1071" spc="-19" dirty="0">
                <a:latin typeface="Arial"/>
                <a:cs typeface="Arial"/>
              </a:rPr>
              <a:t> </a:t>
            </a:r>
            <a:r>
              <a:rPr sz="1071" dirty="0">
                <a:latin typeface="Arial"/>
                <a:cs typeface="Arial"/>
              </a:rPr>
              <a:t>understand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nature</a:t>
            </a:r>
            <a:r>
              <a:rPr sz="1071" spc="-24"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heat.</a:t>
            </a:r>
            <a:endParaRPr sz="1071" dirty="0">
              <a:latin typeface="Arial"/>
              <a:cs typeface="Arial"/>
            </a:endParaRPr>
          </a:p>
          <a:p>
            <a:pPr marL="453925" lvl="2" indent="-441557" algn="just">
              <a:spcBef>
                <a:spcPts val="1144"/>
              </a:spcBef>
              <a:buFont typeface="Arial"/>
              <a:buAutoNum type="arabicPeriod"/>
              <a:tabLst>
                <a:tab pos="453925" algn="l"/>
              </a:tabLst>
            </a:pPr>
            <a:r>
              <a:rPr sz="1071" b="1" dirty="0">
                <a:latin typeface="Arial"/>
                <a:cs typeface="Arial"/>
              </a:rPr>
              <a:t>Heat</a:t>
            </a:r>
            <a:r>
              <a:rPr sz="1071" b="1" spc="-24" dirty="0">
                <a:latin typeface="Arial"/>
                <a:cs typeface="Arial"/>
              </a:rPr>
              <a:t> </a:t>
            </a:r>
            <a:r>
              <a:rPr sz="1071" b="1" dirty="0">
                <a:latin typeface="Arial"/>
                <a:cs typeface="Arial"/>
              </a:rPr>
              <a:t>and</a:t>
            </a:r>
            <a:r>
              <a:rPr sz="1071" b="1" spc="-24" dirty="0">
                <a:latin typeface="Arial"/>
                <a:cs typeface="Arial"/>
              </a:rPr>
              <a:t> </a:t>
            </a:r>
            <a:r>
              <a:rPr sz="1071" b="1" dirty="0">
                <a:latin typeface="Arial"/>
                <a:cs typeface="Arial"/>
              </a:rPr>
              <a:t>Heat</a:t>
            </a:r>
            <a:r>
              <a:rPr sz="1071" b="1" spc="-24" dirty="0">
                <a:latin typeface="Arial"/>
                <a:cs typeface="Arial"/>
              </a:rPr>
              <a:t> </a:t>
            </a:r>
            <a:r>
              <a:rPr sz="1071" b="1" spc="-10" dirty="0">
                <a:latin typeface="Arial"/>
                <a:cs typeface="Arial"/>
              </a:rPr>
              <a:t>Transfer</a:t>
            </a:r>
            <a:endParaRPr sz="1071" dirty="0">
              <a:latin typeface="Arial"/>
              <a:cs typeface="Arial"/>
            </a:endParaRPr>
          </a:p>
          <a:p>
            <a:pPr marL="12369" marR="4947" algn="just">
              <a:lnSpc>
                <a:spcPct val="143600"/>
              </a:lnSpc>
              <a:spcBef>
                <a:spcPts val="589"/>
              </a:spcBef>
            </a:pPr>
            <a:r>
              <a:rPr sz="1071" dirty="0">
                <a:latin typeface="Arial"/>
                <a:cs typeface="Arial"/>
              </a:rPr>
              <a:t>Heat</a:t>
            </a:r>
            <a:r>
              <a:rPr sz="1071" spc="10"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amount</a:t>
            </a:r>
            <a:r>
              <a:rPr sz="1071" spc="10"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energy</a:t>
            </a:r>
            <a:r>
              <a:rPr sz="1071" spc="10" dirty="0">
                <a:latin typeface="Arial"/>
                <a:cs typeface="Arial"/>
              </a:rPr>
              <a:t> </a:t>
            </a:r>
            <a:r>
              <a:rPr sz="1071" dirty="0">
                <a:latin typeface="Arial"/>
                <a:cs typeface="Arial"/>
              </a:rPr>
              <a:t>transferred</a:t>
            </a:r>
            <a:r>
              <a:rPr sz="1071" spc="15" dirty="0">
                <a:latin typeface="Arial"/>
                <a:cs typeface="Arial"/>
              </a:rPr>
              <a:t> </a:t>
            </a:r>
            <a:r>
              <a:rPr sz="1071" dirty="0">
                <a:latin typeface="Arial"/>
                <a:cs typeface="Arial"/>
              </a:rPr>
              <a:t>due</a:t>
            </a:r>
            <a:r>
              <a:rPr sz="1071" spc="10"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temperature</a:t>
            </a:r>
            <a:r>
              <a:rPr sz="1071" spc="15" dirty="0">
                <a:latin typeface="Arial"/>
                <a:cs typeface="Arial"/>
              </a:rPr>
              <a:t> </a:t>
            </a:r>
            <a:r>
              <a:rPr sz="1071" dirty="0">
                <a:latin typeface="Arial"/>
                <a:cs typeface="Arial"/>
              </a:rPr>
              <a:t>difference</a:t>
            </a:r>
            <a:r>
              <a:rPr sz="1071" spc="10" dirty="0">
                <a:latin typeface="Arial"/>
                <a:cs typeface="Arial"/>
              </a:rPr>
              <a:t> </a:t>
            </a:r>
            <a:r>
              <a:rPr sz="1071" dirty="0">
                <a:latin typeface="Arial"/>
                <a:cs typeface="Arial"/>
              </a:rPr>
              <a:t>between</a:t>
            </a:r>
            <a:r>
              <a:rPr sz="1071" spc="10" dirty="0">
                <a:latin typeface="Arial"/>
                <a:cs typeface="Arial"/>
              </a:rPr>
              <a:t> </a:t>
            </a:r>
            <a:r>
              <a:rPr sz="1071" dirty="0">
                <a:latin typeface="Arial"/>
                <a:cs typeface="Arial"/>
              </a:rPr>
              <a:t>two</a:t>
            </a:r>
            <a:r>
              <a:rPr sz="1071" spc="15" dirty="0">
                <a:latin typeface="Arial"/>
                <a:cs typeface="Arial"/>
              </a:rPr>
              <a:t> </a:t>
            </a:r>
            <a:r>
              <a:rPr sz="1071" spc="-10" dirty="0">
                <a:latin typeface="Arial"/>
                <a:cs typeface="Arial"/>
              </a:rPr>
              <a:t>bodies </a:t>
            </a:r>
            <a:r>
              <a:rPr sz="1071" dirty="0">
                <a:latin typeface="Arial"/>
                <a:cs typeface="Arial"/>
              </a:rPr>
              <a:t>(flowing</a:t>
            </a:r>
            <a:r>
              <a:rPr sz="1071" spc="195" dirty="0">
                <a:latin typeface="Arial"/>
                <a:cs typeface="Arial"/>
              </a:rPr>
              <a:t> </a:t>
            </a:r>
            <a:r>
              <a:rPr sz="1071" dirty="0">
                <a:latin typeface="Arial"/>
                <a:cs typeface="Arial"/>
              </a:rPr>
              <a:t>from</a:t>
            </a:r>
            <a:r>
              <a:rPr sz="1071" spc="190" dirty="0">
                <a:latin typeface="Arial"/>
                <a:cs typeface="Arial"/>
              </a:rPr>
              <a:t> </a:t>
            </a:r>
            <a:r>
              <a:rPr sz="1071" dirty="0">
                <a:latin typeface="Arial"/>
                <a:cs typeface="Arial"/>
              </a:rPr>
              <a:t>the</a:t>
            </a:r>
            <a:r>
              <a:rPr sz="1071" spc="199" dirty="0">
                <a:latin typeface="Arial"/>
                <a:cs typeface="Arial"/>
              </a:rPr>
              <a:t> </a:t>
            </a:r>
            <a:r>
              <a:rPr sz="1071" spc="-10" dirty="0">
                <a:latin typeface="Arial"/>
                <a:cs typeface="Arial"/>
              </a:rPr>
              <a:t>high-</a:t>
            </a:r>
            <a:r>
              <a:rPr sz="1071" dirty="0">
                <a:latin typeface="Arial"/>
                <a:cs typeface="Arial"/>
              </a:rPr>
              <a:t>temperature</a:t>
            </a:r>
            <a:r>
              <a:rPr sz="1071" spc="195" dirty="0">
                <a:latin typeface="Arial"/>
                <a:cs typeface="Arial"/>
              </a:rPr>
              <a:t> </a:t>
            </a:r>
            <a:r>
              <a:rPr sz="1071" dirty="0">
                <a:latin typeface="Arial"/>
                <a:cs typeface="Arial"/>
              </a:rPr>
              <a:t>system</a:t>
            </a:r>
            <a:r>
              <a:rPr sz="1071" spc="195" dirty="0">
                <a:latin typeface="Arial"/>
                <a:cs typeface="Arial"/>
              </a:rPr>
              <a:t> </a:t>
            </a:r>
            <a:r>
              <a:rPr sz="1071" dirty="0">
                <a:latin typeface="Arial"/>
                <a:cs typeface="Arial"/>
              </a:rPr>
              <a:t>to</a:t>
            </a:r>
            <a:r>
              <a:rPr sz="1071" spc="195" dirty="0">
                <a:latin typeface="Arial"/>
                <a:cs typeface="Arial"/>
              </a:rPr>
              <a:t> </a:t>
            </a:r>
            <a:r>
              <a:rPr sz="1071" dirty="0">
                <a:latin typeface="Arial"/>
                <a:cs typeface="Arial"/>
              </a:rPr>
              <a:t>the</a:t>
            </a:r>
            <a:r>
              <a:rPr sz="1071" spc="199" dirty="0">
                <a:latin typeface="Arial"/>
                <a:cs typeface="Arial"/>
              </a:rPr>
              <a:t> </a:t>
            </a:r>
            <a:r>
              <a:rPr sz="1071" spc="-10" dirty="0">
                <a:latin typeface="Arial"/>
                <a:cs typeface="Arial"/>
              </a:rPr>
              <a:t>low-</a:t>
            </a:r>
            <a:r>
              <a:rPr sz="1071" dirty="0">
                <a:latin typeface="Arial"/>
                <a:cs typeface="Arial"/>
              </a:rPr>
              <a:t>temperature</a:t>
            </a:r>
            <a:r>
              <a:rPr sz="1071" spc="195" dirty="0">
                <a:latin typeface="Arial"/>
                <a:cs typeface="Arial"/>
              </a:rPr>
              <a:t> </a:t>
            </a:r>
            <a:r>
              <a:rPr sz="1071" dirty="0">
                <a:latin typeface="Arial"/>
                <a:cs typeface="Arial"/>
              </a:rPr>
              <a:t>system).</a:t>
            </a:r>
            <a:r>
              <a:rPr sz="1071" spc="199" dirty="0">
                <a:latin typeface="Arial"/>
                <a:cs typeface="Arial"/>
              </a:rPr>
              <a:t> </a:t>
            </a:r>
            <a:r>
              <a:rPr sz="1071" dirty="0">
                <a:latin typeface="Arial"/>
                <a:cs typeface="Arial"/>
              </a:rPr>
              <a:t>It</a:t>
            </a:r>
            <a:r>
              <a:rPr sz="1071" spc="195" dirty="0">
                <a:latin typeface="Arial"/>
                <a:cs typeface="Arial"/>
              </a:rPr>
              <a:t> </a:t>
            </a:r>
            <a:r>
              <a:rPr sz="1071" dirty="0">
                <a:latin typeface="Arial"/>
                <a:cs typeface="Arial"/>
              </a:rPr>
              <a:t>is</a:t>
            </a:r>
            <a:r>
              <a:rPr sz="1071" spc="199" dirty="0">
                <a:latin typeface="Arial"/>
                <a:cs typeface="Arial"/>
              </a:rPr>
              <a:t> </a:t>
            </a:r>
            <a:r>
              <a:rPr sz="1071" dirty="0">
                <a:latin typeface="Arial"/>
                <a:cs typeface="Arial"/>
              </a:rPr>
              <a:t>a</a:t>
            </a:r>
            <a:r>
              <a:rPr sz="1071" spc="195" dirty="0">
                <a:latin typeface="Arial"/>
                <a:cs typeface="Arial"/>
              </a:rPr>
              <a:t> </a:t>
            </a:r>
            <a:r>
              <a:rPr sz="1071" spc="-10" dirty="0">
                <a:latin typeface="Arial"/>
                <a:cs typeface="Arial"/>
              </a:rPr>
              <a:t>boundary phenomenon</a:t>
            </a:r>
            <a:r>
              <a:rPr sz="1071" spc="-39"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depends</a:t>
            </a:r>
            <a:r>
              <a:rPr sz="1071" spc="-39" dirty="0">
                <a:latin typeface="Arial"/>
                <a:cs typeface="Arial"/>
              </a:rPr>
              <a:t> </a:t>
            </a:r>
            <a:r>
              <a:rPr sz="1071" dirty="0">
                <a:latin typeface="Arial"/>
                <a:cs typeface="Arial"/>
              </a:rPr>
              <a:t>on</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path</a:t>
            </a:r>
            <a:r>
              <a:rPr sz="1071" spc="-39" dirty="0">
                <a:latin typeface="Arial"/>
                <a:cs typeface="Arial"/>
              </a:rPr>
              <a:t> </a:t>
            </a:r>
            <a:r>
              <a:rPr sz="1071" dirty="0">
                <a:latin typeface="Arial"/>
                <a:cs typeface="Arial"/>
              </a:rPr>
              <a:t>followed</a:t>
            </a:r>
            <a:r>
              <a:rPr sz="1071" spc="-39"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process.</a:t>
            </a:r>
            <a:r>
              <a:rPr sz="1071" spc="-39" dirty="0">
                <a:latin typeface="Arial"/>
                <a:cs typeface="Arial"/>
              </a:rPr>
              <a:t> </a:t>
            </a:r>
            <a:r>
              <a:rPr sz="1071" dirty="0">
                <a:latin typeface="Arial"/>
                <a:cs typeface="Arial"/>
              </a:rPr>
              <a:t>Heat</a:t>
            </a:r>
            <a:r>
              <a:rPr sz="1071" spc="-34"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typically</a:t>
            </a:r>
            <a:r>
              <a:rPr sz="1071" spc="-39" dirty="0">
                <a:latin typeface="Arial"/>
                <a:cs typeface="Arial"/>
              </a:rPr>
              <a:t> </a:t>
            </a:r>
            <a:r>
              <a:rPr sz="1071" dirty="0">
                <a:latin typeface="Arial"/>
                <a:cs typeface="Arial"/>
              </a:rPr>
              <a:t>measured</a:t>
            </a:r>
            <a:r>
              <a:rPr sz="1071" spc="-34" dirty="0">
                <a:latin typeface="Arial"/>
                <a:cs typeface="Arial"/>
              </a:rPr>
              <a:t> </a:t>
            </a:r>
            <a:r>
              <a:rPr sz="1071" dirty="0">
                <a:latin typeface="Arial"/>
                <a:cs typeface="Arial"/>
              </a:rPr>
              <a:t>in</a:t>
            </a:r>
            <a:r>
              <a:rPr sz="1071" spc="-39" dirty="0">
                <a:latin typeface="Arial"/>
                <a:cs typeface="Arial"/>
              </a:rPr>
              <a:t> </a:t>
            </a:r>
            <a:r>
              <a:rPr sz="1071" spc="-19" dirty="0">
                <a:latin typeface="Arial"/>
                <a:cs typeface="Arial"/>
              </a:rPr>
              <a:t>Btu, </a:t>
            </a:r>
            <a:r>
              <a:rPr sz="1071" dirty="0">
                <a:latin typeface="Arial"/>
                <a:cs typeface="Arial"/>
              </a:rPr>
              <a:t>calories,</a:t>
            </a:r>
            <a:r>
              <a:rPr sz="1071" spc="-19" dirty="0">
                <a:latin typeface="Arial"/>
                <a:cs typeface="Arial"/>
              </a:rPr>
              <a:t> </a:t>
            </a:r>
            <a:r>
              <a:rPr sz="1071" dirty="0">
                <a:latin typeface="Arial"/>
                <a:cs typeface="Arial"/>
              </a:rPr>
              <a:t>or</a:t>
            </a:r>
            <a:r>
              <a:rPr sz="1071" spc="-24" dirty="0">
                <a:latin typeface="Arial"/>
                <a:cs typeface="Arial"/>
              </a:rPr>
              <a:t> </a:t>
            </a:r>
            <a:r>
              <a:rPr sz="1071" spc="-10" dirty="0">
                <a:latin typeface="Arial"/>
                <a:cs typeface="Arial"/>
              </a:rPr>
              <a:t>joules.</a:t>
            </a:r>
            <a:endParaRPr sz="1071" dirty="0">
              <a:latin typeface="Arial"/>
              <a:cs typeface="Arial"/>
            </a:endParaRPr>
          </a:p>
          <a:p>
            <a:pPr marL="12369" marR="6184" algn="just">
              <a:lnSpc>
                <a:spcPct val="143600"/>
              </a:lnSpc>
              <a:spcBef>
                <a:spcPts val="589"/>
              </a:spcBef>
            </a:pPr>
            <a:r>
              <a:rPr sz="1071" dirty="0">
                <a:latin typeface="Arial"/>
                <a:cs typeface="Arial"/>
              </a:rPr>
              <a:t>Heat Transfer is</a:t>
            </a:r>
            <a:r>
              <a:rPr sz="1071" spc="5" dirty="0">
                <a:latin typeface="Arial"/>
                <a:cs typeface="Arial"/>
              </a:rPr>
              <a:t> </a:t>
            </a:r>
            <a:r>
              <a:rPr sz="1071" dirty="0">
                <a:latin typeface="Arial"/>
                <a:cs typeface="Arial"/>
              </a:rPr>
              <a:t>the term</a:t>
            </a:r>
            <a:r>
              <a:rPr sz="1071" spc="5" dirty="0">
                <a:latin typeface="Arial"/>
                <a:cs typeface="Arial"/>
              </a:rPr>
              <a:t> </a:t>
            </a:r>
            <a:r>
              <a:rPr sz="1071" dirty="0">
                <a:latin typeface="Arial"/>
                <a:cs typeface="Arial"/>
              </a:rPr>
              <a:t>used for the</a:t>
            </a:r>
            <a:r>
              <a:rPr sz="1071" spc="5" dirty="0">
                <a:latin typeface="Arial"/>
                <a:cs typeface="Arial"/>
              </a:rPr>
              <a:t> </a:t>
            </a:r>
            <a:r>
              <a:rPr sz="1071" dirty="0">
                <a:latin typeface="Arial"/>
                <a:cs typeface="Arial"/>
              </a:rPr>
              <a:t>movement of heat across</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border of the</a:t>
            </a:r>
            <a:r>
              <a:rPr sz="1071" spc="5" dirty="0">
                <a:latin typeface="Arial"/>
                <a:cs typeface="Arial"/>
              </a:rPr>
              <a:t> </a:t>
            </a:r>
            <a:r>
              <a:rPr sz="1071" dirty="0">
                <a:latin typeface="Arial"/>
                <a:cs typeface="Arial"/>
              </a:rPr>
              <a:t>system due </a:t>
            </a:r>
            <a:r>
              <a:rPr sz="1071" spc="-24" dirty="0">
                <a:latin typeface="Arial"/>
                <a:cs typeface="Arial"/>
              </a:rPr>
              <a:t>to </a:t>
            </a:r>
            <a:r>
              <a:rPr sz="1071" dirty="0">
                <a:latin typeface="Arial"/>
                <a:cs typeface="Arial"/>
              </a:rPr>
              <a:t>the</a:t>
            </a:r>
            <a:r>
              <a:rPr sz="1071" spc="44" dirty="0">
                <a:latin typeface="Arial"/>
                <a:cs typeface="Arial"/>
              </a:rPr>
              <a:t> </a:t>
            </a:r>
            <a:r>
              <a:rPr sz="1071" dirty="0">
                <a:latin typeface="Arial"/>
                <a:cs typeface="Arial"/>
              </a:rPr>
              <a:t>difference</a:t>
            </a:r>
            <a:r>
              <a:rPr sz="1071" spc="49"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temperature</a:t>
            </a:r>
            <a:r>
              <a:rPr sz="1071" spc="44" dirty="0">
                <a:latin typeface="Arial"/>
                <a:cs typeface="Arial"/>
              </a:rPr>
              <a:t> </a:t>
            </a:r>
            <a:r>
              <a:rPr sz="1071" dirty="0">
                <a:latin typeface="Arial"/>
                <a:cs typeface="Arial"/>
              </a:rPr>
              <a:t>between</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its</a:t>
            </a:r>
            <a:r>
              <a:rPr sz="1071" spc="54" dirty="0">
                <a:latin typeface="Arial"/>
                <a:cs typeface="Arial"/>
              </a:rPr>
              <a:t> </a:t>
            </a:r>
            <a:r>
              <a:rPr sz="1071" dirty="0">
                <a:latin typeface="Arial"/>
                <a:cs typeface="Arial"/>
              </a:rPr>
              <a:t>surroundings</a:t>
            </a:r>
            <a:r>
              <a:rPr sz="1071" spc="44" dirty="0">
                <a:latin typeface="Arial"/>
                <a:cs typeface="Arial"/>
              </a:rPr>
              <a:t> </a:t>
            </a:r>
            <a:r>
              <a:rPr sz="1071" dirty="0">
                <a:latin typeface="Arial"/>
                <a:cs typeface="Arial"/>
              </a:rPr>
              <a:t>at</a:t>
            </a:r>
            <a:r>
              <a:rPr sz="1071" spc="44" dirty="0">
                <a:latin typeface="Arial"/>
                <a:cs typeface="Arial"/>
              </a:rPr>
              <a:t> </a:t>
            </a:r>
            <a:r>
              <a:rPr sz="1071" dirty="0">
                <a:latin typeface="Arial"/>
                <a:cs typeface="Arial"/>
              </a:rPr>
              <a:t>any</a:t>
            </a:r>
            <a:r>
              <a:rPr sz="1071" spc="49" dirty="0">
                <a:latin typeface="Arial"/>
                <a:cs typeface="Arial"/>
              </a:rPr>
              <a:t> </a:t>
            </a:r>
            <a:r>
              <a:rPr sz="1071" dirty="0">
                <a:latin typeface="Arial"/>
                <a:cs typeface="Arial"/>
              </a:rPr>
              <a:t>instant</a:t>
            </a:r>
            <a:r>
              <a:rPr sz="1071" spc="49" dirty="0">
                <a:latin typeface="Arial"/>
                <a:cs typeface="Arial"/>
              </a:rPr>
              <a:t> </a:t>
            </a:r>
            <a:r>
              <a:rPr sz="1071" dirty="0">
                <a:latin typeface="Arial"/>
                <a:cs typeface="Arial"/>
              </a:rPr>
              <a:t>(which</a:t>
            </a:r>
            <a:r>
              <a:rPr sz="1071" spc="49" dirty="0">
                <a:latin typeface="Arial"/>
                <a:cs typeface="Arial"/>
              </a:rPr>
              <a:t> </a:t>
            </a:r>
            <a:r>
              <a:rPr sz="1071" spc="-24" dirty="0">
                <a:latin typeface="Arial"/>
                <a:cs typeface="Arial"/>
              </a:rPr>
              <a:t>is </a:t>
            </a:r>
            <a:r>
              <a:rPr sz="1071" dirty="0">
                <a:latin typeface="Arial"/>
                <a:cs typeface="Arial"/>
              </a:rPr>
              <a:t>given</a:t>
            </a:r>
            <a:r>
              <a:rPr sz="1071" spc="5" dirty="0">
                <a:latin typeface="Arial"/>
                <a:cs typeface="Arial"/>
              </a:rPr>
              <a:t> </a:t>
            </a:r>
            <a:r>
              <a:rPr sz="1071" dirty="0">
                <a:latin typeface="Arial"/>
                <a:cs typeface="Arial"/>
              </a:rPr>
              <a:t>as</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amount</a:t>
            </a:r>
            <a:r>
              <a:rPr sz="1071" spc="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heat</a:t>
            </a:r>
            <a:r>
              <a:rPr sz="1071" spc="5" dirty="0">
                <a:latin typeface="Arial"/>
                <a:cs typeface="Arial"/>
              </a:rPr>
              <a:t> </a:t>
            </a:r>
            <a:r>
              <a:rPr sz="1071" dirty="0">
                <a:latin typeface="Arial"/>
                <a:cs typeface="Arial"/>
              </a:rPr>
              <a:t>transferred</a:t>
            </a:r>
            <a:r>
              <a:rPr sz="1071" spc="10" dirty="0">
                <a:latin typeface="Arial"/>
                <a:cs typeface="Arial"/>
              </a:rPr>
              <a:t> </a:t>
            </a:r>
            <a:r>
              <a:rPr sz="1071" dirty="0">
                <a:latin typeface="Arial"/>
                <a:cs typeface="Arial"/>
              </a:rPr>
              <a:t>per</a:t>
            </a:r>
            <a:r>
              <a:rPr sz="1071" spc="5" dirty="0">
                <a:latin typeface="Arial"/>
                <a:cs typeface="Arial"/>
              </a:rPr>
              <a:t> </a:t>
            </a:r>
            <a:r>
              <a:rPr sz="1071" dirty="0">
                <a:latin typeface="Arial"/>
                <a:cs typeface="Arial"/>
              </a:rPr>
              <a:t>unit</a:t>
            </a:r>
            <a:r>
              <a:rPr sz="1071" spc="10" dirty="0">
                <a:latin typeface="Arial"/>
                <a:cs typeface="Arial"/>
              </a:rPr>
              <a:t> </a:t>
            </a:r>
            <a:r>
              <a:rPr sz="1071" dirty="0">
                <a:latin typeface="Arial"/>
                <a:cs typeface="Arial"/>
              </a:rPr>
              <a:t>time).</a:t>
            </a:r>
            <a:r>
              <a:rPr sz="1071" spc="5" dirty="0">
                <a:latin typeface="Arial"/>
                <a:cs typeface="Arial"/>
              </a:rPr>
              <a:t> </a:t>
            </a:r>
            <a:r>
              <a:rPr sz="1071" dirty="0">
                <a:latin typeface="Arial"/>
                <a:cs typeface="Arial"/>
              </a:rPr>
              <a:t>This</a:t>
            </a:r>
            <a:r>
              <a:rPr sz="1071" spc="10" dirty="0">
                <a:latin typeface="Arial"/>
                <a:cs typeface="Arial"/>
              </a:rPr>
              <a:t> </a:t>
            </a:r>
            <a:r>
              <a:rPr sz="1071" dirty="0">
                <a:latin typeface="Arial"/>
                <a:cs typeface="Arial"/>
              </a:rPr>
              <a:t>transfer</a:t>
            </a:r>
            <a:r>
              <a:rPr sz="1071" spc="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heat</a:t>
            </a:r>
            <a:r>
              <a:rPr sz="1071" spc="5" dirty="0">
                <a:latin typeface="Arial"/>
                <a:cs typeface="Arial"/>
              </a:rPr>
              <a:t> </a:t>
            </a:r>
            <a:r>
              <a:rPr sz="1071" dirty="0">
                <a:latin typeface="Arial"/>
                <a:cs typeface="Arial"/>
              </a:rPr>
              <a:t>can</a:t>
            </a:r>
            <a:r>
              <a:rPr sz="1071" spc="10" dirty="0">
                <a:latin typeface="Arial"/>
                <a:cs typeface="Arial"/>
              </a:rPr>
              <a:t> </a:t>
            </a:r>
            <a:r>
              <a:rPr sz="1071" dirty="0">
                <a:latin typeface="Arial"/>
                <a:cs typeface="Arial"/>
              </a:rPr>
              <a:t>happen</a:t>
            </a:r>
            <a:r>
              <a:rPr sz="1071" spc="10" dirty="0">
                <a:latin typeface="Arial"/>
                <a:cs typeface="Arial"/>
              </a:rPr>
              <a:t> </a:t>
            </a:r>
            <a:r>
              <a:rPr sz="1071" dirty="0">
                <a:latin typeface="Arial"/>
                <a:cs typeface="Arial"/>
              </a:rPr>
              <a:t>in</a:t>
            </a:r>
            <a:r>
              <a:rPr sz="1071" spc="10" dirty="0">
                <a:latin typeface="Arial"/>
                <a:cs typeface="Arial"/>
              </a:rPr>
              <a:t> </a:t>
            </a:r>
            <a:r>
              <a:rPr sz="1071" spc="-10" dirty="0">
                <a:latin typeface="Arial"/>
                <a:cs typeface="Arial"/>
              </a:rPr>
              <a:t>three </a:t>
            </a:r>
            <a:r>
              <a:rPr sz="1071" dirty="0">
                <a:latin typeface="Arial"/>
                <a:cs typeface="Arial"/>
              </a:rPr>
              <a:t>ways:</a:t>
            </a:r>
            <a:r>
              <a:rPr sz="1071" spc="-39" dirty="0">
                <a:latin typeface="Arial"/>
                <a:cs typeface="Arial"/>
              </a:rPr>
              <a:t> </a:t>
            </a:r>
            <a:r>
              <a:rPr sz="1071" dirty="0">
                <a:latin typeface="Arial"/>
                <a:cs typeface="Arial"/>
              </a:rPr>
              <a:t>conduction,</a:t>
            </a:r>
            <a:r>
              <a:rPr sz="1071" spc="-34" dirty="0">
                <a:latin typeface="Arial"/>
                <a:cs typeface="Arial"/>
              </a:rPr>
              <a:t> </a:t>
            </a:r>
            <a:r>
              <a:rPr sz="1071" dirty="0">
                <a:latin typeface="Arial"/>
                <a:cs typeface="Arial"/>
              </a:rPr>
              <a:t>convection,</a:t>
            </a:r>
            <a:r>
              <a:rPr sz="1071" spc="-34" dirty="0">
                <a:latin typeface="Arial"/>
                <a:cs typeface="Arial"/>
              </a:rPr>
              <a:t> </a:t>
            </a:r>
            <a:r>
              <a:rPr sz="1071" dirty="0">
                <a:latin typeface="Arial"/>
                <a:cs typeface="Arial"/>
              </a:rPr>
              <a:t>and</a:t>
            </a:r>
            <a:r>
              <a:rPr sz="1071" spc="-34" dirty="0">
                <a:latin typeface="Arial"/>
                <a:cs typeface="Arial"/>
              </a:rPr>
              <a:t> </a:t>
            </a:r>
            <a:r>
              <a:rPr sz="1071" spc="-10" dirty="0">
                <a:latin typeface="Arial"/>
                <a:cs typeface="Arial"/>
              </a:rPr>
              <a:t>radiation.</a:t>
            </a:r>
            <a:endParaRPr sz="1071" dirty="0">
              <a:latin typeface="Arial"/>
              <a:cs typeface="Arial"/>
            </a:endParaRPr>
          </a:p>
          <a:p>
            <a:pPr marL="455161" marR="6184" lvl="3" indent="-220160" algn="just">
              <a:lnSpc>
                <a:spcPct val="144100"/>
              </a:lnSpc>
              <a:spcBef>
                <a:spcPts val="579"/>
              </a:spcBef>
              <a:buFont typeface="Arial"/>
              <a:buAutoNum type="alphaLcPeriod"/>
              <a:tabLst>
                <a:tab pos="457636" algn="l"/>
              </a:tabLst>
            </a:pPr>
            <a:r>
              <a:rPr sz="1071" b="1" spc="-10" dirty="0">
                <a:latin typeface="Arial"/>
                <a:cs typeface="Arial"/>
              </a:rPr>
              <a:t>Conduction</a:t>
            </a:r>
            <a:r>
              <a:rPr sz="1071" b="1" spc="-49"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mode</a:t>
            </a:r>
            <a:r>
              <a:rPr sz="1071" spc="-54" dirty="0">
                <a:latin typeface="Arial"/>
                <a:cs typeface="Arial"/>
              </a:rPr>
              <a:t> </a:t>
            </a:r>
            <a:r>
              <a:rPr sz="1071" dirty="0">
                <a:latin typeface="Arial"/>
                <a:cs typeface="Arial"/>
              </a:rPr>
              <a:t>by</a:t>
            </a:r>
            <a:r>
              <a:rPr sz="1071" spc="-44" dirty="0">
                <a:latin typeface="Arial"/>
                <a:cs typeface="Arial"/>
              </a:rPr>
              <a:t> </a:t>
            </a:r>
            <a:r>
              <a:rPr sz="1071" dirty="0">
                <a:latin typeface="Arial"/>
                <a:cs typeface="Arial"/>
              </a:rPr>
              <a:t>which</a:t>
            </a:r>
            <a:r>
              <a:rPr sz="1071" spc="-49" dirty="0">
                <a:latin typeface="Arial"/>
                <a:cs typeface="Arial"/>
              </a:rPr>
              <a:t> </a:t>
            </a:r>
            <a:r>
              <a:rPr sz="1071" dirty="0">
                <a:latin typeface="Arial"/>
                <a:cs typeface="Arial"/>
              </a:rPr>
              <a:t>heat</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transferred</a:t>
            </a:r>
            <a:r>
              <a:rPr sz="1071" spc="-44" dirty="0">
                <a:latin typeface="Arial"/>
                <a:cs typeface="Arial"/>
              </a:rPr>
              <a:t> </a:t>
            </a:r>
            <a:r>
              <a:rPr sz="1071" dirty="0">
                <a:latin typeface="Arial"/>
                <a:cs typeface="Arial"/>
              </a:rPr>
              <a:t>in</a:t>
            </a:r>
            <a:r>
              <a:rPr sz="1071" spc="-49" dirty="0">
                <a:latin typeface="Arial"/>
                <a:cs typeface="Arial"/>
              </a:rPr>
              <a:t> </a:t>
            </a:r>
            <a:r>
              <a:rPr sz="1071" spc="-10" dirty="0">
                <a:latin typeface="Arial"/>
                <a:cs typeface="Arial"/>
              </a:rPr>
              <a:t>solid</a:t>
            </a:r>
            <a:r>
              <a:rPr sz="1071" spc="-54" dirty="0">
                <a:latin typeface="Arial"/>
                <a:cs typeface="Arial"/>
              </a:rPr>
              <a:t> </a:t>
            </a:r>
            <a:r>
              <a:rPr sz="1071" dirty="0">
                <a:latin typeface="Arial"/>
                <a:cs typeface="Arial"/>
              </a:rPr>
              <a:t>materials</a:t>
            </a:r>
            <a:r>
              <a:rPr sz="1071" spc="-44" dirty="0">
                <a:latin typeface="Arial"/>
                <a:cs typeface="Arial"/>
              </a:rPr>
              <a:t> </a:t>
            </a:r>
            <a:r>
              <a:rPr sz="1071" dirty="0">
                <a:latin typeface="Arial"/>
                <a:cs typeface="Arial"/>
              </a:rPr>
              <a:t>from</a:t>
            </a:r>
            <a:r>
              <a:rPr sz="1071" spc="-49" dirty="0">
                <a:latin typeface="Arial"/>
                <a:cs typeface="Arial"/>
              </a:rPr>
              <a:t> </a:t>
            </a:r>
            <a:r>
              <a:rPr sz="1071" dirty="0">
                <a:latin typeface="Arial"/>
                <a:cs typeface="Arial"/>
              </a:rPr>
              <a:t>one</a:t>
            </a:r>
            <a:r>
              <a:rPr sz="1071" spc="-44" dirty="0">
                <a:latin typeface="Arial"/>
                <a:cs typeface="Arial"/>
              </a:rPr>
              <a:t> </a:t>
            </a:r>
            <a:r>
              <a:rPr sz="1071" spc="-10" dirty="0">
                <a:latin typeface="Arial"/>
                <a:cs typeface="Arial"/>
              </a:rPr>
              <a:t>molecule 	</a:t>
            </a:r>
            <a:r>
              <a:rPr sz="1071" dirty="0">
                <a:latin typeface="Arial"/>
                <a:cs typeface="Arial"/>
              </a:rPr>
              <a:t>to</a:t>
            </a:r>
            <a:r>
              <a:rPr sz="1071" spc="102" dirty="0">
                <a:latin typeface="Arial"/>
                <a:cs typeface="Arial"/>
              </a:rPr>
              <a:t> </a:t>
            </a:r>
            <a:r>
              <a:rPr sz="1071" dirty="0">
                <a:latin typeface="Arial"/>
                <a:cs typeface="Arial"/>
              </a:rPr>
              <a:t>another.</a:t>
            </a:r>
            <a:r>
              <a:rPr sz="1071" spc="107"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rate</a:t>
            </a:r>
            <a:r>
              <a:rPr sz="1071" spc="107" dirty="0">
                <a:latin typeface="Arial"/>
                <a:cs typeface="Arial"/>
              </a:rPr>
              <a:t> </a:t>
            </a:r>
            <a:r>
              <a:rPr sz="1071" dirty="0">
                <a:latin typeface="Arial"/>
                <a:cs typeface="Arial"/>
              </a:rPr>
              <a:t>at</a:t>
            </a:r>
            <a:r>
              <a:rPr sz="1071" spc="107" dirty="0">
                <a:latin typeface="Arial"/>
                <a:cs typeface="Arial"/>
              </a:rPr>
              <a:t> </a:t>
            </a:r>
            <a:r>
              <a:rPr sz="1071" dirty="0">
                <a:latin typeface="Arial"/>
                <a:cs typeface="Arial"/>
              </a:rPr>
              <a:t>which</a:t>
            </a:r>
            <a:r>
              <a:rPr sz="1071" spc="102" dirty="0">
                <a:latin typeface="Arial"/>
                <a:cs typeface="Arial"/>
              </a:rPr>
              <a:t> </a:t>
            </a:r>
            <a:r>
              <a:rPr sz="1071" dirty="0">
                <a:latin typeface="Arial"/>
                <a:cs typeface="Arial"/>
              </a:rPr>
              <a:t>each</a:t>
            </a:r>
            <a:r>
              <a:rPr sz="1071" spc="102" dirty="0">
                <a:latin typeface="Arial"/>
                <a:cs typeface="Arial"/>
              </a:rPr>
              <a:t> </a:t>
            </a:r>
            <a:r>
              <a:rPr sz="1071" dirty="0">
                <a:latin typeface="Arial"/>
                <a:cs typeface="Arial"/>
              </a:rPr>
              <a:t>specific</a:t>
            </a:r>
            <a:r>
              <a:rPr sz="1071" spc="111" dirty="0">
                <a:latin typeface="Arial"/>
                <a:cs typeface="Arial"/>
              </a:rPr>
              <a:t> </a:t>
            </a:r>
            <a:r>
              <a:rPr sz="1071" dirty="0">
                <a:latin typeface="Arial"/>
                <a:cs typeface="Arial"/>
              </a:rPr>
              <a:t>material</a:t>
            </a:r>
            <a:r>
              <a:rPr sz="1071" spc="107" dirty="0">
                <a:latin typeface="Arial"/>
                <a:cs typeface="Arial"/>
              </a:rPr>
              <a:t> </a:t>
            </a:r>
            <a:r>
              <a:rPr sz="1071" dirty="0">
                <a:latin typeface="Arial"/>
                <a:cs typeface="Arial"/>
              </a:rPr>
              <a:t>can</a:t>
            </a:r>
            <a:r>
              <a:rPr sz="1071" spc="107" dirty="0">
                <a:latin typeface="Arial"/>
                <a:cs typeface="Arial"/>
              </a:rPr>
              <a:t> </a:t>
            </a:r>
            <a:r>
              <a:rPr sz="1071" dirty="0">
                <a:latin typeface="Arial"/>
                <a:cs typeface="Arial"/>
              </a:rPr>
              <a:t>transfer</a:t>
            </a:r>
            <a:r>
              <a:rPr sz="1071" spc="102" dirty="0">
                <a:latin typeface="Arial"/>
                <a:cs typeface="Arial"/>
              </a:rPr>
              <a:t> </a:t>
            </a:r>
            <a:r>
              <a:rPr sz="1071" dirty="0">
                <a:latin typeface="Arial"/>
                <a:cs typeface="Arial"/>
              </a:rPr>
              <a:t>heat</a:t>
            </a:r>
            <a:r>
              <a:rPr sz="1071" spc="107" dirty="0">
                <a:latin typeface="Arial"/>
                <a:cs typeface="Arial"/>
              </a:rPr>
              <a:t> </a:t>
            </a:r>
            <a:r>
              <a:rPr sz="1071" dirty="0">
                <a:latin typeface="Arial"/>
                <a:cs typeface="Arial"/>
              </a:rPr>
              <a:t>depends</a:t>
            </a:r>
            <a:r>
              <a:rPr sz="1071" spc="107" dirty="0">
                <a:latin typeface="Arial"/>
                <a:cs typeface="Arial"/>
              </a:rPr>
              <a:t> </a:t>
            </a:r>
            <a:r>
              <a:rPr sz="1071" dirty="0">
                <a:latin typeface="Arial"/>
                <a:cs typeface="Arial"/>
              </a:rPr>
              <a:t>on</a:t>
            </a:r>
            <a:r>
              <a:rPr sz="1071" spc="107" dirty="0">
                <a:latin typeface="Arial"/>
                <a:cs typeface="Arial"/>
              </a:rPr>
              <a:t> </a:t>
            </a:r>
            <a:r>
              <a:rPr sz="1071" spc="-24" dirty="0">
                <a:latin typeface="Arial"/>
                <a:cs typeface="Arial"/>
              </a:rPr>
              <a:t>the</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a:t>
            </a:r>
          </a:p>
        </p:txBody>
      </p:sp>
      <p:sp>
        <p:nvSpPr>
          <p:cNvPr id="7" name="object 3">
            <a:extLst>
              <a:ext uri="{FF2B5EF4-FFF2-40B4-BE49-F238E27FC236}">
                <a16:creationId xmlns:a16="http://schemas.microsoft.com/office/drawing/2014/main" id="{BCC064EE-8DDA-9124-18DF-F10E53FBFBA7}"/>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CEFF8C40-D43B-4A89-73E8-6348BF00A6E9}"/>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4"/>
            <a:ext cx="5814185" cy="8344054"/>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endParaRPr sz="974" dirty="0">
              <a:latin typeface="Verdana"/>
              <a:cs typeface="Verdana"/>
            </a:endParaRPr>
          </a:p>
          <a:p>
            <a:pPr>
              <a:spcBef>
                <a:spcPts val="521"/>
              </a:spcBef>
            </a:pPr>
            <a:endParaRPr sz="974" dirty="0">
              <a:latin typeface="Verdana"/>
              <a:cs typeface="Verdana"/>
            </a:endParaRPr>
          </a:p>
          <a:p>
            <a:pPr marL="457636" marR="6184" algn="just">
              <a:lnSpc>
                <a:spcPct val="143600"/>
              </a:lnSpc>
            </a:pPr>
            <a:r>
              <a:rPr sz="1071" dirty="0">
                <a:latin typeface="Arial"/>
                <a:cs typeface="Arial"/>
              </a:rPr>
              <a:t>thermal</a:t>
            </a:r>
            <a:r>
              <a:rPr sz="1071" spc="151" dirty="0">
                <a:latin typeface="Arial"/>
                <a:cs typeface="Arial"/>
              </a:rPr>
              <a:t> </a:t>
            </a:r>
            <a:r>
              <a:rPr sz="1071" dirty="0">
                <a:latin typeface="Arial"/>
                <a:cs typeface="Arial"/>
              </a:rPr>
              <a:t>conductivity</a:t>
            </a:r>
            <a:r>
              <a:rPr sz="1071" spc="156" dirty="0">
                <a:latin typeface="Arial"/>
                <a:cs typeface="Arial"/>
              </a:rPr>
              <a:t> </a:t>
            </a:r>
            <a:r>
              <a:rPr sz="1071" dirty="0">
                <a:latin typeface="Arial"/>
                <a:cs typeface="Arial"/>
              </a:rPr>
              <a:t>of</a:t>
            </a:r>
            <a:r>
              <a:rPr sz="1071" spc="151" dirty="0">
                <a:latin typeface="Arial"/>
                <a:cs typeface="Arial"/>
              </a:rPr>
              <a:t> </a:t>
            </a:r>
            <a:r>
              <a:rPr sz="1071" dirty="0">
                <a:latin typeface="Arial"/>
                <a:cs typeface="Arial"/>
              </a:rPr>
              <a:t>each</a:t>
            </a:r>
            <a:r>
              <a:rPr sz="1071" spc="151" dirty="0">
                <a:latin typeface="Arial"/>
                <a:cs typeface="Arial"/>
              </a:rPr>
              <a:t> </a:t>
            </a:r>
            <a:r>
              <a:rPr sz="1071" dirty="0">
                <a:latin typeface="Arial"/>
                <a:cs typeface="Arial"/>
              </a:rPr>
              <a:t>specific</a:t>
            </a:r>
            <a:r>
              <a:rPr sz="1071" spc="156" dirty="0">
                <a:latin typeface="Arial"/>
                <a:cs typeface="Arial"/>
              </a:rPr>
              <a:t> </a:t>
            </a:r>
            <a:r>
              <a:rPr sz="1071" dirty="0">
                <a:latin typeface="Arial"/>
                <a:cs typeface="Arial"/>
              </a:rPr>
              <a:t>material.</a:t>
            </a:r>
            <a:r>
              <a:rPr sz="1071" spc="151" dirty="0">
                <a:latin typeface="Arial"/>
                <a:cs typeface="Arial"/>
              </a:rPr>
              <a:t> </a:t>
            </a:r>
            <a:r>
              <a:rPr sz="1071" dirty="0">
                <a:latin typeface="Arial"/>
                <a:cs typeface="Arial"/>
              </a:rPr>
              <a:t>A</a:t>
            </a:r>
            <a:r>
              <a:rPr sz="1071" spc="151" dirty="0">
                <a:latin typeface="Arial"/>
                <a:cs typeface="Arial"/>
              </a:rPr>
              <a:t> </a:t>
            </a:r>
            <a:r>
              <a:rPr sz="1071" dirty="0">
                <a:latin typeface="Arial"/>
                <a:cs typeface="Arial"/>
              </a:rPr>
              <a:t>heat</a:t>
            </a:r>
            <a:r>
              <a:rPr sz="1071" spc="156" dirty="0">
                <a:latin typeface="Arial"/>
                <a:cs typeface="Arial"/>
              </a:rPr>
              <a:t> </a:t>
            </a:r>
            <a:r>
              <a:rPr sz="1071" dirty="0">
                <a:latin typeface="Arial"/>
                <a:cs typeface="Arial"/>
              </a:rPr>
              <a:t>exchanger</a:t>
            </a:r>
            <a:r>
              <a:rPr sz="1071" spc="151" dirty="0">
                <a:latin typeface="Arial"/>
                <a:cs typeface="Arial"/>
              </a:rPr>
              <a:t> </a:t>
            </a:r>
            <a:r>
              <a:rPr sz="1071" dirty="0">
                <a:latin typeface="Arial"/>
                <a:cs typeface="Arial"/>
              </a:rPr>
              <a:t>in</a:t>
            </a:r>
            <a:r>
              <a:rPr sz="1071" spc="156" dirty="0">
                <a:latin typeface="Arial"/>
                <a:cs typeface="Arial"/>
              </a:rPr>
              <a:t> </a:t>
            </a:r>
            <a:r>
              <a:rPr sz="1071" dirty="0">
                <a:latin typeface="Arial"/>
                <a:cs typeface="Arial"/>
              </a:rPr>
              <a:t>an</a:t>
            </a:r>
            <a:r>
              <a:rPr sz="1071" spc="151" dirty="0">
                <a:latin typeface="Arial"/>
                <a:cs typeface="Arial"/>
              </a:rPr>
              <a:t> </a:t>
            </a:r>
            <a:r>
              <a:rPr sz="1071" dirty="0">
                <a:latin typeface="Arial"/>
                <a:cs typeface="Arial"/>
              </a:rPr>
              <a:t>HVAC</a:t>
            </a:r>
            <a:r>
              <a:rPr sz="1071" spc="151" dirty="0">
                <a:latin typeface="Arial"/>
                <a:cs typeface="Arial"/>
              </a:rPr>
              <a:t> </a:t>
            </a:r>
            <a:r>
              <a:rPr sz="1071" spc="-10" dirty="0">
                <a:latin typeface="Arial"/>
                <a:cs typeface="Arial"/>
              </a:rPr>
              <a:t>system (evaporator</a:t>
            </a:r>
            <a:r>
              <a:rPr sz="1071" spc="-44"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condenser)</a:t>
            </a:r>
            <a:r>
              <a:rPr sz="1071" spc="-34" dirty="0">
                <a:latin typeface="Arial"/>
                <a:cs typeface="Arial"/>
              </a:rPr>
              <a:t> </a:t>
            </a:r>
            <a:r>
              <a:rPr sz="1071" dirty="0">
                <a:latin typeface="Arial"/>
                <a:cs typeface="Arial"/>
              </a:rPr>
              <a:t>or</a:t>
            </a:r>
            <a:r>
              <a:rPr sz="1071" spc="10" dirty="0">
                <a:latin typeface="Arial"/>
                <a:cs typeface="Arial"/>
              </a:rPr>
              <a:t> </a:t>
            </a:r>
            <a:r>
              <a:rPr sz="1071" spc="-10" dirty="0">
                <a:latin typeface="Arial"/>
                <a:cs typeface="Arial"/>
              </a:rPr>
              <a:t>home</a:t>
            </a:r>
            <a:r>
              <a:rPr sz="1071" spc="-34" dirty="0">
                <a:latin typeface="Arial"/>
                <a:cs typeface="Arial"/>
              </a:rPr>
              <a:t> </a:t>
            </a:r>
            <a:r>
              <a:rPr sz="1071" dirty="0">
                <a:latin typeface="Arial"/>
                <a:cs typeface="Arial"/>
              </a:rPr>
              <a:t>furnace</a:t>
            </a:r>
            <a:r>
              <a:rPr sz="1071" spc="-39" dirty="0">
                <a:latin typeface="Arial"/>
                <a:cs typeface="Arial"/>
              </a:rPr>
              <a:t> </a:t>
            </a:r>
            <a:r>
              <a:rPr sz="1071" dirty="0">
                <a:latin typeface="Arial"/>
                <a:cs typeface="Arial"/>
              </a:rPr>
              <a:t>uses</a:t>
            </a:r>
            <a:r>
              <a:rPr sz="1071" spc="-29" dirty="0">
                <a:latin typeface="Arial"/>
                <a:cs typeface="Arial"/>
              </a:rPr>
              <a:t> </a:t>
            </a:r>
            <a:r>
              <a:rPr sz="1071" spc="-10" dirty="0">
                <a:latin typeface="Arial"/>
                <a:cs typeface="Arial"/>
              </a:rPr>
              <a:t>conduction</a:t>
            </a:r>
            <a:r>
              <a:rPr sz="1071" spc="-3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transfer</a:t>
            </a:r>
            <a:r>
              <a:rPr sz="1071" spc="-44" dirty="0">
                <a:latin typeface="Arial"/>
                <a:cs typeface="Arial"/>
              </a:rPr>
              <a:t> </a:t>
            </a:r>
            <a:r>
              <a:rPr sz="1071" dirty="0">
                <a:latin typeface="Arial"/>
                <a:cs typeface="Arial"/>
              </a:rPr>
              <a:t>heat.</a:t>
            </a:r>
            <a:r>
              <a:rPr sz="1071" spc="-34" dirty="0">
                <a:latin typeface="Arial"/>
                <a:cs typeface="Arial"/>
              </a:rPr>
              <a:t> </a:t>
            </a:r>
            <a:r>
              <a:rPr sz="1071" dirty="0">
                <a:latin typeface="Arial"/>
                <a:cs typeface="Arial"/>
              </a:rPr>
              <a:t>In</a:t>
            </a:r>
            <a:r>
              <a:rPr sz="1071" spc="-39" dirty="0">
                <a:latin typeface="Arial"/>
                <a:cs typeface="Arial"/>
              </a:rPr>
              <a:t> </a:t>
            </a:r>
            <a:r>
              <a:rPr sz="1071" spc="-10" dirty="0">
                <a:latin typeface="Arial"/>
                <a:cs typeface="Arial"/>
              </a:rPr>
              <a:t>general, </a:t>
            </a:r>
            <a:r>
              <a:rPr sz="1071" dirty="0">
                <a:latin typeface="Arial"/>
                <a:cs typeface="Arial"/>
              </a:rPr>
              <a:t>the</a:t>
            </a:r>
            <a:r>
              <a:rPr sz="1071" spc="-24"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exchangers</a:t>
            </a:r>
            <a:r>
              <a:rPr sz="1071" spc="-19"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constructed</a:t>
            </a:r>
            <a:r>
              <a:rPr sz="1071" spc="-24" dirty="0">
                <a:latin typeface="Arial"/>
                <a:cs typeface="Arial"/>
              </a:rPr>
              <a:t> </a:t>
            </a:r>
            <a:r>
              <a:rPr sz="1071" dirty="0">
                <a:latin typeface="Arial"/>
                <a:cs typeface="Arial"/>
              </a:rPr>
              <a:t>from</a:t>
            </a:r>
            <a:r>
              <a:rPr sz="1071" spc="-24" dirty="0">
                <a:latin typeface="Arial"/>
                <a:cs typeface="Arial"/>
              </a:rPr>
              <a:t> </a:t>
            </a:r>
            <a:r>
              <a:rPr sz="1071" dirty="0">
                <a:latin typeface="Arial"/>
                <a:cs typeface="Arial"/>
              </a:rPr>
              <a:t>materials,</a:t>
            </a:r>
            <a:r>
              <a:rPr sz="1071" spc="-19" dirty="0">
                <a:latin typeface="Arial"/>
                <a:cs typeface="Arial"/>
              </a:rPr>
              <a:t> </a:t>
            </a:r>
            <a:r>
              <a:rPr sz="1071" dirty="0">
                <a:latin typeface="Arial"/>
                <a:cs typeface="Arial"/>
              </a:rPr>
              <a:t>which</a:t>
            </a:r>
            <a:r>
              <a:rPr sz="1071" spc="-19"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good</a:t>
            </a:r>
            <a:r>
              <a:rPr sz="1071" spc="-19" dirty="0">
                <a:latin typeface="Arial"/>
                <a:cs typeface="Arial"/>
              </a:rPr>
              <a:t> </a:t>
            </a:r>
            <a:r>
              <a:rPr sz="1071" dirty="0">
                <a:latin typeface="Arial"/>
                <a:cs typeface="Arial"/>
              </a:rPr>
              <a:t>thermal</a:t>
            </a:r>
            <a:r>
              <a:rPr sz="1071" spc="-19" dirty="0">
                <a:latin typeface="Arial"/>
                <a:cs typeface="Arial"/>
              </a:rPr>
              <a:t> </a:t>
            </a:r>
            <a:r>
              <a:rPr sz="1071" spc="-10" dirty="0">
                <a:latin typeface="Arial"/>
                <a:cs typeface="Arial"/>
              </a:rPr>
              <a:t>conductors.</a:t>
            </a:r>
            <a:endParaRPr sz="1071" dirty="0">
              <a:latin typeface="Arial"/>
              <a:cs typeface="Arial"/>
            </a:endParaRPr>
          </a:p>
          <a:p>
            <a:pPr marL="455161" marR="4947" indent="-220160" algn="just">
              <a:lnSpc>
                <a:spcPct val="143700"/>
              </a:lnSpc>
              <a:spcBef>
                <a:spcPts val="5"/>
              </a:spcBef>
              <a:buFont typeface="Arial"/>
              <a:buAutoNum type="alphaLcPeriod" startAt="2"/>
              <a:tabLst>
                <a:tab pos="457636" algn="l"/>
              </a:tabLst>
            </a:pPr>
            <a:r>
              <a:rPr sz="1071" b="1" dirty="0">
                <a:latin typeface="Arial"/>
                <a:cs typeface="Arial"/>
              </a:rPr>
              <a:t>Convection</a:t>
            </a:r>
            <a:r>
              <a:rPr sz="1071" b="1" spc="73" dirty="0">
                <a:latin typeface="Arial"/>
                <a:cs typeface="Arial"/>
              </a:rPr>
              <a:t> </a:t>
            </a:r>
            <a:r>
              <a:rPr sz="1071" dirty="0">
                <a:latin typeface="Arial"/>
                <a:cs typeface="Arial"/>
              </a:rPr>
              <a:t>is</a:t>
            </a:r>
            <a:r>
              <a:rPr sz="1071" spc="8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second</a:t>
            </a:r>
            <a:r>
              <a:rPr sz="1071" spc="78" dirty="0">
                <a:latin typeface="Arial"/>
                <a:cs typeface="Arial"/>
              </a:rPr>
              <a:t> </a:t>
            </a:r>
            <a:r>
              <a:rPr sz="1071" dirty="0">
                <a:latin typeface="Arial"/>
                <a:cs typeface="Arial"/>
              </a:rPr>
              <a:t>mode</a:t>
            </a:r>
            <a:r>
              <a:rPr sz="1071" spc="78" dirty="0">
                <a:latin typeface="Arial"/>
                <a:cs typeface="Arial"/>
              </a:rPr>
              <a:t> </a:t>
            </a:r>
            <a:r>
              <a:rPr sz="1071" dirty="0">
                <a:latin typeface="Arial"/>
                <a:cs typeface="Arial"/>
              </a:rPr>
              <a:t>of</a:t>
            </a:r>
            <a:r>
              <a:rPr sz="1071" spc="73" dirty="0">
                <a:latin typeface="Arial"/>
                <a:cs typeface="Arial"/>
              </a:rPr>
              <a:t> </a:t>
            </a:r>
            <a:r>
              <a:rPr sz="1071" dirty="0">
                <a:latin typeface="Arial"/>
                <a:cs typeface="Arial"/>
              </a:rPr>
              <a:t>heat</a:t>
            </a:r>
            <a:r>
              <a:rPr sz="1071" spc="78" dirty="0">
                <a:latin typeface="Arial"/>
                <a:cs typeface="Arial"/>
              </a:rPr>
              <a:t> </a:t>
            </a:r>
            <a:r>
              <a:rPr sz="1071" dirty="0">
                <a:latin typeface="Arial"/>
                <a:cs typeface="Arial"/>
              </a:rPr>
              <a:t>transfer</a:t>
            </a:r>
            <a:r>
              <a:rPr sz="1071" spc="78" dirty="0">
                <a:latin typeface="Arial"/>
                <a:cs typeface="Arial"/>
              </a:rPr>
              <a:t> </a:t>
            </a:r>
            <a:r>
              <a:rPr sz="1071" dirty="0">
                <a:latin typeface="Arial"/>
                <a:cs typeface="Arial"/>
              </a:rPr>
              <a:t>and</a:t>
            </a:r>
            <a:r>
              <a:rPr sz="1071" spc="78" dirty="0">
                <a:latin typeface="Arial"/>
                <a:cs typeface="Arial"/>
              </a:rPr>
              <a:t> </a:t>
            </a:r>
            <a:r>
              <a:rPr sz="1071" dirty="0">
                <a:latin typeface="Arial"/>
                <a:cs typeface="Arial"/>
              </a:rPr>
              <a:t>is</a:t>
            </a:r>
            <a:r>
              <a:rPr sz="1071" spc="73" dirty="0">
                <a:latin typeface="Arial"/>
                <a:cs typeface="Arial"/>
              </a:rPr>
              <a:t> </a:t>
            </a:r>
            <a:r>
              <a:rPr sz="1071" dirty="0">
                <a:latin typeface="Arial"/>
                <a:cs typeface="Arial"/>
              </a:rPr>
              <a:t>defined</a:t>
            </a:r>
            <a:r>
              <a:rPr sz="1071" spc="78" dirty="0">
                <a:latin typeface="Arial"/>
                <a:cs typeface="Arial"/>
              </a:rPr>
              <a:t> </a:t>
            </a:r>
            <a:r>
              <a:rPr sz="1071" dirty="0">
                <a:latin typeface="Arial"/>
                <a:cs typeface="Arial"/>
              </a:rPr>
              <a:t>as</a:t>
            </a:r>
            <a:r>
              <a:rPr sz="1071" spc="8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transfer</a:t>
            </a:r>
            <a:r>
              <a:rPr sz="1071" spc="78" dirty="0">
                <a:latin typeface="Arial"/>
                <a:cs typeface="Arial"/>
              </a:rPr>
              <a:t> </a:t>
            </a:r>
            <a:r>
              <a:rPr sz="1071" dirty="0">
                <a:latin typeface="Arial"/>
                <a:cs typeface="Arial"/>
              </a:rPr>
              <a:t>of</a:t>
            </a:r>
            <a:r>
              <a:rPr sz="1071" spc="78" dirty="0">
                <a:latin typeface="Arial"/>
                <a:cs typeface="Arial"/>
              </a:rPr>
              <a:t> </a:t>
            </a:r>
            <a:r>
              <a:rPr sz="1071" spc="-19" dirty="0">
                <a:latin typeface="Arial"/>
                <a:cs typeface="Arial"/>
              </a:rPr>
              <a:t>heat 	</a:t>
            </a:r>
            <a:r>
              <a:rPr sz="1071" dirty="0">
                <a:latin typeface="Arial"/>
                <a:cs typeface="Arial"/>
              </a:rPr>
              <a:t>through</a:t>
            </a:r>
            <a:r>
              <a:rPr sz="1071" spc="156"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movement</a:t>
            </a:r>
            <a:r>
              <a:rPr sz="1071" spc="161" dirty="0">
                <a:latin typeface="Arial"/>
                <a:cs typeface="Arial"/>
              </a:rPr>
              <a:t> </a:t>
            </a:r>
            <a:r>
              <a:rPr sz="1071" dirty="0">
                <a:latin typeface="Arial"/>
                <a:cs typeface="Arial"/>
              </a:rPr>
              <a:t>of</a:t>
            </a:r>
            <a:r>
              <a:rPr sz="1071" spc="156" dirty="0">
                <a:latin typeface="Arial"/>
                <a:cs typeface="Arial"/>
              </a:rPr>
              <a:t> </a:t>
            </a:r>
            <a:r>
              <a:rPr sz="1071" dirty="0">
                <a:latin typeface="Arial"/>
                <a:cs typeface="Arial"/>
              </a:rPr>
              <a:t>fluids.</a:t>
            </a:r>
            <a:r>
              <a:rPr sz="1071" spc="-10" dirty="0">
                <a:latin typeface="Arial"/>
                <a:cs typeface="Arial"/>
              </a:rPr>
              <a:t> </a:t>
            </a:r>
            <a:r>
              <a:rPr sz="1071" dirty="0">
                <a:latin typeface="Arial"/>
                <a:cs typeface="Arial"/>
              </a:rPr>
              <a:t>An</a:t>
            </a:r>
            <a:r>
              <a:rPr sz="1071" spc="151" dirty="0">
                <a:latin typeface="Arial"/>
                <a:cs typeface="Arial"/>
              </a:rPr>
              <a:t> </a:t>
            </a:r>
            <a:r>
              <a:rPr sz="1071" dirty="0">
                <a:latin typeface="Arial"/>
                <a:cs typeface="Arial"/>
              </a:rPr>
              <a:t>HVAC</a:t>
            </a:r>
            <a:r>
              <a:rPr sz="1071" spc="156" dirty="0">
                <a:latin typeface="Arial"/>
                <a:cs typeface="Arial"/>
              </a:rPr>
              <a:t> </a:t>
            </a:r>
            <a:r>
              <a:rPr sz="1071" dirty="0">
                <a:latin typeface="Arial"/>
                <a:cs typeface="Arial"/>
              </a:rPr>
              <a:t>system</a:t>
            </a:r>
            <a:r>
              <a:rPr sz="1071" spc="151" dirty="0">
                <a:latin typeface="Arial"/>
                <a:cs typeface="Arial"/>
              </a:rPr>
              <a:t> </a:t>
            </a:r>
            <a:r>
              <a:rPr sz="1071" dirty="0">
                <a:latin typeface="Arial"/>
                <a:cs typeface="Arial"/>
              </a:rPr>
              <a:t>uses</a:t>
            </a:r>
            <a:r>
              <a:rPr sz="1071" spc="156" dirty="0">
                <a:latin typeface="Arial"/>
                <a:cs typeface="Arial"/>
              </a:rPr>
              <a:t> </a:t>
            </a:r>
            <a:r>
              <a:rPr sz="1071" dirty="0">
                <a:latin typeface="Arial"/>
                <a:cs typeface="Arial"/>
              </a:rPr>
              <a:t>convection</a:t>
            </a:r>
            <a:r>
              <a:rPr sz="1071" spc="156"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form</a:t>
            </a:r>
            <a:r>
              <a:rPr sz="1071" spc="151" dirty="0">
                <a:latin typeface="Arial"/>
                <a:cs typeface="Arial"/>
              </a:rPr>
              <a:t> </a:t>
            </a:r>
            <a:r>
              <a:rPr sz="1071" dirty="0">
                <a:latin typeface="Arial"/>
                <a:cs typeface="Arial"/>
              </a:rPr>
              <a:t>of</a:t>
            </a:r>
            <a:r>
              <a:rPr sz="1071" spc="156" dirty="0">
                <a:latin typeface="Arial"/>
                <a:cs typeface="Arial"/>
              </a:rPr>
              <a:t> </a:t>
            </a:r>
            <a:r>
              <a:rPr sz="1071" spc="-19" dirty="0">
                <a:latin typeface="Arial"/>
                <a:cs typeface="Arial"/>
              </a:rPr>
              <a:t>air, 	</a:t>
            </a:r>
            <a:r>
              <a:rPr sz="1071" dirty="0">
                <a:latin typeface="Arial"/>
                <a:cs typeface="Arial"/>
              </a:rPr>
              <a:t>water,</a:t>
            </a:r>
            <a:r>
              <a:rPr sz="1071" spc="-15" dirty="0">
                <a:latin typeface="Arial"/>
                <a:cs typeface="Arial"/>
              </a:rPr>
              <a:t> </a:t>
            </a:r>
            <a:r>
              <a:rPr sz="1071" dirty="0">
                <a:latin typeface="Arial"/>
                <a:cs typeface="Arial"/>
              </a:rPr>
              <a:t>steam,</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refrigerants</a:t>
            </a:r>
            <a:r>
              <a:rPr sz="1071" spc="-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ducts</a:t>
            </a:r>
            <a:r>
              <a:rPr sz="1071" spc="-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piping</a:t>
            </a:r>
            <a:r>
              <a:rPr sz="1071" spc="-19"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convey</a:t>
            </a:r>
            <a:r>
              <a:rPr sz="1071" spc="-10"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energy</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various</a:t>
            </a:r>
            <a:r>
              <a:rPr sz="1071" spc="-15" dirty="0">
                <a:latin typeface="Arial"/>
                <a:cs typeface="Arial"/>
              </a:rPr>
              <a:t> </a:t>
            </a:r>
            <a:r>
              <a:rPr sz="1071" spc="-10" dirty="0">
                <a:latin typeface="Arial"/>
                <a:cs typeface="Arial"/>
              </a:rPr>
              <a:t>parts 	</a:t>
            </a:r>
            <a:r>
              <a:rPr sz="1071" dirty="0">
                <a:latin typeface="Arial"/>
                <a:cs typeface="Arial"/>
              </a:rPr>
              <a:t>of</a:t>
            </a:r>
            <a:r>
              <a:rPr sz="1071" spc="93"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system.</a:t>
            </a:r>
            <a:r>
              <a:rPr sz="1071" spc="-10" dirty="0">
                <a:latin typeface="Arial"/>
                <a:cs typeface="Arial"/>
              </a:rPr>
              <a:t> </a:t>
            </a:r>
            <a:r>
              <a:rPr sz="1071" dirty="0">
                <a:latin typeface="Arial"/>
                <a:cs typeface="Arial"/>
              </a:rPr>
              <a:t>In</a:t>
            </a:r>
            <a:r>
              <a:rPr sz="1071" spc="93" dirty="0">
                <a:latin typeface="Arial"/>
                <a:cs typeface="Arial"/>
              </a:rPr>
              <a:t> </a:t>
            </a:r>
            <a:r>
              <a:rPr sz="1071" dirty="0">
                <a:latin typeface="Arial"/>
                <a:cs typeface="Arial"/>
              </a:rPr>
              <a:t>an</a:t>
            </a:r>
            <a:r>
              <a:rPr sz="1071" spc="97" dirty="0">
                <a:latin typeface="Arial"/>
                <a:cs typeface="Arial"/>
              </a:rPr>
              <a:t> </a:t>
            </a:r>
            <a:r>
              <a:rPr sz="1071" dirty="0">
                <a:latin typeface="Arial"/>
                <a:cs typeface="Arial"/>
              </a:rPr>
              <a:t>automobile</a:t>
            </a:r>
            <a:r>
              <a:rPr sz="1071" spc="97" dirty="0">
                <a:latin typeface="Arial"/>
                <a:cs typeface="Arial"/>
              </a:rPr>
              <a:t> </a:t>
            </a:r>
            <a:r>
              <a:rPr sz="1071" dirty="0">
                <a:latin typeface="Arial"/>
                <a:cs typeface="Arial"/>
              </a:rPr>
              <a:t>engine,</a:t>
            </a:r>
            <a:r>
              <a:rPr sz="1071" spc="93"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engine</a:t>
            </a:r>
            <a:r>
              <a:rPr sz="1071" spc="97" dirty="0">
                <a:latin typeface="Arial"/>
                <a:cs typeface="Arial"/>
              </a:rPr>
              <a:t> </a:t>
            </a:r>
            <a:r>
              <a:rPr sz="1071" dirty="0">
                <a:latin typeface="Arial"/>
                <a:cs typeface="Arial"/>
              </a:rPr>
              <a:t>coolant</a:t>
            </a:r>
            <a:r>
              <a:rPr sz="1071" spc="88" dirty="0">
                <a:latin typeface="Arial"/>
                <a:cs typeface="Arial"/>
              </a:rPr>
              <a:t> </a:t>
            </a:r>
            <a:r>
              <a:rPr sz="1071" dirty="0">
                <a:latin typeface="Arial"/>
                <a:cs typeface="Arial"/>
              </a:rPr>
              <a:t>flows</a:t>
            </a:r>
            <a:r>
              <a:rPr sz="1071" spc="93" dirty="0">
                <a:latin typeface="Arial"/>
                <a:cs typeface="Arial"/>
              </a:rPr>
              <a:t> </a:t>
            </a:r>
            <a:r>
              <a:rPr sz="1071" dirty="0">
                <a:latin typeface="Arial"/>
                <a:cs typeface="Arial"/>
              </a:rPr>
              <a:t>around</a:t>
            </a:r>
            <a:r>
              <a:rPr sz="1071" spc="97" dirty="0">
                <a:latin typeface="Arial"/>
                <a:cs typeface="Arial"/>
              </a:rPr>
              <a:t> </a:t>
            </a:r>
            <a:r>
              <a:rPr sz="1071" dirty="0">
                <a:latin typeface="Arial"/>
                <a:cs typeface="Arial"/>
              </a:rPr>
              <a:t>the</a:t>
            </a:r>
            <a:r>
              <a:rPr sz="1071" spc="97" dirty="0">
                <a:latin typeface="Arial"/>
                <a:cs typeface="Arial"/>
              </a:rPr>
              <a:t> </a:t>
            </a:r>
            <a:r>
              <a:rPr sz="1071" spc="-10" dirty="0">
                <a:latin typeface="Arial"/>
                <a:cs typeface="Arial"/>
              </a:rPr>
              <a:t>cylinders, 	</a:t>
            </a:r>
            <a:r>
              <a:rPr sz="1071" dirty="0">
                <a:latin typeface="Arial"/>
                <a:cs typeface="Arial"/>
              </a:rPr>
              <a:t>carrying</a:t>
            </a:r>
            <a:r>
              <a:rPr sz="1071" spc="-19" dirty="0">
                <a:latin typeface="Arial"/>
                <a:cs typeface="Arial"/>
              </a:rPr>
              <a:t> </a:t>
            </a:r>
            <a:r>
              <a:rPr sz="1071" dirty="0">
                <a:latin typeface="Arial"/>
                <a:cs typeface="Arial"/>
              </a:rPr>
              <a:t>away</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of</a:t>
            </a:r>
            <a:r>
              <a:rPr sz="1071" spc="-15" dirty="0">
                <a:latin typeface="Arial"/>
                <a:cs typeface="Arial"/>
              </a:rPr>
              <a:t> </a:t>
            </a:r>
            <a:r>
              <a:rPr sz="1071" spc="-10" dirty="0">
                <a:latin typeface="Arial"/>
                <a:cs typeface="Arial"/>
              </a:rPr>
              <a:t>combustion.</a:t>
            </a:r>
            <a:endParaRPr sz="1071" dirty="0">
              <a:latin typeface="Arial"/>
              <a:cs typeface="Arial"/>
            </a:endParaRPr>
          </a:p>
          <a:p>
            <a:pPr marL="454543" marR="4947" indent="-219541" algn="just">
              <a:lnSpc>
                <a:spcPct val="143600"/>
              </a:lnSpc>
              <a:buFont typeface="Arial"/>
              <a:buAutoNum type="alphaLcPeriod" startAt="2"/>
              <a:tabLst>
                <a:tab pos="457636" algn="l"/>
              </a:tabLst>
            </a:pPr>
            <a:r>
              <a:rPr sz="1071" b="1" spc="-10" dirty="0">
                <a:latin typeface="Arial"/>
                <a:cs typeface="Arial"/>
              </a:rPr>
              <a:t>Radiation</a:t>
            </a:r>
            <a:r>
              <a:rPr sz="1071" b="1" spc="-24" dirty="0">
                <a:latin typeface="Arial"/>
                <a:cs typeface="Arial"/>
              </a:rPr>
              <a:t> </a:t>
            </a:r>
            <a:r>
              <a:rPr sz="1071" spc="-10" dirty="0">
                <a:latin typeface="Arial"/>
                <a:cs typeface="Arial"/>
              </a:rPr>
              <a:t>carries</a:t>
            </a:r>
            <a:r>
              <a:rPr sz="1071" spc="-24" dirty="0">
                <a:latin typeface="Arial"/>
                <a:cs typeface="Arial"/>
              </a:rPr>
              <a:t> </a:t>
            </a:r>
            <a:r>
              <a:rPr sz="1071" spc="-10" dirty="0">
                <a:latin typeface="Arial"/>
                <a:cs typeface="Arial"/>
              </a:rPr>
              <a:t>heat</a:t>
            </a:r>
            <a:r>
              <a:rPr sz="1071" spc="-19" dirty="0">
                <a:latin typeface="Arial"/>
                <a:cs typeface="Arial"/>
              </a:rPr>
              <a:t> </a:t>
            </a:r>
            <a:r>
              <a:rPr sz="1071" spc="-10" dirty="0">
                <a:latin typeface="Arial"/>
                <a:cs typeface="Arial"/>
              </a:rPr>
              <a:t>through</a:t>
            </a:r>
            <a:r>
              <a:rPr sz="1071" spc="-24" dirty="0">
                <a:latin typeface="Arial"/>
                <a:cs typeface="Arial"/>
              </a:rPr>
              <a:t> </a:t>
            </a:r>
            <a:r>
              <a:rPr sz="1071" spc="-10" dirty="0">
                <a:latin typeface="Arial"/>
                <a:cs typeface="Arial"/>
              </a:rPr>
              <a:t>waves.</a:t>
            </a:r>
            <a:r>
              <a:rPr sz="1071" spc="-24" dirty="0">
                <a:latin typeface="Arial"/>
                <a:cs typeface="Arial"/>
              </a:rPr>
              <a:t> </a:t>
            </a:r>
            <a:r>
              <a:rPr sz="1071" spc="-10" dirty="0">
                <a:latin typeface="Arial"/>
                <a:cs typeface="Arial"/>
              </a:rPr>
              <a:t>Heat</a:t>
            </a:r>
            <a:r>
              <a:rPr sz="1071" spc="-19" dirty="0">
                <a:latin typeface="Arial"/>
                <a:cs typeface="Arial"/>
              </a:rPr>
              <a:t> </a:t>
            </a:r>
            <a:r>
              <a:rPr sz="1071" spc="-10" dirty="0">
                <a:latin typeface="Arial"/>
                <a:cs typeface="Arial"/>
              </a:rPr>
              <a:t>transferred</a:t>
            </a:r>
            <a:r>
              <a:rPr sz="1071" spc="-24" dirty="0">
                <a:latin typeface="Arial"/>
                <a:cs typeface="Arial"/>
              </a:rPr>
              <a:t> </a:t>
            </a:r>
            <a:r>
              <a:rPr sz="1071" spc="-10" dirty="0">
                <a:latin typeface="Arial"/>
                <a:cs typeface="Arial"/>
              </a:rPr>
              <a:t>by</a:t>
            </a:r>
            <a:r>
              <a:rPr sz="1071" spc="-19" dirty="0">
                <a:latin typeface="Arial"/>
                <a:cs typeface="Arial"/>
              </a:rPr>
              <a:t> </a:t>
            </a:r>
            <a:r>
              <a:rPr sz="1071" spc="-10" dirty="0">
                <a:latin typeface="Arial"/>
                <a:cs typeface="Arial"/>
              </a:rPr>
              <a:t>radiation</a:t>
            </a:r>
            <a:r>
              <a:rPr sz="1071" spc="-24" dirty="0">
                <a:latin typeface="Arial"/>
                <a:cs typeface="Arial"/>
              </a:rPr>
              <a:t> </a:t>
            </a:r>
            <a:r>
              <a:rPr sz="1071" spc="-10" dirty="0">
                <a:latin typeface="Arial"/>
                <a:cs typeface="Arial"/>
              </a:rPr>
              <a:t>travels</a:t>
            </a:r>
            <a:r>
              <a:rPr sz="1071" spc="-24" dirty="0">
                <a:latin typeface="Arial"/>
                <a:cs typeface="Arial"/>
              </a:rPr>
              <a:t> </a:t>
            </a:r>
            <a:r>
              <a:rPr sz="1071" spc="-10" dirty="0">
                <a:latin typeface="Arial"/>
                <a:cs typeface="Arial"/>
              </a:rPr>
              <a:t>through</a:t>
            </a:r>
            <a:r>
              <a:rPr sz="1071" spc="-19" dirty="0">
                <a:latin typeface="Arial"/>
                <a:cs typeface="Arial"/>
              </a:rPr>
              <a:t> </a:t>
            </a:r>
            <a:r>
              <a:rPr sz="1071" spc="-10" dirty="0">
                <a:latin typeface="Arial"/>
                <a:cs typeface="Arial"/>
              </a:rPr>
              <a:t>space 	</a:t>
            </a:r>
            <a:r>
              <a:rPr sz="1071" dirty="0">
                <a:latin typeface="Arial"/>
                <a:cs typeface="Arial"/>
              </a:rPr>
              <a:t>without</a:t>
            </a:r>
            <a:r>
              <a:rPr sz="1071" spc="-10" dirty="0">
                <a:latin typeface="Arial"/>
                <a:cs typeface="Arial"/>
              </a:rPr>
              <a:t> </a:t>
            </a:r>
            <a:r>
              <a:rPr sz="1071" dirty="0">
                <a:latin typeface="Arial"/>
                <a:cs typeface="Arial"/>
              </a:rPr>
              <a:t>heating</a:t>
            </a:r>
            <a:r>
              <a:rPr sz="1071" spc="404" dirty="0">
                <a:latin typeface="Arial"/>
                <a:cs typeface="Arial"/>
              </a:rPr>
              <a:t> </a:t>
            </a:r>
            <a:r>
              <a:rPr sz="1071" dirty="0">
                <a:latin typeface="Arial"/>
                <a:cs typeface="Arial"/>
              </a:rPr>
              <a:t>the</a:t>
            </a:r>
            <a:r>
              <a:rPr sz="1071" spc="404" dirty="0">
                <a:latin typeface="Arial"/>
                <a:cs typeface="Arial"/>
              </a:rPr>
              <a:t> </a:t>
            </a:r>
            <a:r>
              <a:rPr sz="1071" dirty="0">
                <a:latin typeface="Arial"/>
                <a:cs typeface="Arial"/>
              </a:rPr>
              <a:t>space.</a:t>
            </a:r>
            <a:r>
              <a:rPr sz="1071" spc="404" dirty="0">
                <a:latin typeface="Arial"/>
                <a:cs typeface="Arial"/>
              </a:rPr>
              <a:t> </a:t>
            </a:r>
            <a:r>
              <a:rPr sz="1071" dirty="0">
                <a:latin typeface="Arial"/>
                <a:cs typeface="Arial"/>
              </a:rPr>
              <a:t>Radiation</a:t>
            </a:r>
            <a:r>
              <a:rPr sz="1071" spc="404" dirty="0">
                <a:latin typeface="Arial"/>
                <a:cs typeface="Arial"/>
              </a:rPr>
              <a:t> </a:t>
            </a:r>
            <a:r>
              <a:rPr sz="1071" dirty="0">
                <a:latin typeface="Arial"/>
                <a:cs typeface="Arial"/>
              </a:rPr>
              <a:t>or</a:t>
            </a:r>
            <a:r>
              <a:rPr sz="1071" spc="404" dirty="0">
                <a:latin typeface="Arial"/>
                <a:cs typeface="Arial"/>
              </a:rPr>
              <a:t> </a:t>
            </a:r>
            <a:r>
              <a:rPr sz="1071" dirty="0">
                <a:latin typeface="Arial"/>
                <a:cs typeface="Arial"/>
              </a:rPr>
              <a:t>radiant</a:t>
            </a:r>
            <a:r>
              <a:rPr sz="1071" spc="398" dirty="0">
                <a:latin typeface="Arial"/>
                <a:cs typeface="Arial"/>
              </a:rPr>
              <a:t> </a:t>
            </a:r>
            <a:r>
              <a:rPr sz="1071" dirty="0">
                <a:latin typeface="Arial"/>
                <a:cs typeface="Arial"/>
              </a:rPr>
              <a:t>heat</a:t>
            </a:r>
            <a:r>
              <a:rPr sz="1071" spc="404" dirty="0">
                <a:latin typeface="Arial"/>
                <a:cs typeface="Arial"/>
              </a:rPr>
              <a:t> </a:t>
            </a:r>
            <a:r>
              <a:rPr sz="1071" dirty="0">
                <a:latin typeface="Arial"/>
                <a:cs typeface="Arial"/>
              </a:rPr>
              <a:t>does</a:t>
            </a:r>
            <a:r>
              <a:rPr sz="1071" spc="409" dirty="0">
                <a:latin typeface="Arial"/>
                <a:cs typeface="Arial"/>
              </a:rPr>
              <a:t> </a:t>
            </a:r>
            <a:r>
              <a:rPr sz="1071" dirty="0">
                <a:latin typeface="Arial"/>
                <a:cs typeface="Arial"/>
              </a:rPr>
              <a:t>not</a:t>
            </a:r>
            <a:r>
              <a:rPr sz="1071" spc="404" dirty="0">
                <a:latin typeface="Arial"/>
                <a:cs typeface="Arial"/>
              </a:rPr>
              <a:t> </a:t>
            </a:r>
            <a:r>
              <a:rPr sz="1071" dirty="0">
                <a:latin typeface="Arial"/>
                <a:cs typeface="Arial"/>
              </a:rPr>
              <a:t>transfer the</a:t>
            </a:r>
            <a:r>
              <a:rPr sz="1071" spc="409" dirty="0">
                <a:latin typeface="Arial"/>
                <a:cs typeface="Arial"/>
              </a:rPr>
              <a:t> </a:t>
            </a:r>
            <a:r>
              <a:rPr sz="1071" spc="-10" dirty="0">
                <a:latin typeface="Arial"/>
                <a:cs typeface="Arial"/>
              </a:rPr>
              <a:t>actual 	</a:t>
            </a:r>
            <a:r>
              <a:rPr sz="1071" dirty="0">
                <a:latin typeface="Arial"/>
                <a:cs typeface="Arial"/>
              </a:rPr>
              <a:t>temperature</a:t>
            </a:r>
            <a:r>
              <a:rPr sz="1071" spc="-5" dirty="0">
                <a:latin typeface="Arial"/>
                <a:cs typeface="Arial"/>
              </a:rPr>
              <a:t> </a:t>
            </a:r>
            <a:r>
              <a:rPr sz="1071" dirty="0">
                <a:latin typeface="Arial"/>
                <a:cs typeface="Arial"/>
              </a:rPr>
              <a:t>value. The</a:t>
            </a:r>
            <a:r>
              <a:rPr sz="1071" spc="-5" dirty="0">
                <a:latin typeface="Arial"/>
                <a:cs typeface="Arial"/>
              </a:rPr>
              <a:t> </a:t>
            </a:r>
            <a:r>
              <a:rPr sz="1071" dirty="0">
                <a:latin typeface="Arial"/>
                <a:cs typeface="Arial"/>
              </a:rPr>
              <a:t>first solid</a:t>
            </a:r>
            <a:r>
              <a:rPr sz="1071" spc="-5" dirty="0">
                <a:latin typeface="Arial"/>
                <a:cs typeface="Arial"/>
              </a:rPr>
              <a:t> </a:t>
            </a:r>
            <a:r>
              <a:rPr sz="1071" dirty="0">
                <a:latin typeface="Arial"/>
                <a:cs typeface="Arial"/>
              </a:rPr>
              <a:t>object that</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heat</a:t>
            </a:r>
            <a:r>
              <a:rPr sz="1071" spc="-15" dirty="0">
                <a:latin typeface="Arial"/>
                <a:cs typeface="Arial"/>
              </a:rPr>
              <a:t> </a:t>
            </a:r>
            <a:r>
              <a:rPr sz="1071" dirty="0">
                <a:latin typeface="Arial"/>
                <a:cs typeface="Arial"/>
              </a:rPr>
              <a:t>rays</a:t>
            </a:r>
            <a:r>
              <a:rPr sz="1071" spc="5" dirty="0">
                <a:latin typeface="Arial"/>
                <a:cs typeface="Arial"/>
              </a:rPr>
              <a:t> </a:t>
            </a:r>
            <a:r>
              <a:rPr sz="1071" dirty="0">
                <a:latin typeface="Arial"/>
                <a:cs typeface="Arial"/>
              </a:rPr>
              <a:t>encounter</a:t>
            </a:r>
            <a:r>
              <a:rPr sz="1071" spc="-5" dirty="0">
                <a:latin typeface="Arial"/>
                <a:cs typeface="Arial"/>
              </a:rPr>
              <a:t> </a:t>
            </a:r>
            <a:r>
              <a:rPr sz="1071" dirty="0">
                <a:latin typeface="Arial"/>
                <a:cs typeface="Arial"/>
              </a:rPr>
              <a:t>absorbs</a:t>
            </a:r>
            <a:r>
              <a:rPr sz="1071" spc="5"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radiant 	heat.</a:t>
            </a:r>
            <a:endParaRPr sz="1071" dirty="0">
              <a:latin typeface="Arial"/>
              <a:cs typeface="Arial"/>
            </a:endParaRPr>
          </a:p>
          <a:p>
            <a:pPr marL="12369" marR="6184" algn="just">
              <a:lnSpc>
                <a:spcPct val="143600"/>
              </a:lnSpc>
              <a:spcBef>
                <a:spcPts val="589"/>
              </a:spcBef>
            </a:pPr>
            <a:r>
              <a:rPr sz="1071" dirty="0">
                <a:latin typeface="Arial"/>
                <a:cs typeface="Arial"/>
              </a:rPr>
              <a:t>In</a:t>
            </a:r>
            <a:r>
              <a:rPr sz="1071" spc="73" dirty="0">
                <a:latin typeface="Arial"/>
                <a:cs typeface="Arial"/>
              </a:rPr>
              <a:t> </a:t>
            </a:r>
            <a:r>
              <a:rPr sz="1071" dirty="0">
                <a:latin typeface="Arial"/>
                <a:cs typeface="Arial"/>
              </a:rPr>
              <a:t>an</a:t>
            </a:r>
            <a:r>
              <a:rPr sz="1071" spc="73" dirty="0">
                <a:latin typeface="Arial"/>
                <a:cs typeface="Arial"/>
              </a:rPr>
              <a:t> </a:t>
            </a:r>
            <a:r>
              <a:rPr sz="1071" dirty="0">
                <a:latin typeface="Arial"/>
                <a:cs typeface="Arial"/>
              </a:rPr>
              <a:t>automobile</a:t>
            </a:r>
            <a:r>
              <a:rPr sz="1071" spc="78" dirty="0">
                <a:latin typeface="Arial"/>
                <a:cs typeface="Arial"/>
              </a:rPr>
              <a:t> </a:t>
            </a:r>
            <a:r>
              <a:rPr sz="1071" dirty="0">
                <a:latin typeface="Arial"/>
                <a:cs typeface="Arial"/>
              </a:rPr>
              <a:t>air</a:t>
            </a:r>
            <a:r>
              <a:rPr sz="1071" spc="68" dirty="0">
                <a:latin typeface="Arial"/>
                <a:cs typeface="Arial"/>
              </a:rPr>
              <a:t> </a:t>
            </a:r>
            <a:r>
              <a:rPr sz="1071" dirty="0">
                <a:latin typeface="Arial"/>
                <a:cs typeface="Arial"/>
              </a:rPr>
              <a:t>conditioning</a:t>
            </a:r>
            <a:r>
              <a:rPr sz="1071" spc="73" dirty="0">
                <a:latin typeface="Arial"/>
                <a:cs typeface="Arial"/>
              </a:rPr>
              <a:t> </a:t>
            </a:r>
            <a:r>
              <a:rPr sz="1071" dirty="0">
                <a:latin typeface="Arial"/>
                <a:cs typeface="Arial"/>
              </a:rPr>
              <a:t>system,</a:t>
            </a:r>
            <a:r>
              <a:rPr sz="1071" spc="73" dirty="0">
                <a:latin typeface="Arial"/>
                <a:cs typeface="Arial"/>
              </a:rPr>
              <a:t> </a:t>
            </a:r>
            <a:r>
              <a:rPr sz="1071" dirty="0">
                <a:latin typeface="Arial"/>
                <a:cs typeface="Arial"/>
              </a:rPr>
              <a:t>heat</a:t>
            </a:r>
            <a:r>
              <a:rPr sz="1071" spc="73" dirty="0">
                <a:latin typeface="Arial"/>
                <a:cs typeface="Arial"/>
              </a:rPr>
              <a:t> </a:t>
            </a:r>
            <a:r>
              <a:rPr sz="1071" dirty="0">
                <a:latin typeface="Arial"/>
                <a:cs typeface="Arial"/>
              </a:rPr>
              <a:t>is</a:t>
            </a:r>
            <a:r>
              <a:rPr sz="1071" spc="78" dirty="0">
                <a:latin typeface="Arial"/>
                <a:cs typeface="Arial"/>
              </a:rPr>
              <a:t> </a:t>
            </a:r>
            <a:r>
              <a:rPr sz="1071" dirty="0">
                <a:latin typeface="Arial"/>
                <a:cs typeface="Arial"/>
              </a:rPr>
              <a:t>removed</a:t>
            </a:r>
            <a:r>
              <a:rPr sz="1071" spc="73" dirty="0">
                <a:latin typeface="Arial"/>
                <a:cs typeface="Arial"/>
              </a:rPr>
              <a:t> </a:t>
            </a:r>
            <a:r>
              <a:rPr sz="1071" dirty="0">
                <a:latin typeface="Arial"/>
                <a:cs typeface="Arial"/>
              </a:rPr>
              <a:t>from</a:t>
            </a:r>
            <a:r>
              <a:rPr sz="1071" spc="7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air</a:t>
            </a:r>
            <a:r>
              <a:rPr sz="1071" spc="73" dirty="0">
                <a:latin typeface="Arial"/>
                <a:cs typeface="Arial"/>
              </a:rPr>
              <a:t> </a:t>
            </a:r>
            <a:r>
              <a:rPr sz="1071" dirty="0">
                <a:latin typeface="Arial"/>
                <a:cs typeface="Arial"/>
              </a:rPr>
              <a:t>entering</a:t>
            </a:r>
            <a:r>
              <a:rPr sz="1071" spc="73" dirty="0">
                <a:latin typeface="Arial"/>
                <a:cs typeface="Arial"/>
              </a:rPr>
              <a:t> </a:t>
            </a:r>
            <a:r>
              <a:rPr sz="1071" dirty="0">
                <a:latin typeface="Arial"/>
                <a:cs typeface="Arial"/>
              </a:rPr>
              <a:t>the</a:t>
            </a:r>
            <a:r>
              <a:rPr sz="1071" spc="68" dirty="0">
                <a:latin typeface="Arial"/>
                <a:cs typeface="Arial"/>
              </a:rPr>
              <a:t> </a:t>
            </a:r>
            <a:r>
              <a:rPr sz="1071" spc="-10" dirty="0">
                <a:latin typeface="Arial"/>
                <a:cs typeface="Arial"/>
              </a:rPr>
              <a:t>passenger </a:t>
            </a:r>
            <a:r>
              <a:rPr sz="1071" dirty="0">
                <a:latin typeface="Arial"/>
                <a:cs typeface="Arial"/>
              </a:rPr>
              <a:t>compartment</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released</a:t>
            </a:r>
            <a:r>
              <a:rPr sz="1071" spc="-24" dirty="0">
                <a:latin typeface="Arial"/>
                <a:cs typeface="Arial"/>
              </a:rPr>
              <a:t> </a:t>
            </a:r>
            <a:r>
              <a:rPr sz="1071" dirty="0">
                <a:latin typeface="Arial"/>
                <a:cs typeface="Arial"/>
              </a:rPr>
              <a:t>from</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condenser</a:t>
            </a:r>
            <a:r>
              <a:rPr sz="1071" spc="-2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front</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radiator,</a:t>
            </a:r>
            <a:r>
              <a:rPr sz="1071" spc="-19" dirty="0">
                <a:latin typeface="Arial"/>
                <a:cs typeface="Arial"/>
              </a:rPr>
              <a:t> </a:t>
            </a:r>
            <a:r>
              <a:rPr sz="1071" dirty="0">
                <a:latin typeface="Arial"/>
                <a:cs typeface="Arial"/>
              </a:rPr>
              <a:t>into</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atmosphere.</a:t>
            </a:r>
            <a:r>
              <a:rPr sz="1071" spc="-19" dirty="0">
                <a:latin typeface="Arial"/>
                <a:cs typeface="Arial"/>
              </a:rPr>
              <a:t> Heat </a:t>
            </a:r>
            <a:r>
              <a:rPr sz="1071" dirty="0">
                <a:latin typeface="Arial"/>
                <a:cs typeface="Arial"/>
              </a:rPr>
              <a:t>transfer</a:t>
            </a:r>
            <a:r>
              <a:rPr sz="1071" spc="239" dirty="0">
                <a:latin typeface="Arial"/>
                <a:cs typeface="Arial"/>
              </a:rPr>
              <a:t> </a:t>
            </a:r>
            <a:r>
              <a:rPr sz="1071" dirty="0">
                <a:latin typeface="Arial"/>
                <a:cs typeface="Arial"/>
              </a:rPr>
              <a:t>occurs</a:t>
            </a:r>
            <a:r>
              <a:rPr sz="1071" spc="243" dirty="0">
                <a:latin typeface="Arial"/>
                <a:cs typeface="Arial"/>
              </a:rPr>
              <a:t> </a:t>
            </a:r>
            <a:r>
              <a:rPr sz="1071" dirty="0">
                <a:latin typeface="Arial"/>
                <a:cs typeface="Arial"/>
              </a:rPr>
              <a:t>in</a:t>
            </a:r>
            <a:r>
              <a:rPr sz="1071" spc="243" dirty="0">
                <a:latin typeface="Arial"/>
                <a:cs typeface="Arial"/>
              </a:rPr>
              <a:t> </a:t>
            </a:r>
            <a:r>
              <a:rPr sz="1071" dirty="0">
                <a:latin typeface="Arial"/>
                <a:cs typeface="Arial"/>
              </a:rPr>
              <a:t>two</a:t>
            </a:r>
            <a:r>
              <a:rPr sz="1071" spc="234" dirty="0">
                <a:latin typeface="Arial"/>
                <a:cs typeface="Arial"/>
              </a:rPr>
              <a:t> </a:t>
            </a:r>
            <a:r>
              <a:rPr sz="1071" dirty="0">
                <a:latin typeface="Arial"/>
                <a:cs typeface="Arial"/>
              </a:rPr>
              <a:t>main</a:t>
            </a:r>
            <a:r>
              <a:rPr sz="1071" spc="243" dirty="0">
                <a:latin typeface="Arial"/>
                <a:cs typeface="Arial"/>
              </a:rPr>
              <a:t> </a:t>
            </a:r>
            <a:r>
              <a:rPr sz="1071" dirty="0">
                <a:latin typeface="Arial"/>
                <a:cs typeface="Arial"/>
              </a:rPr>
              <a:t>places</a:t>
            </a:r>
            <a:r>
              <a:rPr sz="1071" spc="243" dirty="0">
                <a:latin typeface="Arial"/>
                <a:cs typeface="Arial"/>
              </a:rPr>
              <a:t> </a:t>
            </a:r>
            <a:r>
              <a:rPr sz="1071" dirty="0">
                <a:latin typeface="Arial"/>
                <a:cs typeface="Arial"/>
              </a:rPr>
              <a:t>in</a:t>
            </a:r>
            <a:r>
              <a:rPr sz="1071" spc="243" dirty="0">
                <a:latin typeface="Arial"/>
                <a:cs typeface="Arial"/>
              </a:rPr>
              <a:t> </a:t>
            </a:r>
            <a:r>
              <a:rPr sz="1071" dirty="0">
                <a:latin typeface="Arial"/>
                <a:cs typeface="Arial"/>
              </a:rPr>
              <a:t>an</a:t>
            </a:r>
            <a:r>
              <a:rPr sz="1071" spc="234" dirty="0">
                <a:latin typeface="Arial"/>
                <a:cs typeface="Arial"/>
              </a:rPr>
              <a:t> </a:t>
            </a:r>
            <a:r>
              <a:rPr sz="1071" dirty="0">
                <a:latin typeface="Arial"/>
                <a:cs typeface="Arial"/>
              </a:rPr>
              <a:t>air</a:t>
            </a:r>
            <a:r>
              <a:rPr sz="1071" spc="239" dirty="0">
                <a:latin typeface="Arial"/>
                <a:cs typeface="Arial"/>
              </a:rPr>
              <a:t> </a:t>
            </a:r>
            <a:r>
              <a:rPr sz="1071" dirty="0">
                <a:latin typeface="Arial"/>
                <a:cs typeface="Arial"/>
              </a:rPr>
              <a:t>conditioning</a:t>
            </a:r>
            <a:r>
              <a:rPr sz="1071" spc="243" dirty="0">
                <a:latin typeface="Arial"/>
                <a:cs typeface="Arial"/>
              </a:rPr>
              <a:t> </a:t>
            </a:r>
            <a:r>
              <a:rPr sz="1071" dirty="0">
                <a:latin typeface="Arial"/>
                <a:cs typeface="Arial"/>
              </a:rPr>
              <a:t>system,</a:t>
            </a:r>
            <a:r>
              <a:rPr sz="1071" spc="243" dirty="0">
                <a:latin typeface="Arial"/>
                <a:cs typeface="Arial"/>
              </a:rPr>
              <a:t> </a:t>
            </a:r>
            <a:r>
              <a:rPr sz="1071" dirty="0">
                <a:latin typeface="Arial"/>
                <a:cs typeface="Arial"/>
              </a:rPr>
              <a:t>in</a:t>
            </a:r>
            <a:r>
              <a:rPr sz="1071" spc="239" dirty="0">
                <a:latin typeface="Arial"/>
                <a:cs typeface="Arial"/>
              </a:rPr>
              <a:t> </a:t>
            </a:r>
            <a:r>
              <a:rPr sz="1071" dirty="0">
                <a:latin typeface="Arial"/>
                <a:cs typeface="Arial"/>
              </a:rPr>
              <a:t>the</a:t>
            </a:r>
            <a:r>
              <a:rPr sz="1071" spc="243" dirty="0">
                <a:latin typeface="Arial"/>
                <a:cs typeface="Arial"/>
              </a:rPr>
              <a:t> </a:t>
            </a:r>
            <a:r>
              <a:rPr sz="1071" dirty="0">
                <a:latin typeface="Arial"/>
                <a:cs typeface="Arial"/>
              </a:rPr>
              <a:t>evaporator</a:t>
            </a:r>
            <a:r>
              <a:rPr sz="1071" spc="243" dirty="0">
                <a:latin typeface="Arial"/>
                <a:cs typeface="Arial"/>
              </a:rPr>
              <a:t> </a:t>
            </a:r>
            <a:r>
              <a:rPr sz="1071" dirty="0">
                <a:latin typeface="Arial"/>
                <a:cs typeface="Arial"/>
              </a:rPr>
              <a:t>in</a:t>
            </a:r>
            <a:r>
              <a:rPr sz="1071" spc="243" dirty="0">
                <a:latin typeface="Arial"/>
                <a:cs typeface="Arial"/>
              </a:rPr>
              <a:t> </a:t>
            </a:r>
            <a:r>
              <a:rPr sz="1071" spc="-24" dirty="0">
                <a:latin typeface="Arial"/>
                <a:cs typeface="Arial"/>
              </a:rPr>
              <a:t>the </a:t>
            </a:r>
            <a:r>
              <a:rPr sz="1071" dirty="0">
                <a:latin typeface="Arial"/>
                <a:cs typeface="Arial"/>
              </a:rPr>
              <a:t>passenger</a:t>
            </a:r>
            <a:r>
              <a:rPr sz="1071" spc="-24" dirty="0">
                <a:latin typeface="Arial"/>
                <a:cs typeface="Arial"/>
              </a:rPr>
              <a:t> </a:t>
            </a:r>
            <a:r>
              <a:rPr sz="1071" dirty="0">
                <a:latin typeface="Arial"/>
                <a:cs typeface="Arial"/>
              </a:rPr>
              <a:t>compartment</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condenser.</a:t>
            </a:r>
            <a:endParaRPr sz="1071" dirty="0">
              <a:latin typeface="Arial"/>
              <a:cs typeface="Arial"/>
            </a:endParaRPr>
          </a:p>
          <a:p>
            <a:pPr marL="453925" lvl="2" indent="-441557">
              <a:spcBef>
                <a:spcPts val="1154"/>
              </a:spcBef>
              <a:buFont typeface="Arial"/>
              <a:buAutoNum type="arabicPeriod" startAt="2"/>
              <a:tabLst>
                <a:tab pos="453925" algn="l"/>
              </a:tabLst>
            </a:pPr>
            <a:r>
              <a:rPr sz="1071" b="1" dirty="0">
                <a:latin typeface="Arial"/>
                <a:cs typeface="Arial"/>
              </a:rPr>
              <a:t>Heat</a:t>
            </a:r>
            <a:r>
              <a:rPr sz="1071" b="1" spc="-34" dirty="0">
                <a:latin typeface="Arial"/>
                <a:cs typeface="Arial"/>
              </a:rPr>
              <a:t> </a:t>
            </a:r>
            <a:r>
              <a:rPr sz="1071" b="1" dirty="0">
                <a:latin typeface="Arial"/>
                <a:cs typeface="Arial"/>
              </a:rPr>
              <a:t>versus</a:t>
            </a:r>
            <a:r>
              <a:rPr sz="1071" b="1" spc="-34" dirty="0">
                <a:latin typeface="Arial"/>
                <a:cs typeface="Arial"/>
              </a:rPr>
              <a:t> </a:t>
            </a:r>
            <a:r>
              <a:rPr sz="1071" b="1" spc="-10" dirty="0">
                <a:latin typeface="Arial"/>
                <a:cs typeface="Arial"/>
              </a:rPr>
              <a:t>Temperature</a:t>
            </a:r>
            <a:endParaRPr sz="1071" dirty="0">
              <a:latin typeface="Arial"/>
              <a:cs typeface="Arial"/>
            </a:endParaRPr>
          </a:p>
          <a:p>
            <a:pPr marL="12369" algn="just">
              <a:spcBef>
                <a:spcPts val="1144"/>
              </a:spcBef>
            </a:pPr>
            <a:r>
              <a:rPr sz="1071" dirty="0">
                <a:latin typeface="Arial"/>
                <a:cs typeface="Arial"/>
              </a:rPr>
              <a:t>Heat</a:t>
            </a:r>
            <a:r>
              <a:rPr sz="1071" spc="-1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temperature</a:t>
            </a:r>
            <a:r>
              <a:rPr sz="1071" spc="-10" dirty="0">
                <a:latin typeface="Arial"/>
                <a:cs typeface="Arial"/>
              </a:rPr>
              <a:t> </a:t>
            </a:r>
            <a:r>
              <a:rPr sz="1071" dirty="0">
                <a:latin typeface="Arial"/>
                <a:cs typeface="Arial"/>
              </a:rPr>
              <a:t>are</a:t>
            </a:r>
            <a:r>
              <a:rPr sz="1071" spc="-10" dirty="0">
                <a:latin typeface="Arial"/>
                <a:cs typeface="Arial"/>
              </a:rPr>
              <a:t> </a:t>
            </a:r>
            <a:r>
              <a:rPr sz="1071" dirty="0">
                <a:latin typeface="Arial"/>
                <a:cs typeface="Arial"/>
              </a:rPr>
              <a:t>not</a:t>
            </a:r>
            <a:r>
              <a:rPr sz="1071" spc="-10" dirty="0">
                <a:latin typeface="Arial"/>
                <a:cs typeface="Arial"/>
              </a:rPr>
              <a:t> </a:t>
            </a:r>
            <a:r>
              <a:rPr sz="1071" dirty="0">
                <a:latin typeface="Arial"/>
                <a:cs typeface="Arial"/>
              </a:rPr>
              <a:t>the</a:t>
            </a:r>
            <a:r>
              <a:rPr sz="1071" spc="-10" dirty="0">
                <a:latin typeface="Arial"/>
                <a:cs typeface="Arial"/>
              </a:rPr>
              <a:t> </a:t>
            </a:r>
            <a:r>
              <a:rPr sz="1071" spc="-19" dirty="0">
                <a:latin typeface="Arial"/>
                <a:cs typeface="Arial"/>
              </a:rPr>
              <a:t>same.</a:t>
            </a:r>
            <a:endParaRPr sz="1071" dirty="0">
              <a:latin typeface="Arial"/>
              <a:cs typeface="Arial"/>
            </a:endParaRPr>
          </a:p>
          <a:p>
            <a:pPr marL="455161" marR="5566" lvl="3" indent="-220160" algn="just">
              <a:lnSpc>
                <a:spcPct val="143600"/>
              </a:lnSpc>
              <a:spcBef>
                <a:spcPts val="584"/>
              </a:spcBef>
              <a:buAutoNum type="alphaLcPeriod"/>
              <a:tabLst>
                <a:tab pos="457636" algn="l"/>
              </a:tabLst>
            </a:pPr>
            <a:r>
              <a:rPr sz="1071" spc="-10" dirty="0">
                <a:latin typeface="Arial"/>
                <a:cs typeface="Arial"/>
              </a:rPr>
              <a:t>Temperature</a:t>
            </a:r>
            <a:r>
              <a:rPr sz="1071" spc="-39" dirty="0">
                <a:latin typeface="Arial"/>
                <a:cs typeface="Arial"/>
              </a:rPr>
              <a:t> </a:t>
            </a:r>
            <a:r>
              <a:rPr sz="1071" spc="-10" dirty="0">
                <a:latin typeface="Arial"/>
                <a:cs typeface="Arial"/>
              </a:rPr>
              <a:t>is</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measure</a:t>
            </a:r>
            <a:r>
              <a:rPr sz="1071" spc="-39" dirty="0">
                <a:latin typeface="Arial"/>
                <a:cs typeface="Arial"/>
              </a:rPr>
              <a:t> </a:t>
            </a:r>
            <a:r>
              <a:rPr sz="1071" dirty="0">
                <a:latin typeface="Arial"/>
                <a:cs typeface="Arial"/>
              </a:rPr>
              <a:t>of</a:t>
            </a:r>
            <a:r>
              <a:rPr sz="1071" spc="-39" dirty="0">
                <a:latin typeface="Arial"/>
                <a:cs typeface="Arial"/>
              </a:rPr>
              <a:t> </a:t>
            </a:r>
            <a:r>
              <a:rPr sz="1071" spc="-10" dirty="0">
                <a:latin typeface="Arial"/>
                <a:cs typeface="Arial"/>
              </a:rPr>
              <a:t>heat</a:t>
            </a:r>
            <a:r>
              <a:rPr sz="1071" spc="-34" dirty="0">
                <a:latin typeface="Arial"/>
                <a:cs typeface="Arial"/>
              </a:rPr>
              <a:t> </a:t>
            </a:r>
            <a:r>
              <a:rPr sz="1071" spc="-10" dirty="0">
                <a:latin typeface="Arial"/>
                <a:cs typeface="Arial"/>
              </a:rPr>
              <a:t>intensity</a:t>
            </a:r>
            <a:r>
              <a:rPr sz="1071" spc="-34" dirty="0">
                <a:latin typeface="Arial"/>
                <a:cs typeface="Arial"/>
              </a:rPr>
              <a:t> </a:t>
            </a:r>
            <a:r>
              <a:rPr sz="1071" spc="-10" dirty="0">
                <a:latin typeface="Arial"/>
                <a:cs typeface="Arial"/>
              </a:rPr>
              <a:t>(levels</a:t>
            </a:r>
            <a:r>
              <a:rPr sz="1071" spc="-39" dirty="0">
                <a:latin typeface="Arial"/>
                <a:cs typeface="Arial"/>
              </a:rPr>
              <a:t> </a:t>
            </a:r>
            <a:r>
              <a:rPr sz="1071" dirty="0">
                <a:latin typeface="Arial"/>
                <a:cs typeface="Arial"/>
              </a:rPr>
              <a:t>of</a:t>
            </a:r>
            <a:r>
              <a:rPr sz="1071" spc="-39" dirty="0">
                <a:latin typeface="Arial"/>
                <a:cs typeface="Arial"/>
              </a:rPr>
              <a:t> </a:t>
            </a:r>
            <a:r>
              <a:rPr sz="1071" spc="-10" dirty="0">
                <a:latin typeface="Arial"/>
                <a:cs typeface="Arial"/>
              </a:rPr>
              <a:t>energy).</a:t>
            </a:r>
            <a:r>
              <a:rPr sz="1071" spc="-39" dirty="0">
                <a:latin typeface="Arial"/>
                <a:cs typeface="Arial"/>
              </a:rPr>
              <a:t> </a:t>
            </a:r>
            <a:r>
              <a:rPr sz="1071" spc="-10" dirty="0">
                <a:latin typeface="Arial"/>
                <a:cs typeface="Arial"/>
              </a:rPr>
              <a:t>Hot</a:t>
            </a:r>
            <a:r>
              <a:rPr sz="1071" spc="-39" dirty="0">
                <a:latin typeface="Arial"/>
                <a:cs typeface="Arial"/>
              </a:rPr>
              <a:t> </a:t>
            </a:r>
            <a:r>
              <a:rPr sz="1071" spc="-10" dirty="0">
                <a:latin typeface="Arial"/>
                <a:cs typeface="Arial"/>
              </a:rPr>
              <a:t>objects</a:t>
            </a:r>
            <a:r>
              <a:rPr sz="1071" spc="-39" dirty="0">
                <a:latin typeface="Arial"/>
                <a:cs typeface="Arial"/>
              </a:rPr>
              <a:t> </a:t>
            </a:r>
            <a:r>
              <a:rPr sz="1071" spc="-10" dirty="0">
                <a:latin typeface="Arial"/>
                <a:cs typeface="Arial"/>
              </a:rPr>
              <a:t>have</a:t>
            </a:r>
            <a:r>
              <a:rPr sz="1071" spc="-39" dirty="0">
                <a:latin typeface="Arial"/>
                <a:cs typeface="Arial"/>
              </a:rPr>
              <a:t> </a:t>
            </a:r>
            <a:r>
              <a:rPr sz="1071" spc="-10" dirty="0">
                <a:latin typeface="Arial"/>
                <a:cs typeface="Arial"/>
              </a:rPr>
              <a:t>relatively 	</a:t>
            </a:r>
            <a:r>
              <a:rPr sz="1071" dirty="0">
                <a:latin typeface="Arial"/>
                <a:cs typeface="Arial"/>
              </a:rPr>
              <a:t>high</a:t>
            </a:r>
            <a:r>
              <a:rPr sz="1071" spc="49" dirty="0">
                <a:latin typeface="Arial"/>
                <a:cs typeface="Arial"/>
              </a:rPr>
              <a:t> </a:t>
            </a:r>
            <a:r>
              <a:rPr sz="1071" dirty="0">
                <a:latin typeface="Arial"/>
                <a:cs typeface="Arial"/>
              </a:rPr>
              <a:t>heat</a:t>
            </a:r>
            <a:r>
              <a:rPr sz="1071" spc="49" dirty="0">
                <a:latin typeface="Arial"/>
                <a:cs typeface="Arial"/>
              </a:rPr>
              <a:t> </a:t>
            </a:r>
            <a:r>
              <a:rPr sz="1071" dirty="0">
                <a:latin typeface="Arial"/>
                <a:cs typeface="Arial"/>
              </a:rPr>
              <a:t>intensity,</a:t>
            </a:r>
            <a:r>
              <a:rPr sz="1071" spc="54" dirty="0">
                <a:latin typeface="Arial"/>
                <a:cs typeface="Arial"/>
              </a:rPr>
              <a:t> </a:t>
            </a:r>
            <a:r>
              <a:rPr sz="1071" dirty="0">
                <a:latin typeface="Arial"/>
                <a:cs typeface="Arial"/>
              </a:rPr>
              <a:t>while</a:t>
            </a:r>
            <a:r>
              <a:rPr sz="1071" spc="54" dirty="0">
                <a:latin typeface="Arial"/>
                <a:cs typeface="Arial"/>
              </a:rPr>
              <a:t> </a:t>
            </a:r>
            <a:r>
              <a:rPr sz="1071" dirty="0">
                <a:latin typeface="Arial"/>
                <a:cs typeface="Arial"/>
              </a:rPr>
              <a:t>cold</a:t>
            </a:r>
            <a:r>
              <a:rPr sz="1071" spc="49" dirty="0">
                <a:latin typeface="Arial"/>
                <a:cs typeface="Arial"/>
              </a:rPr>
              <a:t> </a:t>
            </a:r>
            <a:r>
              <a:rPr sz="1071" dirty="0">
                <a:latin typeface="Arial"/>
                <a:cs typeface="Arial"/>
              </a:rPr>
              <a:t>objects</a:t>
            </a:r>
            <a:r>
              <a:rPr sz="1071" spc="54" dirty="0">
                <a:latin typeface="Arial"/>
                <a:cs typeface="Arial"/>
              </a:rPr>
              <a:t> </a:t>
            </a:r>
            <a:r>
              <a:rPr sz="1071" dirty="0">
                <a:latin typeface="Arial"/>
                <a:cs typeface="Arial"/>
              </a:rPr>
              <a:t>have</a:t>
            </a:r>
            <a:r>
              <a:rPr sz="1071" spc="54" dirty="0">
                <a:latin typeface="Arial"/>
                <a:cs typeface="Arial"/>
              </a:rPr>
              <a:t> </a:t>
            </a:r>
            <a:r>
              <a:rPr sz="1071" dirty="0">
                <a:latin typeface="Arial"/>
                <a:cs typeface="Arial"/>
              </a:rPr>
              <a:t>relatively</a:t>
            </a:r>
            <a:r>
              <a:rPr sz="1071" spc="49" dirty="0">
                <a:latin typeface="Arial"/>
                <a:cs typeface="Arial"/>
              </a:rPr>
              <a:t> </a:t>
            </a:r>
            <a:r>
              <a:rPr sz="1071" dirty="0">
                <a:latin typeface="Arial"/>
                <a:cs typeface="Arial"/>
              </a:rPr>
              <a:t>low</a:t>
            </a:r>
            <a:r>
              <a:rPr sz="1071" spc="44" dirty="0">
                <a:latin typeface="Arial"/>
                <a:cs typeface="Arial"/>
              </a:rPr>
              <a:t> </a:t>
            </a:r>
            <a:r>
              <a:rPr sz="1071" dirty="0">
                <a:latin typeface="Arial"/>
                <a:cs typeface="Arial"/>
              </a:rPr>
              <a:t>heat</a:t>
            </a:r>
            <a:r>
              <a:rPr sz="1071" spc="49" dirty="0">
                <a:latin typeface="Arial"/>
                <a:cs typeface="Arial"/>
              </a:rPr>
              <a:t> </a:t>
            </a:r>
            <a:r>
              <a:rPr sz="1071" dirty="0">
                <a:latin typeface="Arial"/>
                <a:cs typeface="Arial"/>
              </a:rPr>
              <a:t>intensity.</a:t>
            </a:r>
            <a:r>
              <a:rPr sz="1071" spc="54" dirty="0">
                <a:latin typeface="Arial"/>
                <a:cs typeface="Arial"/>
              </a:rPr>
              <a:t> </a:t>
            </a:r>
            <a:r>
              <a:rPr sz="1071" dirty="0">
                <a:latin typeface="Arial"/>
                <a:cs typeface="Arial"/>
              </a:rPr>
              <a:t>Temperature</a:t>
            </a:r>
            <a:r>
              <a:rPr sz="1071" spc="54" dirty="0">
                <a:latin typeface="Arial"/>
                <a:cs typeface="Arial"/>
              </a:rPr>
              <a:t> </a:t>
            </a:r>
            <a:r>
              <a:rPr sz="1071" spc="-24" dirty="0">
                <a:latin typeface="Arial"/>
                <a:cs typeface="Arial"/>
              </a:rPr>
              <a:t>is 	</a:t>
            </a:r>
            <a:r>
              <a:rPr sz="1071" dirty="0">
                <a:latin typeface="Arial"/>
                <a:cs typeface="Arial"/>
              </a:rPr>
              <a:t>measured</a:t>
            </a:r>
            <a:r>
              <a:rPr sz="1071" spc="-2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degrees</a:t>
            </a:r>
            <a:r>
              <a:rPr sz="1071" spc="-29" dirty="0">
                <a:latin typeface="Arial"/>
                <a:cs typeface="Arial"/>
              </a:rPr>
              <a:t> </a:t>
            </a:r>
            <a:r>
              <a:rPr sz="1071" dirty="0">
                <a:latin typeface="Arial"/>
                <a:cs typeface="Arial"/>
              </a:rPr>
              <a:t>Celsius</a:t>
            </a:r>
            <a:r>
              <a:rPr sz="1071" spc="-29" dirty="0">
                <a:latin typeface="Arial"/>
                <a:cs typeface="Arial"/>
              </a:rPr>
              <a:t> </a:t>
            </a:r>
            <a:r>
              <a:rPr sz="1071" dirty="0">
                <a:latin typeface="Arial"/>
                <a:cs typeface="Arial"/>
              </a:rPr>
              <a:t>(°C)</a:t>
            </a:r>
            <a:r>
              <a:rPr sz="1071" spc="-29" dirty="0">
                <a:latin typeface="Arial"/>
                <a:cs typeface="Arial"/>
              </a:rPr>
              <a:t> </a:t>
            </a:r>
            <a:r>
              <a:rPr sz="1071" dirty="0">
                <a:latin typeface="Arial"/>
                <a:cs typeface="Arial"/>
              </a:rPr>
              <a:t>or</a:t>
            </a:r>
            <a:r>
              <a:rPr sz="1071" spc="-3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degrees</a:t>
            </a:r>
            <a:r>
              <a:rPr sz="1071" spc="-29" dirty="0">
                <a:latin typeface="Arial"/>
                <a:cs typeface="Arial"/>
              </a:rPr>
              <a:t> </a:t>
            </a:r>
            <a:r>
              <a:rPr sz="1071" dirty="0">
                <a:latin typeface="Arial"/>
                <a:cs typeface="Arial"/>
              </a:rPr>
              <a:t>Fahrenheit</a:t>
            </a:r>
            <a:r>
              <a:rPr sz="1071" spc="-29" dirty="0">
                <a:latin typeface="Arial"/>
                <a:cs typeface="Arial"/>
              </a:rPr>
              <a:t> </a:t>
            </a:r>
            <a:r>
              <a:rPr sz="1071" spc="-10" dirty="0">
                <a:latin typeface="Arial"/>
                <a:cs typeface="Arial"/>
              </a:rPr>
              <a:t>(°F).</a:t>
            </a:r>
            <a:endParaRPr sz="1071" dirty="0">
              <a:latin typeface="Arial"/>
              <a:cs typeface="Arial"/>
            </a:endParaRPr>
          </a:p>
          <a:p>
            <a:pPr marL="455161" marR="4947" lvl="3" indent="-220160" algn="just">
              <a:lnSpc>
                <a:spcPct val="143600"/>
              </a:lnSpc>
              <a:spcBef>
                <a:spcPts val="5"/>
              </a:spcBef>
              <a:buAutoNum type="alphaLcPeriod"/>
              <a:tabLst>
                <a:tab pos="457636" algn="l"/>
              </a:tabLst>
            </a:pPr>
            <a:r>
              <a:rPr sz="1071" dirty="0">
                <a:latin typeface="Arial"/>
                <a:cs typeface="Arial"/>
              </a:rPr>
              <a:t>Heat</a:t>
            </a:r>
            <a:r>
              <a:rPr sz="1071" spc="151" dirty="0">
                <a:latin typeface="Arial"/>
                <a:cs typeface="Arial"/>
              </a:rPr>
              <a:t> </a:t>
            </a:r>
            <a:r>
              <a:rPr sz="1071" dirty="0">
                <a:latin typeface="Arial"/>
                <a:cs typeface="Arial"/>
              </a:rPr>
              <a:t>is</a:t>
            </a:r>
            <a:r>
              <a:rPr sz="1071" spc="151" dirty="0">
                <a:latin typeface="Arial"/>
                <a:cs typeface="Arial"/>
              </a:rPr>
              <a:t> </a:t>
            </a:r>
            <a:r>
              <a:rPr sz="1071" dirty="0">
                <a:latin typeface="Arial"/>
                <a:cs typeface="Arial"/>
              </a:rPr>
              <a:t>measured</a:t>
            </a:r>
            <a:r>
              <a:rPr sz="1071" spc="151" dirty="0">
                <a:latin typeface="Arial"/>
                <a:cs typeface="Arial"/>
              </a:rPr>
              <a:t> </a:t>
            </a:r>
            <a:r>
              <a:rPr sz="1071" dirty="0">
                <a:latin typeface="Arial"/>
                <a:cs typeface="Arial"/>
              </a:rPr>
              <a:t>in</a:t>
            </a:r>
            <a:r>
              <a:rPr sz="1071" spc="156"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metric</a:t>
            </a:r>
            <a:r>
              <a:rPr sz="1071" spc="151" dirty="0">
                <a:latin typeface="Arial"/>
                <a:cs typeface="Arial"/>
              </a:rPr>
              <a:t> </a:t>
            </a:r>
            <a:r>
              <a:rPr sz="1071" dirty="0">
                <a:latin typeface="Arial"/>
                <a:cs typeface="Arial"/>
              </a:rPr>
              <a:t>unit</a:t>
            </a:r>
            <a:r>
              <a:rPr sz="1071" spc="151" dirty="0">
                <a:latin typeface="Arial"/>
                <a:cs typeface="Arial"/>
              </a:rPr>
              <a:t> </a:t>
            </a:r>
            <a:r>
              <a:rPr sz="1071" dirty="0">
                <a:latin typeface="Arial"/>
                <a:cs typeface="Arial"/>
              </a:rPr>
              <a:t>called</a:t>
            </a:r>
            <a:r>
              <a:rPr sz="1071" spc="156" dirty="0">
                <a:latin typeface="Arial"/>
                <a:cs typeface="Arial"/>
              </a:rPr>
              <a:t> </a:t>
            </a:r>
            <a:r>
              <a:rPr sz="1071" dirty="0">
                <a:latin typeface="Arial"/>
                <a:cs typeface="Arial"/>
              </a:rPr>
              <a:t>calorie</a:t>
            </a:r>
            <a:r>
              <a:rPr sz="1071" spc="151" dirty="0">
                <a:latin typeface="Arial"/>
                <a:cs typeface="Arial"/>
              </a:rPr>
              <a:t> </a:t>
            </a:r>
            <a:r>
              <a:rPr sz="1071" dirty="0">
                <a:latin typeface="Arial"/>
                <a:cs typeface="Arial"/>
              </a:rPr>
              <a:t>and</a:t>
            </a:r>
            <a:r>
              <a:rPr sz="1071" spc="151" dirty="0">
                <a:latin typeface="Arial"/>
                <a:cs typeface="Arial"/>
              </a:rPr>
              <a:t> </a:t>
            </a:r>
            <a:r>
              <a:rPr sz="1071" dirty="0">
                <a:latin typeface="Arial"/>
                <a:cs typeface="Arial"/>
              </a:rPr>
              <a:t>expresses</a:t>
            </a:r>
            <a:r>
              <a:rPr sz="1071" spc="156"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amount</a:t>
            </a:r>
            <a:r>
              <a:rPr sz="1071" spc="151" dirty="0">
                <a:latin typeface="Arial"/>
                <a:cs typeface="Arial"/>
              </a:rPr>
              <a:t> </a:t>
            </a:r>
            <a:r>
              <a:rPr sz="1071" dirty="0">
                <a:latin typeface="Arial"/>
                <a:cs typeface="Arial"/>
              </a:rPr>
              <a:t>of</a:t>
            </a:r>
            <a:r>
              <a:rPr sz="1071" spc="156" dirty="0">
                <a:latin typeface="Arial"/>
                <a:cs typeface="Arial"/>
              </a:rPr>
              <a:t> </a:t>
            </a:r>
            <a:r>
              <a:rPr sz="1071" spc="-19" dirty="0">
                <a:latin typeface="Arial"/>
                <a:cs typeface="Arial"/>
              </a:rPr>
              <a:t>heat 	</a:t>
            </a:r>
            <a:r>
              <a:rPr sz="1071" dirty="0">
                <a:latin typeface="Arial"/>
                <a:cs typeface="Arial"/>
              </a:rPr>
              <a:t>needed</a:t>
            </a:r>
            <a:r>
              <a:rPr sz="1071" spc="4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raise</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temperature</a:t>
            </a:r>
            <a:r>
              <a:rPr sz="1071" spc="4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one</a:t>
            </a:r>
            <a:r>
              <a:rPr sz="1071" spc="49" dirty="0">
                <a:latin typeface="Arial"/>
                <a:cs typeface="Arial"/>
              </a:rPr>
              <a:t> </a:t>
            </a:r>
            <a:r>
              <a:rPr sz="1071" dirty="0">
                <a:latin typeface="Arial"/>
                <a:cs typeface="Arial"/>
              </a:rPr>
              <a:t>gram</a:t>
            </a:r>
            <a:r>
              <a:rPr sz="1071" spc="4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water</a:t>
            </a:r>
            <a:r>
              <a:rPr sz="1071" spc="49" dirty="0">
                <a:latin typeface="Arial"/>
                <a:cs typeface="Arial"/>
              </a:rPr>
              <a:t> </a:t>
            </a:r>
            <a:r>
              <a:rPr sz="1071" dirty="0">
                <a:latin typeface="Arial"/>
                <a:cs typeface="Arial"/>
              </a:rPr>
              <a:t>one</a:t>
            </a:r>
            <a:r>
              <a:rPr sz="1071" spc="54" dirty="0">
                <a:latin typeface="Arial"/>
                <a:cs typeface="Arial"/>
              </a:rPr>
              <a:t> </a:t>
            </a:r>
            <a:r>
              <a:rPr sz="1071" dirty="0">
                <a:latin typeface="Arial"/>
                <a:cs typeface="Arial"/>
              </a:rPr>
              <a:t>degree</a:t>
            </a:r>
            <a:r>
              <a:rPr sz="1071" spc="49" dirty="0">
                <a:latin typeface="Arial"/>
                <a:cs typeface="Arial"/>
              </a:rPr>
              <a:t> </a:t>
            </a:r>
            <a:r>
              <a:rPr sz="1071" dirty="0">
                <a:latin typeface="Arial"/>
                <a:cs typeface="Arial"/>
              </a:rPr>
              <a:t>Celsius.</a:t>
            </a:r>
            <a:r>
              <a:rPr sz="1071" spc="44" dirty="0">
                <a:latin typeface="Arial"/>
                <a:cs typeface="Arial"/>
              </a:rPr>
              <a:t> </a:t>
            </a:r>
            <a:r>
              <a:rPr sz="1071" dirty="0">
                <a:latin typeface="Arial"/>
                <a:cs typeface="Arial"/>
              </a:rPr>
              <a:t>Heat</a:t>
            </a:r>
            <a:r>
              <a:rPr sz="1071" spc="49" dirty="0">
                <a:latin typeface="Arial"/>
                <a:cs typeface="Arial"/>
              </a:rPr>
              <a:t> </a:t>
            </a:r>
            <a:r>
              <a:rPr sz="1071" dirty="0">
                <a:latin typeface="Arial"/>
                <a:cs typeface="Arial"/>
              </a:rPr>
              <a:t>is</a:t>
            </a:r>
            <a:r>
              <a:rPr sz="1071" spc="44" dirty="0">
                <a:latin typeface="Arial"/>
                <a:cs typeface="Arial"/>
              </a:rPr>
              <a:t> </a:t>
            </a:r>
            <a:r>
              <a:rPr sz="1071" spc="-19" dirty="0">
                <a:latin typeface="Arial"/>
                <a:cs typeface="Arial"/>
              </a:rPr>
              <a:t>also 	</a:t>
            </a:r>
            <a:r>
              <a:rPr sz="1071" dirty="0">
                <a:latin typeface="Arial"/>
                <a:cs typeface="Arial"/>
              </a:rPr>
              <a:t>measured</a:t>
            </a:r>
            <a:r>
              <a:rPr sz="1071" spc="156" dirty="0">
                <a:latin typeface="Arial"/>
                <a:cs typeface="Arial"/>
              </a:rPr>
              <a:t> </a:t>
            </a:r>
            <a:r>
              <a:rPr sz="1071" dirty="0">
                <a:latin typeface="Arial"/>
                <a:cs typeface="Arial"/>
              </a:rPr>
              <a:t>in</a:t>
            </a:r>
            <a:r>
              <a:rPr sz="1071" spc="161" dirty="0">
                <a:latin typeface="Arial"/>
                <a:cs typeface="Arial"/>
              </a:rPr>
              <a:t> </a:t>
            </a:r>
            <a:r>
              <a:rPr sz="1071" dirty="0">
                <a:latin typeface="Arial"/>
                <a:cs typeface="Arial"/>
              </a:rPr>
              <a:t>British</a:t>
            </a:r>
            <a:r>
              <a:rPr sz="1071" spc="161" dirty="0">
                <a:latin typeface="Arial"/>
                <a:cs typeface="Arial"/>
              </a:rPr>
              <a:t> </a:t>
            </a:r>
            <a:r>
              <a:rPr sz="1071" dirty="0">
                <a:latin typeface="Arial"/>
                <a:cs typeface="Arial"/>
              </a:rPr>
              <a:t>Thermal</a:t>
            </a:r>
            <a:r>
              <a:rPr sz="1071" spc="156" dirty="0">
                <a:latin typeface="Arial"/>
                <a:cs typeface="Arial"/>
              </a:rPr>
              <a:t> </a:t>
            </a:r>
            <a:r>
              <a:rPr sz="1071" dirty="0">
                <a:latin typeface="Arial"/>
                <a:cs typeface="Arial"/>
              </a:rPr>
              <a:t>Units</a:t>
            </a:r>
            <a:r>
              <a:rPr sz="1071" spc="161" dirty="0">
                <a:latin typeface="Arial"/>
                <a:cs typeface="Arial"/>
              </a:rPr>
              <a:t> </a:t>
            </a:r>
            <a:r>
              <a:rPr sz="1071" dirty="0">
                <a:latin typeface="Arial"/>
                <a:cs typeface="Arial"/>
              </a:rPr>
              <a:t>(BTU).</a:t>
            </a:r>
            <a:r>
              <a:rPr sz="1071" spc="166" dirty="0">
                <a:latin typeface="Arial"/>
                <a:cs typeface="Arial"/>
              </a:rPr>
              <a:t> </a:t>
            </a:r>
            <a:r>
              <a:rPr sz="1071" dirty="0">
                <a:latin typeface="Arial"/>
                <a:cs typeface="Arial"/>
              </a:rPr>
              <a:t>One</a:t>
            </a:r>
            <a:r>
              <a:rPr sz="1071" spc="156" dirty="0">
                <a:latin typeface="Arial"/>
                <a:cs typeface="Arial"/>
              </a:rPr>
              <a:t> </a:t>
            </a:r>
            <a:r>
              <a:rPr sz="1071" dirty="0">
                <a:latin typeface="Arial"/>
                <a:cs typeface="Arial"/>
              </a:rPr>
              <a:t>BTU</a:t>
            </a:r>
            <a:r>
              <a:rPr sz="1071" spc="161" dirty="0">
                <a:latin typeface="Arial"/>
                <a:cs typeface="Arial"/>
              </a:rPr>
              <a:t> </a:t>
            </a:r>
            <a:r>
              <a:rPr sz="1071" dirty="0">
                <a:latin typeface="Arial"/>
                <a:cs typeface="Arial"/>
              </a:rPr>
              <a:t>is</a:t>
            </a:r>
            <a:r>
              <a:rPr sz="1071" spc="166"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heat</a:t>
            </a:r>
            <a:r>
              <a:rPr sz="1071" spc="156" dirty="0">
                <a:latin typeface="Arial"/>
                <a:cs typeface="Arial"/>
              </a:rPr>
              <a:t> </a:t>
            </a:r>
            <a:r>
              <a:rPr sz="1071" dirty="0">
                <a:latin typeface="Arial"/>
                <a:cs typeface="Arial"/>
              </a:rPr>
              <a:t>required</a:t>
            </a:r>
            <a:r>
              <a:rPr sz="1071" spc="161" dirty="0">
                <a:latin typeface="Arial"/>
                <a:cs typeface="Arial"/>
              </a:rPr>
              <a:t> </a:t>
            </a:r>
            <a:r>
              <a:rPr sz="1071" dirty="0">
                <a:latin typeface="Arial"/>
                <a:cs typeface="Arial"/>
              </a:rPr>
              <a:t>to</a:t>
            </a:r>
            <a:r>
              <a:rPr sz="1071" spc="161" dirty="0">
                <a:latin typeface="Arial"/>
                <a:cs typeface="Arial"/>
              </a:rPr>
              <a:t> </a:t>
            </a:r>
            <a:r>
              <a:rPr sz="1071" dirty="0">
                <a:latin typeface="Arial"/>
                <a:cs typeface="Arial"/>
              </a:rPr>
              <a:t>raise</a:t>
            </a:r>
            <a:r>
              <a:rPr sz="1071" spc="156" dirty="0">
                <a:latin typeface="Arial"/>
                <a:cs typeface="Arial"/>
              </a:rPr>
              <a:t> </a:t>
            </a:r>
            <a:r>
              <a:rPr sz="1071" spc="-24" dirty="0">
                <a:latin typeface="Arial"/>
                <a:cs typeface="Arial"/>
              </a:rPr>
              <a:t>the 	</a:t>
            </a:r>
            <a:r>
              <a:rPr sz="1071" dirty="0">
                <a:latin typeface="Arial"/>
                <a:cs typeface="Arial"/>
              </a:rPr>
              <a:t>temperature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one</a:t>
            </a:r>
            <a:r>
              <a:rPr sz="1071" spc="-19" dirty="0">
                <a:latin typeface="Arial"/>
                <a:cs typeface="Arial"/>
              </a:rPr>
              <a:t> </a:t>
            </a:r>
            <a:r>
              <a:rPr sz="1071" dirty="0">
                <a:latin typeface="Arial"/>
                <a:cs typeface="Arial"/>
              </a:rPr>
              <a:t>pound</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water</a:t>
            </a:r>
            <a:r>
              <a:rPr sz="1071" spc="-19" dirty="0">
                <a:latin typeface="Arial"/>
                <a:cs typeface="Arial"/>
              </a:rPr>
              <a:t> </a:t>
            </a:r>
            <a:r>
              <a:rPr sz="1071" dirty="0">
                <a:latin typeface="Arial"/>
                <a:cs typeface="Arial"/>
              </a:rPr>
              <a:t>1°F</a:t>
            </a:r>
            <a:r>
              <a:rPr sz="1071" spc="-15"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sea</a:t>
            </a:r>
            <a:r>
              <a:rPr sz="1071" spc="-19" dirty="0">
                <a:latin typeface="Arial"/>
                <a:cs typeface="Arial"/>
              </a:rPr>
              <a:t> </a:t>
            </a:r>
            <a:r>
              <a:rPr sz="1071" dirty="0">
                <a:latin typeface="Arial"/>
                <a:cs typeface="Arial"/>
              </a:rPr>
              <a:t>level.</a:t>
            </a:r>
            <a:r>
              <a:rPr sz="1071" spc="-15" dirty="0">
                <a:latin typeface="Arial"/>
                <a:cs typeface="Arial"/>
              </a:rPr>
              <a:t> </a:t>
            </a:r>
            <a:r>
              <a:rPr sz="1071" dirty="0">
                <a:latin typeface="Arial"/>
                <a:cs typeface="Arial"/>
              </a:rPr>
              <a:t>One</a:t>
            </a:r>
            <a:r>
              <a:rPr sz="1071" spc="-19" dirty="0">
                <a:latin typeface="Arial"/>
                <a:cs typeface="Arial"/>
              </a:rPr>
              <a:t> </a:t>
            </a:r>
            <a:r>
              <a:rPr sz="1071" dirty="0">
                <a:latin typeface="Arial"/>
                <a:cs typeface="Arial"/>
              </a:rPr>
              <a:t>BTU</a:t>
            </a:r>
            <a:r>
              <a:rPr sz="1071" spc="-15" dirty="0">
                <a:latin typeface="Arial"/>
                <a:cs typeface="Arial"/>
              </a:rPr>
              <a:t> </a:t>
            </a:r>
            <a:r>
              <a:rPr sz="1071" dirty="0">
                <a:latin typeface="Arial"/>
                <a:cs typeface="Arial"/>
              </a:rPr>
              <a:t>equals</a:t>
            </a:r>
            <a:r>
              <a:rPr sz="1071" spc="-19" dirty="0">
                <a:latin typeface="Arial"/>
                <a:cs typeface="Arial"/>
              </a:rPr>
              <a:t> </a:t>
            </a:r>
            <a:r>
              <a:rPr sz="1071" dirty="0">
                <a:latin typeface="Arial"/>
                <a:cs typeface="Arial"/>
              </a:rPr>
              <a:t>252</a:t>
            </a:r>
            <a:r>
              <a:rPr sz="1071" spc="-19" dirty="0">
                <a:latin typeface="Arial"/>
                <a:cs typeface="Arial"/>
              </a:rPr>
              <a:t> </a:t>
            </a:r>
            <a:r>
              <a:rPr sz="1071" spc="-10" dirty="0">
                <a:latin typeface="Arial"/>
                <a:cs typeface="Arial"/>
              </a:rPr>
              <a:t>calories.</a:t>
            </a:r>
            <a:endParaRPr sz="1071" dirty="0">
              <a:latin typeface="Arial"/>
              <a:cs typeface="Arial"/>
            </a:endParaRPr>
          </a:p>
          <a:p>
            <a:pPr marL="12369" marR="4947" algn="just">
              <a:lnSpc>
                <a:spcPct val="143600"/>
              </a:lnSpc>
              <a:spcBef>
                <a:spcPts val="589"/>
              </a:spcBef>
            </a:pPr>
            <a:r>
              <a:rPr sz="1071" dirty="0">
                <a:latin typeface="Arial"/>
                <a:cs typeface="Arial"/>
              </a:rPr>
              <a:t>A</a:t>
            </a:r>
            <a:r>
              <a:rPr sz="1071" spc="39" dirty="0">
                <a:latin typeface="Arial"/>
                <a:cs typeface="Arial"/>
              </a:rPr>
              <a:t> </a:t>
            </a:r>
            <a:r>
              <a:rPr sz="1071" dirty="0">
                <a:latin typeface="Arial"/>
                <a:cs typeface="Arial"/>
              </a:rPr>
              <a:t>temperature</a:t>
            </a:r>
            <a:r>
              <a:rPr sz="1071" spc="39" dirty="0">
                <a:latin typeface="Arial"/>
                <a:cs typeface="Arial"/>
              </a:rPr>
              <a:t> </a:t>
            </a:r>
            <a:r>
              <a:rPr sz="1071" dirty="0">
                <a:latin typeface="Arial"/>
                <a:cs typeface="Arial"/>
              </a:rPr>
              <a:t>reading</a:t>
            </a:r>
            <a:r>
              <a:rPr sz="1071" spc="44" dirty="0">
                <a:latin typeface="Arial"/>
                <a:cs typeface="Arial"/>
              </a:rPr>
              <a:t> </a:t>
            </a:r>
            <a:r>
              <a:rPr sz="1071" dirty="0">
                <a:latin typeface="Arial"/>
                <a:cs typeface="Arial"/>
              </a:rPr>
              <a:t>gives</a:t>
            </a:r>
            <a:r>
              <a:rPr sz="1071" spc="39" dirty="0">
                <a:latin typeface="Arial"/>
                <a:cs typeface="Arial"/>
              </a:rPr>
              <a:t> </a:t>
            </a:r>
            <a:r>
              <a:rPr sz="1071" dirty="0">
                <a:latin typeface="Arial"/>
                <a:cs typeface="Arial"/>
              </a:rPr>
              <a:t>us</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heat</a:t>
            </a:r>
            <a:r>
              <a:rPr sz="1071" spc="39" dirty="0">
                <a:latin typeface="Arial"/>
                <a:cs typeface="Arial"/>
              </a:rPr>
              <a:t> </a:t>
            </a:r>
            <a:r>
              <a:rPr sz="1071" dirty="0">
                <a:latin typeface="Arial"/>
                <a:cs typeface="Arial"/>
              </a:rPr>
              <a:t>intensity</a:t>
            </a:r>
            <a:r>
              <a:rPr sz="1071" spc="4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substance</a:t>
            </a:r>
            <a:r>
              <a:rPr sz="1071" spc="4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not</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actual</a:t>
            </a:r>
            <a:r>
              <a:rPr sz="1071" spc="39" dirty="0">
                <a:latin typeface="Arial"/>
                <a:cs typeface="Arial"/>
              </a:rPr>
              <a:t> </a:t>
            </a:r>
            <a:r>
              <a:rPr sz="1071" dirty="0">
                <a:latin typeface="Arial"/>
                <a:cs typeface="Arial"/>
              </a:rPr>
              <a:t>quantity</a:t>
            </a:r>
            <a:r>
              <a:rPr sz="1071" spc="44" dirty="0">
                <a:latin typeface="Arial"/>
                <a:cs typeface="Arial"/>
              </a:rPr>
              <a:t> </a:t>
            </a:r>
            <a:r>
              <a:rPr sz="1071" spc="-24" dirty="0">
                <a:latin typeface="Arial"/>
                <a:cs typeface="Arial"/>
              </a:rPr>
              <a:t>of </a:t>
            </a:r>
            <a:r>
              <a:rPr sz="1071" dirty="0">
                <a:latin typeface="Arial"/>
                <a:cs typeface="Arial"/>
              </a:rPr>
              <a:t>heat.</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understand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difference,</a:t>
            </a:r>
            <a:r>
              <a:rPr sz="1071" spc="24" dirty="0">
                <a:latin typeface="Arial"/>
                <a:cs typeface="Arial"/>
              </a:rPr>
              <a:t> </a:t>
            </a:r>
            <a:r>
              <a:rPr sz="1071" dirty="0">
                <a:latin typeface="Arial"/>
                <a:cs typeface="Arial"/>
              </a:rPr>
              <a:t>think</a:t>
            </a:r>
            <a:r>
              <a:rPr sz="1071" spc="2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two</a:t>
            </a:r>
            <a:r>
              <a:rPr sz="1071" spc="24" dirty="0">
                <a:latin typeface="Arial"/>
                <a:cs typeface="Arial"/>
              </a:rPr>
              <a:t> </a:t>
            </a:r>
            <a:r>
              <a:rPr sz="1071" dirty="0">
                <a:latin typeface="Arial"/>
                <a:cs typeface="Arial"/>
              </a:rPr>
              <a:t>containers</a:t>
            </a:r>
            <a:r>
              <a:rPr sz="1071" spc="24" dirty="0">
                <a:latin typeface="Arial"/>
                <a:cs typeface="Arial"/>
              </a:rPr>
              <a:t> </a:t>
            </a:r>
            <a:r>
              <a:rPr sz="1071" dirty="0">
                <a:latin typeface="Arial"/>
                <a:cs typeface="Arial"/>
              </a:rPr>
              <a:t>of</a:t>
            </a:r>
            <a:r>
              <a:rPr sz="1071" spc="29" dirty="0">
                <a:latin typeface="Arial"/>
                <a:cs typeface="Arial"/>
              </a:rPr>
              <a:t> </a:t>
            </a:r>
            <a:r>
              <a:rPr sz="1071" spc="-10" dirty="0">
                <a:latin typeface="Arial"/>
                <a:cs typeface="Arial"/>
              </a:rPr>
              <a:t>water—</a:t>
            </a:r>
            <a:r>
              <a:rPr sz="1071" dirty="0">
                <a:latin typeface="Arial"/>
                <a:cs typeface="Arial"/>
              </a:rPr>
              <a:t>one</a:t>
            </a:r>
            <a:r>
              <a:rPr sz="1071" spc="24" dirty="0">
                <a:latin typeface="Arial"/>
                <a:cs typeface="Arial"/>
              </a:rPr>
              <a:t> </a:t>
            </a:r>
            <a:r>
              <a:rPr sz="1071" dirty="0">
                <a:latin typeface="Arial"/>
                <a:cs typeface="Arial"/>
              </a:rPr>
              <a:t>containing</a:t>
            </a:r>
            <a:r>
              <a:rPr sz="1071" spc="24" dirty="0">
                <a:latin typeface="Arial"/>
                <a:cs typeface="Arial"/>
              </a:rPr>
              <a:t> </a:t>
            </a:r>
            <a:r>
              <a:rPr sz="1071" dirty="0">
                <a:latin typeface="Arial"/>
                <a:cs typeface="Arial"/>
              </a:rPr>
              <a:t>10</a:t>
            </a:r>
            <a:r>
              <a:rPr sz="1071" spc="24" dirty="0">
                <a:latin typeface="Arial"/>
                <a:cs typeface="Arial"/>
              </a:rPr>
              <a:t> </a:t>
            </a:r>
            <a:r>
              <a:rPr sz="1071" spc="-10" dirty="0">
                <a:latin typeface="Arial"/>
                <a:cs typeface="Arial"/>
              </a:rPr>
              <a:t>gallons </a:t>
            </a:r>
            <a:r>
              <a:rPr sz="1071" dirty="0">
                <a:latin typeface="Arial"/>
                <a:cs typeface="Arial"/>
              </a:rPr>
              <a:t>and</a:t>
            </a:r>
            <a:r>
              <a:rPr sz="1071" spc="39" dirty="0">
                <a:latin typeface="Arial"/>
                <a:cs typeface="Arial"/>
              </a:rPr>
              <a:t> </a:t>
            </a:r>
            <a:r>
              <a:rPr sz="1071" dirty="0">
                <a:latin typeface="Arial"/>
                <a:cs typeface="Arial"/>
              </a:rPr>
              <a:t>one</a:t>
            </a:r>
            <a:r>
              <a:rPr sz="1071" spc="44" dirty="0">
                <a:latin typeface="Arial"/>
                <a:cs typeface="Arial"/>
              </a:rPr>
              <a:t> </a:t>
            </a:r>
            <a:r>
              <a:rPr sz="1071" dirty="0">
                <a:latin typeface="Arial"/>
                <a:cs typeface="Arial"/>
              </a:rPr>
              <a:t>containing</a:t>
            </a:r>
            <a:r>
              <a:rPr sz="1071" spc="44" dirty="0">
                <a:latin typeface="Arial"/>
                <a:cs typeface="Arial"/>
              </a:rPr>
              <a:t> </a:t>
            </a:r>
            <a:r>
              <a:rPr sz="1071" dirty="0">
                <a:latin typeface="Arial"/>
                <a:cs typeface="Arial"/>
              </a:rPr>
              <a:t>1</a:t>
            </a:r>
            <a:r>
              <a:rPr sz="1071" spc="44" dirty="0">
                <a:latin typeface="Arial"/>
                <a:cs typeface="Arial"/>
              </a:rPr>
              <a:t> </a:t>
            </a:r>
            <a:r>
              <a:rPr sz="1071" dirty="0">
                <a:latin typeface="Arial"/>
                <a:cs typeface="Arial"/>
              </a:rPr>
              <a:t>gallon.</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water</a:t>
            </a:r>
            <a:r>
              <a:rPr sz="1071" spc="44"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both</a:t>
            </a:r>
            <a:r>
              <a:rPr sz="1071" spc="34" dirty="0">
                <a:latin typeface="Arial"/>
                <a:cs typeface="Arial"/>
              </a:rPr>
              <a:t> </a:t>
            </a:r>
            <a:r>
              <a:rPr sz="1071" dirty="0">
                <a:latin typeface="Arial"/>
                <a:cs typeface="Arial"/>
              </a:rPr>
              <a:t>containers</a:t>
            </a:r>
            <a:r>
              <a:rPr sz="1071" spc="39"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50°F.</a:t>
            </a:r>
            <a:r>
              <a:rPr sz="1071" spc="44" dirty="0">
                <a:latin typeface="Arial"/>
                <a:cs typeface="Arial"/>
              </a:rPr>
              <a:t> </a:t>
            </a:r>
            <a:r>
              <a:rPr sz="1071" dirty="0">
                <a:latin typeface="Arial"/>
                <a:cs typeface="Arial"/>
              </a:rPr>
              <a:t>Although</a:t>
            </a:r>
            <a:r>
              <a:rPr sz="1071" spc="39" dirty="0">
                <a:latin typeface="Arial"/>
                <a:cs typeface="Arial"/>
              </a:rPr>
              <a:t> </a:t>
            </a:r>
            <a:r>
              <a:rPr sz="1071" dirty="0">
                <a:latin typeface="Arial"/>
                <a:cs typeface="Arial"/>
              </a:rPr>
              <a:t>they</a:t>
            </a:r>
            <a:r>
              <a:rPr sz="1071" spc="44" dirty="0">
                <a:latin typeface="Arial"/>
                <a:cs typeface="Arial"/>
              </a:rPr>
              <a:t> </a:t>
            </a:r>
            <a:r>
              <a:rPr sz="1071" dirty="0">
                <a:latin typeface="Arial"/>
                <a:cs typeface="Arial"/>
              </a:rPr>
              <a:t>are</a:t>
            </a:r>
            <a:r>
              <a:rPr sz="1071" spc="44" dirty="0">
                <a:latin typeface="Arial"/>
                <a:cs typeface="Arial"/>
              </a:rPr>
              <a:t> </a:t>
            </a:r>
            <a:r>
              <a:rPr sz="1071" dirty="0">
                <a:latin typeface="Arial"/>
                <a:cs typeface="Arial"/>
              </a:rPr>
              <a:t>the</a:t>
            </a:r>
            <a:r>
              <a:rPr sz="1071" spc="44" dirty="0">
                <a:latin typeface="Arial"/>
                <a:cs typeface="Arial"/>
              </a:rPr>
              <a:t> </a:t>
            </a:r>
            <a:r>
              <a:rPr sz="1071" spc="-19" dirty="0">
                <a:latin typeface="Arial"/>
                <a:cs typeface="Arial"/>
              </a:rPr>
              <a:t>same </a:t>
            </a:r>
            <a:r>
              <a:rPr sz="1071" dirty="0">
                <a:latin typeface="Arial"/>
                <a:cs typeface="Arial"/>
              </a:rPr>
              <a:t>temperature,</a:t>
            </a:r>
            <a:r>
              <a:rPr sz="1071" spc="127"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larger</a:t>
            </a:r>
            <a:r>
              <a:rPr sz="1071" spc="127" dirty="0">
                <a:latin typeface="Arial"/>
                <a:cs typeface="Arial"/>
              </a:rPr>
              <a:t> </a:t>
            </a:r>
            <a:r>
              <a:rPr sz="1071" dirty="0">
                <a:latin typeface="Arial"/>
                <a:cs typeface="Arial"/>
              </a:rPr>
              <a:t>container</a:t>
            </a:r>
            <a:r>
              <a:rPr sz="1071" spc="131" dirty="0">
                <a:latin typeface="Arial"/>
                <a:cs typeface="Arial"/>
              </a:rPr>
              <a:t> </a:t>
            </a:r>
            <a:r>
              <a:rPr sz="1071" dirty="0">
                <a:latin typeface="Arial"/>
                <a:cs typeface="Arial"/>
              </a:rPr>
              <a:t>holds</a:t>
            </a:r>
            <a:r>
              <a:rPr sz="1071" spc="127" dirty="0">
                <a:latin typeface="Arial"/>
                <a:cs typeface="Arial"/>
              </a:rPr>
              <a:t> </a:t>
            </a:r>
            <a:r>
              <a:rPr sz="1071" dirty="0">
                <a:latin typeface="Arial"/>
                <a:cs typeface="Arial"/>
              </a:rPr>
              <a:t>10</a:t>
            </a:r>
            <a:r>
              <a:rPr sz="1071" spc="127" dirty="0">
                <a:latin typeface="Arial"/>
                <a:cs typeface="Arial"/>
              </a:rPr>
              <a:t> </a:t>
            </a:r>
            <a:r>
              <a:rPr sz="1071" dirty="0">
                <a:latin typeface="Arial"/>
                <a:cs typeface="Arial"/>
              </a:rPr>
              <a:t>times</a:t>
            </a:r>
            <a:r>
              <a:rPr sz="1071" spc="131" dirty="0">
                <a:latin typeface="Arial"/>
                <a:cs typeface="Arial"/>
              </a:rPr>
              <a:t> </a:t>
            </a:r>
            <a:r>
              <a:rPr sz="1071" dirty="0">
                <a:latin typeface="Arial"/>
                <a:cs typeface="Arial"/>
              </a:rPr>
              <a:t>more</a:t>
            </a:r>
            <a:r>
              <a:rPr sz="1071" spc="131" dirty="0">
                <a:latin typeface="Arial"/>
                <a:cs typeface="Arial"/>
              </a:rPr>
              <a:t> </a:t>
            </a:r>
            <a:r>
              <a:rPr sz="1071" dirty="0">
                <a:latin typeface="Arial"/>
                <a:cs typeface="Arial"/>
              </a:rPr>
              <a:t>heat</a:t>
            </a:r>
            <a:r>
              <a:rPr sz="1071" spc="131" dirty="0">
                <a:latin typeface="Arial"/>
                <a:cs typeface="Arial"/>
              </a:rPr>
              <a:t> </a:t>
            </a:r>
            <a:r>
              <a:rPr sz="1071" dirty="0">
                <a:latin typeface="Arial"/>
                <a:cs typeface="Arial"/>
              </a:rPr>
              <a:t>than</a:t>
            </a:r>
            <a:r>
              <a:rPr sz="1071" spc="127"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smaller</a:t>
            </a:r>
            <a:r>
              <a:rPr sz="1071" spc="131" dirty="0">
                <a:latin typeface="Arial"/>
                <a:cs typeface="Arial"/>
              </a:rPr>
              <a:t> </a:t>
            </a:r>
            <a:r>
              <a:rPr sz="1071" dirty="0">
                <a:latin typeface="Arial"/>
                <a:cs typeface="Arial"/>
              </a:rPr>
              <a:t>one.</a:t>
            </a:r>
            <a:r>
              <a:rPr sz="1071" spc="131" dirty="0">
                <a:latin typeface="Arial"/>
                <a:cs typeface="Arial"/>
              </a:rPr>
              <a:t> </a:t>
            </a:r>
            <a:r>
              <a:rPr sz="1071" dirty="0">
                <a:latin typeface="Arial"/>
                <a:cs typeface="Arial"/>
              </a:rPr>
              <a:t>The</a:t>
            </a:r>
            <a:r>
              <a:rPr sz="1071" spc="122" dirty="0">
                <a:latin typeface="Arial"/>
                <a:cs typeface="Arial"/>
              </a:rPr>
              <a:t> </a:t>
            </a:r>
            <a:r>
              <a:rPr sz="1071" spc="-10" dirty="0">
                <a:latin typeface="Arial"/>
                <a:cs typeface="Arial"/>
              </a:rPr>
              <a:t>larger </a:t>
            </a:r>
            <a:r>
              <a:rPr sz="1071" dirty="0">
                <a:latin typeface="Arial"/>
                <a:cs typeface="Arial"/>
              </a:rPr>
              <a:t>container</a:t>
            </a:r>
            <a:r>
              <a:rPr sz="1071" spc="-19" dirty="0">
                <a:latin typeface="Arial"/>
                <a:cs typeface="Arial"/>
              </a:rPr>
              <a:t> </a:t>
            </a:r>
            <a:r>
              <a:rPr sz="1071" dirty="0">
                <a:latin typeface="Arial"/>
                <a:cs typeface="Arial"/>
              </a:rPr>
              <a:t>has</a:t>
            </a:r>
            <a:r>
              <a:rPr sz="1071" spc="-19" dirty="0">
                <a:latin typeface="Arial"/>
                <a:cs typeface="Arial"/>
              </a:rPr>
              <a:t> </a:t>
            </a:r>
            <a:r>
              <a:rPr sz="1071" dirty="0">
                <a:latin typeface="Arial"/>
                <a:cs typeface="Arial"/>
              </a:rPr>
              <a:t>more</a:t>
            </a:r>
            <a:r>
              <a:rPr sz="1071" spc="-19" dirty="0">
                <a:latin typeface="Arial"/>
                <a:cs typeface="Arial"/>
              </a:rPr>
              <a:t> </a:t>
            </a:r>
            <a:r>
              <a:rPr sz="1071" dirty="0">
                <a:latin typeface="Arial"/>
                <a:cs typeface="Arial"/>
              </a:rPr>
              <a:t>thermal</a:t>
            </a:r>
            <a:r>
              <a:rPr sz="1071" spc="-19" dirty="0">
                <a:latin typeface="Arial"/>
                <a:cs typeface="Arial"/>
              </a:rPr>
              <a:t> </a:t>
            </a:r>
            <a:r>
              <a:rPr sz="1071" dirty="0">
                <a:latin typeface="Arial"/>
                <a:cs typeface="Arial"/>
              </a:rPr>
              <a:t>mass</a:t>
            </a:r>
            <a:r>
              <a:rPr sz="1071" spc="-15"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therefore</a:t>
            </a:r>
            <a:r>
              <a:rPr sz="1071" spc="-19" dirty="0">
                <a:latin typeface="Arial"/>
                <a:cs typeface="Arial"/>
              </a:rPr>
              <a:t> </a:t>
            </a:r>
            <a:r>
              <a:rPr sz="1071" dirty="0">
                <a:latin typeface="Arial"/>
                <a:cs typeface="Arial"/>
              </a:rPr>
              <a:t>has</a:t>
            </a:r>
            <a:r>
              <a:rPr sz="1071" spc="-19" dirty="0">
                <a:latin typeface="Arial"/>
                <a:cs typeface="Arial"/>
              </a:rPr>
              <a:t> </a:t>
            </a:r>
            <a:r>
              <a:rPr sz="1071" dirty="0">
                <a:latin typeface="Arial"/>
                <a:cs typeface="Arial"/>
              </a:rPr>
              <a:t>more</a:t>
            </a:r>
            <a:r>
              <a:rPr sz="1071" spc="-19" dirty="0">
                <a:latin typeface="Arial"/>
                <a:cs typeface="Arial"/>
              </a:rPr>
              <a:t> </a:t>
            </a:r>
            <a:r>
              <a:rPr sz="1071" dirty="0">
                <a:latin typeface="Arial"/>
                <a:cs typeface="Arial"/>
              </a:rPr>
              <a:t>heat</a:t>
            </a:r>
            <a:r>
              <a:rPr sz="1071" spc="-15" dirty="0">
                <a:latin typeface="Arial"/>
                <a:cs typeface="Arial"/>
              </a:rPr>
              <a:t> </a:t>
            </a:r>
            <a:r>
              <a:rPr sz="1071" spc="-10" dirty="0">
                <a:latin typeface="Arial"/>
                <a:cs typeface="Arial"/>
              </a:rPr>
              <a:t>capacity.</a:t>
            </a:r>
            <a:endParaRPr sz="1071" dirty="0">
              <a:latin typeface="Arial"/>
              <a:cs typeface="Arial"/>
            </a:endParaRPr>
          </a:p>
          <a:p>
            <a:pPr marL="12369" marR="7421" algn="just">
              <a:lnSpc>
                <a:spcPct val="143600"/>
              </a:lnSpc>
              <a:spcBef>
                <a:spcPts val="594"/>
              </a:spcBef>
            </a:pPr>
            <a:r>
              <a:rPr sz="1071" b="1" dirty="0">
                <a:latin typeface="Arial"/>
                <a:cs typeface="Arial"/>
              </a:rPr>
              <a:t>Important</a:t>
            </a:r>
            <a:r>
              <a:rPr sz="1071" b="1" spc="151" dirty="0">
                <a:latin typeface="Arial"/>
                <a:cs typeface="Arial"/>
              </a:rPr>
              <a:t> </a:t>
            </a:r>
            <a:r>
              <a:rPr sz="1071" b="1" dirty="0">
                <a:latin typeface="Arial"/>
                <a:cs typeface="Arial"/>
              </a:rPr>
              <a:t>Fact:</a:t>
            </a:r>
            <a:r>
              <a:rPr sz="1071" b="1" spc="156" dirty="0">
                <a:latin typeface="Arial"/>
                <a:cs typeface="Arial"/>
              </a:rPr>
              <a:t> </a:t>
            </a:r>
            <a:r>
              <a:rPr sz="1071" dirty="0">
                <a:latin typeface="Arial"/>
                <a:cs typeface="Arial"/>
              </a:rPr>
              <a:t>Air</a:t>
            </a:r>
            <a:r>
              <a:rPr sz="1071" spc="151" dirty="0">
                <a:latin typeface="Arial"/>
                <a:cs typeface="Arial"/>
              </a:rPr>
              <a:t> </a:t>
            </a:r>
            <a:r>
              <a:rPr sz="1071" dirty="0">
                <a:latin typeface="Arial"/>
                <a:cs typeface="Arial"/>
              </a:rPr>
              <a:t>conditioning</a:t>
            </a:r>
            <a:r>
              <a:rPr sz="1071" spc="151" dirty="0">
                <a:latin typeface="Arial"/>
                <a:cs typeface="Arial"/>
              </a:rPr>
              <a:t> </a:t>
            </a:r>
            <a:r>
              <a:rPr sz="1071" dirty="0">
                <a:latin typeface="Arial"/>
                <a:cs typeface="Arial"/>
              </a:rPr>
              <a:t>is</a:t>
            </a:r>
            <a:r>
              <a:rPr sz="1071" spc="146" dirty="0">
                <a:latin typeface="Arial"/>
                <a:cs typeface="Arial"/>
              </a:rPr>
              <a:t> </a:t>
            </a:r>
            <a:r>
              <a:rPr sz="1071" dirty="0">
                <a:latin typeface="Arial"/>
                <a:cs typeface="Arial"/>
              </a:rPr>
              <a:t>a</a:t>
            </a:r>
            <a:r>
              <a:rPr sz="1071" spc="156" dirty="0">
                <a:latin typeface="Arial"/>
                <a:cs typeface="Arial"/>
              </a:rPr>
              <a:t> </a:t>
            </a:r>
            <a:r>
              <a:rPr sz="1071" dirty="0">
                <a:latin typeface="Arial"/>
                <a:cs typeface="Arial"/>
              </a:rPr>
              <a:t>method</a:t>
            </a:r>
            <a:r>
              <a:rPr sz="1071" spc="156" dirty="0">
                <a:latin typeface="Arial"/>
                <a:cs typeface="Arial"/>
              </a:rPr>
              <a:t> </a:t>
            </a:r>
            <a:r>
              <a:rPr sz="1071" dirty="0">
                <a:latin typeface="Arial"/>
                <a:cs typeface="Arial"/>
              </a:rPr>
              <a:t>of</a:t>
            </a:r>
            <a:r>
              <a:rPr sz="1071" spc="151" dirty="0">
                <a:latin typeface="Arial"/>
                <a:cs typeface="Arial"/>
              </a:rPr>
              <a:t> </a:t>
            </a:r>
            <a:r>
              <a:rPr sz="1071" dirty="0">
                <a:latin typeface="Arial"/>
                <a:cs typeface="Arial"/>
              </a:rPr>
              <a:t>controlling</a:t>
            </a:r>
            <a:r>
              <a:rPr sz="1071" spc="156" dirty="0">
                <a:latin typeface="Arial"/>
                <a:cs typeface="Arial"/>
              </a:rPr>
              <a:t> </a:t>
            </a:r>
            <a:r>
              <a:rPr sz="1071" dirty="0">
                <a:latin typeface="Arial"/>
                <a:cs typeface="Arial"/>
              </a:rPr>
              <a:t>heat.</a:t>
            </a:r>
            <a:r>
              <a:rPr sz="1071" spc="151"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control</a:t>
            </a:r>
            <a:r>
              <a:rPr sz="1071" spc="151" dirty="0">
                <a:latin typeface="Arial"/>
                <a:cs typeface="Arial"/>
              </a:rPr>
              <a:t> </a:t>
            </a:r>
            <a:r>
              <a:rPr sz="1071" dirty="0">
                <a:latin typeface="Arial"/>
                <a:cs typeface="Arial"/>
              </a:rPr>
              <a:t>of</a:t>
            </a:r>
            <a:r>
              <a:rPr sz="1071" spc="156" dirty="0">
                <a:latin typeface="Arial"/>
                <a:cs typeface="Arial"/>
              </a:rPr>
              <a:t> </a:t>
            </a:r>
            <a:r>
              <a:rPr sz="1071" spc="-10" dirty="0">
                <a:latin typeface="Arial"/>
                <a:cs typeface="Arial"/>
              </a:rPr>
              <a:t>temperature </a:t>
            </a:r>
            <a:r>
              <a:rPr sz="1071" dirty="0">
                <a:latin typeface="Arial"/>
                <a:cs typeface="Arial"/>
              </a:rPr>
              <a:t>means</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control</a:t>
            </a:r>
            <a:r>
              <a:rPr sz="1071" spc="-10" dirty="0">
                <a:latin typeface="Arial"/>
                <a:cs typeface="Arial"/>
              </a:rPr>
              <a:t> </a:t>
            </a:r>
            <a:r>
              <a:rPr sz="1071" dirty="0">
                <a:latin typeface="Arial"/>
                <a:cs typeface="Arial"/>
              </a:rPr>
              <a:t>of</a:t>
            </a:r>
            <a:r>
              <a:rPr sz="1071" spc="-10" dirty="0">
                <a:latin typeface="Arial"/>
                <a:cs typeface="Arial"/>
              </a:rPr>
              <a:t> comfort.</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a:t>
            </a:r>
          </a:p>
        </p:txBody>
      </p:sp>
      <p:sp>
        <p:nvSpPr>
          <p:cNvPr id="7" name="object 3">
            <a:extLst>
              <a:ext uri="{FF2B5EF4-FFF2-40B4-BE49-F238E27FC236}">
                <a16:creationId xmlns:a16="http://schemas.microsoft.com/office/drawing/2014/main" id="{EC072DFA-BAA0-41DF-1C39-E9380DD605AA}"/>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5BBCCE2F-85B4-6F5B-2E55-C45B592A0C6C}"/>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888954"/>
            <a:ext cx="5813566" cy="5527866"/>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452069" lvl="1" indent="-439700" algn="just">
              <a:buFont typeface="Arial"/>
              <a:buAutoNum type="arabicPeriod" startAt="3"/>
              <a:tabLst>
                <a:tab pos="452069" algn="l"/>
              </a:tabLst>
            </a:pPr>
            <a:r>
              <a:rPr sz="1071" b="1" dirty="0">
                <a:latin typeface="Arial"/>
                <a:cs typeface="Arial"/>
              </a:rPr>
              <a:t>Classification</a:t>
            </a:r>
            <a:r>
              <a:rPr sz="1071" b="1" spc="-19" dirty="0">
                <a:latin typeface="Arial"/>
                <a:cs typeface="Arial"/>
              </a:rPr>
              <a:t> </a:t>
            </a:r>
            <a:r>
              <a:rPr sz="1071" b="1" dirty="0">
                <a:latin typeface="Arial"/>
                <a:cs typeface="Arial"/>
              </a:rPr>
              <a:t>of</a:t>
            </a:r>
            <a:r>
              <a:rPr sz="1071" b="1" spc="-19" dirty="0">
                <a:latin typeface="Arial"/>
                <a:cs typeface="Arial"/>
              </a:rPr>
              <a:t> Heat</a:t>
            </a:r>
            <a:endParaRPr sz="1071" dirty="0">
              <a:latin typeface="Arial"/>
              <a:cs typeface="Arial"/>
            </a:endParaRPr>
          </a:p>
          <a:p>
            <a:pPr marL="12369" algn="just">
              <a:spcBef>
                <a:spcPts val="1144"/>
              </a:spcBef>
            </a:pPr>
            <a:r>
              <a:rPr sz="1071" dirty="0">
                <a:latin typeface="Arial"/>
                <a:cs typeface="Arial"/>
              </a:rPr>
              <a:t>There</a:t>
            </a:r>
            <a:r>
              <a:rPr sz="1071" spc="-19"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two</a:t>
            </a:r>
            <a:r>
              <a:rPr sz="1071" spc="-15" dirty="0">
                <a:latin typeface="Arial"/>
                <a:cs typeface="Arial"/>
              </a:rPr>
              <a:t> </a:t>
            </a:r>
            <a:r>
              <a:rPr sz="1071" dirty="0">
                <a:latin typeface="Arial"/>
                <a:cs typeface="Arial"/>
              </a:rPr>
              <a:t>kinds</a:t>
            </a:r>
            <a:r>
              <a:rPr sz="1071" spc="-19"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heat:</a:t>
            </a:r>
            <a:endParaRPr sz="1071" dirty="0">
              <a:latin typeface="Arial"/>
              <a:cs typeface="Arial"/>
            </a:endParaRPr>
          </a:p>
          <a:p>
            <a:pPr marL="453925" lvl="2" indent="-441557" algn="just">
              <a:spcBef>
                <a:spcPts val="1144"/>
              </a:spcBef>
              <a:buFont typeface="Arial"/>
              <a:buAutoNum type="arabicPeriod"/>
              <a:tabLst>
                <a:tab pos="453925" algn="l"/>
              </a:tabLst>
            </a:pPr>
            <a:r>
              <a:rPr sz="1071" b="1" dirty="0">
                <a:latin typeface="Arial"/>
                <a:cs typeface="Arial"/>
              </a:rPr>
              <a:t>Sensible</a:t>
            </a:r>
            <a:r>
              <a:rPr sz="1071" b="1" spc="-54" dirty="0">
                <a:latin typeface="Arial"/>
                <a:cs typeface="Arial"/>
              </a:rPr>
              <a:t> </a:t>
            </a:r>
            <a:r>
              <a:rPr sz="1071" b="1" spc="-19" dirty="0">
                <a:latin typeface="Arial"/>
                <a:cs typeface="Arial"/>
              </a:rPr>
              <a:t>Heat</a:t>
            </a:r>
            <a:endParaRPr sz="1071" dirty="0">
              <a:latin typeface="Arial"/>
              <a:cs typeface="Arial"/>
            </a:endParaRPr>
          </a:p>
          <a:p>
            <a:pPr marL="12369" marR="5566" algn="just">
              <a:lnSpc>
                <a:spcPct val="143600"/>
              </a:lnSpc>
              <a:spcBef>
                <a:spcPts val="594"/>
              </a:spcBef>
            </a:pPr>
            <a:r>
              <a:rPr sz="1071" dirty="0">
                <a:latin typeface="Arial"/>
                <a:cs typeface="Arial"/>
              </a:rPr>
              <a:t>Sensible</a:t>
            </a:r>
            <a:r>
              <a:rPr sz="1071" spc="5" dirty="0">
                <a:latin typeface="Arial"/>
                <a:cs typeface="Arial"/>
              </a:rPr>
              <a:t> </a:t>
            </a:r>
            <a:r>
              <a:rPr sz="1071" dirty="0">
                <a:latin typeface="Arial"/>
                <a:cs typeface="Arial"/>
              </a:rPr>
              <a:t>heat</a:t>
            </a:r>
            <a:r>
              <a:rPr sz="1071" spc="5"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energy</a:t>
            </a:r>
            <a:r>
              <a:rPr sz="1071" spc="5" dirty="0">
                <a:latin typeface="Arial"/>
                <a:cs typeface="Arial"/>
              </a:rPr>
              <a:t> </a:t>
            </a:r>
            <a:r>
              <a:rPr sz="1071" dirty="0">
                <a:latin typeface="Arial"/>
                <a:cs typeface="Arial"/>
              </a:rPr>
              <a:t>that</a:t>
            </a:r>
            <a:r>
              <a:rPr sz="1071" spc="5" dirty="0">
                <a:latin typeface="Arial"/>
                <a:cs typeface="Arial"/>
              </a:rPr>
              <a:t> </a:t>
            </a:r>
            <a:r>
              <a:rPr sz="1071" dirty="0">
                <a:latin typeface="Arial"/>
                <a:cs typeface="Arial"/>
              </a:rPr>
              <a:t>causes</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change</a:t>
            </a:r>
            <a:r>
              <a:rPr sz="1071" spc="5"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temperature</a:t>
            </a:r>
            <a:r>
              <a:rPr sz="1071" spc="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an</a:t>
            </a:r>
            <a:r>
              <a:rPr sz="1071" spc="10" dirty="0">
                <a:latin typeface="Arial"/>
                <a:cs typeface="Arial"/>
              </a:rPr>
              <a:t> </a:t>
            </a:r>
            <a:r>
              <a:rPr sz="1071" dirty="0">
                <a:latin typeface="Arial"/>
                <a:cs typeface="Arial"/>
              </a:rPr>
              <a:t>object</a:t>
            </a:r>
            <a:r>
              <a:rPr sz="1071" spc="5" dirty="0">
                <a:latin typeface="Arial"/>
                <a:cs typeface="Arial"/>
              </a:rPr>
              <a:t> </a:t>
            </a:r>
            <a:r>
              <a:rPr sz="1071" dirty="0">
                <a:latin typeface="Arial"/>
                <a:cs typeface="Arial"/>
              </a:rPr>
              <a:t>with</a:t>
            </a:r>
            <a:r>
              <a:rPr sz="1071" spc="10" dirty="0">
                <a:latin typeface="Arial"/>
                <a:cs typeface="Arial"/>
              </a:rPr>
              <a:t> </a:t>
            </a:r>
            <a:r>
              <a:rPr sz="1071" dirty="0">
                <a:latin typeface="Arial"/>
                <a:cs typeface="Arial"/>
              </a:rPr>
              <a:t>no</a:t>
            </a:r>
            <a:r>
              <a:rPr sz="1071" spc="5" dirty="0">
                <a:latin typeface="Arial"/>
                <a:cs typeface="Arial"/>
              </a:rPr>
              <a:t> </a:t>
            </a:r>
            <a:r>
              <a:rPr sz="1071" spc="-10" dirty="0">
                <a:latin typeface="Arial"/>
                <a:cs typeface="Arial"/>
              </a:rPr>
              <a:t>phase </a:t>
            </a:r>
            <a:r>
              <a:rPr sz="1071" dirty="0">
                <a:latin typeface="Arial"/>
                <a:cs typeface="Arial"/>
              </a:rPr>
              <a:t>change.</a:t>
            </a:r>
            <a:r>
              <a:rPr sz="1071" spc="-15" dirty="0">
                <a:latin typeface="Arial"/>
                <a:cs typeface="Arial"/>
              </a:rPr>
              <a:t> </a:t>
            </a:r>
            <a:r>
              <a:rPr sz="1071" dirty="0">
                <a:latin typeface="Arial"/>
                <a:cs typeface="Arial"/>
              </a:rPr>
              <a:t>When</a:t>
            </a:r>
            <a:r>
              <a:rPr sz="1071" spc="166" dirty="0">
                <a:latin typeface="Arial"/>
                <a:cs typeface="Arial"/>
              </a:rPr>
              <a:t> </a:t>
            </a:r>
            <a:r>
              <a:rPr sz="1071" dirty="0">
                <a:latin typeface="Arial"/>
                <a:cs typeface="Arial"/>
              </a:rPr>
              <a:t>an</a:t>
            </a:r>
            <a:r>
              <a:rPr sz="1071" spc="166" dirty="0">
                <a:latin typeface="Arial"/>
                <a:cs typeface="Arial"/>
              </a:rPr>
              <a:t> </a:t>
            </a:r>
            <a:r>
              <a:rPr sz="1071" dirty="0">
                <a:latin typeface="Arial"/>
                <a:cs typeface="Arial"/>
              </a:rPr>
              <a:t>object</a:t>
            </a:r>
            <a:r>
              <a:rPr sz="1071" spc="166" dirty="0">
                <a:latin typeface="Arial"/>
                <a:cs typeface="Arial"/>
              </a:rPr>
              <a:t> </a:t>
            </a:r>
            <a:r>
              <a:rPr sz="1071" dirty="0">
                <a:latin typeface="Arial"/>
                <a:cs typeface="Arial"/>
              </a:rPr>
              <a:t>is</a:t>
            </a:r>
            <a:r>
              <a:rPr sz="1071" spc="170" dirty="0">
                <a:latin typeface="Arial"/>
                <a:cs typeface="Arial"/>
              </a:rPr>
              <a:t> </a:t>
            </a:r>
            <a:r>
              <a:rPr sz="1071" dirty="0">
                <a:latin typeface="Arial"/>
                <a:cs typeface="Arial"/>
              </a:rPr>
              <a:t>heated,</a:t>
            </a:r>
            <a:r>
              <a:rPr sz="1071" spc="161" dirty="0">
                <a:latin typeface="Arial"/>
                <a:cs typeface="Arial"/>
              </a:rPr>
              <a:t> </a:t>
            </a:r>
            <a:r>
              <a:rPr sz="1071" dirty="0">
                <a:latin typeface="Arial"/>
                <a:cs typeface="Arial"/>
              </a:rPr>
              <a:t>its</a:t>
            </a:r>
            <a:r>
              <a:rPr sz="1071" spc="170" dirty="0">
                <a:latin typeface="Arial"/>
                <a:cs typeface="Arial"/>
              </a:rPr>
              <a:t> </a:t>
            </a:r>
            <a:r>
              <a:rPr sz="1071" dirty="0">
                <a:latin typeface="Arial"/>
                <a:cs typeface="Arial"/>
              </a:rPr>
              <a:t>temperature</a:t>
            </a:r>
            <a:r>
              <a:rPr sz="1071" spc="166" dirty="0">
                <a:latin typeface="Arial"/>
                <a:cs typeface="Arial"/>
              </a:rPr>
              <a:t> </a:t>
            </a:r>
            <a:r>
              <a:rPr sz="1071" dirty="0">
                <a:latin typeface="Arial"/>
                <a:cs typeface="Arial"/>
              </a:rPr>
              <a:t>rises,</a:t>
            </a:r>
            <a:r>
              <a:rPr sz="1071" spc="161" dirty="0">
                <a:latin typeface="Arial"/>
                <a:cs typeface="Arial"/>
              </a:rPr>
              <a:t> </a:t>
            </a:r>
            <a:r>
              <a:rPr sz="1071" dirty="0">
                <a:latin typeface="Arial"/>
                <a:cs typeface="Arial"/>
              </a:rPr>
              <a:t>and</a:t>
            </a:r>
            <a:r>
              <a:rPr sz="1071" spc="166" dirty="0">
                <a:latin typeface="Arial"/>
                <a:cs typeface="Arial"/>
              </a:rPr>
              <a:t> </a:t>
            </a:r>
            <a:r>
              <a:rPr sz="1071" dirty="0">
                <a:latin typeface="Arial"/>
                <a:cs typeface="Arial"/>
              </a:rPr>
              <a:t>this</a:t>
            </a:r>
            <a:r>
              <a:rPr sz="1071" spc="166" dirty="0">
                <a:latin typeface="Arial"/>
                <a:cs typeface="Arial"/>
              </a:rPr>
              <a:t> </a:t>
            </a:r>
            <a:r>
              <a:rPr sz="1071" dirty="0">
                <a:latin typeface="Arial"/>
                <a:cs typeface="Arial"/>
              </a:rPr>
              <a:t>increase</a:t>
            </a:r>
            <a:r>
              <a:rPr sz="1071" spc="166" dirty="0">
                <a:latin typeface="Arial"/>
                <a:cs typeface="Arial"/>
              </a:rPr>
              <a:t> </a:t>
            </a:r>
            <a:r>
              <a:rPr sz="1071" dirty="0">
                <a:latin typeface="Arial"/>
                <a:cs typeface="Arial"/>
              </a:rPr>
              <a:t>in</a:t>
            </a:r>
            <a:r>
              <a:rPr sz="1071" spc="166" dirty="0">
                <a:latin typeface="Arial"/>
                <a:cs typeface="Arial"/>
              </a:rPr>
              <a:t> </a:t>
            </a:r>
            <a:r>
              <a:rPr sz="1071" dirty="0">
                <a:latin typeface="Arial"/>
                <a:cs typeface="Arial"/>
              </a:rPr>
              <a:t>heat</a:t>
            </a:r>
            <a:r>
              <a:rPr sz="1071" spc="166" dirty="0">
                <a:latin typeface="Arial"/>
                <a:cs typeface="Arial"/>
              </a:rPr>
              <a:t> </a:t>
            </a:r>
            <a:r>
              <a:rPr sz="1071" dirty="0">
                <a:latin typeface="Arial"/>
                <a:cs typeface="Arial"/>
              </a:rPr>
              <a:t>is</a:t>
            </a:r>
            <a:r>
              <a:rPr sz="1071" spc="170" dirty="0">
                <a:latin typeface="Arial"/>
                <a:cs typeface="Arial"/>
              </a:rPr>
              <a:t> </a:t>
            </a:r>
            <a:r>
              <a:rPr sz="1071" spc="-10" dirty="0">
                <a:latin typeface="Arial"/>
                <a:cs typeface="Arial"/>
              </a:rPr>
              <a:t>called </a:t>
            </a:r>
            <a:r>
              <a:rPr sz="1071" dirty="0">
                <a:latin typeface="Arial"/>
                <a:cs typeface="Arial"/>
              </a:rPr>
              <a:t>sensible</a:t>
            </a:r>
            <a:r>
              <a:rPr sz="1071" spc="29" dirty="0">
                <a:latin typeface="Arial"/>
                <a:cs typeface="Arial"/>
              </a:rPr>
              <a:t> </a:t>
            </a:r>
            <a:r>
              <a:rPr sz="1071" dirty="0">
                <a:latin typeface="Arial"/>
                <a:cs typeface="Arial"/>
              </a:rPr>
              <a:t>heat.</a:t>
            </a:r>
            <a:r>
              <a:rPr sz="1071" spc="39" dirty="0">
                <a:latin typeface="Arial"/>
                <a:cs typeface="Arial"/>
              </a:rPr>
              <a:t> </a:t>
            </a:r>
            <a:r>
              <a:rPr sz="1071" dirty="0">
                <a:latin typeface="Arial"/>
                <a:cs typeface="Arial"/>
              </a:rPr>
              <a:t>Similarly,</a:t>
            </a:r>
            <a:r>
              <a:rPr sz="1071" spc="34" dirty="0">
                <a:latin typeface="Arial"/>
                <a:cs typeface="Arial"/>
              </a:rPr>
              <a:t> </a:t>
            </a:r>
            <a:r>
              <a:rPr sz="1071" dirty="0">
                <a:latin typeface="Arial"/>
                <a:cs typeface="Arial"/>
              </a:rPr>
              <a:t>when</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heat</a:t>
            </a:r>
            <a:r>
              <a:rPr sz="1071" spc="3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removed</a:t>
            </a:r>
            <a:r>
              <a:rPr sz="1071" spc="39" dirty="0">
                <a:latin typeface="Arial"/>
                <a:cs typeface="Arial"/>
              </a:rPr>
              <a:t> </a:t>
            </a:r>
            <a:r>
              <a:rPr sz="1071" dirty="0">
                <a:latin typeface="Arial"/>
                <a:cs typeface="Arial"/>
              </a:rPr>
              <a:t>from</a:t>
            </a:r>
            <a:r>
              <a:rPr sz="1071" spc="34" dirty="0">
                <a:latin typeface="Arial"/>
                <a:cs typeface="Arial"/>
              </a:rPr>
              <a:t> </a:t>
            </a:r>
            <a:r>
              <a:rPr sz="1071" dirty="0">
                <a:latin typeface="Arial"/>
                <a:cs typeface="Arial"/>
              </a:rPr>
              <a:t>an</a:t>
            </a:r>
            <a:r>
              <a:rPr sz="1071" spc="39" dirty="0">
                <a:latin typeface="Arial"/>
                <a:cs typeface="Arial"/>
              </a:rPr>
              <a:t> </a:t>
            </a:r>
            <a:r>
              <a:rPr sz="1071" dirty="0">
                <a:latin typeface="Arial"/>
                <a:cs typeface="Arial"/>
              </a:rPr>
              <a:t>object</a:t>
            </a:r>
            <a:r>
              <a:rPr sz="1071" spc="3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its</a:t>
            </a:r>
            <a:r>
              <a:rPr sz="1071" spc="39" dirty="0">
                <a:latin typeface="Arial"/>
                <a:cs typeface="Arial"/>
              </a:rPr>
              <a:t> </a:t>
            </a:r>
            <a:r>
              <a:rPr sz="1071" dirty="0">
                <a:latin typeface="Arial"/>
                <a:cs typeface="Arial"/>
              </a:rPr>
              <a:t>temperature</a:t>
            </a:r>
            <a:r>
              <a:rPr sz="1071" spc="39" dirty="0">
                <a:latin typeface="Arial"/>
                <a:cs typeface="Arial"/>
              </a:rPr>
              <a:t> </a:t>
            </a:r>
            <a:r>
              <a:rPr sz="1071" dirty="0">
                <a:latin typeface="Arial"/>
                <a:cs typeface="Arial"/>
              </a:rPr>
              <a:t>falls,</a:t>
            </a:r>
            <a:r>
              <a:rPr sz="1071" spc="34" dirty="0">
                <a:latin typeface="Arial"/>
                <a:cs typeface="Arial"/>
              </a:rPr>
              <a:t> </a:t>
            </a:r>
            <a:r>
              <a:rPr sz="1071" spc="-24" dirty="0">
                <a:latin typeface="Arial"/>
                <a:cs typeface="Arial"/>
              </a:rPr>
              <a:t>the </a:t>
            </a:r>
            <a:r>
              <a:rPr sz="1071" dirty="0">
                <a:latin typeface="Arial"/>
                <a:cs typeface="Arial"/>
              </a:rPr>
              <a:t>heat</a:t>
            </a:r>
            <a:r>
              <a:rPr sz="1071" spc="-29" dirty="0">
                <a:latin typeface="Arial"/>
                <a:cs typeface="Arial"/>
              </a:rPr>
              <a:t> </a:t>
            </a:r>
            <a:r>
              <a:rPr sz="1071" dirty="0">
                <a:latin typeface="Arial"/>
                <a:cs typeface="Arial"/>
              </a:rPr>
              <a:t>removed</a:t>
            </a:r>
            <a:r>
              <a:rPr sz="1071" spc="-2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also</a:t>
            </a:r>
            <a:r>
              <a:rPr sz="1071" spc="-34" dirty="0">
                <a:latin typeface="Arial"/>
                <a:cs typeface="Arial"/>
              </a:rPr>
              <a:t> </a:t>
            </a:r>
            <a:r>
              <a:rPr sz="1071" dirty="0">
                <a:latin typeface="Arial"/>
                <a:cs typeface="Arial"/>
              </a:rPr>
              <a:t>called</a:t>
            </a:r>
            <a:r>
              <a:rPr sz="1071" spc="-29" dirty="0">
                <a:latin typeface="Arial"/>
                <a:cs typeface="Arial"/>
              </a:rPr>
              <a:t> </a:t>
            </a:r>
            <a:r>
              <a:rPr sz="1071" dirty="0">
                <a:latin typeface="Arial"/>
                <a:cs typeface="Arial"/>
              </a:rPr>
              <a:t>sensible</a:t>
            </a:r>
            <a:r>
              <a:rPr sz="1071" spc="-34" dirty="0">
                <a:latin typeface="Arial"/>
                <a:cs typeface="Arial"/>
              </a:rPr>
              <a:t> </a:t>
            </a:r>
            <a:r>
              <a:rPr sz="1071" spc="-10" dirty="0">
                <a:latin typeface="Arial"/>
                <a:cs typeface="Arial"/>
              </a:rPr>
              <a:t>heat.</a:t>
            </a:r>
            <a:endParaRPr sz="1071" dirty="0">
              <a:latin typeface="Arial"/>
              <a:cs typeface="Arial"/>
            </a:endParaRPr>
          </a:p>
          <a:p>
            <a:pPr marL="453925" lvl="2" indent="-441557" algn="just">
              <a:spcBef>
                <a:spcPts val="1149"/>
              </a:spcBef>
              <a:buFont typeface="Arial"/>
              <a:buAutoNum type="arabicPeriod" startAt="2"/>
              <a:tabLst>
                <a:tab pos="453925" algn="l"/>
              </a:tabLst>
            </a:pPr>
            <a:r>
              <a:rPr sz="1071" b="1" dirty="0">
                <a:latin typeface="Arial"/>
                <a:cs typeface="Arial"/>
              </a:rPr>
              <a:t>Latent</a:t>
            </a:r>
            <a:r>
              <a:rPr sz="1071" b="1" spc="-34" dirty="0">
                <a:latin typeface="Arial"/>
                <a:cs typeface="Arial"/>
              </a:rPr>
              <a:t> </a:t>
            </a:r>
            <a:r>
              <a:rPr sz="1071" b="1" spc="-19" dirty="0">
                <a:latin typeface="Arial"/>
                <a:cs typeface="Arial"/>
              </a:rPr>
              <a:t>Heat</a:t>
            </a:r>
            <a:endParaRPr sz="1071" dirty="0">
              <a:latin typeface="Arial"/>
              <a:cs typeface="Arial"/>
            </a:endParaRPr>
          </a:p>
          <a:p>
            <a:pPr marL="12369" marR="4947" algn="just">
              <a:lnSpc>
                <a:spcPct val="143700"/>
              </a:lnSpc>
              <a:spcBef>
                <a:spcPts val="584"/>
              </a:spcBef>
            </a:pPr>
            <a:r>
              <a:rPr sz="1071" dirty="0">
                <a:latin typeface="Arial"/>
                <a:cs typeface="Arial"/>
              </a:rPr>
              <a:t>All</a:t>
            </a:r>
            <a:r>
              <a:rPr sz="1071" spc="63" dirty="0">
                <a:latin typeface="Arial"/>
                <a:cs typeface="Arial"/>
              </a:rPr>
              <a:t> </a:t>
            </a:r>
            <a:r>
              <a:rPr sz="1071" dirty="0">
                <a:latin typeface="Arial"/>
                <a:cs typeface="Arial"/>
              </a:rPr>
              <a:t>pure</a:t>
            </a:r>
            <a:r>
              <a:rPr sz="1071" spc="63" dirty="0">
                <a:latin typeface="Arial"/>
                <a:cs typeface="Arial"/>
              </a:rPr>
              <a:t> </a:t>
            </a:r>
            <a:r>
              <a:rPr sz="1071" dirty="0">
                <a:latin typeface="Arial"/>
                <a:cs typeface="Arial"/>
              </a:rPr>
              <a:t>substances</a:t>
            </a:r>
            <a:r>
              <a:rPr sz="1071" spc="58" dirty="0">
                <a:latin typeface="Arial"/>
                <a:cs typeface="Arial"/>
              </a:rPr>
              <a:t> </a:t>
            </a:r>
            <a:r>
              <a:rPr sz="1071" dirty="0">
                <a:latin typeface="Arial"/>
                <a:cs typeface="Arial"/>
              </a:rPr>
              <a:t>in</a:t>
            </a:r>
            <a:r>
              <a:rPr sz="1071" spc="63" dirty="0">
                <a:latin typeface="Arial"/>
                <a:cs typeface="Arial"/>
              </a:rPr>
              <a:t> </a:t>
            </a:r>
            <a:r>
              <a:rPr sz="1071" dirty="0">
                <a:latin typeface="Arial"/>
                <a:cs typeface="Arial"/>
              </a:rPr>
              <a:t>nature</a:t>
            </a:r>
            <a:r>
              <a:rPr sz="1071" spc="68" dirty="0">
                <a:latin typeface="Arial"/>
                <a:cs typeface="Arial"/>
              </a:rPr>
              <a:t> </a:t>
            </a:r>
            <a:r>
              <a:rPr sz="1071" dirty="0">
                <a:latin typeface="Arial"/>
                <a:cs typeface="Arial"/>
              </a:rPr>
              <a:t>are</a:t>
            </a:r>
            <a:r>
              <a:rPr sz="1071" spc="63" dirty="0">
                <a:latin typeface="Arial"/>
                <a:cs typeface="Arial"/>
              </a:rPr>
              <a:t> </a:t>
            </a:r>
            <a:r>
              <a:rPr sz="1071" dirty="0">
                <a:latin typeface="Arial"/>
                <a:cs typeface="Arial"/>
              </a:rPr>
              <a:t>able</a:t>
            </a:r>
            <a:r>
              <a:rPr sz="1071" spc="63" dirty="0">
                <a:latin typeface="Arial"/>
                <a:cs typeface="Arial"/>
              </a:rPr>
              <a:t> </a:t>
            </a:r>
            <a:r>
              <a:rPr sz="1071" dirty="0">
                <a:latin typeface="Arial"/>
                <a:cs typeface="Arial"/>
              </a:rPr>
              <a:t>to</a:t>
            </a:r>
            <a:r>
              <a:rPr sz="1071" spc="63" dirty="0">
                <a:latin typeface="Arial"/>
                <a:cs typeface="Arial"/>
              </a:rPr>
              <a:t> </a:t>
            </a:r>
            <a:r>
              <a:rPr sz="1071" dirty="0">
                <a:latin typeface="Arial"/>
                <a:cs typeface="Arial"/>
              </a:rPr>
              <a:t>change</a:t>
            </a:r>
            <a:r>
              <a:rPr sz="1071" spc="68" dirty="0">
                <a:latin typeface="Arial"/>
                <a:cs typeface="Arial"/>
              </a:rPr>
              <a:t> </a:t>
            </a:r>
            <a:r>
              <a:rPr sz="1071" dirty="0">
                <a:latin typeface="Arial"/>
                <a:cs typeface="Arial"/>
              </a:rPr>
              <a:t>their</a:t>
            </a:r>
            <a:r>
              <a:rPr sz="1071" spc="63" dirty="0">
                <a:latin typeface="Arial"/>
                <a:cs typeface="Arial"/>
              </a:rPr>
              <a:t> </a:t>
            </a:r>
            <a:r>
              <a:rPr sz="1071" dirty="0">
                <a:latin typeface="Arial"/>
                <a:cs typeface="Arial"/>
              </a:rPr>
              <a:t>state.</a:t>
            </a:r>
            <a:r>
              <a:rPr sz="1071" spc="63" dirty="0">
                <a:latin typeface="Arial"/>
                <a:cs typeface="Arial"/>
              </a:rPr>
              <a:t> </a:t>
            </a:r>
            <a:r>
              <a:rPr sz="1071" dirty="0">
                <a:latin typeface="Arial"/>
                <a:cs typeface="Arial"/>
              </a:rPr>
              <a:t>Solids</a:t>
            </a:r>
            <a:r>
              <a:rPr sz="1071" spc="63" dirty="0">
                <a:latin typeface="Arial"/>
                <a:cs typeface="Arial"/>
              </a:rPr>
              <a:t> </a:t>
            </a:r>
            <a:r>
              <a:rPr sz="1071" dirty="0">
                <a:latin typeface="Arial"/>
                <a:cs typeface="Arial"/>
              </a:rPr>
              <a:t>can</a:t>
            </a:r>
            <a:r>
              <a:rPr sz="1071" spc="63" dirty="0">
                <a:latin typeface="Arial"/>
                <a:cs typeface="Arial"/>
              </a:rPr>
              <a:t> </a:t>
            </a:r>
            <a:r>
              <a:rPr sz="1071" dirty="0">
                <a:latin typeface="Arial"/>
                <a:cs typeface="Arial"/>
              </a:rPr>
              <a:t>become</a:t>
            </a:r>
            <a:r>
              <a:rPr sz="1071" spc="63" dirty="0">
                <a:latin typeface="Arial"/>
                <a:cs typeface="Arial"/>
              </a:rPr>
              <a:t> </a:t>
            </a:r>
            <a:r>
              <a:rPr sz="1071" dirty="0">
                <a:latin typeface="Arial"/>
                <a:cs typeface="Arial"/>
              </a:rPr>
              <a:t>liquids</a:t>
            </a:r>
            <a:r>
              <a:rPr sz="1071" spc="63" dirty="0">
                <a:latin typeface="Arial"/>
                <a:cs typeface="Arial"/>
              </a:rPr>
              <a:t> </a:t>
            </a:r>
            <a:r>
              <a:rPr sz="1071" dirty="0">
                <a:latin typeface="Arial"/>
                <a:cs typeface="Arial"/>
              </a:rPr>
              <a:t>(ice</a:t>
            </a:r>
            <a:r>
              <a:rPr sz="1071" spc="58" dirty="0">
                <a:latin typeface="Arial"/>
                <a:cs typeface="Arial"/>
              </a:rPr>
              <a:t> </a:t>
            </a:r>
            <a:r>
              <a:rPr sz="1071" spc="-24" dirty="0">
                <a:latin typeface="Arial"/>
                <a:cs typeface="Arial"/>
              </a:rPr>
              <a:t>to </a:t>
            </a:r>
            <a:r>
              <a:rPr sz="1071" dirty="0">
                <a:latin typeface="Arial"/>
                <a:cs typeface="Arial"/>
              </a:rPr>
              <a:t>water)</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liquids</a:t>
            </a:r>
            <a:r>
              <a:rPr sz="1071" spc="29"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become</a:t>
            </a:r>
            <a:r>
              <a:rPr sz="1071" spc="24" dirty="0">
                <a:latin typeface="Arial"/>
                <a:cs typeface="Arial"/>
              </a:rPr>
              <a:t> </a:t>
            </a:r>
            <a:r>
              <a:rPr sz="1071" dirty="0">
                <a:latin typeface="Arial"/>
                <a:cs typeface="Arial"/>
              </a:rPr>
              <a:t>gases</a:t>
            </a:r>
            <a:r>
              <a:rPr sz="1071" spc="29" dirty="0">
                <a:latin typeface="Arial"/>
                <a:cs typeface="Arial"/>
              </a:rPr>
              <a:t> </a:t>
            </a:r>
            <a:r>
              <a:rPr sz="1071" dirty="0">
                <a:latin typeface="Arial"/>
                <a:cs typeface="Arial"/>
              </a:rPr>
              <a:t>(water</a:t>
            </a:r>
            <a:r>
              <a:rPr sz="1071" spc="1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vapour),</a:t>
            </a:r>
            <a:r>
              <a:rPr sz="1071" spc="24" dirty="0">
                <a:latin typeface="Arial"/>
                <a:cs typeface="Arial"/>
              </a:rPr>
              <a:t> </a:t>
            </a:r>
            <a:r>
              <a:rPr sz="1071" dirty="0">
                <a:latin typeface="Arial"/>
                <a:cs typeface="Arial"/>
              </a:rPr>
              <a:t>but</a:t>
            </a:r>
            <a:r>
              <a:rPr sz="1071" spc="24" dirty="0">
                <a:latin typeface="Arial"/>
                <a:cs typeface="Arial"/>
              </a:rPr>
              <a:t> </a:t>
            </a:r>
            <a:r>
              <a:rPr sz="1071" dirty="0">
                <a:latin typeface="Arial"/>
                <a:cs typeface="Arial"/>
              </a:rPr>
              <a:t>changes</a:t>
            </a:r>
            <a:r>
              <a:rPr sz="1071" spc="29" dirty="0">
                <a:latin typeface="Arial"/>
                <a:cs typeface="Arial"/>
              </a:rPr>
              <a:t> </a:t>
            </a:r>
            <a:r>
              <a:rPr sz="1071" dirty="0">
                <a:latin typeface="Arial"/>
                <a:cs typeface="Arial"/>
              </a:rPr>
              <a:t>such</a:t>
            </a:r>
            <a:r>
              <a:rPr sz="1071" spc="24"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these</a:t>
            </a:r>
            <a:r>
              <a:rPr sz="1071" spc="24" dirty="0">
                <a:latin typeface="Arial"/>
                <a:cs typeface="Arial"/>
              </a:rPr>
              <a:t> </a:t>
            </a:r>
            <a:r>
              <a:rPr sz="1071" dirty="0">
                <a:latin typeface="Arial"/>
                <a:cs typeface="Arial"/>
              </a:rPr>
              <a:t>require</a:t>
            </a:r>
            <a:r>
              <a:rPr sz="1071" spc="24" dirty="0">
                <a:latin typeface="Arial"/>
                <a:cs typeface="Arial"/>
              </a:rPr>
              <a:t> </a:t>
            </a:r>
            <a:r>
              <a:rPr sz="1071" spc="-24" dirty="0">
                <a:latin typeface="Arial"/>
                <a:cs typeface="Arial"/>
              </a:rPr>
              <a:t>the </a:t>
            </a:r>
            <a:r>
              <a:rPr sz="1071" spc="-10" dirty="0">
                <a:latin typeface="Arial"/>
                <a:cs typeface="Arial"/>
              </a:rPr>
              <a:t>addition</a:t>
            </a:r>
            <a:r>
              <a:rPr sz="1071" spc="-54" dirty="0">
                <a:latin typeface="Arial"/>
                <a:cs typeface="Arial"/>
              </a:rPr>
              <a:t> </a:t>
            </a:r>
            <a:r>
              <a:rPr sz="1071" dirty="0">
                <a:latin typeface="Arial"/>
                <a:cs typeface="Arial"/>
              </a:rPr>
              <a:t>or</a:t>
            </a:r>
            <a:r>
              <a:rPr sz="1071" spc="-49" dirty="0">
                <a:latin typeface="Arial"/>
                <a:cs typeface="Arial"/>
              </a:rPr>
              <a:t> </a:t>
            </a:r>
            <a:r>
              <a:rPr sz="1071" spc="-10" dirty="0">
                <a:latin typeface="Arial"/>
                <a:cs typeface="Arial"/>
              </a:rPr>
              <a:t>removal</a:t>
            </a:r>
            <a:r>
              <a:rPr sz="1071" spc="-49"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heat.</a:t>
            </a:r>
            <a:r>
              <a:rPr sz="1071" spc="-49" dirty="0">
                <a:latin typeface="Arial"/>
                <a:cs typeface="Arial"/>
              </a:rPr>
              <a:t> </a:t>
            </a:r>
            <a:r>
              <a:rPr sz="1071" dirty="0">
                <a:latin typeface="Arial"/>
                <a:cs typeface="Arial"/>
              </a:rPr>
              <a:t>Latent</a:t>
            </a:r>
            <a:r>
              <a:rPr sz="1071" spc="-49" dirty="0">
                <a:latin typeface="Arial"/>
                <a:cs typeface="Arial"/>
              </a:rPr>
              <a:t> </a:t>
            </a:r>
            <a:r>
              <a:rPr sz="1071" dirty="0">
                <a:latin typeface="Arial"/>
                <a:cs typeface="Arial"/>
              </a:rPr>
              <a:t>heat</a:t>
            </a:r>
            <a:r>
              <a:rPr sz="1071" spc="-49"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“extra”</a:t>
            </a:r>
            <a:r>
              <a:rPr sz="1071" spc="-49" dirty="0">
                <a:latin typeface="Arial"/>
                <a:cs typeface="Arial"/>
              </a:rPr>
              <a:t> </a:t>
            </a:r>
            <a:r>
              <a:rPr sz="1071" dirty="0">
                <a:latin typeface="Arial"/>
                <a:cs typeface="Arial"/>
              </a:rPr>
              <a:t>heat</a:t>
            </a:r>
            <a:r>
              <a:rPr sz="1071" spc="-49" dirty="0">
                <a:latin typeface="Arial"/>
                <a:cs typeface="Arial"/>
              </a:rPr>
              <a:t> </a:t>
            </a:r>
            <a:r>
              <a:rPr sz="1071" dirty="0">
                <a:latin typeface="Arial"/>
                <a:cs typeface="Arial"/>
              </a:rPr>
              <a:t>that</a:t>
            </a:r>
            <a:r>
              <a:rPr sz="1071" spc="-49"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needed</a:t>
            </a:r>
            <a:r>
              <a:rPr sz="1071" spc="-5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transform</a:t>
            </a:r>
            <a:r>
              <a:rPr sz="1071" spc="-54" dirty="0">
                <a:latin typeface="Arial"/>
                <a:cs typeface="Arial"/>
              </a:rPr>
              <a:t> </a:t>
            </a:r>
            <a:r>
              <a:rPr sz="1071" dirty="0">
                <a:latin typeface="Arial"/>
                <a:cs typeface="Arial"/>
              </a:rPr>
              <a:t>a</a:t>
            </a:r>
            <a:r>
              <a:rPr sz="1071" spc="-49" dirty="0">
                <a:latin typeface="Arial"/>
                <a:cs typeface="Arial"/>
              </a:rPr>
              <a:t> </a:t>
            </a:r>
            <a:r>
              <a:rPr sz="1071" spc="-10" dirty="0">
                <a:latin typeface="Arial"/>
                <a:cs typeface="Arial"/>
              </a:rPr>
              <a:t>substance </a:t>
            </a:r>
            <a:r>
              <a:rPr sz="1071" dirty="0">
                <a:latin typeface="Arial"/>
                <a:cs typeface="Arial"/>
              </a:rPr>
              <a:t>from</a:t>
            </a:r>
            <a:r>
              <a:rPr sz="1071" spc="-5" dirty="0">
                <a:latin typeface="Arial"/>
                <a:cs typeface="Arial"/>
              </a:rPr>
              <a:t> </a:t>
            </a:r>
            <a:r>
              <a:rPr sz="1071" dirty="0">
                <a:latin typeface="Arial"/>
                <a:cs typeface="Arial"/>
              </a:rPr>
              <a:t>one state to</a:t>
            </a:r>
            <a:r>
              <a:rPr sz="1071" spc="-5" dirty="0">
                <a:latin typeface="Arial"/>
                <a:cs typeface="Arial"/>
              </a:rPr>
              <a:t> </a:t>
            </a:r>
            <a:r>
              <a:rPr sz="1071" dirty="0">
                <a:latin typeface="Arial"/>
                <a:cs typeface="Arial"/>
              </a:rPr>
              <a:t>another. It does not affect</a:t>
            </a:r>
            <a:r>
              <a:rPr sz="1071" spc="-5" dirty="0">
                <a:latin typeface="Arial"/>
                <a:cs typeface="Arial"/>
              </a:rPr>
              <a:t> </a:t>
            </a:r>
            <a:r>
              <a:rPr sz="1071" dirty="0">
                <a:latin typeface="Arial"/>
                <a:cs typeface="Arial"/>
              </a:rPr>
              <a:t>the temperature of</a:t>
            </a:r>
            <a:r>
              <a:rPr sz="1071" spc="-5" dirty="0">
                <a:latin typeface="Arial"/>
                <a:cs typeface="Arial"/>
              </a:rPr>
              <a:t> </a:t>
            </a:r>
            <a:r>
              <a:rPr sz="1071" dirty="0">
                <a:latin typeface="Arial"/>
                <a:cs typeface="Arial"/>
              </a:rPr>
              <a:t>a substance -</a:t>
            </a:r>
            <a:r>
              <a:rPr sz="1071" spc="-5" dirty="0">
                <a:latin typeface="Arial"/>
                <a:cs typeface="Arial"/>
              </a:rPr>
              <a:t> </a:t>
            </a:r>
            <a:r>
              <a:rPr sz="1071" dirty="0">
                <a:latin typeface="Arial"/>
                <a:cs typeface="Arial"/>
              </a:rPr>
              <a:t>for example, </a:t>
            </a:r>
            <a:r>
              <a:rPr sz="1071" spc="-10" dirty="0">
                <a:latin typeface="Arial"/>
                <a:cs typeface="Arial"/>
              </a:rPr>
              <a:t>water </a:t>
            </a:r>
            <a:r>
              <a:rPr sz="1071" dirty="0">
                <a:latin typeface="Arial"/>
                <a:cs typeface="Arial"/>
              </a:rPr>
              <a:t>remains</a:t>
            </a:r>
            <a:r>
              <a:rPr sz="1071" spc="-24" dirty="0">
                <a:latin typeface="Arial"/>
                <a:cs typeface="Arial"/>
              </a:rPr>
              <a:t> </a:t>
            </a:r>
            <a:r>
              <a:rPr sz="1071" dirty="0">
                <a:latin typeface="Arial"/>
                <a:cs typeface="Arial"/>
              </a:rPr>
              <a:t>at</a:t>
            </a:r>
            <a:r>
              <a:rPr sz="1071" spc="-24" dirty="0">
                <a:latin typeface="Arial"/>
                <a:cs typeface="Arial"/>
              </a:rPr>
              <a:t> </a:t>
            </a:r>
            <a:r>
              <a:rPr sz="1071" dirty="0">
                <a:latin typeface="Arial"/>
                <a:cs typeface="Arial"/>
              </a:rPr>
              <a:t>100°C</a:t>
            </a:r>
            <a:r>
              <a:rPr sz="1071" spc="-24" dirty="0">
                <a:latin typeface="Arial"/>
                <a:cs typeface="Arial"/>
              </a:rPr>
              <a:t> </a:t>
            </a:r>
            <a:r>
              <a:rPr sz="1071" dirty="0">
                <a:latin typeface="Arial"/>
                <a:cs typeface="Arial"/>
              </a:rPr>
              <a:t>while</a:t>
            </a:r>
            <a:r>
              <a:rPr sz="1071" spc="-19" dirty="0">
                <a:latin typeface="Arial"/>
                <a:cs typeface="Arial"/>
              </a:rPr>
              <a:t> </a:t>
            </a:r>
            <a:r>
              <a:rPr sz="1071" dirty="0">
                <a:latin typeface="Arial"/>
                <a:cs typeface="Arial"/>
              </a:rPr>
              <a:t>boiling.</a:t>
            </a:r>
            <a:r>
              <a:rPr sz="1071" spc="-2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added</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keep</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water</a:t>
            </a:r>
            <a:r>
              <a:rPr sz="1071" spc="-24" dirty="0">
                <a:latin typeface="Arial"/>
                <a:cs typeface="Arial"/>
              </a:rPr>
              <a:t> </a:t>
            </a:r>
            <a:r>
              <a:rPr sz="1071" dirty="0">
                <a:latin typeface="Arial"/>
                <a:cs typeface="Arial"/>
              </a:rPr>
              <a:t>boiling</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latent</a:t>
            </a:r>
            <a:r>
              <a:rPr sz="1071" spc="-24"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The</a:t>
            </a:r>
            <a:r>
              <a:rPr sz="1071" spc="-24" dirty="0">
                <a:latin typeface="Arial"/>
                <a:cs typeface="Arial"/>
              </a:rPr>
              <a:t> </a:t>
            </a:r>
            <a:r>
              <a:rPr sz="1071" spc="-19" dirty="0">
                <a:latin typeface="Arial"/>
                <a:cs typeface="Arial"/>
              </a:rPr>
              <a:t>heat </a:t>
            </a:r>
            <a:r>
              <a:rPr sz="1071" dirty="0">
                <a:latin typeface="Arial"/>
                <a:cs typeface="Arial"/>
              </a:rPr>
              <a:t>that</a:t>
            </a:r>
            <a:r>
              <a:rPr sz="1071" spc="-19" dirty="0">
                <a:latin typeface="Arial"/>
                <a:cs typeface="Arial"/>
              </a:rPr>
              <a:t> </a:t>
            </a:r>
            <a:r>
              <a:rPr sz="1071" dirty="0">
                <a:latin typeface="Arial"/>
                <a:cs typeface="Arial"/>
              </a:rPr>
              <a:t>causes</a:t>
            </a:r>
            <a:r>
              <a:rPr sz="1071" spc="-2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change</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state</a:t>
            </a:r>
            <a:r>
              <a:rPr sz="1071" spc="-19" dirty="0">
                <a:latin typeface="Arial"/>
                <a:cs typeface="Arial"/>
              </a:rPr>
              <a:t> </a:t>
            </a:r>
            <a:r>
              <a:rPr sz="1071" dirty="0">
                <a:latin typeface="Arial"/>
                <a:cs typeface="Arial"/>
              </a:rPr>
              <a:t>with</a:t>
            </a:r>
            <a:r>
              <a:rPr sz="1071" spc="-19" dirty="0">
                <a:latin typeface="Arial"/>
                <a:cs typeface="Arial"/>
              </a:rPr>
              <a:t> </a:t>
            </a:r>
            <a:r>
              <a:rPr sz="1071" dirty="0">
                <a:latin typeface="Arial"/>
                <a:cs typeface="Arial"/>
              </a:rPr>
              <a:t>no</a:t>
            </a:r>
            <a:r>
              <a:rPr sz="1071" spc="-19" dirty="0">
                <a:latin typeface="Arial"/>
                <a:cs typeface="Arial"/>
              </a:rPr>
              <a:t> </a:t>
            </a:r>
            <a:r>
              <a:rPr sz="1071" dirty="0">
                <a:latin typeface="Arial"/>
                <a:cs typeface="Arial"/>
              </a:rPr>
              <a:t>change</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temperature</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called</a:t>
            </a:r>
            <a:r>
              <a:rPr sz="1071" spc="-19" dirty="0">
                <a:latin typeface="Arial"/>
                <a:cs typeface="Arial"/>
              </a:rPr>
              <a:t> </a:t>
            </a:r>
            <a:r>
              <a:rPr sz="1071" dirty="0">
                <a:latin typeface="Arial"/>
                <a:cs typeface="Arial"/>
              </a:rPr>
              <a:t>latent</a:t>
            </a:r>
            <a:r>
              <a:rPr sz="1071" spc="-19" dirty="0">
                <a:latin typeface="Arial"/>
                <a:cs typeface="Arial"/>
              </a:rPr>
              <a:t> </a:t>
            </a:r>
            <a:r>
              <a:rPr sz="1071" spc="-10" dirty="0">
                <a:latin typeface="Arial"/>
                <a:cs typeface="Arial"/>
              </a:rPr>
              <a:t>heat.</a:t>
            </a:r>
            <a:endParaRPr sz="1071" dirty="0">
              <a:latin typeface="Arial"/>
              <a:cs typeface="Arial"/>
            </a:endParaRPr>
          </a:p>
          <a:p>
            <a:pPr marL="12369" marR="4947" algn="just">
              <a:lnSpc>
                <a:spcPct val="143700"/>
              </a:lnSpc>
              <a:spcBef>
                <a:spcPts val="584"/>
              </a:spcBef>
            </a:pPr>
            <a:r>
              <a:rPr sz="1071" dirty="0">
                <a:latin typeface="Arial"/>
                <a:cs typeface="Arial"/>
              </a:rPr>
              <a:t>Latent</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important</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operation</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an</a:t>
            </a:r>
            <a:r>
              <a:rPr sz="1071" spc="-19" dirty="0">
                <a:latin typeface="Arial"/>
                <a:cs typeface="Arial"/>
              </a:rPr>
              <a:t> </a:t>
            </a:r>
            <a:r>
              <a:rPr sz="1071" spc="-10" dirty="0">
                <a:latin typeface="Arial"/>
                <a:cs typeface="Arial"/>
              </a:rPr>
              <a:t>air-</a:t>
            </a:r>
            <a:r>
              <a:rPr sz="1071" dirty="0">
                <a:latin typeface="Arial"/>
                <a:cs typeface="Arial"/>
              </a:rPr>
              <a:t>conditioning</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because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cooling</a:t>
            </a:r>
            <a:r>
              <a:rPr sz="1071" spc="-19" dirty="0">
                <a:latin typeface="Arial"/>
                <a:cs typeface="Arial"/>
              </a:rPr>
              <a:t> </a:t>
            </a:r>
            <a:r>
              <a:rPr sz="1071" spc="-10" dirty="0">
                <a:latin typeface="Arial"/>
                <a:cs typeface="Arial"/>
              </a:rPr>
              <a:t>effect </a:t>
            </a:r>
            <a:r>
              <a:rPr sz="1071" dirty="0">
                <a:latin typeface="Arial"/>
                <a:cs typeface="Arial"/>
              </a:rPr>
              <a:t>is</a:t>
            </a:r>
            <a:r>
              <a:rPr sz="1071" spc="-34" dirty="0">
                <a:latin typeface="Arial"/>
                <a:cs typeface="Arial"/>
              </a:rPr>
              <a:t> </a:t>
            </a:r>
            <a:r>
              <a:rPr sz="1071" dirty="0">
                <a:latin typeface="Arial"/>
                <a:cs typeface="Arial"/>
              </a:rPr>
              <a:t>derived</a:t>
            </a:r>
            <a:r>
              <a:rPr sz="1071" spc="-34" dirty="0">
                <a:latin typeface="Arial"/>
                <a:cs typeface="Arial"/>
              </a:rPr>
              <a:t> </a:t>
            </a:r>
            <a:r>
              <a:rPr sz="1071" dirty="0">
                <a:latin typeface="Arial"/>
                <a:cs typeface="Arial"/>
              </a:rPr>
              <a:t>from</a:t>
            </a:r>
            <a:r>
              <a:rPr sz="1071" spc="-29" dirty="0">
                <a:latin typeface="Arial"/>
                <a:cs typeface="Arial"/>
              </a:rPr>
              <a:t> </a:t>
            </a:r>
            <a:r>
              <a:rPr sz="1071" dirty="0">
                <a:latin typeface="Arial"/>
                <a:cs typeface="Arial"/>
              </a:rPr>
              <a:t>changing</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state</a:t>
            </a:r>
            <a:r>
              <a:rPr sz="1071" spc="-29"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liquid</a:t>
            </a:r>
            <a:r>
              <a:rPr sz="1071" spc="-3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vapor.</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liquid</a:t>
            </a:r>
            <a:r>
              <a:rPr sz="1071" spc="-3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absorbs</a:t>
            </a:r>
            <a:r>
              <a:rPr sz="1071" spc="-29" dirty="0">
                <a:latin typeface="Arial"/>
                <a:cs typeface="Arial"/>
              </a:rPr>
              <a:t> </a:t>
            </a:r>
            <a:r>
              <a:rPr sz="1071" spc="-24" dirty="0">
                <a:latin typeface="Arial"/>
                <a:cs typeface="Arial"/>
              </a:rPr>
              <a:t>the </a:t>
            </a:r>
            <a:r>
              <a:rPr sz="1071" dirty="0">
                <a:latin typeface="Arial"/>
                <a:cs typeface="Arial"/>
              </a:rPr>
              <a:t>latent</a:t>
            </a:r>
            <a:r>
              <a:rPr sz="1071" spc="-15"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of</a:t>
            </a:r>
            <a:r>
              <a:rPr sz="1071" spc="-10" dirty="0">
                <a:latin typeface="Arial"/>
                <a:cs typeface="Arial"/>
              </a:rPr>
              <a:t> vaporization,</a:t>
            </a:r>
            <a:r>
              <a:rPr sz="1071" spc="-15" dirty="0">
                <a:latin typeface="Arial"/>
                <a:cs typeface="Arial"/>
              </a:rPr>
              <a:t> </a:t>
            </a:r>
            <a:r>
              <a:rPr sz="1071" dirty="0">
                <a:latin typeface="Arial"/>
                <a:cs typeface="Arial"/>
              </a:rPr>
              <a:t>making</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air</a:t>
            </a:r>
            <a:r>
              <a:rPr sz="1071" spc="-19" dirty="0">
                <a:latin typeface="Arial"/>
                <a:cs typeface="Arial"/>
              </a:rPr>
              <a:t> </a:t>
            </a:r>
            <a:r>
              <a:rPr sz="1071" dirty="0">
                <a:latin typeface="Arial"/>
                <a:cs typeface="Arial"/>
              </a:rPr>
              <a:t>cooler.</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cooler</a:t>
            </a:r>
            <a:r>
              <a:rPr sz="1071" spc="-19"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then</a:t>
            </a:r>
            <a:r>
              <a:rPr sz="1071" spc="-15" dirty="0">
                <a:latin typeface="Arial"/>
                <a:cs typeface="Arial"/>
              </a:rPr>
              <a:t> </a:t>
            </a:r>
            <a:r>
              <a:rPr sz="1071" dirty="0">
                <a:latin typeface="Arial"/>
                <a:cs typeface="Arial"/>
              </a:rPr>
              <a:t>blown</a:t>
            </a:r>
            <a:r>
              <a:rPr sz="1071" spc="-10" dirty="0">
                <a:latin typeface="Arial"/>
                <a:cs typeface="Arial"/>
              </a:rPr>
              <a:t> </a:t>
            </a:r>
            <a:r>
              <a:rPr sz="1071" dirty="0">
                <a:latin typeface="Arial"/>
                <a:cs typeface="Arial"/>
              </a:rPr>
              <a:t>into</a:t>
            </a:r>
            <a:r>
              <a:rPr sz="1071" spc="-15"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passenger </a:t>
            </a:r>
            <a:r>
              <a:rPr sz="1071" dirty="0">
                <a:latin typeface="Arial"/>
                <a:cs typeface="Arial"/>
              </a:rPr>
              <a:t>compartment.</a:t>
            </a:r>
            <a:r>
              <a:rPr sz="1071" spc="-24"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also</a:t>
            </a:r>
            <a:r>
              <a:rPr sz="1071" spc="-24" dirty="0">
                <a:latin typeface="Arial"/>
                <a:cs typeface="Arial"/>
              </a:rPr>
              <a:t> </a:t>
            </a:r>
            <a:r>
              <a:rPr sz="1071" dirty="0">
                <a:latin typeface="Arial"/>
                <a:cs typeface="Arial"/>
              </a:rPr>
              <a:t>explains</a:t>
            </a:r>
            <a:r>
              <a:rPr sz="1071" spc="-24" dirty="0">
                <a:latin typeface="Arial"/>
                <a:cs typeface="Arial"/>
              </a:rPr>
              <a:t> </a:t>
            </a:r>
            <a:r>
              <a:rPr sz="1071" dirty="0">
                <a:latin typeface="Arial"/>
                <a:cs typeface="Arial"/>
              </a:rPr>
              <a:t>why</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terms</a:t>
            </a:r>
            <a:r>
              <a:rPr sz="1071" spc="-24" dirty="0">
                <a:latin typeface="Arial"/>
                <a:cs typeface="Arial"/>
              </a:rPr>
              <a:t> </a:t>
            </a:r>
            <a:r>
              <a:rPr sz="1071" dirty="0">
                <a:latin typeface="Arial"/>
                <a:cs typeface="Arial"/>
              </a:rPr>
              <a:t>'total</a:t>
            </a:r>
            <a:r>
              <a:rPr sz="1071" spc="-24" dirty="0">
                <a:latin typeface="Arial"/>
                <a:cs typeface="Arial"/>
              </a:rPr>
              <a:t> </a:t>
            </a:r>
            <a:r>
              <a:rPr sz="1071" dirty="0">
                <a:latin typeface="Arial"/>
                <a:cs typeface="Arial"/>
              </a:rPr>
              <a:t>capacity'</a:t>
            </a:r>
            <a:r>
              <a:rPr sz="1071" spc="-29" dirty="0">
                <a:latin typeface="Arial"/>
                <a:cs typeface="Arial"/>
              </a:rPr>
              <a:t> </a:t>
            </a:r>
            <a:r>
              <a:rPr sz="1071" dirty="0">
                <a:latin typeface="Arial"/>
                <a:cs typeface="Arial"/>
              </a:rPr>
              <a:t>(sensible</a:t>
            </a:r>
            <a:r>
              <a:rPr sz="1071" spc="-19" dirty="0">
                <a:latin typeface="Arial"/>
                <a:cs typeface="Arial"/>
              </a:rPr>
              <a:t> </a:t>
            </a:r>
            <a:r>
              <a:rPr sz="1071" dirty="0">
                <a:latin typeface="Arial"/>
                <a:cs typeface="Arial"/>
              </a:rPr>
              <a:t>&amp;</a:t>
            </a:r>
            <a:r>
              <a:rPr sz="1071" spc="-29" dirty="0">
                <a:latin typeface="Arial"/>
                <a:cs typeface="Arial"/>
              </a:rPr>
              <a:t> </a:t>
            </a:r>
            <a:r>
              <a:rPr sz="1071" dirty="0">
                <a:latin typeface="Arial"/>
                <a:cs typeface="Arial"/>
              </a:rPr>
              <a:t>latent</a:t>
            </a:r>
            <a:r>
              <a:rPr sz="1071" spc="-29"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and</a:t>
            </a:r>
            <a:r>
              <a:rPr sz="1071" spc="-19" dirty="0">
                <a:latin typeface="Arial"/>
                <a:cs typeface="Arial"/>
              </a:rPr>
              <a:t> </a:t>
            </a:r>
            <a:r>
              <a:rPr sz="1071" spc="-10" dirty="0">
                <a:latin typeface="Arial"/>
                <a:cs typeface="Arial"/>
              </a:rPr>
              <a:t>'sensible </a:t>
            </a:r>
            <a:r>
              <a:rPr sz="1071" dirty="0">
                <a:latin typeface="Arial"/>
                <a:cs typeface="Arial"/>
              </a:rPr>
              <a:t>capacity'</a:t>
            </a:r>
            <a:r>
              <a:rPr sz="1071" spc="58" dirty="0">
                <a:latin typeface="Arial"/>
                <a:cs typeface="Arial"/>
              </a:rPr>
              <a:t> </a:t>
            </a:r>
            <a:r>
              <a:rPr sz="1071" dirty="0">
                <a:latin typeface="Arial"/>
                <a:cs typeface="Arial"/>
              </a:rPr>
              <a:t>are</a:t>
            </a:r>
            <a:r>
              <a:rPr sz="1071" spc="68" dirty="0">
                <a:latin typeface="Arial"/>
                <a:cs typeface="Arial"/>
              </a:rPr>
              <a:t> </a:t>
            </a:r>
            <a:r>
              <a:rPr sz="1071" dirty="0">
                <a:latin typeface="Arial"/>
                <a:cs typeface="Arial"/>
              </a:rPr>
              <a:t>used</a:t>
            </a:r>
            <a:r>
              <a:rPr sz="1071" spc="68" dirty="0">
                <a:latin typeface="Arial"/>
                <a:cs typeface="Arial"/>
              </a:rPr>
              <a:t> </a:t>
            </a:r>
            <a:r>
              <a:rPr sz="1071" dirty="0">
                <a:latin typeface="Arial"/>
                <a:cs typeface="Arial"/>
              </a:rPr>
              <a:t>to</a:t>
            </a:r>
            <a:r>
              <a:rPr sz="1071" spc="68" dirty="0">
                <a:latin typeface="Arial"/>
                <a:cs typeface="Arial"/>
              </a:rPr>
              <a:t> </a:t>
            </a:r>
            <a:r>
              <a:rPr sz="1071" dirty="0">
                <a:latin typeface="Arial"/>
                <a:cs typeface="Arial"/>
              </a:rPr>
              <a:t>define</a:t>
            </a:r>
            <a:r>
              <a:rPr sz="1071" spc="63" dirty="0">
                <a:latin typeface="Arial"/>
                <a:cs typeface="Arial"/>
              </a:rPr>
              <a:t> </a:t>
            </a:r>
            <a:r>
              <a:rPr sz="1071" dirty="0">
                <a:latin typeface="Arial"/>
                <a:cs typeface="Arial"/>
              </a:rPr>
              <a:t>a</a:t>
            </a:r>
            <a:r>
              <a:rPr sz="1071" spc="68" dirty="0">
                <a:latin typeface="Arial"/>
                <a:cs typeface="Arial"/>
              </a:rPr>
              <a:t> </a:t>
            </a:r>
            <a:r>
              <a:rPr sz="1071" dirty="0">
                <a:latin typeface="Arial"/>
                <a:cs typeface="Arial"/>
              </a:rPr>
              <a:t>unit's</a:t>
            </a:r>
            <a:r>
              <a:rPr sz="1071" spc="68" dirty="0">
                <a:latin typeface="Arial"/>
                <a:cs typeface="Arial"/>
              </a:rPr>
              <a:t> </a:t>
            </a:r>
            <a:r>
              <a:rPr sz="1071" dirty="0">
                <a:latin typeface="Arial"/>
                <a:cs typeface="Arial"/>
              </a:rPr>
              <a:t>cooling</a:t>
            </a:r>
            <a:r>
              <a:rPr sz="1071" spc="63" dirty="0">
                <a:latin typeface="Arial"/>
                <a:cs typeface="Arial"/>
              </a:rPr>
              <a:t> </a:t>
            </a:r>
            <a:r>
              <a:rPr sz="1071" dirty="0">
                <a:latin typeface="Arial"/>
                <a:cs typeface="Arial"/>
              </a:rPr>
              <a:t>capacity.</a:t>
            </a:r>
            <a:r>
              <a:rPr sz="1071" spc="63" dirty="0">
                <a:latin typeface="Arial"/>
                <a:cs typeface="Arial"/>
              </a:rPr>
              <a:t> </a:t>
            </a:r>
            <a:r>
              <a:rPr sz="1071" dirty="0">
                <a:latin typeface="Arial"/>
                <a:cs typeface="Arial"/>
              </a:rPr>
              <a:t>During</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cooling</a:t>
            </a:r>
            <a:r>
              <a:rPr sz="1071" spc="68" dirty="0">
                <a:latin typeface="Arial"/>
                <a:cs typeface="Arial"/>
              </a:rPr>
              <a:t> </a:t>
            </a:r>
            <a:r>
              <a:rPr sz="1071" dirty="0">
                <a:latin typeface="Arial"/>
                <a:cs typeface="Arial"/>
              </a:rPr>
              <a:t>cycling,</a:t>
            </a:r>
            <a:r>
              <a:rPr sz="1071" spc="68" dirty="0">
                <a:latin typeface="Arial"/>
                <a:cs typeface="Arial"/>
              </a:rPr>
              <a:t> </a:t>
            </a:r>
            <a:r>
              <a:rPr sz="1071" spc="-10" dirty="0">
                <a:latin typeface="Arial"/>
                <a:cs typeface="Arial"/>
              </a:rPr>
              <a:t>condensation </a:t>
            </a:r>
            <a:r>
              <a:rPr sz="1071" dirty="0">
                <a:latin typeface="Arial"/>
                <a:cs typeface="Arial"/>
              </a:rPr>
              <a:t>forms</a:t>
            </a:r>
            <a:r>
              <a:rPr sz="1071" spc="-15" dirty="0">
                <a:latin typeface="Arial"/>
                <a:cs typeface="Arial"/>
              </a:rPr>
              <a:t> </a:t>
            </a:r>
            <a:r>
              <a:rPr sz="1071" dirty="0">
                <a:latin typeface="Arial"/>
                <a:cs typeface="Arial"/>
              </a:rPr>
              <a:t>within</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unit</a:t>
            </a:r>
            <a:r>
              <a:rPr sz="1071" spc="-10" dirty="0">
                <a:latin typeface="Arial"/>
                <a:cs typeface="Arial"/>
              </a:rPr>
              <a:t> </a:t>
            </a:r>
            <a:r>
              <a:rPr sz="1071" dirty="0">
                <a:latin typeface="Arial"/>
                <a:cs typeface="Arial"/>
              </a:rPr>
              <a:t>due</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removal</a:t>
            </a:r>
            <a:r>
              <a:rPr sz="1071" spc="-10"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latent</a:t>
            </a:r>
            <a:r>
              <a:rPr sz="1071" spc="-19"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from</a:t>
            </a:r>
            <a:r>
              <a:rPr sz="1071" spc="-15" dirty="0">
                <a:latin typeface="Arial"/>
                <a:cs typeface="Arial"/>
              </a:rPr>
              <a:t> </a:t>
            </a:r>
            <a:r>
              <a:rPr sz="1071" dirty="0">
                <a:latin typeface="Arial"/>
                <a:cs typeface="Arial"/>
              </a:rPr>
              <a:t>the</a:t>
            </a:r>
            <a:r>
              <a:rPr sz="1071" spc="-10" dirty="0">
                <a:latin typeface="Arial"/>
                <a:cs typeface="Arial"/>
              </a:rPr>
              <a:t> </a:t>
            </a:r>
            <a:r>
              <a:rPr sz="1071" spc="-19" dirty="0">
                <a:latin typeface="Arial"/>
                <a:cs typeface="Arial"/>
              </a:rPr>
              <a:t>air.</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a:t>
            </a:r>
          </a:p>
        </p:txBody>
      </p:sp>
      <p:sp>
        <p:nvSpPr>
          <p:cNvPr id="7" name="object 3">
            <a:extLst>
              <a:ext uri="{FF2B5EF4-FFF2-40B4-BE49-F238E27FC236}">
                <a16:creationId xmlns:a16="http://schemas.microsoft.com/office/drawing/2014/main" id="{5A281A05-03EA-D5ED-3E09-EEDD2839A96A}"/>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A5A30E80-E5C9-23A1-D46B-DEF719E627AB}"/>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0109200"/>
            <a:ext cx="7560309" cy="582930"/>
            <a:chOff x="0" y="10109200"/>
            <a:chExt cx="7560309" cy="582930"/>
          </a:xfrm>
        </p:grpSpPr>
        <p:sp>
          <p:nvSpPr>
            <p:cNvPr id="3" name="object 3"/>
            <p:cNvSpPr/>
            <p:nvPr/>
          </p:nvSpPr>
          <p:spPr>
            <a:xfrm>
              <a:off x="0" y="10109200"/>
              <a:ext cx="7560309" cy="582930"/>
            </a:xfrm>
            <a:custGeom>
              <a:avLst/>
              <a:gdLst/>
              <a:ahLst/>
              <a:cxnLst/>
              <a:rect l="l" t="t" r="r" b="b"/>
              <a:pathLst>
                <a:path w="7560309" h="582929">
                  <a:moveTo>
                    <a:pt x="7560309" y="0"/>
                  </a:moveTo>
                  <a:lnTo>
                    <a:pt x="7492365" y="45084"/>
                  </a:lnTo>
                  <a:lnTo>
                    <a:pt x="7459980" y="77469"/>
                  </a:lnTo>
                  <a:lnTo>
                    <a:pt x="7432040" y="114299"/>
                  </a:lnTo>
                  <a:lnTo>
                    <a:pt x="7409180" y="154939"/>
                  </a:lnTo>
                  <a:lnTo>
                    <a:pt x="7392670" y="198754"/>
                  </a:lnTo>
                  <a:lnTo>
                    <a:pt x="7382509" y="245109"/>
                  </a:lnTo>
                  <a:lnTo>
                    <a:pt x="7378700" y="294004"/>
                  </a:lnTo>
                  <a:lnTo>
                    <a:pt x="7382509" y="342899"/>
                  </a:lnTo>
                  <a:lnTo>
                    <a:pt x="7392670" y="389254"/>
                  </a:lnTo>
                  <a:lnTo>
                    <a:pt x="7409180" y="433069"/>
                  </a:lnTo>
                  <a:lnTo>
                    <a:pt x="7432040" y="473709"/>
                  </a:lnTo>
                  <a:lnTo>
                    <a:pt x="7459980" y="510538"/>
                  </a:lnTo>
                  <a:lnTo>
                    <a:pt x="7492365" y="542923"/>
                  </a:lnTo>
                  <a:lnTo>
                    <a:pt x="7526020" y="568324"/>
                  </a:lnTo>
                  <a:lnTo>
                    <a:pt x="0" y="568324"/>
                  </a:lnTo>
                  <a:lnTo>
                    <a:pt x="0" y="582929"/>
                  </a:lnTo>
                  <a:lnTo>
                    <a:pt x="7560309" y="582929"/>
                  </a:lnTo>
                  <a:lnTo>
                    <a:pt x="7560309" y="0"/>
                  </a:lnTo>
                  <a:close/>
                </a:path>
              </a:pathLst>
            </a:custGeom>
            <a:solidFill>
              <a:srgbClr val="F6762B">
                <a:alpha val="90979"/>
              </a:srgbClr>
            </a:solidFill>
          </p:spPr>
          <p:txBody>
            <a:bodyPr wrap="square" lIns="0" tIns="0" rIns="0" bIns="0" rtlCol="0"/>
            <a:lstStyle/>
            <a:p>
              <a:endParaRPr/>
            </a:p>
          </p:txBody>
        </p:sp>
        <p:sp>
          <p:nvSpPr>
            <p:cNvPr id="4" name="object 4"/>
            <p:cNvSpPr/>
            <p:nvPr/>
          </p:nvSpPr>
          <p:spPr>
            <a:xfrm>
              <a:off x="7432040" y="10169525"/>
              <a:ext cx="127635" cy="464820"/>
            </a:xfrm>
            <a:custGeom>
              <a:avLst/>
              <a:gdLst/>
              <a:ahLst/>
              <a:cxnLst/>
              <a:rect l="l" t="t" r="r" b="b"/>
              <a:pathLst>
                <a:path w="127634" h="464820">
                  <a:moveTo>
                    <a:pt x="127634" y="0"/>
                  </a:moveTo>
                  <a:lnTo>
                    <a:pt x="64769" y="54609"/>
                  </a:lnTo>
                  <a:lnTo>
                    <a:pt x="37464" y="92709"/>
                  </a:lnTo>
                  <a:lnTo>
                    <a:pt x="17144" y="136524"/>
                  </a:lnTo>
                  <a:lnTo>
                    <a:pt x="4444" y="182879"/>
                  </a:lnTo>
                  <a:lnTo>
                    <a:pt x="0" y="232409"/>
                  </a:lnTo>
                  <a:lnTo>
                    <a:pt x="4444" y="281939"/>
                  </a:lnTo>
                  <a:lnTo>
                    <a:pt x="17144" y="328294"/>
                  </a:lnTo>
                  <a:lnTo>
                    <a:pt x="37464" y="371474"/>
                  </a:lnTo>
                  <a:lnTo>
                    <a:pt x="64769" y="409573"/>
                  </a:lnTo>
                  <a:lnTo>
                    <a:pt x="97789" y="443228"/>
                  </a:lnTo>
                  <a:lnTo>
                    <a:pt x="127634" y="464819"/>
                  </a:lnTo>
                  <a:lnTo>
                    <a:pt x="127634" y="0"/>
                  </a:lnTo>
                  <a:close/>
                </a:path>
              </a:pathLst>
            </a:custGeom>
            <a:solidFill>
              <a:srgbClr val="FFFFFF">
                <a:alpha val="90979"/>
              </a:srgbClr>
            </a:solidFill>
          </p:spPr>
          <p:txBody>
            <a:bodyPr wrap="square" lIns="0" tIns="0" rIns="0" bIns="0" rtlCol="0"/>
            <a:lstStyle/>
            <a:p>
              <a:endParaRPr/>
            </a:p>
          </p:txBody>
        </p:sp>
      </p:grpSp>
      <p:sp>
        <p:nvSpPr>
          <p:cNvPr id="5" name="object 5"/>
          <p:cNvSpPr txBox="1"/>
          <p:nvPr/>
        </p:nvSpPr>
        <p:spPr>
          <a:xfrm>
            <a:off x="1088440" y="949401"/>
            <a:ext cx="5321300" cy="233679"/>
          </a:xfrm>
          <a:prstGeom prst="rect">
            <a:avLst/>
          </a:prstGeom>
          <a:solidFill>
            <a:srgbClr val="D2D2D2"/>
          </a:solidFill>
        </p:spPr>
        <p:txBody>
          <a:bodyPr vert="horz" wrap="square" lIns="0" tIns="0" rIns="0" bIns="0" rtlCol="0">
            <a:spAutoFit/>
          </a:bodyPr>
          <a:lstStyle/>
          <a:p>
            <a:pPr>
              <a:lnSpc>
                <a:spcPts val="1810"/>
              </a:lnSpc>
            </a:pPr>
            <a:r>
              <a:rPr sz="1600" b="1" u="sng" dirty="0">
                <a:uFill>
                  <a:solidFill>
                    <a:srgbClr val="000000"/>
                  </a:solidFill>
                </a:uFill>
                <a:latin typeface="Times New Roman"/>
                <a:cs typeface="Times New Roman"/>
              </a:rPr>
              <a:t>Exempt</a:t>
            </a:r>
            <a:r>
              <a:rPr sz="1600" b="1" u="sng" spc="-35"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Certificate</a:t>
            </a:r>
            <a:r>
              <a:rPr sz="1600" b="1" u="sng" spc="-35"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a:t>
            </a:r>
            <a:r>
              <a:rPr sz="1600" b="1" u="sng" spc="-35"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If</a:t>
            </a:r>
            <a:r>
              <a:rPr sz="1600" b="1" u="sng" spc="-40"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you’re</a:t>
            </a:r>
            <a:r>
              <a:rPr sz="1600" b="1" u="sng" spc="-40"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not</a:t>
            </a:r>
            <a:r>
              <a:rPr sz="1600" b="1" u="sng" spc="-30"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able</a:t>
            </a:r>
            <a:r>
              <a:rPr sz="1600" b="1" u="sng" spc="-40"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to</a:t>
            </a:r>
            <a:r>
              <a:rPr sz="1600" b="1" u="sng" spc="-35"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provide</a:t>
            </a:r>
            <a:r>
              <a:rPr sz="1600" b="1" u="sng" spc="-35"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the</a:t>
            </a:r>
            <a:r>
              <a:rPr sz="1600" b="1" u="sng" spc="-40" dirty="0">
                <a:uFill>
                  <a:solidFill>
                    <a:srgbClr val="000000"/>
                  </a:solidFill>
                </a:uFill>
                <a:latin typeface="Times New Roman"/>
                <a:cs typeface="Times New Roman"/>
              </a:rPr>
              <a:t> </a:t>
            </a:r>
            <a:r>
              <a:rPr sz="1600" b="1" u="sng" spc="-10" dirty="0">
                <a:uFill>
                  <a:solidFill>
                    <a:srgbClr val="000000"/>
                  </a:solidFill>
                </a:uFill>
                <a:latin typeface="Times New Roman"/>
                <a:cs typeface="Times New Roman"/>
              </a:rPr>
              <a:t>Project</a:t>
            </a:r>
            <a:r>
              <a:rPr sz="1600" b="1" u="sng" spc="500" dirty="0">
                <a:uFill>
                  <a:solidFill>
                    <a:srgbClr val="000000"/>
                  </a:solidFill>
                </a:uFill>
                <a:latin typeface="Times New Roman"/>
                <a:cs typeface="Times New Roman"/>
              </a:rPr>
              <a:t> </a:t>
            </a:r>
            <a:endParaRPr sz="1600">
              <a:latin typeface="Times New Roman"/>
              <a:cs typeface="Times New Roman"/>
            </a:endParaRPr>
          </a:p>
        </p:txBody>
      </p:sp>
      <p:sp>
        <p:nvSpPr>
          <p:cNvPr id="8" name="object 8"/>
          <p:cNvSpPr txBox="1"/>
          <p:nvPr/>
        </p:nvSpPr>
        <p:spPr>
          <a:xfrm>
            <a:off x="3131947" y="10063184"/>
            <a:ext cx="1282065" cy="196215"/>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6" name="object 6"/>
          <p:cNvSpPr txBox="1"/>
          <p:nvPr/>
        </p:nvSpPr>
        <p:spPr>
          <a:xfrm>
            <a:off x="2833751" y="1182878"/>
            <a:ext cx="1777364" cy="234950"/>
          </a:xfrm>
          <a:prstGeom prst="rect">
            <a:avLst/>
          </a:prstGeom>
          <a:solidFill>
            <a:srgbClr val="D2D2D2"/>
          </a:solidFill>
        </p:spPr>
        <p:txBody>
          <a:bodyPr vert="horz" wrap="square" lIns="0" tIns="0" rIns="0" bIns="0" rtlCol="0">
            <a:spAutoFit/>
          </a:bodyPr>
          <a:lstStyle/>
          <a:p>
            <a:pPr>
              <a:lnSpc>
                <a:spcPts val="1810"/>
              </a:lnSpc>
            </a:pPr>
            <a:r>
              <a:rPr sz="1600" b="1" u="sng" dirty="0">
                <a:uFill>
                  <a:solidFill>
                    <a:srgbClr val="000000"/>
                  </a:solidFill>
                </a:uFill>
                <a:latin typeface="Times New Roman"/>
                <a:cs typeface="Times New Roman"/>
              </a:rPr>
              <a:t>Executed</a:t>
            </a:r>
            <a:r>
              <a:rPr sz="1600" b="1" u="sng" spc="-35" dirty="0">
                <a:uFill>
                  <a:solidFill>
                    <a:srgbClr val="000000"/>
                  </a:solidFill>
                </a:uFill>
                <a:latin typeface="Times New Roman"/>
                <a:cs typeface="Times New Roman"/>
              </a:rPr>
              <a:t> </a:t>
            </a:r>
            <a:r>
              <a:rPr sz="1600" b="1" u="sng" spc="-10" dirty="0">
                <a:uFill>
                  <a:solidFill>
                    <a:srgbClr val="000000"/>
                  </a:solidFill>
                </a:uFill>
                <a:latin typeface="Times New Roman"/>
                <a:cs typeface="Times New Roman"/>
              </a:rPr>
              <a:t>Certificate</a:t>
            </a:r>
            <a:endParaRPr sz="1600">
              <a:latin typeface="Times New Roman"/>
              <a:cs typeface="Times New Roman"/>
            </a:endParaRPr>
          </a:p>
        </p:txBody>
      </p:sp>
      <p:sp>
        <p:nvSpPr>
          <p:cNvPr id="7" name="object 7"/>
          <p:cNvSpPr txBox="1"/>
          <p:nvPr/>
        </p:nvSpPr>
        <p:spPr>
          <a:xfrm>
            <a:off x="902004" y="1772158"/>
            <a:ext cx="5528310" cy="5444054"/>
          </a:xfrm>
          <a:prstGeom prst="rect">
            <a:avLst/>
          </a:prstGeom>
        </p:spPr>
        <p:txBody>
          <a:bodyPr vert="horz" wrap="square" lIns="0" tIns="12700" rIns="0" bIns="0" rtlCol="0">
            <a:spAutoFit/>
          </a:bodyPr>
          <a:lstStyle/>
          <a:p>
            <a:pPr marL="12700">
              <a:lnSpc>
                <a:spcPts val="1645"/>
              </a:lnSpc>
              <a:spcBef>
                <a:spcPts val="100"/>
              </a:spcBef>
            </a:pPr>
            <a:r>
              <a:rPr sz="1400" spc="-25" dirty="0">
                <a:latin typeface="Times New Roman"/>
                <a:cs typeface="Times New Roman"/>
              </a:rPr>
              <a:t>To</a:t>
            </a:r>
            <a:endParaRPr sz="1400" dirty="0">
              <a:latin typeface="Times New Roman"/>
              <a:cs typeface="Times New Roman"/>
            </a:endParaRPr>
          </a:p>
          <a:p>
            <a:pPr marL="12700">
              <a:lnSpc>
                <a:spcPts val="1595"/>
              </a:lnSpc>
            </a:pPr>
            <a:r>
              <a:rPr sz="1400" dirty="0">
                <a:latin typeface="Times New Roman"/>
                <a:cs typeface="Times New Roman"/>
              </a:rPr>
              <a:t>The</a:t>
            </a:r>
            <a:r>
              <a:rPr sz="1400" spc="-35" dirty="0">
                <a:latin typeface="Times New Roman"/>
                <a:cs typeface="Times New Roman"/>
              </a:rPr>
              <a:t> </a:t>
            </a:r>
            <a:r>
              <a:rPr sz="1400" spc="-10" dirty="0">
                <a:latin typeface="Times New Roman"/>
                <a:cs typeface="Times New Roman"/>
              </a:rPr>
              <a:t>Director</a:t>
            </a:r>
            <a:endParaRPr sz="1400" dirty="0">
              <a:latin typeface="Times New Roman"/>
              <a:cs typeface="Times New Roman"/>
            </a:endParaRPr>
          </a:p>
          <a:p>
            <a:pPr marL="12700">
              <a:lnSpc>
                <a:spcPts val="1630"/>
              </a:lnSpc>
            </a:pPr>
            <a:r>
              <a:rPr sz="1400" dirty="0">
                <a:latin typeface="Times New Roman"/>
                <a:cs typeface="Times New Roman"/>
              </a:rPr>
              <a:t>MIT</a:t>
            </a:r>
            <a:r>
              <a:rPr sz="1400" spc="-30" dirty="0">
                <a:latin typeface="Times New Roman"/>
                <a:cs typeface="Times New Roman"/>
              </a:rPr>
              <a:t> </a:t>
            </a:r>
            <a:r>
              <a:rPr sz="1400" dirty="0">
                <a:latin typeface="Times New Roman"/>
                <a:cs typeface="Times New Roman"/>
              </a:rPr>
              <a:t>School</a:t>
            </a:r>
            <a:r>
              <a:rPr sz="1400" spc="-15" dirty="0">
                <a:latin typeface="Times New Roman"/>
                <a:cs typeface="Times New Roman"/>
              </a:rPr>
              <a:t> </a:t>
            </a:r>
            <a:r>
              <a:rPr sz="1400" dirty="0">
                <a:latin typeface="Times New Roman"/>
                <a:cs typeface="Times New Roman"/>
              </a:rPr>
              <a:t>of</a:t>
            </a:r>
            <a:r>
              <a:rPr sz="1400" spc="-25" dirty="0">
                <a:latin typeface="Times New Roman"/>
                <a:cs typeface="Times New Roman"/>
              </a:rPr>
              <a:t> </a:t>
            </a:r>
            <a:r>
              <a:rPr sz="1400" dirty="0">
                <a:latin typeface="Times New Roman"/>
                <a:cs typeface="Times New Roman"/>
              </a:rPr>
              <a:t>Distance</a:t>
            </a:r>
            <a:r>
              <a:rPr sz="1400" spc="-20" dirty="0">
                <a:latin typeface="Times New Roman"/>
                <a:cs typeface="Times New Roman"/>
              </a:rPr>
              <a:t> </a:t>
            </a:r>
            <a:r>
              <a:rPr sz="1400" spc="-10" dirty="0">
                <a:latin typeface="Times New Roman"/>
                <a:cs typeface="Times New Roman"/>
              </a:rPr>
              <a:t>Education,</a:t>
            </a:r>
            <a:endParaRPr sz="1400" dirty="0">
              <a:latin typeface="Times New Roman"/>
              <a:cs typeface="Times New Roman"/>
            </a:endParaRPr>
          </a:p>
          <a:p>
            <a:pPr marL="12700">
              <a:lnSpc>
                <a:spcPct val="100000"/>
              </a:lnSpc>
              <a:spcBef>
                <a:spcPts val="1550"/>
              </a:spcBef>
            </a:pPr>
            <a:r>
              <a:rPr sz="1400" dirty="0">
                <a:latin typeface="Times New Roman"/>
                <a:cs typeface="Times New Roman"/>
              </a:rPr>
              <a:t>Respected</a:t>
            </a:r>
            <a:r>
              <a:rPr sz="1400" spc="-75" dirty="0">
                <a:latin typeface="Times New Roman"/>
                <a:cs typeface="Times New Roman"/>
              </a:rPr>
              <a:t> </a:t>
            </a:r>
            <a:r>
              <a:rPr sz="1400" spc="-20" dirty="0">
                <a:latin typeface="Times New Roman"/>
                <a:cs typeface="Times New Roman"/>
              </a:rPr>
              <a:t>Sir,</a:t>
            </a:r>
            <a:endParaRPr sz="1400" dirty="0">
              <a:latin typeface="Times New Roman"/>
              <a:cs typeface="Times New Roman"/>
            </a:endParaRPr>
          </a:p>
          <a:p>
            <a:pPr>
              <a:lnSpc>
                <a:spcPct val="100000"/>
              </a:lnSpc>
              <a:spcBef>
                <a:spcPts val="40"/>
              </a:spcBef>
            </a:pPr>
            <a:endParaRPr sz="1400" dirty="0">
              <a:latin typeface="Times New Roman"/>
              <a:cs typeface="Times New Roman"/>
            </a:endParaRPr>
          </a:p>
          <a:p>
            <a:pPr marL="12700" marR="5080">
              <a:lnSpc>
                <a:spcPts val="1610"/>
              </a:lnSpc>
            </a:pPr>
            <a:r>
              <a:rPr sz="1400" dirty="0">
                <a:latin typeface="Times New Roman"/>
                <a:cs typeface="Times New Roman"/>
              </a:rPr>
              <a:t>This</a:t>
            </a:r>
            <a:r>
              <a:rPr sz="1400" spc="-25" dirty="0">
                <a:latin typeface="Times New Roman"/>
                <a:cs typeface="Times New Roman"/>
              </a:rPr>
              <a:t> </a:t>
            </a:r>
            <a:r>
              <a:rPr sz="1400" dirty="0">
                <a:latin typeface="Times New Roman"/>
                <a:cs typeface="Times New Roman"/>
              </a:rPr>
              <a:t>is</a:t>
            </a:r>
            <a:r>
              <a:rPr sz="1400" spc="-20" dirty="0">
                <a:latin typeface="Times New Roman"/>
                <a:cs typeface="Times New Roman"/>
              </a:rPr>
              <a:t> </a:t>
            </a:r>
            <a:r>
              <a:rPr sz="1400" dirty="0">
                <a:latin typeface="Times New Roman"/>
                <a:cs typeface="Times New Roman"/>
              </a:rPr>
              <a:t>to</a:t>
            </a:r>
            <a:r>
              <a:rPr sz="1400" spc="-25" dirty="0">
                <a:latin typeface="Times New Roman"/>
                <a:cs typeface="Times New Roman"/>
              </a:rPr>
              <a:t> </a:t>
            </a:r>
            <a:r>
              <a:rPr sz="1400" dirty="0">
                <a:latin typeface="Times New Roman"/>
                <a:cs typeface="Times New Roman"/>
              </a:rPr>
              <a:t>request</a:t>
            </a:r>
            <a:r>
              <a:rPr sz="1400" spc="-20" dirty="0">
                <a:latin typeface="Times New Roman"/>
                <a:cs typeface="Times New Roman"/>
              </a:rPr>
              <a:t> </a:t>
            </a:r>
            <a:r>
              <a:rPr sz="1400" dirty="0">
                <a:latin typeface="Times New Roman"/>
                <a:cs typeface="Times New Roman"/>
              </a:rPr>
              <a:t>you</a:t>
            </a:r>
            <a:r>
              <a:rPr sz="1400" spc="-25" dirty="0">
                <a:latin typeface="Times New Roman"/>
                <a:cs typeface="Times New Roman"/>
              </a:rPr>
              <a:t> </a:t>
            </a:r>
            <a:r>
              <a:rPr sz="1400" dirty="0">
                <a:latin typeface="Times New Roman"/>
                <a:cs typeface="Times New Roman"/>
              </a:rPr>
              <a:t>to</a:t>
            </a:r>
            <a:r>
              <a:rPr sz="1400" spc="-35" dirty="0">
                <a:latin typeface="Times New Roman"/>
                <a:cs typeface="Times New Roman"/>
              </a:rPr>
              <a:t> </a:t>
            </a:r>
            <a:r>
              <a:rPr sz="1400" dirty="0">
                <a:latin typeface="Times New Roman"/>
                <a:cs typeface="Times New Roman"/>
              </a:rPr>
              <a:t>kindly</a:t>
            </a:r>
            <a:r>
              <a:rPr sz="1400" spc="-45" dirty="0">
                <a:latin typeface="Times New Roman"/>
                <a:cs typeface="Times New Roman"/>
              </a:rPr>
              <a:t> </a:t>
            </a:r>
            <a:r>
              <a:rPr sz="1400" dirty="0">
                <a:latin typeface="Times New Roman"/>
                <a:cs typeface="Times New Roman"/>
              </a:rPr>
              <a:t>exempt</a:t>
            </a:r>
            <a:r>
              <a:rPr sz="1400" spc="-15" dirty="0">
                <a:latin typeface="Times New Roman"/>
                <a:cs typeface="Times New Roman"/>
              </a:rPr>
              <a:t> </a:t>
            </a:r>
            <a:r>
              <a:rPr sz="1400" dirty="0">
                <a:latin typeface="Times New Roman"/>
                <a:cs typeface="Times New Roman"/>
              </a:rPr>
              <a:t>me</a:t>
            </a:r>
            <a:r>
              <a:rPr sz="1400" spc="-25" dirty="0">
                <a:latin typeface="Times New Roman"/>
                <a:cs typeface="Times New Roman"/>
              </a:rPr>
              <a:t> </a:t>
            </a:r>
            <a:r>
              <a:rPr sz="1400" dirty="0">
                <a:latin typeface="Times New Roman"/>
                <a:cs typeface="Times New Roman"/>
              </a:rPr>
              <a:t>from</a:t>
            </a:r>
            <a:r>
              <a:rPr sz="1400" spc="-50" dirty="0">
                <a:latin typeface="Times New Roman"/>
                <a:cs typeface="Times New Roman"/>
              </a:rPr>
              <a:t> </a:t>
            </a:r>
            <a:r>
              <a:rPr sz="1400" dirty="0">
                <a:latin typeface="Times New Roman"/>
                <a:cs typeface="Times New Roman"/>
              </a:rPr>
              <a:t>submitting</a:t>
            </a:r>
            <a:r>
              <a:rPr sz="1400" spc="-20" dirty="0">
                <a:latin typeface="Times New Roman"/>
                <a:cs typeface="Times New Roman"/>
              </a:rPr>
              <a:t> </a:t>
            </a:r>
            <a:r>
              <a:rPr sz="1400" dirty="0">
                <a:latin typeface="Times New Roman"/>
                <a:cs typeface="Times New Roman"/>
              </a:rPr>
              <a:t>the</a:t>
            </a:r>
            <a:r>
              <a:rPr sz="1400" spc="-25" dirty="0">
                <a:latin typeface="Times New Roman"/>
                <a:cs typeface="Times New Roman"/>
              </a:rPr>
              <a:t> </a:t>
            </a:r>
            <a:r>
              <a:rPr sz="1400" dirty="0">
                <a:latin typeface="Times New Roman"/>
                <a:cs typeface="Times New Roman"/>
              </a:rPr>
              <a:t>certificate</a:t>
            </a:r>
            <a:r>
              <a:rPr sz="1400" spc="-30" dirty="0">
                <a:latin typeface="Times New Roman"/>
                <a:cs typeface="Times New Roman"/>
              </a:rPr>
              <a:t> </a:t>
            </a:r>
            <a:r>
              <a:rPr sz="1400" spc="-25" dirty="0">
                <a:latin typeface="Times New Roman"/>
                <a:cs typeface="Times New Roman"/>
              </a:rPr>
              <a:t>for </a:t>
            </a:r>
            <a:r>
              <a:rPr sz="1400" dirty="0">
                <a:latin typeface="Times New Roman"/>
                <a:cs typeface="Times New Roman"/>
              </a:rPr>
              <a:t>Project</a:t>
            </a:r>
            <a:r>
              <a:rPr sz="1400" spc="-25" dirty="0">
                <a:latin typeface="Times New Roman"/>
                <a:cs typeface="Times New Roman"/>
              </a:rPr>
              <a:t> </a:t>
            </a:r>
            <a:r>
              <a:rPr sz="1400" dirty="0">
                <a:latin typeface="Times New Roman"/>
                <a:cs typeface="Times New Roman"/>
              </a:rPr>
              <a:t>Work</a:t>
            </a:r>
            <a:r>
              <a:rPr sz="1400" spc="-20" dirty="0">
                <a:latin typeface="Times New Roman"/>
                <a:cs typeface="Times New Roman"/>
              </a:rPr>
              <a:t> </a:t>
            </a:r>
            <a:r>
              <a:rPr sz="1400" dirty="0">
                <a:latin typeface="Times New Roman"/>
                <a:cs typeface="Times New Roman"/>
              </a:rPr>
              <a:t>due</a:t>
            </a:r>
            <a:r>
              <a:rPr sz="1400" spc="-30" dirty="0">
                <a:latin typeface="Times New Roman"/>
                <a:cs typeface="Times New Roman"/>
              </a:rPr>
              <a:t> </a:t>
            </a:r>
            <a:r>
              <a:rPr sz="1400" dirty="0">
                <a:latin typeface="Times New Roman"/>
                <a:cs typeface="Times New Roman"/>
              </a:rPr>
              <a:t>to</a:t>
            </a:r>
            <a:r>
              <a:rPr sz="1400" spc="-45" dirty="0">
                <a:latin typeface="Times New Roman"/>
                <a:cs typeface="Times New Roman"/>
              </a:rPr>
              <a:t> </a:t>
            </a:r>
            <a:r>
              <a:rPr sz="1400" dirty="0">
                <a:latin typeface="Times New Roman"/>
                <a:cs typeface="Times New Roman"/>
              </a:rPr>
              <a:t>the</a:t>
            </a:r>
            <a:r>
              <a:rPr sz="1400" spc="-30" dirty="0">
                <a:latin typeface="Times New Roman"/>
                <a:cs typeface="Times New Roman"/>
              </a:rPr>
              <a:t> </a:t>
            </a:r>
            <a:r>
              <a:rPr sz="1400" dirty="0">
                <a:latin typeface="Times New Roman"/>
                <a:cs typeface="Times New Roman"/>
              </a:rPr>
              <a:t>reason</a:t>
            </a:r>
            <a:r>
              <a:rPr sz="1400" spc="-25" dirty="0">
                <a:latin typeface="Times New Roman"/>
                <a:cs typeface="Times New Roman"/>
              </a:rPr>
              <a:t> </a:t>
            </a:r>
            <a:r>
              <a:rPr sz="1400" dirty="0">
                <a:latin typeface="Times New Roman"/>
                <a:cs typeface="Times New Roman"/>
              </a:rPr>
              <a:t>mentioned</a:t>
            </a:r>
            <a:r>
              <a:rPr sz="1400" spc="-20" dirty="0">
                <a:latin typeface="Times New Roman"/>
                <a:cs typeface="Times New Roman"/>
              </a:rPr>
              <a:t> </a:t>
            </a:r>
            <a:r>
              <a:rPr sz="1400" spc="-10" dirty="0">
                <a:latin typeface="Times New Roman"/>
                <a:cs typeface="Times New Roman"/>
              </a:rPr>
              <a:t>below:</a:t>
            </a:r>
            <a:endParaRPr sz="1400" dirty="0">
              <a:latin typeface="Times New Roman"/>
              <a:cs typeface="Times New Roman"/>
            </a:endParaRPr>
          </a:p>
          <a:p>
            <a:pPr marL="12700">
              <a:lnSpc>
                <a:spcPts val="1645"/>
              </a:lnSpc>
              <a:spcBef>
                <a:spcPts val="1530"/>
              </a:spcBef>
            </a:pPr>
            <a:r>
              <a:rPr sz="1400" dirty="0">
                <a:latin typeface="Times New Roman"/>
                <a:cs typeface="Times New Roman"/>
              </a:rPr>
              <a:t>Tick</a:t>
            </a:r>
            <a:r>
              <a:rPr sz="1400" spc="-45" dirty="0">
                <a:latin typeface="Times New Roman"/>
                <a:cs typeface="Times New Roman"/>
              </a:rPr>
              <a:t> </a:t>
            </a:r>
            <a:r>
              <a:rPr sz="1400" dirty="0">
                <a:latin typeface="Times New Roman"/>
                <a:cs typeface="Times New Roman"/>
              </a:rPr>
              <a:t>the</a:t>
            </a:r>
            <a:r>
              <a:rPr sz="1400" spc="-35" dirty="0">
                <a:latin typeface="Times New Roman"/>
                <a:cs typeface="Times New Roman"/>
              </a:rPr>
              <a:t> </a:t>
            </a:r>
            <a:r>
              <a:rPr sz="1400" dirty="0">
                <a:latin typeface="Times New Roman"/>
                <a:cs typeface="Times New Roman"/>
              </a:rPr>
              <a:t>right</a:t>
            </a:r>
            <a:r>
              <a:rPr sz="1400" spc="-25" dirty="0">
                <a:latin typeface="Times New Roman"/>
                <a:cs typeface="Times New Roman"/>
              </a:rPr>
              <a:t> </a:t>
            </a:r>
            <a:r>
              <a:rPr sz="1400" spc="-10" dirty="0">
                <a:latin typeface="Times New Roman"/>
                <a:cs typeface="Times New Roman"/>
              </a:rPr>
              <a:t>option</a:t>
            </a:r>
            <a:endParaRPr sz="1400" dirty="0">
              <a:latin typeface="Times New Roman"/>
              <a:cs typeface="Times New Roman"/>
            </a:endParaRPr>
          </a:p>
          <a:p>
            <a:pPr marL="152400">
              <a:lnSpc>
                <a:spcPts val="1645"/>
              </a:lnSpc>
            </a:pPr>
            <a:r>
              <a:rPr sz="1400" dirty="0">
                <a:latin typeface="Times New Roman"/>
                <a:cs typeface="Times New Roman"/>
              </a:rPr>
              <a:t>1.</a:t>
            </a:r>
            <a:r>
              <a:rPr sz="1400" spc="-35" dirty="0">
                <a:latin typeface="Times New Roman"/>
                <a:cs typeface="Times New Roman"/>
              </a:rPr>
              <a:t> </a:t>
            </a:r>
            <a:r>
              <a:rPr sz="1400" dirty="0">
                <a:latin typeface="Times New Roman"/>
                <a:cs typeface="Times New Roman"/>
              </a:rPr>
              <a:t>As</a:t>
            </a:r>
            <a:r>
              <a:rPr sz="1400" spc="-20" dirty="0">
                <a:latin typeface="Times New Roman"/>
                <a:cs typeface="Times New Roman"/>
              </a:rPr>
              <a:t> </a:t>
            </a:r>
            <a:r>
              <a:rPr sz="1400" dirty="0">
                <a:latin typeface="Times New Roman"/>
                <a:cs typeface="Times New Roman"/>
              </a:rPr>
              <a:t>per</a:t>
            </a:r>
            <a:r>
              <a:rPr sz="1400" spc="-25" dirty="0">
                <a:latin typeface="Times New Roman"/>
                <a:cs typeface="Times New Roman"/>
              </a:rPr>
              <a:t> </a:t>
            </a:r>
            <a:r>
              <a:rPr sz="1400" dirty="0">
                <a:latin typeface="Times New Roman"/>
                <a:cs typeface="Times New Roman"/>
              </a:rPr>
              <a:t>the</a:t>
            </a:r>
            <a:r>
              <a:rPr sz="1400" spc="-25" dirty="0">
                <a:latin typeface="Times New Roman"/>
                <a:cs typeface="Times New Roman"/>
              </a:rPr>
              <a:t> </a:t>
            </a:r>
            <a:r>
              <a:rPr sz="1400" dirty="0">
                <a:latin typeface="Times New Roman"/>
                <a:cs typeface="Times New Roman"/>
              </a:rPr>
              <a:t>Rules</a:t>
            </a:r>
            <a:r>
              <a:rPr sz="1400" spc="-15" dirty="0">
                <a:latin typeface="Times New Roman"/>
                <a:cs typeface="Times New Roman"/>
              </a:rPr>
              <a:t> </a:t>
            </a:r>
            <a:r>
              <a:rPr sz="1400" dirty="0">
                <a:latin typeface="Times New Roman"/>
                <a:cs typeface="Times New Roman"/>
              </a:rPr>
              <a:t>of</a:t>
            </a:r>
            <a:r>
              <a:rPr sz="1400" spc="-50" dirty="0">
                <a:latin typeface="Times New Roman"/>
                <a:cs typeface="Times New Roman"/>
              </a:rPr>
              <a:t> </a:t>
            </a:r>
            <a:r>
              <a:rPr sz="1400" dirty="0">
                <a:latin typeface="Times New Roman"/>
                <a:cs typeface="Times New Roman"/>
              </a:rPr>
              <a:t>the</a:t>
            </a:r>
            <a:r>
              <a:rPr sz="1400" spc="-40" dirty="0">
                <a:latin typeface="Times New Roman"/>
                <a:cs typeface="Times New Roman"/>
              </a:rPr>
              <a:t> </a:t>
            </a:r>
            <a:r>
              <a:rPr sz="1400" spc="-10" dirty="0">
                <a:latin typeface="Times New Roman"/>
                <a:cs typeface="Times New Roman"/>
              </a:rPr>
              <a:t>Organisation</a:t>
            </a:r>
            <a:endParaRPr sz="1400" dirty="0">
              <a:latin typeface="Times New Roman"/>
              <a:cs typeface="Times New Roman"/>
            </a:endParaRPr>
          </a:p>
          <a:p>
            <a:pPr marL="190500" indent="-190500">
              <a:lnSpc>
                <a:spcPts val="1655"/>
              </a:lnSpc>
              <a:spcBef>
                <a:spcPts val="110"/>
              </a:spcBef>
              <a:buFont typeface="VL PGothic"/>
              <a:buChar char="✓"/>
              <a:tabLst>
                <a:tab pos="190500" algn="l"/>
              </a:tabLst>
            </a:pPr>
            <a:r>
              <a:rPr sz="1400" dirty="0">
                <a:latin typeface="Times New Roman"/>
                <a:cs typeface="Times New Roman"/>
              </a:rPr>
              <a:t>2.</a:t>
            </a:r>
            <a:r>
              <a:rPr sz="1400" spc="-30" dirty="0">
                <a:latin typeface="Times New Roman"/>
                <a:cs typeface="Times New Roman"/>
              </a:rPr>
              <a:t> </a:t>
            </a:r>
            <a:r>
              <a:rPr sz="1400" dirty="0">
                <a:latin typeface="Times New Roman"/>
                <a:cs typeface="Times New Roman"/>
              </a:rPr>
              <a:t>Self</a:t>
            </a:r>
            <a:r>
              <a:rPr sz="1400" spc="-10" dirty="0">
                <a:latin typeface="Times New Roman"/>
                <a:cs typeface="Times New Roman"/>
              </a:rPr>
              <a:t> Employed</a:t>
            </a:r>
            <a:endParaRPr sz="1400" dirty="0">
              <a:latin typeface="Times New Roman"/>
              <a:cs typeface="Times New Roman"/>
            </a:endParaRPr>
          </a:p>
          <a:p>
            <a:pPr marL="330200" lvl="1" indent="-177800">
              <a:lnSpc>
                <a:spcPts val="1614"/>
              </a:lnSpc>
              <a:buAutoNum type="arabicPeriod" startAt="3"/>
              <a:tabLst>
                <a:tab pos="330200" algn="l"/>
              </a:tabLst>
            </a:pPr>
            <a:r>
              <a:rPr sz="1400" dirty="0">
                <a:latin typeface="Times New Roman"/>
                <a:cs typeface="Times New Roman"/>
              </a:rPr>
              <a:t>Working</a:t>
            </a:r>
            <a:r>
              <a:rPr sz="1400" spc="-40" dirty="0">
                <a:latin typeface="Times New Roman"/>
                <a:cs typeface="Times New Roman"/>
              </a:rPr>
              <a:t> </a:t>
            </a:r>
            <a:r>
              <a:rPr sz="1400" dirty="0">
                <a:latin typeface="Times New Roman"/>
                <a:cs typeface="Times New Roman"/>
              </a:rPr>
              <a:t>in</a:t>
            </a:r>
            <a:r>
              <a:rPr sz="1400" spc="-25" dirty="0">
                <a:latin typeface="Times New Roman"/>
                <a:cs typeface="Times New Roman"/>
              </a:rPr>
              <a:t> </a:t>
            </a:r>
            <a:r>
              <a:rPr sz="1400" dirty="0">
                <a:latin typeface="Times New Roman"/>
                <a:cs typeface="Times New Roman"/>
              </a:rPr>
              <a:t>Public</a:t>
            </a:r>
            <a:r>
              <a:rPr sz="1400" spc="-35" dirty="0">
                <a:latin typeface="Times New Roman"/>
                <a:cs typeface="Times New Roman"/>
              </a:rPr>
              <a:t> </a:t>
            </a:r>
            <a:r>
              <a:rPr sz="1400" spc="-10" dirty="0">
                <a:latin typeface="Times New Roman"/>
                <a:cs typeface="Times New Roman"/>
              </a:rPr>
              <a:t>Sector</a:t>
            </a:r>
            <a:endParaRPr sz="1400" dirty="0">
              <a:latin typeface="Times New Roman"/>
              <a:cs typeface="Times New Roman"/>
            </a:endParaRPr>
          </a:p>
          <a:p>
            <a:pPr marL="330200" lvl="1" indent="-177800">
              <a:lnSpc>
                <a:spcPts val="1639"/>
              </a:lnSpc>
              <a:buAutoNum type="arabicPeriod" startAt="3"/>
              <a:tabLst>
                <a:tab pos="330200" algn="l"/>
              </a:tabLst>
            </a:pPr>
            <a:r>
              <a:rPr sz="1400" spc="-10" dirty="0">
                <a:latin typeface="Times New Roman"/>
                <a:cs typeface="Times New Roman"/>
              </a:rPr>
              <a:t>Full-</a:t>
            </a:r>
            <a:r>
              <a:rPr sz="1400" dirty="0">
                <a:latin typeface="Times New Roman"/>
                <a:cs typeface="Times New Roman"/>
              </a:rPr>
              <a:t>time</a:t>
            </a:r>
            <a:r>
              <a:rPr sz="1400" spc="-25" dirty="0">
                <a:latin typeface="Times New Roman"/>
                <a:cs typeface="Times New Roman"/>
              </a:rPr>
              <a:t> </a:t>
            </a:r>
            <a:r>
              <a:rPr sz="1400" spc="-10" dirty="0">
                <a:latin typeface="Times New Roman"/>
                <a:cs typeface="Times New Roman"/>
              </a:rPr>
              <a:t>Student</a:t>
            </a:r>
            <a:endParaRPr sz="1400" dirty="0">
              <a:latin typeface="Times New Roman"/>
              <a:cs typeface="Times New Roman"/>
            </a:endParaRPr>
          </a:p>
          <a:p>
            <a:pPr marL="12700" marR="1164590">
              <a:lnSpc>
                <a:spcPct val="192300"/>
              </a:lnSpc>
              <a:spcBef>
                <a:spcPts val="1580"/>
              </a:spcBef>
            </a:pPr>
            <a:r>
              <a:rPr sz="1400" dirty="0">
                <a:latin typeface="Times New Roman"/>
                <a:cs typeface="Times New Roman"/>
              </a:rPr>
              <a:t>Thanking</a:t>
            </a:r>
            <a:r>
              <a:rPr sz="1400" spc="-20" dirty="0">
                <a:latin typeface="Times New Roman"/>
                <a:cs typeface="Times New Roman"/>
              </a:rPr>
              <a:t> </a:t>
            </a:r>
            <a:r>
              <a:rPr sz="1400" dirty="0">
                <a:latin typeface="Times New Roman"/>
                <a:cs typeface="Times New Roman"/>
              </a:rPr>
              <a:t>you</a:t>
            </a:r>
            <a:r>
              <a:rPr sz="1400" spc="-20" dirty="0">
                <a:latin typeface="Times New Roman"/>
                <a:cs typeface="Times New Roman"/>
              </a:rPr>
              <a:t> </a:t>
            </a:r>
            <a:r>
              <a:rPr sz="1400" dirty="0">
                <a:latin typeface="Times New Roman"/>
                <a:cs typeface="Times New Roman"/>
              </a:rPr>
              <a:t>in</a:t>
            </a:r>
            <a:r>
              <a:rPr sz="1400" spc="-15" dirty="0">
                <a:latin typeface="Times New Roman"/>
                <a:cs typeface="Times New Roman"/>
              </a:rPr>
              <a:t> </a:t>
            </a:r>
            <a:r>
              <a:rPr sz="1400" dirty="0">
                <a:latin typeface="Times New Roman"/>
                <a:cs typeface="Times New Roman"/>
              </a:rPr>
              <a:t>anticipation</a:t>
            </a:r>
            <a:r>
              <a:rPr sz="1400" spc="-40" dirty="0">
                <a:latin typeface="Times New Roman"/>
                <a:cs typeface="Times New Roman"/>
              </a:rPr>
              <a:t> </a:t>
            </a:r>
            <a:r>
              <a:rPr sz="1400" dirty="0">
                <a:latin typeface="Times New Roman"/>
                <a:cs typeface="Times New Roman"/>
              </a:rPr>
              <a:t>of</a:t>
            </a:r>
            <a:r>
              <a:rPr sz="1400" spc="-20" dirty="0">
                <a:latin typeface="Times New Roman"/>
                <a:cs typeface="Times New Roman"/>
              </a:rPr>
              <a:t> </a:t>
            </a:r>
            <a:r>
              <a:rPr sz="1400" dirty="0">
                <a:latin typeface="Times New Roman"/>
                <a:cs typeface="Times New Roman"/>
              </a:rPr>
              <a:t>your</a:t>
            </a:r>
            <a:r>
              <a:rPr sz="1400" spc="-25" dirty="0">
                <a:latin typeface="Times New Roman"/>
                <a:cs typeface="Times New Roman"/>
              </a:rPr>
              <a:t> </a:t>
            </a:r>
            <a:r>
              <a:rPr sz="1400" dirty="0">
                <a:latin typeface="Times New Roman"/>
                <a:cs typeface="Times New Roman"/>
              </a:rPr>
              <a:t>approval</a:t>
            </a:r>
            <a:r>
              <a:rPr sz="1400" spc="-35" dirty="0">
                <a:latin typeface="Times New Roman"/>
                <a:cs typeface="Times New Roman"/>
              </a:rPr>
              <a:t> </a:t>
            </a:r>
            <a:r>
              <a:rPr sz="1400" dirty="0">
                <a:latin typeface="Times New Roman"/>
                <a:cs typeface="Times New Roman"/>
              </a:rPr>
              <a:t>to</a:t>
            </a:r>
            <a:r>
              <a:rPr sz="1400" spc="-15" dirty="0">
                <a:latin typeface="Times New Roman"/>
                <a:cs typeface="Times New Roman"/>
              </a:rPr>
              <a:t> </a:t>
            </a:r>
            <a:r>
              <a:rPr sz="1400" dirty="0">
                <a:latin typeface="Times New Roman"/>
                <a:cs typeface="Times New Roman"/>
              </a:rPr>
              <a:t>my</a:t>
            </a:r>
            <a:r>
              <a:rPr sz="1400" spc="-45" dirty="0">
                <a:latin typeface="Times New Roman"/>
                <a:cs typeface="Times New Roman"/>
              </a:rPr>
              <a:t> </a:t>
            </a:r>
            <a:r>
              <a:rPr sz="1400" spc="-10" dirty="0">
                <a:latin typeface="Times New Roman"/>
                <a:cs typeface="Times New Roman"/>
              </a:rPr>
              <a:t>request. Regards</a:t>
            </a:r>
            <a:endParaRPr sz="1400" dirty="0">
              <a:latin typeface="Times New Roman"/>
              <a:cs typeface="Times New Roman"/>
            </a:endParaRPr>
          </a:p>
          <a:p>
            <a:pPr>
              <a:lnSpc>
                <a:spcPct val="100000"/>
              </a:lnSpc>
              <a:spcBef>
                <a:spcPts val="275"/>
              </a:spcBef>
            </a:pPr>
            <a:endParaRPr sz="1400" dirty="0">
              <a:latin typeface="Times New Roman"/>
              <a:cs typeface="Times New Roman"/>
            </a:endParaRPr>
          </a:p>
          <a:p>
            <a:pPr marL="12700" marR="4307205">
              <a:lnSpc>
                <a:spcPct val="202100"/>
              </a:lnSpc>
            </a:pPr>
            <a:r>
              <a:rPr lang="en-IN" sz="1400" b="1" dirty="0">
                <a:latin typeface="Times New Roman"/>
                <a:cs typeface="Times New Roman"/>
              </a:rPr>
              <a:t>Student</a:t>
            </a:r>
            <a:r>
              <a:rPr lang="en-IN" sz="1400" b="1" spc="-20" dirty="0">
                <a:latin typeface="Times New Roman"/>
                <a:cs typeface="Times New Roman"/>
              </a:rPr>
              <a:t> </a:t>
            </a:r>
            <a:r>
              <a:rPr lang="en-IN" sz="1400" b="1" dirty="0">
                <a:latin typeface="Times New Roman"/>
                <a:cs typeface="Times New Roman"/>
              </a:rPr>
              <a:t>Sign:</a:t>
            </a:r>
            <a:r>
              <a:rPr lang="en-IN" sz="1400" b="1" spc="-10" dirty="0">
                <a:latin typeface="Times New Roman"/>
                <a:cs typeface="Times New Roman"/>
              </a:rPr>
              <a:t> </a:t>
            </a:r>
            <a:r>
              <a:rPr lang="en-IN" sz="1400" b="1" spc="-50" dirty="0">
                <a:latin typeface="Times New Roman"/>
                <a:cs typeface="Times New Roman"/>
              </a:rPr>
              <a:t>- </a:t>
            </a:r>
            <a:r>
              <a:rPr lang="en-IN" sz="1400" b="1" dirty="0">
                <a:latin typeface="Times New Roman"/>
                <a:cs typeface="Times New Roman"/>
              </a:rPr>
              <a:t>Student </a:t>
            </a:r>
            <a:r>
              <a:rPr lang="en-IN" sz="1400" b="1" spc="-10" dirty="0">
                <a:latin typeface="Times New Roman"/>
                <a:cs typeface="Times New Roman"/>
              </a:rPr>
              <a:t>Name:</a:t>
            </a:r>
            <a:r>
              <a:rPr lang="en-US" sz="1400" b="1" spc="-10" dirty="0">
                <a:latin typeface="Times New Roman"/>
                <a:cs typeface="Times New Roman"/>
              </a:rPr>
              <a:t> </a:t>
            </a:r>
            <a:r>
              <a:rPr lang="en-IN" sz="1400" b="1" dirty="0">
                <a:latin typeface="Times New Roman"/>
                <a:cs typeface="Times New Roman"/>
              </a:rPr>
              <a:t>Student</a:t>
            </a:r>
            <a:r>
              <a:rPr lang="en-IN" sz="1400" b="1" spc="-20" dirty="0">
                <a:latin typeface="Times New Roman"/>
                <a:cs typeface="Times New Roman"/>
              </a:rPr>
              <a:t> </a:t>
            </a:r>
            <a:r>
              <a:rPr lang="en-IN" sz="1400" b="1" spc="-25" dirty="0">
                <a:latin typeface="Times New Roman"/>
                <a:cs typeface="Times New Roman"/>
              </a:rPr>
              <a:t>ID:</a:t>
            </a:r>
            <a:endParaRPr lang="en-IN" sz="140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4348226"/>
            <a:ext cx="5812948" cy="4940387"/>
          </a:xfrm>
          <a:prstGeom prst="rect">
            <a:avLst/>
          </a:prstGeom>
        </p:spPr>
        <p:txBody>
          <a:bodyPr vert="horz" wrap="square" lIns="0" tIns="12368" rIns="0" bIns="0" rtlCol="0">
            <a:spAutoFit/>
          </a:bodyPr>
          <a:lstStyle/>
          <a:p>
            <a:pPr marL="12369" marR="6803" algn="just">
              <a:lnSpc>
                <a:spcPct val="143600"/>
              </a:lnSpc>
              <a:spcBef>
                <a:spcPts val="97"/>
              </a:spcBef>
            </a:pPr>
            <a:r>
              <a:rPr sz="1071" b="1" dirty="0">
                <a:latin typeface="Arial"/>
                <a:cs typeface="Arial"/>
              </a:rPr>
              <a:t>Key</a:t>
            </a:r>
            <a:r>
              <a:rPr sz="1071" b="1" spc="-44" dirty="0">
                <a:latin typeface="Arial"/>
                <a:cs typeface="Arial"/>
              </a:rPr>
              <a:t> </a:t>
            </a:r>
            <a:r>
              <a:rPr sz="1071" b="1" dirty="0">
                <a:latin typeface="Arial"/>
                <a:cs typeface="Arial"/>
              </a:rPr>
              <a:t>Fact:</a:t>
            </a:r>
            <a:r>
              <a:rPr sz="1071" b="1" spc="-44" dirty="0">
                <a:latin typeface="Arial"/>
                <a:cs typeface="Arial"/>
              </a:rPr>
              <a:t> </a:t>
            </a:r>
            <a:r>
              <a:rPr sz="1071" spc="-10" dirty="0">
                <a:latin typeface="Arial"/>
                <a:cs typeface="Arial"/>
              </a:rPr>
              <a:t>Sensible</a:t>
            </a:r>
            <a:r>
              <a:rPr sz="1071" spc="-44" dirty="0">
                <a:latin typeface="Arial"/>
                <a:cs typeface="Arial"/>
              </a:rPr>
              <a:t> </a:t>
            </a:r>
            <a:r>
              <a:rPr sz="1071" dirty="0">
                <a:latin typeface="Arial"/>
                <a:cs typeface="Arial"/>
              </a:rPr>
              <a:t>capacity</a:t>
            </a:r>
            <a:r>
              <a:rPr sz="1071" spc="-4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capacity</a:t>
            </a:r>
            <a:r>
              <a:rPr sz="1071" spc="-39" dirty="0">
                <a:latin typeface="Arial"/>
                <a:cs typeface="Arial"/>
              </a:rPr>
              <a:t> </a:t>
            </a:r>
            <a:r>
              <a:rPr sz="1071" dirty="0">
                <a:latin typeface="Arial"/>
                <a:cs typeface="Arial"/>
              </a:rPr>
              <a:t>required</a:t>
            </a:r>
            <a:r>
              <a:rPr sz="1071" spc="-4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lower</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temperature</a:t>
            </a:r>
            <a:r>
              <a:rPr sz="1071" spc="-39"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latent</a:t>
            </a:r>
            <a:r>
              <a:rPr sz="1071" spc="-39" dirty="0">
                <a:latin typeface="Arial"/>
                <a:cs typeface="Arial"/>
              </a:rPr>
              <a:t> </a:t>
            </a:r>
            <a:r>
              <a:rPr sz="1071" spc="-10" dirty="0">
                <a:latin typeface="Arial"/>
                <a:cs typeface="Arial"/>
              </a:rPr>
              <a:t>capacity </a:t>
            </a:r>
            <a:r>
              <a:rPr sz="1071" dirty="0">
                <a:latin typeface="Arial"/>
                <a:cs typeface="Arial"/>
              </a:rPr>
              <a:t>is</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capacity</a:t>
            </a:r>
            <a:r>
              <a:rPr sz="1071" spc="-10"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remove</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moisture</a:t>
            </a:r>
            <a:r>
              <a:rPr sz="1071" spc="-10" dirty="0">
                <a:latin typeface="Arial"/>
                <a:cs typeface="Arial"/>
              </a:rPr>
              <a:t> </a:t>
            </a:r>
            <a:r>
              <a:rPr sz="1071" dirty="0">
                <a:latin typeface="Arial"/>
                <a:cs typeface="Arial"/>
              </a:rPr>
              <a:t>from</a:t>
            </a:r>
            <a:r>
              <a:rPr sz="1071" spc="-15" dirty="0">
                <a:latin typeface="Arial"/>
                <a:cs typeface="Arial"/>
              </a:rPr>
              <a:t> </a:t>
            </a:r>
            <a:r>
              <a:rPr sz="1071" dirty="0">
                <a:latin typeface="Arial"/>
                <a:cs typeface="Arial"/>
              </a:rPr>
              <a:t>the</a:t>
            </a:r>
            <a:r>
              <a:rPr sz="1071" spc="-15" dirty="0">
                <a:latin typeface="Arial"/>
                <a:cs typeface="Arial"/>
              </a:rPr>
              <a:t> </a:t>
            </a:r>
            <a:r>
              <a:rPr sz="1071" spc="-19" dirty="0">
                <a:latin typeface="Arial"/>
                <a:cs typeface="Arial"/>
              </a:rPr>
              <a:t>air.</a:t>
            </a:r>
            <a:endParaRPr sz="1071">
              <a:latin typeface="Arial"/>
              <a:cs typeface="Arial"/>
            </a:endParaRPr>
          </a:p>
          <a:p>
            <a:pPr marL="452069" lvl="1" indent="-439700" algn="just">
              <a:spcBef>
                <a:spcPts val="1144"/>
              </a:spcBef>
              <a:buFont typeface="Arial"/>
              <a:buAutoNum type="arabicPeriod" startAt="4"/>
              <a:tabLst>
                <a:tab pos="452069" algn="l"/>
              </a:tabLst>
            </a:pPr>
            <a:r>
              <a:rPr sz="1071" b="1" dirty="0">
                <a:latin typeface="Arial"/>
                <a:cs typeface="Arial"/>
              </a:rPr>
              <a:t>Rules</a:t>
            </a:r>
            <a:r>
              <a:rPr sz="1071" b="1" spc="-24" dirty="0">
                <a:latin typeface="Arial"/>
                <a:cs typeface="Arial"/>
              </a:rPr>
              <a:t> </a:t>
            </a:r>
            <a:r>
              <a:rPr sz="1071" b="1" dirty="0">
                <a:latin typeface="Arial"/>
                <a:cs typeface="Arial"/>
              </a:rPr>
              <a:t>of</a:t>
            </a:r>
            <a:r>
              <a:rPr sz="1071" b="1" spc="-24" dirty="0">
                <a:latin typeface="Arial"/>
                <a:cs typeface="Arial"/>
              </a:rPr>
              <a:t> </a:t>
            </a:r>
            <a:r>
              <a:rPr sz="1071" b="1" dirty="0">
                <a:latin typeface="Arial"/>
                <a:cs typeface="Arial"/>
              </a:rPr>
              <a:t>Heat</a:t>
            </a:r>
            <a:r>
              <a:rPr sz="1071" b="1" spc="-24" dirty="0">
                <a:latin typeface="Arial"/>
                <a:cs typeface="Arial"/>
              </a:rPr>
              <a:t> </a:t>
            </a:r>
            <a:r>
              <a:rPr sz="1071" b="1" spc="-10" dirty="0">
                <a:latin typeface="Arial"/>
                <a:cs typeface="Arial"/>
              </a:rPr>
              <a:t>Transfer</a:t>
            </a:r>
            <a:endParaRPr sz="1071">
              <a:latin typeface="Arial"/>
              <a:cs typeface="Arial"/>
            </a:endParaRPr>
          </a:p>
          <a:p>
            <a:pPr marL="12369" marR="6184" algn="just">
              <a:lnSpc>
                <a:spcPct val="143600"/>
              </a:lnSpc>
              <a:spcBef>
                <a:spcPts val="584"/>
              </a:spcBef>
            </a:pPr>
            <a:r>
              <a:rPr sz="1071" dirty="0">
                <a:latin typeface="Arial"/>
                <a:cs typeface="Arial"/>
              </a:rPr>
              <a:t>Heating</a:t>
            </a:r>
            <a:r>
              <a:rPr sz="1071" spc="97" dirty="0">
                <a:latin typeface="Arial"/>
                <a:cs typeface="Arial"/>
              </a:rPr>
              <a:t> </a:t>
            </a:r>
            <a:r>
              <a:rPr sz="1071" dirty="0">
                <a:latin typeface="Arial"/>
                <a:cs typeface="Arial"/>
              </a:rPr>
              <a:t>and</a:t>
            </a:r>
            <a:r>
              <a:rPr sz="1071" spc="97" dirty="0">
                <a:latin typeface="Arial"/>
                <a:cs typeface="Arial"/>
              </a:rPr>
              <a:t> </a:t>
            </a:r>
            <a:r>
              <a:rPr sz="1071" dirty="0">
                <a:latin typeface="Arial"/>
                <a:cs typeface="Arial"/>
              </a:rPr>
              <a:t>air</a:t>
            </a:r>
            <a:r>
              <a:rPr sz="1071" spc="97" dirty="0">
                <a:latin typeface="Arial"/>
                <a:cs typeface="Arial"/>
              </a:rPr>
              <a:t> </a:t>
            </a:r>
            <a:r>
              <a:rPr sz="1071" dirty="0">
                <a:latin typeface="Arial"/>
                <a:cs typeface="Arial"/>
              </a:rPr>
              <a:t>conditioning</a:t>
            </a:r>
            <a:r>
              <a:rPr sz="1071" spc="97" dirty="0">
                <a:latin typeface="Arial"/>
                <a:cs typeface="Arial"/>
              </a:rPr>
              <a:t> </a:t>
            </a:r>
            <a:r>
              <a:rPr sz="1071" dirty="0">
                <a:latin typeface="Arial"/>
                <a:cs typeface="Arial"/>
              </a:rPr>
              <a:t>must</a:t>
            </a:r>
            <a:r>
              <a:rPr sz="1071" spc="97" dirty="0">
                <a:latin typeface="Arial"/>
                <a:cs typeface="Arial"/>
              </a:rPr>
              <a:t> </a:t>
            </a:r>
            <a:r>
              <a:rPr sz="1071" dirty="0">
                <a:latin typeface="Arial"/>
                <a:cs typeface="Arial"/>
              </a:rPr>
              <a:t>follow</a:t>
            </a:r>
            <a:r>
              <a:rPr sz="1071" spc="97"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basic</a:t>
            </a:r>
            <a:r>
              <a:rPr sz="1071" spc="97" dirty="0">
                <a:latin typeface="Arial"/>
                <a:cs typeface="Arial"/>
              </a:rPr>
              <a:t> </a:t>
            </a:r>
            <a:r>
              <a:rPr sz="1071" dirty="0">
                <a:latin typeface="Arial"/>
                <a:cs typeface="Arial"/>
              </a:rPr>
              <a:t>rules</a:t>
            </a:r>
            <a:r>
              <a:rPr sz="1071" spc="97" dirty="0">
                <a:latin typeface="Arial"/>
                <a:cs typeface="Arial"/>
              </a:rPr>
              <a:t> </a:t>
            </a:r>
            <a:r>
              <a:rPr sz="1071" dirty="0">
                <a:latin typeface="Arial"/>
                <a:cs typeface="Arial"/>
              </a:rPr>
              <a:t>of</a:t>
            </a:r>
            <a:r>
              <a:rPr sz="1071" spc="93" dirty="0">
                <a:latin typeface="Arial"/>
                <a:cs typeface="Arial"/>
              </a:rPr>
              <a:t> </a:t>
            </a:r>
            <a:r>
              <a:rPr sz="1071" dirty="0">
                <a:latin typeface="Arial"/>
                <a:cs typeface="Arial"/>
              </a:rPr>
              <a:t>heat</a:t>
            </a:r>
            <a:r>
              <a:rPr sz="1071" spc="97" dirty="0">
                <a:latin typeface="Arial"/>
                <a:cs typeface="Arial"/>
              </a:rPr>
              <a:t> </a:t>
            </a:r>
            <a:r>
              <a:rPr sz="1071" dirty="0">
                <a:latin typeface="Arial"/>
                <a:cs typeface="Arial"/>
              </a:rPr>
              <a:t>transfer.</a:t>
            </a:r>
            <a:r>
              <a:rPr sz="1071" spc="97" dirty="0">
                <a:latin typeface="Arial"/>
                <a:cs typeface="Arial"/>
              </a:rPr>
              <a:t> </a:t>
            </a:r>
            <a:r>
              <a:rPr sz="1071" dirty="0">
                <a:latin typeface="Arial"/>
                <a:cs typeface="Arial"/>
              </a:rPr>
              <a:t>An</a:t>
            </a:r>
            <a:r>
              <a:rPr sz="1071" spc="102" dirty="0">
                <a:latin typeface="Arial"/>
                <a:cs typeface="Arial"/>
              </a:rPr>
              <a:t> </a:t>
            </a:r>
            <a:r>
              <a:rPr sz="1071" dirty="0">
                <a:latin typeface="Arial"/>
                <a:cs typeface="Arial"/>
              </a:rPr>
              <a:t>understanding</a:t>
            </a:r>
            <a:r>
              <a:rPr sz="1071" spc="97" dirty="0">
                <a:latin typeface="Arial"/>
                <a:cs typeface="Arial"/>
              </a:rPr>
              <a:t> </a:t>
            </a:r>
            <a:r>
              <a:rPr sz="1071" spc="-24" dirty="0">
                <a:latin typeface="Arial"/>
                <a:cs typeface="Arial"/>
              </a:rPr>
              <a:t>of </a:t>
            </a:r>
            <a:r>
              <a:rPr sz="1071" dirty="0">
                <a:latin typeface="Arial"/>
                <a:cs typeface="Arial"/>
              </a:rPr>
              <a:t>these</a:t>
            </a:r>
            <a:r>
              <a:rPr sz="1071" spc="-10" dirty="0">
                <a:latin typeface="Arial"/>
                <a:cs typeface="Arial"/>
              </a:rPr>
              <a:t> </a:t>
            </a:r>
            <a:r>
              <a:rPr sz="1071" dirty="0">
                <a:latin typeface="Arial"/>
                <a:cs typeface="Arial"/>
              </a:rPr>
              <a:t>rules</a:t>
            </a:r>
            <a:r>
              <a:rPr sz="1071" spc="-10" dirty="0">
                <a:latin typeface="Arial"/>
                <a:cs typeface="Arial"/>
              </a:rPr>
              <a:t> </a:t>
            </a:r>
            <a:r>
              <a:rPr sz="1071" dirty="0">
                <a:latin typeface="Arial"/>
                <a:cs typeface="Arial"/>
              </a:rPr>
              <a:t>helps</a:t>
            </a:r>
            <a:r>
              <a:rPr sz="1071" spc="-5" dirty="0">
                <a:latin typeface="Arial"/>
                <a:cs typeface="Arial"/>
              </a:rPr>
              <a:t> </a:t>
            </a:r>
            <a:r>
              <a:rPr sz="1071" dirty="0">
                <a:latin typeface="Arial"/>
                <a:cs typeface="Arial"/>
              </a:rPr>
              <a:t>greatly</a:t>
            </a:r>
            <a:r>
              <a:rPr sz="1071" spc="-5" dirty="0">
                <a:latin typeface="Arial"/>
                <a:cs typeface="Arial"/>
              </a:rPr>
              <a:t> </a:t>
            </a:r>
            <a:r>
              <a:rPr sz="1071" dirty="0">
                <a:latin typeface="Arial"/>
                <a:cs typeface="Arial"/>
              </a:rPr>
              <a:t>in</a:t>
            </a:r>
            <a:r>
              <a:rPr sz="1071" spc="-10" dirty="0">
                <a:latin typeface="Arial"/>
                <a:cs typeface="Arial"/>
              </a:rPr>
              <a:t> understanding</a:t>
            </a:r>
            <a:r>
              <a:rPr sz="1071" spc="-5"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systems.</a:t>
            </a:r>
            <a:endParaRPr sz="1071">
              <a:latin typeface="Arial"/>
              <a:cs typeface="Arial"/>
            </a:endParaRPr>
          </a:p>
          <a:p>
            <a:pPr marL="455161" marR="4947" lvl="2" indent="-220160" algn="just">
              <a:lnSpc>
                <a:spcPct val="143700"/>
              </a:lnSpc>
              <a:spcBef>
                <a:spcPts val="589"/>
              </a:spcBef>
              <a:buAutoNum type="alphaLcPeriod"/>
              <a:tabLst>
                <a:tab pos="457636" algn="l"/>
              </a:tabLst>
            </a:pPr>
            <a:r>
              <a:rPr sz="1071" dirty="0">
                <a:latin typeface="Arial"/>
                <a:cs typeface="Arial"/>
              </a:rPr>
              <a:t>Heat</a:t>
            </a:r>
            <a:r>
              <a:rPr sz="1071" spc="127" dirty="0">
                <a:latin typeface="Arial"/>
                <a:cs typeface="Arial"/>
              </a:rPr>
              <a:t> </a:t>
            </a:r>
            <a:r>
              <a:rPr sz="1071" dirty="0">
                <a:latin typeface="Arial"/>
                <a:cs typeface="Arial"/>
              </a:rPr>
              <a:t>always</a:t>
            </a:r>
            <a:r>
              <a:rPr sz="1071" spc="131" dirty="0">
                <a:latin typeface="Arial"/>
                <a:cs typeface="Arial"/>
              </a:rPr>
              <a:t> </a:t>
            </a:r>
            <a:r>
              <a:rPr sz="1071" dirty="0">
                <a:latin typeface="Arial"/>
                <a:cs typeface="Arial"/>
              </a:rPr>
              <a:t>moves</a:t>
            </a:r>
            <a:r>
              <a:rPr sz="1071" spc="131" dirty="0">
                <a:latin typeface="Arial"/>
                <a:cs typeface="Arial"/>
              </a:rPr>
              <a:t> </a:t>
            </a:r>
            <a:r>
              <a:rPr sz="1071" dirty="0">
                <a:latin typeface="Arial"/>
                <a:cs typeface="Arial"/>
              </a:rPr>
              <a:t>from</a:t>
            </a:r>
            <a:r>
              <a:rPr sz="1071" spc="127" dirty="0">
                <a:latin typeface="Arial"/>
                <a:cs typeface="Arial"/>
              </a:rPr>
              <a:t> </a:t>
            </a:r>
            <a:r>
              <a:rPr sz="1071" dirty="0">
                <a:latin typeface="Arial"/>
                <a:cs typeface="Arial"/>
              </a:rPr>
              <a:t>warmer</a:t>
            </a:r>
            <a:r>
              <a:rPr sz="1071" spc="127" dirty="0">
                <a:latin typeface="Arial"/>
                <a:cs typeface="Arial"/>
              </a:rPr>
              <a:t> </a:t>
            </a:r>
            <a:r>
              <a:rPr sz="1071" dirty="0">
                <a:latin typeface="Arial"/>
                <a:cs typeface="Arial"/>
              </a:rPr>
              <a:t>areas</a:t>
            </a:r>
            <a:r>
              <a:rPr sz="1071" spc="131" dirty="0">
                <a:latin typeface="Arial"/>
                <a:cs typeface="Arial"/>
              </a:rPr>
              <a:t> </a:t>
            </a:r>
            <a:r>
              <a:rPr sz="1071" dirty="0">
                <a:latin typeface="Arial"/>
                <a:cs typeface="Arial"/>
              </a:rPr>
              <a:t>to</a:t>
            </a:r>
            <a:r>
              <a:rPr sz="1071" spc="131" dirty="0">
                <a:latin typeface="Arial"/>
                <a:cs typeface="Arial"/>
              </a:rPr>
              <a:t> </a:t>
            </a:r>
            <a:r>
              <a:rPr sz="1071" dirty="0">
                <a:latin typeface="Arial"/>
                <a:cs typeface="Arial"/>
              </a:rPr>
              <a:t>colder</a:t>
            </a:r>
            <a:r>
              <a:rPr sz="1071" spc="131" dirty="0">
                <a:latin typeface="Arial"/>
                <a:cs typeface="Arial"/>
              </a:rPr>
              <a:t> </a:t>
            </a:r>
            <a:r>
              <a:rPr sz="1071" dirty="0">
                <a:latin typeface="Arial"/>
                <a:cs typeface="Arial"/>
              </a:rPr>
              <a:t>areas.</a:t>
            </a:r>
            <a:r>
              <a:rPr sz="1071" spc="127" dirty="0">
                <a:latin typeface="Arial"/>
                <a:cs typeface="Arial"/>
              </a:rPr>
              <a:t> </a:t>
            </a:r>
            <a:r>
              <a:rPr sz="1071" dirty="0">
                <a:latin typeface="Arial"/>
                <a:cs typeface="Arial"/>
              </a:rPr>
              <a:t>Whenever</a:t>
            </a:r>
            <a:r>
              <a:rPr sz="1071" spc="131" dirty="0">
                <a:latin typeface="Arial"/>
                <a:cs typeface="Arial"/>
              </a:rPr>
              <a:t> </a:t>
            </a:r>
            <a:r>
              <a:rPr sz="1071" dirty="0">
                <a:latin typeface="Arial"/>
                <a:cs typeface="Arial"/>
              </a:rPr>
              <a:t>there</a:t>
            </a:r>
            <a:r>
              <a:rPr sz="1071" spc="131" dirty="0">
                <a:latin typeface="Arial"/>
                <a:cs typeface="Arial"/>
              </a:rPr>
              <a:t> </a:t>
            </a:r>
            <a:r>
              <a:rPr sz="1071" dirty="0">
                <a:latin typeface="Arial"/>
                <a:cs typeface="Arial"/>
              </a:rPr>
              <a:t>is</a:t>
            </a:r>
            <a:r>
              <a:rPr sz="1071" spc="131" dirty="0">
                <a:latin typeface="Arial"/>
                <a:cs typeface="Arial"/>
              </a:rPr>
              <a:t> </a:t>
            </a:r>
            <a:r>
              <a:rPr sz="1071" dirty="0">
                <a:latin typeface="Arial"/>
                <a:cs typeface="Arial"/>
              </a:rPr>
              <a:t>a</a:t>
            </a:r>
            <a:r>
              <a:rPr sz="1071" spc="127" dirty="0">
                <a:latin typeface="Arial"/>
                <a:cs typeface="Arial"/>
              </a:rPr>
              <a:t> </a:t>
            </a:r>
            <a:r>
              <a:rPr sz="1071" spc="-10" dirty="0">
                <a:latin typeface="Arial"/>
                <a:cs typeface="Arial"/>
              </a:rPr>
              <a:t>transfer 	difference</a:t>
            </a:r>
            <a:r>
              <a:rPr sz="1071" spc="-34" dirty="0">
                <a:latin typeface="Arial"/>
                <a:cs typeface="Arial"/>
              </a:rPr>
              <a:t> </a:t>
            </a:r>
            <a:r>
              <a:rPr sz="1071" spc="-10" dirty="0">
                <a:latin typeface="Arial"/>
                <a:cs typeface="Arial"/>
              </a:rPr>
              <a:t>between</a:t>
            </a:r>
            <a:r>
              <a:rPr sz="1071" spc="-34" dirty="0">
                <a:latin typeface="Arial"/>
                <a:cs typeface="Arial"/>
              </a:rPr>
              <a:t> </a:t>
            </a:r>
            <a:r>
              <a:rPr sz="1071" dirty="0">
                <a:latin typeface="Arial"/>
                <a:cs typeface="Arial"/>
              </a:rPr>
              <a:t>two</a:t>
            </a:r>
            <a:r>
              <a:rPr sz="1071" spc="-34" dirty="0">
                <a:latin typeface="Arial"/>
                <a:cs typeface="Arial"/>
              </a:rPr>
              <a:t> </a:t>
            </a:r>
            <a:r>
              <a:rPr sz="1071" spc="-10" dirty="0">
                <a:latin typeface="Arial"/>
                <a:cs typeface="Arial"/>
              </a:rPr>
              <a:t>areas/objects,</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heat</a:t>
            </a:r>
            <a:r>
              <a:rPr sz="1071" spc="-39" dirty="0">
                <a:latin typeface="Arial"/>
                <a:cs typeface="Arial"/>
              </a:rPr>
              <a:t> </a:t>
            </a:r>
            <a:r>
              <a:rPr sz="1071" spc="-10" dirty="0">
                <a:latin typeface="Arial"/>
                <a:cs typeface="Arial"/>
              </a:rPr>
              <a:t>energy</a:t>
            </a:r>
            <a:r>
              <a:rPr sz="1071" spc="-29" dirty="0">
                <a:latin typeface="Arial"/>
                <a:cs typeface="Arial"/>
              </a:rPr>
              <a:t> </a:t>
            </a:r>
            <a:r>
              <a:rPr sz="1071" spc="-10" dirty="0">
                <a:latin typeface="Arial"/>
                <a:cs typeface="Arial"/>
              </a:rPr>
              <a:t>will</a:t>
            </a:r>
            <a:r>
              <a:rPr sz="1071" spc="-29" dirty="0">
                <a:latin typeface="Arial"/>
                <a:cs typeface="Arial"/>
              </a:rPr>
              <a:t> </a:t>
            </a:r>
            <a:r>
              <a:rPr sz="1071" dirty="0">
                <a:latin typeface="Arial"/>
                <a:cs typeface="Arial"/>
              </a:rPr>
              <a:t>be</a:t>
            </a:r>
            <a:r>
              <a:rPr sz="1071" spc="-39" dirty="0">
                <a:latin typeface="Arial"/>
                <a:cs typeface="Arial"/>
              </a:rPr>
              <a:t> </a:t>
            </a:r>
            <a:r>
              <a:rPr sz="1071" dirty="0">
                <a:latin typeface="Arial"/>
                <a:cs typeface="Arial"/>
              </a:rPr>
              <a:t>transferred</a:t>
            </a:r>
            <a:r>
              <a:rPr sz="1071" spc="-39" dirty="0">
                <a:latin typeface="Arial"/>
                <a:cs typeface="Arial"/>
              </a:rPr>
              <a:t> </a:t>
            </a:r>
            <a:r>
              <a:rPr sz="1071" dirty="0">
                <a:latin typeface="Arial"/>
                <a:cs typeface="Arial"/>
              </a:rPr>
              <a:t>from</a:t>
            </a:r>
            <a:r>
              <a:rPr sz="1071" spc="-3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warmer 	</a:t>
            </a:r>
            <a:r>
              <a:rPr sz="1071" dirty="0">
                <a:latin typeface="Arial"/>
                <a:cs typeface="Arial"/>
              </a:rPr>
              <a:t>object</a:t>
            </a:r>
            <a:r>
              <a:rPr sz="1071" spc="-54"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cooler</a:t>
            </a:r>
            <a:r>
              <a:rPr sz="1071" spc="-49" dirty="0">
                <a:latin typeface="Arial"/>
                <a:cs typeface="Arial"/>
              </a:rPr>
              <a:t> </a:t>
            </a:r>
            <a:r>
              <a:rPr sz="1071" dirty="0">
                <a:latin typeface="Arial"/>
                <a:cs typeface="Arial"/>
              </a:rPr>
              <a:t>one</a:t>
            </a:r>
            <a:r>
              <a:rPr sz="1071" spc="-58" dirty="0">
                <a:latin typeface="Arial"/>
                <a:cs typeface="Arial"/>
              </a:rPr>
              <a:t> </a:t>
            </a:r>
            <a:r>
              <a:rPr sz="1071" dirty="0">
                <a:latin typeface="Arial"/>
                <a:cs typeface="Arial"/>
              </a:rPr>
              <a:t>until</a:t>
            </a:r>
            <a:r>
              <a:rPr sz="1071" spc="-49" dirty="0">
                <a:latin typeface="Arial"/>
                <a:cs typeface="Arial"/>
              </a:rPr>
              <a:t> </a:t>
            </a:r>
            <a:r>
              <a:rPr sz="1071" dirty="0">
                <a:latin typeface="Arial"/>
                <a:cs typeface="Arial"/>
              </a:rPr>
              <a:t>both</a:t>
            </a:r>
            <a:r>
              <a:rPr sz="1071" spc="-49" dirty="0">
                <a:latin typeface="Arial"/>
                <a:cs typeface="Arial"/>
              </a:rPr>
              <a:t> </a:t>
            </a:r>
            <a:r>
              <a:rPr sz="1071" spc="-10" dirty="0">
                <a:latin typeface="Arial"/>
                <a:cs typeface="Arial"/>
              </a:rPr>
              <a:t>objects</a:t>
            </a:r>
            <a:r>
              <a:rPr sz="1071" spc="-54" dirty="0">
                <a:latin typeface="Arial"/>
                <a:cs typeface="Arial"/>
              </a:rPr>
              <a:t> </a:t>
            </a:r>
            <a:r>
              <a:rPr sz="1071" spc="-10" dirty="0">
                <a:latin typeface="Arial"/>
                <a:cs typeface="Arial"/>
              </a:rPr>
              <a:t>stabilize</a:t>
            </a:r>
            <a:r>
              <a:rPr sz="1071" spc="-54" dirty="0">
                <a:latin typeface="Arial"/>
                <a:cs typeface="Arial"/>
              </a:rPr>
              <a:t> </a:t>
            </a:r>
            <a:r>
              <a:rPr sz="1071" dirty="0">
                <a:latin typeface="Arial"/>
                <a:cs typeface="Arial"/>
              </a:rPr>
              <a:t>at</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same</a:t>
            </a:r>
            <a:r>
              <a:rPr sz="1071" spc="-54" dirty="0">
                <a:latin typeface="Arial"/>
                <a:cs typeface="Arial"/>
              </a:rPr>
              <a:t> </a:t>
            </a:r>
            <a:r>
              <a:rPr sz="1071" dirty="0">
                <a:latin typeface="Arial"/>
                <a:cs typeface="Arial"/>
              </a:rPr>
              <a:t>temperature.</a:t>
            </a:r>
            <a:r>
              <a:rPr sz="1071" spc="-49" dirty="0">
                <a:latin typeface="Arial"/>
                <a:cs typeface="Arial"/>
              </a:rPr>
              <a:t> </a:t>
            </a:r>
            <a:r>
              <a:rPr sz="1071" dirty="0">
                <a:latin typeface="Arial"/>
                <a:cs typeface="Arial"/>
              </a:rPr>
              <a:t>This</a:t>
            </a:r>
            <a:r>
              <a:rPr sz="1071" spc="-49" dirty="0">
                <a:latin typeface="Arial"/>
                <a:cs typeface="Arial"/>
              </a:rPr>
              <a:t> </a:t>
            </a:r>
            <a:r>
              <a:rPr sz="1071" dirty="0">
                <a:latin typeface="Arial"/>
                <a:cs typeface="Arial"/>
              </a:rPr>
              <a:t>is</a:t>
            </a:r>
            <a:r>
              <a:rPr sz="1071" spc="-49" dirty="0">
                <a:latin typeface="Arial"/>
                <a:cs typeface="Arial"/>
              </a:rPr>
              <a:t> </a:t>
            </a:r>
            <a:r>
              <a:rPr sz="1071" spc="-10" dirty="0">
                <a:latin typeface="Arial"/>
                <a:cs typeface="Arial"/>
              </a:rPr>
              <a:t>known 	</a:t>
            </a:r>
            <a:r>
              <a:rPr sz="1071" dirty="0">
                <a:latin typeface="Arial"/>
                <a:cs typeface="Arial"/>
              </a:rPr>
              <a:t>as</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law</a:t>
            </a:r>
            <a:r>
              <a:rPr sz="1071" spc="-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heat</a:t>
            </a:r>
            <a:r>
              <a:rPr sz="1071" spc="-5" dirty="0">
                <a:latin typeface="Arial"/>
                <a:cs typeface="Arial"/>
              </a:rPr>
              <a:t> </a:t>
            </a:r>
            <a:r>
              <a:rPr sz="1071" dirty="0">
                <a:latin typeface="Arial"/>
                <a:cs typeface="Arial"/>
              </a:rPr>
              <a:t>transfer.</a:t>
            </a:r>
            <a:r>
              <a:rPr sz="1071" spc="-5" dirty="0">
                <a:latin typeface="Arial"/>
                <a:cs typeface="Arial"/>
              </a:rPr>
              <a:t> </a:t>
            </a:r>
            <a:r>
              <a:rPr sz="1071" dirty="0">
                <a:latin typeface="Arial"/>
                <a:cs typeface="Arial"/>
              </a:rPr>
              <a:t>In</a:t>
            </a:r>
            <a:r>
              <a:rPr sz="1071" spc="-10" dirty="0">
                <a:latin typeface="Arial"/>
                <a:cs typeface="Arial"/>
              </a:rPr>
              <a:t> </a:t>
            </a:r>
            <a:r>
              <a:rPr sz="1071" dirty="0">
                <a:latin typeface="Arial"/>
                <a:cs typeface="Arial"/>
              </a:rPr>
              <a:t>winter,</a:t>
            </a:r>
            <a:r>
              <a:rPr sz="1071" spc="-10" dirty="0">
                <a:latin typeface="Arial"/>
                <a:cs typeface="Arial"/>
              </a:rPr>
              <a:t> </a:t>
            </a:r>
            <a:r>
              <a:rPr sz="1071" dirty="0">
                <a:latin typeface="Arial"/>
                <a:cs typeface="Arial"/>
              </a:rPr>
              <a:t>we</a:t>
            </a:r>
            <a:r>
              <a:rPr sz="1071" spc="-5"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interior</a:t>
            </a:r>
            <a:r>
              <a:rPr sz="1071" spc="-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car,</a:t>
            </a:r>
            <a:r>
              <a:rPr sz="1071" spc="-5" dirty="0">
                <a:latin typeface="Arial"/>
                <a:cs typeface="Arial"/>
              </a:rPr>
              <a:t> </a:t>
            </a:r>
            <a:r>
              <a:rPr sz="1071" dirty="0">
                <a:latin typeface="Arial"/>
                <a:cs typeface="Arial"/>
              </a:rPr>
              <a:t>so</a:t>
            </a:r>
            <a:r>
              <a:rPr sz="1071" spc="-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direction</a:t>
            </a:r>
            <a:r>
              <a:rPr sz="1071" spc="-5" dirty="0">
                <a:latin typeface="Arial"/>
                <a:cs typeface="Arial"/>
              </a:rPr>
              <a:t> </a:t>
            </a:r>
            <a:r>
              <a:rPr sz="1071" dirty="0">
                <a:latin typeface="Arial"/>
                <a:cs typeface="Arial"/>
              </a:rPr>
              <a:t>of</a:t>
            </a:r>
            <a:r>
              <a:rPr sz="1071" spc="-10" dirty="0">
                <a:latin typeface="Arial"/>
                <a:cs typeface="Arial"/>
              </a:rPr>
              <a:t> </a:t>
            </a:r>
            <a:r>
              <a:rPr sz="1071" spc="-19" dirty="0">
                <a:latin typeface="Arial"/>
                <a:cs typeface="Arial"/>
              </a:rPr>
              <a:t>heat 	</a:t>
            </a:r>
            <a:r>
              <a:rPr sz="1071" dirty="0">
                <a:latin typeface="Arial"/>
                <a:cs typeface="Arial"/>
              </a:rPr>
              <a:t>flow</a:t>
            </a:r>
            <a:r>
              <a:rPr sz="1071" spc="223" dirty="0">
                <a:latin typeface="Arial"/>
                <a:cs typeface="Arial"/>
              </a:rPr>
              <a:t> </a:t>
            </a:r>
            <a:r>
              <a:rPr sz="1071" dirty="0">
                <a:latin typeface="Arial"/>
                <a:cs typeface="Arial"/>
              </a:rPr>
              <a:t>is</a:t>
            </a:r>
            <a:r>
              <a:rPr sz="1071" spc="219" dirty="0">
                <a:latin typeface="Arial"/>
                <a:cs typeface="Arial"/>
              </a:rPr>
              <a:t> </a:t>
            </a:r>
            <a:r>
              <a:rPr sz="1071" dirty="0">
                <a:latin typeface="Arial"/>
                <a:cs typeface="Arial"/>
              </a:rPr>
              <a:t>from</a:t>
            </a:r>
            <a:r>
              <a:rPr sz="1071" spc="229" dirty="0">
                <a:latin typeface="Arial"/>
                <a:cs typeface="Arial"/>
              </a:rPr>
              <a:t> </a:t>
            </a:r>
            <a:r>
              <a:rPr sz="1071" dirty="0">
                <a:latin typeface="Arial"/>
                <a:cs typeface="Arial"/>
              </a:rPr>
              <a:t>inside</a:t>
            </a:r>
            <a:r>
              <a:rPr sz="1071" spc="219" dirty="0">
                <a:latin typeface="Arial"/>
                <a:cs typeface="Arial"/>
              </a:rPr>
              <a:t> </a:t>
            </a:r>
            <a:r>
              <a:rPr sz="1071" dirty="0">
                <a:latin typeface="Arial"/>
                <a:cs typeface="Arial"/>
              </a:rPr>
              <a:t>to</a:t>
            </a:r>
            <a:r>
              <a:rPr sz="1071" spc="223" dirty="0">
                <a:latin typeface="Arial"/>
                <a:cs typeface="Arial"/>
              </a:rPr>
              <a:t> </a:t>
            </a:r>
            <a:r>
              <a:rPr sz="1071" dirty="0">
                <a:latin typeface="Arial"/>
                <a:cs typeface="Arial"/>
              </a:rPr>
              <a:t>outside.</a:t>
            </a:r>
            <a:r>
              <a:rPr sz="1071" spc="229" dirty="0">
                <a:latin typeface="Arial"/>
                <a:cs typeface="Arial"/>
              </a:rPr>
              <a:t> </a:t>
            </a:r>
            <a:r>
              <a:rPr sz="1071" dirty="0">
                <a:latin typeface="Arial"/>
                <a:cs typeface="Arial"/>
              </a:rPr>
              <a:t>In</a:t>
            </a:r>
            <a:r>
              <a:rPr sz="1071" spc="219" dirty="0">
                <a:latin typeface="Arial"/>
                <a:cs typeface="Arial"/>
              </a:rPr>
              <a:t> </a:t>
            </a:r>
            <a:r>
              <a:rPr sz="1071" dirty="0">
                <a:latin typeface="Arial"/>
                <a:cs typeface="Arial"/>
              </a:rPr>
              <a:t>summer</a:t>
            </a:r>
            <a:r>
              <a:rPr sz="1071" spc="223" dirty="0">
                <a:latin typeface="Arial"/>
                <a:cs typeface="Arial"/>
              </a:rPr>
              <a:t> </a:t>
            </a:r>
            <a:r>
              <a:rPr sz="1071" dirty="0">
                <a:latin typeface="Arial"/>
                <a:cs typeface="Arial"/>
              </a:rPr>
              <a:t>when</a:t>
            </a:r>
            <a:r>
              <a:rPr sz="1071" spc="229" dirty="0">
                <a:latin typeface="Arial"/>
                <a:cs typeface="Arial"/>
              </a:rPr>
              <a:t> </a:t>
            </a:r>
            <a:r>
              <a:rPr sz="1071" dirty="0">
                <a:latin typeface="Arial"/>
                <a:cs typeface="Arial"/>
              </a:rPr>
              <a:t>it’s</a:t>
            </a:r>
            <a:r>
              <a:rPr sz="1071" spc="223" dirty="0">
                <a:latin typeface="Arial"/>
                <a:cs typeface="Arial"/>
              </a:rPr>
              <a:t> </a:t>
            </a:r>
            <a:r>
              <a:rPr sz="1071" dirty="0">
                <a:latin typeface="Arial"/>
                <a:cs typeface="Arial"/>
              </a:rPr>
              <a:t>hotter</a:t>
            </a:r>
            <a:r>
              <a:rPr sz="1071" spc="219" dirty="0">
                <a:latin typeface="Arial"/>
                <a:cs typeface="Arial"/>
              </a:rPr>
              <a:t> </a:t>
            </a:r>
            <a:r>
              <a:rPr sz="1071" dirty="0">
                <a:latin typeface="Arial"/>
                <a:cs typeface="Arial"/>
              </a:rPr>
              <a:t>outdoors,</a:t>
            </a:r>
            <a:r>
              <a:rPr sz="1071" spc="223" dirty="0">
                <a:latin typeface="Arial"/>
                <a:cs typeface="Arial"/>
              </a:rPr>
              <a:t> </a:t>
            </a:r>
            <a:r>
              <a:rPr sz="1071" dirty="0">
                <a:latin typeface="Arial"/>
                <a:cs typeface="Arial"/>
              </a:rPr>
              <a:t>the</a:t>
            </a:r>
            <a:r>
              <a:rPr sz="1071" spc="223" dirty="0">
                <a:latin typeface="Arial"/>
                <a:cs typeface="Arial"/>
              </a:rPr>
              <a:t> </a:t>
            </a:r>
            <a:r>
              <a:rPr sz="1071" dirty="0">
                <a:latin typeface="Arial"/>
                <a:cs typeface="Arial"/>
              </a:rPr>
              <a:t>direction</a:t>
            </a:r>
            <a:r>
              <a:rPr sz="1071" spc="219" dirty="0">
                <a:latin typeface="Arial"/>
                <a:cs typeface="Arial"/>
              </a:rPr>
              <a:t> </a:t>
            </a:r>
            <a:r>
              <a:rPr sz="1071" spc="-24" dirty="0">
                <a:latin typeface="Arial"/>
                <a:cs typeface="Arial"/>
              </a:rPr>
              <a:t>is 	</a:t>
            </a:r>
            <a:r>
              <a:rPr sz="1071" spc="-10" dirty="0">
                <a:latin typeface="Arial"/>
                <a:cs typeface="Arial"/>
              </a:rPr>
              <a:t>reversed.</a:t>
            </a:r>
            <a:endParaRPr sz="1071">
              <a:latin typeface="Arial"/>
              <a:cs typeface="Arial"/>
            </a:endParaRPr>
          </a:p>
          <a:p>
            <a:pPr marL="455161" marR="4947" lvl="2" indent="-220160" algn="just">
              <a:lnSpc>
                <a:spcPct val="143600"/>
              </a:lnSpc>
              <a:buAutoNum type="alphaLcPeriod"/>
              <a:tabLst>
                <a:tab pos="457636" algn="l"/>
              </a:tabLst>
            </a:pPr>
            <a:r>
              <a:rPr sz="1071" dirty="0">
                <a:latin typeface="Arial"/>
                <a:cs typeface="Arial"/>
              </a:rPr>
              <a:t>The</a:t>
            </a:r>
            <a:r>
              <a:rPr sz="1071" spc="63" dirty="0">
                <a:latin typeface="Arial"/>
                <a:cs typeface="Arial"/>
              </a:rPr>
              <a:t> </a:t>
            </a:r>
            <a:r>
              <a:rPr sz="1071" dirty="0">
                <a:latin typeface="Arial"/>
                <a:cs typeface="Arial"/>
              </a:rPr>
              <a:t>greater</a:t>
            </a:r>
            <a:r>
              <a:rPr sz="1071" spc="6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temperature</a:t>
            </a:r>
            <a:r>
              <a:rPr sz="1071" spc="68" dirty="0">
                <a:latin typeface="Arial"/>
                <a:cs typeface="Arial"/>
              </a:rPr>
              <a:t> </a:t>
            </a:r>
            <a:r>
              <a:rPr sz="1071" dirty="0">
                <a:latin typeface="Arial"/>
                <a:cs typeface="Arial"/>
              </a:rPr>
              <a:t>difference,</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faster</a:t>
            </a:r>
            <a:r>
              <a:rPr sz="1071" spc="6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heat</a:t>
            </a:r>
            <a:r>
              <a:rPr sz="1071" spc="63" dirty="0">
                <a:latin typeface="Arial"/>
                <a:cs typeface="Arial"/>
              </a:rPr>
              <a:t> </a:t>
            </a:r>
            <a:r>
              <a:rPr sz="1071" dirty="0">
                <a:latin typeface="Arial"/>
                <a:cs typeface="Arial"/>
              </a:rPr>
              <a:t>flows.</a:t>
            </a:r>
            <a:r>
              <a:rPr sz="1071" spc="68" dirty="0">
                <a:latin typeface="Arial"/>
                <a:cs typeface="Arial"/>
              </a:rPr>
              <a:t> </a:t>
            </a:r>
            <a:r>
              <a:rPr sz="1071" dirty="0">
                <a:latin typeface="Arial"/>
                <a:cs typeface="Arial"/>
              </a:rPr>
              <a:t>If</a:t>
            </a:r>
            <a:r>
              <a:rPr sz="1071" spc="68" dirty="0">
                <a:latin typeface="Arial"/>
                <a:cs typeface="Arial"/>
              </a:rPr>
              <a:t> </a:t>
            </a:r>
            <a:r>
              <a:rPr sz="1071" dirty="0">
                <a:latin typeface="Arial"/>
                <a:cs typeface="Arial"/>
              </a:rPr>
              <a:t>it’s</a:t>
            </a:r>
            <a:r>
              <a:rPr sz="1071" spc="63" dirty="0">
                <a:latin typeface="Arial"/>
                <a:cs typeface="Arial"/>
              </a:rPr>
              <a:t> </a:t>
            </a:r>
            <a:r>
              <a:rPr sz="1071" dirty="0">
                <a:latin typeface="Arial"/>
                <a:cs typeface="Arial"/>
              </a:rPr>
              <a:t>70°F</a:t>
            </a:r>
            <a:r>
              <a:rPr sz="1071" spc="68" dirty="0">
                <a:latin typeface="Arial"/>
                <a:cs typeface="Arial"/>
              </a:rPr>
              <a:t> </a:t>
            </a:r>
            <a:r>
              <a:rPr sz="1071" dirty="0">
                <a:latin typeface="Arial"/>
                <a:cs typeface="Arial"/>
              </a:rPr>
              <a:t>inside</a:t>
            </a:r>
            <a:r>
              <a:rPr sz="1071" spc="58" dirty="0">
                <a:latin typeface="Arial"/>
                <a:cs typeface="Arial"/>
              </a:rPr>
              <a:t> </a:t>
            </a:r>
            <a:r>
              <a:rPr sz="1071" spc="-24" dirty="0">
                <a:latin typeface="Arial"/>
                <a:cs typeface="Arial"/>
              </a:rPr>
              <a:t>and 	</a:t>
            </a:r>
            <a:r>
              <a:rPr sz="1071" dirty="0">
                <a:latin typeface="Arial"/>
                <a:cs typeface="Arial"/>
              </a:rPr>
              <a:t>75°F</a:t>
            </a:r>
            <a:r>
              <a:rPr sz="1071" spc="10" dirty="0">
                <a:latin typeface="Arial"/>
                <a:cs typeface="Arial"/>
              </a:rPr>
              <a:t> </a:t>
            </a:r>
            <a:r>
              <a:rPr sz="1071" dirty="0">
                <a:latin typeface="Arial"/>
                <a:cs typeface="Arial"/>
              </a:rPr>
              <a:t>outside,</a:t>
            </a:r>
            <a:r>
              <a:rPr sz="1071" spc="10" dirty="0">
                <a:latin typeface="Arial"/>
                <a:cs typeface="Arial"/>
              </a:rPr>
              <a:t> </a:t>
            </a:r>
            <a:r>
              <a:rPr sz="1071" dirty="0">
                <a:latin typeface="Arial"/>
                <a:cs typeface="Arial"/>
              </a:rPr>
              <a:t>there’s</a:t>
            </a:r>
            <a:r>
              <a:rPr sz="1071" spc="15" dirty="0">
                <a:latin typeface="Arial"/>
                <a:cs typeface="Arial"/>
              </a:rPr>
              <a:t> </a:t>
            </a:r>
            <a:r>
              <a:rPr sz="1071" dirty="0">
                <a:latin typeface="Arial"/>
                <a:cs typeface="Arial"/>
              </a:rPr>
              <a:t>not</a:t>
            </a:r>
            <a:r>
              <a:rPr sz="1071" spc="10" dirty="0">
                <a:latin typeface="Arial"/>
                <a:cs typeface="Arial"/>
              </a:rPr>
              <a:t> </a:t>
            </a:r>
            <a:r>
              <a:rPr sz="1071" dirty="0">
                <a:latin typeface="Arial"/>
                <a:cs typeface="Arial"/>
              </a:rPr>
              <a:t>much</a:t>
            </a:r>
            <a:r>
              <a:rPr sz="1071" spc="10" dirty="0">
                <a:latin typeface="Arial"/>
                <a:cs typeface="Arial"/>
              </a:rPr>
              <a:t> </a:t>
            </a:r>
            <a:r>
              <a:rPr sz="1071" dirty="0">
                <a:latin typeface="Arial"/>
                <a:cs typeface="Arial"/>
              </a:rPr>
              <a:t>energy</a:t>
            </a:r>
            <a:r>
              <a:rPr sz="1071" spc="15" dirty="0">
                <a:latin typeface="Arial"/>
                <a:cs typeface="Arial"/>
              </a:rPr>
              <a:t> </a:t>
            </a:r>
            <a:r>
              <a:rPr sz="1071" dirty="0">
                <a:latin typeface="Arial"/>
                <a:cs typeface="Arial"/>
              </a:rPr>
              <a:t>moving</a:t>
            </a:r>
            <a:r>
              <a:rPr sz="1071" spc="10" dirty="0">
                <a:latin typeface="Arial"/>
                <a:cs typeface="Arial"/>
              </a:rPr>
              <a:t> </a:t>
            </a:r>
            <a:r>
              <a:rPr sz="1071" dirty="0">
                <a:latin typeface="Arial"/>
                <a:cs typeface="Arial"/>
              </a:rPr>
              <a:t>through</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enclosure,</a:t>
            </a:r>
            <a:r>
              <a:rPr sz="1071" spc="10"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the</a:t>
            </a:r>
            <a:r>
              <a:rPr sz="1071" spc="10" dirty="0">
                <a:latin typeface="Arial"/>
                <a:cs typeface="Arial"/>
              </a:rPr>
              <a:t> </a:t>
            </a:r>
            <a:r>
              <a:rPr sz="1071" spc="-10" dirty="0">
                <a:latin typeface="Arial"/>
                <a:cs typeface="Arial"/>
              </a:rPr>
              <a:t>difference 	</a:t>
            </a:r>
            <a:r>
              <a:rPr sz="1071" dirty="0">
                <a:latin typeface="Arial"/>
                <a:cs typeface="Arial"/>
              </a:rPr>
              <a:t>is</a:t>
            </a:r>
            <a:r>
              <a:rPr sz="1071" spc="39" dirty="0">
                <a:latin typeface="Arial"/>
                <a:cs typeface="Arial"/>
              </a:rPr>
              <a:t> </a:t>
            </a:r>
            <a:r>
              <a:rPr sz="1071" dirty="0">
                <a:latin typeface="Arial"/>
                <a:cs typeface="Arial"/>
              </a:rPr>
              <a:t>not</a:t>
            </a:r>
            <a:r>
              <a:rPr sz="1071" spc="44" dirty="0">
                <a:latin typeface="Arial"/>
                <a:cs typeface="Arial"/>
              </a:rPr>
              <a:t> </a:t>
            </a:r>
            <a:r>
              <a:rPr sz="1071" dirty="0">
                <a:latin typeface="Arial"/>
                <a:cs typeface="Arial"/>
              </a:rPr>
              <a:t>very</a:t>
            </a:r>
            <a:r>
              <a:rPr sz="1071" spc="44" dirty="0">
                <a:latin typeface="Arial"/>
                <a:cs typeface="Arial"/>
              </a:rPr>
              <a:t> </a:t>
            </a:r>
            <a:r>
              <a:rPr sz="1071" dirty="0">
                <a:latin typeface="Arial"/>
                <a:cs typeface="Arial"/>
              </a:rPr>
              <a:t>noticeable.</a:t>
            </a:r>
            <a:r>
              <a:rPr sz="1071" spc="44" dirty="0">
                <a:latin typeface="Arial"/>
                <a:cs typeface="Arial"/>
              </a:rPr>
              <a:t> </a:t>
            </a:r>
            <a:r>
              <a:rPr sz="1071" dirty="0">
                <a:latin typeface="Arial"/>
                <a:cs typeface="Arial"/>
              </a:rPr>
              <a:t>But,</a:t>
            </a:r>
            <a:r>
              <a:rPr sz="1071" spc="39" dirty="0">
                <a:latin typeface="Arial"/>
                <a:cs typeface="Arial"/>
              </a:rPr>
              <a:t> </a:t>
            </a:r>
            <a:r>
              <a:rPr sz="1071" dirty="0">
                <a:latin typeface="Arial"/>
                <a:cs typeface="Arial"/>
              </a:rPr>
              <a:t>if</a:t>
            </a:r>
            <a:r>
              <a:rPr sz="1071" spc="44" dirty="0">
                <a:latin typeface="Arial"/>
                <a:cs typeface="Arial"/>
              </a:rPr>
              <a:t> </a:t>
            </a:r>
            <a:r>
              <a:rPr sz="1071" dirty="0">
                <a:latin typeface="Arial"/>
                <a:cs typeface="Arial"/>
              </a:rPr>
              <a:t>it’s</a:t>
            </a:r>
            <a:r>
              <a:rPr sz="1071" spc="44" dirty="0">
                <a:latin typeface="Arial"/>
                <a:cs typeface="Arial"/>
              </a:rPr>
              <a:t> </a:t>
            </a:r>
            <a:r>
              <a:rPr sz="1071" dirty="0">
                <a:latin typeface="Arial"/>
                <a:cs typeface="Arial"/>
              </a:rPr>
              <a:t>70°F</a:t>
            </a:r>
            <a:r>
              <a:rPr sz="1071" spc="44" dirty="0">
                <a:latin typeface="Arial"/>
                <a:cs typeface="Arial"/>
              </a:rPr>
              <a:t> </a:t>
            </a:r>
            <a:r>
              <a:rPr sz="1071" dirty="0">
                <a:latin typeface="Arial"/>
                <a:cs typeface="Arial"/>
              </a:rPr>
              <a:t>inside</a:t>
            </a:r>
            <a:r>
              <a:rPr sz="1071" spc="4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0°F</a:t>
            </a:r>
            <a:r>
              <a:rPr sz="1071" spc="39" dirty="0">
                <a:latin typeface="Arial"/>
                <a:cs typeface="Arial"/>
              </a:rPr>
              <a:t> </a:t>
            </a:r>
            <a:r>
              <a:rPr sz="1071" dirty="0">
                <a:latin typeface="Arial"/>
                <a:cs typeface="Arial"/>
              </a:rPr>
              <a:t>outside,</a:t>
            </a:r>
            <a:r>
              <a:rPr sz="1071" spc="44" dirty="0">
                <a:latin typeface="Arial"/>
                <a:cs typeface="Arial"/>
              </a:rPr>
              <a:t> </a:t>
            </a:r>
            <a:r>
              <a:rPr sz="1071" dirty="0">
                <a:latin typeface="Arial"/>
                <a:cs typeface="Arial"/>
              </a:rPr>
              <a:t>there</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lot</a:t>
            </a:r>
            <a:r>
              <a:rPr sz="1071" spc="3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heat</a:t>
            </a:r>
            <a:r>
              <a:rPr sz="1071" spc="44" dirty="0">
                <a:latin typeface="Arial"/>
                <a:cs typeface="Arial"/>
              </a:rPr>
              <a:t> </a:t>
            </a:r>
            <a:r>
              <a:rPr sz="1071" spc="-10" dirty="0">
                <a:latin typeface="Arial"/>
                <a:cs typeface="Arial"/>
              </a:rPr>
              <a:t>flow,</a:t>
            </a:r>
            <a:endParaRPr sz="1071">
              <a:latin typeface="Arial"/>
              <a:cs typeface="Arial"/>
            </a:endParaRPr>
          </a:p>
          <a:p>
            <a:pPr marL="457636" marR="4947" algn="just">
              <a:lnSpc>
                <a:spcPct val="143600"/>
              </a:lnSpc>
              <a:spcBef>
                <a:spcPts val="10"/>
              </a:spcBef>
            </a:pPr>
            <a:r>
              <a:rPr sz="1071" spc="-10" dirty="0">
                <a:latin typeface="Arial"/>
                <a:cs typeface="Arial"/>
              </a:rPr>
              <a:t>and</a:t>
            </a:r>
            <a:r>
              <a:rPr sz="1071" spc="-49"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difference</a:t>
            </a:r>
            <a:r>
              <a:rPr sz="1071" spc="-49" dirty="0">
                <a:latin typeface="Arial"/>
                <a:cs typeface="Arial"/>
              </a:rPr>
              <a:t> </a:t>
            </a:r>
            <a:r>
              <a:rPr sz="1071" dirty="0">
                <a:latin typeface="Arial"/>
                <a:cs typeface="Arial"/>
              </a:rPr>
              <a:t>is</a:t>
            </a:r>
            <a:r>
              <a:rPr sz="1071" spc="-49" dirty="0">
                <a:latin typeface="Arial"/>
                <a:cs typeface="Arial"/>
              </a:rPr>
              <a:t> </a:t>
            </a:r>
            <a:r>
              <a:rPr sz="1071" spc="-10" dirty="0">
                <a:latin typeface="Arial"/>
                <a:cs typeface="Arial"/>
              </a:rPr>
              <a:t>immediately</a:t>
            </a:r>
            <a:r>
              <a:rPr sz="1071" spc="-49" dirty="0">
                <a:latin typeface="Arial"/>
                <a:cs typeface="Arial"/>
              </a:rPr>
              <a:t> </a:t>
            </a:r>
            <a:r>
              <a:rPr sz="1071" spc="-10" dirty="0">
                <a:latin typeface="Arial"/>
                <a:cs typeface="Arial"/>
              </a:rPr>
              <a:t>noticeable.</a:t>
            </a:r>
            <a:r>
              <a:rPr sz="1071" spc="-49" dirty="0">
                <a:latin typeface="Arial"/>
                <a:cs typeface="Arial"/>
              </a:rPr>
              <a:t> </a:t>
            </a:r>
            <a:r>
              <a:rPr sz="1071" dirty="0">
                <a:latin typeface="Arial"/>
                <a:cs typeface="Arial"/>
              </a:rPr>
              <a:t>(Note:</a:t>
            </a:r>
            <a:r>
              <a:rPr sz="1071" spc="-49" dirty="0">
                <a:latin typeface="Arial"/>
                <a:cs typeface="Arial"/>
              </a:rPr>
              <a:t> </a:t>
            </a:r>
            <a:r>
              <a:rPr sz="1071" dirty="0">
                <a:latin typeface="Arial"/>
                <a:cs typeface="Arial"/>
              </a:rPr>
              <a:t>Heat</a:t>
            </a:r>
            <a:r>
              <a:rPr sz="1071" spc="-49" dirty="0">
                <a:latin typeface="Arial"/>
                <a:cs typeface="Arial"/>
              </a:rPr>
              <a:t> </a:t>
            </a:r>
            <a:r>
              <a:rPr sz="1071" dirty="0">
                <a:latin typeface="Arial"/>
                <a:cs typeface="Arial"/>
              </a:rPr>
              <a:t>flow</a:t>
            </a:r>
            <a:r>
              <a:rPr sz="1071" spc="-39" dirty="0">
                <a:latin typeface="Arial"/>
                <a:cs typeface="Arial"/>
              </a:rPr>
              <a:t> </a:t>
            </a:r>
            <a:r>
              <a:rPr sz="1071" spc="-10" dirty="0">
                <a:latin typeface="Arial"/>
                <a:cs typeface="Arial"/>
              </a:rPr>
              <a:t>has</a:t>
            </a:r>
            <a:r>
              <a:rPr sz="1071" spc="-49" dirty="0">
                <a:latin typeface="Arial"/>
                <a:cs typeface="Arial"/>
              </a:rPr>
              <a:t> </a:t>
            </a:r>
            <a:r>
              <a:rPr sz="1071" dirty="0">
                <a:latin typeface="Arial"/>
                <a:cs typeface="Arial"/>
              </a:rPr>
              <a:t>a</a:t>
            </a:r>
            <a:r>
              <a:rPr sz="1071" spc="-49" dirty="0">
                <a:latin typeface="Arial"/>
                <a:cs typeface="Arial"/>
              </a:rPr>
              <a:t> </a:t>
            </a:r>
            <a:r>
              <a:rPr sz="1071" dirty="0">
                <a:latin typeface="Arial"/>
                <a:cs typeface="Arial"/>
              </a:rPr>
              <a:t>big</a:t>
            </a:r>
            <a:r>
              <a:rPr sz="1071" spc="-49" dirty="0">
                <a:latin typeface="Arial"/>
                <a:cs typeface="Arial"/>
              </a:rPr>
              <a:t> </a:t>
            </a:r>
            <a:r>
              <a:rPr sz="1071" spc="-10" dirty="0">
                <a:latin typeface="Arial"/>
                <a:cs typeface="Arial"/>
              </a:rPr>
              <a:t>impact</a:t>
            </a:r>
            <a:r>
              <a:rPr sz="1071" spc="-49" dirty="0">
                <a:latin typeface="Arial"/>
                <a:cs typeface="Arial"/>
              </a:rPr>
              <a:t> </a:t>
            </a:r>
            <a:r>
              <a:rPr sz="1071" dirty="0">
                <a:latin typeface="Arial"/>
                <a:cs typeface="Arial"/>
              </a:rPr>
              <a:t>on</a:t>
            </a:r>
            <a:r>
              <a:rPr sz="1071" spc="-49" dirty="0">
                <a:latin typeface="Arial"/>
                <a:cs typeface="Arial"/>
              </a:rPr>
              <a:t> </a:t>
            </a:r>
            <a:r>
              <a:rPr sz="1071" spc="-10" dirty="0">
                <a:latin typeface="Arial"/>
                <a:cs typeface="Arial"/>
              </a:rPr>
              <a:t>comfort; </a:t>
            </a:r>
            <a:r>
              <a:rPr sz="1071" dirty="0">
                <a:latin typeface="Arial"/>
                <a:cs typeface="Arial"/>
              </a:rPr>
              <a:t>that</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how</a:t>
            </a:r>
            <a:r>
              <a:rPr sz="1071" spc="-19" dirty="0">
                <a:latin typeface="Arial"/>
                <a:cs typeface="Arial"/>
              </a:rPr>
              <a:t> </a:t>
            </a:r>
            <a:r>
              <a:rPr sz="1071" dirty="0">
                <a:latin typeface="Arial"/>
                <a:cs typeface="Arial"/>
              </a:rPr>
              <a:t>we</a:t>
            </a:r>
            <a:r>
              <a:rPr sz="1071" spc="-15" dirty="0">
                <a:latin typeface="Arial"/>
                <a:cs typeface="Arial"/>
              </a:rPr>
              <a:t> </a:t>
            </a:r>
            <a:r>
              <a:rPr sz="1071" dirty="0">
                <a:latin typeface="Arial"/>
                <a:cs typeface="Arial"/>
              </a:rPr>
              <a:t>feel</a:t>
            </a:r>
            <a:r>
              <a:rPr sz="1071" spc="-15" dirty="0">
                <a:latin typeface="Arial"/>
                <a:cs typeface="Arial"/>
              </a:rPr>
              <a:t> </a:t>
            </a:r>
            <a:r>
              <a:rPr sz="1071" dirty="0">
                <a:latin typeface="Arial"/>
                <a:cs typeface="Arial"/>
              </a:rPr>
              <a:t>about</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lack</a:t>
            </a:r>
            <a:r>
              <a:rPr sz="1071" spc="-10" dirty="0">
                <a:latin typeface="Arial"/>
                <a:cs typeface="Arial"/>
              </a:rPr>
              <a:t> </a:t>
            </a:r>
            <a:r>
              <a:rPr sz="1071" dirty="0">
                <a:latin typeface="Arial"/>
                <a:cs typeface="Arial"/>
              </a:rPr>
              <a:t>of</a:t>
            </a:r>
            <a:r>
              <a:rPr sz="1071" spc="-19" dirty="0">
                <a:latin typeface="Arial"/>
                <a:cs typeface="Arial"/>
              </a:rPr>
              <a:t> it.)</a:t>
            </a:r>
            <a:endParaRPr sz="1071">
              <a:latin typeface="Arial"/>
              <a:cs typeface="Arial"/>
            </a:endParaRPr>
          </a:p>
          <a:p>
            <a:pPr marL="454543" marR="4947" lvl="2" indent="-219541" algn="just">
              <a:lnSpc>
                <a:spcPct val="143600"/>
              </a:lnSpc>
              <a:buAutoNum type="alphaLcPeriod" startAt="3"/>
              <a:tabLst>
                <a:tab pos="457636" algn="l"/>
              </a:tabLst>
            </a:pPr>
            <a:r>
              <a:rPr sz="1071" dirty="0">
                <a:latin typeface="Arial"/>
                <a:cs typeface="Arial"/>
              </a:rPr>
              <a:t>Air</a:t>
            </a:r>
            <a:r>
              <a:rPr sz="1071" spc="-39" dirty="0">
                <a:latin typeface="Arial"/>
                <a:cs typeface="Arial"/>
              </a:rPr>
              <a:t> </a:t>
            </a:r>
            <a:r>
              <a:rPr sz="1071" spc="-10" dirty="0">
                <a:latin typeface="Arial"/>
                <a:cs typeface="Arial"/>
              </a:rPr>
              <a:t>contains</a:t>
            </a:r>
            <a:r>
              <a:rPr sz="1071" spc="-39" dirty="0">
                <a:latin typeface="Arial"/>
                <a:cs typeface="Arial"/>
              </a:rPr>
              <a:t> </a:t>
            </a:r>
            <a:r>
              <a:rPr sz="1071" dirty="0">
                <a:latin typeface="Arial"/>
                <a:cs typeface="Arial"/>
              </a:rPr>
              <a:t>moisture</a:t>
            </a:r>
            <a:r>
              <a:rPr sz="1071" spc="-34" dirty="0">
                <a:latin typeface="Arial"/>
                <a:cs typeface="Arial"/>
              </a:rPr>
              <a:t> </a:t>
            </a:r>
            <a:r>
              <a:rPr sz="1071" dirty="0">
                <a:latin typeface="Arial"/>
                <a:cs typeface="Arial"/>
              </a:rPr>
              <a:t>vapor.</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warmer</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air</a:t>
            </a:r>
            <a:r>
              <a:rPr sz="1071" spc="-3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more</a:t>
            </a:r>
            <a:r>
              <a:rPr sz="1071" spc="-39" dirty="0">
                <a:latin typeface="Arial"/>
                <a:cs typeface="Arial"/>
              </a:rPr>
              <a:t> </a:t>
            </a:r>
            <a:r>
              <a:rPr sz="1071" dirty="0">
                <a:latin typeface="Arial"/>
                <a:cs typeface="Arial"/>
              </a:rPr>
              <a:t>moisture</a:t>
            </a:r>
            <a:r>
              <a:rPr sz="1071" spc="-34"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can</a:t>
            </a:r>
            <a:r>
              <a:rPr sz="1071" spc="-39" dirty="0">
                <a:latin typeface="Arial"/>
                <a:cs typeface="Arial"/>
              </a:rPr>
              <a:t> </a:t>
            </a:r>
            <a:r>
              <a:rPr sz="1071" dirty="0">
                <a:latin typeface="Arial"/>
                <a:cs typeface="Arial"/>
              </a:rPr>
              <a:t>hold.</a:t>
            </a:r>
            <a:r>
              <a:rPr sz="1071" spc="-39" dirty="0">
                <a:latin typeface="Arial"/>
                <a:cs typeface="Arial"/>
              </a:rPr>
              <a:t> </a:t>
            </a:r>
            <a:r>
              <a:rPr sz="1071" dirty="0">
                <a:latin typeface="Arial"/>
                <a:cs typeface="Arial"/>
              </a:rPr>
              <a:t>If</a:t>
            </a:r>
            <a:r>
              <a:rPr sz="1071" spc="-34" dirty="0">
                <a:latin typeface="Arial"/>
                <a:cs typeface="Arial"/>
              </a:rPr>
              <a:t> </a:t>
            </a:r>
            <a:r>
              <a:rPr sz="1071" dirty="0">
                <a:latin typeface="Arial"/>
                <a:cs typeface="Arial"/>
              </a:rPr>
              <a:t>the</a:t>
            </a:r>
            <a:r>
              <a:rPr sz="1071" spc="-34" dirty="0">
                <a:latin typeface="Arial"/>
                <a:cs typeface="Arial"/>
              </a:rPr>
              <a:t> </a:t>
            </a:r>
            <a:r>
              <a:rPr sz="1071" spc="-24" dirty="0">
                <a:latin typeface="Arial"/>
                <a:cs typeface="Arial"/>
              </a:rPr>
              <a:t>air 	</a:t>
            </a:r>
            <a:r>
              <a:rPr sz="1071" dirty="0">
                <a:latin typeface="Arial"/>
                <a:cs typeface="Arial"/>
              </a:rPr>
              <a:t>cools sufficiently,</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moisture</a:t>
            </a:r>
            <a:r>
              <a:rPr sz="1071" spc="-5"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air</a:t>
            </a:r>
            <a:r>
              <a:rPr sz="1071" spc="-5" dirty="0">
                <a:latin typeface="Arial"/>
                <a:cs typeface="Arial"/>
              </a:rPr>
              <a:t> </a:t>
            </a:r>
            <a:r>
              <a:rPr sz="1071" dirty="0">
                <a:latin typeface="Arial"/>
                <a:cs typeface="Arial"/>
              </a:rPr>
              <a:t>condenses</a:t>
            </a:r>
            <a:r>
              <a:rPr sz="1071" spc="5" dirty="0">
                <a:latin typeface="Arial"/>
                <a:cs typeface="Arial"/>
              </a:rPr>
              <a:t> </a:t>
            </a:r>
            <a:r>
              <a:rPr sz="1071" dirty="0">
                <a:latin typeface="Arial"/>
                <a:cs typeface="Arial"/>
              </a:rPr>
              <a:t>on</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surface.</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large</a:t>
            </a:r>
            <a:r>
              <a:rPr sz="1071" spc="-5" dirty="0">
                <a:latin typeface="Arial"/>
                <a:cs typeface="Arial"/>
              </a:rPr>
              <a:t> </a:t>
            </a:r>
            <a:r>
              <a:rPr sz="1071" dirty="0">
                <a:latin typeface="Arial"/>
                <a:cs typeface="Arial"/>
              </a:rPr>
              <a:t>amount of</a:t>
            </a:r>
            <a:r>
              <a:rPr sz="1071" spc="-5" dirty="0">
                <a:latin typeface="Arial"/>
                <a:cs typeface="Arial"/>
              </a:rPr>
              <a:t> </a:t>
            </a:r>
            <a:r>
              <a:rPr sz="1071" spc="-19" dirty="0">
                <a:latin typeface="Arial"/>
                <a:cs typeface="Arial"/>
              </a:rPr>
              <a:t>heat</a:t>
            </a:r>
            <a:endParaRPr sz="1071">
              <a:latin typeface="Arial"/>
              <a:cs typeface="Arial"/>
            </a:endParaRPr>
          </a:p>
          <a:p>
            <a:pPr marL="457636" marR="6184" algn="just">
              <a:lnSpc>
                <a:spcPct val="143600"/>
              </a:lnSpc>
              <a:spcBef>
                <a:spcPts val="5"/>
              </a:spcBef>
            </a:pPr>
            <a:r>
              <a:rPr sz="1071" dirty="0">
                <a:latin typeface="Arial"/>
                <a:cs typeface="Arial"/>
              </a:rPr>
              <a:t>is</a:t>
            </a:r>
            <a:r>
              <a:rPr sz="1071" spc="58" dirty="0">
                <a:latin typeface="Arial"/>
                <a:cs typeface="Arial"/>
              </a:rPr>
              <a:t> </a:t>
            </a:r>
            <a:r>
              <a:rPr sz="1071" dirty="0">
                <a:latin typeface="Arial"/>
                <a:cs typeface="Arial"/>
              </a:rPr>
              <a:t>released</a:t>
            </a:r>
            <a:r>
              <a:rPr sz="1071" spc="54" dirty="0">
                <a:latin typeface="Arial"/>
                <a:cs typeface="Arial"/>
              </a:rPr>
              <a:t> </a:t>
            </a:r>
            <a:r>
              <a:rPr sz="1071" dirty="0">
                <a:latin typeface="Arial"/>
                <a:cs typeface="Arial"/>
              </a:rPr>
              <a:t>when</a:t>
            </a:r>
            <a:r>
              <a:rPr sz="1071" spc="58" dirty="0">
                <a:latin typeface="Arial"/>
                <a:cs typeface="Arial"/>
              </a:rPr>
              <a:t> </a:t>
            </a:r>
            <a:r>
              <a:rPr sz="1071" dirty="0">
                <a:latin typeface="Arial"/>
                <a:cs typeface="Arial"/>
              </a:rPr>
              <a:t>a</a:t>
            </a:r>
            <a:r>
              <a:rPr sz="1071" spc="63" dirty="0">
                <a:latin typeface="Arial"/>
                <a:cs typeface="Arial"/>
              </a:rPr>
              <a:t> </a:t>
            </a:r>
            <a:r>
              <a:rPr sz="1071" dirty="0">
                <a:latin typeface="Arial"/>
                <a:cs typeface="Arial"/>
              </a:rPr>
              <a:t>vapor</a:t>
            </a:r>
            <a:r>
              <a:rPr sz="1071" spc="58" dirty="0">
                <a:latin typeface="Arial"/>
                <a:cs typeface="Arial"/>
              </a:rPr>
              <a:t> </a:t>
            </a:r>
            <a:r>
              <a:rPr sz="1071" dirty="0">
                <a:latin typeface="Arial"/>
                <a:cs typeface="Arial"/>
              </a:rPr>
              <a:t>changes</a:t>
            </a:r>
            <a:r>
              <a:rPr sz="1071" spc="44" dirty="0">
                <a:latin typeface="Arial"/>
                <a:cs typeface="Arial"/>
              </a:rPr>
              <a:t> </a:t>
            </a:r>
            <a:r>
              <a:rPr sz="1071" dirty="0">
                <a:latin typeface="Arial"/>
                <a:cs typeface="Arial"/>
              </a:rPr>
              <a:t>state</a:t>
            </a:r>
            <a:r>
              <a:rPr sz="1071" spc="63" dirty="0">
                <a:latin typeface="Arial"/>
                <a:cs typeface="Arial"/>
              </a:rPr>
              <a:t> </a:t>
            </a:r>
            <a:r>
              <a:rPr sz="1071" dirty="0">
                <a:latin typeface="Arial"/>
                <a:cs typeface="Arial"/>
              </a:rPr>
              <a:t>to</a:t>
            </a:r>
            <a:r>
              <a:rPr sz="1071" spc="63" dirty="0">
                <a:latin typeface="Arial"/>
                <a:cs typeface="Arial"/>
              </a:rPr>
              <a:t> </a:t>
            </a:r>
            <a:r>
              <a:rPr sz="1071" dirty="0">
                <a:latin typeface="Arial"/>
                <a:cs typeface="Arial"/>
              </a:rPr>
              <a:t>a</a:t>
            </a:r>
            <a:r>
              <a:rPr sz="1071" spc="49" dirty="0">
                <a:latin typeface="Arial"/>
                <a:cs typeface="Arial"/>
              </a:rPr>
              <a:t> </a:t>
            </a:r>
            <a:r>
              <a:rPr sz="1071" dirty="0">
                <a:latin typeface="Arial"/>
                <a:cs typeface="Arial"/>
              </a:rPr>
              <a:t>liquid.</a:t>
            </a:r>
            <a:r>
              <a:rPr sz="1071" spc="63" dirty="0">
                <a:latin typeface="Arial"/>
                <a:cs typeface="Arial"/>
              </a:rPr>
              <a:t> </a:t>
            </a:r>
            <a:r>
              <a:rPr sz="1071" dirty="0">
                <a:latin typeface="Arial"/>
                <a:cs typeface="Arial"/>
              </a:rPr>
              <a:t>Similarly,</a:t>
            </a:r>
            <a:r>
              <a:rPr sz="1071" spc="58" dirty="0">
                <a:latin typeface="Arial"/>
                <a:cs typeface="Arial"/>
              </a:rPr>
              <a:t> </a:t>
            </a:r>
            <a:r>
              <a:rPr sz="1071" dirty="0">
                <a:latin typeface="Arial"/>
                <a:cs typeface="Arial"/>
              </a:rPr>
              <a:t>a</a:t>
            </a:r>
            <a:r>
              <a:rPr sz="1071" spc="54" dirty="0">
                <a:latin typeface="Arial"/>
                <a:cs typeface="Arial"/>
              </a:rPr>
              <a:t> </a:t>
            </a:r>
            <a:r>
              <a:rPr sz="1071" dirty="0">
                <a:latin typeface="Arial"/>
                <a:cs typeface="Arial"/>
              </a:rPr>
              <a:t>large</a:t>
            </a:r>
            <a:r>
              <a:rPr sz="1071" spc="63" dirty="0">
                <a:latin typeface="Arial"/>
                <a:cs typeface="Arial"/>
              </a:rPr>
              <a:t> </a:t>
            </a:r>
            <a:r>
              <a:rPr sz="1071" dirty="0">
                <a:latin typeface="Arial"/>
                <a:cs typeface="Arial"/>
              </a:rPr>
              <a:t>amount</a:t>
            </a:r>
            <a:r>
              <a:rPr sz="1071" spc="54" dirty="0">
                <a:latin typeface="Arial"/>
                <a:cs typeface="Arial"/>
              </a:rPr>
              <a:t> </a:t>
            </a:r>
            <a:r>
              <a:rPr sz="1071" dirty="0">
                <a:latin typeface="Arial"/>
                <a:cs typeface="Arial"/>
              </a:rPr>
              <a:t>of</a:t>
            </a:r>
            <a:r>
              <a:rPr sz="1071" spc="63" dirty="0">
                <a:latin typeface="Arial"/>
                <a:cs typeface="Arial"/>
              </a:rPr>
              <a:t> </a:t>
            </a:r>
            <a:r>
              <a:rPr sz="1071" dirty="0">
                <a:latin typeface="Arial"/>
                <a:cs typeface="Arial"/>
              </a:rPr>
              <a:t>heat</a:t>
            </a:r>
            <a:r>
              <a:rPr sz="1071" spc="58" dirty="0">
                <a:latin typeface="Arial"/>
                <a:cs typeface="Arial"/>
              </a:rPr>
              <a:t> </a:t>
            </a:r>
            <a:r>
              <a:rPr sz="1071" spc="-24" dirty="0">
                <a:latin typeface="Arial"/>
                <a:cs typeface="Arial"/>
              </a:rPr>
              <a:t>is </a:t>
            </a:r>
            <a:r>
              <a:rPr sz="1071" dirty="0">
                <a:latin typeface="Arial"/>
                <a:cs typeface="Arial"/>
              </a:rPr>
              <a:t>absorbed</a:t>
            </a:r>
            <a:r>
              <a:rPr sz="1071" spc="-24" dirty="0">
                <a:latin typeface="Arial"/>
                <a:cs typeface="Arial"/>
              </a:rPr>
              <a:t> </a:t>
            </a:r>
            <a:r>
              <a:rPr sz="1071" dirty="0">
                <a:latin typeface="Arial"/>
                <a:cs typeface="Arial"/>
              </a:rPr>
              <a:t>when</a:t>
            </a:r>
            <a:r>
              <a:rPr sz="1071" spc="-2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liquid</a:t>
            </a:r>
            <a:r>
              <a:rPr sz="1071" spc="-29" dirty="0">
                <a:latin typeface="Arial"/>
                <a:cs typeface="Arial"/>
              </a:rPr>
              <a:t> </a:t>
            </a:r>
            <a:r>
              <a:rPr sz="1071" dirty="0">
                <a:latin typeface="Arial"/>
                <a:cs typeface="Arial"/>
              </a:rPr>
              <a:t>changes</a:t>
            </a:r>
            <a:r>
              <a:rPr sz="1071" spc="-24" dirty="0">
                <a:latin typeface="Arial"/>
                <a:cs typeface="Arial"/>
              </a:rPr>
              <a:t> </a:t>
            </a:r>
            <a:r>
              <a:rPr sz="1071" dirty="0">
                <a:latin typeface="Arial"/>
                <a:cs typeface="Arial"/>
              </a:rPr>
              <a:t>state</a:t>
            </a:r>
            <a:r>
              <a:rPr sz="1071" spc="-19" dirty="0">
                <a:latin typeface="Arial"/>
                <a:cs typeface="Arial"/>
              </a:rPr>
              <a:t> </a:t>
            </a:r>
            <a:r>
              <a:rPr sz="1071" dirty="0">
                <a:latin typeface="Arial"/>
                <a:cs typeface="Arial"/>
              </a:rPr>
              <a:t>to</a:t>
            </a:r>
            <a:r>
              <a:rPr sz="1071" spc="-24" dirty="0">
                <a:latin typeface="Arial"/>
                <a:cs typeface="Arial"/>
              </a:rPr>
              <a:t> </a:t>
            </a:r>
            <a:r>
              <a:rPr sz="1071" spc="-10" dirty="0">
                <a:latin typeface="Arial"/>
                <a:cs typeface="Arial"/>
              </a:rPr>
              <a:t>vapor.</a:t>
            </a:r>
            <a:endParaRPr sz="1071">
              <a:latin typeface="Arial"/>
              <a:cs typeface="Arial"/>
            </a:endParaRPr>
          </a:p>
        </p:txBody>
      </p:sp>
      <p:pic>
        <p:nvPicPr>
          <p:cNvPr id="3" name="object 3"/>
          <p:cNvPicPr/>
          <p:nvPr/>
        </p:nvPicPr>
        <p:blipFill>
          <a:blip r:embed="rId2" cstate="print"/>
          <a:stretch>
            <a:fillRect/>
          </a:stretch>
        </p:blipFill>
        <p:spPr>
          <a:xfrm>
            <a:off x="2079713" y="1362230"/>
            <a:ext cx="3242104" cy="2903447"/>
          </a:xfrm>
          <a:prstGeom prst="rect">
            <a:avLst/>
          </a:prstGeom>
        </p:spPr>
      </p:pic>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a:t>
            </a:r>
          </a:p>
        </p:txBody>
      </p:sp>
      <p:sp>
        <p:nvSpPr>
          <p:cNvPr id="9" name="object 3">
            <a:extLst>
              <a:ext uri="{FF2B5EF4-FFF2-40B4-BE49-F238E27FC236}">
                <a16:creationId xmlns:a16="http://schemas.microsoft.com/office/drawing/2014/main" id="{48B48898-BF3A-9ABD-4E81-FA7B363282C8}"/>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a:latin typeface="Arial"/>
              <a:cs typeface="Arial"/>
            </a:endParaRPr>
          </a:p>
        </p:txBody>
      </p:sp>
      <p:sp>
        <p:nvSpPr>
          <p:cNvPr id="10" name="object 6">
            <a:extLst>
              <a:ext uri="{FF2B5EF4-FFF2-40B4-BE49-F238E27FC236}">
                <a16:creationId xmlns:a16="http://schemas.microsoft.com/office/drawing/2014/main" id="{60135AE9-B997-CA2D-4C21-5C2C5B557611}"/>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5" y="888953"/>
            <a:ext cx="5813566" cy="8480720"/>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235002"/>
            <a:r>
              <a:rPr sz="1071" dirty="0">
                <a:latin typeface="Arial"/>
                <a:cs typeface="Arial"/>
              </a:rPr>
              <a:t>d.</a:t>
            </a:r>
            <a:r>
              <a:rPr sz="1071" spc="97" dirty="0">
                <a:latin typeface="Arial"/>
                <a:cs typeface="Arial"/>
              </a:rPr>
              <a:t>  </a:t>
            </a:r>
            <a:r>
              <a:rPr sz="1071" dirty="0">
                <a:latin typeface="Arial"/>
                <a:cs typeface="Arial"/>
              </a:rPr>
              <a:t>Compressing</a:t>
            </a:r>
            <a:r>
              <a:rPr sz="1071" spc="-15"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gas</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concentrates</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increases</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temperature.</a:t>
            </a:r>
            <a:endParaRPr sz="1071" dirty="0">
              <a:latin typeface="Arial"/>
              <a:cs typeface="Arial"/>
            </a:endParaRPr>
          </a:p>
          <a:p>
            <a:pPr marL="452069" lvl="1" indent="-439700" algn="just">
              <a:spcBef>
                <a:spcPts val="1144"/>
              </a:spcBef>
              <a:buFont typeface="Arial"/>
              <a:buAutoNum type="arabicPeriod" startAt="5"/>
              <a:tabLst>
                <a:tab pos="452069" algn="l"/>
              </a:tabLst>
            </a:pPr>
            <a:r>
              <a:rPr sz="1071" b="1" dirty="0">
                <a:latin typeface="Arial"/>
                <a:cs typeface="Arial"/>
              </a:rPr>
              <a:t>Factors</a:t>
            </a:r>
            <a:r>
              <a:rPr sz="1071" b="1" spc="-39" dirty="0">
                <a:latin typeface="Arial"/>
                <a:cs typeface="Arial"/>
              </a:rPr>
              <a:t> </a:t>
            </a:r>
            <a:r>
              <a:rPr sz="1071" b="1" dirty="0">
                <a:latin typeface="Arial"/>
                <a:cs typeface="Arial"/>
              </a:rPr>
              <a:t>Affecting</a:t>
            </a:r>
            <a:r>
              <a:rPr sz="1071" b="1" spc="-34" dirty="0">
                <a:latin typeface="Arial"/>
                <a:cs typeface="Arial"/>
              </a:rPr>
              <a:t> </a:t>
            </a:r>
            <a:r>
              <a:rPr sz="1071" b="1" dirty="0">
                <a:latin typeface="Arial"/>
                <a:cs typeface="Arial"/>
              </a:rPr>
              <a:t>Heat</a:t>
            </a:r>
            <a:r>
              <a:rPr sz="1071" b="1" spc="-34" dirty="0">
                <a:latin typeface="Arial"/>
                <a:cs typeface="Arial"/>
              </a:rPr>
              <a:t> </a:t>
            </a:r>
            <a:r>
              <a:rPr sz="1071" b="1" dirty="0">
                <a:latin typeface="Arial"/>
                <a:cs typeface="Arial"/>
              </a:rPr>
              <a:t>Transfer</a:t>
            </a:r>
            <a:r>
              <a:rPr sz="1071" b="1" spc="-39" dirty="0">
                <a:latin typeface="Arial"/>
                <a:cs typeface="Arial"/>
              </a:rPr>
              <a:t> </a:t>
            </a:r>
            <a:r>
              <a:rPr sz="1071" b="1" spc="-10" dirty="0">
                <a:latin typeface="Arial"/>
                <a:cs typeface="Arial"/>
              </a:rPr>
              <a:t>Efficiency</a:t>
            </a:r>
            <a:endParaRPr sz="1071" dirty="0">
              <a:latin typeface="Arial"/>
              <a:cs typeface="Arial"/>
            </a:endParaRPr>
          </a:p>
          <a:p>
            <a:pPr marL="12369" marR="4947" algn="just">
              <a:lnSpc>
                <a:spcPct val="144100"/>
              </a:lnSpc>
              <a:spcBef>
                <a:spcPts val="579"/>
              </a:spcBef>
            </a:pPr>
            <a:r>
              <a:rPr sz="1071" dirty="0">
                <a:latin typeface="Arial"/>
                <a:cs typeface="Arial"/>
              </a:rPr>
              <a:t>The</a:t>
            </a:r>
            <a:r>
              <a:rPr sz="1071" spc="146" dirty="0">
                <a:latin typeface="Arial"/>
                <a:cs typeface="Arial"/>
              </a:rPr>
              <a:t> </a:t>
            </a:r>
            <a:r>
              <a:rPr sz="1071" dirty="0">
                <a:latin typeface="Arial"/>
                <a:cs typeface="Arial"/>
              </a:rPr>
              <a:t>heat</a:t>
            </a:r>
            <a:r>
              <a:rPr sz="1071" spc="151" dirty="0">
                <a:latin typeface="Arial"/>
                <a:cs typeface="Arial"/>
              </a:rPr>
              <a:t> </a:t>
            </a:r>
            <a:r>
              <a:rPr sz="1071" dirty="0">
                <a:latin typeface="Arial"/>
                <a:cs typeface="Arial"/>
              </a:rPr>
              <a:t>transfer</a:t>
            </a:r>
            <a:r>
              <a:rPr sz="1071" spc="146" dirty="0">
                <a:latin typeface="Arial"/>
                <a:cs typeface="Arial"/>
              </a:rPr>
              <a:t> </a:t>
            </a:r>
            <a:r>
              <a:rPr sz="1071" dirty="0">
                <a:latin typeface="Arial"/>
                <a:cs typeface="Arial"/>
              </a:rPr>
              <a:t>efficiency</a:t>
            </a:r>
            <a:r>
              <a:rPr sz="1071" spc="151" dirty="0">
                <a:latin typeface="Arial"/>
                <a:cs typeface="Arial"/>
              </a:rPr>
              <a:t> </a:t>
            </a:r>
            <a:r>
              <a:rPr sz="1071" dirty="0">
                <a:latin typeface="Arial"/>
                <a:cs typeface="Arial"/>
              </a:rPr>
              <a:t>of</a:t>
            </a:r>
            <a:r>
              <a:rPr sz="1071" spc="146" dirty="0">
                <a:latin typeface="Arial"/>
                <a:cs typeface="Arial"/>
              </a:rPr>
              <a:t> </a:t>
            </a:r>
            <a:r>
              <a:rPr sz="1071" dirty="0">
                <a:latin typeface="Arial"/>
                <a:cs typeface="Arial"/>
              </a:rPr>
              <a:t>automotive</a:t>
            </a:r>
            <a:r>
              <a:rPr sz="1071" spc="151" dirty="0">
                <a:latin typeface="Arial"/>
                <a:cs typeface="Arial"/>
              </a:rPr>
              <a:t> </a:t>
            </a:r>
            <a:r>
              <a:rPr sz="1071" dirty="0">
                <a:latin typeface="Arial"/>
                <a:cs typeface="Arial"/>
              </a:rPr>
              <a:t>air</a:t>
            </a:r>
            <a:r>
              <a:rPr sz="1071" spc="146" dirty="0">
                <a:latin typeface="Arial"/>
                <a:cs typeface="Arial"/>
              </a:rPr>
              <a:t> </a:t>
            </a:r>
            <a:r>
              <a:rPr sz="1071" dirty="0">
                <a:latin typeface="Arial"/>
                <a:cs typeface="Arial"/>
              </a:rPr>
              <a:t>conditioning</a:t>
            </a:r>
            <a:r>
              <a:rPr sz="1071" spc="146" dirty="0">
                <a:latin typeface="Arial"/>
                <a:cs typeface="Arial"/>
              </a:rPr>
              <a:t> </a:t>
            </a:r>
            <a:r>
              <a:rPr sz="1071" dirty="0">
                <a:latin typeface="Arial"/>
                <a:cs typeface="Arial"/>
              </a:rPr>
              <a:t>systems</a:t>
            </a:r>
            <a:r>
              <a:rPr sz="1071" spc="146" dirty="0">
                <a:latin typeface="Arial"/>
                <a:cs typeface="Arial"/>
              </a:rPr>
              <a:t> </a:t>
            </a:r>
            <a:r>
              <a:rPr sz="1071" dirty="0">
                <a:latin typeface="Arial"/>
                <a:cs typeface="Arial"/>
              </a:rPr>
              <a:t>is</a:t>
            </a:r>
            <a:r>
              <a:rPr sz="1071" spc="146" dirty="0">
                <a:latin typeface="Arial"/>
                <a:cs typeface="Arial"/>
              </a:rPr>
              <a:t> </a:t>
            </a:r>
            <a:r>
              <a:rPr sz="1071" dirty="0">
                <a:latin typeface="Arial"/>
                <a:cs typeface="Arial"/>
              </a:rPr>
              <a:t>greatly</a:t>
            </a:r>
            <a:r>
              <a:rPr sz="1071" spc="151" dirty="0">
                <a:latin typeface="Arial"/>
                <a:cs typeface="Arial"/>
              </a:rPr>
              <a:t> </a:t>
            </a:r>
            <a:r>
              <a:rPr sz="1071" dirty="0">
                <a:latin typeface="Arial"/>
                <a:cs typeface="Arial"/>
              </a:rPr>
              <a:t>affected</a:t>
            </a:r>
            <a:r>
              <a:rPr sz="1071" spc="146" dirty="0">
                <a:latin typeface="Arial"/>
                <a:cs typeface="Arial"/>
              </a:rPr>
              <a:t> </a:t>
            </a:r>
            <a:r>
              <a:rPr sz="1071" dirty="0">
                <a:latin typeface="Arial"/>
                <a:cs typeface="Arial"/>
              </a:rPr>
              <a:t>by</a:t>
            </a:r>
            <a:r>
              <a:rPr sz="1071" spc="151" dirty="0">
                <a:latin typeface="Arial"/>
                <a:cs typeface="Arial"/>
              </a:rPr>
              <a:t> </a:t>
            </a:r>
            <a:r>
              <a:rPr sz="1071" spc="-24" dirty="0">
                <a:latin typeface="Arial"/>
                <a:cs typeface="Arial"/>
              </a:rPr>
              <a:t>the </a:t>
            </a:r>
            <a:r>
              <a:rPr sz="1071" dirty="0">
                <a:latin typeface="Arial"/>
                <a:cs typeface="Arial"/>
              </a:rPr>
              <a:t>heating</a:t>
            </a:r>
            <a:r>
              <a:rPr sz="1071" spc="-2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cooling</a:t>
            </a:r>
            <a:r>
              <a:rPr sz="1071" spc="-29" dirty="0">
                <a:latin typeface="Arial"/>
                <a:cs typeface="Arial"/>
              </a:rPr>
              <a:t> </a:t>
            </a:r>
            <a:r>
              <a:rPr sz="1071" spc="-19" dirty="0">
                <a:latin typeface="Arial"/>
                <a:cs typeface="Arial"/>
              </a:rPr>
              <a:t>load.</a:t>
            </a:r>
            <a:endParaRPr sz="1071" dirty="0">
              <a:latin typeface="Arial"/>
              <a:cs typeface="Arial"/>
            </a:endParaRPr>
          </a:p>
          <a:p>
            <a:pPr marL="453925" lvl="2" indent="-441557" algn="just">
              <a:spcBef>
                <a:spcPts val="1144"/>
              </a:spcBef>
              <a:buFont typeface="Arial"/>
              <a:buAutoNum type="arabicPeriod"/>
              <a:tabLst>
                <a:tab pos="453925" algn="l"/>
              </a:tabLst>
            </a:pPr>
            <a:r>
              <a:rPr sz="1071" b="1" dirty="0">
                <a:latin typeface="Arial"/>
                <a:cs typeface="Arial"/>
              </a:rPr>
              <a:t>Cooling</a:t>
            </a:r>
            <a:r>
              <a:rPr sz="1071" b="1" spc="-49" dirty="0">
                <a:latin typeface="Arial"/>
                <a:cs typeface="Arial"/>
              </a:rPr>
              <a:t> </a:t>
            </a:r>
            <a:r>
              <a:rPr sz="1071" b="1" spc="-19" dirty="0">
                <a:latin typeface="Arial"/>
                <a:cs typeface="Arial"/>
              </a:rPr>
              <a:t>Load</a:t>
            </a:r>
            <a:endParaRPr sz="1071" dirty="0">
              <a:latin typeface="Arial"/>
              <a:cs typeface="Arial"/>
            </a:endParaRPr>
          </a:p>
          <a:p>
            <a:pPr marL="12369" marR="4947" algn="just">
              <a:lnSpc>
                <a:spcPct val="143700"/>
              </a:lnSpc>
              <a:spcBef>
                <a:spcPts val="584"/>
              </a:spcBef>
            </a:pPr>
            <a:r>
              <a:rPr sz="1071" dirty="0">
                <a:latin typeface="Arial"/>
                <a:cs typeface="Arial"/>
              </a:rPr>
              <a:t>The</a:t>
            </a:r>
            <a:r>
              <a:rPr sz="1071" spc="24" dirty="0">
                <a:latin typeface="Arial"/>
                <a:cs typeface="Arial"/>
              </a:rPr>
              <a:t> </a:t>
            </a:r>
            <a:r>
              <a:rPr sz="1071" dirty="0">
                <a:latin typeface="Arial"/>
                <a:cs typeface="Arial"/>
              </a:rPr>
              <a:t>cooling</a:t>
            </a:r>
            <a:r>
              <a:rPr sz="1071" spc="19" dirty="0">
                <a:latin typeface="Arial"/>
                <a:cs typeface="Arial"/>
              </a:rPr>
              <a:t> </a:t>
            </a:r>
            <a:r>
              <a:rPr sz="1071" dirty="0">
                <a:latin typeface="Arial"/>
                <a:cs typeface="Arial"/>
              </a:rPr>
              <a:t>load</a:t>
            </a:r>
            <a:r>
              <a:rPr sz="1071" spc="24" dirty="0">
                <a:latin typeface="Arial"/>
                <a:cs typeface="Arial"/>
              </a:rPr>
              <a:t> </a:t>
            </a:r>
            <a:r>
              <a:rPr sz="1071" dirty="0">
                <a:latin typeface="Arial"/>
                <a:cs typeface="Arial"/>
              </a:rPr>
              <a:t>refers</a:t>
            </a:r>
            <a:r>
              <a:rPr sz="1071" spc="3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amount</a:t>
            </a:r>
            <a:r>
              <a:rPr sz="1071" spc="2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must</a:t>
            </a:r>
            <a:r>
              <a:rPr sz="1071" spc="24" dirty="0">
                <a:latin typeface="Arial"/>
                <a:cs typeface="Arial"/>
              </a:rPr>
              <a:t> </a:t>
            </a:r>
            <a:r>
              <a:rPr sz="1071" dirty="0">
                <a:latin typeface="Arial"/>
                <a:cs typeface="Arial"/>
              </a:rPr>
              <a:t>be</a:t>
            </a:r>
            <a:r>
              <a:rPr sz="1071" spc="34" dirty="0">
                <a:latin typeface="Arial"/>
                <a:cs typeface="Arial"/>
              </a:rPr>
              <a:t> </a:t>
            </a:r>
            <a:r>
              <a:rPr sz="1071" dirty="0">
                <a:latin typeface="Arial"/>
                <a:cs typeface="Arial"/>
              </a:rPr>
              <a:t>extracted</a:t>
            </a:r>
            <a:r>
              <a:rPr sz="1071" spc="24"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passenger</a:t>
            </a:r>
            <a:r>
              <a:rPr sz="1071" spc="24" dirty="0">
                <a:latin typeface="Arial"/>
                <a:cs typeface="Arial"/>
              </a:rPr>
              <a:t> </a:t>
            </a:r>
            <a:r>
              <a:rPr sz="1071" spc="-10" dirty="0">
                <a:latin typeface="Arial"/>
                <a:cs typeface="Arial"/>
              </a:rPr>
              <a:t>cabin. </a:t>
            </a:r>
            <a:r>
              <a:rPr sz="1071" dirty="0">
                <a:latin typeface="Arial"/>
                <a:cs typeface="Arial"/>
              </a:rPr>
              <a:t>The</a:t>
            </a:r>
            <a:r>
              <a:rPr sz="1071" spc="-24" dirty="0">
                <a:latin typeface="Arial"/>
                <a:cs typeface="Arial"/>
              </a:rPr>
              <a:t> </a:t>
            </a:r>
            <a:r>
              <a:rPr sz="1071" dirty="0">
                <a:latin typeface="Arial"/>
                <a:cs typeface="Arial"/>
              </a:rPr>
              <a:t>factors</a:t>
            </a:r>
            <a:r>
              <a:rPr sz="1071" spc="-24" dirty="0">
                <a:latin typeface="Arial"/>
                <a:cs typeface="Arial"/>
              </a:rPr>
              <a:t> </a:t>
            </a:r>
            <a:r>
              <a:rPr sz="1071" dirty="0">
                <a:latin typeface="Arial"/>
                <a:cs typeface="Arial"/>
              </a:rPr>
              <a:t>affecting</a:t>
            </a:r>
            <a:r>
              <a:rPr sz="1071" spc="-24" dirty="0">
                <a:latin typeface="Arial"/>
                <a:cs typeface="Arial"/>
              </a:rPr>
              <a:t> </a:t>
            </a:r>
            <a:r>
              <a:rPr sz="1071" dirty="0">
                <a:latin typeface="Arial"/>
                <a:cs typeface="Arial"/>
              </a:rPr>
              <a:t>cooling</a:t>
            </a:r>
            <a:r>
              <a:rPr sz="1071" spc="-24" dirty="0">
                <a:latin typeface="Arial"/>
                <a:cs typeface="Arial"/>
              </a:rPr>
              <a:t> </a:t>
            </a:r>
            <a:r>
              <a:rPr sz="1071" dirty="0">
                <a:latin typeface="Arial"/>
                <a:cs typeface="Arial"/>
              </a:rPr>
              <a:t>load</a:t>
            </a:r>
            <a:r>
              <a:rPr sz="1071" spc="-19" dirty="0">
                <a:latin typeface="Arial"/>
                <a:cs typeface="Arial"/>
              </a:rPr>
              <a:t> </a:t>
            </a:r>
            <a:r>
              <a:rPr sz="1071" spc="-10" dirty="0">
                <a:latin typeface="Arial"/>
                <a:cs typeface="Arial"/>
              </a:rPr>
              <a:t>include:</a:t>
            </a:r>
            <a:endParaRPr sz="1071" dirty="0">
              <a:latin typeface="Arial"/>
              <a:cs typeface="Arial"/>
            </a:endParaRPr>
          </a:p>
          <a:p>
            <a:pPr marL="453925" lvl="2" indent="-441557" algn="just">
              <a:spcBef>
                <a:spcPts val="1149"/>
              </a:spcBef>
              <a:buFont typeface="Arial"/>
              <a:buAutoNum type="arabicPeriod" startAt="2"/>
              <a:tabLst>
                <a:tab pos="453925" algn="l"/>
              </a:tabLst>
            </a:pPr>
            <a:r>
              <a:rPr sz="1071" b="1" dirty="0">
                <a:latin typeface="Arial"/>
                <a:cs typeface="Arial"/>
              </a:rPr>
              <a:t>High</a:t>
            </a:r>
            <a:r>
              <a:rPr sz="1071" b="1" spc="-34" dirty="0">
                <a:latin typeface="Arial"/>
                <a:cs typeface="Arial"/>
              </a:rPr>
              <a:t> </a:t>
            </a:r>
            <a:r>
              <a:rPr sz="1071" b="1" dirty="0">
                <a:latin typeface="Arial"/>
                <a:cs typeface="Arial"/>
              </a:rPr>
              <a:t>ambient</a:t>
            </a:r>
            <a:r>
              <a:rPr sz="1071" b="1" spc="-29" dirty="0">
                <a:latin typeface="Arial"/>
                <a:cs typeface="Arial"/>
              </a:rPr>
              <a:t> </a:t>
            </a:r>
            <a:r>
              <a:rPr sz="1071" b="1" spc="-10" dirty="0">
                <a:latin typeface="Arial"/>
                <a:cs typeface="Arial"/>
              </a:rPr>
              <a:t>temperatures</a:t>
            </a:r>
            <a:endParaRPr sz="1071" dirty="0">
              <a:latin typeface="Arial"/>
              <a:cs typeface="Arial"/>
            </a:endParaRPr>
          </a:p>
          <a:p>
            <a:pPr marL="12369" marR="4947" algn="just">
              <a:lnSpc>
                <a:spcPct val="143600"/>
              </a:lnSpc>
              <a:spcBef>
                <a:spcPts val="584"/>
              </a:spcBef>
            </a:pPr>
            <a:r>
              <a:rPr sz="1071" dirty="0">
                <a:latin typeface="Arial"/>
                <a:cs typeface="Arial"/>
              </a:rPr>
              <a:t>Very</a:t>
            </a:r>
            <a:r>
              <a:rPr sz="1071" spc="195" dirty="0">
                <a:latin typeface="Arial"/>
                <a:cs typeface="Arial"/>
              </a:rPr>
              <a:t> </a:t>
            </a:r>
            <a:r>
              <a:rPr sz="1071" dirty="0">
                <a:latin typeface="Arial"/>
                <a:cs typeface="Arial"/>
              </a:rPr>
              <a:t>high</a:t>
            </a:r>
            <a:r>
              <a:rPr sz="1071" spc="195" dirty="0">
                <a:latin typeface="Arial"/>
                <a:cs typeface="Arial"/>
              </a:rPr>
              <a:t> </a:t>
            </a:r>
            <a:r>
              <a:rPr sz="1071" dirty="0">
                <a:latin typeface="Arial"/>
                <a:cs typeface="Arial"/>
              </a:rPr>
              <a:t>outside</a:t>
            </a:r>
            <a:r>
              <a:rPr sz="1071" spc="195" dirty="0">
                <a:latin typeface="Arial"/>
                <a:cs typeface="Arial"/>
              </a:rPr>
              <a:t> </a:t>
            </a:r>
            <a:r>
              <a:rPr sz="1071" dirty="0">
                <a:latin typeface="Arial"/>
                <a:cs typeface="Arial"/>
              </a:rPr>
              <a:t>temperatures</a:t>
            </a:r>
            <a:r>
              <a:rPr sz="1071" spc="199" dirty="0">
                <a:latin typeface="Arial"/>
                <a:cs typeface="Arial"/>
              </a:rPr>
              <a:t> </a:t>
            </a:r>
            <a:r>
              <a:rPr sz="1071" dirty="0">
                <a:latin typeface="Arial"/>
                <a:cs typeface="Arial"/>
              </a:rPr>
              <a:t>will</a:t>
            </a:r>
            <a:r>
              <a:rPr sz="1071" spc="195" dirty="0">
                <a:latin typeface="Arial"/>
                <a:cs typeface="Arial"/>
              </a:rPr>
              <a:t> </a:t>
            </a:r>
            <a:r>
              <a:rPr sz="1071" dirty="0">
                <a:latin typeface="Arial"/>
                <a:cs typeface="Arial"/>
              </a:rPr>
              <a:t>cause</a:t>
            </a:r>
            <a:r>
              <a:rPr sz="1071" spc="190" dirty="0">
                <a:latin typeface="Arial"/>
                <a:cs typeface="Arial"/>
              </a:rPr>
              <a:t> </a:t>
            </a:r>
            <a:r>
              <a:rPr sz="1071" dirty="0">
                <a:latin typeface="Arial"/>
                <a:cs typeface="Arial"/>
              </a:rPr>
              <a:t>higher</a:t>
            </a:r>
            <a:r>
              <a:rPr sz="1071" spc="195" dirty="0">
                <a:latin typeface="Arial"/>
                <a:cs typeface="Arial"/>
              </a:rPr>
              <a:t> </a:t>
            </a:r>
            <a:r>
              <a:rPr sz="1071" dirty="0">
                <a:latin typeface="Arial"/>
                <a:cs typeface="Arial"/>
              </a:rPr>
              <a:t>inside</a:t>
            </a:r>
            <a:r>
              <a:rPr sz="1071" spc="190" dirty="0">
                <a:latin typeface="Arial"/>
                <a:cs typeface="Arial"/>
              </a:rPr>
              <a:t> </a:t>
            </a:r>
            <a:r>
              <a:rPr sz="1071" dirty="0">
                <a:latin typeface="Arial"/>
                <a:cs typeface="Arial"/>
              </a:rPr>
              <a:t>temperatures.</a:t>
            </a:r>
            <a:r>
              <a:rPr sz="1071" spc="195" dirty="0">
                <a:latin typeface="Arial"/>
                <a:cs typeface="Arial"/>
              </a:rPr>
              <a:t> </a:t>
            </a:r>
            <a:r>
              <a:rPr sz="1071" dirty="0">
                <a:latin typeface="Arial"/>
                <a:cs typeface="Arial"/>
              </a:rPr>
              <a:t>The</a:t>
            </a:r>
            <a:r>
              <a:rPr sz="1071" spc="199" dirty="0">
                <a:latin typeface="Arial"/>
                <a:cs typeface="Arial"/>
              </a:rPr>
              <a:t> </a:t>
            </a:r>
            <a:r>
              <a:rPr sz="1071" dirty="0">
                <a:latin typeface="Arial"/>
                <a:cs typeface="Arial"/>
              </a:rPr>
              <a:t>heat</a:t>
            </a:r>
            <a:r>
              <a:rPr sz="1071" spc="190" dirty="0">
                <a:latin typeface="Arial"/>
                <a:cs typeface="Arial"/>
              </a:rPr>
              <a:t> </a:t>
            </a:r>
            <a:r>
              <a:rPr sz="1071" dirty="0">
                <a:latin typeface="Arial"/>
                <a:cs typeface="Arial"/>
              </a:rPr>
              <a:t>load</a:t>
            </a:r>
            <a:r>
              <a:rPr sz="1071" spc="195" dirty="0">
                <a:latin typeface="Arial"/>
                <a:cs typeface="Arial"/>
              </a:rPr>
              <a:t> </a:t>
            </a:r>
            <a:r>
              <a:rPr sz="1071" dirty="0">
                <a:latin typeface="Arial"/>
                <a:cs typeface="Arial"/>
              </a:rPr>
              <a:t>to</a:t>
            </a:r>
            <a:r>
              <a:rPr sz="1071" spc="199" dirty="0">
                <a:latin typeface="Arial"/>
                <a:cs typeface="Arial"/>
              </a:rPr>
              <a:t> </a:t>
            </a:r>
            <a:r>
              <a:rPr sz="1071" spc="-24" dirty="0">
                <a:latin typeface="Arial"/>
                <a:cs typeface="Arial"/>
              </a:rPr>
              <a:t>be </a:t>
            </a:r>
            <a:r>
              <a:rPr sz="1071" dirty="0">
                <a:latin typeface="Arial"/>
                <a:cs typeface="Arial"/>
              </a:rPr>
              <a:t>removed</a:t>
            </a:r>
            <a:r>
              <a:rPr sz="1071" spc="63" dirty="0">
                <a:latin typeface="Arial"/>
                <a:cs typeface="Arial"/>
              </a:rPr>
              <a:t> </a:t>
            </a:r>
            <a:r>
              <a:rPr sz="1071" dirty="0">
                <a:latin typeface="Arial"/>
                <a:cs typeface="Arial"/>
              </a:rPr>
              <a:t>from</a:t>
            </a:r>
            <a:r>
              <a:rPr sz="1071" spc="63" dirty="0">
                <a:latin typeface="Arial"/>
                <a:cs typeface="Arial"/>
              </a:rPr>
              <a:t> </a:t>
            </a:r>
            <a:r>
              <a:rPr sz="1071" dirty="0">
                <a:latin typeface="Arial"/>
                <a:cs typeface="Arial"/>
              </a:rPr>
              <a:t>an</a:t>
            </a:r>
            <a:r>
              <a:rPr sz="1071" spc="63" dirty="0">
                <a:latin typeface="Arial"/>
                <a:cs typeface="Arial"/>
              </a:rPr>
              <a:t> </a:t>
            </a:r>
            <a:r>
              <a:rPr sz="1071" dirty="0">
                <a:latin typeface="Arial"/>
                <a:cs typeface="Arial"/>
              </a:rPr>
              <a:t>enclosure</a:t>
            </a:r>
            <a:r>
              <a:rPr sz="1071" spc="68" dirty="0">
                <a:latin typeface="Arial"/>
                <a:cs typeface="Arial"/>
              </a:rPr>
              <a:t> </a:t>
            </a:r>
            <a:r>
              <a:rPr sz="1071" dirty="0">
                <a:latin typeface="Arial"/>
                <a:cs typeface="Arial"/>
              </a:rPr>
              <a:t>will</a:t>
            </a:r>
            <a:r>
              <a:rPr sz="1071" spc="68" dirty="0">
                <a:latin typeface="Arial"/>
                <a:cs typeface="Arial"/>
              </a:rPr>
              <a:t> </a:t>
            </a:r>
            <a:r>
              <a:rPr sz="1071" dirty="0">
                <a:latin typeface="Arial"/>
                <a:cs typeface="Arial"/>
              </a:rPr>
              <a:t>increase</a:t>
            </a:r>
            <a:r>
              <a:rPr sz="1071" spc="63" dirty="0">
                <a:latin typeface="Arial"/>
                <a:cs typeface="Arial"/>
              </a:rPr>
              <a:t> </a:t>
            </a:r>
            <a:r>
              <a:rPr sz="1071" dirty="0">
                <a:latin typeface="Arial"/>
                <a:cs typeface="Arial"/>
              </a:rPr>
              <a:t>in</a:t>
            </a:r>
            <a:r>
              <a:rPr sz="1071" spc="68" dirty="0">
                <a:latin typeface="Arial"/>
                <a:cs typeface="Arial"/>
              </a:rPr>
              <a:t> </a:t>
            </a:r>
            <a:r>
              <a:rPr sz="1071" dirty="0">
                <a:latin typeface="Arial"/>
                <a:cs typeface="Arial"/>
              </a:rPr>
              <a:t>direct</a:t>
            </a:r>
            <a:r>
              <a:rPr sz="1071" spc="63" dirty="0">
                <a:latin typeface="Arial"/>
                <a:cs typeface="Arial"/>
              </a:rPr>
              <a:t> </a:t>
            </a:r>
            <a:r>
              <a:rPr sz="1071" dirty="0">
                <a:latin typeface="Arial"/>
                <a:cs typeface="Arial"/>
              </a:rPr>
              <a:t>proportion</a:t>
            </a:r>
            <a:r>
              <a:rPr sz="1071" spc="68" dirty="0">
                <a:latin typeface="Arial"/>
                <a:cs typeface="Arial"/>
              </a:rPr>
              <a:t> </a:t>
            </a:r>
            <a:r>
              <a:rPr sz="1071" dirty="0">
                <a:latin typeface="Arial"/>
                <a:cs typeface="Arial"/>
              </a:rPr>
              <a:t>to</a:t>
            </a:r>
            <a:r>
              <a:rPr sz="1071" spc="6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heat</a:t>
            </a:r>
            <a:r>
              <a:rPr sz="1071" spc="68" dirty="0">
                <a:latin typeface="Arial"/>
                <a:cs typeface="Arial"/>
              </a:rPr>
              <a:t> </a:t>
            </a:r>
            <a:r>
              <a:rPr sz="1071" dirty="0">
                <a:latin typeface="Arial"/>
                <a:cs typeface="Arial"/>
              </a:rPr>
              <a:t>intensity.</a:t>
            </a:r>
            <a:r>
              <a:rPr sz="1071" spc="58" dirty="0">
                <a:latin typeface="Arial"/>
                <a:cs typeface="Arial"/>
              </a:rPr>
              <a:t> </a:t>
            </a:r>
            <a:r>
              <a:rPr sz="1071" dirty="0">
                <a:latin typeface="Arial"/>
                <a:cs typeface="Arial"/>
              </a:rPr>
              <a:t>As</a:t>
            </a:r>
            <a:r>
              <a:rPr sz="1071" spc="68" dirty="0">
                <a:latin typeface="Arial"/>
                <a:cs typeface="Arial"/>
              </a:rPr>
              <a:t> </a:t>
            </a:r>
            <a:r>
              <a:rPr sz="1071" dirty="0">
                <a:latin typeface="Arial"/>
                <a:cs typeface="Arial"/>
              </a:rPr>
              <a:t>that</a:t>
            </a:r>
            <a:r>
              <a:rPr sz="1071" spc="68" dirty="0">
                <a:latin typeface="Arial"/>
                <a:cs typeface="Arial"/>
              </a:rPr>
              <a:t> </a:t>
            </a:r>
            <a:r>
              <a:rPr sz="1071" spc="-19" dirty="0">
                <a:latin typeface="Arial"/>
                <a:cs typeface="Arial"/>
              </a:rPr>
              <a:t>heat </a:t>
            </a:r>
            <a:r>
              <a:rPr sz="1071" dirty="0">
                <a:latin typeface="Arial"/>
                <a:cs typeface="Arial"/>
              </a:rPr>
              <a:t>increases,</a:t>
            </a:r>
            <a:r>
              <a:rPr sz="1071" spc="117" dirty="0">
                <a:latin typeface="Arial"/>
                <a:cs typeface="Arial"/>
              </a:rPr>
              <a:t> </a:t>
            </a:r>
            <a:r>
              <a:rPr sz="1071" dirty="0">
                <a:latin typeface="Arial"/>
                <a:cs typeface="Arial"/>
              </a:rPr>
              <a:t>achieving</a:t>
            </a:r>
            <a:r>
              <a:rPr sz="1071" spc="117" dirty="0">
                <a:latin typeface="Arial"/>
                <a:cs typeface="Arial"/>
              </a:rPr>
              <a:t> </a:t>
            </a:r>
            <a:r>
              <a:rPr sz="1071" dirty="0">
                <a:latin typeface="Arial"/>
                <a:cs typeface="Arial"/>
              </a:rPr>
              <a:t>a</a:t>
            </a:r>
            <a:r>
              <a:rPr sz="1071" spc="127" dirty="0">
                <a:latin typeface="Arial"/>
                <a:cs typeface="Arial"/>
              </a:rPr>
              <a:t> </a:t>
            </a:r>
            <a:r>
              <a:rPr sz="1071" dirty="0">
                <a:latin typeface="Arial"/>
                <a:cs typeface="Arial"/>
              </a:rPr>
              <a:t>temperature</a:t>
            </a:r>
            <a:r>
              <a:rPr sz="1071" spc="122" dirty="0">
                <a:latin typeface="Arial"/>
                <a:cs typeface="Arial"/>
              </a:rPr>
              <a:t> </a:t>
            </a:r>
            <a:r>
              <a:rPr sz="1071" dirty="0">
                <a:latin typeface="Arial"/>
                <a:cs typeface="Arial"/>
              </a:rPr>
              <a:t>that</a:t>
            </a:r>
            <a:r>
              <a:rPr sz="1071" spc="122" dirty="0">
                <a:latin typeface="Arial"/>
                <a:cs typeface="Arial"/>
              </a:rPr>
              <a:t> </a:t>
            </a:r>
            <a:r>
              <a:rPr sz="1071" dirty="0">
                <a:latin typeface="Arial"/>
                <a:cs typeface="Arial"/>
              </a:rPr>
              <a:t>is</a:t>
            </a:r>
            <a:r>
              <a:rPr sz="1071" spc="122" dirty="0">
                <a:latin typeface="Arial"/>
                <a:cs typeface="Arial"/>
              </a:rPr>
              <a:t> </a:t>
            </a:r>
            <a:r>
              <a:rPr sz="1071" dirty="0">
                <a:latin typeface="Arial"/>
                <a:cs typeface="Arial"/>
              </a:rPr>
              <a:t>much</a:t>
            </a:r>
            <a:r>
              <a:rPr sz="1071" spc="122" dirty="0">
                <a:latin typeface="Arial"/>
                <a:cs typeface="Arial"/>
              </a:rPr>
              <a:t> </a:t>
            </a:r>
            <a:r>
              <a:rPr sz="1071" dirty="0">
                <a:latin typeface="Arial"/>
                <a:cs typeface="Arial"/>
              </a:rPr>
              <a:t>lower</a:t>
            </a:r>
            <a:r>
              <a:rPr sz="1071" spc="122" dirty="0">
                <a:latin typeface="Arial"/>
                <a:cs typeface="Arial"/>
              </a:rPr>
              <a:t> </a:t>
            </a:r>
            <a:r>
              <a:rPr sz="1071" dirty="0">
                <a:latin typeface="Arial"/>
                <a:cs typeface="Arial"/>
              </a:rPr>
              <a:t>than</a:t>
            </a:r>
            <a:r>
              <a:rPr sz="1071" spc="127"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outside</a:t>
            </a:r>
            <a:r>
              <a:rPr sz="1071" spc="122" dirty="0">
                <a:latin typeface="Arial"/>
                <a:cs typeface="Arial"/>
              </a:rPr>
              <a:t> </a:t>
            </a:r>
            <a:r>
              <a:rPr sz="1071" dirty="0">
                <a:latin typeface="Arial"/>
                <a:cs typeface="Arial"/>
              </a:rPr>
              <a:t>temperature</a:t>
            </a:r>
            <a:r>
              <a:rPr sz="1071" spc="122" dirty="0">
                <a:latin typeface="Arial"/>
                <a:cs typeface="Arial"/>
              </a:rPr>
              <a:t> </a:t>
            </a:r>
            <a:r>
              <a:rPr sz="1071" dirty="0">
                <a:latin typeface="Arial"/>
                <a:cs typeface="Arial"/>
              </a:rPr>
              <a:t>will</a:t>
            </a:r>
            <a:r>
              <a:rPr sz="1071" spc="127" dirty="0">
                <a:latin typeface="Arial"/>
                <a:cs typeface="Arial"/>
              </a:rPr>
              <a:t> </a:t>
            </a:r>
            <a:r>
              <a:rPr sz="1071" spc="-19" dirty="0">
                <a:latin typeface="Arial"/>
                <a:cs typeface="Arial"/>
              </a:rPr>
              <a:t>take </a:t>
            </a:r>
            <a:r>
              <a:rPr sz="1071" dirty="0">
                <a:latin typeface="Arial"/>
                <a:cs typeface="Arial"/>
              </a:rPr>
              <a:t>longer</a:t>
            </a:r>
            <a:r>
              <a:rPr sz="1071" spc="-29" dirty="0">
                <a:latin typeface="Arial"/>
                <a:cs typeface="Arial"/>
              </a:rPr>
              <a:t> </a:t>
            </a:r>
            <a:r>
              <a:rPr sz="1071" dirty="0">
                <a:latin typeface="Arial"/>
                <a:cs typeface="Arial"/>
              </a:rPr>
              <a:t>than</a:t>
            </a:r>
            <a:r>
              <a:rPr sz="1071" spc="-34" dirty="0">
                <a:latin typeface="Arial"/>
                <a:cs typeface="Arial"/>
              </a:rPr>
              <a:t> </a:t>
            </a:r>
            <a:r>
              <a:rPr sz="1071" dirty="0">
                <a:latin typeface="Arial"/>
                <a:cs typeface="Arial"/>
              </a:rPr>
              <a:t>achieving</a:t>
            </a:r>
            <a:r>
              <a:rPr sz="1071" spc="-29" dirty="0">
                <a:latin typeface="Arial"/>
                <a:cs typeface="Arial"/>
              </a:rPr>
              <a:t> </a:t>
            </a:r>
            <a:r>
              <a:rPr sz="1071" dirty="0">
                <a:latin typeface="Arial"/>
                <a:cs typeface="Arial"/>
              </a:rPr>
              <a:t>one</a:t>
            </a:r>
            <a:r>
              <a:rPr sz="1071" spc="-29" dirty="0">
                <a:latin typeface="Arial"/>
                <a:cs typeface="Arial"/>
              </a:rPr>
              <a:t> </a:t>
            </a:r>
            <a:r>
              <a:rPr sz="1071" dirty="0">
                <a:latin typeface="Arial"/>
                <a:cs typeface="Arial"/>
              </a:rPr>
              <a:t>that</a:t>
            </a:r>
            <a:r>
              <a:rPr sz="1071" spc="-2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only</a:t>
            </a:r>
            <a:r>
              <a:rPr sz="1071" spc="-29" dirty="0">
                <a:latin typeface="Arial"/>
                <a:cs typeface="Arial"/>
              </a:rPr>
              <a:t> </a:t>
            </a:r>
            <a:r>
              <a:rPr sz="1071" dirty="0">
                <a:latin typeface="Arial"/>
                <a:cs typeface="Arial"/>
              </a:rPr>
              <a:t>slightly</a:t>
            </a:r>
            <a:r>
              <a:rPr sz="1071" spc="-29" dirty="0">
                <a:latin typeface="Arial"/>
                <a:cs typeface="Arial"/>
              </a:rPr>
              <a:t> </a:t>
            </a:r>
            <a:r>
              <a:rPr sz="1071" spc="-10" dirty="0">
                <a:latin typeface="Arial"/>
                <a:cs typeface="Arial"/>
              </a:rPr>
              <a:t>lower.</a:t>
            </a:r>
            <a:endParaRPr sz="1071" dirty="0">
              <a:latin typeface="Arial"/>
              <a:cs typeface="Arial"/>
            </a:endParaRPr>
          </a:p>
          <a:p>
            <a:pPr marL="453925" lvl="2" indent="-441557" algn="just">
              <a:spcBef>
                <a:spcPts val="1154"/>
              </a:spcBef>
              <a:buFont typeface="Arial"/>
              <a:buAutoNum type="arabicPeriod" startAt="3"/>
              <a:tabLst>
                <a:tab pos="453925" algn="l"/>
              </a:tabLst>
            </a:pPr>
            <a:r>
              <a:rPr sz="1071" b="1" dirty="0">
                <a:latin typeface="Arial"/>
                <a:cs typeface="Arial"/>
              </a:rPr>
              <a:t>High</a:t>
            </a:r>
            <a:r>
              <a:rPr sz="1071" b="1" spc="-29" dirty="0">
                <a:latin typeface="Arial"/>
                <a:cs typeface="Arial"/>
              </a:rPr>
              <a:t> </a:t>
            </a:r>
            <a:r>
              <a:rPr sz="1071" b="1" spc="-10" dirty="0">
                <a:latin typeface="Arial"/>
                <a:cs typeface="Arial"/>
              </a:rPr>
              <a:t>humidity</a:t>
            </a:r>
            <a:endParaRPr sz="1071" dirty="0">
              <a:latin typeface="Arial"/>
              <a:cs typeface="Arial"/>
            </a:endParaRPr>
          </a:p>
          <a:p>
            <a:pPr marL="12369" marR="4947" algn="just">
              <a:lnSpc>
                <a:spcPct val="143800"/>
              </a:lnSpc>
              <a:spcBef>
                <a:spcPts val="579"/>
              </a:spcBef>
            </a:pPr>
            <a:r>
              <a:rPr sz="1071" spc="-10" dirty="0">
                <a:latin typeface="Arial"/>
                <a:cs typeface="Arial"/>
              </a:rPr>
              <a:t>Humidity</a:t>
            </a:r>
            <a:r>
              <a:rPr sz="1071" spc="-54" dirty="0">
                <a:latin typeface="Arial"/>
                <a:cs typeface="Arial"/>
              </a:rPr>
              <a:t> </a:t>
            </a:r>
            <a:r>
              <a:rPr sz="1071" spc="-10" dirty="0">
                <a:latin typeface="Arial"/>
                <a:cs typeface="Arial"/>
              </a:rPr>
              <a:t>is</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term</a:t>
            </a:r>
            <a:r>
              <a:rPr sz="1071" spc="-54" dirty="0">
                <a:latin typeface="Arial"/>
                <a:cs typeface="Arial"/>
              </a:rPr>
              <a:t> </a:t>
            </a:r>
            <a:r>
              <a:rPr sz="1071" spc="-10" dirty="0">
                <a:latin typeface="Arial"/>
                <a:cs typeface="Arial"/>
              </a:rPr>
              <a:t>used</a:t>
            </a:r>
            <a:r>
              <a:rPr sz="1071" spc="-54" dirty="0">
                <a:latin typeface="Arial"/>
                <a:cs typeface="Arial"/>
              </a:rPr>
              <a:t> </a:t>
            </a:r>
            <a:r>
              <a:rPr sz="1071" dirty="0">
                <a:latin typeface="Arial"/>
                <a:cs typeface="Arial"/>
              </a:rPr>
              <a:t>to</a:t>
            </a:r>
            <a:r>
              <a:rPr sz="1071" spc="-49" dirty="0">
                <a:latin typeface="Arial"/>
                <a:cs typeface="Arial"/>
              </a:rPr>
              <a:t> </a:t>
            </a:r>
            <a:r>
              <a:rPr sz="1071" spc="-10" dirty="0">
                <a:latin typeface="Arial"/>
                <a:cs typeface="Arial"/>
              </a:rPr>
              <a:t>describe</a:t>
            </a:r>
            <a:r>
              <a:rPr sz="1071" spc="-5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wetness</a:t>
            </a:r>
            <a:r>
              <a:rPr sz="1071" spc="-54" dirty="0">
                <a:latin typeface="Arial"/>
                <a:cs typeface="Arial"/>
              </a:rPr>
              <a:t> </a:t>
            </a:r>
            <a:r>
              <a:rPr sz="1071" dirty="0">
                <a:latin typeface="Arial"/>
                <a:cs typeface="Arial"/>
              </a:rPr>
              <a:t>or</a:t>
            </a:r>
            <a:r>
              <a:rPr sz="1071" spc="-54" dirty="0">
                <a:latin typeface="Arial"/>
                <a:cs typeface="Arial"/>
              </a:rPr>
              <a:t> </a:t>
            </a:r>
            <a:r>
              <a:rPr sz="1071" spc="-10" dirty="0">
                <a:latin typeface="Arial"/>
                <a:cs typeface="Arial"/>
              </a:rPr>
              <a:t>dryness</a:t>
            </a:r>
            <a:r>
              <a:rPr sz="1071" spc="-5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air.</a:t>
            </a:r>
            <a:r>
              <a:rPr sz="1071" spc="-49" dirty="0">
                <a:latin typeface="Arial"/>
                <a:cs typeface="Arial"/>
              </a:rPr>
              <a:t> </a:t>
            </a:r>
            <a:r>
              <a:rPr sz="1071" spc="-10" dirty="0">
                <a:latin typeface="Arial"/>
                <a:cs typeface="Arial"/>
              </a:rPr>
              <a:t>The</a:t>
            </a:r>
            <a:r>
              <a:rPr sz="1071" spc="-54" dirty="0">
                <a:latin typeface="Arial"/>
                <a:cs typeface="Arial"/>
              </a:rPr>
              <a:t> </a:t>
            </a:r>
            <a:r>
              <a:rPr sz="1071" dirty="0">
                <a:latin typeface="Arial"/>
                <a:cs typeface="Arial"/>
              </a:rPr>
              <a:t>air</a:t>
            </a:r>
            <a:r>
              <a:rPr sz="1071" spc="-49" dirty="0">
                <a:latin typeface="Arial"/>
                <a:cs typeface="Arial"/>
              </a:rPr>
              <a:t> </a:t>
            </a:r>
            <a:r>
              <a:rPr sz="1071" spc="-10" dirty="0">
                <a:latin typeface="Arial"/>
                <a:cs typeface="Arial"/>
              </a:rPr>
              <a:t>around</a:t>
            </a:r>
            <a:r>
              <a:rPr sz="1071" spc="-49" dirty="0">
                <a:latin typeface="Arial"/>
                <a:cs typeface="Arial"/>
              </a:rPr>
              <a:t> </a:t>
            </a:r>
            <a:r>
              <a:rPr sz="1071" spc="-10" dirty="0">
                <a:latin typeface="Arial"/>
                <a:cs typeface="Arial"/>
              </a:rPr>
              <a:t>us</a:t>
            </a:r>
            <a:r>
              <a:rPr sz="1071" spc="-49" dirty="0">
                <a:latin typeface="Arial"/>
                <a:cs typeface="Arial"/>
              </a:rPr>
              <a:t> </a:t>
            </a:r>
            <a:r>
              <a:rPr sz="1071" spc="-10" dirty="0">
                <a:latin typeface="Arial"/>
                <a:cs typeface="Arial"/>
              </a:rPr>
              <a:t>contains </a:t>
            </a:r>
            <a:r>
              <a:rPr sz="1071" dirty="0">
                <a:latin typeface="Arial"/>
                <a:cs typeface="Arial"/>
              </a:rPr>
              <a:t>a</a:t>
            </a:r>
            <a:r>
              <a:rPr sz="1071" spc="161" dirty="0">
                <a:latin typeface="Arial"/>
                <a:cs typeface="Arial"/>
              </a:rPr>
              <a:t> </a:t>
            </a:r>
            <a:r>
              <a:rPr sz="1071" dirty="0">
                <a:latin typeface="Arial"/>
                <a:cs typeface="Arial"/>
              </a:rPr>
              <a:t>percentage</a:t>
            </a:r>
            <a:r>
              <a:rPr sz="1071" spc="166" dirty="0">
                <a:latin typeface="Arial"/>
                <a:cs typeface="Arial"/>
              </a:rPr>
              <a:t> </a:t>
            </a:r>
            <a:r>
              <a:rPr sz="1071" dirty="0">
                <a:latin typeface="Arial"/>
                <a:cs typeface="Arial"/>
              </a:rPr>
              <a:t>of</a:t>
            </a:r>
            <a:r>
              <a:rPr sz="1071" spc="166" dirty="0">
                <a:latin typeface="Arial"/>
                <a:cs typeface="Arial"/>
              </a:rPr>
              <a:t> </a:t>
            </a:r>
            <a:r>
              <a:rPr sz="1071" dirty="0">
                <a:latin typeface="Arial"/>
                <a:cs typeface="Arial"/>
              </a:rPr>
              <a:t>water</a:t>
            </a:r>
            <a:r>
              <a:rPr sz="1071" spc="170" dirty="0">
                <a:latin typeface="Arial"/>
                <a:cs typeface="Arial"/>
              </a:rPr>
              <a:t> </a:t>
            </a:r>
            <a:r>
              <a:rPr sz="1071" dirty="0">
                <a:latin typeface="Arial"/>
                <a:cs typeface="Arial"/>
              </a:rPr>
              <a:t>vapour</a:t>
            </a:r>
            <a:r>
              <a:rPr sz="1071" spc="166" dirty="0">
                <a:latin typeface="Arial"/>
                <a:cs typeface="Arial"/>
              </a:rPr>
              <a:t> </a:t>
            </a:r>
            <a:r>
              <a:rPr sz="1071" dirty="0">
                <a:latin typeface="Arial"/>
                <a:cs typeface="Arial"/>
              </a:rPr>
              <a:t>and</a:t>
            </a:r>
            <a:r>
              <a:rPr sz="1071" spc="161" dirty="0">
                <a:latin typeface="Arial"/>
                <a:cs typeface="Arial"/>
              </a:rPr>
              <a:t> </a:t>
            </a:r>
            <a:r>
              <a:rPr sz="1071" dirty="0">
                <a:latin typeface="Arial"/>
                <a:cs typeface="Arial"/>
              </a:rPr>
              <a:t>the</a:t>
            </a:r>
            <a:r>
              <a:rPr sz="1071" spc="166" dirty="0">
                <a:latin typeface="Arial"/>
                <a:cs typeface="Arial"/>
              </a:rPr>
              <a:t> </a:t>
            </a:r>
            <a:r>
              <a:rPr sz="1071" dirty="0">
                <a:latin typeface="Arial"/>
                <a:cs typeface="Arial"/>
              </a:rPr>
              <a:t>humidity</a:t>
            </a:r>
            <a:r>
              <a:rPr sz="1071" spc="175" dirty="0">
                <a:latin typeface="Arial"/>
                <a:cs typeface="Arial"/>
              </a:rPr>
              <a:t> </a:t>
            </a:r>
            <a:r>
              <a:rPr sz="1071" dirty="0">
                <a:latin typeface="Arial"/>
                <a:cs typeface="Arial"/>
              </a:rPr>
              <a:t>refers</a:t>
            </a:r>
            <a:r>
              <a:rPr sz="1071" spc="166" dirty="0">
                <a:latin typeface="Arial"/>
                <a:cs typeface="Arial"/>
              </a:rPr>
              <a:t> </a:t>
            </a:r>
            <a:r>
              <a:rPr sz="1071" dirty="0">
                <a:latin typeface="Arial"/>
                <a:cs typeface="Arial"/>
              </a:rPr>
              <a:t>to</a:t>
            </a:r>
            <a:r>
              <a:rPr sz="1071" spc="166"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moisture</a:t>
            </a:r>
            <a:r>
              <a:rPr sz="1071" spc="166" dirty="0">
                <a:latin typeface="Arial"/>
                <a:cs typeface="Arial"/>
              </a:rPr>
              <a:t> </a:t>
            </a:r>
            <a:r>
              <a:rPr sz="1071" dirty="0">
                <a:latin typeface="Arial"/>
                <a:cs typeface="Arial"/>
              </a:rPr>
              <a:t>content</a:t>
            </a:r>
            <a:r>
              <a:rPr sz="1071" spc="166" dirty="0">
                <a:latin typeface="Arial"/>
                <a:cs typeface="Arial"/>
              </a:rPr>
              <a:t> </a:t>
            </a:r>
            <a:r>
              <a:rPr sz="1071" dirty="0">
                <a:latin typeface="Arial"/>
                <a:cs typeface="Arial"/>
              </a:rPr>
              <a:t>(water</a:t>
            </a:r>
            <a:r>
              <a:rPr sz="1071" spc="166" dirty="0">
                <a:latin typeface="Arial"/>
                <a:cs typeface="Arial"/>
              </a:rPr>
              <a:t> </a:t>
            </a:r>
            <a:r>
              <a:rPr sz="1071" spc="-10" dirty="0">
                <a:latin typeface="Arial"/>
                <a:cs typeface="Arial"/>
              </a:rPr>
              <a:t>vapor) </a:t>
            </a:r>
            <a:r>
              <a:rPr sz="1071" dirty="0">
                <a:latin typeface="Arial"/>
                <a:cs typeface="Arial"/>
              </a:rPr>
              <a:t>present</a:t>
            </a:r>
            <a:r>
              <a:rPr sz="1071" spc="136" dirty="0">
                <a:latin typeface="Arial"/>
                <a:cs typeface="Arial"/>
              </a:rPr>
              <a:t> </a:t>
            </a:r>
            <a:r>
              <a:rPr sz="1071" dirty="0">
                <a:latin typeface="Arial"/>
                <a:cs typeface="Arial"/>
              </a:rPr>
              <a:t>in</a:t>
            </a:r>
            <a:r>
              <a:rPr sz="1071" spc="131" dirty="0">
                <a:latin typeface="Arial"/>
                <a:cs typeface="Arial"/>
              </a:rPr>
              <a:t> </a:t>
            </a:r>
            <a:r>
              <a:rPr sz="1071" dirty="0">
                <a:latin typeface="Arial"/>
                <a:cs typeface="Arial"/>
              </a:rPr>
              <a:t>the</a:t>
            </a:r>
            <a:r>
              <a:rPr sz="1071" spc="136" dirty="0">
                <a:latin typeface="Arial"/>
                <a:cs typeface="Arial"/>
              </a:rPr>
              <a:t> </a:t>
            </a:r>
            <a:r>
              <a:rPr sz="1071" dirty="0">
                <a:latin typeface="Arial"/>
                <a:cs typeface="Arial"/>
              </a:rPr>
              <a:t>air.</a:t>
            </a:r>
            <a:r>
              <a:rPr sz="1071" spc="141" dirty="0">
                <a:latin typeface="Arial"/>
                <a:cs typeface="Arial"/>
              </a:rPr>
              <a:t> </a:t>
            </a:r>
            <a:r>
              <a:rPr sz="1071" dirty="0">
                <a:latin typeface="Arial"/>
                <a:cs typeface="Arial"/>
              </a:rPr>
              <a:t>There</a:t>
            </a:r>
            <a:r>
              <a:rPr sz="1071" spc="141" dirty="0">
                <a:latin typeface="Arial"/>
                <a:cs typeface="Arial"/>
              </a:rPr>
              <a:t> </a:t>
            </a:r>
            <a:r>
              <a:rPr sz="1071" dirty="0">
                <a:latin typeface="Arial"/>
                <a:cs typeface="Arial"/>
              </a:rPr>
              <a:t>are</a:t>
            </a:r>
            <a:r>
              <a:rPr sz="1071" spc="136" dirty="0">
                <a:latin typeface="Arial"/>
                <a:cs typeface="Arial"/>
              </a:rPr>
              <a:t> </a:t>
            </a:r>
            <a:r>
              <a:rPr sz="1071" dirty="0">
                <a:latin typeface="Arial"/>
                <a:cs typeface="Arial"/>
              </a:rPr>
              <a:t>generally</a:t>
            </a:r>
            <a:r>
              <a:rPr sz="1071" spc="141" dirty="0">
                <a:latin typeface="Arial"/>
                <a:cs typeface="Arial"/>
              </a:rPr>
              <a:t> </a:t>
            </a:r>
            <a:r>
              <a:rPr sz="1071" dirty="0">
                <a:latin typeface="Arial"/>
                <a:cs typeface="Arial"/>
              </a:rPr>
              <a:t>two</a:t>
            </a:r>
            <a:r>
              <a:rPr sz="1071" spc="136" dirty="0">
                <a:latin typeface="Arial"/>
                <a:cs typeface="Arial"/>
              </a:rPr>
              <a:t> </a:t>
            </a:r>
            <a:r>
              <a:rPr sz="1071" dirty="0">
                <a:latin typeface="Arial"/>
                <a:cs typeface="Arial"/>
              </a:rPr>
              <a:t>ways</a:t>
            </a:r>
            <a:r>
              <a:rPr sz="1071" spc="141" dirty="0">
                <a:latin typeface="Arial"/>
                <a:cs typeface="Arial"/>
              </a:rPr>
              <a:t> </a:t>
            </a:r>
            <a:r>
              <a:rPr sz="1071" dirty="0">
                <a:latin typeface="Arial"/>
                <a:cs typeface="Arial"/>
              </a:rPr>
              <a:t>to</a:t>
            </a:r>
            <a:r>
              <a:rPr sz="1071" spc="136" dirty="0">
                <a:latin typeface="Arial"/>
                <a:cs typeface="Arial"/>
              </a:rPr>
              <a:t> </a:t>
            </a:r>
            <a:r>
              <a:rPr sz="1071" dirty="0">
                <a:latin typeface="Arial"/>
                <a:cs typeface="Arial"/>
              </a:rPr>
              <a:t>measure</a:t>
            </a:r>
            <a:r>
              <a:rPr sz="1071" spc="141" dirty="0">
                <a:latin typeface="Arial"/>
                <a:cs typeface="Arial"/>
              </a:rPr>
              <a:t> </a:t>
            </a:r>
            <a:r>
              <a:rPr sz="1071" dirty="0">
                <a:latin typeface="Arial"/>
                <a:cs typeface="Arial"/>
              </a:rPr>
              <a:t>humidity,</a:t>
            </a:r>
            <a:r>
              <a:rPr sz="1071" spc="136" dirty="0">
                <a:latin typeface="Arial"/>
                <a:cs typeface="Arial"/>
              </a:rPr>
              <a:t> </a:t>
            </a:r>
            <a:r>
              <a:rPr sz="1071" dirty="0">
                <a:latin typeface="Arial"/>
                <a:cs typeface="Arial"/>
              </a:rPr>
              <a:t>relative</a:t>
            </a:r>
            <a:r>
              <a:rPr sz="1071" spc="136" dirty="0">
                <a:latin typeface="Arial"/>
                <a:cs typeface="Arial"/>
              </a:rPr>
              <a:t> </a:t>
            </a:r>
            <a:r>
              <a:rPr sz="1071" dirty="0">
                <a:latin typeface="Arial"/>
                <a:cs typeface="Arial"/>
              </a:rPr>
              <a:t>humidity,</a:t>
            </a:r>
            <a:r>
              <a:rPr sz="1071" spc="136" dirty="0">
                <a:latin typeface="Arial"/>
                <a:cs typeface="Arial"/>
              </a:rPr>
              <a:t> </a:t>
            </a:r>
            <a:r>
              <a:rPr sz="1071" spc="-24" dirty="0">
                <a:latin typeface="Arial"/>
                <a:cs typeface="Arial"/>
              </a:rPr>
              <a:t>and </a:t>
            </a:r>
            <a:r>
              <a:rPr sz="1071" dirty="0">
                <a:latin typeface="Arial"/>
                <a:cs typeface="Arial"/>
              </a:rPr>
              <a:t>absolute</a:t>
            </a:r>
            <a:r>
              <a:rPr sz="1071" spc="-29" dirty="0">
                <a:latin typeface="Arial"/>
                <a:cs typeface="Arial"/>
              </a:rPr>
              <a:t> </a:t>
            </a:r>
            <a:r>
              <a:rPr sz="1071" spc="-10" dirty="0">
                <a:latin typeface="Arial"/>
                <a:cs typeface="Arial"/>
              </a:rPr>
              <a:t>humidity.</a:t>
            </a:r>
            <a:endParaRPr sz="1071" dirty="0">
              <a:latin typeface="Arial"/>
              <a:cs typeface="Arial"/>
            </a:endParaRPr>
          </a:p>
          <a:p>
            <a:pPr marL="455161" marR="5566" lvl="3" indent="-220160" algn="just">
              <a:lnSpc>
                <a:spcPct val="143600"/>
              </a:lnSpc>
              <a:spcBef>
                <a:spcPts val="584"/>
              </a:spcBef>
              <a:buAutoNum type="alphaLcPeriod"/>
              <a:tabLst>
                <a:tab pos="457636" algn="l"/>
              </a:tabLst>
            </a:pPr>
            <a:r>
              <a:rPr sz="1071" dirty="0">
                <a:latin typeface="Arial"/>
                <a:cs typeface="Arial"/>
              </a:rPr>
              <a:t>Absolute</a:t>
            </a:r>
            <a:r>
              <a:rPr sz="1071" spc="253" dirty="0">
                <a:latin typeface="Arial"/>
                <a:cs typeface="Arial"/>
              </a:rPr>
              <a:t> </a:t>
            </a:r>
            <a:r>
              <a:rPr sz="1071" dirty="0">
                <a:latin typeface="Arial"/>
                <a:cs typeface="Arial"/>
              </a:rPr>
              <a:t>humidity</a:t>
            </a:r>
            <a:r>
              <a:rPr sz="1071" spc="263" dirty="0">
                <a:latin typeface="Arial"/>
                <a:cs typeface="Arial"/>
              </a:rPr>
              <a:t> </a:t>
            </a:r>
            <a:r>
              <a:rPr sz="1071" dirty="0">
                <a:latin typeface="Arial"/>
                <a:cs typeface="Arial"/>
              </a:rPr>
              <a:t>is</a:t>
            </a:r>
            <a:r>
              <a:rPr sz="1071" spc="253" dirty="0">
                <a:latin typeface="Arial"/>
                <a:cs typeface="Arial"/>
              </a:rPr>
              <a:t> </a:t>
            </a:r>
            <a:r>
              <a:rPr sz="1071" dirty="0">
                <a:latin typeface="Arial"/>
                <a:cs typeface="Arial"/>
              </a:rPr>
              <a:t>the</a:t>
            </a:r>
            <a:r>
              <a:rPr sz="1071" spc="258" dirty="0">
                <a:latin typeface="Arial"/>
                <a:cs typeface="Arial"/>
              </a:rPr>
              <a:t> </a:t>
            </a:r>
            <a:r>
              <a:rPr sz="1071" dirty="0">
                <a:latin typeface="Arial"/>
                <a:cs typeface="Arial"/>
              </a:rPr>
              <a:t>measure</a:t>
            </a:r>
            <a:r>
              <a:rPr sz="1071" spc="253" dirty="0">
                <a:latin typeface="Arial"/>
                <a:cs typeface="Arial"/>
              </a:rPr>
              <a:t> </a:t>
            </a:r>
            <a:r>
              <a:rPr sz="1071" dirty="0">
                <a:latin typeface="Arial"/>
                <a:cs typeface="Arial"/>
              </a:rPr>
              <a:t>of</a:t>
            </a:r>
            <a:r>
              <a:rPr sz="1071" spc="258" dirty="0">
                <a:latin typeface="Arial"/>
                <a:cs typeface="Arial"/>
              </a:rPr>
              <a:t> </a:t>
            </a:r>
            <a:r>
              <a:rPr sz="1071" dirty="0">
                <a:latin typeface="Arial"/>
                <a:cs typeface="Arial"/>
              </a:rPr>
              <a:t>the</a:t>
            </a:r>
            <a:r>
              <a:rPr sz="1071" spc="258" dirty="0">
                <a:latin typeface="Arial"/>
                <a:cs typeface="Arial"/>
              </a:rPr>
              <a:t> </a:t>
            </a:r>
            <a:r>
              <a:rPr sz="1071" dirty="0">
                <a:latin typeface="Arial"/>
                <a:cs typeface="Arial"/>
              </a:rPr>
              <a:t>amount</a:t>
            </a:r>
            <a:r>
              <a:rPr sz="1071" spc="253" dirty="0">
                <a:latin typeface="Arial"/>
                <a:cs typeface="Arial"/>
              </a:rPr>
              <a:t> </a:t>
            </a:r>
            <a:r>
              <a:rPr sz="1071" dirty="0">
                <a:latin typeface="Arial"/>
                <a:cs typeface="Arial"/>
              </a:rPr>
              <a:t>(by</a:t>
            </a:r>
            <a:r>
              <a:rPr sz="1071" spc="263" dirty="0">
                <a:latin typeface="Arial"/>
                <a:cs typeface="Arial"/>
              </a:rPr>
              <a:t> </a:t>
            </a:r>
            <a:r>
              <a:rPr sz="1071" dirty="0">
                <a:latin typeface="Arial"/>
                <a:cs typeface="Arial"/>
              </a:rPr>
              <a:t>weight)</a:t>
            </a:r>
            <a:r>
              <a:rPr sz="1071" spc="258" dirty="0">
                <a:latin typeface="Arial"/>
                <a:cs typeface="Arial"/>
              </a:rPr>
              <a:t> </a:t>
            </a:r>
            <a:r>
              <a:rPr sz="1071" dirty="0">
                <a:latin typeface="Arial"/>
                <a:cs typeface="Arial"/>
              </a:rPr>
              <a:t>of</a:t>
            </a:r>
            <a:r>
              <a:rPr sz="1071" spc="258" dirty="0">
                <a:latin typeface="Arial"/>
                <a:cs typeface="Arial"/>
              </a:rPr>
              <a:t> </a:t>
            </a:r>
            <a:r>
              <a:rPr sz="1071" dirty="0">
                <a:latin typeface="Arial"/>
                <a:cs typeface="Arial"/>
              </a:rPr>
              <a:t>moisture</a:t>
            </a:r>
            <a:r>
              <a:rPr sz="1071" spc="253" dirty="0">
                <a:latin typeface="Arial"/>
                <a:cs typeface="Arial"/>
              </a:rPr>
              <a:t> </a:t>
            </a:r>
            <a:r>
              <a:rPr sz="1071" dirty="0">
                <a:latin typeface="Arial"/>
                <a:cs typeface="Arial"/>
              </a:rPr>
              <a:t>in</a:t>
            </a:r>
            <a:r>
              <a:rPr sz="1071" spc="253" dirty="0">
                <a:latin typeface="Arial"/>
                <a:cs typeface="Arial"/>
              </a:rPr>
              <a:t> </a:t>
            </a:r>
            <a:r>
              <a:rPr sz="1071" dirty="0">
                <a:latin typeface="Arial"/>
                <a:cs typeface="Arial"/>
              </a:rPr>
              <a:t>the</a:t>
            </a:r>
            <a:r>
              <a:rPr sz="1071" spc="253" dirty="0">
                <a:latin typeface="Arial"/>
                <a:cs typeface="Arial"/>
              </a:rPr>
              <a:t> </a:t>
            </a:r>
            <a:r>
              <a:rPr sz="1071" spc="-24" dirty="0">
                <a:latin typeface="Arial"/>
                <a:cs typeface="Arial"/>
              </a:rPr>
              <a:t>air 	</a:t>
            </a:r>
            <a:r>
              <a:rPr sz="1071" dirty="0">
                <a:latin typeface="Arial"/>
                <a:cs typeface="Arial"/>
              </a:rPr>
              <a:t>regardless</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temperature.</a:t>
            </a:r>
            <a:endParaRPr sz="1071" dirty="0">
              <a:latin typeface="Arial"/>
              <a:cs typeface="Arial"/>
            </a:endParaRPr>
          </a:p>
          <a:p>
            <a:pPr marL="455161" marR="6184" lvl="3" indent="-220160" algn="just">
              <a:lnSpc>
                <a:spcPct val="143600"/>
              </a:lnSpc>
              <a:buAutoNum type="alphaLcPeriod"/>
              <a:tabLst>
                <a:tab pos="457636" algn="l"/>
              </a:tabLst>
            </a:pPr>
            <a:r>
              <a:rPr sz="1071" dirty="0">
                <a:latin typeface="Arial"/>
                <a:cs typeface="Arial"/>
              </a:rPr>
              <a:t>Relative</a:t>
            </a:r>
            <a:r>
              <a:rPr sz="1071" spc="161" dirty="0">
                <a:latin typeface="Arial"/>
                <a:cs typeface="Arial"/>
              </a:rPr>
              <a:t> </a:t>
            </a:r>
            <a:r>
              <a:rPr sz="1071" dirty="0">
                <a:latin typeface="Arial"/>
                <a:cs typeface="Arial"/>
              </a:rPr>
              <a:t>humidity</a:t>
            </a:r>
            <a:r>
              <a:rPr sz="1071" spc="170" dirty="0">
                <a:latin typeface="Arial"/>
                <a:cs typeface="Arial"/>
              </a:rPr>
              <a:t> </a:t>
            </a:r>
            <a:r>
              <a:rPr sz="1071" dirty="0">
                <a:latin typeface="Arial"/>
                <a:cs typeface="Arial"/>
              </a:rPr>
              <a:t>(RH)</a:t>
            </a:r>
            <a:r>
              <a:rPr sz="1071" spc="170" dirty="0">
                <a:latin typeface="Arial"/>
                <a:cs typeface="Arial"/>
              </a:rPr>
              <a:t> </a:t>
            </a:r>
            <a:r>
              <a:rPr sz="1071" dirty="0">
                <a:latin typeface="Arial"/>
                <a:cs typeface="Arial"/>
              </a:rPr>
              <a:t>is</a:t>
            </a:r>
            <a:r>
              <a:rPr sz="1071" spc="170"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percentage</a:t>
            </a:r>
            <a:r>
              <a:rPr sz="1071" spc="166" dirty="0">
                <a:latin typeface="Arial"/>
                <a:cs typeface="Arial"/>
              </a:rPr>
              <a:t> </a:t>
            </a:r>
            <a:r>
              <a:rPr sz="1071" dirty="0">
                <a:latin typeface="Arial"/>
                <a:cs typeface="Arial"/>
              </a:rPr>
              <a:t>of</a:t>
            </a:r>
            <a:r>
              <a:rPr sz="1071" spc="166" dirty="0">
                <a:latin typeface="Arial"/>
                <a:cs typeface="Arial"/>
              </a:rPr>
              <a:t> </a:t>
            </a:r>
            <a:r>
              <a:rPr sz="1071" dirty="0">
                <a:latin typeface="Arial"/>
                <a:cs typeface="Arial"/>
              </a:rPr>
              <a:t>how</a:t>
            </a:r>
            <a:r>
              <a:rPr sz="1071" spc="166" dirty="0">
                <a:latin typeface="Arial"/>
                <a:cs typeface="Arial"/>
              </a:rPr>
              <a:t> </a:t>
            </a:r>
            <a:r>
              <a:rPr sz="1071" dirty="0">
                <a:latin typeface="Arial"/>
                <a:cs typeface="Arial"/>
              </a:rPr>
              <a:t>much</a:t>
            </a:r>
            <a:r>
              <a:rPr sz="1071" spc="170" dirty="0">
                <a:latin typeface="Arial"/>
                <a:cs typeface="Arial"/>
              </a:rPr>
              <a:t> </a:t>
            </a:r>
            <a:r>
              <a:rPr sz="1071" dirty="0">
                <a:latin typeface="Arial"/>
                <a:cs typeface="Arial"/>
              </a:rPr>
              <a:t>moisture</a:t>
            </a:r>
            <a:r>
              <a:rPr sz="1071" spc="161" dirty="0">
                <a:latin typeface="Arial"/>
                <a:cs typeface="Arial"/>
              </a:rPr>
              <a:t> </a:t>
            </a:r>
            <a:r>
              <a:rPr sz="1071" dirty="0">
                <a:latin typeface="Arial"/>
                <a:cs typeface="Arial"/>
              </a:rPr>
              <a:t>is</a:t>
            </a:r>
            <a:r>
              <a:rPr sz="1071" spc="170" dirty="0">
                <a:latin typeface="Arial"/>
                <a:cs typeface="Arial"/>
              </a:rPr>
              <a:t> </a:t>
            </a:r>
            <a:r>
              <a:rPr sz="1071" dirty="0">
                <a:latin typeface="Arial"/>
                <a:cs typeface="Arial"/>
              </a:rPr>
              <a:t>present</a:t>
            </a:r>
            <a:r>
              <a:rPr sz="1071" spc="166" dirty="0">
                <a:latin typeface="Arial"/>
                <a:cs typeface="Arial"/>
              </a:rPr>
              <a:t> </a:t>
            </a:r>
            <a:r>
              <a:rPr sz="1071" dirty="0">
                <a:latin typeface="Arial"/>
                <a:cs typeface="Arial"/>
              </a:rPr>
              <a:t>in</a:t>
            </a:r>
            <a:r>
              <a:rPr sz="1071" spc="166" dirty="0">
                <a:latin typeface="Arial"/>
                <a:cs typeface="Arial"/>
              </a:rPr>
              <a:t> </a:t>
            </a:r>
            <a:r>
              <a:rPr sz="1071" dirty="0">
                <a:latin typeface="Arial"/>
                <a:cs typeface="Arial"/>
              </a:rPr>
              <a:t>the</a:t>
            </a:r>
            <a:r>
              <a:rPr sz="1071" spc="161" dirty="0">
                <a:latin typeface="Arial"/>
                <a:cs typeface="Arial"/>
              </a:rPr>
              <a:t> </a:t>
            </a:r>
            <a:r>
              <a:rPr sz="1071" spc="-24" dirty="0">
                <a:latin typeface="Arial"/>
                <a:cs typeface="Arial"/>
              </a:rPr>
              <a:t>air 	</a:t>
            </a:r>
            <a:r>
              <a:rPr sz="1071" dirty="0">
                <a:latin typeface="Arial"/>
                <a:cs typeface="Arial"/>
              </a:rPr>
              <a:t>compared</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how</a:t>
            </a:r>
            <a:r>
              <a:rPr sz="1071" spc="15" dirty="0">
                <a:latin typeface="Arial"/>
                <a:cs typeface="Arial"/>
              </a:rPr>
              <a:t> </a:t>
            </a:r>
            <a:r>
              <a:rPr sz="1071" dirty="0">
                <a:latin typeface="Arial"/>
                <a:cs typeface="Arial"/>
              </a:rPr>
              <a:t>much</a:t>
            </a:r>
            <a:r>
              <a:rPr sz="1071" spc="19" dirty="0">
                <a:latin typeface="Arial"/>
                <a:cs typeface="Arial"/>
              </a:rPr>
              <a:t> </a:t>
            </a:r>
            <a:r>
              <a:rPr sz="1071" dirty="0">
                <a:latin typeface="Arial"/>
                <a:cs typeface="Arial"/>
              </a:rPr>
              <a:t>moisture</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air</a:t>
            </a:r>
            <a:r>
              <a:rPr sz="1071" spc="19"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capable</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holding</a:t>
            </a:r>
            <a:r>
              <a:rPr sz="1071" spc="15" dirty="0">
                <a:latin typeface="Arial"/>
                <a:cs typeface="Arial"/>
              </a:rPr>
              <a:t> </a:t>
            </a:r>
            <a:r>
              <a:rPr sz="1071" dirty="0">
                <a:latin typeface="Arial"/>
                <a:cs typeface="Arial"/>
              </a:rPr>
              <a:t>at</a:t>
            </a:r>
            <a:r>
              <a:rPr sz="1071" spc="15" dirty="0">
                <a:latin typeface="Arial"/>
                <a:cs typeface="Arial"/>
              </a:rPr>
              <a:t> </a:t>
            </a:r>
            <a:r>
              <a:rPr sz="1071" dirty="0">
                <a:latin typeface="Arial"/>
                <a:cs typeface="Arial"/>
              </a:rPr>
              <a:t>that</a:t>
            </a:r>
            <a:r>
              <a:rPr sz="1071" spc="15" dirty="0">
                <a:latin typeface="Arial"/>
                <a:cs typeface="Arial"/>
              </a:rPr>
              <a:t> </a:t>
            </a:r>
            <a:r>
              <a:rPr sz="1071" dirty="0">
                <a:latin typeface="Arial"/>
                <a:cs typeface="Arial"/>
              </a:rPr>
              <a:t>temperature.</a:t>
            </a:r>
            <a:r>
              <a:rPr sz="1071" spc="29" dirty="0">
                <a:latin typeface="Arial"/>
                <a:cs typeface="Arial"/>
              </a:rPr>
              <a:t> </a:t>
            </a:r>
            <a:r>
              <a:rPr sz="1071" dirty="0">
                <a:latin typeface="Arial"/>
                <a:cs typeface="Arial"/>
              </a:rPr>
              <a:t>As</a:t>
            </a:r>
            <a:r>
              <a:rPr sz="1071" spc="15" dirty="0">
                <a:latin typeface="Arial"/>
                <a:cs typeface="Arial"/>
              </a:rPr>
              <a:t> </a:t>
            </a:r>
            <a:r>
              <a:rPr sz="1071" spc="-24" dirty="0">
                <a:latin typeface="Arial"/>
                <a:cs typeface="Arial"/>
              </a:rPr>
              <a:t>an</a:t>
            </a:r>
            <a:endParaRPr sz="1071" dirty="0">
              <a:latin typeface="Arial"/>
              <a:cs typeface="Arial"/>
            </a:endParaRPr>
          </a:p>
          <a:p>
            <a:pPr marL="457636" marR="4947" algn="just">
              <a:lnSpc>
                <a:spcPct val="143700"/>
              </a:lnSpc>
              <a:spcBef>
                <a:spcPts val="5"/>
              </a:spcBef>
            </a:pPr>
            <a:r>
              <a:rPr sz="1071" dirty="0">
                <a:latin typeface="Arial"/>
                <a:cs typeface="Arial"/>
              </a:rPr>
              <a:t>example,</a:t>
            </a:r>
            <a:r>
              <a:rPr sz="1071" spc="-54" dirty="0">
                <a:latin typeface="Arial"/>
                <a:cs typeface="Arial"/>
              </a:rPr>
              <a:t> </a:t>
            </a:r>
            <a:r>
              <a:rPr sz="1071" dirty="0">
                <a:latin typeface="Arial"/>
                <a:cs typeface="Arial"/>
              </a:rPr>
              <a:t>if</a:t>
            </a:r>
            <a:r>
              <a:rPr sz="1071" spc="-58"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relative</a:t>
            </a:r>
            <a:r>
              <a:rPr sz="1071" spc="-54" dirty="0">
                <a:latin typeface="Arial"/>
                <a:cs typeface="Arial"/>
              </a:rPr>
              <a:t> </a:t>
            </a:r>
            <a:r>
              <a:rPr sz="1071" dirty="0">
                <a:latin typeface="Arial"/>
                <a:cs typeface="Arial"/>
              </a:rPr>
              <a:t>humidity</a:t>
            </a:r>
            <a:r>
              <a:rPr sz="1071" spc="-44" dirty="0">
                <a:latin typeface="Arial"/>
                <a:cs typeface="Arial"/>
              </a:rPr>
              <a:t> </a:t>
            </a:r>
            <a:r>
              <a:rPr sz="1071" dirty="0">
                <a:latin typeface="Arial"/>
                <a:cs typeface="Arial"/>
              </a:rPr>
              <a:t>is</a:t>
            </a:r>
            <a:r>
              <a:rPr sz="1071" spc="-54" dirty="0">
                <a:latin typeface="Arial"/>
                <a:cs typeface="Arial"/>
              </a:rPr>
              <a:t> </a:t>
            </a:r>
            <a:r>
              <a:rPr sz="1071" dirty="0">
                <a:latin typeface="Arial"/>
                <a:cs typeface="Arial"/>
              </a:rPr>
              <a:t>50%,</a:t>
            </a:r>
            <a:r>
              <a:rPr sz="1071" spc="-5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air</a:t>
            </a:r>
            <a:r>
              <a:rPr sz="1071" spc="-49" dirty="0">
                <a:latin typeface="Arial"/>
                <a:cs typeface="Arial"/>
              </a:rPr>
              <a:t> </a:t>
            </a:r>
            <a:r>
              <a:rPr sz="1071" dirty="0">
                <a:latin typeface="Arial"/>
                <a:cs typeface="Arial"/>
              </a:rPr>
              <a:t>could</a:t>
            </a:r>
            <a:r>
              <a:rPr sz="1071" spc="-54" dirty="0">
                <a:latin typeface="Arial"/>
                <a:cs typeface="Arial"/>
              </a:rPr>
              <a:t> </a:t>
            </a:r>
            <a:r>
              <a:rPr sz="1071" dirty="0">
                <a:latin typeface="Arial"/>
                <a:cs typeface="Arial"/>
              </a:rPr>
              <a:t>hold</a:t>
            </a:r>
            <a:r>
              <a:rPr sz="1071" spc="-58" dirty="0">
                <a:latin typeface="Arial"/>
                <a:cs typeface="Arial"/>
              </a:rPr>
              <a:t> </a:t>
            </a:r>
            <a:r>
              <a:rPr sz="1071" spc="-10" dirty="0">
                <a:latin typeface="Arial"/>
                <a:cs typeface="Arial"/>
              </a:rPr>
              <a:t>twice</a:t>
            </a:r>
            <a:r>
              <a:rPr sz="1071" spc="-54" dirty="0">
                <a:latin typeface="Arial"/>
                <a:cs typeface="Arial"/>
              </a:rPr>
              <a:t> </a:t>
            </a:r>
            <a:r>
              <a:rPr sz="1071" dirty="0">
                <a:latin typeface="Arial"/>
                <a:cs typeface="Arial"/>
              </a:rPr>
              <a:t>as</a:t>
            </a:r>
            <a:r>
              <a:rPr sz="1071" spc="-49" dirty="0">
                <a:latin typeface="Arial"/>
                <a:cs typeface="Arial"/>
              </a:rPr>
              <a:t> </a:t>
            </a:r>
            <a:r>
              <a:rPr sz="1071" dirty="0">
                <a:latin typeface="Arial"/>
                <a:cs typeface="Arial"/>
              </a:rPr>
              <a:t>much</a:t>
            </a:r>
            <a:r>
              <a:rPr sz="1071" spc="-54" dirty="0">
                <a:latin typeface="Arial"/>
                <a:cs typeface="Arial"/>
              </a:rPr>
              <a:t> </a:t>
            </a:r>
            <a:r>
              <a:rPr sz="1071" spc="-10" dirty="0">
                <a:latin typeface="Arial"/>
                <a:cs typeface="Arial"/>
              </a:rPr>
              <a:t>vapour</a:t>
            </a:r>
            <a:r>
              <a:rPr sz="1071" spc="-54" dirty="0">
                <a:latin typeface="Arial"/>
                <a:cs typeface="Arial"/>
              </a:rPr>
              <a:t> </a:t>
            </a:r>
            <a:r>
              <a:rPr sz="1071" dirty="0">
                <a:latin typeface="Arial"/>
                <a:cs typeface="Arial"/>
              </a:rPr>
              <a:t>as</a:t>
            </a:r>
            <a:r>
              <a:rPr sz="1071" spc="-54" dirty="0">
                <a:latin typeface="Arial"/>
                <a:cs typeface="Arial"/>
              </a:rPr>
              <a:t> </a:t>
            </a:r>
            <a:r>
              <a:rPr sz="1071" dirty="0">
                <a:latin typeface="Arial"/>
                <a:cs typeface="Arial"/>
              </a:rPr>
              <a:t>it</a:t>
            </a:r>
            <a:r>
              <a:rPr sz="1071" spc="-54" dirty="0">
                <a:latin typeface="Arial"/>
                <a:cs typeface="Arial"/>
              </a:rPr>
              <a:t> </a:t>
            </a:r>
            <a:r>
              <a:rPr sz="1071" spc="-19" dirty="0">
                <a:latin typeface="Arial"/>
                <a:cs typeface="Arial"/>
              </a:rPr>
              <a:t>does </a:t>
            </a:r>
            <a:r>
              <a:rPr sz="1071" dirty="0">
                <a:latin typeface="Arial"/>
                <a:cs typeface="Arial"/>
              </a:rPr>
              <a:t>at</a:t>
            </a:r>
            <a:r>
              <a:rPr sz="1071" spc="78" dirty="0">
                <a:latin typeface="Arial"/>
                <a:cs typeface="Arial"/>
              </a:rPr>
              <a:t> </a:t>
            </a:r>
            <a:r>
              <a:rPr sz="1071" dirty="0">
                <a:latin typeface="Arial"/>
                <a:cs typeface="Arial"/>
              </a:rPr>
              <a:t>that</a:t>
            </a:r>
            <a:r>
              <a:rPr sz="1071" spc="83" dirty="0">
                <a:latin typeface="Arial"/>
                <a:cs typeface="Arial"/>
              </a:rPr>
              <a:t> </a:t>
            </a:r>
            <a:r>
              <a:rPr sz="1071" dirty="0">
                <a:latin typeface="Arial"/>
                <a:cs typeface="Arial"/>
              </a:rPr>
              <a:t>given</a:t>
            </a:r>
            <a:r>
              <a:rPr sz="1071" spc="78" dirty="0">
                <a:latin typeface="Arial"/>
                <a:cs typeface="Arial"/>
              </a:rPr>
              <a:t> </a:t>
            </a:r>
            <a:r>
              <a:rPr sz="1071" dirty="0">
                <a:latin typeface="Arial"/>
                <a:cs typeface="Arial"/>
              </a:rPr>
              <a:t>temperature.</a:t>
            </a:r>
            <a:r>
              <a:rPr sz="1071" spc="83"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amount</a:t>
            </a:r>
            <a:r>
              <a:rPr sz="1071" spc="78" dirty="0">
                <a:latin typeface="Arial"/>
                <a:cs typeface="Arial"/>
              </a:rPr>
              <a:t> </a:t>
            </a:r>
            <a:r>
              <a:rPr sz="1071" dirty="0">
                <a:latin typeface="Arial"/>
                <a:cs typeface="Arial"/>
              </a:rPr>
              <a:t>of</a:t>
            </a:r>
            <a:r>
              <a:rPr sz="1071" spc="83" dirty="0">
                <a:latin typeface="Arial"/>
                <a:cs typeface="Arial"/>
              </a:rPr>
              <a:t> </a:t>
            </a:r>
            <a:r>
              <a:rPr sz="1071" dirty="0">
                <a:latin typeface="Arial"/>
                <a:cs typeface="Arial"/>
              </a:rPr>
              <a:t>vapour</a:t>
            </a:r>
            <a:r>
              <a:rPr sz="1071" spc="83" dirty="0">
                <a:latin typeface="Arial"/>
                <a:cs typeface="Arial"/>
              </a:rPr>
              <a:t> </a:t>
            </a:r>
            <a:r>
              <a:rPr sz="1071" dirty="0">
                <a:latin typeface="Arial"/>
                <a:cs typeface="Arial"/>
              </a:rPr>
              <a:t>that</a:t>
            </a:r>
            <a:r>
              <a:rPr sz="1071" spc="78"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air</a:t>
            </a:r>
            <a:r>
              <a:rPr sz="1071" spc="83" dirty="0">
                <a:latin typeface="Arial"/>
                <a:cs typeface="Arial"/>
              </a:rPr>
              <a:t> </a:t>
            </a:r>
            <a:r>
              <a:rPr sz="1071" dirty="0">
                <a:latin typeface="Arial"/>
                <a:cs typeface="Arial"/>
              </a:rPr>
              <a:t>can</a:t>
            </a:r>
            <a:r>
              <a:rPr sz="1071" spc="73" dirty="0">
                <a:latin typeface="Arial"/>
                <a:cs typeface="Arial"/>
              </a:rPr>
              <a:t> </a:t>
            </a:r>
            <a:r>
              <a:rPr sz="1071" dirty="0">
                <a:latin typeface="Arial"/>
                <a:cs typeface="Arial"/>
              </a:rPr>
              <a:t>hold</a:t>
            </a:r>
            <a:r>
              <a:rPr sz="1071" spc="78" dirty="0">
                <a:latin typeface="Arial"/>
                <a:cs typeface="Arial"/>
              </a:rPr>
              <a:t> </a:t>
            </a:r>
            <a:r>
              <a:rPr sz="1071" dirty="0">
                <a:latin typeface="Arial"/>
                <a:cs typeface="Arial"/>
              </a:rPr>
              <a:t>changes</a:t>
            </a:r>
            <a:r>
              <a:rPr sz="1071" spc="78" dirty="0">
                <a:latin typeface="Arial"/>
                <a:cs typeface="Arial"/>
              </a:rPr>
              <a:t> </a:t>
            </a:r>
            <a:r>
              <a:rPr sz="1071" dirty="0">
                <a:latin typeface="Arial"/>
                <a:cs typeface="Arial"/>
              </a:rPr>
              <a:t>with</a:t>
            </a:r>
            <a:r>
              <a:rPr sz="1071" spc="78" dirty="0">
                <a:latin typeface="Arial"/>
                <a:cs typeface="Arial"/>
              </a:rPr>
              <a:t> </a:t>
            </a:r>
            <a:r>
              <a:rPr sz="1071" spc="-24" dirty="0">
                <a:latin typeface="Arial"/>
                <a:cs typeface="Arial"/>
              </a:rPr>
              <a:t>its </a:t>
            </a:r>
            <a:r>
              <a:rPr sz="1071" dirty="0">
                <a:latin typeface="Arial"/>
                <a:cs typeface="Arial"/>
              </a:rPr>
              <a:t>temperature.</a:t>
            </a:r>
            <a:r>
              <a:rPr sz="1071" spc="63" dirty="0">
                <a:latin typeface="Arial"/>
                <a:cs typeface="Arial"/>
              </a:rPr>
              <a:t> </a:t>
            </a:r>
            <a:r>
              <a:rPr sz="1071" dirty="0">
                <a:latin typeface="Arial"/>
                <a:cs typeface="Arial"/>
              </a:rPr>
              <a:t>If</a:t>
            </a:r>
            <a:r>
              <a:rPr sz="1071" spc="63"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air</a:t>
            </a:r>
            <a:r>
              <a:rPr sz="1071" spc="58" dirty="0">
                <a:latin typeface="Arial"/>
                <a:cs typeface="Arial"/>
              </a:rPr>
              <a:t> </a:t>
            </a:r>
            <a:r>
              <a:rPr sz="1071" dirty="0">
                <a:latin typeface="Arial"/>
                <a:cs typeface="Arial"/>
              </a:rPr>
              <a:t>warms</a:t>
            </a:r>
            <a:r>
              <a:rPr sz="1071" spc="68" dirty="0">
                <a:latin typeface="Arial"/>
                <a:cs typeface="Arial"/>
              </a:rPr>
              <a:t> </a:t>
            </a:r>
            <a:r>
              <a:rPr sz="1071" dirty="0">
                <a:latin typeface="Arial"/>
                <a:cs typeface="Arial"/>
              </a:rPr>
              <a:t>up,</a:t>
            </a:r>
            <a:r>
              <a:rPr sz="1071" spc="63" dirty="0">
                <a:latin typeface="Arial"/>
                <a:cs typeface="Arial"/>
              </a:rPr>
              <a:t> </a:t>
            </a:r>
            <a:r>
              <a:rPr sz="1071" dirty="0">
                <a:latin typeface="Arial"/>
                <a:cs typeface="Arial"/>
              </a:rPr>
              <a:t>then</a:t>
            </a:r>
            <a:r>
              <a:rPr sz="1071" spc="63" dirty="0">
                <a:latin typeface="Arial"/>
                <a:cs typeface="Arial"/>
              </a:rPr>
              <a:t> </a:t>
            </a:r>
            <a:r>
              <a:rPr sz="1071" dirty="0">
                <a:latin typeface="Arial"/>
                <a:cs typeface="Arial"/>
              </a:rPr>
              <a:t>it</a:t>
            </a:r>
            <a:r>
              <a:rPr sz="1071" spc="68" dirty="0">
                <a:latin typeface="Arial"/>
                <a:cs typeface="Arial"/>
              </a:rPr>
              <a:t> </a:t>
            </a:r>
            <a:r>
              <a:rPr sz="1071" dirty="0">
                <a:latin typeface="Arial"/>
                <a:cs typeface="Arial"/>
              </a:rPr>
              <a:t>can</a:t>
            </a:r>
            <a:r>
              <a:rPr sz="1071" spc="63" dirty="0">
                <a:latin typeface="Arial"/>
                <a:cs typeface="Arial"/>
              </a:rPr>
              <a:t> </a:t>
            </a:r>
            <a:r>
              <a:rPr sz="1071" dirty="0">
                <a:latin typeface="Arial"/>
                <a:cs typeface="Arial"/>
              </a:rPr>
              <a:t>hold</a:t>
            </a:r>
            <a:r>
              <a:rPr sz="1071" spc="68" dirty="0">
                <a:latin typeface="Arial"/>
                <a:cs typeface="Arial"/>
              </a:rPr>
              <a:t> </a:t>
            </a:r>
            <a:r>
              <a:rPr sz="1071" dirty="0">
                <a:latin typeface="Arial"/>
                <a:cs typeface="Arial"/>
              </a:rPr>
              <a:t>more</a:t>
            </a:r>
            <a:r>
              <a:rPr sz="1071" spc="63" dirty="0">
                <a:latin typeface="Arial"/>
                <a:cs typeface="Arial"/>
              </a:rPr>
              <a:t> </a:t>
            </a:r>
            <a:r>
              <a:rPr sz="1071" dirty="0">
                <a:latin typeface="Arial"/>
                <a:cs typeface="Arial"/>
              </a:rPr>
              <a:t>vapour</a:t>
            </a:r>
            <a:r>
              <a:rPr sz="1071" spc="63" dirty="0">
                <a:latin typeface="Arial"/>
                <a:cs typeface="Arial"/>
              </a:rPr>
              <a:t> </a:t>
            </a:r>
            <a:r>
              <a:rPr sz="1071" dirty="0">
                <a:latin typeface="Arial"/>
                <a:cs typeface="Arial"/>
              </a:rPr>
              <a:t>which</a:t>
            </a:r>
            <a:r>
              <a:rPr sz="1071" spc="63" dirty="0">
                <a:latin typeface="Arial"/>
                <a:cs typeface="Arial"/>
              </a:rPr>
              <a:t> </a:t>
            </a:r>
            <a:r>
              <a:rPr sz="1071" dirty="0">
                <a:latin typeface="Arial"/>
                <a:cs typeface="Arial"/>
              </a:rPr>
              <a:t>would</a:t>
            </a:r>
            <a:r>
              <a:rPr sz="1071" spc="63" dirty="0">
                <a:latin typeface="Arial"/>
                <a:cs typeface="Arial"/>
              </a:rPr>
              <a:t> </a:t>
            </a:r>
            <a:r>
              <a:rPr sz="1071" dirty="0">
                <a:latin typeface="Arial"/>
                <a:cs typeface="Arial"/>
              </a:rPr>
              <a:t>reduce</a:t>
            </a:r>
            <a:r>
              <a:rPr sz="1071" spc="58" dirty="0">
                <a:latin typeface="Arial"/>
                <a:cs typeface="Arial"/>
              </a:rPr>
              <a:t> </a:t>
            </a:r>
            <a:r>
              <a:rPr sz="1071" spc="-24" dirty="0">
                <a:latin typeface="Arial"/>
                <a:cs typeface="Arial"/>
              </a:rPr>
              <a:t>the </a:t>
            </a:r>
            <a:r>
              <a:rPr sz="1071" dirty="0">
                <a:latin typeface="Arial"/>
                <a:cs typeface="Arial"/>
              </a:rPr>
              <a:t>relative humidity</a:t>
            </a:r>
            <a:r>
              <a:rPr sz="1071" spc="5" dirty="0">
                <a:latin typeface="Arial"/>
                <a:cs typeface="Arial"/>
              </a:rPr>
              <a:t> </a:t>
            </a:r>
            <a:r>
              <a:rPr sz="1071" dirty="0">
                <a:latin typeface="Arial"/>
                <a:cs typeface="Arial"/>
              </a:rPr>
              <a:t>because</a:t>
            </a:r>
            <a:r>
              <a:rPr sz="1071" spc="5" dirty="0">
                <a:latin typeface="Arial"/>
                <a:cs typeface="Arial"/>
              </a:rPr>
              <a:t> </a:t>
            </a:r>
            <a:r>
              <a:rPr sz="1071" dirty="0">
                <a:latin typeface="Arial"/>
                <a:cs typeface="Arial"/>
              </a:rPr>
              <a:t>it could</a:t>
            </a:r>
            <a:r>
              <a:rPr sz="1071" spc="5" dirty="0">
                <a:latin typeface="Arial"/>
                <a:cs typeface="Arial"/>
              </a:rPr>
              <a:t> </a:t>
            </a:r>
            <a:r>
              <a:rPr sz="1071" dirty="0">
                <a:latin typeface="Arial"/>
                <a:cs typeface="Arial"/>
              </a:rPr>
              <a:t>hold</a:t>
            </a:r>
            <a:r>
              <a:rPr sz="1071" spc="5" dirty="0">
                <a:latin typeface="Arial"/>
                <a:cs typeface="Arial"/>
              </a:rPr>
              <a:t> </a:t>
            </a:r>
            <a:r>
              <a:rPr sz="1071" dirty="0">
                <a:latin typeface="Arial"/>
                <a:cs typeface="Arial"/>
              </a:rPr>
              <a:t>more</a:t>
            </a:r>
            <a:r>
              <a:rPr sz="1071" spc="15" dirty="0">
                <a:latin typeface="Arial"/>
                <a:cs typeface="Arial"/>
              </a:rPr>
              <a:t> </a:t>
            </a:r>
            <a:r>
              <a:rPr sz="1071" dirty="0">
                <a:latin typeface="Arial"/>
                <a:cs typeface="Arial"/>
              </a:rPr>
              <a:t>vapour</a:t>
            </a:r>
            <a:r>
              <a:rPr sz="1071" spc="5" dirty="0">
                <a:latin typeface="Arial"/>
                <a:cs typeface="Arial"/>
              </a:rPr>
              <a:t> </a:t>
            </a:r>
            <a:r>
              <a:rPr sz="1071" dirty="0">
                <a:latin typeface="Arial"/>
                <a:cs typeface="Arial"/>
              </a:rPr>
              <a:t>than</a:t>
            </a:r>
            <a:r>
              <a:rPr sz="1071" spc="10" dirty="0">
                <a:latin typeface="Arial"/>
                <a:cs typeface="Arial"/>
              </a:rPr>
              <a:t> </a:t>
            </a:r>
            <a:r>
              <a:rPr sz="1071" dirty="0">
                <a:latin typeface="Arial"/>
                <a:cs typeface="Arial"/>
              </a:rPr>
              <a:t>what</a:t>
            </a:r>
            <a:r>
              <a:rPr sz="1071" spc="5" dirty="0">
                <a:latin typeface="Arial"/>
                <a:cs typeface="Arial"/>
              </a:rPr>
              <a:t> </a:t>
            </a:r>
            <a:r>
              <a:rPr sz="1071" dirty="0">
                <a:latin typeface="Arial"/>
                <a:cs typeface="Arial"/>
              </a:rPr>
              <a:t>it</a:t>
            </a:r>
            <a:r>
              <a:rPr sz="1071" spc="5" dirty="0">
                <a:latin typeface="Arial"/>
                <a:cs typeface="Arial"/>
              </a:rPr>
              <a:t> </a:t>
            </a:r>
            <a:r>
              <a:rPr sz="1071" dirty="0">
                <a:latin typeface="Arial"/>
                <a:cs typeface="Arial"/>
              </a:rPr>
              <a:t>was</a:t>
            </a:r>
            <a:r>
              <a:rPr sz="1071" spc="5" dirty="0">
                <a:latin typeface="Arial"/>
                <a:cs typeface="Arial"/>
              </a:rPr>
              <a:t> </a:t>
            </a:r>
            <a:r>
              <a:rPr sz="1071" dirty="0">
                <a:latin typeface="Arial"/>
                <a:cs typeface="Arial"/>
              </a:rPr>
              <a:t>actually carrying.</a:t>
            </a:r>
            <a:r>
              <a:rPr sz="1071" spc="10" dirty="0">
                <a:latin typeface="Arial"/>
                <a:cs typeface="Arial"/>
              </a:rPr>
              <a:t> </a:t>
            </a:r>
            <a:r>
              <a:rPr sz="1071" spc="-24" dirty="0">
                <a:latin typeface="Arial"/>
                <a:cs typeface="Arial"/>
              </a:rPr>
              <a:t>If </a:t>
            </a:r>
            <a:r>
              <a:rPr sz="1071" dirty="0">
                <a:latin typeface="Arial"/>
                <a:cs typeface="Arial"/>
              </a:rPr>
              <a:t>the</a:t>
            </a:r>
            <a:r>
              <a:rPr sz="1071" spc="-2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cools,</a:t>
            </a:r>
            <a:r>
              <a:rPr sz="1071" spc="-24" dirty="0">
                <a:latin typeface="Arial"/>
                <a:cs typeface="Arial"/>
              </a:rPr>
              <a:t> </a:t>
            </a:r>
            <a:r>
              <a:rPr sz="1071" dirty="0">
                <a:latin typeface="Arial"/>
                <a:cs typeface="Arial"/>
              </a:rPr>
              <a:t>then</a:t>
            </a:r>
            <a:r>
              <a:rPr sz="1071" spc="-19" dirty="0">
                <a:latin typeface="Arial"/>
                <a:cs typeface="Arial"/>
              </a:rPr>
              <a:t> </a:t>
            </a:r>
            <a:r>
              <a:rPr sz="1071" dirty="0">
                <a:latin typeface="Arial"/>
                <a:cs typeface="Arial"/>
              </a:rPr>
              <a:t>its</a:t>
            </a:r>
            <a:r>
              <a:rPr sz="1071" spc="-24" dirty="0">
                <a:latin typeface="Arial"/>
                <a:cs typeface="Arial"/>
              </a:rPr>
              <a:t> </a:t>
            </a:r>
            <a:r>
              <a:rPr sz="1071" dirty="0">
                <a:latin typeface="Arial"/>
                <a:cs typeface="Arial"/>
              </a:rPr>
              <a:t>relative</a:t>
            </a:r>
            <a:r>
              <a:rPr sz="1071" spc="-24" dirty="0">
                <a:latin typeface="Arial"/>
                <a:cs typeface="Arial"/>
              </a:rPr>
              <a:t> </a:t>
            </a:r>
            <a:r>
              <a:rPr sz="1071" dirty="0">
                <a:latin typeface="Arial"/>
                <a:cs typeface="Arial"/>
              </a:rPr>
              <a:t>humidity</a:t>
            </a:r>
            <a:r>
              <a:rPr sz="1071" spc="-19" dirty="0">
                <a:latin typeface="Arial"/>
                <a:cs typeface="Arial"/>
              </a:rPr>
              <a:t> </a:t>
            </a:r>
            <a:r>
              <a:rPr sz="1071" dirty="0">
                <a:latin typeface="Arial"/>
                <a:cs typeface="Arial"/>
              </a:rPr>
              <a:t>reduces</a:t>
            </a:r>
            <a:r>
              <a:rPr sz="1071" spc="-24" dirty="0">
                <a:latin typeface="Arial"/>
                <a:cs typeface="Arial"/>
              </a:rPr>
              <a:t> </a:t>
            </a:r>
            <a:r>
              <a:rPr sz="1071" dirty="0">
                <a:latin typeface="Arial"/>
                <a:cs typeface="Arial"/>
              </a:rPr>
              <a:t>because</a:t>
            </a:r>
            <a:r>
              <a:rPr sz="1071" spc="-24"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now</a:t>
            </a:r>
            <a:r>
              <a:rPr sz="1071" spc="-29" dirty="0">
                <a:latin typeface="Arial"/>
                <a:cs typeface="Arial"/>
              </a:rPr>
              <a:t> </a:t>
            </a:r>
            <a:r>
              <a:rPr sz="1071" dirty="0">
                <a:latin typeface="Arial"/>
                <a:cs typeface="Arial"/>
              </a:rPr>
              <a:t>hold</a:t>
            </a:r>
            <a:r>
              <a:rPr sz="1071" spc="-24" dirty="0">
                <a:latin typeface="Arial"/>
                <a:cs typeface="Arial"/>
              </a:rPr>
              <a:t> </a:t>
            </a:r>
            <a:r>
              <a:rPr sz="1071" spc="-10" dirty="0">
                <a:latin typeface="Arial"/>
                <a:cs typeface="Arial"/>
              </a:rPr>
              <a:t>less.</a:t>
            </a:r>
            <a:endParaRPr sz="1071" dirty="0">
              <a:latin typeface="Arial"/>
              <a:cs typeface="Arial"/>
            </a:endParaRPr>
          </a:p>
          <a:p>
            <a:pPr marL="12369" marR="4947" algn="just">
              <a:lnSpc>
                <a:spcPct val="143600"/>
              </a:lnSpc>
              <a:spcBef>
                <a:spcPts val="589"/>
              </a:spcBef>
            </a:pPr>
            <a:r>
              <a:rPr sz="1071" dirty="0">
                <a:latin typeface="Arial"/>
                <a:cs typeface="Arial"/>
              </a:rPr>
              <a:t>When</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air</a:t>
            </a:r>
            <a:r>
              <a:rPr sz="1071" spc="78" dirty="0">
                <a:latin typeface="Arial"/>
                <a:cs typeface="Arial"/>
              </a:rPr>
              <a:t> </a:t>
            </a:r>
            <a:r>
              <a:rPr sz="1071" dirty="0">
                <a:latin typeface="Arial"/>
                <a:cs typeface="Arial"/>
              </a:rPr>
              <a:t>becomes</a:t>
            </a:r>
            <a:r>
              <a:rPr sz="1071" spc="83" dirty="0">
                <a:latin typeface="Arial"/>
                <a:cs typeface="Arial"/>
              </a:rPr>
              <a:t> </a:t>
            </a:r>
            <a:r>
              <a:rPr sz="1071" dirty="0">
                <a:latin typeface="Arial"/>
                <a:cs typeface="Arial"/>
              </a:rPr>
              <a:t>saturated</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relative</a:t>
            </a:r>
            <a:r>
              <a:rPr sz="1071" spc="78" dirty="0">
                <a:latin typeface="Arial"/>
                <a:cs typeface="Arial"/>
              </a:rPr>
              <a:t> </a:t>
            </a:r>
            <a:r>
              <a:rPr sz="1071" dirty="0">
                <a:latin typeface="Arial"/>
                <a:cs typeface="Arial"/>
              </a:rPr>
              <a:t>humidity</a:t>
            </a:r>
            <a:r>
              <a:rPr sz="1071" spc="83" dirty="0">
                <a:latin typeface="Arial"/>
                <a:cs typeface="Arial"/>
              </a:rPr>
              <a:t> </a:t>
            </a:r>
            <a:r>
              <a:rPr sz="1071" dirty="0">
                <a:latin typeface="Arial"/>
                <a:cs typeface="Arial"/>
              </a:rPr>
              <a:t>becomes</a:t>
            </a:r>
            <a:r>
              <a:rPr sz="1071" spc="83" dirty="0">
                <a:latin typeface="Arial"/>
                <a:cs typeface="Arial"/>
              </a:rPr>
              <a:t> </a:t>
            </a:r>
            <a:r>
              <a:rPr sz="1071" dirty="0">
                <a:latin typeface="Arial"/>
                <a:cs typeface="Arial"/>
              </a:rPr>
              <a:t>100%.</a:t>
            </a:r>
            <a:r>
              <a:rPr sz="1071" spc="78" dirty="0">
                <a:latin typeface="Arial"/>
                <a:cs typeface="Arial"/>
              </a:rPr>
              <a:t> </a:t>
            </a:r>
            <a:r>
              <a:rPr sz="1071" dirty="0">
                <a:latin typeface="Arial"/>
                <a:cs typeface="Arial"/>
              </a:rPr>
              <a:t>When</a:t>
            </a:r>
            <a:r>
              <a:rPr sz="1071" spc="7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air</a:t>
            </a:r>
            <a:r>
              <a:rPr sz="1071" spc="78" dirty="0">
                <a:latin typeface="Arial"/>
                <a:cs typeface="Arial"/>
              </a:rPr>
              <a:t> </a:t>
            </a:r>
            <a:r>
              <a:rPr sz="1071" dirty="0">
                <a:latin typeface="Arial"/>
                <a:cs typeface="Arial"/>
              </a:rPr>
              <a:t>is</a:t>
            </a:r>
            <a:r>
              <a:rPr sz="1071" spc="83" dirty="0">
                <a:latin typeface="Arial"/>
                <a:cs typeface="Arial"/>
              </a:rPr>
              <a:t> </a:t>
            </a:r>
            <a:r>
              <a:rPr sz="1071" spc="-10" dirty="0">
                <a:latin typeface="Arial"/>
                <a:cs typeface="Arial"/>
              </a:rPr>
              <a:t>cooled </a:t>
            </a:r>
            <a:r>
              <a:rPr sz="1071" dirty="0">
                <a:latin typeface="Arial"/>
                <a:cs typeface="Arial"/>
              </a:rPr>
              <a:t>further,</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vapour in</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air</a:t>
            </a:r>
            <a:r>
              <a:rPr sz="1071" spc="5" dirty="0">
                <a:latin typeface="Arial"/>
                <a:cs typeface="Arial"/>
              </a:rPr>
              <a:t> </a:t>
            </a:r>
            <a:r>
              <a:rPr sz="1071" dirty="0">
                <a:latin typeface="Arial"/>
                <a:cs typeface="Arial"/>
              </a:rPr>
              <a:t>will</a:t>
            </a:r>
            <a:r>
              <a:rPr sz="1071" spc="5" dirty="0">
                <a:latin typeface="Arial"/>
                <a:cs typeface="Arial"/>
              </a:rPr>
              <a:t> </a:t>
            </a:r>
            <a:r>
              <a:rPr sz="1071" dirty="0">
                <a:latin typeface="Arial"/>
                <a:cs typeface="Arial"/>
              </a:rPr>
              <a:t>condense</a:t>
            </a:r>
            <a:r>
              <a:rPr sz="1071" spc="10"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this</a:t>
            </a:r>
            <a:r>
              <a:rPr sz="1071" spc="5" dirty="0">
                <a:latin typeface="Arial"/>
                <a:cs typeface="Arial"/>
              </a:rPr>
              <a:t> </a:t>
            </a:r>
            <a:r>
              <a:rPr sz="1071" dirty="0">
                <a:latin typeface="Arial"/>
                <a:cs typeface="Arial"/>
              </a:rPr>
              <a:t>point</a:t>
            </a:r>
            <a:r>
              <a:rPr sz="1071" spc="5"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called</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‘dew</a:t>
            </a:r>
            <a:r>
              <a:rPr sz="1071" spc="10" dirty="0">
                <a:latin typeface="Arial"/>
                <a:cs typeface="Arial"/>
              </a:rPr>
              <a:t> </a:t>
            </a:r>
            <a:r>
              <a:rPr sz="1071" dirty="0">
                <a:latin typeface="Arial"/>
                <a:cs typeface="Arial"/>
              </a:rPr>
              <a:t>point’</a:t>
            </a:r>
            <a:r>
              <a:rPr sz="1071" spc="10" dirty="0">
                <a:latin typeface="Arial"/>
                <a:cs typeface="Arial"/>
              </a:rPr>
              <a:t> </a:t>
            </a:r>
            <a:r>
              <a:rPr sz="1071" dirty="0">
                <a:latin typeface="Arial"/>
                <a:cs typeface="Arial"/>
              </a:rPr>
              <a:t>temperature</a:t>
            </a:r>
            <a:r>
              <a:rPr sz="1071" spc="5" dirty="0">
                <a:latin typeface="Arial"/>
                <a:cs typeface="Arial"/>
              </a:rPr>
              <a:t> </a:t>
            </a:r>
            <a:r>
              <a:rPr sz="1071" spc="-24" dirty="0">
                <a:latin typeface="Arial"/>
                <a:cs typeface="Arial"/>
              </a:rPr>
              <a:t>of </a:t>
            </a:r>
            <a:r>
              <a:rPr sz="1071" dirty="0">
                <a:latin typeface="Arial"/>
                <a:cs typeface="Arial"/>
              </a:rPr>
              <a:t>the </a:t>
            </a:r>
            <a:r>
              <a:rPr sz="1071" spc="-19" dirty="0">
                <a:latin typeface="Arial"/>
                <a:cs typeface="Arial"/>
              </a:rPr>
              <a:t>air.</a:t>
            </a:r>
            <a:endParaRPr sz="1071" dirty="0">
              <a:latin typeface="Arial"/>
              <a:cs typeface="Arial"/>
            </a:endParaRPr>
          </a:p>
          <a:p>
            <a:pPr marL="12369" marR="5566" algn="just">
              <a:lnSpc>
                <a:spcPct val="144100"/>
              </a:lnSpc>
              <a:spcBef>
                <a:spcPts val="575"/>
              </a:spcBef>
            </a:pPr>
            <a:r>
              <a:rPr sz="1071" dirty="0">
                <a:latin typeface="Arial"/>
                <a:cs typeface="Arial"/>
              </a:rPr>
              <a:t>The</a:t>
            </a:r>
            <a:r>
              <a:rPr sz="1071" spc="-44" dirty="0">
                <a:latin typeface="Arial"/>
                <a:cs typeface="Arial"/>
              </a:rPr>
              <a:t> </a:t>
            </a:r>
            <a:r>
              <a:rPr sz="1071" dirty="0">
                <a:latin typeface="Arial"/>
                <a:cs typeface="Arial"/>
              </a:rPr>
              <a:t>Relative</a:t>
            </a:r>
            <a:r>
              <a:rPr sz="1071" spc="-39" dirty="0">
                <a:latin typeface="Arial"/>
                <a:cs typeface="Arial"/>
              </a:rPr>
              <a:t> </a:t>
            </a:r>
            <a:r>
              <a:rPr sz="1071" dirty="0">
                <a:latin typeface="Arial"/>
                <a:cs typeface="Arial"/>
              </a:rPr>
              <a:t>humidity</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most</a:t>
            </a:r>
            <a:r>
              <a:rPr sz="1071" spc="-49" dirty="0">
                <a:latin typeface="Arial"/>
                <a:cs typeface="Arial"/>
              </a:rPr>
              <a:t> </a:t>
            </a:r>
            <a:r>
              <a:rPr sz="1071" dirty="0">
                <a:latin typeface="Arial"/>
                <a:cs typeface="Arial"/>
              </a:rPr>
              <a:t>common</a:t>
            </a:r>
            <a:r>
              <a:rPr sz="1071" spc="-34" dirty="0">
                <a:latin typeface="Arial"/>
                <a:cs typeface="Arial"/>
              </a:rPr>
              <a:t> </a:t>
            </a:r>
            <a:r>
              <a:rPr sz="1071" dirty="0">
                <a:latin typeface="Arial"/>
                <a:cs typeface="Arial"/>
              </a:rPr>
              <a:t>measurement</a:t>
            </a:r>
            <a:r>
              <a:rPr sz="1071" spc="-39" dirty="0">
                <a:latin typeface="Arial"/>
                <a:cs typeface="Arial"/>
              </a:rPr>
              <a:t> </a:t>
            </a:r>
            <a:r>
              <a:rPr sz="1071" dirty="0">
                <a:latin typeface="Arial"/>
                <a:cs typeface="Arial"/>
              </a:rPr>
              <a:t>for</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control</a:t>
            </a:r>
            <a:r>
              <a:rPr sz="1071" spc="-4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humidity</a:t>
            </a:r>
            <a:r>
              <a:rPr sz="1071" spc="-39" dirty="0">
                <a:latin typeface="Arial"/>
                <a:cs typeface="Arial"/>
              </a:rPr>
              <a:t> </a:t>
            </a:r>
            <a:r>
              <a:rPr sz="1071" dirty="0">
                <a:latin typeface="Arial"/>
                <a:cs typeface="Arial"/>
              </a:rPr>
              <a:t>within</a:t>
            </a:r>
            <a:r>
              <a:rPr sz="1071" spc="-49" dirty="0">
                <a:latin typeface="Arial"/>
                <a:cs typeface="Arial"/>
              </a:rPr>
              <a:t> </a:t>
            </a:r>
            <a:r>
              <a:rPr sz="1071" spc="-24" dirty="0">
                <a:latin typeface="Arial"/>
                <a:cs typeface="Arial"/>
              </a:rPr>
              <a:t>the </a:t>
            </a:r>
            <a:r>
              <a:rPr sz="1071" dirty="0">
                <a:latin typeface="Arial"/>
                <a:cs typeface="Arial"/>
              </a:rPr>
              <a:t>A/C</a:t>
            </a:r>
            <a:r>
              <a:rPr sz="1071" spc="-29" dirty="0">
                <a:latin typeface="Arial"/>
                <a:cs typeface="Arial"/>
              </a:rPr>
              <a:t> </a:t>
            </a:r>
            <a:r>
              <a:rPr sz="1071" dirty="0">
                <a:latin typeface="Arial"/>
                <a:cs typeface="Arial"/>
              </a:rPr>
              <a:t>system.</a:t>
            </a:r>
            <a:r>
              <a:rPr sz="1071" spc="-29" dirty="0">
                <a:latin typeface="Arial"/>
                <a:cs typeface="Arial"/>
              </a:rPr>
              <a:t> </a:t>
            </a:r>
            <a:r>
              <a:rPr sz="1071" spc="-10" dirty="0">
                <a:latin typeface="Arial"/>
                <a:cs typeface="Arial"/>
              </a:rPr>
              <a:t>Physically,</a:t>
            </a:r>
            <a:r>
              <a:rPr sz="1071" spc="-2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an</a:t>
            </a:r>
            <a:r>
              <a:rPr sz="1071" spc="-29" dirty="0">
                <a:latin typeface="Arial"/>
                <a:cs typeface="Arial"/>
              </a:rPr>
              <a:t> </a:t>
            </a:r>
            <a:r>
              <a:rPr sz="1071" dirty="0">
                <a:latin typeface="Arial"/>
                <a:cs typeface="Arial"/>
              </a:rPr>
              <a:t>air</a:t>
            </a:r>
            <a:r>
              <a:rPr sz="1071" spc="-29" dirty="0">
                <a:latin typeface="Arial"/>
                <a:cs typeface="Arial"/>
              </a:rPr>
              <a:t> </a:t>
            </a:r>
            <a:r>
              <a:rPr sz="1071" spc="-10" dirty="0">
                <a:latin typeface="Arial"/>
                <a:cs typeface="Arial"/>
              </a:rPr>
              <a:t>conditioner</a:t>
            </a:r>
            <a:r>
              <a:rPr sz="1071" spc="-24" dirty="0">
                <a:latin typeface="Arial"/>
                <a:cs typeface="Arial"/>
              </a:rPr>
              <a:t> </a:t>
            </a:r>
            <a:r>
              <a:rPr sz="1071" dirty="0">
                <a:latin typeface="Arial"/>
                <a:cs typeface="Arial"/>
              </a:rPr>
              <a:t>unit,</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humidity</a:t>
            </a:r>
            <a:r>
              <a:rPr sz="1071" spc="-24"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controlled</a:t>
            </a:r>
            <a:r>
              <a:rPr sz="1071" spc="-29"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surface</a:t>
            </a:r>
            <a:r>
              <a:rPr sz="1071" spc="-24" dirty="0">
                <a:latin typeface="Arial"/>
                <a:cs typeface="Arial"/>
              </a:rPr>
              <a:t> </a:t>
            </a:r>
            <a:r>
              <a:rPr sz="1071" dirty="0">
                <a:latin typeface="Arial"/>
                <a:cs typeface="Arial"/>
              </a:rPr>
              <a:t>area</a:t>
            </a:r>
            <a:r>
              <a:rPr sz="1071" spc="-29" dirty="0">
                <a:latin typeface="Arial"/>
                <a:cs typeface="Arial"/>
              </a:rPr>
              <a:t> </a:t>
            </a:r>
            <a:r>
              <a:rPr sz="1071" spc="-24" dirty="0">
                <a:latin typeface="Arial"/>
                <a:cs typeface="Arial"/>
              </a:rPr>
              <a:t>of</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a:t>
            </a:r>
          </a:p>
        </p:txBody>
      </p:sp>
      <p:sp>
        <p:nvSpPr>
          <p:cNvPr id="7" name="object 3">
            <a:extLst>
              <a:ext uri="{FF2B5EF4-FFF2-40B4-BE49-F238E27FC236}">
                <a16:creationId xmlns:a16="http://schemas.microsoft.com/office/drawing/2014/main" id="{5C215485-6ABF-79AE-E4DA-9CA1E2263BDB}"/>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18B7C6CD-AEC2-A6FC-0920-A2013B99257B}"/>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3" y="888953"/>
            <a:ext cx="5814185" cy="6306430"/>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6184" algn="just">
              <a:lnSpc>
                <a:spcPct val="143800"/>
              </a:lnSpc>
            </a:pPr>
            <a:r>
              <a:rPr sz="1071" dirty="0">
                <a:latin typeface="Arial"/>
                <a:cs typeface="Arial"/>
              </a:rPr>
              <a:t>the</a:t>
            </a:r>
            <a:r>
              <a:rPr sz="1071" spc="190" dirty="0">
                <a:latin typeface="Arial"/>
                <a:cs typeface="Arial"/>
              </a:rPr>
              <a:t> </a:t>
            </a:r>
            <a:r>
              <a:rPr sz="1071" dirty="0">
                <a:latin typeface="Arial"/>
                <a:cs typeface="Arial"/>
              </a:rPr>
              <a:t>evaporator</a:t>
            </a:r>
            <a:r>
              <a:rPr sz="1071" spc="195" dirty="0">
                <a:latin typeface="Arial"/>
                <a:cs typeface="Arial"/>
              </a:rPr>
              <a:t> </a:t>
            </a:r>
            <a:r>
              <a:rPr sz="1071" dirty="0">
                <a:latin typeface="Arial"/>
                <a:cs typeface="Arial"/>
              </a:rPr>
              <a:t>and</a:t>
            </a:r>
            <a:r>
              <a:rPr sz="1071" spc="190" dirty="0">
                <a:latin typeface="Arial"/>
                <a:cs typeface="Arial"/>
              </a:rPr>
              <a:t> </a:t>
            </a:r>
            <a:r>
              <a:rPr sz="1071" dirty="0">
                <a:latin typeface="Arial"/>
                <a:cs typeface="Arial"/>
              </a:rPr>
              <a:t>the</a:t>
            </a:r>
            <a:r>
              <a:rPr sz="1071" spc="195" dirty="0">
                <a:latin typeface="Arial"/>
                <a:cs typeface="Arial"/>
              </a:rPr>
              <a:t> </a:t>
            </a:r>
            <a:r>
              <a:rPr sz="1071" dirty="0">
                <a:latin typeface="Arial"/>
                <a:cs typeface="Arial"/>
              </a:rPr>
              <a:t>volume</a:t>
            </a:r>
            <a:r>
              <a:rPr sz="1071" spc="190" dirty="0">
                <a:latin typeface="Arial"/>
                <a:cs typeface="Arial"/>
              </a:rPr>
              <a:t> </a:t>
            </a:r>
            <a:r>
              <a:rPr sz="1071" dirty="0">
                <a:latin typeface="Arial"/>
                <a:cs typeface="Arial"/>
              </a:rPr>
              <a:t>and</a:t>
            </a:r>
            <a:r>
              <a:rPr sz="1071" spc="195" dirty="0">
                <a:latin typeface="Arial"/>
                <a:cs typeface="Arial"/>
              </a:rPr>
              <a:t> </a:t>
            </a:r>
            <a:r>
              <a:rPr sz="1071" dirty="0">
                <a:latin typeface="Arial"/>
                <a:cs typeface="Arial"/>
              </a:rPr>
              <a:t>flow</a:t>
            </a:r>
            <a:r>
              <a:rPr sz="1071" spc="190" dirty="0">
                <a:latin typeface="Arial"/>
                <a:cs typeface="Arial"/>
              </a:rPr>
              <a:t> </a:t>
            </a:r>
            <a:r>
              <a:rPr sz="1071" dirty="0">
                <a:latin typeface="Arial"/>
                <a:cs typeface="Arial"/>
              </a:rPr>
              <a:t>of</a:t>
            </a:r>
            <a:r>
              <a:rPr sz="1071" spc="195" dirty="0">
                <a:latin typeface="Arial"/>
                <a:cs typeface="Arial"/>
              </a:rPr>
              <a:t> </a:t>
            </a:r>
            <a:r>
              <a:rPr sz="1071" dirty="0">
                <a:latin typeface="Arial"/>
                <a:cs typeface="Arial"/>
              </a:rPr>
              <a:t>air</a:t>
            </a:r>
            <a:r>
              <a:rPr sz="1071" spc="190" dirty="0">
                <a:latin typeface="Arial"/>
                <a:cs typeface="Arial"/>
              </a:rPr>
              <a:t> </a:t>
            </a:r>
            <a:r>
              <a:rPr sz="1071" dirty="0">
                <a:latin typeface="Arial"/>
                <a:cs typeface="Arial"/>
              </a:rPr>
              <a:t>traveling</a:t>
            </a:r>
            <a:r>
              <a:rPr sz="1071" spc="195" dirty="0">
                <a:latin typeface="Arial"/>
                <a:cs typeface="Arial"/>
              </a:rPr>
              <a:t> </a:t>
            </a:r>
            <a:r>
              <a:rPr sz="1071" dirty="0">
                <a:latin typeface="Arial"/>
                <a:cs typeface="Arial"/>
              </a:rPr>
              <a:t>through</a:t>
            </a:r>
            <a:r>
              <a:rPr sz="1071" spc="190" dirty="0">
                <a:latin typeface="Arial"/>
                <a:cs typeface="Arial"/>
              </a:rPr>
              <a:t> </a:t>
            </a:r>
            <a:r>
              <a:rPr sz="1071" dirty="0">
                <a:latin typeface="Arial"/>
                <a:cs typeface="Arial"/>
              </a:rPr>
              <a:t>it.</a:t>
            </a:r>
            <a:r>
              <a:rPr sz="1071" spc="195" dirty="0">
                <a:latin typeface="Arial"/>
                <a:cs typeface="Arial"/>
              </a:rPr>
              <a:t> </a:t>
            </a:r>
            <a:r>
              <a:rPr sz="1071" dirty="0">
                <a:latin typeface="Arial"/>
                <a:cs typeface="Arial"/>
              </a:rPr>
              <a:t>The</a:t>
            </a:r>
            <a:r>
              <a:rPr sz="1071" spc="190" dirty="0">
                <a:latin typeface="Arial"/>
                <a:cs typeface="Arial"/>
              </a:rPr>
              <a:t> </a:t>
            </a:r>
            <a:r>
              <a:rPr sz="1071" dirty="0">
                <a:latin typeface="Arial"/>
                <a:cs typeface="Arial"/>
              </a:rPr>
              <a:t>cold</a:t>
            </a:r>
            <a:r>
              <a:rPr sz="1071" spc="195" dirty="0">
                <a:latin typeface="Arial"/>
                <a:cs typeface="Arial"/>
              </a:rPr>
              <a:t> </a:t>
            </a:r>
            <a:r>
              <a:rPr sz="1071" dirty="0">
                <a:latin typeface="Arial"/>
                <a:cs typeface="Arial"/>
              </a:rPr>
              <a:t>surface</a:t>
            </a:r>
            <a:r>
              <a:rPr sz="1071" spc="195" dirty="0">
                <a:latin typeface="Arial"/>
                <a:cs typeface="Arial"/>
              </a:rPr>
              <a:t> </a:t>
            </a:r>
            <a:r>
              <a:rPr sz="1071" dirty="0">
                <a:latin typeface="Arial"/>
                <a:cs typeface="Arial"/>
              </a:rPr>
              <a:t>of</a:t>
            </a:r>
            <a:r>
              <a:rPr sz="1071" spc="190" dirty="0">
                <a:latin typeface="Arial"/>
                <a:cs typeface="Arial"/>
              </a:rPr>
              <a:t> </a:t>
            </a:r>
            <a:r>
              <a:rPr sz="1071" spc="-24" dirty="0">
                <a:latin typeface="Arial"/>
                <a:cs typeface="Arial"/>
              </a:rPr>
              <a:t>the </a:t>
            </a:r>
            <a:r>
              <a:rPr sz="1071" dirty="0">
                <a:latin typeface="Arial"/>
                <a:cs typeface="Arial"/>
              </a:rPr>
              <a:t>evaporator</a:t>
            </a:r>
            <a:r>
              <a:rPr sz="1071" spc="44" dirty="0">
                <a:latin typeface="Arial"/>
                <a:cs typeface="Arial"/>
              </a:rPr>
              <a:t> </a:t>
            </a:r>
            <a:r>
              <a:rPr sz="1071" dirty="0">
                <a:latin typeface="Arial"/>
                <a:cs typeface="Arial"/>
              </a:rPr>
              <a:t>causes</a:t>
            </a:r>
            <a:r>
              <a:rPr sz="1071" spc="4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moisture</a:t>
            </a:r>
            <a:r>
              <a:rPr sz="1071" spc="49"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air</a:t>
            </a:r>
            <a:r>
              <a:rPr sz="1071" spc="49"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condense</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cover</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surface</a:t>
            </a:r>
            <a:r>
              <a:rPr sz="1071" spc="49"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water</a:t>
            </a:r>
            <a:r>
              <a:rPr sz="1071" spc="49" dirty="0">
                <a:latin typeface="Arial"/>
                <a:cs typeface="Arial"/>
              </a:rPr>
              <a:t> </a:t>
            </a:r>
            <a:r>
              <a:rPr sz="1071" spc="-10" dirty="0">
                <a:latin typeface="Arial"/>
                <a:cs typeface="Arial"/>
              </a:rPr>
              <a:t>droplets. </a:t>
            </a:r>
            <a:r>
              <a:rPr sz="1071" dirty="0">
                <a:latin typeface="Arial"/>
                <a:cs typeface="Arial"/>
              </a:rPr>
              <a:t>This</a:t>
            </a:r>
            <a:r>
              <a:rPr sz="1071" spc="29" dirty="0">
                <a:latin typeface="Arial"/>
                <a:cs typeface="Arial"/>
              </a:rPr>
              <a:t> </a:t>
            </a:r>
            <a:r>
              <a:rPr sz="1071" dirty="0">
                <a:latin typeface="Arial"/>
                <a:cs typeface="Arial"/>
              </a:rPr>
              <a:t>reduces</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moisture</a:t>
            </a:r>
            <a:r>
              <a:rPr sz="1071" spc="34" dirty="0">
                <a:latin typeface="Arial"/>
                <a:cs typeface="Arial"/>
              </a:rPr>
              <a:t> </a:t>
            </a:r>
            <a:r>
              <a:rPr sz="1071" dirty="0">
                <a:latin typeface="Arial"/>
                <a:cs typeface="Arial"/>
              </a:rPr>
              <a:t>content,</a:t>
            </a:r>
            <a:r>
              <a:rPr sz="1071" spc="29" dirty="0">
                <a:latin typeface="Arial"/>
                <a:cs typeface="Arial"/>
              </a:rPr>
              <a:t> </a:t>
            </a:r>
            <a:r>
              <a:rPr sz="1071" dirty="0">
                <a:latin typeface="Arial"/>
                <a:cs typeface="Arial"/>
              </a:rPr>
              <a:t>thus</a:t>
            </a:r>
            <a:r>
              <a:rPr sz="1071" spc="34" dirty="0">
                <a:latin typeface="Arial"/>
                <a:cs typeface="Arial"/>
              </a:rPr>
              <a:t> </a:t>
            </a:r>
            <a:r>
              <a:rPr sz="1071" dirty="0">
                <a:latin typeface="Arial"/>
                <a:cs typeface="Arial"/>
              </a:rPr>
              <a:t>drying</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air</a:t>
            </a:r>
            <a:r>
              <a:rPr sz="1071" spc="3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improving</a:t>
            </a:r>
            <a:r>
              <a:rPr sz="1071" spc="34" dirty="0">
                <a:latin typeface="Arial"/>
                <a:cs typeface="Arial"/>
              </a:rPr>
              <a:t> </a:t>
            </a:r>
            <a:r>
              <a:rPr sz="1071" dirty="0">
                <a:latin typeface="Arial"/>
                <a:cs typeface="Arial"/>
              </a:rPr>
              <a:t>comfort.</a:t>
            </a:r>
            <a:r>
              <a:rPr sz="1071" spc="29" dirty="0">
                <a:latin typeface="Arial"/>
                <a:cs typeface="Arial"/>
              </a:rPr>
              <a:t> </a:t>
            </a:r>
            <a:r>
              <a:rPr sz="1071" dirty="0">
                <a:latin typeface="Arial"/>
                <a:cs typeface="Arial"/>
              </a:rPr>
              <a:t>Relative</a:t>
            </a:r>
            <a:r>
              <a:rPr sz="1071" spc="34" dirty="0">
                <a:latin typeface="Arial"/>
                <a:cs typeface="Arial"/>
              </a:rPr>
              <a:t> </a:t>
            </a:r>
            <a:r>
              <a:rPr sz="1071" spc="-10" dirty="0">
                <a:latin typeface="Arial"/>
                <a:cs typeface="Arial"/>
              </a:rPr>
              <a:t>humidity </a:t>
            </a:r>
            <a:r>
              <a:rPr sz="1071" dirty="0">
                <a:latin typeface="Arial"/>
                <a:cs typeface="Arial"/>
              </a:rPr>
              <a:t>for</a:t>
            </a:r>
            <a:r>
              <a:rPr sz="1071" spc="-24" dirty="0">
                <a:latin typeface="Arial"/>
                <a:cs typeface="Arial"/>
              </a:rPr>
              <a:t> </a:t>
            </a:r>
            <a:r>
              <a:rPr sz="1071" dirty="0">
                <a:latin typeface="Arial"/>
                <a:cs typeface="Arial"/>
              </a:rPr>
              <a:t>comfort</a:t>
            </a:r>
            <a:r>
              <a:rPr sz="1071" spc="-19" dirty="0">
                <a:latin typeface="Arial"/>
                <a:cs typeface="Arial"/>
              </a:rPr>
              <a:t> </a:t>
            </a:r>
            <a:r>
              <a:rPr sz="1071" dirty="0">
                <a:latin typeface="Arial"/>
                <a:cs typeface="Arial"/>
              </a:rPr>
              <a:t>levels</a:t>
            </a:r>
            <a:r>
              <a:rPr sz="1071" spc="-24"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generally</a:t>
            </a:r>
            <a:r>
              <a:rPr sz="1071" spc="-19" dirty="0">
                <a:latin typeface="Arial"/>
                <a:cs typeface="Arial"/>
              </a:rPr>
              <a:t> </a:t>
            </a:r>
            <a:r>
              <a:rPr sz="1071" dirty="0">
                <a:latin typeface="Arial"/>
                <a:cs typeface="Arial"/>
              </a:rPr>
              <a:t>about</a:t>
            </a:r>
            <a:r>
              <a:rPr sz="1071" spc="-34" dirty="0">
                <a:latin typeface="Arial"/>
                <a:cs typeface="Arial"/>
              </a:rPr>
              <a:t> </a:t>
            </a:r>
            <a:r>
              <a:rPr sz="1071" spc="-19" dirty="0">
                <a:latin typeface="Arial"/>
                <a:cs typeface="Arial"/>
              </a:rPr>
              <a:t>60%.</a:t>
            </a:r>
            <a:endParaRPr sz="1071" dirty="0">
              <a:latin typeface="Arial"/>
              <a:cs typeface="Arial"/>
            </a:endParaRPr>
          </a:p>
          <a:p>
            <a:pPr marL="12369" marR="6184" algn="just">
              <a:lnSpc>
                <a:spcPct val="143600"/>
              </a:lnSpc>
              <a:spcBef>
                <a:spcPts val="584"/>
              </a:spcBef>
            </a:pPr>
            <a:r>
              <a:rPr sz="1071" dirty="0">
                <a:latin typeface="Arial"/>
                <a:cs typeface="Arial"/>
              </a:rPr>
              <a:t>It</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important</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note</a:t>
            </a:r>
            <a:r>
              <a:rPr sz="1071" spc="10"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energy</a:t>
            </a:r>
            <a:r>
              <a:rPr sz="1071" spc="19" dirty="0">
                <a:latin typeface="Arial"/>
                <a:cs typeface="Arial"/>
              </a:rPr>
              <a:t> </a:t>
            </a:r>
            <a:r>
              <a:rPr sz="1071" dirty="0">
                <a:latin typeface="Arial"/>
                <a:cs typeface="Arial"/>
              </a:rPr>
              <a:t>does</a:t>
            </a:r>
            <a:r>
              <a:rPr sz="1071" spc="10" dirty="0">
                <a:latin typeface="Arial"/>
                <a:cs typeface="Arial"/>
              </a:rPr>
              <a:t> </a:t>
            </a:r>
            <a:r>
              <a:rPr sz="1071" dirty="0">
                <a:latin typeface="Arial"/>
                <a:cs typeface="Arial"/>
              </a:rPr>
              <a:t>not</a:t>
            </a:r>
            <a:r>
              <a:rPr sz="1071" spc="19" dirty="0">
                <a:latin typeface="Arial"/>
                <a:cs typeface="Arial"/>
              </a:rPr>
              <a:t> </a:t>
            </a:r>
            <a:r>
              <a:rPr sz="1071" dirty="0">
                <a:latin typeface="Arial"/>
                <a:cs typeface="Arial"/>
              </a:rPr>
              <a:t>transfer</a:t>
            </a:r>
            <a:r>
              <a:rPr sz="1071" spc="19" dirty="0">
                <a:latin typeface="Arial"/>
                <a:cs typeface="Arial"/>
              </a:rPr>
              <a:t> </a:t>
            </a:r>
            <a:r>
              <a:rPr sz="1071" dirty="0">
                <a:latin typeface="Arial"/>
                <a:cs typeface="Arial"/>
              </a:rPr>
              <a:t>as</a:t>
            </a:r>
            <a:r>
              <a:rPr sz="1071" spc="19" dirty="0">
                <a:latin typeface="Arial"/>
                <a:cs typeface="Arial"/>
              </a:rPr>
              <a:t> </a:t>
            </a:r>
            <a:r>
              <a:rPr sz="1071" dirty="0">
                <a:latin typeface="Arial"/>
                <a:cs typeface="Arial"/>
              </a:rPr>
              <a:t>readily</a:t>
            </a:r>
            <a:r>
              <a:rPr sz="1071" spc="10"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efficiently</a:t>
            </a:r>
            <a:r>
              <a:rPr sz="1071" spc="15" dirty="0">
                <a:latin typeface="Arial"/>
                <a:cs typeface="Arial"/>
              </a:rPr>
              <a:t> </a:t>
            </a:r>
            <a:r>
              <a:rPr sz="1071" dirty="0">
                <a:latin typeface="Arial"/>
                <a:cs typeface="Arial"/>
              </a:rPr>
              <a:t>from</a:t>
            </a:r>
            <a:r>
              <a:rPr sz="1071" spc="15" dirty="0">
                <a:latin typeface="Arial"/>
                <a:cs typeface="Arial"/>
              </a:rPr>
              <a:t> </a:t>
            </a:r>
            <a:r>
              <a:rPr sz="1071" spc="-10" dirty="0">
                <a:latin typeface="Arial"/>
                <a:cs typeface="Arial"/>
              </a:rPr>
              <a:t>humid, moisture-</a:t>
            </a:r>
            <a:r>
              <a:rPr sz="1071" dirty="0">
                <a:latin typeface="Arial"/>
                <a:cs typeface="Arial"/>
              </a:rPr>
              <a:t>laden</a:t>
            </a:r>
            <a:r>
              <a:rPr sz="1071" spc="63" dirty="0">
                <a:latin typeface="Arial"/>
                <a:cs typeface="Arial"/>
              </a:rPr>
              <a:t> </a:t>
            </a:r>
            <a:r>
              <a:rPr sz="1071" dirty="0">
                <a:latin typeface="Arial"/>
                <a:cs typeface="Arial"/>
              </a:rPr>
              <a:t>air</a:t>
            </a:r>
            <a:r>
              <a:rPr sz="1071" spc="58" dirty="0">
                <a:latin typeface="Arial"/>
                <a:cs typeface="Arial"/>
              </a:rPr>
              <a:t> </a:t>
            </a:r>
            <a:r>
              <a:rPr sz="1071" dirty="0">
                <a:latin typeface="Arial"/>
                <a:cs typeface="Arial"/>
              </a:rPr>
              <a:t>and</a:t>
            </a:r>
            <a:r>
              <a:rPr sz="1071" spc="6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air</a:t>
            </a:r>
            <a:r>
              <a:rPr sz="1071" spc="63" dirty="0">
                <a:latin typeface="Arial"/>
                <a:cs typeface="Arial"/>
              </a:rPr>
              <a:t> </a:t>
            </a:r>
            <a:r>
              <a:rPr sz="1071" dirty="0">
                <a:latin typeface="Arial"/>
                <a:cs typeface="Arial"/>
              </a:rPr>
              <a:t>conditioning</a:t>
            </a:r>
            <a:r>
              <a:rPr sz="1071" spc="63" dirty="0">
                <a:latin typeface="Arial"/>
                <a:cs typeface="Arial"/>
              </a:rPr>
              <a:t> </a:t>
            </a:r>
            <a:r>
              <a:rPr sz="1071" dirty="0">
                <a:latin typeface="Arial"/>
                <a:cs typeface="Arial"/>
              </a:rPr>
              <a:t>system</a:t>
            </a:r>
            <a:r>
              <a:rPr sz="1071" spc="68" dirty="0">
                <a:latin typeface="Arial"/>
                <a:cs typeface="Arial"/>
              </a:rPr>
              <a:t> </a:t>
            </a:r>
            <a:r>
              <a:rPr sz="1071" dirty="0">
                <a:latin typeface="Arial"/>
                <a:cs typeface="Arial"/>
              </a:rPr>
              <a:t>does</a:t>
            </a:r>
            <a:r>
              <a:rPr sz="1071" spc="68" dirty="0">
                <a:latin typeface="Arial"/>
                <a:cs typeface="Arial"/>
              </a:rPr>
              <a:t> </a:t>
            </a:r>
            <a:r>
              <a:rPr sz="1071" dirty="0">
                <a:latin typeface="Arial"/>
                <a:cs typeface="Arial"/>
              </a:rPr>
              <a:t>not</a:t>
            </a:r>
            <a:r>
              <a:rPr sz="1071" spc="58" dirty="0">
                <a:latin typeface="Arial"/>
                <a:cs typeface="Arial"/>
              </a:rPr>
              <a:t> </a:t>
            </a:r>
            <a:r>
              <a:rPr sz="1071" dirty="0">
                <a:latin typeface="Arial"/>
                <a:cs typeface="Arial"/>
              </a:rPr>
              <a:t>cool</a:t>
            </a:r>
            <a:r>
              <a:rPr sz="1071" spc="68" dirty="0">
                <a:latin typeface="Arial"/>
                <a:cs typeface="Arial"/>
              </a:rPr>
              <a:t> </a:t>
            </a:r>
            <a:r>
              <a:rPr sz="1071" dirty="0">
                <a:latin typeface="Arial"/>
                <a:cs typeface="Arial"/>
              </a:rPr>
              <a:t>air</a:t>
            </a:r>
            <a:r>
              <a:rPr sz="1071" spc="54" dirty="0">
                <a:latin typeface="Arial"/>
                <a:cs typeface="Arial"/>
              </a:rPr>
              <a:t> </a:t>
            </a:r>
            <a:r>
              <a:rPr sz="1071" dirty="0">
                <a:latin typeface="Arial"/>
                <a:cs typeface="Arial"/>
              </a:rPr>
              <a:t>as</a:t>
            </a:r>
            <a:r>
              <a:rPr sz="1071" spc="58" dirty="0">
                <a:latin typeface="Arial"/>
                <a:cs typeface="Arial"/>
              </a:rPr>
              <a:t> </a:t>
            </a:r>
            <a:r>
              <a:rPr sz="1071" dirty="0">
                <a:latin typeface="Arial"/>
                <a:cs typeface="Arial"/>
              </a:rPr>
              <a:t>much</a:t>
            </a:r>
            <a:r>
              <a:rPr sz="1071" spc="68" dirty="0">
                <a:latin typeface="Arial"/>
                <a:cs typeface="Arial"/>
              </a:rPr>
              <a:t> </a:t>
            </a:r>
            <a:r>
              <a:rPr sz="1071" dirty="0">
                <a:latin typeface="Arial"/>
                <a:cs typeface="Arial"/>
              </a:rPr>
              <a:t>when</a:t>
            </a:r>
            <a:r>
              <a:rPr sz="1071" spc="63" dirty="0">
                <a:latin typeface="Arial"/>
                <a:cs typeface="Arial"/>
              </a:rPr>
              <a:t> </a:t>
            </a:r>
            <a:r>
              <a:rPr sz="1071" dirty="0">
                <a:latin typeface="Arial"/>
                <a:cs typeface="Arial"/>
              </a:rPr>
              <a:t>humidity</a:t>
            </a:r>
            <a:r>
              <a:rPr sz="1071" spc="68" dirty="0">
                <a:latin typeface="Arial"/>
                <a:cs typeface="Arial"/>
              </a:rPr>
              <a:t> </a:t>
            </a:r>
            <a:r>
              <a:rPr sz="1071" spc="-24" dirty="0">
                <a:latin typeface="Arial"/>
                <a:cs typeface="Arial"/>
              </a:rPr>
              <a:t>is </a:t>
            </a:r>
            <a:r>
              <a:rPr sz="1071" spc="-10" dirty="0">
                <a:latin typeface="Arial"/>
                <a:cs typeface="Arial"/>
              </a:rPr>
              <a:t>high.</a:t>
            </a:r>
            <a:endParaRPr sz="1071" dirty="0">
              <a:latin typeface="Arial"/>
              <a:cs typeface="Arial"/>
            </a:endParaRPr>
          </a:p>
          <a:p>
            <a:pPr marL="453925" lvl="2" indent="-441557" algn="just">
              <a:spcBef>
                <a:spcPts val="1154"/>
              </a:spcBef>
              <a:buFont typeface="Arial"/>
              <a:buAutoNum type="arabicPeriod" startAt="4"/>
              <a:tabLst>
                <a:tab pos="453925" algn="l"/>
              </a:tabLst>
            </a:pPr>
            <a:r>
              <a:rPr sz="1071" b="1" dirty="0">
                <a:latin typeface="Arial"/>
                <a:cs typeface="Arial"/>
              </a:rPr>
              <a:t>Solar</a:t>
            </a:r>
            <a:r>
              <a:rPr sz="1071" b="1" spc="-10" dirty="0">
                <a:latin typeface="Arial"/>
                <a:cs typeface="Arial"/>
              </a:rPr>
              <a:t> Radiation</a:t>
            </a:r>
            <a:endParaRPr sz="1071" dirty="0">
              <a:latin typeface="Arial"/>
              <a:cs typeface="Arial"/>
            </a:endParaRPr>
          </a:p>
          <a:p>
            <a:pPr marL="12369" marR="4947" algn="just">
              <a:lnSpc>
                <a:spcPct val="143600"/>
              </a:lnSpc>
              <a:spcBef>
                <a:spcPts val="584"/>
              </a:spcBef>
            </a:pPr>
            <a:r>
              <a:rPr sz="1071" dirty="0">
                <a:latin typeface="Arial"/>
                <a:cs typeface="Arial"/>
              </a:rPr>
              <a:t>The</a:t>
            </a:r>
            <a:r>
              <a:rPr sz="1071" spc="122" dirty="0">
                <a:latin typeface="Arial"/>
                <a:cs typeface="Arial"/>
              </a:rPr>
              <a:t> </a:t>
            </a:r>
            <a:r>
              <a:rPr sz="1071" dirty="0">
                <a:latin typeface="Arial"/>
                <a:cs typeface="Arial"/>
              </a:rPr>
              <a:t>intensity</a:t>
            </a:r>
            <a:r>
              <a:rPr sz="1071" spc="127" dirty="0">
                <a:latin typeface="Arial"/>
                <a:cs typeface="Arial"/>
              </a:rPr>
              <a:t> </a:t>
            </a:r>
            <a:r>
              <a:rPr sz="1071" dirty="0">
                <a:latin typeface="Arial"/>
                <a:cs typeface="Arial"/>
              </a:rPr>
              <a:t>of</a:t>
            </a:r>
            <a:r>
              <a:rPr sz="1071" spc="127" dirty="0">
                <a:latin typeface="Arial"/>
                <a:cs typeface="Arial"/>
              </a:rPr>
              <a:t> </a:t>
            </a:r>
            <a:r>
              <a:rPr sz="1071" dirty="0">
                <a:latin typeface="Arial"/>
                <a:cs typeface="Arial"/>
              </a:rPr>
              <a:t>long</a:t>
            </a:r>
            <a:r>
              <a:rPr sz="1071" spc="127" dirty="0">
                <a:latin typeface="Arial"/>
                <a:cs typeface="Arial"/>
              </a:rPr>
              <a:t> </a:t>
            </a:r>
            <a:r>
              <a:rPr sz="1071" dirty="0">
                <a:latin typeface="Arial"/>
                <a:cs typeface="Arial"/>
              </a:rPr>
              <a:t>wave</a:t>
            </a:r>
            <a:r>
              <a:rPr sz="1071" spc="122" dirty="0">
                <a:latin typeface="Arial"/>
                <a:cs typeface="Arial"/>
              </a:rPr>
              <a:t> </a:t>
            </a:r>
            <a:r>
              <a:rPr sz="1071" dirty="0">
                <a:latin typeface="Arial"/>
                <a:cs typeface="Arial"/>
              </a:rPr>
              <a:t>heat</a:t>
            </a:r>
            <a:r>
              <a:rPr sz="1071" spc="127" dirty="0">
                <a:latin typeface="Arial"/>
                <a:cs typeface="Arial"/>
              </a:rPr>
              <a:t> </a:t>
            </a:r>
            <a:r>
              <a:rPr sz="1071" dirty="0">
                <a:latin typeface="Arial"/>
                <a:cs typeface="Arial"/>
              </a:rPr>
              <a:t>rays</a:t>
            </a:r>
            <a:r>
              <a:rPr sz="1071" spc="127" dirty="0">
                <a:latin typeface="Arial"/>
                <a:cs typeface="Arial"/>
              </a:rPr>
              <a:t> </a:t>
            </a:r>
            <a:r>
              <a:rPr sz="1071" dirty="0">
                <a:latin typeface="Arial"/>
                <a:cs typeface="Arial"/>
              </a:rPr>
              <a:t>from</a:t>
            </a:r>
            <a:r>
              <a:rPr sz="1071" spc="122"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sun</a:t>
            </a:r>
            <a:r>
              <a:rPr sz="1071" spc="127" dirty="0">
                <a:latin typeface="Arial"/>
                <a:cs typeface="Arial"/>
              </a:rPr>
              <a:t> </a:t>
            </a:r>
            <a:r>
              <a:rPr sz="1071" dirty="0">
                <a:latin typeface="Arial"/>
                <a:cs typeface="Arial"/>
              </a:rPr>
              <a:t>is</a:t>
            </a:r>
            <a:r>
              <a:rPr sz="1071" spc="127" dirty="0">
                <a:latin typeface="Arial"/>
                <a:cs typeface="Arial"/>
              </a:rPr>
              <a:t> </a:t>
            </a:r>
            <a:r>
              <a:rPr sz="1071" dirty="0">
                <a:latin typeface="Arial"/>
                <a:cs typeface="Arial"/>
              </a:rPr>
              <a:t>called</a:t>
            </a:r>
            <a:r>
              <a:rPr sz="1071" spc="127" dirty="0">
                <a:latin typeface="Arial"/>
                <a:cs typeface="Arial"/>
              </a:rPr>
              <a:t> </a:t>
            </a:r>
            <a:r>
              <a:rPr sz="1071" dirty="0">
                <a:latin typeface="Arial"/>
                <a:cs typeface="Arial"/>
              </a:rPr>
              <a:t>sun</a:t>
            </a:r>
            <a:r>
              <a:rPr sz="1071" spc="122" dirty="0">
                <a:latin typeface="Arial"/>
                <a:cs typeface="Arial"/>
              </a:rPr>
              <a:t> </a:t>
            </a:r>
            <a:r>
              <a:rPr sz="1071" dirty="0">
                <a:latin typeface="Arial"/>
                <a:cs typeface="Arial"/>
              </a:rPr>
              <a:t>load.</a:t>
            </a:r>
            <a:r>
              <a:rPr sz="1071" spc="127" dirty="0">
                <a:latin typeface="Arial"/>
                <a:cs typeface="Arial"/>
              </a:rPr>
              <a:t> </a:t>
            </a:r>
            <a:r>
              <a:rPr sz="1071" dirty="0">
                <a:latin typeface="Arial"/>
                <a:cs typeface="Arial"/>
              </a:rPr>
              <a:t>Ambient</a:t>
            </a:r>
            <a:r>
              <a:rPr sz="1071" spc="127" dirty="0">
                <a:latin typeface="Arial"/>
                <a:cs typeface="Arial"/>
              </a:rPr>
              <a:t> </a:t>
            </a:r>
            <a:r>
              <a:rPr sz="1071" spc="-10" dirty="0">
                <a:latin typeface="Arial"/>
                <a:cs typeface="Arial"/>
              </a:rPr>
              <a:t>temperatures, </a:t>
            </a:r>
            <a:r>
              <a:rPr sz="1071" dirty="0">
                <a:latin typeface="Arial"/>
                <a:cs typeface="Arial"/>
              </a:rPr>
              <a:t>together</a:t>
            </a:r>
            <a:r>
              <a:rPr sz="1071" spc="111" dirty="0">
                <a:latin typeface="Arial"/>
                <a:cs typeface="Arial"/>
              </a:rPr>
              <a:t> </a:t>
            </a:r>
            <a:r>
              <a:rPr sz="1071" dirty="0">
                <a:latin typeface="Arial"/>
                <a:cs typeface="Arial"/>
              </a:rPr>
              <a:t>with</a:t>
            </a:r>
            <a:r>
              <a:rPr sz="1071" spc="122"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vehicle’s</a:t>
            </a:r>
            <a:r>
              <a:rPr sz="1071" spc="122" dirty="0">
                <a:latin typeface="Arial"/>
                <a:cs typeface="Arial"/>
              </a:rPr>
              <a:t> </a:t>
            </a:r>
            <a:r>
              <a:rPr sz="1071" dirty="0">
                <a:latin typeface="Arial"/>
                <a:cs typeface="Arial"/>
              </a:rPr>
              <a:t>type</a:t>
            </a:r>
            <a:r>
              <a:rPr sz="1071" spc="111" dirty="0">
                <a:latin typeface="Arial"/>
                <a:cs typeface="Arial"/>
              </a:rPr>
              <a:t> </a:t>
            </a:r>
            <a:r>
              <a:rPr sz="1071" dirty="0">
                <a:latin typeface="Arial"/>
                <a:cs typeface="Arial"/>
              </a:rPr>
              <a:t>and</a:t>
            </a:r>
            <a:r>
              <a:rPr sz="1071" spc="122" dirty="0">
                <a:latin typeface="Arial"/>
                <a:cs typeface="Arial"/>
              </a:rPr>
              <a:t> </a:t>
            </a:r>
            <a:r>
              <a:rPr sz="1071" dirty="0">
                <a:latin typeface="Arial"/>
                <a:cs typeface="Arial"/>
              </a:rPr>
              <a:t>the</a:t>
            </a:r>
            <a:r>
              <a:rPr sz="1071" spc="117" dirty="0">
                <a:latin typeface="Arial"/>
                <a:cs typeface="Arial"/>
              </a:rPr>
              <a:t> </a:t>
            </a:r>
            <a:r>
              <a:rPr sz="1071" dirty="0">
                <a:latin typeface="Arial"/>
                <a:cs typeface="Arial"/>
              </a:rPr>
              <a:t>colour</a:t>
            </a:r>
            <a:r>
              <a:rPr sz="1071" spc="117" dirty="0">
                <a:latin typeface="Arial"/>
                <a:cs typeface="Arial"/>
              </a:rPr>
              <a:t> </a:t>
            </a:r>
            <a:r>
              <a:rPr sz="1071" dirty="0">
                <a:latin typeface="Arial"/>
                <a:cs typeface="Arial"/>
              </a:rPr>
              <a:t>of</a:t>
            </a:r>
            <a:r>
              <a:rPr sz="1071" spc="122" dirty="0">
                <a:latin typeface="Arial"/>
                <a:cs typeface="Arial"/>
              </a:rPr>
              <a:t> </a:t>
            </a:r>
            <a:r>
              <a:rPr sz="1071" dirty="0">
                <a:latin typeface="Arial"/>
                <a:cs typeface="Arial"/>
              </a:rPr>
              <a:t>interior/exterior</a:t>
            </a:r>
            <a:r>
              <a:rPr sz="1071" spc="117" dirty="0">
                <a:latin typeface="Arial"/>
                <a:cs typeface="Arial"/>
              </a:rPr>
              <a:t> </a:t>
            </a:r>
            <a:r>
              <a:rPr sz="1071" dirty="0">
                <a:latin typeface="Arial"/>
                <a:cs typeface="Arial"/>
              </a:rPr>
              <a:t>materials,</a:t>
            </a:r>
            <a:r>
              <a:rPr sz="1071" spc="122" dirty="0">
                <a:latin typeface="Arial"/>
                <a:cs typeface="Arial"/>
              </a:rPr>
              <a:t> </a:t>
            </a:r>
            <a:r>
              <a:rPr sz="1071" dirty="0">
                <a:latin typeface="Arial"/>
                <a:cs typeface="Arial"/>
              </a:rPr>
              <a:t>may</a:t>
            </a:r>
            <a:r>
              <a:rPr sz="1071" spc="122" dirty="0">
                <a:latin typeface="Arial"/>
                <a:cs typeface="Arial"/>
              </a:rPr>
              <a:t> </a:t>
            </a:r>
            <a:r>
              <a:rPr sz="1071" dirty="0">
                <a:latin typeface="Arial"/>
                <a:cs typeface="Arial"/>
              </a:rPr>
              <a:t>increase</a:t>
            </a:r>
            <a:r>
              <a:rPr sz="1071" spc="122" dirty="0">
                <a:latin typeface="Arial"/>
                <a:cs typeface="Arial"/>
              </a:rPr>
              <a:t> </a:t>
            </a:r>
            <a:r>
              <a:rPr sz="1071" spc="-24" dirty="0">
                <a:latin typeface="Arial"/>
                <a:cs typeface="Arial"/>
              </a:rPr>
              <a:t>the </a:t>
            </a:r>
            <a:r>
              <a:rPr sz="1071" dirty="0">
                <a:latin typeface="Arial"/>
                <a:cs typeface="Arial"/>
              </a:rPr>
              <a:t>effects</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sun</a:t>
            </a:r>
            <a:r>
              <a:rPr sz="1071" spc="-15" dirty="0">
                <a:latin typeface="Arial"/>
                <a:cs typeface="Arial"/>
              </a:rPr>
              <a:t> </a:t>
            </a:r>
            <a:r>
              <a:rPr sz="1071" dirty="0">
                <a:latin typeface="Arial"/>
                <a:cs typeface="Arial"/>
              </a:rPr>
              <a:t>load</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amount</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heat</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system</a:t>
            </a:r>
            <a:r>
              <a:rPr sz="1071" spc="-19" dirty="0">
                <a:latin typeface="Arial"/>
                <a:cs typeface="Arial"/>
              </a:rPr>
              <a:t> </a:t>
            </a:r>
            <a:r>
              <a:rPr sz="1071" dirty="0">
                <a:latin typeface="Arial"/>
                <a:cs typeface="Arial"/>
              </a:rPr>
              <a:t>must</a:t>
            </a:r>
            <a:r>
              <a:rPr sz="1071" spc="-15" dirty="0">
                <a:latin typeface="Arial"/>
                <a:cs typeface="Arial"/>
              </a:rPr>
              <a:t> </a:t>
            </a:r>
            <a:r>
              <a:rPr sz="1071" dirty="0">
                <a:latin typeface="Arial"/>
                <a:cs typeface="Arial"/>
              </a:rPr>
              <a:t>absorb</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transfer</a:t>
            </a:r>
            <a:r>
              <a:rPr sz="1071" spc="-15" dirty="0">
                <a:latin typeface="Arial"/>
                <a:cs typeface="Arial"/>
              </a:rPr>
              <a:t> </a:t>
            </a:r>
            <a:r>
              <a:rPr sz="1071" spc="-10" dirty="0">
                <a:latin typeface="Arial"/>
                <a:cs typeface="Arial"/>
              </a:rPr>
              <a:t>outside.</a:t>
            </a:r>
            <a:endParaRPr sz="1071" dirty="0">
              <a:latin typeface="Arial"/>
              <a:cs typeface="Arial"/>
            </a:endParaRPr>
          </a:p>
          <a:p>
            <a:pPr marL="453925" lvl="2" indent="-441557" algn="just">
              <a:spcBef>
                <a:spcPts val="1144"/>
              </a:spcBef>
              <a:buFont typeface="Arial"/>
              <a:buAutoNum type="arabicPeriod" startAt="5"/>
              <a:tabLst>
                <a:tab pos="453925" algn="l"/>
              </a:tabLst>
            </a:pPr>
            <a:r>
              <a:rPr sz="1071" b="1" dirty="0">
                <a:latin typeface="Arial"/>
                <a:cs typeface="Arial"/>
              </a:rPr>
              <a:t>Heating</a:t>
            </a:r>
            <a:r>
              <a:rPr sz="1071" b="1" spc="-49" dirty="0">
                <a:latin typeface="Arial"/>
                <a:cs typeface="Arial"/>
              </a:rPr>
              <a:t> </a:t>
            </a:r>
            <a:r>
              <a:rPr sz="1071" b="1" spc="-19" dirty="0">
                <a:latin typeface="Arial"/>
                <a:cs typeface="Arial"/>
              </a:rPr>
              <a:t>Load</a:t>
            </a:r>
            <a:endParaRPr sz="1071" dirty="0">
              <a:latin typeface="Arial"/>
              <a:cs typeface="Arial"/>
            </a:endParaRPr>
          </a:p>
          <a:p>
            <a:pPr marL="12369" marR="6184" algn="just">
              <a:lnSpc>
                <a:spcPct val="143700"/>
              </a:lnSpc>
              <a:spcBef>
                <a:spcPts val="589"/>
              </a:spcBef>
            </a:pPr>
            <a:r>
              <a:rPr sz="1071" dirty="0">
                <a:latin typeface="Arial"/>
                <a:cs typeface="Arial"/>
              </a:rPr>
              <a:t>The</a:t>
            </a:r>
            <a:r>
              <a:rPr sz="1071" spc="34" dirty="0">
                <a:latin typeface="Arial"/>
                <a:cs typeface="Arial"/>
              </a:rPr>
              <a:t> </a:t>
            </a:r>
            <a:r>
              <a:rPr sz="1071" dirty="0">
                <a:latin typeface="Arial"/>
                <a:cs typeface="Arial"/>
              </a:rPr>
              <a:t>heating</a:t>
            </a:r>
            <a:r>
              <a:rPr sz="1071" spc="29" dirty="0">
                <a:latin typeface="Arial"/>
                <a:cs typeface="Arial"/>
              </a:rPr>
              <a:t> </a:t>
            </a:r>
            <a:r>
              <a:rPr sz="1071" dirty="0">
                <a:latin typeface="Arial"/>
                <a:cs typeface="Arial"/>
              </a:rPr>
              <a:t>load</a:t>
            </a:r>
            <a:r>
              <a:rPr sz="1071" spc="34" dirty="0">
                <a:latin typeface="Arial"/>
                <a:cs typeface="Arial"/>
              </a:rPr>
              <a:t> </a:t>
            </a:r>
            <a:r>
              <a:rPr sz="1071" dirty="0">
                <a:latin typeface="Arial"/>
                <a:cs typeface="Arial"/>
              </a:rPr>
              <a:t>refers</a:t>
            </a:r>
            <a:r>
              <a:rPr sz="1071" spc="34"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amount</a:t>
            </a:r>
            <a:r>
              <a:rPr sz="1071" spc="3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loss</a:t>
            </a:r>
            <a:r>
              <a:rPr sz="1071" spc="39" dirty="0">
                <a:latin typeface="Arial"/>
                <a:cs typeface="Arial"/>
              </a:rPr>
              <a:t> </a:t>
            </a:r>
            <a:r>
              <a:rPr sz="1071" dirty="0">
                <a:latin typeface="Arial"/>
                <a:cs typeface="Arial"/>
              </a:rPr>
              <a:t>from</a:t>
            </a:r>
            <a:r>
              <a:rPr sz="1071" spc="3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vehicle</a:t>
            </a:r>
            <a:r>
              <a:rPr sz="1071" spc="29" dirty="0">
                <a:latin typeface="Arial"/>
                <a:cs typeface="Arial"/>
              </a:rPr>
              <a:t> </a:t>
            </a:r>
            <a:r>
              <a:rPr sz="1071" dirty="0">
                <a:latin typeface="Arial"/>
                <a:cs typeface="Arial"/>
              </a:rPr>
              <a:t>during</a:t>
            </a:r>
            <a:r>
              <a:rPr sz="1071" spc="34" dirty="0">
                <a:latin typeface="Arial"/>
                <a:cs typeface="Arial"/>
              </a:rPr>
              <a:t> </a:t>
            </a:r>
            <a:r>
              <a:rPr sz="1071" dirty="0">
                <a:latin typeface="Arial"/>
                <a:cs typeface="Arial"/>
              </a:rPr>
              <a:t>winters</a:t>
            </a:r>
            <a:r>
              <a:rPr sz="1071" spc="39"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the</a:t>
            </a:r>
            <a:r>
              <a:rPr sz="1071" spc="39" dirty="0">
                <a:latin typeface="Arial"/>
                <a:cs typeface="Arial"/>
              </a:rPr>
              <a:t> </a:t>
            </a:r>
            <a:r>
              <a:rPr sz="1071" spc="-19" dirty="0">
                <a:latin typeface="Arial"/>
                <a:cs typeface="Arial"/>
              </a:rPr>
              <a:t>heat </a:t>
            </a:r>
            <a:r>
              <a:rPr sz="1071" dirty="0">
                <a:latin typeface="Arial"/>
                <a:cs typeface="Arial"/>
              </a:rPr>
              <a:t>that</a:t>
            </a:r>
            <a:r>
              <a:rPr sz="1071" spc="-10" dirty="0">
                <a:latin typeface="Arial"/>
                <a:cs typeface="Arial"/>
              </a:rPr>
              <a:t> </a:t>
            </a:r>
            <a:r>
              <a:rPr sz="1071" dirty="0">
                <a:latin typeface="Arial"/>
                <a:cs typeface="Arial"/>
              </a:rPr>
              <a:t>must</a:t>
            </a:r>
            <a:r>
              <a:rPr sz="1071" spc="-5" dirty="0">
                <a:latin typeface="Arial"/>
                <a:cs typeface="Arial"/>
              </a:rPr>
              <a:t> </a:t>
            </a:r>
            <a:r>
              <a:rPr sz="1071" dirty="0">
                <a:latin typeface="Arial"/>
                <a:cs typeface="Arial"/>
              </a:rPr>
              <a:t>be</a:t>
            </a:r>
            <a:r>
              <a:rPr sz="1071" spc="-5" dirty="0">
                <a:latin typeface="Arial"/>
                <a:cs typeface="Arial"/>
              </a:rPr>
              <a:t> </a:t>
            </a:r>
            <a:r>
              <a:rPr sz="1071" dirty="0">
                <a:latin typeface="Arial"/>
                <a:cs typeface="Arial"/>
              </a:rPr>
              <a:t>added</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passenger</a:t>
            </a:r>
            <a:r>
              <a:rPr sz="1071" spc="-10" dirty="0">
                <a:latin typeface="Arial"/>
                <a:cs typeface="Arial"/>
              </a:rPr>
              <a:t> </a:t>
            </a:r>
            <a:r>
              <a:rPr sz="1071" dirty="0">
                <a:latin typeface="Arial"/>
                <a:cs typeface="Arial"/>
              </a:rPr>
              <a:t>cabin</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compensate</a:t>
            </a:r>
            <a:r>
              <a:rPr sz="1071" spc="-5" dirty="0">
                <a:latin typeface="Arial"/>
                <a:cs typeface="Arial"/>
              </a:rPr>
              <a:t> </a:t>
            </a:r>
            <a:r>
              <a:rPr sz="1071" dirty="0">
                <a:latin typeface="Arial"/>
                <a:cs typeface="Arial"/>
              </a:rPr>
              <a:t>for</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loss.</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primary </a:t>
            </a:r>
            <a:r>
              <a:rPr sz="1071" spc="-10" dirty="0">
                <a:latin typeface="Arial"/>
                <a:cs typeface="Arial"/>
              </a:rPr>
              <a:t>factors </a:t>
            </a:r>
            <a:r>
              <a:rPr sz="1071" dirty="0">
                <a:latin typeface="Arial"/>
                <a:cs typeface="Arial"/>
              </a:rPr>
              <a:t>affecting</a:t>
            </a:r>
            <a:r>
              <a:rPr sz="1071" spc="-24"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loss</a:t>
            </a:r>
            <a:r>
              <a:rPr sz="1071" spc="-19" dirty="0">
                <a:latin typeface="Arial"/>
                <a:cs typeface="Arial"/>
              </a:rPr>
              <a:t> </a:t>
            </a:r>
            <a:r>
              <a:rPr sz="1071" dirty="0">
                <a:latin typeface="Arial"/>
                <a:cs typeface="Arial"/>
              </a:rPr>
              <a:t>include</a:t>
            </a:r>
            <a:r>
              <a:rPr sz="1071" spc="-24"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ambient</a:t>
            </a:r>
            <a:r>
              <a:rPr sz="1071" spc="-24" dirty="0">
                <a:latin typeface="Arial"/>
                <a:cs typeface="Arial"/>
              </a:rPr>
              <a:t> </a:t>
            </a:r>
            <a:r>
              <a:rPr sz="1071" dirty="0">
                <a:latin typeface="Arial"/>
                <a:cs typeface="Arial"/>
              </a:rPr>
              <a:t>temperatures</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outdoor</a:t>
            </a:r>
            <a:r>
              <a:rPr sz="1071" spc="-19" dirty="0">
                <a:latin typeface="Arial"/>
                <a:cs typeface="Arial"/>
              </a:rPr>
              <a:t> </a:t>
            </a:r>
            <a:r>
              <a:rPr sz="1071" dirty="0">
                <a:latin typeface="Arial"/>
                <a:cs typeface="Arial"/>
              </a:rPr>
              <a:t>air</a:t>
            </a:r>
            <a:r>
              <a:rPr sz="1071" spc="-24" dirty="0">
                <a:latin typeface="Arial"/>
                <a:cs typeface="Arial"/>
              </a:rPr>
              <a:t> </a:t>
            </a:r>
            <a:r>
              <a:rPr sz="1071" spc="-10" dirty="0">
                <a:latin typeface="Arial"/>
                <a:cs typeface="Arial"/>
              </a:rPr>
              <a:t>infiltration.</a:t>
            </a:r>
            <a:endParaRPr sz="1071" dirty="0">
              <a:latin typeface="Arial"/>
              <a:cs typeface="Arial"/>
            </a:endParaRPr>
          </a:p>
          <a:p>
            <a:pPr marL="12369" marR="6184" algn="just">
              <a:lnSpc>
                <a:spcPct val="143700"/>
              </a:lnSpc>
              <a:spcBef>
                <a:spcPts val="584"/>
              </a:spcBef>
            </a:pPr>
            <a:r>
              <a:rPr sz="1071" dirty="0">
                <a:latin typeface="Arial"/>
                <a:cs typeface="Arial"/>
              </a:rPr>
              <a:t>Very</a:t>
            </a:r>
            <a:r>
              <a:rPr sz="1071" spc="-34" dirty="0">
                <a:latin typeface="Arial"/>
                <a:cs typeface="Arial"/>
              </a:rPr>
              <a:t> </a:t>
            </a:r>
            <a:r>
              <a:rPr sz="1071" dirty="0">
                <a:latin typeface="Arial"/>
                <a:cs typeface="Arial"/>
              </a:rPr>
              <a:t>low</a:t>
            </a:r>
            <a:r>
              <a:rPr sz="1071" spc="-39" dirty="0">
                <a:latin typeface="Arial"/>
                <a:cs typeface="Arial"/>
              </a:rPr>
              <a:t> </a:t>
            </a:r>
            <a:r>
              <a:rPr sz="1071" dirty="0">
                <a:latin typeface="Arial"/>
                <a:cs typeface="Arial"/>
              </a:rPr>
              <a:t>outside</a:t>
            </a:r>
            <a:r>
              <a:rPr sz="1071" spc="-34" dirty="0">
                <a:latin typeface="Arial"/>
                <a:cs typeface="Arial"/>
              </a:rPr>
              <a:t> </a:t>
            </a:r>
            <a:r>
              <a:rPr sz="1071" dirty="0">
                <a:latin typeface="Arial"/>
                <a:cs typeface="Arial"/>
              </a:rPr>
              <a:t>temperatures</a:t>
            </a:r>
            <a:r>
              <a:rPr sz="1071" spc="-34" dirty="0">
                <a:latin typeface="Arial"/>
                <a:cs typeface="Arial"/>
              </a:rPr>
              <a:t> </a:t>
            </a:r>
            <a:r>
              <a:rPr sz="1071" dirty="0">
                <a:latin typeface="Arial"/>
                <a:cs typeface="Arial"/>
              </a:rPr>
              <a:t>will</a:t>
            </a:r>
            <a:r>
              <a:rPr sz="1071" spc="-29" dirty="0">
                <a:latin typeface="Arial"/>
                <a:cs typeface="Arial"/>
              </a:rPr>
              <a:t> </a:t>
            </a:r>
            <a:r>
              <a:rPr sz="1071" dirty="0">
                <a:latin typeface="Arial"/>
                <a:cs typeface="Arial"/>
              </a:rPr>
              <a:t>cause</a:t>
            </a:r>
            <a:r>
              <a:rPr sz="1071" spc="-39" dirty="0">
                <a:latin typeface="Arial"/>
                <a:cs typeface="Arial"/>
              </a:rPr>
              <a:t> </a:t>
            </a:r>
            <a:r>
              <a:rPr sz="1071" dirty="0">
                <a:latin typeface="Arial"/>
                <a:cs typeface="Arial"/>
              </a:rPr>
              <a:t>lower</a:t>
            </a:r>
            <a:r>
              <a:rPr sz="1071" spc="-34" dirty="0">
                <a:latin typeface="Arial"/>
                <a:cs typeface="Arial"/>
              </a:rPr>
              <a:t> </a:t>
            </a:r>
            <a:r>
              <a:rPr sz="1071" dirty="0">
                <a:latin typeface="Arial"/>
                <a:cs typeface="Arial"/>
              </a:rPr>
              <a:t>inside</a:t>
            </a:r>
            <a:r>
              <a:rPr sz="1071" spc="-39" dirty="0">
                <a:latin typeface="Arial"/>
                <a:cs typeface="Arial"/>
              </a:rPr>
              <a:t> </a:t>
            </a:r>
            <a:r>
              <a:rPr sz="1071" dirty="0">
                <a:latin typeface="Arial"/>
                <a:cs typeface="Arial"/>
              </a:rPr>
              <a:t>temperatures.</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heat</a:t>
            </a:r>
            <a:r>
              <a:rPr sz="1071" spc="-34"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be</a:t>
            </a:r>
            <a:r>
              <a:rPr sz="1071" spc="-34" dirty="0">
                <a:latin typeface="Arial"/>
                <a:cs typeface="Arial"/>
              </a:rPr>
              <a:t> </a:t>
            </a:r>
            <a:r>
              <a:rPr sz="1071" dirty="0">
                <a:latin typeface="Arial"/>
                <a:cs typeface="Arial"/>
              </a:rPr>
              <a:t>added</a:t>
            </a:r>
            <a:r>
              <a:rPr sz="1071" spc="-39" dirty="0">
                <a:latin typeface="Arial"/>
                <a:cs typeface="Arial"/>
              </a:rPr>
              <a:t> </a:t>
            </a:r>
            <a:r>
              <a:rPr sz="1071" dirty="0">
                <a:latin typeface="Arial"/>
                <a:cs typeface="Arial"/>
              </a:rPr>
              <a:t>to</a:t>
            </a:r>
            <a:r>
              <a:rPr sz="1071" spc="-34" dirty="0">
                <a:latin typeface="Arial"/>
                <a:cs typeface="Arial"/>
              </a:rPr>
              <a:t> </a:t>
            </a:r>
            <a:r>
              <a:rPr sz="1071" spc="-24" dirty="0">
                <a:latin typeface="Arial"/>
                <a:cs typeface="Arial"/>
              </a:rPr>
              <a:t>the </a:t>
            </a:r>
            <a:r>
              <a:rPr sz="1071" dirty="0">
                <a:latin typeface="Arial"/>
                <a:cs typeface="Arial"/>
              </a:rPr>
              <a:t>enclosure</a:t>
            </a:r>
            <a:r>
              <a:rPr sz="1071" spc="93" dirty="0">
                <a:latin typeface="Arial"/>
                <a:cs typeface="Arial"/>
              </a:rPr>
              <a:t> </a:t>
            </a:r>
            <a:r>
              <a:rPr sz="1071" dirty="0">
                <a:latin typeface="Arial"/>
                <a:cs typeface="Arial"/>
              </a:rPr>
              <a:t>will</a:t>
            </a:r>
            <a:r>
              <a:rPr sz="1071" spc="97" dirty="0">
                <a:latin typeface="Arial"/>
                <a:cs typeface="Arial"/>
              </a:rPr>
              <a:t> </a:t>
            </a:r>
            <a:r>
              <a:rPr sz="1071" dirty="0">
                <a:latin typeface="Arial"/>
                <a:cs typeface="Arial"/>
              </a:rPr>
              <a:t>increase</a:t>
            </a:r>
            <a:r>
              <a:rPr sz="1071" spc="93" dirty="0">
                <a:latin typeface="Arial"/>
                <a:cs typeface="Arial"/>
              </a:rPr>
              <a:t> </a:t>
            </a:r>
            <a:r>
              <a:rPr sz="1071" dirty="0">
                <a:latin typeface="Arial"/>
                <a:cs typeface="Arial"/>
              </a:rPr>
              <a:t>in</a:t>
            </a:r>
            <a:r>
              <a:rPr sz="1071" spc="102" dirty="0">
                <a:latin typeface="Arial"/>
                <a:cs typeface="Arial"/>
              </a:rPr>
              <a:t> </a:t>
            </a:r>
            <a:r>
              <a:rPr sz="1071" dirty="0">
                <a:latin typeface="Arial"/>
                <a:cs typeface="Arial"/>
              </a:rPr>
              <a:t>direct</a:t>
            </a:r>
            <a:r>
              <a:rPr sz="1071" spc="93" dirty="0">
                <a:latin typeface="Arial"/>
                <a:cs typeface="Arial"/>
              </a:rPr>
              <a:t> </a:t>
            </a:r>
            <a:r>
              <a:rPr sz="1071" dirty="0">
                <a:latin typeface="Arial"/>
                <a:cs typeface="Arial"/>
              </a:rPr>
              <a:t>proportion</a:t>
            </a:r>
            <a:r>
              <a:rPr sz="1071" spc="97" dirty="0">
                <a:latin typeface="Arial"/>
                <a:cs typeface="Arial"/>
              </a:rPr>
              <a:t> </a:t>
            </a:r>
            <a:r>
              <a:rPr sz="1071" dirty="0">
                <a:latin typeface="Arial"/>
                <a:cs typeface="Arial"/>
              </a:rPr>
              <a:t>to</a:t>
            </a:r>
            <a:r>
              <a:rPr sz="1071" spc="97" dirty="0">
                <a:latin typeface="Arial"/>
                <a:cs typeface="Arial"/>
              </a:rPr>
              <a:t> </a:t>
            </a:r>
            <a:r>
              <a:rPr sz="1071" dirty="0">
                <a:latin typeface="Arial"/>
                <a:cs typeface="Arial"/>
              </a:rPr>
              <a:t>the</a:t>
            </a:r>
            <a:r>
              <a:rPr sz="1071" spc="102" dirty="0">
                <a:latin typeface="Arial"/>
                <a:cs typeface="Arial"/>
              </a:rPr>
              <a:t> </a:t>
            </a:r>
            <a:r>
              <a:rPr sz="1071" dirty="0">
                <a:latin typeface="Arial"/>
                <a:cs typeface="Arial"/>
              </a:rPr>
              <a:t>heat</a:t>
            </a:r>
            <a:r>
              <a:rPr sz="1071" spc="97" dirty="0">
                <a:latin typeface="Arial"/>
                <a:cs typeface="Arial"/>
              </a:rPr>
              <a:t> </a:t>
            </a:r>
            <a:r>
              <a:rPr sz="1071" dirty="0">
                <a:latin typeface="Arial"/>
                <a:cs typeface="Arial"/>
              </a:rPr>
              <a:t>intensity.</a:t>
            </a:r>
            <a:r>
              <a:rPr sz="1071" spc="482" dirty="0">
                <a:latin typeface="Arial"/>
                <a:cs typeface="Arial"/>
              </a:rPr>
              <a:t> </a:t>
            </a:r>
            <a:r>
              <a:rPr sz="1071" dirty="0">
                <a:latin typeface="Arial"/>
                <a:cs typeface="Arial"/>
              </a:rPr>
              <a:t>In</a:t>
            </a:r>
            <a:r>
              <a:rPr sz="1071" spc="97" dirty="0">
                <a:latin typeface="Arial"/>
                <a:cs typeface="Arial"/>
              </a:rPr>
              <a:t> </a:t>
            </a:r>
            <a:r>
              <a:rPr sz="1071" dirty="0">
                <a:latin typeface="Arial"/>
                <a:cs typeface="Arial"/>
              </a:rPr>
              <a:t>most</a:t>
            </a:r>
            <a:r>
              <a:rPr sz="1071" spc="97" dirty="0">
                <a:latin typeface="Arial"/>
                <a:cs typeface="Arial"/>
              </a:rPr>
              <a:t> </a:t>
            </a:r>
            <a:r>
              <a:rPr sz="1071" dirty="0">
                <a:latin typeface="Arial"/>
                <a:cs typeface="Arial"/>
              </a:rPr>
              <a:t>vehicles,</a:t>
            </a:r>
            <a:r>
              <a:rPr sz="1071" spc="93" dirty="0">
                <a:latin typeface="Arial"/>
                <a:cs typeface="Arial"/>
              </a:rPr>
              <a:t> </a:t>
            </a:r>
            <a:r>
              <a:rPr sz="1071" dirty="0">
                <a:latin typeface="Arial"/>
                <a:cs typeface="Arial"/>
              </a:rPr>
              <a:t>the</a:t>
            </a:r>
            <a:r>
              <a:rPr sz="1071" spc="102" dirty="0">
                <a:latin typeface="Arial"/>
                <a:cs typeface="Arial"/>
              </a:rPr>
              <a:t> </a:t>
            </a:r>
            <a:r>
              <a:rPr sz="1071" dirty="0">
                <a:latin typeface="Arial"/>
                <a:cs typeface="Arial"/>
              </a:rPr>
              <a:t>heat</a:t>
            </a:r>
            <a:r>
              <a:rPr sz="1071" spc="97" dirty="0">
                <a:latin typeface="Arial"/>
                <a:cs typeface="Arial"/>
              </a:rPr>
              <a:t> </a:t>
            </a:r>
            <a:r>
              <a:rPr sz="1071" spc="-24" dirty="0">
                <a:latin typeface="Arial"/>
                <a:cs typeface="Arial"/>
              </a:rPr>
              <a:t>is </a:t>
            </a:r>
            <a:r>
              <a:rPr sz="1071" dirty="0">
                <a:latin typeface="Arial"/>
                <a:cs typeface="Arial"/>
              </a:rPr>
              <a:t>provided</a:t>
            </a:r>
            <a:r>
              <a:rPr sz="1071" spc="122" dirty="0">
                <a:latin typeface="Arial"/>
                <a:cs typeface="Arial"/>
              </a:rPr>
              <a:t> </a:t>
            </a:r>
            <a:r>
              <a:rPr sz="1071" dirty="0">
                <a:latin typeface="Arial"/>
                <a:cs typeface="Arial"/>
              </a:rPr>
              <a:t>by</a:t>
            </a:r>
            <a:r>
              <a:rPr sz="1071" spc="122"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heated</a:t>
            </a:r>
            <a:r>
              <a:rPr sz="1071" spc="122" dirty="0">
                <a:latin typeface="Arial"/>
                <a:cs typeface="Arial"/>
              </a:rPr>
              <a:t> </a:t>
            </a:r>
            <a:r>
              <a:rPr sz="1071" dirty="0">
                <a:latin typeface="Arial"/>
                <a:cs typeface="Arial"/>
              </a:rPr>
              <a:t>coolant</a:t>
            </a:r>
            <a:r>
              <a:rPr sz="1071" spc="117" dirty="0">
                <a:latin typeface="Arial"/>
                <a:cs typeface="Arial"/>
              </a:rPr>
              <a:t> </a:t>
            </a:r>
            <a:r>
              <a:rPr sz="1071" dirty="0">
                <a:latin typeface="Arial"/>
                <a:cs typeface="Arial"/>
              </a:rPr>
              <a:t>from</a:t>
            </a:r>
            <a:r>
              <a:rPr sz="1071" spc="117"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engine</a:t>
            </a:r>
            <a:r>
              <a:rPr sz="1071" spc="127" dirty="0">
                <a:latin typeface="Arial"/>
                <a:cs typeface="Arial"/>
              </a:rPr>
              <a:t> </a:t>
            </a:r>
            <a:r>
              <a:rPr sz="1071" dirty="0">
                <a:latin typeface="Arial"/>
                <a:cs typeface="Arial"/>
              </a:rPr>
              <a:t>cooling</a:t>
            </a:r>
            <a:r>
              <a:rPr sz="1071" spc="117" dirty="0">
                <a:latin typeface="Arial"/>
                <a:cs typeface="Arial"/>
              </a:rPr>
              <a:t> </a:t>
            </a:r>
            <a:r>
              <a:rPr sz="1071" dirty="0">
                <a:latin typeface="Arial"/>
                <a:cs typeface="Arial"/>
              </a:rPr>
              <a:t>system.</a:t>
            </a:r>
            <a:r>
              <a:rPr sz="1071" spc="127" dirty="0">
                <a:latin typeface="Arial"/>
                <a:cs typeface="Arial"/>
              </a:rPr>
              <a:t> </a:t>
            </a:r>
            <a:r>
              <a:rPr sz="1071" dirty="0">
                <a:latin typeface="Arial"/>
                <a:cs typeface="Arial"/>
              </a:rPr>
              <a:t>This</a:t>
            </a:r>
            <a:r>
              <a:rPr sz="1071" spc="122" dirty="0">
                <a:latin typeface="Arial"/>
                <a:cs typeface="Arial"/>
              </a:rPr>
              <a:t> </a:t>
            </a:r>
            <a:r>
              <a:rPr sz="1071" dirty="0">
                <a:latin typeface="Arial"/>
                <a:cs typeface="Arial"/>
              </a:rPr>
              <a:t>coolant</a:t>
            </a:r>
            <a:r>
              <a:rPr sz="1071" spc="122" dirty="0">
                <a:latin typeface="Arial"/>
                <a:cs typeface="Arial"/>
              </a:rPr>
              <a:t> </a:t>
            </a:r>
            <a:r>
              <a:rPr sz="1071" dirty="0">
                <a:latin typeface="Arial"/>
                <a:cs typeface="Arial"/>
              </a:rPr>
              <a:t>is</a:t>
            </a:r>
            <a:r>
              <a:rPr sz="1071" spc="122" dirty="0">
                <a:latin typeface="Arial"/>
                <a:cs typeface="Arial"/>
              </a:rPr>
              <a:t> </a:t>
            </a:r>
            <a:r>
              <a:rPr sz="1071" dirty="0">
                <a:latin typeface="Arial"/>
                <a:cs typeface="Arial"/>
              </a:rPr>
              <a:t>typically</a:t>
            </a:r>
            <a:r>
              <a:rPr sz="1071" spc="122" dirty="0">
                <a:latin typeface="Arial"/>
                <a:cs typeface="Arial"/>
              </a:rPr>
              <a:t> </a:t>
            </a:r>
            <a:r>
              <a:rPr sz="1071" dirty="0">
                <a:latin typeface="Arial"/>
                <a:cs typeface="Arial"/>
              </a:rPr>
              <a:t>at</a:t>
            </a:r>
            <a:r>
              <a:rPr sz="1071" spc="122" dirty="0">
                <a:latin typeface="Arial"/>
                <a:cs typeface="Arial"/>
              </a:rPr>
              <a:t> </a:t>
            </a:r>
            <a:r>
              <a:rPr sz="1071" spc="-49" dirty="0">
                <a:latin typeface="Arial"/>
                <a:cs typeface="Arial"/>
              </a:rPr>
              <a:t>a </a:t>
            </a:r>
            <a:r>
              <a:rPr sz="1071" dirty="0">
                <a:latin typeface="Arial"/>
                <a:cs typeface="Arial"/>
              </a:rPr>
              <a:t>temperature</a:t>
            </a:r>
            <a:r>
              <a:rPr sz="1071" spc="102" dirty="0">
                <a:latin typeface="Arial"/>
                <a:cs typeface="Arial"/>
              </a:rPr>
              <a:t> </a:t>
            </a:r>
            <a:r>
              <a:rPr sz="1071" dirty="0">
                <a:latin typeface="Arial"/>
                <a:cs typeface="Arial"/>
              </a:rPr>
              <a:t>of</a:t>
            </a:r>
            <a:r>
              <a:rPr sz="1071" spc="107" dirty="0">
                <a:latin typeface="Arial"/>
                <a:cs typeface="Arial"/>
              </a:rPr>
              <a:t> </a:t>
            </a:r>
            <a:r>
              <a:rPr sz="1071" dirty="0">
                <a:latin typeface="Arial"/>
                <a:cs typeface="Arial"/>
              </a:rPr>
              <a:t>190°F</a:t>
            </a:r>
            <a:r>
              <a:rPr sz="1071" spc="107" dirty="0">
                <a:latin typeface="Arial"/>
                <a:cs typeface="Arial"/>
              </a:rPr>
              <a:t> </a:t>
            </a:r>
            <a:r>
              <a:rPr sz="1071" dirty="0">
                <a:latin typeface="Arial"/>
                <a:cs typeface="Arial"/>
              </a:rPr>
              <a:t>to</a:t>
            </a:r>
            <a:r>
              <a:rPr sz="1071" spc="117" dirty="0">
                <a:latin typeface="Arial"/>
                <a:cs typeface="Arial"/>
              </a:rPr>
              <a:t> </a:t>
            </a:r>
            <a:r>
              <a:rPr sz="1071" dirty="0">
                <a:latin typeface="Arial"/>
                <a:cs typeface="Arial"/>
              </a:rPr>
              <a:t>205°F</a:t>
            </a:r>
            <a:r>
              <a:rPr sz="1071" spc="102" dirty="0">
                <a:latin typeface="Arial"/>
                <a:cs typeface="Arial"/>
              </a:rPr>
              <a:t> </a:t>
            </a:r>
            <a:r>
              <a:rPr sz="1071" dirty="0">
                <a:latin typeface="Arial"/>
                <a:cs typeface="Arial"/>
              </a:rPr>
              <a:t>(88°C</a:t>
            </a:r>
            <a:r>
              <a:rPr sz="1071" spc="107" dirty="0">
                <a:latin typeface="Arial"/>
                <a:cs typeface="Arial"/>
              </a:rPr>
              <a:t> </a:t>
            </a:r>
            <a:r>
              <a:rPr sz="1071" dirty="0">
                <a:latin typeface="Arial"/>
                <a:cs typeface="Arial"/>
              </a:rPr>
              <a:t>to</a:t>
            </a:r>
            <a:r>
              <a:rPr sz="1071" spc="107" dirty="0">
                <a:latin typeface="Arial"/>
                <a:cs typeface="Arial"/>
              </a:rPr>
              <a:t> </a:t>
            </a:r>
            <a:r>
              <a:rPr sz="1071" dirty="0">
                <a:latin typeface="Arial"/>
                <a:cs typeface="Arial"/>
              </a:rPr>
              <a:t>98°C)</a:t>
            </a:r>
            <a:r>
              <a:rPr sz="1071" spc="117" dirty="0">
                <a:latin typeface="Arial"/>
                <a:cs typeface="Arial"/>
              </a:rPr>
              <a:t> </a:t>
            </a:r>
            <a:r>
              <a:rPr sz="1071" dirty="0">
                <a:latin typeface="Arial"/>
                <a:cs typeface="Arial"/>
              </a:rPr>
              <a:t>when</a:t>
            </a:r>
            <a:r>
              <a:rPr sz="1071" spc="102"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engine</a:t>
            </a:r>
            <a:r>
              <a:rPr sz="1071" spc="107" dirty="0">
                <a:latin typeface="Arial"/>
                <a:cs typeface="Arial"/>
              </a:rPr>
              <a:t> </a:t>
            </a:r>
            <a:r>
              <a:rPr sz="1071" dirty="0">
                <a:latin typeface="Arial"/>
                <a:cs typeface="Arial"/>
              </a:rPr>
              <a:t>reaches</a:t>
            </a:r>
            <a:r>
              <a:rPr sz="1071" spc="111" dirty="0">
                <a:latin typeface="Arial"/>
                <a:cs typeface="Arial"/>
              </a:rPr>
              <a:t> </a:t>
            </a:r>
            <a:r>
              <a:rPr sz="1071" dirty="0">
                <a:latin typeface="Arial"/>
                <a:cs typeface="Arial"/>
              </a:rPr>
              <a:t>its</a:t>
            </a:r>
            <a:r>
              <a:rPr sz="1071" spc="107" dirty="0">
                <a:latin typeface="Arial"/>
                <a:cs typeface="Arial"/>
              </a:rPr>
              <a:t> </a:t>
            </a:r>
            <a:r>
              <a:rPr sz="1071" dirty="0">
                <a:latin typeface="Arial"/>
                <a:cs typeface="Arial"/>
              </a:rPr>
              <a:t>normal</a:t>
            </a:r>
            <a:r>
              <a:rPr sz="1071" spc="107" dirty="0">
                <a:latin typeface="Arial"/>
                <a:cs typeface="Arial"/>
              </a:rPr>
              <a:t> </a:t>
            </a:r>
            <a:r>
              <a:rPr sz="1071" spc="-10" dirty="0">
                <a:latin typeface="Arial"/>
                <a:cs typeface="Arial"/>
              </a:rPr>
              <a:t>operating temperature.</a:t>
            </a:r>
            <a:endParaRPr sz="1071" dirty="0">
              <a:latin typeface="Arial"/>
              <a:cs typeface="Arial"/>
            </a:endParaRPr>
          </a:p>
          <a:p>
            <a:pPr marL="12369" marR="6803" algn="just">
              <a:lnSpc>
                <a:spcPct val="143900"/>
              </a:lnSpc>
              <a:spcBef>
                <a:spcPts val="579"/>
              </a:spcBef>
            </a:pPr>
            <a:r>
              <a:rPr sz="1071" dirty="0">
                <a:latin typeface="Arial"/>
                <a:cs typeface="Arial"/>
              </a:rPr>
              <a:t>The</a:t>
            </a:r>
            <a:r>
              <a:rPr sz="1071" spc="-24" dirty="0">
                <a:latin typeface="Arial"/>
                <a:cs typeface="Arial"/>
              </a:rPr>
              <a:t> </a:t>
            </a:r>
            <a:r>
              <a:rPr sz="1071" dirty="0">
                <a:latin typeface="Arial"/>
                <a:cs typeface="Arial"/>
              </a:rPr>
              <a:t>heated</a:t>
            </a:r>
            <a:r>
              <a:rPr sz="1071" spc="-24" dirty="0">
                <a:latin typeface="Arial"/>
                <a:cs typeface="Arial"/>
              </a:rPr>
              <a:t> </a:t>
            </a:r>
            <a:r>
              <a:rPr sz="1071" dirty="0">
                <a:latin typeface="Arial"/>
                <a:cs typeface="Arial"/>
              </a:rPr>
              <a:t>coolant</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circulated</a:t>
            </a:r>
            <a:r>
              <a:rPr sz="1071" spc="-19" dirty="0">
                <a:latin typeface="Arial"/>
                <a:cs typeface="Arial"/>
              </a:rPr>
              <a:t> </a:t>
            </a:r>
            <a:r>
              <a:rPr sz="1071" dirty="0">
                <a:latin typeface="Arial"/>
                <a:cs typeface="Arial"/>
              </a:rPr>
              <a:t>through</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exchanger,</a:t>
            </a:r>
            <a:r>
              <a:rPr sz="1071" spc="-24" dirty="0">
                <a:latin typeface="Arial"/>
                <a:cs typeface="Arial"/>
              </a:rPr>
              <a:t> </a:t>
            </a:r>
            <a:r>
              <a:rPr sz="1071" dirty="0">
                <a:latin typeface="Arial"/>
                <a:cs typeface="Arial"/>
              </a:rPr>
              <a:t>called</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heater</a:t>
            </a:r>
            <a:r>
              <a:rPr sz="1071" spc="-19" dirty="0">
                <a:latin typeface="Arial"/>
                <a:cs typeface="Arial"/>
              </a:rPr>
              <a:t> </a:t>
            </a:r>
            <a:r>
              <a:rPr sz="1071" dirty="0">
                <a:latin typeface="Arial"/>
                <a:cs typeface="Arial"/>
              </a:rPr>
              <a:t>core.</a:t>
            </a:r>
            <a:r>
              <a:rPr sz="1071" spc="-19" dirty="0">
                <a:latin typeface="Arial"/>
                <a:cs typeface="Arial"/>
              </a:rPr>
              <a:t> </a:t>
            </a:r>
            <a:r>
              <a:rPr sz="1071" dirty="0">
                <a:latin typeface="Arial"/>
                <a:cs typeface="Arial"/>
              </a:rPr>
              <a:t>Air</a:t>
            </a:r>
            <a:r>
              <a:rPr sz="1071" spc="-19" dirty="0">
                <a:latin typeface="Arial"/>
                <a:cs typeface="Arial"/>
              </a:rPr>
              <a:t> </a:t>
            </a:r>
            <a:r>
              <a:rPr sz="1071" dirty="0">
                <a:latin typeface="Arial"/>
                <a:cs typeface="Arial"/>
              </a:rPr>
              <a:t>is</a:t>
            </a:r>
            <a:r>
              <a:rPr sz="1071" spc="-19" dirty="0">
                <a:latin typeface="Arial"/>
                <a:cs typeface="Arial"/>
              </a:rPr>
              <a:t> </a:t>
            </a:r>
            <a:r>
              <a:rPr sz="1071" spc="-10" dirty="0">
                <a:latin typeface="Arial"/>
                <a:cs typeface="Arial"/>
              </a:rPr>
              <a:t>circulated </a:t>
            </a:r>
            <a:r>
              <a:rPr sz="1071" dirty="0">
                <a:latin typeface="Arial"/>
                <a:cs typeface="Arial"/>
              </a:rPr>
              <a:t>through</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heater</a:t>
            </a:r>
            <a:r>
              <a:rPr sz="1071" spc="-34" dirty="0">
                <a:latin typeface="Arial"/>
                <a:cs typeface="Arial"/>
              </a:rPr>
              <a:t> </a:t>
            </a:r>
            <a:r>
              <a:rPr sz="1071" dirty="0">
                <a:latin typeface="Arial"/>
                <a:cs typeface="Arial"/>
              </a:rPr>
              <a:t>core,</a:t>
            </a:r>
            <a:r>
              <a:rPr sz="1071" spc="-44" dirty="0">
                <a:latin typeface="Arial"/>
                <a:cs typeface="Arial"/>
              </a:rPr>
              <a:t> </a:t>
            </a:r>
            <a:r>
              <a:rPr sz="1071" dirty="0">
                <a:latin typeface="Arial"/>
                <a:cs typeface="Arial"/>
              </a:rPr>
              <a:t>where</a:t>
            </a:r>
            <a:r>
              <a:rPr sz="1071" spc="-34"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absorbs</a:t>
            </a:r>
            <a:r>
              <a:rPr sz="1071" spc="-34" dirty="0">
                <a:latin typeface="Arial"/>
                <a:cs typeface="Arial"/>
              </a:rPr>
              <a:t> </a:t>
            </a:r>
            <a:r>
              <a:rPr sz="1071" dirty="0">
                <a:latin typeface="Arial"/>
                <a:cs typeface="Arial"/>
              </a:rPr>
              <a:t>heat.</a:t>
            </a:r>
            <a:r>
              <a:rPr sz="1071" spc="-39" dirty="0">
                <a:latin typeface="Arial"/>
                <a:cs typeface="Arial"/>
              </a:rPr>
              <a:t> </a:t>
            </a:r>
            <a:r>
              <a:rPr sz="1071" dirty="0">
                <a:latin typeface="Arial"/>
                <a:cs typeface="Arial"/>
              </a:rPr>
              <a:t>Then</a:t>
            </a:r>
            <a:r>
              <a:rPr sz="1071" spc="-34"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blown</a:t>
            </a:r>
            <a:r>
              <a:rPr sz="1071" spc="-34" dirty="0">
                <a:latin typeface="Arial"/>
                <a:cs typeface="Arial"/>
              </a:rPr>
              <a:t> </a:t>
            </a:r>
            <a:r>
              <a:rPr sz="1071" dirty="0">
                <a:latin typeface="Arial"/>
                <a:cs typeface="Arial"/>
              </a:rPr>
              <a:t>into</a:t>
            </a:r>
            <a:r>
              <a:rPr sz="1071" spc="-3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passenger</a:t>
            </a:r>
            <a:r>
              <a:rPr sz="1071" spc="-39" dirty="0">
                <a:latin typeface="Arial"/>
                <a:cs typeface="Arial"/>
              </a:rPr>
              <a:t> </a:t>
            </a:r>
            <a:r>
              <a:rPr sz="1071" spc="-10" dirty="0">
                <a:latin typeface="Arial"/>
                <a:cs typeface="Arial"/>
              </a:rPr>
              <a:t>compartment, </a:t>
            </a:r>
            <a:r>
              <a:rPr sz="1071" dirty="0">
                <a:latin typeface="Arial"/>
                <a:cs typeface="Arial"/>
              </a:rPr>
              <a:t>where</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heat</a:t>
            </a:r>
            <a:r>
              <a:rPr sz="1071" spc="-15" dirty="0">
                <a:latin typeface="Arial"/>
                <a:cs typeface="Arial"/>
              </a:rPr>
              <a:t> </a:t>
            </a:r>
            <a:r>
              <a:rPr sz="1071" dirty="0">
                <a:latin typeface="Arial"/>
                <a:cs typeface="Arial"/>
              </a:rPr>
              <a:t>travels</a:t>
            </a:r>
            <a:r>
              <a:rPr sz="1071" spc="-10" dirty="0">
                <a:latin typeface="Arial"/>
                <a:cs typeface="Arial"/>
              </a:rPr>
              <a:t> </a:t>
            </a:r>
            <a:r>
              <a:rPr sz="1071" dirty="0">
                <a:latin typeface="Arial"/>
                <a:cs typeface="Arial"/>
              </a:rPr>
              <a:t>on</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warm</a:t>
            </a:r>
            <a:r>
              <a:rPr sz="1071" spc="-19"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car</a:t>
            </a:r>
            <a:r>
              <a:rPr sz="1071" spc="-15" dirty="0">
                <a:latin typeface="Arial"/>
                <a:cs typeface="Arial"/>
              </a:rPr>
              <a:t> </a:t>
            </a:r>
            <a:r>
              <a:rPr sz="1071" dirty="0">
                <a:latin typeface="Arial"/>
                <a:cs typeface="Arial"/>
              </a:rPr>
              <a:t>interior</a:t>
            </a:r>
            <a:r>
              <a:rPr sz="1071" spc="-19" dirty="0">
                <a:latin typeface="Arial"/>
                <a:cs typeface="Arial"/>
              </a:rPr>
              <a:t> </a:t>
            </a:r>
            <a:r>
              <a:rPr sz="1071" dirty="0">
                <a:latin typeface="Arial"/>
                <a:cs typeface="Arial"/>
              </a:rPr>
              <a:t>and</a:t>
            </a:r>
            <a:r>
              <a:rPr sz="1071" spc="-15" dirty="0">
                <a:latin typeface="Arial"/>
                <a:cs typeface="Arial"/>
              </a:rPr>
              <a:t> </a:t>
            </a:r>
            <a:r>
              <a:rPr sz="1071" spc="-10" dirty="0">
                <a:latin typeface="Arial"/>
                <a:cs typeface="Arial"/>
              </a:rPr>
              <a:t>occupants.</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a:t>
            </a:r>
          </a:p>
        </p:txBody>
      </p:sp>
      <p:sp>
        <p:nvSpPr>
          <p:cNvPr id="7" name="object 3">
            <a:extLst>
              <a:ext uri="{FF2B5EF4-FFF2-40B4-BE49-F238E27FC236}">
                <a16:creationId xmlns:a16="http://schemas.microsoft.com/office/drawing/2014/main" id="{18D12C82-42DC-8856-AF79-A6073BAB8B52}"/>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233B665B-791C-BA87-45CD-49931EFAC021}"/>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3718498"/>
            <a:ext cx="5814185" cy="5237837"/>
          </a:xfrm>
          <a:prstGeom prst="rect">
            <a:avLst/>
          </a:prstGeom>
        </p:spPr>
        <p:txBody>
          <a:bodyPr vert="horz" wrap="square" lIns="0" tIns="11750" rIns="0" bIns="0" rtlCol="0">
            <a:spAutoFit/>
          </a:bodyPr>
          <a:lstStyle/>
          <a:p>
            <a:pPr marL="12369" algn="just">
              <a:spcBef>
                <a:spcPts val="93"/>
              </a:spcBef>
            </a:pPr>
            <a:r>
              <a:rPr sz="1071" dirty="0">
                <a:latin typeface="Arial"/>
                <a:cs typeface="Arial"/>
              </a:rPr>
              <a:t>Note</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sources</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transfer</a:t>
            </a:r>
            <a:r>
              <a:rPr sz="1071" spc="-19" dirty="0">
                <a:latin typeface="Arial"/>
                <a:cs typeface="Arial"/>
              </a:rPr>
              <a:t> </a:t>
            </a:r>
            <a:r>
              <a:rPr sz="1071" dirty="0">
                <a:latin typeface="Arial"/>
                <a:cs typeface="Arial"/>
              </a:rPr>
              <a:t>components</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illustration.</a:t>
            </a:r>
            <a:endParaRPr sz="1071">
              <a:latin typeface="Arial"/>
              <a:cs typeface="Arial"/>
            </a:endParaRPr>
          </a:p>
          <a:p>
            <a:pPr marL="452069" lvl="1" indent="-439700" algn="just">
              <a:spcBef>
                <a:spcPts val="1144"/>
              </a:spcBef>
              <a:buFont typeface="Arial"/>
              <a:buAutoNum type="arabicPeriod" startAt="6"/>
              <a:tabLst>
                <a:tab pos="452069" algn="l"/>
              </a:tabLst>
            </a:pPr>
            <a:r>
              <a:rPr sz="1071" b="1" dirty="0">
                <a:latin typeface="Arial"/>
                <a:cs typeface="Arial"/>
              </a:rPr>
              <a:t>Refrigeration</a:t>
            </a:r>
            <a:r>
              <a:rPr sz="1071" b="1" spc="-34" dirty="0">
                <a:latin typeface="Arial"/>
                <a:cs typeface="Arial"/>
              </a:rPr>
              <a:t> </a:t>
            </a:r>
            <a:r>
              <a:rPr sz="1071" b="1" dirty="0">
                <a:latin typeface="Arial"/>
                <a:cs typeface="Arial"/>
              </a:rPr>
              <a:t>System</a:t>
            </a:r>
            <a:r>
              <a:rPr sz="1071" b="1" spc="-29" dirty="0">
                <a:latin typeface="Arial"/>
                <a:cs typeface="Arial"/>
              </a:rPr>
              <a:t> </a:t>
            </a:r>
            <a:r>
              <a:rPr sz="1071" b="1" dirty="0">
                <a:latin typeface="Arial"/>
                <a:cs typeface="Arial"/>
              </a:rPr>
              <a:t>and</a:t>
            </a:r>
            <a:r>
              <a:rPr sz="1071" b="1" spc="-29" dirty="0">
                <a:latin typeface="Arial"/>
                <a:cs typeface="Arial"/>
              </a:rPr>
              <a:t> </a:t>
            </a:r>
            <a:r>
              <a:rPr sz="1071" b="1" spc="-10" dirty="0">
                <a:latin typeface="Arial"/>
                <a:cs typeface="Arial"/>
              </a:rPr>
              <a:t>Components</a:t>
            </a:r>
            <a:endParaRPr sz="1071">
              <a:latin typeface="Arial"/>
              <a:cs typeface="Arial"/>
            </a:endParaRPr>
          </a:p>
          <a:p>
            <a:pPr marL="12369" marR="4947" algn="just">
              <a:lnSpc>
                <a:spcPct val="143600"/>
              </a:lnSpc>
              <a:spcBef>
                <a:spcPts val="589"/>
              </a:spcBef>
            </a:pPr>
            <a:r>
              <a:rPr sz="1071" dirty="0">
                <a:latin typeface="Arial"/>
                <a:cs typeface="Arial"/>
              </a:rPr>
              <a:t>The refrigeration</a:t>
            </a:r>
            <a:r>
              <a:rPr sz="1071" spc="10" dirty="0">
                <a:latin typeface="Arial"/>
                <a:cs typeface="Arial"/>
              </a:rPr>
              <a:t> </a:t>
            </a:r>
            <a:r>
              <a:rPr sz="1071" dirty="0">
                <a:latin typeface="Arial"/>
                <a:cs typeface="Arial"/>
              </a:rPr>
              <a:t>system</a:t>
            </a:r>
            <a:r>
              <a:rPr sz="1071" spc="5" dirty="0">
                <a:latin typeface="Arial"/>
                <a:cs typeface="Arial"/>
              </a:rPr>
              <a:t> </a:t>
            </a:r>
            <a:r>
              <a:rPr sz="1071" dirty="0">
                <a:latin typeface="Arial"/>
                <a:cs typeface="Arial"/>
              </a:rPr>
              <a:t>works</a:t>
            </a:r>
            <a:r>
              <a:rPr sz="1071" spc="15" dirty="0">
                <a:latin typeface="Arial"/>
                <a:cs typeface="Arial"/>
              </a:rPr>
              <a:t> </a:t>
            </a:r>
            <a:r>
              <a:rPr sz="1071" dirty="0">
                <a:latin typeface="Arial"/>
                <a:cs typeface="Arial"/>
              </a:rPr>
              <a:t>on</a:t>
            </a:r>
            <a:r>
              <a:rPr sz="1071" spc="15" dirty="0">
                <a:latin typeface="Arial"/>
                <a:cs typeface="Arial"/>
              </a:rPr>
              <a:t> </a:t>
            </a:r>
            <a:r>
              <a:rPr sz="1071" dirty="0">
                <a:latin typeface="Arial"/>
                <a:cs typeface="Arial"/>
              </a:rPr>
              <a:t>vapour</a:t>
            </a:r>
            <a:r>
              <a:rPr sz="1071" spc="15" dirty="0">
                <a:latin typeface="Arial"/>
                <a:cs typeface="Arial"/>
              </a:rPr>
              <a:t> </a:t>
            </a:r>
            <a:r>
              <a:rPr sz="1071" dirty="0">
                <a:latin typeface="Arial"/>
                <a:cs typeface="Arial"/>
              </a:rPr>
              <a:t>compression</a:t>
            </a:r>
            <a:r>
              <a:rPr sz="1071" spc="10" dirty="0">
                <a:latin typeface="Arial"/>
                <a:cs typeface="Arial"/>
              </a:rPr>
              <a:t> </a:t>
            </a:r>
            <a:r>
              <a:rPr sz="1071" dirty="0">
                <a:latin typeface="Arial"/>
                <a:cs typeface="Arial"/>
              </a:rPr>
              <a:t>cycle,</a:t>
            </a:r>
            <a:r>
              <a:rPr sz="1071" spc="10" dirty="0">
                <a:latin typeface="Arial"/>
                <a:cs typeface="Arial"/>
              </a:rPr>
              <a:t> </a:t>
            </a:r>
            <a:r>
              <a:rPr sz="1071" dirty="0">
                <a:latin typeface="Arial"/>
                <a:cs typeface="Arial"/>
              </a:rPr>
              <a:t>where</a:t>
            </a:r>
            <a:r>
              <a:rPr sz="1071" spc="10" dirty="0">
                <a:latin typeface="Arial"/>
                <a:cs typeface="Arial"/>
              </a:rPr>
              <a:t> </a:t>
            </a:r>
            <a:r>
              <a:rPr sz="1071" dirty="0">
                <a:latin typeface="Arial"/>
                <a:cs typeface="Arial"/>
              </a:rPr>
              <a:t>four</a:t>
            </a:r>
            <a:r>
              <a:rPr sz="1071" spc="10" dirty="0">
                <a:latin typeface="Arial"/>
                <a:cs typeface="Arial"/>
              </a:rPr>
              <a:t> </a:t>
            </a:r>
            <a:r>
              <a:rPr sz="1071" dirty="0">
                <a:latin typeface="Arial"/>
                <a:cs typeface="Arial"/>
              </a:rPr>
              <a:t>distinct</a:t>
            </a:r>
            <a:r>
              <a:rPr sz="1071" spc="15" dirty="0">
                <a:latin typeface="Arial"/>
                <a:cs typeface="Arial"/>
              </a:rPr>
              <a:t> </a:t>
            </a:r>
            <a:r>
              <a:rPr sz="1071" dirty="0">
                <a:latin typeface="Arial"/>
                <a:cs typeface="Arial"/>
              </a:rPr>
              <a:t>activities</a:t>
            </a:r>
            <a:r>
              <a:rPr sz="1071" spc="19" dirty="0">
                <a:latin typeface="Arial"/>
                <a:cs typeface="Arial"/>
              </a:rPr>
              <a:t> </a:t>
            </a:r>
            <a:r>
              <a:rPr sz="1071" spc="-19" dirty="0">
                <a:latin typeface="Arial"/>
                <a:cs typeface="Arial"/>
              </a:rPr>
              <a:t>such </a:t>
            </a:r>
            <a:r>
              <a:rPr sz="1071" dirty="0">
                <a:latin typeface="Arial"/>
                <a:cs typeface="Arial"/>
              </a:rPr>
              <a:t>as</a:t>
            </a:r>
            <a:r>
              <a:rPr sz="1071" spc="88" dirty="0">
                <a:latin typeface="Arial"/>
                <a:cs typeface="Arial"/>
              </a:rPr>
              <a:t> </a:t>
            </a:r>
            <a:r>
              <a:rPr sz="1071" dirty="0">
                <a:latin typeface="Arial"/>
                <a:cs typeface="Arial"/>
              </a:rPr>
              <a:t>compression,</a:t>
            </a:r>
            <a:r>
              <a:rPr sz="1071" spc="93" dirty="0">
                <a:latin typeface="Arial"/>
                <a:cs typeface="Arial"/>
              </a:rPr>
              <a:t> </a:t>
            </a:r>
            <a:r>
              <a:rPr sz="1071" dirty="0">
                <a:latin typeface="Arial"/>
                <a:cs typeface="Arial"/>
              </a:rPr>
              <a:t>condensation,</a:t>
            </a:r>
            <a:r>
              <a:rPr sz="1071" spc="88" dirty="0">
                <a:latin typeface="Arial"/>
                <a:cs typeface="Arial"/>
              </a:rPr>
              <a:t> </a:t>
            </a:r>
            <a:r>
              <a:rPr sz="1071" dirty="0">
                <a:latin typeface="Arial"/>
                <a:cs typeface="Arial"/>
              </a:rPr>
              <a:t>expansion</a:t>
            </a:r>
            <a:r>
              <a:rPr sz="1071" spc="93" dirty="0">
                <a:latin typeface="Arial"/>
                <a:cs typeface="Arial"/>
              </a:rPr>
              <a:t> </a:t>
            </a:r>
            <a:r>
              <a:rPr sz="1071" dirty="0">
                <a:latin typeface="Arial"/>
                <a:cs typeface="Arial"/>
              </a:rPr>
              <a:t>(throttling),</a:t>
            </a:r>
            <a:r>
              <a:rPr sz="1071" spc="88" dirty="0">
                <a:latin typeface="Arial"/>
                <a:cs typeface="Arial"/>
              </a:rPr>
              <a:t> </a:t>
            </a:r>
            <a:r>
              <a:rPr sz="1071" dirty="0">
                <a:latin typeface="Arial"/>
                <a:cs typeface="Arial"/>
              </a:rPr>
              <a:t>and</a:t>
            </a:r>
            <a:r>
              <a:rPr sz="1071" spc="83" dirty="0">
                <a:latin typeface="Arial"/>
                <a:cs typeface="Arial"/>
              </a:rPr>
              <a:t> </a:t>
            </a:r>
            <a:r>
              <a:rPr sz="1071" dirty="0">
                <a:latin typeface="Arial"/>
                <a:cs typeface="Arial"/>
              </a:rPr>
              <a:t>evaporation</a:t>
            </a:r>
            <a:r>
              <a:rPr sz="1071" spc="88" dirty="0">
                <a:latin typeface="Arial"/>
                <a:cs typeface="Arial"/>
              </a:rPr>
              <a:t> </a:t>
            </a:r>
            <a:r>
              <a:rPr sz="1071" dirty="0">
                <a:latin typeface="Arial"/>
                <a:cs typeface="Arial"/>
              </a:rPr>
              <a:t>of</a:t>
            </a:r>
            <a:r>
              <a:rPr sz="1071" spc="88"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refrigerant</a:t>
            </a:r>
            <a:r>
              <a:rPr sz="1071" spc="88" dirty="0">
                <a:latin typeface="Arial"/>
                <a:cs typeface="Arial"/>
              </a:rPr>
              <a:t> </a:t>
            </a:r>
            <a:r>
              <a:rPr sz="1071" spc="-10" dirty="0">
                <a:latin typeface="Arial"/>
                <a:cs typeface="Arial"/>
              </a:rPr>
              <a:t>takes place.</a:t>
            </a:r>
            <a:endParaRPr sz="1071">
              <a:latin typeface="Arial"/>
              <a:cs typeface="Arial"/>
            </a:endParaRPr>
          </a:p>
          <a:p>
            <a:pPr marL="12369" marR="5566" algn="just">
              <a:lnSpc>
                <a:spcPct val="143600"/>
              </a:lnSpc>
              <a:spcBef>
                <a:spcPts val="589"/>
              </a:spcBef>
            </a:pPr>
            <a:r>
              <a:rPr sz="1071" dirty="0">
                <a:latin typeface="Arial"/>
                <a:cs typeface="Arial"/>
              </a:rPr>
              <a:t>The</a:t>
            </a:r>
            <a:r>
              <a:rPr sz="1071" spc="44" dirty="0">
                <a:latin typeface="Arial"/>
                <a:cs typeface="Arial"/>
              </a:rPr>
              <a:t> </a:t>
            </a:r>
            <a:r>
              <a:rPr sz="1071" dirty="0">
                <a:latin typeface="Arial"/>
                <a:cs typeface="Arial"/>
              </a:rPr>
              <a:t>five</a:t>
            </a:r>
            <a:r>
              <a:rPr sz="1071" spc="49" dirty="0">
                <a:latin typeface="Arial"/>
                <a:cs typeface="Arial"/>
              </a:rPr>
              <a:t> </a:t>
            </a:r>
            <a:r>
              <a:rPr sz="1071" dirty="0">
                <a:latin typeface="Arial"/>
                <a:cs typeface="Arial"/>
              </a:rPr>
              <a:t>major</a:t>
            </a:r>
            <a:r>
              <a:rPr sz="1071" spc="49" dirty="0">
                <a:latin typeface="Arial"/>
                <a:cs typeface="Arial"/>
              </a:rPr>
              <a:t> </a:t>
            </a:r>
            <a:r>
              <a:rPr sz="1071" dirty="0">
                <a:latin typeface="Arial"/>
                <a:cs typeface="Arial"/>
              </a:rPr>
              <a:t>components</a:t>
            </a:r>
            <a:r>
              <a:rPr sz="1071" spc="49"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refrigeration</a:t>
            </a:r>
            <a:r>
              <a:rPr sz="1071" spc="44"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responsible</a:t>
            </a:r>
            <a:r>
              <a:rPr sz="1071" spc="49" dirty="0">
                <a:latin typeface="Arial"/>
                <a:cs typeface="Arial"/>
              </a:rPr>
              <a:t> </a:t>
            </a:r>
            <a:r>
              <a:rPr sz="1071" dirty="0">
                <a:latin typeface="Arial"/>
                <a:cs typeface="Arial"/>
              </a:rPr>
              <a:t>for</a:t>
            </a:r>
            <a:r>
              <a:rPr sz="1071" spc="49"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above</a:t>
            </a:r>
            <a:r>
              <a:rPr sz="1071" spc="49" dirty="0">
                <a:latin typeface="Arial"/>
                <a:cs typeface="Arial"/>
              </a:rPr>
              <a:t> </a:t>
            </a:r>
            <a:r>
              <a:rPr sz="1071" dirty="0">
                <a:latin typeface="Arial"/>
                <a:cs typeface="Arial"/>
              </a:rPr>
              <a:t>four</a:t>
            </a:r>
            <a:r>
              <a:rPr sz="1071" spc="44" dirty="0">
                <a:latin typeface="Arial"/>
                <a:cs typeface="Arial"/>
              </a:rPr>
              <a:t> </a:t>
            </a:r>
            <a:r>
              <a:rPr sz="1071" spc="-10" dirty="0">
                <a:latin typeface="Arial"/>
                <a:cs typeface="Arial"/>
              </a:rPr>
              <a:t>functions </a:t>
            </a:r>
            <a:r>
              <a:rPr sz="1071" dirty="0">
                <a:latin typeface="Arial"/>
                <a:cs typeface="Arial"/>
              </a:rPr>
              <a:t>are</a:t>
            </a:r>
            <a:r>
              <a:rPr sz="1071" spc="-39" dirty="0">
                <a:latin typeface="Arial"/>
                <a:cs typeface="Arial"/>
              </a:rPr>
              <a:t> </a:t>
            </a:r>
            <a:r>
              <a:rPr sz="1071" dirty="0">
                <a:latin typeface="Arial"/>
                <a:cs typeface="Arial"/>
              </a:rPr>
              <a:t>respectively</a:t>
            </a:r>
            <a:r>
              <a:rPr sz="1071" spc="-34" dirty="0">
                <a:latin typeface="Arial"/>
                <a:cs typeface="Arial"/>
              </a:rPr>
              <a:t> </a:t>
            </a:r>
            <a:r>
              <a:rPr sz="1071" dirty="0">
                <a:latin typeface="Arial"/>
                <a:cs typeface="Arial"/>
              </a:rPr>
              <a:t>compressor,</a:t>
            </a:r>
            <a:r>
              <a:rPr sz="1071" spc="-34" dirty="0">
                <a:latin typeface="Arial"/>
                <a:cs typeface="Arial"/>
              </a:rPr>
              <a:t> </a:t>
            </a:r>
            <a:r>
              <a:rPr sz="1071" dirty="0">
                <a:latin typeface="Arial"/>
                <a:cs typeface="Arial"/>
              </a:rPr>
              <a:t>condenser,</a:t>
            </a:r>
            <a:r>
              <a:rPr sz="1071" spc="-39" dirty="0">
                <a:latin typeface="Arial"/>
                <a:cs typeface="Arial"/>
              </a:rPr>
              <a:t> </a:t>
            </a:r>
            <a:r>
              <a:rPr sz="1071" dirty="0">
                <a:latin typeface="Arial"/>
                <a:cs typeface="Arial"/>
              </a:rPr>
              <a:t>expansion</a:t>
            </a:r>
            <a:r>
              <a:rPr sz="1071" spc="-34" dirty="0">
                <a:latin typeface="Arial"/>
                <a:cs typeface="Arial"/>
              </a:rPr>
              <a:t> </a:t>
            </a:r>
            <a:r>
              <a:rPr sz="1071" dirty="0">
                <a:latin typeface="Arial"/>
                <a:cs typeface="Arial"/>
              </a:rPr>
              <a:t>valve,</a:t>
            </a:r>
            <a:r>
              <a:rPr sz="1071" spc="-34" dirty="0">
                <a:latin typeface="Arial"/>
                <a:cs typeface="Arial"/>
              </a:rPr>
              <a:t> </a:t>
            </a:r>
            <a:r>
              <a:rPr sz="1071" dirty="0">
                <a:latin typeface="Arial"/>
                <a:cs typeface="Arial"/>
              </a:rPr>
              <a:t>receiver/dryer</a:t>
            </a:r>
            <a:r>
              <a:rPr sz="1071" spc="-34" dirty="0">
                <a:latin typeface="Arial"/>
                <a:cs typeface="Arial"/>
              </a:rPr>
              <a:t> </a:t>
            </a:r>
            <a:r>
              <a:rPr sz="1071" dirty="0">
                <a:latin typeface="Arial"/>
                <a:cs typeface="Arial"/>
              </a:rPr>
              <a:t>and</a:t>
            </a:r>
            <a:r>
              <a:rPr sz="1071" spc="-34" dirty="0">
                <a:latin typeface="Arial"/>
                <a:cs typeface="Arial"/>
              </a:rPr>
              <a:t> </a:t>
            </a:r>
            <a:r>
              <a:rPr sz="1071" spc="-10" dirty="0">
                <a:latin typeface="Arial"/>
                <a:cs typeface="Arial"/>
              </a:rPr>
              <a:t>evaporator.</a:t>
            </a:r>
            <a:endParaRPr sz="1071">
              <a:latin typeface="Arial"/>
              <a:cs typeface="Arial"/>
            </a:endParaRPr>
          </a:p>
          <a:p>
            <a:pPr marL="12369" marR="6184" algn="just">
              <a:lnSpc>
                <a:spcPct val="143800"/>
              </a:lnSpc>
              <a:spcBef>
                <a:spcPts val="565"/>
              </a:spcBef>
            </a:pPr>
            <a:r>
              <a:rPr sz="1071" dirty="0">
                <a:latin typeface="Arial"/>
                <a:cs typeface="Arial"/>
              </a:rPr>
              <a:t>The</a:t>
            </a:r>
            <a:r>
              <a:rPr sz="1071" spc="107" dirty="0">
                <a:latin typeface="Arial"/>
                <a:cs typeface="Arial"/>
              </a:rPr>
              <a:t> </a:t>
            </a:r>
            <a:r>
              <a:rPr sz="1071" dirty="0">
                <a:latin typeface="Arial"/>
                <a:cs typeface="Arial"/>
              </a:rPr>
              <a:t>individual</a:t>
            </a:r>
            <a:r>
              <a:rPr sz="1071" spc="107" dirty="0">
                <a:latin typeface="Arial"/>
                <a:cs typeface="Arial"/>
              </a:rPr>
              <a:t> </a:t>
            </a:r>
            <a:r>
              <a:rPr sz="1071" dirty="0">
                <a:latin typeface="Arial"/>
                <a:cs typeface="Arial"/>
              </a:rPr>
              <a:t>components</a:t>
            </a:r>
            <a:r>
              <a:rPr sz="1071" spc="111" dirty="0">
                <a:latin typeface="Arial"/>
                <a:cs typeface="Arial"/>
              </a:rPr>
              <a:t> </a:t>
            </a:r>
            <a:r>
              <a:rPr sz="1071" dirty="0">
                <a:latin typeface="Arial"/>
                <a:cs typeface="Arial"/>
              </a:rPr>
              <a:t>of</a:t>
            </a:r>
            <a:r>
              <a:rPr sz="1071" spc="107"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refrigerant</a:t>
            </a:r>
            <a:r>
              <a:rPr sz="1071" spc="107" dirty="0">
                <a:latin typeface="Arial"/>
                <a:cs typeface="Arial"/>
              </a:rPr>
              <a:t> </a:t>
            </a:r>
            <a:r>
              <a:rPr sz="1071" dirty="0">
                <a:latin typeface="Arial"/>
                <a:cs typeface="Arial"/>
              </a:rPr>
              <a:t>circuit</a:t>
            </a:r>
            <a:r>
              <a:rPr sz="1071" spc="111" dirty="0">
                <a:latin typeface="Arial"/>
                <a:cs typeface="Arial"/>
              </a:rPr>
              <a:t> </a:t>
            </a:r>
            <a:r>
              <a:rPr sz="1071" dirty="0">
                <a:latin typeface="Arial"/>
                <a:cs typeface="Arial"/>
              </a:rPr>
              <a:t>are</a:t>
            </a:r>
            <a:r>
              <a:rPr sz="1071" spc="107" dirty="0">
                <a:latin typeface="Arial"/>
                <a:cs typeface="Arial"/>
              </a:rPr>
              <a:t> </a:t>
            </a:r>
            <a:r>
              <a:rPr sz="1071" dirty="0">
                <a:latin typeface="Arial"/>
                <a:cs typeface="Arial"/>
              </a:rPr>
              <a:t>connected</a:t>
            </a:r>
            <a:r>
              <a:rPr sz="1071" spc="107" dirty="0">
                <a:latin typeface="Arial"/>
                <a:cs typeface="Arial"/>
              </a:rPr>
              <a:t> </a:t>
            </a:r>
            <a:r>
              <a:rPr sz="1071" dirty="0">
                <a:latin typeface="Arial"/>
                <a:cs typeface="Arial"/>
              </a:rPr>
              <a:t>by</a:t>
            </a:r>
            <a:r>
              <a:rPr sz="1071" spc="107" dirty="0">
                <a:latin typeface="Arial"/>
                <a:cs typeface="Arial"/>
              </a:rPr>
              <a:t> </a:t>
            </a:r>
            <a:r>
              <a:rPr sz="1071" dirty="0">
                <a:latin typeface="Arial"/>
                <a:cs typeface="Arial"/>
              </a:rPr>
              <a:t>tubes</a:t>
            </a:r>
            <a:r>
              <a:rPr sz="1071" spc="111" dirty="0">
                <a:latin typeface="Arial"/>
                <a:cs typeface="Arial"/>
              </a:rPr>
              <a:t> </a:t>
            </a:r>
            <a:r>
              <a:rPr sz="1071" dirty="0">
                <a:latin typeface="Arial"/>
                <a:cs typeface="Arial"/>
              </a:rPr>
              <a:t>and/or</a:t>
            </a:r>
            <a:r>
              <a:rPr sz="1071" spc="107" dirty="0">
                <a:latin typeface="Arial"/>
                <a:cs typeface="Arial"/>
              </a:rPr>
              <a:t> </a:t>
            </a:r>
            <a:r>
              <a:rPr sz="1071" spc="-10" dirty="0">
                <a:latin typeface="Arial"/>
                <a:cs typeface="Arial"/>
              </a:rPr>
              <a:t>aluminium </a:t>
            </a:r>
            <a:r>
              <a:rPr sz="1071" dirty="0">
                <a:latin typeface="Arial"/>
                <a:cs typeface="Arial"/>
              </a:rPr>
              <a:t>pipes</a:t>
            </a:r>
            <a:r>
              <a:rPr sz="1071" spc="-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thus</a:t>
            </a:r>
            <a:r>
              <a:rPr sz="1071" spc="-5" dirty="0">
                <a:latin typeface="Arial"/>
                <a:cs typeface="Arial"/>
              </a:rPr>
              <a:t> </a:t>
            </a:r>
            <a:r>
              <a:rPr sz="1071" dirty="0">
                <a:latin typeface="Arial"/>
                <a:cs typeface="Arial"/>
              </a:rPr>
              <a:t>form</a:t>
            </a:r>
            <a:r>
              <a:rPr sz="1071" spc="-10"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closed</a:t>
            </a:r>
            <a:r>
              <a:rPr sz="1071" spc="-10" dirty="0">
                <a:latin typeface="Arial"/>
                <a:cs typeface="Arial"/>
              </a:rPr>
              <a:t> </a:t>
            </a:r>
            <a:r>
              <a:rPr sz="1071" dirty="0">
                <a:latin typeface="Arial"/>
                <a:cs typeface="Arial"/>
              </a:rPr>
              <a:t>system.</a:t>
            </a:r>
            <a:r>
              <a:rPr sz="1071" spc="-5" dirty="0">
                <a:latin typeface="Arial"/>
                <a:cs typeface="Arial"/>
              </a:rPr>
              <a:t> </a:t>
            </a:r>
            <a:r>
              <a:rPr sz="1071" dirty="0">
                <a:latin typeface="Arial"/>
                <a:cs typeface="Arial"/>
              </a:rPr>
              <a:t>Refrigerant</a:t>
            </a:r>
            <a:r>
              <a:rPr sz="1071" spc="-10"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refrigerant</a:t>
            </a:r>
            <a:r>
              <a:rPr sz="1071" spc="-10" dirty="0">
                <a:latin typeface="Arial"/>
                <a:cs typeface="Arial"/>
              </a:rPr>
              <a:t> </a:t>
            </a:r>
            <a:r>
              <a:rPr sz="1071" dirty="0">
                <a:latin typeface="Arial"/>
                <a:cs typeface="Arial"/>
              </a:rPr>
              <a:t>oil</a:t>
            </a:r>
            <a:r>
              <a:rPr sz="1071" spc="-10" dirty="0">
                <a:latin typeface="Arial"/>
                <a:cs typeface="Arial"/>
              </a:rPr>
              <a:t> </a:t>
            </a:r>
            <a:r>
              <a:rPr sz="1071" dirty="0">
                <a:latin typeface="Arial"/>
                <a:cs typeface="Arial"/>
              </a:rPr>
              <a:t>circulates</a:t>
            </a:r>
            <a:r>
              <a:rPr sz="1071" spc="-5" dirty="0">
                <a:latin typeface="Arial"/>
                <a:cs typeface="Arial"/>
              </a:rPr>
              <a:t> </a:t>
            </a:r>
            <a:r>
              <a:rPr sz="1071" dirty="0">
                <a:latin typeface="Arial"/>
                <a:cs typeface="Arial"/>
              </a:rPr>
              <a:t>in</a:t>
            </a:r>
            <a:r>
              <a:rPr sz="1071" spc="-10" dirty="0">
                <a:latin typeface="Arial"/>
                <a:cs typeface="Arial"/>
              </a:rPr>
              <a:t> </a:t>
            </a:r>
            <a:r>
              <a:rPr sz="1071" dirty="0">
                <a:latin typeface="Arial"/>
                <a:cs typeface="Arial"/>
              </a:rPr>
              <a:t>the</a:t>
            </a:r>
            <a:r>
              <a:rPr sz="1071" spc="-10" dirty="0">
                <a:latin typeface="Arial"/>
                <a:cs typeface="Arial"/>
              </a:rPr>
              <a:t> closed-</a:t>
            </a:r>
            <a:r>
              <a:rPr sz="1071" spc="-19" dirty="0">
                <a:latin typeface="Arial"/>
                <a:cs typeface="Arial"/>
              </a:rPr>
              <a:t>loop </a:t>
            </a:r>
            <a:r>
              <a:rPr sz="1071" dirty="0">
                <a:latin typeface="Arial"/>
                <a:cs typeface="Arial"/>
              </a:rPr>
              <a:t>system,</a:t>
            </a:r>
            <a:r>
              <a:rPr sz="1071" spc="-19" dirty="0">
                <a:latin typeface="Arial"/>
                <a:cs typeface="Arial"/>
              </a:rPr>
              <a:t> </a:t>
            </a:r>
            <a:r>
              <a:rPr sz="1071" dirty="0">
                <a:latin typeface="Arial"/>
                <a:cs typeface="Arial"/>
              </a:rPr>
              <a:t>driven</a:t>
            </a:r>
            <a:r>
              <a:rPr sz="1071" spc="-19"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some</a:t>
            </a:r>
            <a:r>
              <a:rPr sz="1071" spc="-19" dirty="0">
                <a:latin typeface="Arial"/>
                <a:cs typeface="Arial"/>
              </a:rPr>
              <a:t> </a:t>
            </a:r>
            <a:r>
              <a:rPr sz="1071" dirty="0">
                <a:latin typeface="Arial"/>
                <a:cs typeface="Arial"/>
              </a:rPr>
              <a:t>points,</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liquid,</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others,</a:t>
            </a:r>
            <a:r>
              <a:rPr sz="1071" spc="-19"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is</a:t>
            </a:r>
            <a:r>
              <a:rPr sz="1071" spc="-19" dirty="0">
                <a:latin typeface="Arial"/>
                <a:cs typeface="Arial"/>
              </a:rPr>
              <a:t> </a:t>
            </a:r>
            <a:r>
              <a:rPr sz="1071" spc="-49" dirty="0">
                <a:latin typeface="Arial"/>
                <a:cs typeface="Arial"/>
              </a:rPr>
              <a:t>a </a:t>
            </a:r>
            <a:r>
              <a:rPr sz="1071" dirty="0">
                <a:latin typeface="Arial"/>
                <a:cs typeface="Arial"/>
              </a:rPr>
              <a:t>gas</a:t>
            </a:r>
            <a:r>
              <a:rPr sz="1071" spc="-19" dirty="0">
                <a:latin typeface="Arial"/>
                <a:cs typeface="Arial"/>
              </a:rPr>
              <a:t> </a:t>
            </a:r>
            <a:r>
              <a:rPr sz="1071" dirty="0">
                <a:latin typeface="Arial"/>
                <a:cs typeface="Arial"/>
              </a:rPr>
              <a:t>(vapor).</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transfer</a:t>
            </a:r>
            <a:r>
              <a:rPr sz="1071" spc="-15" dirty="0">
                <a:latin typeface="Arial"/>
                <a:cs typeface="Arial"/>
              </a:rPr>
              <a:t> </a:t>
            </a:r>
            <a:r>
              <a:rPr sz="1071" dirty="0">
                <a:latin typeface="Arial"/>
                <a:cs typeface="Arial"/>
              </a:rPr>
              <a:t>occurs</a:t>
            </a:r>
            <a:r>
              <a:rPr sz="1071" spc="-19" dirty="0">
                <a:latin typeface="Arial"/>
                <a:cs typeface="Arial"/>
              </a:rPr>
              <a:t> </a:t>
            </a:r>
            <a:r>
              <a:rPr sz="1071" dirty="0">
                <a:latin typeface="Arial"/>
                <a:cs typeface="Arial"/>
              </a:rPr>
              <a:t>primarily</a:t>
            </a:r>
            <a:r>
              <a:rPr sz="1071" spc="-15" dirty="0">
                <a:latin typeface="Arial"/>
                <a:cs typeface="Arial"/>
              </a:rPr>
              <a:t> </a:t>
            </a:r>
            <a:r>
              <a:rPr sz="1071" dirty="0">
                <a:latin typeface="Arial"/>
                <a:cs typeface="Arial"/>
              </a:rPr>
              <a:t>through</a:t>
            </a:r>
            <a:r>
              <a:rPr sz="1071" spc="-19"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change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state</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refrigerant.</a:t>
            </a:r>
            <a:endParaRPr sz="1071">
              <a:latin typeface="Arial"/>
              <a:cs typeface="Arial"/>
            </a:endParaRPr>
          </a:p>
          <a:p>
            <a:pPr marL="453925" lvl="2" indent="-441557" algn="just">
              <a:spcBef>
                <a:spcPts val="1164"/>
              </a:spcBef>
              <a:buFont typeface="Arial"/>
              <a:buAutoNum type="arabicPeriod"/>
              <a:tabLst>
                <a:tab pos="453925" algn="l"/>
              </a:tabLst>
            </a:pPr>
            <a:r>
              <a:rPr sz="1071" b="1" spc="-10" dirty="0">
                <a:latin typeface="Arial"/>
                <a:cs typeface="Arial"/>
              </a:rPr>
              <a:t>Compressor</a:t>
            </a:r>
            <a:endParaRPr sz="1071">
              <a:latin typeface="Arial"/>
              <a:cs typeface="Arial"/>
            </a:endParaRPr>
          </a:p>
          <a:p>
            <a:pPr marL="12369" marR="7421" algn="just">
              <a:lnSpc>
                <a:spcPct val="143900"/>
              </a:lnSpc>
              <a:spcBef>
                <a:spcPts val="560"/>
              </a:spcBef>
            </a:pPr>
            <a:r>
              <a:rPr sz="1071" dirty="0">
                <a:latin typeface="Arial"/>
                <a:cs typeface="Arial"/>
              </a:rPr>
              <a:t>The</a:t>
            </a:r>
            <a:r>
              <a:rPr sz="1071" spc="122" dirty="0">
                <a:latin typeface="Arial"/>
                <a:cs typeface="Arial"/>
              </a:rPr>
              <a:t> </a:t>
            </a:r>
            <a:r>
              <a:rPr sz="1071" dirty="0">
                <a:latin typeface="Arial"/>
                <a:cs typeface="Arial"/>
              </a:rPr>
              <a:t>compressor</a:t>
            </a:r>
            <a:r>
              <a:rPr sz="1071" spc="122" dirty="0">
                <a:latin typeface="Arial"/>
                <a:cs typeface="Arial"/>
              </a:rPr>
              <a:t> </a:t>
            </a:r>
            <a:r>
              <a:rPr sz="1071" dirty="0">
                <a:latin typeface="Arial"/>
                <a:cs typeface="Arial"/>
              </a:rPr>
              <a:t>is</a:t>
            </a:r>
            <a:r>
              <a:rPr sz="1071" spc="117" dirty="0">
                <a:latin typeface="Arial"/>
                <a:cs typeface="Arial"/>
              </a:rPr>
              <a:t> </a:t>
            </a:r>
            <a:r>
              <a:rPr sz="1071" dirty="0">
                <a:latin typeface="Arial"/>
                <a:cs typeface="Arial"/>
              </a:rPr>
              <a:t>a</a:t>
            </a:r>
            <a:r>
              <a:rPr sz="1071" spc="117" dirty="0">
                <a:latin typeface="Arial"/>
                <a:cs typeface="Arial"/>
              </a:rPr>
              <a:t> </a:t>
            </a:r>
            <a:r>
              <a:rPr sz="1071" dirty="0">
                <a:latin typeface="Arial"/>
                <a:cs typeface="Arial"/>
              </a:rPr>
              <a:t>mechanical</a:t>
            </a:r>
            <a:r>
              <a:rPr sz="1071" spc="117" dirty="0">
                <a:latin typeface="Arial"/>
                <a:cs typeface="Arial"/>
              </a:rPr>
              <a:t> </a:t>
            </a:r>
            <a:r>
              <a:rPr sz="1071" dirty="0">
                <a:latin typeface="Arial"/>
                <a:cs typeface="Arial"/>
              </a:rPr>
              <a:t>device</a:t>
            </a:r>
            <a:r>
              <a:rPr sz="1071" spc="122" dirty="0">
                <a:latin typeface="Arial"/>
                <a:cs typeface="Arial"/>
              </a:rPr>
              <a:t> </a:t>
            </a:r>
            <a:r>
              <a:rPr sz="1071" dirty="0">
                <a:latin typeface="Arial"/>
                <a:cs typeface="Arial"/>
              </a:rPr>
              <a:t>that</a:t>
            </a:r>
            <a:r>
              <a:rPr sz="1071" spc="122" dirty="0">
                <a:latin typeface="Arial"/>
                <a:cs typeface="Arial"/>
              </a:rPr>
              <a:t> </a:t>
            </a:r>
            <a:r>
              <a:rPr sz="1071" dirty="0">
                <a:latin typeface="Arial"/>
                <a:cs typeface="Arial"/>
              </a:rPr>
              <a:t>circulates</a:t>
            </a:r>
            <a:r>
              <a:rPr sz="1071" spc="117" dirty="0">
                <a:latin typeface="Arial"/>
                <a:cs typeface="Arial"/>
              </a:rPr>
              <a:t> </a:t>
            </a:r>
            <a:r>
              <a:rPr sz="1071" dirty="0">
                <a:latin typeface="Arial"/>
                <a:cs typeface="Arial"/>
              </a:rPr>
              <a:t>the</a:t>
            </a:r>
            <a:r>
              <a:rPr sz="1071" spc="117" dirty="0">
                <a:latin typeface="Arial"/>
                <a:cs typeface="Arial"/>
              </a:rPr>
              <a:t> </a:t>
            </a:r>
            <a:r>
              <a:rPr sz="1071" dirty="0">
                <a:latin typeface="Arial"/>
                <a:cs typeface="Arial"/>
              </a:rPr>
              <a:t>refrigerant</a:t>
            </a:r>
            <a:r>
              <a:rPr sz="1071" spc="117" dirty="0">
                <a:latin typeface="Arial"/>
                <a:cs typeface="Arial"/>
              </a:rPr>
              <a:t> </a:t>
            </a:r>
            <a:r>
              <a:rPr sz="1071" dirty="0">
                <a:latin typeface="Arial"/>
                <a:cs typeface="Arial"/>
              </a:rPr>
              <a:t>gas</a:t>
            </a:r>
            <a:r>
              <a:rPr sz="1071" spc="117" dirty="0">
                <a:latin typeface="Arial"/>
                <a:cs typeface="Arial"/>
              </a:rPr>
              <a:t> </a:t>
            </a:r>
            <a:r>
              <a:rPr sz="1071" dirty="0">
                <a:latin typeface="Arial"/>
                <a:cs typeface="Arial"/>
              </a:rPr>
              <a:t>and</a:t>
            </a:r>
            <a:r>
              <a:rPr sz="1071" spc="117" dirty="0">
                <a:latin typeface="Arial"/>
                <a:cs typeface="Arial"/>
              </a:rPr>
              <a:t> </a:t>
            </a:r>
            <a:r>
              <a:rPr sz="1071" dirty="0">
                <a:latin typeface="Arial"/>
                <a:cs typeface="Arial"/>
              </a:rPr>
              <a:t>compresses</a:t>
            </a:r>
            <a:r>
              <a:rPr sz="1071" spc="117" dirty="0">
                <a:latin typeface="Arial"/>
                <a:cs typeface="Arial"/>
              </a:rPr>
              <a:t> </a:t>
            </a:r>
            <a:r>
              <a:rPr sz="1071" spc="-24" dirty="0">
                <a:latin typeface="Arial"/>
                <a:cs typeface="Arial"/>
              </a:rPr>
              <a:t>it </a:t>
            </a:r>
            <a:r>
              <a:rPr sz="1071" dirty="0">
                <a:latin typeface="Arial"/>
                <a:cs typeface="Arial"/>
              </a:rPr>
              <a:t>increasing</a:t>
            </a:r>
            <a:r>
              <a:rPr sz="1071" spc="44" dirty="0">
                <a:latin typeface="Arial"/>
                <a:cs typeface="Arial"/>
              </a:rPr>
              <a:t> </a:t>
            </a:r>
            <a:r>
              <a:rPr sz="1071" dirty="0">
                <a:latin typeface="Arial"/>
                <a:cs typeface="Arial"/>
              </a:rPr>
              <a:t>its</a:t>
            </a:r>
            <a:r>
              <a:rPr sz="1071" spc="58" dirty="0">
                <a:latin typeface="Arial"/>
                <a:cs typeface="Arial"/>
              </a:rPr>
              <a:t> </a:t>
            </a:r>
            <a:r>
              <a:rPr sz="1071" dirty="0">
                <a:latin typeface="Arial"/>
                <a:cs typeface="Arial"/>
              </a:rPr>
              <a:t>temperature</a:t>
            </a:r>
            <a:r>
              <a:rPr sz="1071" spc="49" dirty="0">
                <a:latin typeface="Arial"/>
                <a:cs typeface="Arial"/>
              </a:rPr>
              <a:t> </a:t>
            </a:r>
            <a:r>
              <a:rPr sz="1071" dirty="0">
                <a:latin typeface="Arial"/>
                <a:cs typeface="Arial"/>
              </a:rPr>
              <a:t>and</a:t>
            </a:r>
            <a:r>
              <a:rPr sz="1071" spc="54" dirty="0">
                <a:latin typeface="Arial"/>
                <a:cs typeface="Arial"/>
              </a:rPr>
              <a:t> </a:t>
            </a:r>
            <a:r>
              <a:rPr sz="1071" dirty="0">
                <a:latin typeface="Arial"/>
                <a:cs typeface="Arial"/>
              </a:rPr>
              <a:t>pressure.</a:t>
            </a:r>
            <a:r>
              <a:rPr sz="1071" spc="54" dirty="0">
                <a:latin typeface="Arial"/>
                <a:cs typeface="Arial"/>
              </a:rPr>
              <a:t> </a:t>
            </a:r>
            <a:r>
              <a:rPr sz="1071" dirty="0">
                <a:latin typeface="Arial"/>
                <a:cs typeface="Arial"/>
              </a:rPr>
              <a:t>This</a:t>
            </a:r>
            <a:r>
              <a:rPr sz="1071" spc="54" dirty="0">
                <a:latin typeface="Arial"/>
                <a:cs typeface="Arial"/>
              </a:rPr>
              <a:t> </a:t>
            </a:r>
            <a:r>
              <a:rPr sz="1071" dirty="0">
                <a:latin typeface="Arial"/>
                <a:cs typeface="Arial"/>
              </a:rPr>
              <a:t>ensures</a:t>
            </a:r>
            <a:r>
              <a:rPr sz="1071" spc="58" dirty="0">
                <a:latin typeface="Arial"/>
                <a:cs typeface="Arial"/>
              </a:rPr>
              <a:t> </a:t>
            </a:r>
            <a:r>
              <a:rPr sz="1071" dirty="0">
                <a:latin typeface="Arial"/>
                <a:cs typeface="Arial"/>
              </a:rPr>
              <a:t>efficient</a:t>
            </a:r>
            <a:r>
              <a:rPr sz="1071" spc="49" dirty="0">
                <a:latin typeface="Arial"/>
                <a:cs typeface="Arial"/>
              </a:rPr>
              <a:t> </a:t>
            </a:r>
            <a:r>
              <a:rPr sz="1071" dirty="0">
                <a:latin typeface="Arial"/>
                <a:cs typeface="Arial"/>
              </a:rPr>
              <a:t>heat</a:t>
            </a:r>
            <a:r>
              <a:rPr sz="1071" spc="54" dirty="0">
                <a:latin typeface="Arial"/>
                <a:cs typeface="Arial"/>
              </a:rPr>
              <a:t> </a:t>
            </a:r>
            <a:r>
              <a:rPr sz="1071" dirty="0">
                <a:latin typeface="Arial"/>
                <a:cs typeface="Arial"/>
              </a:rPr>
              <a:t>removal</a:t>
            </a:r>
            <a:r>
              <a:rPr sz="1071" spc="58" dirty="0">
                <a:latin typeface="Arial"/>
                <a:cs typeface="Arial"/>
              </a:rPr>
              <a:t> </a:t>
            </a:r>
            <a:r>
              <a:rPr sz="1071" dirty="0">
                <a:latin typeface="Arial"/>
                <a:cs typeface="Arial"/>
              </a:rPr>
              <a:t>at</a:t>
            </a:r>
            <a:r>
              <a:rPr sz="1071" spc="49" dirty="0">
                <a:latin typeface="Arial"/>
                <a:cs typeface="Arial"/>
              </a:rPr>
              <a:t> </a:t>
            </a:r>
            <a:r>
              <a:rPr sz="1071" dirty="0">
                <a:latin typeface="Arial"/>
                <a:cs typeface="Arial"/>
              </a:rPr>
              <a:t>the</a:t>
            </a:r>
            <a:r>
              <a:rPr sz="1071" spc="58" dirty="0">
                <a:latin typeface="Arial"/>
                <a:cs typeface="Arial"/>
              </a:rPr>
              <a:t> </a:t>
            </a:r>
            <a:r>
              <a:rPr sz="1071" spc="-10" dirty="0">
                <a:latin typeface="Arial"/>
                <a:cs typeface="Arial"/>
              </a:rPr>
              <a:t>condenser. </a:t>
            </a:r>
            <a:r>
              <a:rPr sz="1071" dirty="0">
                <a:latin typeface="Arial"/>
                <a:cs typeface="Arial"/>
              </a:rPr>
              <a:t>Usually,</a:t>
            </a:r>
            <a:r>
              <a:rPr sz="1071" spc="-19" dirty="0">
                <a:latin typeface="Arial"/>
                <a:cs typeface="Arial"/>
              </a:rPr>
              <a:t> </a:t>
            </a:r>
            <a:r>
              <a:rPr sz="1071" dirty="0">
                <a:latin typeface="Arial"/>
                <a:cs typeface="Arial"/>
              </a:rPr>
              <a:t>three</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four</a:t>
            </a:r>
            <a:r>
              <a:rPr sz="1071" spc="-15" dirty="0">
                <a:latin typeface="Arial"/>
                <a:cs typeface="Arial"/>
              </a:rPr>
              <a:t> </a:t>
            </a:r>
            <a:r>
              <a:rPr sz="1071" dirty="0">
                <a:latin typeface="Arial"/>
                <a:cs typeface="Arial"/>
              </a:rPr>
              <a:t>pounds</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used</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fill</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system</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most</a:t>
            </a:r>
            <a:r>
              <a:rPr sz="1071" spc="-15" dirty="0">
                <a:latin typeface="Arial"/>
                <a:cs typeface="Arial"/>
              </a:rPr>
              <a:t> </a:t>
            </a:r>
            <a:r>
              <a:rPr sz="1071" spc="-10" dirty="0">
                <a:latin typeface="Arial"/>
                <a:cs typeface="Arial"/>
              </a:rPr>
              <a:t>vehicles.</a:t>
            </a:r>
            <a:endParaRPr sz="1071">
              <a:latin typeface="Arial"/>
              <a:cs typeface="Arial"/>
            </a:endParaRPr>
          </a:p>
          <a:p>
            <a:pPr marL="453925" lvl="2" indent="-441557" algn="just">
              <a:spcBef>
                <a:spcPts val="1164"/>
              </a:spcBef>
              <a:buFont typeface="Arial"/>
              <a:buAutoNum type="arabicPeriod" startAt="2"/>
              <a:tabLst>
                <a:tab pos="453925" algn="l"/>
              </a:tabLst>
            </a:pPr>
            <a:r>
              <a:rPr sz="1071" b="1" spc="-10" dirty="0">
                <a:latin typeface="Arial"/>
                <a:cs typeface="Arial"/>
              </a:rPr>
              <a:t>Condenser</a:t>
            </a:r>
            <a:endParaRPr sz="1071">
              <a:latin typeface="Arial"/>
              <a:cs typeface="Arial"/>
            </a:endParaRPr>
          </a:p>
          <a:p>
            <a:pPr marL="12369" marR="5566" algn="just">
              <a:lnSpc>
                <a:spcPct val="143800"/>
              </a:lnSpc>
              <a:spcBef>
                <a:spcPts val="565"/>
              </a:spcBef>
            </a:pPr>
            <a:r>
              <a:rPr sz="1071" dirty="0">
                <a:latin typeface="Arial"/>
                <a:cs typeface="Arial"/>
              </a:rPr>
              <a:t>The</a:t>
            </a:r>
            <a:r>
              <a:rPr sz="1071" spc="-44" dirty="0">
                <a:latin typeface="Arial"/>
                <a:cs typeface="Arial"/>
              </a:rPr>
              <a:t> </a:t>
            </a:r>
            <a:r>
              <a:rPr sz="1071" spc="-10" dirty="0">
                <a:latin typeface="Arial"/>
                <a:cs typeface="Arial"/>
              </a:rPr>
              <a:t>condenser’s</a:t>
            </a:r>
            <a:r>
              <a:rPr sz="1071" spc="-44" dirty="0">
                <a:latin typeface="Arial"/>
                <a:cs typeface="Arial"/>
              </a:rPr>
              <a:t> </a:t>
            </a:r>
            <a:r>
              <a:rPr sz="1071" dirty="0">
                <a:latin typeface="Arial"/>
                <a:cs typeface="Arial"/>
              </a:rPr>
              <a:t>job</a:t>
            </a:r>
            <a:r>
              <a:rPr sz="1071" spc="-39" dirty="0">
                <a:latin typeface="Arial"/>
                <a:cs typeface="Arial"/>
              </a:rPr>
              <a:t> </a:t>
            </a:r>
            <a:r>
              <a:rPr sz="1071" dirty="0">
                <a:latin typeface="Arial"/>
                <a:cs typeface="Arial"/>
              </a:rPr>
              <a:t>is</a:t>
            </a:r>
            <a:r>
              <a:rPr sz="1071" spc="-4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cool</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so</a:t>
            </a:r>
            <a:r>
              <a:rPr sz="1071" spc="-39" dirty="0">
                <a:latin typeface="Arial"/>
                <a:cs typeface="Arial"/>
              </a:rPr>
              <a:t> </a:t>
            </a:r>
            <a:r>
              <a:rPr sz="1071" dirty="0">
                <a:latin typeface="Arial"/>
                <a:cs typeface="Arial"/>
              </a:rPr>
              <a:t>that</a:t>
            </a:r>
            <a:r>
              <a:rPr sz="1071" spc="-44"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turns</a:t>
            </a:r>
            <a:r>
              <a:rPr sz="1071" spc="-49" dirty="0">
                <a:latin typeface="Arial"/>
                <a:cs typeface="Arial"/>
              </a:rPr>
              <a:t> </a:t>
            </a:r>
            <a:r>
              <a:rPr sz="1071" dirty="0">
                <a:latin typeface="Arial"/>
                <a:cs typeface="Arial"/>
              </a:rPr>
              <a:t>from</a:t>
            </a:r>
            <a:r>
              <a:rPr sz="1071" spc="-44"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gas</a:t>
            </a:r>
            <a:r>
              <a:rPr sz="1071" spc="-39" dirty="0">
                <a:latin typeface="Arial"/>
                <a:cs typeface="Arial"/>
              </a:rPr>
              <a:t> </a:t>
            </a:r>
            <a:r>
              <a:rPr sz="1071" dirty="0">
                <a:latin typeface="Arial"/>
                <a:cs typeface="Arial"/>
              </a:rPr>
              <a:t>into</a:t>
            </a:r>
            <a:r>
              <a:rPr sz="1071" spc="-44" dirty="0">
                <a:latin typeface="Arial"/>
                <a:cs typeface="Arial"/>
              </a:rPr>
              <a:t> </a:t>
            </a:r>
            <a:r>
              <a:rPr sz="1071" dirty="0">
                <a:latin typeface="Arial"/>
                <a:cs typeface="Arial"/>
              </a:rPr>
              <a:t>a</a:t>
            </a:r>
            <a:r>
              <a:rPr sz="1071" spc="-39" dirty="0">
                <a:latin typeface="Arial"/>
                <a:cs typeface="Arial"/>
              </a:rPr>
              <a:t> </a:t>
            </a:r>
            <a:r>
              <a:rPr sz="1071" spc="-10" dirty="0">
                <a:latin typeface="Arial"/>
                <a:cs typeface="Arial"/>
              </a:rPr>
              <a:t>liquid</a:t>
            </a:r>
            <a:r>
              <a:rPr sz="1071" spc="-44" dirty="0">
                <a:latin typeface="Arial"/>
                <a:cs typeface="Arial"/>
              </a:rPr>
              <a:t> </a:t>
            </a:r>
            <a:r>
              <a:rPr sz="1071" dirty="0">
                <a:latin typeface="Arial"/>
                <a:cs typeface="Arial"/>
              </a:rPr>
              <a:t>or</a:t>
            </a:r>
            <a:r>
              <a:rPr sz="1071" spc="-44" dirty="0">
                <a:latin typeface="Arial"/>
                <a:cs typeface="Arial"/>
              </a:rPr>
              <a:t> </a:t>
            </a:r>
            <a:r>
              <a:rPr sz="1071" spc="-10" dirty="0">
                <a:latin typeface="Arial"/>
                <a:cs typeface="Arial"/>
              </a:rPr>
              <a:t>condenses. </a:t>
            </a:r>
            <a:r>
              <a:rPr sz="1071" dirty="0">
                <a:latin typeface="Arial"/>
                <a:cs typeface="Arial"/>
              </a:rPr>
              <a:t>This</a:t>
            </a:r>
            <a:r>
              <a:rPr sz="1071" spc="63" dirty="0">
                <a:latin typeface="Arial"/>
                <a:cs typeface="Arial"/>
              </a:rPr>
              <a:t> </a:t>
            </a:r>
            <a:r>
              <a:rPr sz="1071" dirty="0">
                <a:latin typeface="Arial"/>
                <a:cs typeface="Arial"/>
              </a:rPr>
              <a:t>happens</a:t>
            </a:r>
            <a:r>
              <a:rPr sz="1071" spc="63" dirty="0">
                <a:latin typeface="Arial"/>
                <a:cs typeface="Arial"/>
              </a:rPr>
              <a:t> </a:t>
            </a:r>
            <a:r>
              <a:rPr sz="1071" dirty="0">
                <a:latin typeface="Arial"/>
                <a:cs typeface="Arial"/>
              </a:rPr>
              <a:t>when</a:t>
            </a:r>
            <a:r>
              <a:rPr sz="1071" spc="63" dirty="0">
                <a:latin typeface="Arial"/>
                <a:cs typeface="Arial"/>
              </a:rPr>
              <a:t> </a:t>
            </a:r>
            <a:r>
              <a:rPr sz="1071" dirty="0">
                <a:latin typeface="Arial"/>
                <a:cs typeface="Arial"/>
              </a:rPr>
              <a:t>warm</a:t>
            </a:r>
            <a:r>
              <a:rPr sz="1071" spc="58" dirty="0">
                <a:latin typeface="Arial"/>
                <a:cs typeface="Arial"/>
              </a:rPr>
              <a:t> </a:t>
            </a:r>
            <a:r>
              <a:rPr sz="1071" dirty="0">
                <a:latin typeface="Arial"/>
                <a:cs typeface="Arial"/>
              </a:rPr>
              <a:t>outdoor</a:t>
            </a:r>
            <a:r>
              <a:rPr sz="1071" spc="63" dirty="0">
                <a:latin typeface="Arial"/>
                <a:cs typeface="Arial"/>
              </a:rPr>
              <a:t> </a:t>
            </a:r>
            <a:r>
              <a:rPr sz="1071" dirty="0">
                <a:latin typeface="Arial"/>
                <a:cs typeface="Arial"/>
              </a:rPr>
              <a:t>air</a:t>
            </a:r>
            <a:r>
              <a:rPr sz="1071" spc="63" dirty="0">
                <a:latin typeface="Arial"/>
                <a:cs typeface="Arial"/>
              </a:rPr>
              <a:t> </a:t>
            </a:r>
            <a:r>
              <a:rPr sz="1071" dirty="0">
                <a:latin typeface="Arial"/>
                <a:cs typeface="Arial"/>
              </a:rPr>
              <a:t>is</a:t>
            </a:r>
            <a:r>
              <a:rPr sz="1071" spc="63" dirty="0">
                <a:latin typeface="Arial"/>
                <a:cs typeface="Arial"/>
              </a:rPr>
              <a:t> </a:t>
            </a:r>
            <a:r>
              <a:rPr sz="1071" dirty="0">
                <a:latin typeface="Arial"/>
                <a:cs typeface="Arial"/>
              </a:rPr>
              <a:t>blown</a:t>
            </a:r>
            <a:r>
              <a:rPr sz="1071" spc="63" dirty="0">
                <a:latin typeface="Arial"/>
                <a:cs typeface="Arial"/>
              </a:rPr>
              <a:t> </a:t>
            </a:r>
            <a:r>
              <a:rPr sz="1071" dirty="0">
                <a:latin typeface="Arial"/>
                <a:cs typeface="Arial"/>
              </a:rPr>
              <a:t>across</a:t>
            </a:r>
            <a:r>
              <a:rPr sz="1071" spc="63"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condenser</a:t>
            </a:r>
            <a:r>
              <a:rPr sz="1071" spc="63" dirty="0">
                <a:latin typeface="Arial"/>
                <a:cs typeface="Arial"/>
              </a:rPr>
              <a:t> </a:t>
            </a:r>
            <a:r>
              <a:rPr sz="1071" dirty="0">
                <a:latin typeface="Arial"/>
                <a:cs typeface="Arial"/>
              </a:rPr>
              <a:t>coil</a:t>
            </a:r>
            <a:r>
              <a:rPr sz="1071" spc="68" dirty="0">
                <a:latin typeface="Arial"/>
                <a:cs typeface="Arial"/>
              </a:rPr>
              <a:t> </a:t>
            </a:r>
            <a:r>
              <a:rPr sz="1071" dirty="0">
                <a:latin typeface="Arial"/>
                <a:cs typeface="Arial"/>
              </a:rPr>
              <a:t>that</a:t>
            </a:r>
            <a:r>
              <a:rPr sz="1071" spc="63" dirty="0">
                <a:latin typeface="Arial"/>
                <a:cs typeface="Arial"/>
              </a:rPr>
              <a:t> </a:t>
            </a:r>
            <a:r>
              <a:rPr sz="1071" dirty="0">
                <a:latin typeface="Arial"/>
                <a:cs typeface="Arial"/>
              </a:rPr>
              <a:t>is</a:t>
            </a:r>
            <a:r>
              <a:rPr sz="1071" spc="63" dirty="0">
                <a:latin typeface="Arial"/>
                <a:cs typeface="Arial"/>
              </a:rPr>
              <a:t> </a:t>
            </a:r>
            <a:r>
              <a:rPr sz="1071" dirty="0">
                <a:latin typeface="Arial"/>
                <a:cs typeface="Arial"/>
              </a:rPr>
              <a:t>filled</a:t>
            </a:r>
            <a:r>
              <a:rPr sz="1071" spc="63" dirty="0">
                <a:latin typeface="Arial"/>
                <a:cs typeface="Arial"/>
              </a:rPr>
              <a:t> </a:t>
            </a:r>
            <a:r>
              <a:rPr sz="1071" dirty="0">
                <a:latin typeface="Arial"/>
                <a:cs typeface="Arial"/>
              </a:rPr>
              <a:t>with</a:t>
            </a:r>
            <a:r>
              <a:rPr sz="1071" spc="63" dirty="0">
                <a:latin typeface="Arial"/>
                <a:cs typeface="Arial"/>
              </a:rPr>
              <a:t> </a:t>
            </a:r>
            <a:r>
              <a:rPr sz="1071" spc="-19" dirty="0">
                <a:latin typeface="Arial"/>
                <a:cs typeface="Arial"/>
              </a:rPr>
              <a:t>hot, </a:t>
            </a:r>
            <a:r>
              <a:rPr sz="1071" dirty="0">
                <a:latin typeface="Arial"/>
                <a:cs typeface="Arial"/>
              </a:rPr>
              <a:t>gaseous</a:t>
            </a:r>
            <a:r>
              <a:rPr sz="1071" spc="97" dirty="0">
                <a:latin typeface="Arial"/>
                <a:cs typeface="Arial"/>
              </a:rPr>
              <a:t> </a:t>
            </a:r>
            <a:r>
              <a:rPr sz="1071" dirty="0">
                <a:latin typeface="Arial"/>
                <a:cs typeface="Arial"/>
              </a:rPr>
              <a:t>refrigerant.</a:t>
            </a:r>
            <a:r>
              <a:rPr sz="1071" spc="97" dirty="0">
                <a:latin typeface="Arial"/>
                <a:cs typeface="Arial"/>
              </a:rPr>
              <a:t> </a:t>
            </a:r>
            <a:r>
              <a:rPr sz="1071" dirty="0">
                <a:latin typeface="Arial"/>
                <a:cs typeface="Arial"/>
              </a:rPr>
              <a:t>This</a:t>
            </a:r>
            <a:r>
              <a:rPr sz="1071" spc="102" dirty="0">
                <a:latin typeface="Arial"/>
                <a:cs typeface="Arial"/>
              </a:rPr>
              <a:t> </a:t>
            </a:r>
            <a:r>
              <a:rPr sz="1071" dirty="0">
                <a:latin typeface="Arial"/>
                <a:cs typeface="Arial"/>
              </a:rPr>
              <a:t>allows</a:t>
            </a:r>
            <a:r>
              <a:rPr sz="1071" spc="97" dirty="0">
                <a:latin typeface="Arial"/>
                <a:cs typeface="Arial"/>
              </a:rPr>
              <a:t> </a:t>
            </a:r>
            <a:r>
              <a:rPr sz="1071" dirty="0">
                <a:latin typeface="Arial"/>
                <a:cs typeface="Arial"/>
              </a:rPr>
              <a:t>heat</a:t>
            </a:r>
            <a:r>
              <a:rPr sz="1071" spc="102" dirty="0">
                <a:latin typeface="Arial"/>
                <a:cs typeface="Arial"/>
              </a:rPr>
              <a:t> </a:t>
            </a:r>
            <a:r>
              <a:rPr sz="1071" dirty="0">
                <a:latin typeface="Arial"/>
                <a:cs typeface="Arial"/>
              </a:rPr>
              <a:t>to</a:t>
            </a:r>
            <a:r>
              <a:rPr sz="1071" spc="97" dirty="0">
                <a:latin typeface="Arial"/>
                <a:cs typeface="Arial"/>
              </a:rPr>
              <a:t> </a:t>
            </a:r>
            <a:r>
              <a:rPr sz="1071" dirty="0">
                <a:latin typeface="Arial"/>
                <a:cs typeface="Arial"/>
              </a:rPr>
              <a:t>transfer</a:t>
            </a:r>
            <a:r>
              <a:rPr sz="1071" spc="97" dirty="0">
                <a:latin typeface="Arial"/>
                <a:cs typeface="Arial"/>
              </a:rPr>
              <a:t> </a:t>
            </a:r>
            <a:r>
              <a:rPr sz="1071" dirty="0">
                <a:latin typeface="Arial"/>
                <a:cs typeface="Arial"/>
              </a:rPr>
              <a:t>from</a:t>
            </a:r>
            <a:r>
              <a:rPr sz="1071" spc="97"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refrigerant</a:t>
            </a:r>
            <a:r>
              <a:rPr sz="1071" spc="102" dirty="0">
                <a:latin typeface="Arial"/>
                <a:cs typeface="Arial"/>
              </a:rPr>
              <a:t> </a:t>
            </a:r>
            <a:r>
              <a:rPr sz="1071" dirty="0">
                <a:latin typeface="Arial"/>
                <a:cs typeface="Arial"/>
              </a:rPr>
              <a:t>to</a:t>
            </a:r>
            <a:r>
              <a:rPr sz="1071" spc="93" dirty="0">
                <a:latin typeface="Arial"/>
                <a:cs typeface="Arial"/>
              </a:rPr>
              <a:t> </a:t>
            </a:r>
            <a:r>
              <a:rPr sz="1071" dirty="0">
                <a:latin typeface="Arial"/>
                <a:cs typeface="Arial"/>
              </a:rPr>
              <a:t>the</a:t>
            </a:r>
            <a:r>
              <a:rPr sz="1071" spc="102" dirty="0">
                <a:latin typeface="Arial"/>
                <a:cs typeface="Arial"/>
              </a:rPr>
              <a:t> </a:t>
            </a:r>
            <a:r>
              <a:rPr sz="1071" dirty="0">
                <a:latin typeface="Arial"/>
                <a:cs typeface="Arial"/>
              </a:rPr>
              <a:t>cooler</a:t>
            </a:r>
            <a:r>
              <a:rPr sz="1071" spc="88" dirty="0">
                <a:latin typeface="Arial"/>
                <a:cs typeface="Arial"/>
              </a:rPr>
              <a:t> </a:t>
            </a:r>
            <a:r>
              <a:rPr sz="1071" dirty="0">
                <a:latin typeface="Arial"/>
                <a:cs typeface="Arial"/>
              </a:rPr>
              <a:t>outdoor</a:t>
            </a:r>
            <a:r>
              <a:rPr sz="1071" spc="102" dirty="0">
                <a:latin typeface="Arial"/>
                <a:cs typeface="Arial"/>
              </a:rPr>
              <a:t> </a:t>
            </a:r>
            <a:r>
              <a:rPr sz="1071" spc="-19" dirty="0">
                <a:latin typeface="Arial"/>
                <a:cs typeface="Arial"/>
              </a:rPr>
              <a:t>air, </a:t>
            </a:r>
            <a:r>
              <a:rPr sz="1071" dirty="0">
                <a:latin typeface="Arial"/>
                <a:cs typeface="Arial"/>
              </a:rPr>
              <a:t>where</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excess</a:t>
            </a:r>
            <a:r>
              <a:rPr sz="1071" spc="-15" dirty="0">
                <a:latin typeface="Arial"/>
                <a:cs typeface="Arial"/>
              </a:rPr>
              <a:t> </a:t>
            </a:r>
            <a:r>
              <a:rPr sz="1071" dirty="0">
                <a:latin typeface="Arial"/>
                <a:cs typeface="Arial"/>
              </a:rPr>
              <a:t>heat</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rejected</a:t>
            </a:r>
            <a:r>
              <a:rPr sz="1071" spc="-15"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atmosphere.</a:t>
            </a:r>
            <a:endParaRPr sz="1071">
              <a:latin typeface="Arial"/>
              <a:cs typeface="Arial"/>
            </a:endParaRPr>
          </a:p>
        </p:txBody>
      </p:sp>
      <p:pic>
        <p:nvPicPr>
          <p:cNvPr id="3" name="object 3"/>
          <p:cNvPicPr/>
          <p:nvPr/>
        </p:nvPicPr>
        <p:blipFill>
          <a:blip r:embed="rId2" cstate="print"/>
          <a:stretch>
            <a:fillRect/>
          </a:stretch>
        </p:blipFill>
        <p:spPr>
          <a:xfrm>
            <a:off x="2587998" y="1345827"/>
            <a:ext cx="2379698" cy="2234129"/>
          </a:xfrm>
          <a:prstGeom prst="rect">
            <a:avLst/>
          </a:prstGeom>
        </p:spPr>
      </p:pic>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9</a:t>
            </a:r>
          </a:p>
        </p:txBody>
      </p:sp>
      <p:sp>
        <p:nvSpPr>
          <p:cNvPr id="9" name="object 3">
            <a:extLst>
              <a:ext uri="{FF2B5EF4-FFF2-40B4-BE49-F238E27FC236}">
                <a16:creationId xmlns:a16="http://schemas.microsoft.com/office/drawing/2014/main" id="{31D5B2D9-8047-A144-6AD1-B6459CAE5F1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888954"/>
            <a:ext cx="5813566" cy="8215632"/>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lang="en-US" sz="974" i="1" spc="-10" dirty="0">
              <a:latin typeface="Verdana"/>
              <a:cs typeface="Verdana"/>
            </a:endParaRPr>
          </a:p>
          <a:p>
            <a:pPr marL="2132953">
              <a:spcBef>
                <a:spcPts val="97"/>
              </a:spcBef>
            </a:pPr>
            <a:endParaRPr sz="974" dirty="0">
              <a:latin typeface="Verdana"/>
              <a:cs typeface="Verdana"/>
            </a:endParaRPr>
          </a:p>
          <a:p>
            <a:pPr marL="453925" lvl="2" indent="-441557" algn="just">
              <a:buFont typeface="Arial"/>
              <a:buAutoNum type="arabicPeriod" startAt="3"/>
              <a:tabLst>
                <a:tab pos="453925" algn="l"/>
              </a:tabLst>
            </a:pPr>
            <a:r>
              <a:rPr sz="1071" b="1" dirty="0">
                <a:latin typeface="Arial"/>
                <a:cs typeface="Arial"/>
              </a:rPr>
              <a:t>Expansion</a:t>
            </a:r>
            <a:r>
              <a:rPr sz="1071" b="1" spc="-63" dirty="0">
                <a:latin typeface="Arial"/>
                <a:cs typeface="Arial"/>
              </a:rPr>
              <a:t> </a:t>
            </a:r>
            <a:r>
              <a:rPr sz="1071" b="1" spc="-10" dirty="0">
                <a:latin typeface="Arial"/>
                <a:cs typeface="Arial"/>
              </a:rPr>
              <a:t>device</a:t>
            </a:r>
            <a:endParaRPr sz="1071" dirty="0">
              <a:latin typeface="Arial"/>
              <a:cs typeface="Arial"/>
            </a:endParaRPr>
          </a:p>
          <a:p>
            <a:pPr marL="12369" marR="4947" algn="just">
              <a:lnSpc>
                <a:spcPct val="143700"/>
              </a:lnSpc>
              <a:spcBef>
                <a:spcPts val="565"/>
              </a:spcBef>
            </a:pPr>
            <a:r>
              <a:rPr sz="1071" dirty="0">
                <a:latin typeface="Arial"/>
                <a:cs typeface="Arial"/>
              </a:rPr>
              <a:t>The</a:t>
            </a:r>
            <a:r>
              <a:rPr sz="1071" spc="-15" dirty="0">
                <a:latin typeface="Arial"/>
                <a:cs typeface="Arial"/>
              </a:rPr>
              <a:t> </a:t>
            </a:r>
            <a:r>
              <a:rPr sz="1071" dirty="0">
                <a:latin typeface="Arial"/>
                <a:cs typeface="Arial"/>
              </a:rPr>
              <a:t>expansion</a:t>
            </a:r>
            <a:r>
              <a:rPr sz="1071" spc="-15" dirty="0">
                <a:latin typeface="Arial"/>
                <a:cs typeface="Arial"/>
              </a:rPr>
              <a:t> </a:t>
            </a:r>
            <a:r>
              <a:rPr sz="1071" dirty="0">
                <a:latin typeface="Arial"/>
                <a:cs typeface="Arial"/>
              </a:rPr>
              <a:t>device</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responsible</a:t>
            </a:r>
            <a:r>
              <a:rPr sz="1071" spc="-19" dirty="0">
                <a:latin typeface="Arial"/>
                <a:cs typeface="Arial"/>
              </a:rPr>
              <a:t> </a:t>
            </a:r>
            <a:r>
              <a:rPr sz="1071" dirty="0">
                <a:latin typeface="Arial"/>
                <a:cs typeface="Arial"/>
              </a:rPr>
              <a:t>for</a:t>
            </a:r>
            <a:r>
              <a:rPr sz="1071" spc="-15" dirty="0">
                <a:latin typeface="Arial"/>
                <a:cs typeface="Arial"/>
              </a:rPr>
              <a:t> </a:t>
            </a:r>
            <a:r>
              <a:rPr sz="1071" dirty="0">
                <a:latin typeface="Arial"/>
                <a:cs typeface="Arial"/>
              </a:rPr>
              <a:t>quickly</a:t>
            </a:r>
            <a:r>
              <a:rPr sz="1071" spc="-15" dirty="0">
                <a:latin typeface="Arial"/>
                <a:cs typeface="Arial"/>
              </a:rPr>
              <a:t> </a:t>
            </a:r>
            <a:r>
              <a:rPr sz="1071" dirty="0">
                <a:latin typeface="Arial"/>
                <a:cs typeface="Arial"/>
              </a:rPr>
              <a:t>driving</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pressure</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down</a:t>
            </a:r>
            <a:r>
              <a:rPr sz="1071" spc="-15" dirty="0">
                <a:latin typeface="Arial"/>
                <a:cs typeface="Arial"/>
              </a:rPr>
              <a:t> </a:t>
            </a:r>
            <a:r>
              <a:rPr sz="1071" dirty="0">
                <a:latin typeface="Arial"/>
                <a:cs typeface="Arial"/>
              </a:rPr>
              <a:t>so</a:t>
            </a:r>
            <a:r>
              <a:rPr sz="1071" spc="-10" dirty="0">
                <a:latin typeface="Arial"/>
                <a:cs typeface="Arial"/>
              </a:rPr>
              <a:t> </a:t>
            </a:r>
            <a:r>
              <a:rPr sz="1071" spc="-24" dirty="0">
                <a:latin typeface="Arial"/>
                <a:cs typeface="Arial"/>
              </a:rPr>
              <a:t>it </a:t>
            </a:r>
            <a:r>
              <a:rPr sz="1071" dirty="0">
                <a:latin typeface="Arial"/>
                <a:cs typeface="Arial"/>
              </a:rPr>
              <a:t>can</a:t>
            </a:r>
            <a:r>
              <a:rPr sz="1071" spc="-19" dirty="0">
                <a:latin typeface="Arial"/>
                <a:cs typeface="Arial"/>
              </a:rPr>
              <a:t> </a:t>
            </a:r>
            <a:r>
              <a:rPr sz="1071" dirty="0">
                <a:latin typeface="Arial"/>
                <a:cs typeface="Arial"/>
              </a:rPr>
              <a:t>boil</a:t>
            </a:r>
            <a:r>
              <a:rPr sz="1071" spc="-24" dirty="0">
                <a:latin typeface="Arial"/>
                <a:cs typeface="Arial"/>
              </a:rPr>
              <a:t> </a:t>
            </a:r>
            <a:r>
              <a:rPr sz="1071" dirty="0">
                <a:latin typeface="Arial"/>
                <a:cs typeface="Arial"/>
              </a:rPr>
              <a:t>(evaporate)</a:t>
            </a:r>
            <a:r>
              <a:rPr sz="1071" spc="-19" dirty="0">
                <a:latin typeface="Arial"/>
                <a:cs typeface="Arial"/>
              </a:rPr>
              <a:t> </a:t>
            </a:r>
            <a:r>
              <a:rPr sz="1071" dirty="0">
                <a:latin typeface="Arial"/>
                <a:cs typeface="Arial"/>
              </a:rPr>
              <a:t>more</a:t>
            </a:r>
            <a:r>
              <a:rPr sz="1071" spc="-19" dirty="0">
                <a:latin typeface="Arial"/>
                <a:cs typeface="Arial"/>
              </a:rPr>
              <a:t> </a:t>
            </a:r>
            <a:r>
              <a:rPr sz="1071" dirty="0">
                <a:latin typeface="Arial"/>
                <a:cs typeface="Arial"/>
              </a:rPr>
              <a:t>easily</a:t>
            </a:r>
            <a:r>
              <a:rPr sz="1071" spc="-10"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expansion</a:t>
            </a:r>
            <a:r>
              <a:rPr sz="1071" spc="-19" dirty="0">
                <a:latin typeface="Arial"/>
                <a:cs typeface="Arial"/>
              </a:rPr>
              <a:t> </a:t>
            </a:r>
            <a:r>
              <a:rPr sz="1071" dirty="0">
                <a:latin typeface="Arial"/>
                <a:cs typeface="Arial"/>
              </a:rPr>
              <a:t>device</a:t>
            </a:r>
            <a:r>
              <a:rPr sz="1071" spc="-19" dirty="0">
                <a:latin typeface="Arial"/>
                <a:cs typeface="Arial"/>
              </a:rPr>
              <a:t> </a:t>
            </a:r>
            <a:r>
              <a:rPr sz="1071" dirty="0">
                <a:latin typeface="Arial"/>
                <a:cs typeface="Arial"/>
              </a:rPr>
              <a:t>has</a:t>
            </a:r>
            <a:r>
              <a:rPr sz="1071" spc="-15" dirty="0">
                <a:latin typeface="Arial"/>
                <a:cs typeface="Arial"/>
              </a:rPr>
              <a:t> </a:t>
            </a:r>
            <a:r>
              <a:rPr sz="1071" dirty="0">
                <a:latin typeface="Arial"/>
                <a:cs typeface="Arial"/>
              </a:rPr>
              <a:t>one</a:t>
            </a:r>
            <a:r>
              <a:rPr sz="1071" spc="-24" dirty="0">
                <a:latin typeface="Arial"/>
                <a:cs typeface="Arial"/>
              </a:rPr>
              <a:t> </a:t>
            </a:r>
            <a:r>
              <a:rPr sz="1071" dirty="0">
                <a:latin typeface="Arial"/>
                <a:cs typeface="Arial"/>
              </a:rPr>
              <a:t>sole</a:t>
            </a:r>
            <a:r>
              <a:rPr sz="1071" spc="-15" dirty="0">
                <a:latin typeface="Arial"/>
                <a:cs typeface="Arial"/>
              </a:rPr>
              <a:t> </a:t>
            </a:r>
            <a:r>
              <a:rPr sz="1071" spc="-10" dirty="0">
                <a:latin typeface="Arial"/>
                <a:cs typeface="Arial"/>
              </a:rPr>
              <a:t>purpose: </a:t>
            </a:r>
            <a:r>
              <a:rPr sz="1071" dirty="0">
                <a:latin typeface="Arial"/>
                <a:cs typeface="Arial"/>
              </a:rPr>
              <a:t>to</a:t>
            </a:r>
            <a:r>
              <a:rPr sz="1071" spc="34" dirty="0">
                <a:latin typeface="Arial"/>
                <a:cs typeface="Arial"/>
              </a:rPr>
              <a:t> </a:t>
            </a:r>
            <a:r>
              <a:rPr sz="1071" dirty="0">
                <a:latin typeface="Arial"/>
                <a:cs typeface="Arial"/>
              </a:rPr>
              <a:t>reduce</a:t>
            </a:r>
            <a:r>
              <a:rPr sz="1071" spc="34" dirty="0">
                <a:latin typeface="Arial"/>
                <a:cs typeface="Arial"/>
              </a:rPr>
              <a:t> </a:t>
            </a:r>
            <a:r>
              <a:rPr sz="1071" dirty="0">
                <a:latin typeface="Arial"/>
                <a:cs typeface="Arial"/>
              </a:rPr>
              <a:t>refrigerant</a:t>
            </a:r>
            <a:r>
              <a:rPr sz="1071" spc="39" dirty="0">
                <a:latin typeface="Arial"/>
                <a:cs typeface="Arial"/>
              </a:rPr>
              <a:t> </a:t>
            </a:r>
            <a:r>
              <a:rPr sz="1071" dirty="0">
                <a:latin typeface="Arial"/>
                <a:cs typeface="Arial"/>
              </a:rPr>
              <a:t>pressure.</a:t>
            </a:r>
            <a:r>
              <a:rPr sz="1071" spc="34" dirty="0">
                <a:latin typeface="Arial"/>
                <a:cs typeface="Arial"/>
              </a:rPr>
              <a:t> </a:t>
            </a:r>
            <a:r>
              <a:rPr sz="1071" dirty="0">
                <a:latin typeface="Arial"/>
                <a:cs typeface="Arial"/>
              </a:rPr>
              <a:t>Because</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pressure</a:t>
            </a:r>
            <a:r>
              <a:rPr sz="1071" spc="34" dirty="0">
                <a:latin typeface="Arial"/>
                <a:cs typeface="Arial"/>
              </a:rPr>
              <a:t> </a:t>
            </a:r>
            <a:r>
              <a:rPr sz="1071" dirty="0">
                <a:latin typeface="Arial"/>
                <a:cs typeface="Arial"/>
              </a:rPr>
              <a:t>drops</a:t>
            </a:r>
            <a:r>
              <a:rPr sz="1071" spc="29" dirty="0">
                <a:latin typeface="Arial"/>
                <a:cs typeface="Arial"/>
              </a:rPr>
              <a:t> </a:t>
            </a:r>
            <a:r>
              <a:rPr sz="1071" dirty="0">
                <a:latin typeface="Arial"/>
                <a:cs typeface="Arial"/>
              </a:rPr>
              <a:t>so</a:t>
            </a:r>
            <a:r>
              <a:rPr sz="1071" spc="39" dirty="0">
                <a:latin typeface="Arial"/>
                <a:cs typeface="Arial"/>
              </a:rPr>
              <a:t> </a:t>
            </a:r>
            <a:r>
              <a:rPr sz="1071" dirty="0">
                <a:latin typeface="Arial"/>
                <a:cs typeface="Arial"/>
              </a:rPr>
              <a:t>rapidly</a:t>
            </a:r>
            <a:r>
              <a:rPr sz="1071" spc="34" dirty="0">
                <a:latin typeface="Arial"/>
                <a:cs typeface="Arial"/>
              </a:rPr>
              <a:t> </a:t>
            </a:r>
            <a:r>
              <a:rPr sz="1071" dirty="0">
                <a:latin typeface="Arial"/>
                <a:cs typeface="Arial"/>
              </a:rPr>
              <a:t>at</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expansion</a:t>
            </a:r>
            <a:r>
              <a:rPr sz="1071" spc="34" dirty="0">
                <a:latin typeface="Arial"/>
                <a:cs typeface="Arial"/>
              </a:rPr>
              <a:t> </a:t>
            </a:r>
            <a:r>
              <a:rPr sz="1071" spc="-10" dirty="0">
                <a:latin typeface="Arial"/>
                <a:cs typeface="Arial"/>
              </a:rPr>
              <a:t>device, </a:t>
            </a:r>
            <a:r>
              <a:rPr sz="1071" dirty="0">
                <a:latin typeface="Arial"/>
                <a:cs typeface="Arial"/>
              </a:rPr>
              <a:t>the</a:t>
            </a:r>
            <a:r>
              <a:rPr sz="1071" spc="117" dirty="0">
                <a:latin typeface="Arial"/>
                <a:cs typeface="Arial"/>
              </a:rPr>
              <a:t> </a:t>
            </a:r>
            <a:r>
              <a:rPr sz="1071" dirty="0">
                <a:latin typeface="Arial"/>
                <a:cs typeface="Arial"/>
              </a:rPr>
              <a:t>refrigerant</a:t>
            </a:r>
            <a:r>
              <a:rPr sz="1071" spc="122" dirty="0">
                <a:latin typeface="Arial"/>
                <a:cs typeface="Arial"/>
              </a:rPr>
              <a:t> </a:t>
            </a:r>
            <a:r>
              <a:rPr sz="1071" dirty="0">
                <a:latin typeface="Arial"/>
                <a:cs typeface="Arial"/>
              </a:rPr>
              <a:t>turns</a:t>
            </a:r>
            <a:r>
              <a:rPr sz="1071" spc="122" dirty="0">
                <a:latin typeface="Arial"/>
                <a:cs typeface="Arial"/>
              </a:rPr>
              <a:t> </a:t>
            </a:r>
            <a:r>
              <a:rPr sz="1071" dirty="0">
                <a:latin typeface="Arial"/>
                <a:cs typeface="Arial"/>
              </a:rPr>
              <a:t>into</a:t>
            </a:r>
            <a:r>
              <a:rPr sz="1071" spc="111" dirty="0">
                <a:latin typeface="Arial"/>
                <a:cs typeface="Arial"/>
              </a:rPr>
              <a:t> </a:t>
            </a:r>
            <a:r>
              <a:rPr sz="1071" dirty="0">
                <a:latin typeface="Arial"/>
                <a:cs typeface="Arial"/>
              </a:rPr>
              <a:t>a</a:t>
            </a:r>
            <a:r>
              <a:rPr sz="1071" spc="122" dirty="0">
                <a:latin typeface="Arial"/>
                <a:cs typeface="Arial"/>
              </a:rPr>
              <a:t> </a:t>
            </a:r>
            <a:r>
              <a:rPr sz="1071" dirty="0">
                <a:latin typeface="Arial"/>
                <a:cs typeface="Arial"/>
              </a:rPr>
              <a:t>combination</a:t>
            </a:r>
            <a:r>
              <a:rPr sz="1071" spc="122" dirty="0">
                <a:latin typeface="Arial"/>
                <a:cs typeface="Arial"/>
              </a:rPr>
              <a:t> </a:t>
            </a:r>
            <a:r>
              <a:rPr sz="1071" dirty="0">
                <a:latin typeface="Arial"/>
                <a:cs typeface="Arial"/>
              </a:rPr>
              <a:t>of</a:t>
            </a:r>
            <a:r>
              <a:rPr sz="1071" spc="122" dirty="0">
                <a:latin typeface="Arial"/>
                <a:cs typeface="Arial"/>
              </a:rPr>
              <a:t> </a:t>
            </a:r>
            <a:r>
              <a:rPr sz="1071" dirty="0">
                <a:latin typeface="Arial"/>
                <a:cs typeface="Arial"/>
              </a:rPr>
              <a:t>a</a:t>
            </a:r>
            <a:r>
              <a:rPr sz="1071" spc="111" dirty="0">
                <a:latin typeface="Arial"/>
                <a:cs typeface="Arial"/>
              </a:rPr>
              <a:t> </a:t>
            </a:r>
            <a:r>
              <a:rPr sz="1071" dirty="0">
                <a:latin typeface="Arial"/>
                <a:cs typeface="Arial"/>
              </a:rPr>
              <a:t>cold</a:t>
            </a:r>
            <a:r>
              <a:rPr sz="1071" spc="122" dirty="0">
                <a:latin typeface="Arial"/>
                <a:cs typeface="Arial"/>
              </a:rPr>
              <a:t> </a:t>
            </a:r>
            <a:r>
              <a:rPr sz="1071" dirty="0">
                <a:latin typeface="Arial"/>
                <a:cs typeface="Arial"/>
              </a:rPr>
              <a:t>liquid</a:t>
            </a:r>
            <a:r>
              <a:rPr sz="1071" spc="111" dirty="0">
                <a:latin typeface="Arial"/>
                <a:cs typeface="Arial"/>
              </a:rPr>
              <a:t> </a:t>
            </a:r>
            <a:r>
              <a:rPr sz="1071" dirty="0">
                <a:latin typeface="Arial"/>
                <a:cs typeface="Arial"/>
              </a:rPr>
              <a:t>and</a:t>
            </a:r>
            <a:r>
              <a:rPr sz="1071" spc="111" dirty="0">
                <a:latin typeface="Arial"/>
                <a:cs typeface="Arial"/>
              </a:rPr>
              <a:t> </a:t>
            </a:r>
            <a:r>
              <a:rPr sz="1071" dirty="0">
                <a:latin typeface="Arial"/>
                <a:cs typeface="Arial"/>
              </a:rPr>
              <a:t>vapor.</a:t>
            </a:r>
            <a:r>
              <a:rPr sz="1071" spc="122" dirty="0">
                <a:latin typeface="Arial"/>
                <a:cs typeface="Arial"/>
              </a:rPr>
              <a:t> </a:t>
            </a:r>
            <a:r>
              <a:rPr sz="1071" dirty="0">
                <a:latin typeface="Arial"/>
                <a:cs typeface="Arial"/>
              </a:rPr>
              <a:t>The</a:t>
            </a:r>
            <a:r>
              <a:rPr sz="1071" spc="117" dirty="0">
                <a:latin typeface="Arial"/>
                <a:cs typeface="Arial"/>
              </a:rPr>
              <a:t> </a:t>
            </a:r>
            <a:r>
              <a:rPr sz="1071" dirty="0">
                <a:latin typeface="Arial"/>
                <a:cs typeface="Arial"/>
              </a:rPr>
              <a:t>energy</a:t>
            </a:r>
            <a:r>
              <a:rPr sz="1071" spc="122" dirty="0">
                <a:latin typeface="Arial"/>
                <a:cs typeface="Arial"/>
              </a:rPr>
              <a:t> </a:t>
            </a:r>
            <a:r>
              <a:rPr sz="1071" dirty="0">
                <a:latin typeface="Arial"/>
                <a:cs typeface="Arial"/>
              </a:rPr>
              <a:t>content</a:t>
            </a:r>
            <a:r>
              <a:rPr sz="1071" spc="122" dirty="0">
                <a:latin typeface="Arial"/>
                <a:cs typeface="Arial"/>
              </a:rPr>
              <a:t> </a:t>
            </a:r>
            <a:r>
              <a:rPr sz="1071" dirty="0">
                <a:latin typeface="Arial"/>
                <a:cs typeface="Arial"/>
              </a:rPr>
              <a:t>of</a:t>
            </a:r>
            <a:r>
              <a:rPr sz="1071" spc="122" dirty="0">
                <a:latin typeface="Arial"/>
                <a:cs typeface="Arial"/>
              </a:rPr>
              <a:t> </a:t>
            </a:r>
            <a:r>
              <a:rPr sz="1071" spc="-24" dirty="0">
                <a:latin typeface="Arial"/>
                <a:cs typeface="Arial"/>
              </a:rPr>
              <a:t>the </a:t>
            </a:r>
            <a:r>
              <a:rPr sz="1071" dirty="0">
                <a:latin typeface="Arial"/>
                <a:cs typeface="Arial"/>
              </a:rPr>
              <a:t>refrigerant</a:t>
            </a:r>
            <a:r>
              <a:rPr sz="1071" spc="195" dirty="0">
                <a:latin typeface="Arial"/>
                <a:cs typeface="Arial"/>
              </a:rPr>
              <a:t> </a:t>
            </a:r>
            <a:r>
              <a:rPr sz="1071" dirty="0">
                <a:latin typeface="Arial"/>
                <a:cs typeface="Arial"/>
              </a:rPr>
              <a:t>does</a:t>
            </a:r>
            <a:r>
              <a:rPr sz="1071" spc="205" dirty="0">
                <a:latin typeface="Arial"/>
                <a:cs typeface="Arial"/>
              </a:rPr>
              <a:t> </a:t>
            </a:r>
            <a:r>
              <a:rPr sz="1071" dirty="0">
                <a:latin typeface="Arial"/>
                <a:cs typeface="Arial"/>
              </a:rPr>
              <a:t>not</a:t>
            </a:r>
            <a:r>
              <a:rPr sz="1071" spc="199" dirty="0">
                <a:latin typeface="Arial"/>
                <a:cs typeface="Arial"/>
              </a:rPr>
              <a:t> </a:t>
            </a:r>
            <a:r>
              <a:rPr sz="1071" dirty="0">
                <a:latin typeface="Arial"/>
                <a:cs typeface="Arial"/>
              </a:rPr>
              <a:t>change</a:t>
            </a:r>
            <a:r>
              <a:rPr sz="1071" spc="199" dirty="0">
                <a:latin typeface="Arial"/>
                <a:cs typeface="Arial"/>
              </a:rPr>
              <a:t> </a:t>
            </a:r>
            <a:r>
              <a:rPr sz="1071" dirty="0">
                <a:latin typeface="Arial"/>
                <a:cs typeface="Arial"/>
              </a:rPr>
              <a:t>as</a:t>
            </a:r>
            <a:r>
              <a:rPr sz="1071" spc="205" dirty="0">
                <a:latin typeface="Arial"/>
                <a:cs typeface="Arial"/>
              </a:rPr>
              <a:t> </a:t>
            </a:r>
            <a:r>
              <a:rPr sz="1071" dirty="0">
                <a:latin typeface="Arial"/>
                <a:cs typeface="Arial"/>
              </a:rPr>
              <a:t>it</a:t>
            </a:r>
            <a:r>
              <a:rPr sz="1071" spc="199" dirty="0">
                <a:latin typeface="Arial"/>
                <a:cs typeface="Arial"/>
              </a:rPr>
              <a:t> </a:t>
            </a:r>
            <a:r>
              <a:rPr sz="1071" dirty="0">
                <a:latin typeface="Arial"/>
                <a:cs typeface="Arial"/>
              </a:rPr>
              <a:t>passes</a:t>
            </a:r>
            <a:r>
              <a:rPr sz="1071" spc="199" dirty="0">
                <a:latin typeface="Arial"/>
                <a:cs typeface="Arial"/>
              </a:rPr>
              <a:t> </a:t>
            </a:r>
            <a:r>
              <a:rPr sz="1071" dirty="0">
                <a:latin typeface="Arial"/>
                <a:cs typeface="Arial"/>
              </a:rPr>
              <a:t>through</a:t>
            </a:r>
            <a:r>
              <a:rPr sz="1071" spc="199" dirty="0">
                <a:latin typeface="Arial"/>
                <a:cs typeface="Arial"/>
              </a:rPr>
              <a:t> </a:t>
            </a:r>
            <a:r>
              <a:rPr sz="1071" dirty="0">
                <a:latin typeface="Arial"/>
                <a:cs typeface="Arial"/>
              </a:rPr>
              <a:t>the</a:t>
            </a:r>
            <a:r>
              <a:rPr sz="1071" spc="205" dirty="0">
                <a:latin typeface="Arial"/>
                <a:cs typeface="Arial"/>
              </a:rPr>
              <a:t> </a:t>
            </a:r>
            <a:r>
              <a:rPr sz="1071" dirty="0">
                <a:latin typeface="Arial"/>
                <a:cs typeface="Arial"/>
              </a:rPr>
              <a:t>valve.</a:t>
            </a:r>
            <a:r>
              <a:rPr sz="1071" spc="199" dirty="0">
                <a:latin typeface="Arial"/>
                <a:cs typeface="Arial"/>
              </a:rPr>
              <a:t> </a:t>
            </a:r>
            <a:r>
              <a:rPr sz="1071" dirty="0">
                <a:latin typeface="Arial"/>
                <a:cs typeface="Arial"/>
              </a:rPr>
              <a:t>An</a:t>
            </a:r>
            <a:r>
              <a:rPr sz="1071" spc="199" dirty="0">
                <a:latin typeface="Arial"/>
                <a:cs typeface="Arial"/>
              </a:rPr>
              <a:t> </a:t>
            </a:r>
            <a:r>
              <a:rPr sz="1071" dirty="0">
                <a:latin typeface="Arial"/>
                <a:cs typeface="Arial"/>
              </a:rPr>
              <a:t>orifice</a:t>
            </a:r>
            <a:r>
              <a:rPr sz="1071" spc="205" dirty="0">
                <a:latin typeface="Arial"/>
                <a:cs typeface="Arial"/>
              </a:rPr>
              <a:t> </a:t>
            </a:r>
            <a:r>
              <a:rPr sz="1071" dirty="0">
                <a:latin typeface="Arial"/>
                <a:cs typeface="Arial"/>
              </a:rPr>
              <a:t>tube</a:t>
            </a:r>
            <a:r>
              <a:rPr sz="1071" spc="205" dirty="0">
                <a:latin typeface="Arial"/>
                <a:cs typeface="Arial"/>
              </a:rPr>
              <a:t> </a:t>
            </a:r>
            <a:r>
              <a:rPr sz="1071" dirty="0">
                <a:latin typeface="Arial"/>
                <a:cs typeface="Arial"/>
              </a:rPr>
              <a:t>or</a:t>
            </a:r>
            <a:r>
              <a:rPr sz="1071" spc="195" dirty="0">
                <a:latin typeface="Arial"/>
                <a:cs typeface="Arial"/>
              </a:rPr>
              <a:t> </a:t>
            </a:r>
            <a:r>
              <a:rPr sz="1071" spc="-10" dirty="0">
                <a:latin typeface="Arial"/>
                <a:cs typeface="Arial"/>
              </a:rPr>
              <a:t>thermostatic </a:t>
            </a:r>
            <a:r>
              <a:rPr sz="1071" dirty="0">
                <a:latin typeface="Arial"/>
                <a:cs typeface="Arial"/>
              </a:rPr>
              <a:t>expansion</a:t>
            </a:r>
            <a:r>
              <a:rPr sz="1071" spc="-34" dirty="0">
                <a:latin typeface="Arial"/>
                <a:cs typeface="Arial"/>
              </a:rPr>
              <a:t> </a:t>
            </a:r>
            <a:r>
              <a:rPr sz="1071" dirty="0">
                <a:latin typeface="Arial"/>
                <a:cs typeface="Arial"/>
              </a:rPr>
              <a:t>valves</a:t>
            </a:r>
            <a:r>
              <a:rPr sz="1071" spc="-24"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types</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expansion</a:t>
            </a:r>
            <a:r>
              <a:rPr sz="1071" spc="-29" dirty="0">
                <a:latin typeface="Arial"/>
                <a:cs typeface="Arial"/>
              </a:rPr>
              <a:t> </a:t>
            </a:r>
            <a:r>
              <a:rPr sz="1071" spc="-10" dirty="0">
                <a:latin typeface="Arial"/>
                <a:cs typeface="Arial"/>
              </a:rPr>
              <a:t>devices.</a:t>
            </a:r>
            <a:endParaRPr sz="1071" dirty="0">
              <a:latin typeface="Arial"/>
              <a:cs typeface="Arial"/>
            </a:endParaRPr>
          </a:p>
          <a:p>
            <a:pPr marL="453925" lvl="2" indent="-441557" algn="just">
              <a:spcBef>
                <a:spcPts val="1169"/>
              </a:spcBef>
              <a:buFont typeface="Arial"/>
              <a:buAutoNum type="arabicPeriod" startAt="4"/>
              <a:tabLst>
                <a:tab pos="453925" algn="l"/>
              </a:tabLst>
            </a:pPr>
            <a:r>
              <a:rPr sz="1071" b="1" spc="-10" dirty="0">
                <a:latin typeface="Arial"/>
                <a:cs typeface="Arial"/>
              </a:rPr>
              <a:t>Evaporator</a:t>
            </a:r>
            <a:endParaRPr sz="1071" dirty="0">
              <a:latin typeface="Arial"/>
              <a:cs typeface="Arial"/>
            </a:endParaRPr>
          </a:p>
          <a:p>
            <a:pPr marL="12369" marR="5566" algn="just">
              <a:lnSpc>
                <a:spcPct val="143700"/>
              </a:lnSpc>
              <a:spcBef>
                <a:spcPts val="565"/>
              </a:spcBef>
            </a:pPr>
            <a:r>
              <a:rPr sz="1071" dirty="0">
                <a:latin typeface="Arial"/>
                <a:cs typeface="Arial"/>
              </a:rPr>
              <a:t>The</a:t>
            </a:r>
            <a:r>
              <a:rPr sz="1071" spc="117" dirty="0">
                <a:latin typeface="Arial"/>
                <a:cs typeface="Arial"/>
              </a:rPr>
              <a:t> </a:t>
            </a:r>
            <a:r>
              <a:rPr sz="1071" dirty="0">
                <a:latin typeface="Arial"/>
                <a:cs typeface="Arial"/>
              </a:rPr>
              <a:t>evaporator</a:t>
            </a:r>
            <a:r>
              <a:rPr sz="1071" spc="111" dirty="0">
                <a:latin typeface="Arial"/>
                <a:cs typeface="Arial"/>
              </a:rPr>
              <a:t> </a:t>
            </a:r>
            <a:r>
              <a:rPr sz="1071" dirty="0">
                <a:latin typeface="Arial"/>
                <a:cs typeface="Arial"/>
              </a:rPr>
              <a:t>absorbs</a:t>
            </a:r>
            <a:r>
              <a:rPr sz="1071" spc="117" dirty="0">
                <a:latin typeface="Arial"/>
                <a:cs typeface="Arial"/>
              </a:rPr>
              <a:t> </a:t>
            </a:r>
            <a:r>
              <a:rPr sz="1071" dirty="0">
                <a:latin typeface="Arial"/>
                <a:cs typeface="Arial"/>
              </a:rPr>
              <a:t>heat</a:t>
            </a:r>
            <a:r>
              <a:rPr sz="1071" spc="107" dirty="0">
                <a:latin typeface="Arial"/>
                <a:cs typeface="Arial"/>
              </a:rPr>
              <a:t> </a:t>
            </a:r>
            <a:r>
              <a:rPr sz="1071" dirty="0">
                <a:latin typeface="Arial"/>
                <a:cs typeface="Arial"/>
              </a:rPr>
              <a:t>(and</a:t>
            </a:r>
            <a:r>
              <a:rPr sz="1071" spc="107" dirty="0">
                <a:latin typeface="Arial"/>
                <a:cs typeface="Arial"/>
              </a:rPr>
              <a:t> </a:t>
            </a:r>
            <a:r>
              <a:rPr sz="1071" dirty="0">
                <a:latin typeface="Arial"/>
                <a:cs typeface="Arial"/>
              </a:rPr>
              <a:t>moisture)</a:t>
            </a:r>
            <a:r>
              <a:rPr sz="1071" spc="111" dirty="0">
                <a:latin typeface="Arial"/>
                <a:cs typeface="Arial"/>
              </a:rPr>
              <a:t> </a:t>
            </a:r>
            <a:r>
              <a:rPr sz="1071" dirty="0">
                <a:latin typeface="Arial"/>
                <a:cs typeface="Arial"/>
              </a:rPr>
              <a:t>from</a:t>
            </a:r>
            <a:r>
              <a:rPr sz="1071" spc="111" dirty="0">
                <a:latin typeface="Arial"/>
                <a:cs typeface="Arial"/>
              </a:rPr>
              <a:t> </a:t>
            </a:r>
            <a:r>
              <a:rPr sz="1071" dirty="0">
                <a:latin typeface="Arial"/>
                <a:cs typeface="Arial"/>
              </a:rPr>
              <a:t>the</a:t>
            </a:r>
            <a:r>
              <a:rPr sz="1071" spc="117" dirty="0">
                <a:latin typeface="Arial"/>
                <a:cs typeface="Arial"/>
              </a:rPr>
              <a:t> </a:t>
            </a:r>
            <a:r>
              <a:rPr sz="1071" dirty="0">
                <a:latin typeface="Arial"/>
                <a:cs typeface="Arial"/>
              </a:rPr>
              <a:t>passenger</a:t>
            </a:r>
            <a:r>
              <a:rPr sz="1071" spc="111" dirty="0">
                <a:latin typeface="Arial"/>
                <a:cs typeface="Arial"/>
              </a:rPr>
              <a:t> </a:t>
            </a:r>
            <a:r>
              <a:rPr sz="1071" dirty="0">
                <a:latin typeface="Arial"/>
                <a:cs typeface="Arial"/>
              </a:rPr>
              <a:t>compartment.</a:t>
            </a:r>
            <a:r>
              <a:rPr sz="1071" spc="117" dirty="0">
                <a:latin typeface="Arial"/>
                <a:cs typeface="Arial"/>
              </a:rPr>
              <a:t> </a:t>
            </a:r>
            <a:r>
              <a:rPr sz="1071" dirty="0">
                <a:latin typeface="Arial"/>
                <a:cs typeface="Arial"/>
              </a:rPr>
              <a:t>This</a:t>
            </a:r>
            <a:r>
              <a:rPr sz="1071" spc="117" dirty="0">
                <a:latin typeface="Arial"/>
                <a:cs typeface="Arial"/>
              </a:rPr>
              <a:t> </a:t>
            </a:r>
            <a:r>
              <a:rPr sz="1071" spc="-10" dirty="0">
                <a:latin typeface="Arial"/>
                <a:cs typeface="Arial"/>
              </a:rPr>
              <a:t>happens </a:t>
            </a:r>
            <a:r>
              <a:rPr sz="1071" dirty="0">
                <a:latin typeface="Arial"/>
                <a:cs typeface="Arial"/>
              </a:rPr>
              <a:t>when</a:t>
            </a:r>
            <a:r>
              <a:rPr sz="1071" spc="29" dirty="0">
                <a:latin typeface="Arial"/>
                <a:cs typeface="Arial"/>
              </a:rPr>
              <a:t> </a:t>
            </a:r>
            <a:r>
              <a:rPr sz="1071" dirty="0">
                <a:latin typeface="Arial"/>
                <a:cs typeface="Arial"/>
              </a:rPr>
              <a:t>warm</a:t>
            </a:r>
            <a:r>
              <a:rPr sz="1071" spc="34" dirty="0">
                <a:latin typeface="Arial"/>
                <a:cs typeface="Arial"/>
              </a:rPr>
              <a:t> </a:t>
            </a:r>
            <a:r>
              <a:rPr sz="1071" dirty="0">
                <a:latin typeface="Arial"/>
                <a:cs typeface="Arial"/>
              </a:rPr>
              <a:t>cabin</a:t>
            </a:r>
            <a:r>
              <a:rPr sz="1071" spc="29"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blown</a:t>
            </a:r>
            <a:r>
              <a:rPr sz="1071" spc="29" dirty="0">
                <a:latin typeface="Arial"/>
                <a:cs typeface="Arial"/>
              </a:rPr>
              <a:t> </a:t>
            </a:r>
            <a:r>
              <a:rPr sz="1071" dirty="0">
                <a:latin typeface="Arial"/>
                <a:cs typeface="Arial"/>
              </a:rPr>
              <a:t>across</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evaporator</a:t>
            </a:r>
            <a:r>
              <a:rPr sz="1071" spc="2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as</a:t>
            </a:r>
            <a:r>
              <a:rPr sz="1071" spc="29" dirty="0">
                <a:latin typeface="Arial"/>
                <a:cs typeface="Arial"/>
              </a:rPr>
              <a:t> </a:t>
            </a:r>
            <a:r>
              <a:rPr sz="1071" dirty="0">
                <a:latin typeface="Arial"/>
                <a:cs typeface="Arial"/>
              </a:rPr>
              <a:t>cold</a:t>
            </a:r>
            <a:r>
              <a:rPr sz="1071" spc="3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moves</a:t>
            </a:r>
            <a:r>
              <a:rPr sz="1071" spc="29" dirty="0">
                <a:latin typeface="Arial"/>
                <a:cs typeface="Arial"/>
              </a:rPr>
              <a:t> </a:t>
            </a:r>
            <a:r>
              <a:rPr sz="1071" dirty="0">
                <a:latin typeface="Arial"/>
                <a:cs typeface="Arial"/>
              </a:rPr>
              <a:t>through</a:t>
            </a:r>
            <a:r>
              <a:rPr sz="1071" spc="34" dirty="0">
                <a:latin typeface="Arial"/>
                <a:cs typeface="Arial"/>
              </a:rPr>
              <a:t> </a:t>
            </a:r>
            <a:r>
              <a:rPr sz="1071" spc="-24" dirty="0">
                <a:latin typeface="Arial"/>
                <a:cs typeface="Arial"/>
              </a:rPr>
              <a:t>the </a:t>
            </a:r>
            <a:r>
              <a:rPr sz="1071" dirty="0">
                <a:latin typeface="Arial"/>
                <a:cs typeface="Arial"/>
              </a:rPr>
              <a:t>evaporator</a:t>
            </a:r>
            <a:r>
              <a:rPr sz="1071" spc="-10" dirty="0">
                <a:latin typeface="Arial"/>
                <a:cs typeface="Arial"/>
              </a:rPr>
              <a:t> </a:t>
            </a:r>
            <a:r>
              <a:rPr sz="1071" dirty="0">
                <a:latin typeface="Arial"/>
                <a:cs typeface="Arial"/>
              </a:rPr>
              <a:t>coil.</a:t>
            </a:r>
            <a:r>
              <a:rPr sz="1071" spc="-10"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transfers</a:t>
            </a:r>
            <a:r>
              <a:rPr sz="1071" spc="-10" dirty="0">
                <a:latin typeface="Arial"/>
                <a:cs typeface="Arial"/>
              </a:rPr>
              <a:t> </a:t>
            </a:r>
            <a:r>
              <a:rPr sz="1071" dirty="0">
                <a:latin typeface="Arial"/>
                <a:cs typeface="Arial"/>
              </a:rPr>
              <a:t>from</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air</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refrigerant,</a:t>
            </a:r>
            <a:r>
              <a:rPr sz="1071" spc="-10" dirty="0">
                <a:latin typeface="Arial"/>
                <a:cs typeface="Arial"/>
              </a:rPr>
              <a:t> </a:t>
            </a:r>
            <a:r>
              <a:rPr sz="1071" dirty="0">
                <a:latin typeface="Arial"/>
                <a:cs typeface="Arial"/>
              </a:rPr>
              <a:t>which</a:t>
            </a:r>
            <a:r>
              <a:rPr sz="1071" spc="-10" dirty="0">
                <a:latin typeface="Arial"/>
                <a:cs typeface="Arial"/>
              </a:rPr>
              <a:t> </a:t>
            </a:r>
            <a:r>
              <a:rPr sz="1071" dirty="0">
                <a:latin typeface="Arial"/>
                <a:cs typeface="Arial"/>
              </a:rPr>
              <a:t>cools</a:t>
            </a:r>
            <a:r>
              <a:rPr sz="1071" spc="-19"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air</a:t>
            </a:r>
            <a:r>
              <a:rPr sz="1071" spc="-10" dirty="0">
                <a:latin typeface="Arial"/>
                <a:cs typeface="Arial"/>
              </a:rPr>
              <a:t> </a:t>
            </a:r>
            <a:r>
              <a:rPr sz="1071" dirty="0">
                <a:latin typeface="Arial"/>
                <a:cs typeface="Arial"/>
              </a:rPr>
              <a:t>directly</a:t>
            </a:r>
            <a:r>
              <a:rPr sz="1071" spc="-10" dirty="0">
                <a:latin typeface="Arial"/>
                <a:cs typeface="Arial"/>
              </a:rPr>
              <a:t> </a:t>
            </a:r>
            <a:r>
              <a:rPr sz="1071" dirty="0">
                <a:latin typeface="Arial"/>
                <a:cs typeface="Arial"/>
              </a:rPr>
              <a:t>before</a:t>
            </a:r>
            <a:r>
              <a:rPr sz="1071" spc="-10" dirty="0">
                <a:latin typeface="Arial"/>
                <a:cs typeface="Arial"/>
              </a:rPr>
              <a:t> </a:t>
            </a:r>
            <a:r>
              <a:rPr sz="1071" spc="-24" dirty="0">
                <a:latin typeface="Arial"/>
                <a:cs typeface="Arial"/>
              </a:rPr>
              <a:t>it </a:t>
            </a:r>
            <a:r>
              <a:rPr sz="1071" dirty="0">
                <a:latin typeface="Arial"/>
                <a:cs typeface="Arial"/>
              </a:rPr>
              <a:t>is</a:t>
            </a:r>
            <a:r>
              <a:rPr sz="1071" spc="-34" dirty="0">
                <a:latin typeface="Arial"/>
                <a:cs typeface="Arial"/>
              </a:rPr>
              <a:t> </a:t>
            </a:r>
            <a:r>
              <a:rPr sz="1071" dirty="0">
                <a:latin typeface="Arial"/>
                <a:cs typeface="Arial"/>
              </a:rPr>
              <a:t>vented</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cabin.</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enters</a:t>
            </a:r>
            <a:r>
              <a:rPr sz="1071" spc="-2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evaporator</a:t>
            </a:r>
            <a:r>
              <a:rPr sz="1071" spc="-39"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liquid</a:t>
            </a:r>
            <a:r>
              <a:rPr sz="1071" spc="-34" dirty="0">
                <a:latin typeface="Arial"/>
                <a:cs typeface="Arial"/>
              </a:rPr>
              <a:t> </a:t>
            </a:r>
            <a:r>
              <a:rPr sz="1071" dirty="0">
                <a:latin typeface="Arial"/>
                <a:cs typeface="Arial"/>
              </a:rPr>
              <a:t>state</a:t>
            </a:r>
            <a:r>
              <a:rPr sz="1071" spc="-3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as</a:t>
            </a:r>
            <a:r>
              <a:rPr sz="1071" spc="-39"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absorbs</a:t>
            </a:r>
            <a:r>
              <a:rPr sz="1071" spc="-29" dirty="0">
                <a:latin typeface="Arial"/>
                <a:cs typeface="Arial"/>
              </a:rPr>
              <a:t> </a:t>
            </a:r>
            <a:r>
              <a:rPr sz="1071" spc="-24" dirty="0">
                <a:latin typeface="Arial"/>
                <a:cs typeface="Arial"/>
              </a:rPr>
              <a:t>the </a:t>
            </a:r>
            <a:r>
              <a:rPr sz="1071" dirty="0">
                <a:latin typeface="Arial"/>
                <a:cs typeface="Arial"/>
              </a:rPr>
              <a:t>heat,</a:t>
            </a:r>
            <a:r>
              <a:rPr sz="1071" spc="-19"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leaves</a:t>
            </a:r>
            <a:r>
              <a:rPr sz="1071" spc="-19" dirty="0">
                <a:latin typeface="Arial"/>
                <a:cs typeface="Arial"/>
              </a:rPr>
              <a:t> </a:t>
            </a:r>
            <a:r>
              <a:rPr sz="1071" dirty="0">
                <a:latin typeface="Arial"/>
                <a:cs typeface="Arial"/>
              </a:rPr>
              <a:t>into</a:t>
            </a:r>
            <a:r>
              <a:rPr sz="1071" spc="-19" dirty="0">
                <a:latin typeface="Arial"/>
                <a:cs typeface="Arial"/>
              </a:rPr>
              <a:t> </a:t>
            </a:r>
            <a:r>
              <a:rPr sz="1071" dirty="0">
                <a:latin typeface="Arial"/>
                <a:cs typeface="Arial"/>
              </a:rPr>
              <a:t>vapour.</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19" dirty="0">
                <a:latin typeface="Arial"/>
                <a:cs typeface="Arial"/>
              </a:rPr>
              <a:t> </a:t>
            </a:r>
            <a:r>
              <a:rPr sz="1071" dirty="0">
                <a:latin typeface="Arial"/>
                <a:cs typeface="Arial"/>
              </a:rPr>
              <a:t>has</a:t>
            </a:r>
            <a:r>
              <a:rPr sz="1071" spc="-2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constant</a:t>
            </a:r>
            <a:r>
              <a:rPr sz="1071" spc="-19" dirty="0">
                <a:latin typeface="Arial"/>
                <a:cs typeface="Arial"/>
              </a:rPr>
              <a:t> </a:t>
            </a:r>
            <a:r>
              <a:rPr sz="1071" dirty="0">
                <a:latin typeface="Arial"/>
                <a:cs typeface="Arial"/>
              </a:rPr>
              <a:t>temperature</a:t>
            </a:r>
            <a:r>
              <a:rPr sz="1071" spc="-19" dirty="0">
                <a:latin typeface="Arial"/>
                <a:cs typeface="Arial"/>
              </a:rPr>
              <a:t> </a:t>
            </a:r>
            <a:r>
              <a:rPr sz="1071" dirty="0">
                <a:latin typeface="Arial"/>
                <a:cs typeface="Arial"/>
              </a:rPr>
              <a:t>and</a:t>
            </a:r>
            <a:r>
              <a:rPr sz="1071" spc="-19" dirty="0">
                <a:latin typeface="Arial"/>
                <a:cs typeface="Arial"/>
              </a:rPr>
              <a:t> </a:t>
            </a:r>
            <a:r>
              <a:rPr sz="1071" spc="-10" dirty="0">
                <a:latin typeface="Arial"/>
                <a:cs typeface="Arial"/>
              </a:rPr>
              <a:t>pressure.</a:t>
            </a:r>
            <a:endParaRPr sz="1071" dirty="0">
              <a:latin typeface="Arial"/>
              <a:cs typeface="Arial"/>
            </a:endParaRPr>
          </a:p>
          <a:p>
            <a:pPr marL="453925" lvl="2" indent="-441557" algn="just">
              <a:spcBef>
                <a:spcPts val="1164"/>
              </a:spcBef>
              <a:buFont typeface="Arial"/>
              <a:buAutoNum type="arabicPeriod" startAt="5"/>
              <a:tabLst>
                <a:tab pos="453925" algn="l"/>
              </a:tabLst>
            </a:pPr>
            <a:r>
              <a:rPr sz="1071" b="1" spc="-10" dirty="0">
                <a:latin typeface="Arial"/>
                <a:cs typeface="Arial"/>
              </a:rPr>
              <a:t>Receiver/Dryer</a:t>
            </a:r>
            <a:endParaRPr sz="1071" dirty="0">
              <a:latin typeface="Arial"/>
              <a:cs typeface="Arial"/>
            </a:endParaRPr>
          </a:p>
          <a:p>
            <a:pPr marL="12369" marR="4947" algn="just">
              <a:lnSpc>
                <a:spcPct val="143900"/>
              </a:lnSpc>
              <a:spcBef>
                <a:spcPts val="565"/>
              </a:spcBef>
            </a:pPr>
            <a:r>
              <a:rPr sz="1071" dirty="0">
                <a:latin typeface="Arial"/>
                <a:cs typeface="Arial"/>
              </a:rPr>
              <a:t>A</a:t>
            </a:r>
            <a:r>
              <a:rPr sz="1071" spc="195" dirty="0">
                <a:latin typeface="Arial"/>
                <a:cs typeface="Arial"/>
              </a:rPr>
              <a:t> </a:t>
            </a:r>
            <a:r>
              <a:rPr sz="1071" dirty="0">
                <a:latin typeface="Arial"/>
                <a:cs typeface="Arial"/>
              </a:rPr>
              <a:t>receiver/dryer</a:t>
            </a:r>
            <a:r>
              <a:rPr sz="1071" spc="195" dirty="0">
                <a:latin typeface="Arial"/>
                <a:cs typeface="Arial"/>
              </a:rPr>
              <a:t> </a:t>
            </a:r>
            <a:r>
              <a:rPr sz="1071" dirty="0">
                <a:latin typeface="Arial"/>
                <a:cs typeface="Arial"/>
              </a:rPr>
              <a:t>or</a:t>
            </a:r>
            <a:r>
              <a:rPr sz="1071" spc="199" dirty="0">
                <a:latin typeface="Arial"/>
                <a:cs typeface="Arial"/>
              </a:rPr>
              <a:t> </a:t>
            </a:r>
            <a:r>
              <a:rPr sz="1071" dirty="0">
                <a:latin typeface="Arial"/>
                <a:cs typeface="Arial"/>
              </a:rPr>
              <a:t>an</a:t>
            </a:r>
            <a:r>
              <a:rPr sz="1071" spc="205" dirty="0">
                <a:latin typeface="Arial"/>
                <a:cs typeface="Arial"/>
              </a:rPr>
              <a:t> </a:t>
            </a:r>
            <a:r>
              <a:rPr sz="1071" dirty="0">
                <a:latin typeface="Arial"/>
                <a:cs typeface="Arial"/>
              </a:rPr>
              <a:t>accumulator/dryer</a:t>
            </a:r>
            <a:r>
              <a:rPr sz="1071" spc="199" dirty="0">
                <a:latin typeface="Arial"/>
                <a:cs typeface="Arial"/>
              </a:rPr>
              <a:t> </a:t>
            </a:r>
            <a:r>
              <a:rPr sz="1071" dirty="0">
                <a:latin typeface="Arial"/>
                <a:cs typeface="Arial"/>
              </a:rPr>
              <a:t>stores</a:t>
            </a:r>
            <a:r>
              <a:rPr sz="1071" spc="205" dirty="0">
                <a:latin typeface="Arial"/>
                <a:cs typeface="Arial"/>
              </a:rPr>
              <a:t> </a:t>
            </a:r>
            <a:r>
              <a:rPr sz="1071" dirty="0">
                <a:latin typeface="Arial"/>
                <a:cs typeface="Arial"/>
              </a:rPr>
              <a:t>refrigerant</a:t>
            </a:r>
            <a:r>
              <a:rPr sz="1071" spc="195" dirty="0">
                <a:latin typeface="Arial"/>
                <a:cs typeface="Arial"/>
              </a:rPr>
              <a:t> </a:t>
            </a:r>
            <a:r>
              <a:rPr sz="1071" dirty="0">
                <a:latin typeface="Arial"/>
                <a:cs typeface="Arial"/>
              </a:rPr>
              <a:t>and</a:t>
            </a:r>
            <a:r>
              <a:rPr sz="1071" spc="195" dirty="0">
                <a:latin typeface="Arial"/>
                <a:cs typeface="Arial"/>
              </a:rPr>
              <a:t> </a:t>
            </a:r>
            <a:r>
              <a:rPr sz="1071" dirty="0">
                <a:latin typeface="Arial"/>
                <a:cs typeface="Arial"/>
              </a:rPr>
              <a:t>removes</a:t>
            </a:r>
            <a:r>
              <a:rPr sz="1071" spc="205" dirty="0">
                <a:latin typeface="Arial"/>
                <a:cs typeface="Arial"/>
              </a:rPr>
              <a:t> </a:t>
            </a:r>
            <a:r>
              <a:rPr sz="1071" dirty="0">
                <a:latin typeface="Arial"/>
                <a:cs typeface="Arial"/>
              </a:rPr>
              <a:t>any</a:t>
            </a:r>
            <a:r>
              <a:rPr sz="1071" spc="199" dirty="0">
                <a:latin typeface="Arial"/>
                <a:cs typeface="Arial"/>
              </a:rPr>
              <a:t> </a:t>
            </a:r>
            <a:r>
              <a:rPr sz="1071" dirty="0">
                <a:latin typeface="Arial"/>
                <a:cs typeface="Arial"/>
              </a:rPr>
              <a:t>moisture.</a:t>
            </a:r>
            <a:r>
              <a:rPr sz="1071" spc="199" dirty="0">
                <a:latin typeface="Arial"/>
                <a:cs typeface="Arial"/>
              </a:rPr>
              <a:t> </a:t>
            </a:r>
            <a:r>
              <a:rPr sz="1071" spc="-19" dirty="0">
                <a:latin typeface="Arial"/>
                <a:cs typeface="Arial"/>
              </a:rPr>
              <a:t>This </a:t>
            </a:r>
            <a:r>
              <a:rPr sz="1071" dirty="0">
                <a:latin typeface="Arial"/>
                <a:cs typeface="Arial"/>
              </a:rPr>
              <a:t>ensures</a:t>
            </a:r>
            <a:r>
              <a:rPr sz="1071" spc="117" dirty="0">
                <a:latin typeface="Arial"/>
                <a:cs typeface="Arial"/>
              </a:rPr>
              <a:t>  </a:t>
            </a:r>
            <a:r>
              <a:rPr sz="1071" dirty="0">
                <a:latin typeface="Arial"/>
                <a:cs typeface="Arial"/>
              </a:rPr>
              <a:t>system</a:t>
            </a:r>
            <a:r>
              <a:rPr sz="1071" spc="111" dirty="0">
                <a:latin typeface="Arial"/>
                <a:cs typeface="Arial"/>
              </a:rPr>
              <a:t>  </a:t>
            </a:r>
            <a:r>
              <a:rPr sz="1071" dirty="0">
                <a:latin typeface="Arial"/>
                <a:cs typeface="Arial"/>
              </a:rPr>
              <a:t>effectiveness</a:t>
            </a:r>
            <a:r>
              <a:rPr sz="1071" spc="117" dirty="0">
                <a:latin typeface="Arial"/>
                <a:cs typeface="Arial"/>
              </a:rPr>
              <a:t>  </a:t>
            </a:r>
            <a:r>
              <a:rPr sz="1071" dirty="0">
                <a:latin typeface="Arial"/>
                <a:cs typeface="Arial"/>
              </a:rPr>
              <a:t>and</a:t>
            </a:r>
            <a:r>
              <a:rPr sz="1071" spc="117" dirty="0">
                <a:latin typeface="Arial"/>
                <a:cs typeface="Arial"/>
              </a:rPr>
              <a:t>  </a:t>
            </a:r>
            <a:r>
              <a:rPr sz="1071" dirty="0">
                <a:latin typeface="Arial"/>
                <a:cs typeface="Arial"/>
              </a:rPr>
              <a:t>protects</a:t>
            </a:r>
            <a:r>
              <a:rPr sz="1071" spc="117" dirty="0">
                <a:latin typeface="Arial"/>
                <a:cs typeface="Arial"/>
              </a:rPr>
              <a:t>  </a:t>
            </a:r>
            <a:r>
              <a:rPr sz="1071" dirty="0">
                <a:latin typeface="Arial"/>
                <a:cs typeface="Arial"/>
              </a:rPr>
              <a:t>the</a:t>
            </a:r>
            <a:r>
              <a:rPr sz="1071" spc="117" dirty="0">
                <a:latin typeface="Arial"/>
                <a:cs typeface="Arial"/>
              </a:rPr>
              <a:t>  </a:t>
            </a:r>
            <a:r>
              <a:rPr sz="1071" dirty="0">
                <a:latin typeface="Arial"/>
                <a:cs typeface="Arial"/>
              </a:rPr>
              <a:t>components</a:t>
            </a:r>
            <a:r>
              <a:rPr sz="1071" spc="117" dirty="0">
                <a:latin typeface="Arial"/>
                <a:cs typeface="Arial"/>
              </a:rPr>
              <a:t>  </a:t>
            </a:r>
            <a:r>
              <a:rPr sz="1071" dirty="0">
                <a:latin typeface="Arial"/>
                <a:cs typeface="Arial"/>
              </a:rPr>
              <a:t>from</a:t>
            </a:r>
            <a:r>
              <a:rPr sz="1071" spc="117" dirty="0">
                <a:latin typeface="Arial"/>
                <a:cs typeface="Arial"/>
              </a:rPr>
              <a:t>  </a:t>
            </a:r>
            <a:r>
              <a:rPr sz="1071" dirty="0">
                <a:latin typeface="Arial"/>
                <a:cs typeface="Arial"/>
              </a:rPr>
              <a:t>damage</a:t>
            </a:r>
            <a:r>
              <a:rPr sz="1071" spc="122" dirty="0">
                <a:latin typeface="Arial"/>
                <a:cs typeface="Arial"/>
              </a:rPr>
              <a:t>  </a:t>
            </a:r>
            <a:r>
              <a:rPr sz="1071" dirty="0">
                <a:latin typeface="Arial"/>
                <a:cs typeface="Arial"/>
              </a:rPr>
              <a:t>caused</a:t>
            </a:r>
            <a:r>
              <a:rPr sz="1071" spc="117" dirty="0">
                <a:latin typeface="Arial"/>
                <a:cs typeface="Arial"/>
              </a:rPr>
              <a:t>  </a:t>
            </a:r>
            <a:r>
              <a:rPr sz="1071" spc="-24" dirty="0">
                <a:latin typeface="Arial"/>
                <a:cs typeface="Arial"/>
              </a:rPr>
              <a:t>by </a:t>
            </a:r>
            <a:r>
              <a:rPr sz="1071" spc="-10" dirty="0">
                <a:latin typeface="Arial"/>
                <a:cs typeface="Arial"/>
              </a:rPr>
              <a:t>contaminants.</a:t>
            </a:r>
            <a:endParaRPr sz="1071" dirty="0">
              <a:latin typeface="Arial"/>
              <a:cs typeface="Arial"/>
            </a:endParaRPr>
          </a:p>
          <a:p>
            <a:pPr marL="453925" lvl="2" indent="-441557" algn="just">
              <a:spcBef>
                <a:spcPts val="1164"/>
              </a:spcBef>
              <a:buFont typeface="Arial"/>
              <a:buAutoNum type="arabicPeriod" startAt="6"/>
              <a:tabLst>
                <a:tab pos="453925" algn="l"/>
              </a:tabLst>
            </a:pPr>
            <a:r>
              <a:rPr sz="1071" b="1" spc="-10" dirty="0">
                <a:latin typeface="Arial"/>
                <a:cs typeface="Arial"/>
              </a:rPr>
              <a:t>Refrigerant</a:t>
            </a:r>
            <a:endParaRPr sz="1071" dirty="0">
              <a:latin typeface="Arial"/>
              <a:cs typeface="Arial"/>
            </a:endParaRPr>
          </a:p>
          <a:p>
            <a:pPr marL="12369" marR="4947" algn="just">
              <a:lnSpc>
                <a:spcPct val="143800"/>
              </a:lnSpc>
              <a:spcBef>
                <a:spcPts val="579"/>
              </a:spcBef>
            </a:pPr>
            <a:r>
              <a:rPr sz="1071" dirty="0">
                <a:latin typeface="Arial"/>
                <a:cs typeface="Arial"/>
              </a:rPr>
              <a:t>Refrigerant</a:t>
            </a:r>
            <a:r>
              <a:rPr sz="1071" spc="-2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working</a:t>
            </a:r>
            <a:r>
              <a:rPr sz="1071" spc="-34" dirty="0">
                <a:latin typeface="Arial"/>
                <a:cs typeface="Arial"/>
              </a:rPr>
              <a:t> </a:t>
            </a:r>
            <a:r>
              <a:rPr sz="1071" dirty="0">
                <a:latin typeface="Arial"/>
                <a:cs typeface="Arial"/>
              </a:rPr>
              <a:t>fluid</a:t>
            </a:r>
            <a:r>
              <a:rPr sz="1071" spc="-24"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carries</a:t>
            </a:r>
            <a:r>
              <a:rPr sz="1071" spc="-24" dirty="0">
                <a:latin typeface="Arial"/>
                <a:cs typeface="Arial"/>
              </a:rPr>
              <a:t> </a:t>
            </a:r>
            <a:r>
              <a:rPr sz="1071" dirty="0">
                <a:latin typeface="Arial"/>
                <a:cs typeface="Arial"/>
              </a:rPr>
              <a:t>out</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"transfer</a:t>
            </a:r>
            <a:r>
              <a:rPr sz="1071" spc="-2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process"</a:t>
            </a:r>
            <a:r>
              <a:rPr sz="1071" spc="-34" dirty="0">
                <a:latin typeface="Arial"/>
                <a:cs typeface="Arial"/>
              </a:rPr>
              <a:t> </a:t>
            </a:r>
            <a:r>
              <a:rPr sz="1071" dirty="0">
                <a:latin typeface="Arial"/>
                <a:cs typeface="Arial"/>
              </a:rPr>
              <a:t>by</a:t>
            </a:r>
            <a:r>
              <a:rPr sz="1071" spc="-29" dirty="0">
                <a:latin typeface="Arial"/>
                <a:cs typeface="Arial"/>
              </a:rPr>
              <a:t> </a:t>
            </a:r>
            <a:r>
              <a:rPr sz="1071" dirty="0">
                <a:latin typeface="Arial"/>
                <a:cs typeface="Arial"/>
              </a:rPr>
              <a:t>cycling</a:t>
            </a:r>
            <a:r>
              <a:rPr sz="1071" spc="-34" dirty="0">
                <a:latin typeface="Arial"/>
                <a:cs typeface="Arial"/>
              </a:rPr>
              <a:t> </a:t>
            </a:r>
            <a:r>
              <a:rPr sz="1071" dirty="0">
                <a:latin typeface="Arial"/>
                <a:cs typeface="Arial"/>
              </a:rPr>
              <a:t>through</a:t>
            </a:r>
            <a:r>
              <a:rPr sz="1071" spc="-24" dirty="0">
                <a:latin typeface="Arial"/>
                <a:cs typeface="Arial"/>
              </a:rPr>
              <a:t> the </a:t>
            </a:r>
            <a:r>
              <a:rPr sz="1071" dirty="0">
                <a:latin typeface="Arial"/>
                <a:cs typeface="Arial"/>
              </a:rPr>
              <a:t>air</a:t>
            </a:r>
            <a:r>
              <a:rPr sz="1071" spc="127" dirty="0">
                <a:latin typeface="Arial"/>
                <a:cs typeface="Arial"/>
              </a:rPr>
              <a:t> </a:t>
            </a:r>
            <a:r>
              <a:rPr sz="1071" dirty="0">
                <a:latin typeface="Arial"/>
                <a:cs typeface="Arial"/>
              </a:rPr>
              <a:t>conditioning</a:t>
            </a:r>
            <a:r>
              <a:rPr sz="1071" spc="131" dirty="0">
                <a:latin typeface="Arial"/>
                <a:cs typeface="Arial"/>
              </a:rPr>
              <a:t> </a:t>
            </a:r>
            <a:r>
              <a:rPr sz="1071" dirty="0">
                <a:latin typeface="Arial"/>
                <a:cs typeface="Arial"/>
              </a:rPr>
              <a:t>system</a:t>
            </a:r>
            <a:r>
              <a:rPr sz="1071" spc="131" dirty="0">
                <a:latin typeface="Arial"/>
                <a:cs typeface="Arial"/>
              </a:rPr>
              <a:t> </a:t>
            </a:r>
            <a:r>
              <a:rPr sz="1071" dirty="0">
                <a:latin typeface="Arial"/>
                <a:cs typeface="Arial"/>
              </a:rPr>
              <a:t>and</a:t>
            </a:r>
            <a:r>
              <a:rPr sz="1071" spc="131" dirty="0">
                <a:latin typeface="Arial"/>
                <a:cs typeface="Arial"/>
              </a:rPr>
              <a:t> </a:t>
            </a:r>
            <a:r>
              <a:rPr sz="1071" dirty="0">
                <a:latin typeface="Arial"/>
                <a:cs typeface="Arial"/>
              </a:rPr>
              <a:t>absorbing</a:t>
            </a:r>
            <a:r>
              <a:rPr sz="1071" spc="131" dirty="0">
                <a:latin typeface="Arial"/>
                <a:cs typeface="Arial"/>
              </a:rPr>
              <a:t> </a:t>
            </a:r>
            <a:r>
              <a:rPr sz="1071" dirty="0">
                <a:latin typeface="Arial"/>
                <a:cs typeface="Arial"/>
              </a:rPr>
              <a:t>heat</a:t>
            </a:r>
            <a:r>
              <a:rPr sz="1071" spc="127" dirty="0">
                <a:latin typeface="Arial"/>
                <a:cs typeface="Arial"/>
              </a:rPr>
              <a:t> </a:t>
            </a:r>
            <a:r>
              <a:rPr sz="1071" dirty="0">
                <a:latin typeface="Arial"/>
                <a:cs typeface="Arial"/>
              </a:rPr>
              <a:t>when</a:t>
            </a:r>
            <a:r>
              <a:rPr sz="1071" spc="131" dirty="0">
                <a:latin typeface="Arial"/>
                <a:cs typeface="Arial"/>
              </a:rPr>
              <a:t> </a:t>
            </a:r>
            <a:r>
              <a:rPr sz="1071" dirty="0">
                <a:latin typeface="Arial"/>
                <a:cs typeface="Arial"/>
              </a:rPr>
              <a:t>becoming</a:t>
            </a:r>
            <a:r>
              <a:rPr sz="1071" spc="131" dirty="0">
                <a:latin typeface="Arial"/>
                <a:cs typeface="Arial"/>
              </a:rPr>
              <a:t> </a:t>
            </a:r>
            <a:r>
              <a:rPr sz="1071" dirty="0">
                <a:latin typeface="Arial"/>
                <a:cs typeface="Arial"/>
              </a:rPr>
              <a:t>a</a:t>
            </a:r>
            <a:r>
              <a:rPr sz="1071" spc="131" dirty="0">
                <a:latin typeface="Arial"/>
                <a:cs typeface="Arial"/>
              </a:rPr>
              <a:t> </a:t>
            </a:r>
            <a:r>
              <a:rPr sz="1071" dirty="0">
                <a:latin typeface="Arial"/>
                <a:cs typeface="Arial"/>
              </a:rPr>
              <a:t>gas,</a:t>
            </a:r>
            <a:r>
              <a:rPr sz="1071" spc="131" dirty="0">
                <a:latin typeface="Arial"/>
                <a:cs typeface="Arial"/>
              </a:rPr>
              <a:t> </a:t>
            </a:r>
            <a:r>
              <a:rPr sz="1071" dirty="0">
                <a:latin typeface="Arial"/>
                <a:cs typeface="Arial"/>
              </a:rPr>
              <a:t>and</a:t>
            </a:r>
            <a:r>
              <a:rPr sz="1071" spc="131" dirty="0">
                <a:latin typeface="Arial"/>
                <a:cs typeface="Arial"/>
              </a:rPr>
              <a:t> </a:t>
            </a:r>
            <a:r>
              <a:rPr sz="1071" dirty="0">
                <a:latin typeface="Arial"/>
                <a:cs typeface="Arial"/>
              </a:rPr>
              <a:t>giving</a:t>
            </a:r>
            <a:r>
              <a:rPr sz="1071" spc="127" dirty="0">
                <a:latin typeface="Arial"/>
                <a:cs typeface="Arial"/>
              </a:rPr>
              <a:t> </a:t>
            </a:r>
            <a:r>
              <a:rPr sz="1071" dirty="0">
                <a:latin typeface="Arial"/>
                <a:cs typeface="Arial"/>
              </a:rPr>
              <a:t>off</a:t>
            </a:r>
            <a:r>
              <a:rPr sz="1071" spc="127" dirty="0">
                <a:latin typeface="Arial"/>
                <a:cs typeface="Arial"/>
              </a:rPr>
              <a:t> </a:t>
            </a:r>
            <a:r>
              <a:rPr sz="1071" dirty="0">
                <a:latin typeface="Arial"/>
                <a:cs typeface="Arial"/>
              </a:rPr>
              <a:t>heat</a:t>
            </a:r>
            <a:r>
              <a:rPr sz="1071" spc="131" dirty="0">
                <a:latin typeface="Arial"/>
                <a:cs typeface="Arial"/>
              </a:rPr>
              <a:t> </a:t>
            </a:r>
            <a:r>
              <a:rPr sz="1071" spc="-19" dirty="0">
                <a:latin typeface="Arial"/>
                <a:cs typeface="Arial"/>
              </a:rPr>
              <a:t>when </a:t>
            </a:r>
            <a:r>
              <a:rPr sz="1071" dirty="0">
                <a:latin typeface="Arial"/>
                <a:cs typeface="Arial"/>
              </a:rPr>
              <a:t>becoming</a:t>
            </a:r>
            <a:r>
              <a:rPr sz="1071" spc="78" dirty="0">
                <a:latin typeface="Arial"/>
                <a:cs typeface="Arial"/>
              </a:rPr>
              <a:t> </a:t>
            </a:r>
            <a:r>
              <a:rPr sz="1071" dirty="0">
                <a:latin typeface="Arial"/>
                <a:cs typeface="Arial"/>
              </a:rPr>
              <a:t>a</a:t>
            </a:r>
            <a:r>
              <a:rPr sz="1071" spc="83" dirty="0">
                <a:latin typeface="Arial"/>
                <a:cs typeface="Arial"/>
              </a:rPr>
              <a:t> </a:t>
            </a:r>
            <a:r>
              <a:rPr sz="1071" dirty="0">
                <a:latin typeface="Arial"/>
                <a:cs typeface="Arial"/>
              </a:rPr>
              <a:t>liquid.</a:t>
            </a:r>
            <a:r>
              <a:rPr sz="1071" spc="73" dirty="0">
                <a:latin typeface="Arial"/>
                <a:cs typeface="Arial"/>
              </a:rPr>
              <a:t> </a:t>
            </a:r>
            <a:r>
              <a:rPr sz="1071" dirty="0">
                <a:latin typeface="Arial"/>
                <a:cs typeface="Arial"/>
              </a:rPr>
              <a:t>Refrigerant</a:t>
            </a:r>
            <a:r>
              <a:rPr sz="1071" spc="83" dirty="0">
                <a:latin typeface="Arial"/>
                <a:cs typeface="Arial"/>
              </a:rPr>
              <a:t> </a:t>
            </a:r>
            <a:r>
              <a:rPr sz="1071" dirty="0">
                <a:latin typeface="Arial"/>
                <a:cs typeface="Arial"/>
              </a:rPr>
              <a:t>has</a:t>
            </a:r>
            <a:r>
              <a:rPr sz="1071" spc="78" dirty="0">
                <a:latin typeface="Arial"/>
                <a:cs typeface="Arial"/>
              </a:rPr>
              <a:t> </a:t>
            </a:r>
            <a:r>
              <a:rPr sz="1071" dirty="0">
                <a:latin typeface="Arial"/>
                <a:cs typeface="Arial"/>
              </a:rPr>
              <a:t>a</a:t>
            </a:r>
            <a:r>
              <a:rPr sz="1071" spc="83" dirty="0">
                <a:latin typeface="Arial"/>
                <a:cs typeface="Arial"/>
              </a:rPr>
              <a:t> </a:t>
            </a:r>
            <a:r>
              <a:rPr sz="1071" dirty="0">
                <a:latin typeface="Arial"/>
                <a:cs typeface="Arial"/>
              </a:rPr>
              <a:t>low</a:t>
            </a:r>
            <a:r>
              <a:rPr sz="1071" spc="78" dirty="0">
                <a:latin typeface="Arial"/>
                <a:cs typeface="Arial"/>
              </a:rPr>
              <a:t> </a:t>
            </a:r>
            <a:r>
              <a:rPr sz="1071" dirty="0">
                <a:latin typeface="Arial"/>
                <a:cs typeface="Arial"/>
              </a:rPr>
              <a:t>boiling</a:t>
            </a:r>
            <a:r>
              <a:rPr sz="1071" spc="83" dirty="0">
                <a:latin typeface="Arial"/>
                <a:cs typeface="Arial"/>
              </a:rPr>
              <a:t> </a:t>
            </a:r>
            <a:r>
              <a:rPr sz="1071" dirty="0">
                <a:latin typeface="Arial"/>
                <a:cs typeface="Arial"/>
              </a:rPr>
              <a:t>point</a:t>
            </a:r>
            <a:r>
              <a:rPr sz="1071" spc="78" dirty="0">
                <a:latin typeface="Arial"/>
                <a:cs typeface="Arial"/>
              </a:rPr>
              <a:t> </a:t>
            </a:r>
            <a:r>
              <a:rPr sz="1071" dirty="0">
                <a:latin typeface="Arial"/>
                <a:cs typeface="Arial"/>
              </a:rPr>
              <a:t>and</a:t>
            </a:r>
            <a:r>
              <a:rPr sz="1071" spc="73" dirty="0">
                <a:latin typeface="Arial"/>
                <a:cs typeface="Arial"/>
              </a:rPr>
              <a:t> </a:t>
            </a:r>
            <a:r>
              <a:rPr sz="1071" dirty="0">
                <a:latin typeface="Arial"/>
                <a:cs typeface="Arial"/>
              </a:rPr>
              <a:t>at</a:t>
            </a:r>
            <a:r>
              <a:rPr sz="1071" spc="78" dirty="0">
                <a:latin typeface="Arial"/>
                <a:cs typeface="Arial"/>
              </a:rPr>
              <a:t> </a:t>
            </a:r>
            <a:r>
              <a:rPr sz="1071" dirty="0">
                <a:latin typeface="Arial"/>
                <a:cs typeface="Arial"/>
              </a:rPr>
              <a:t>low</a:t>
            </a:r>
            <a:r>
              <a:rPr sz="1071" spc="83" dirty="0">
                <a:latin typeface="Arial"/>
                <a:cs typeface="Arial"/>
              </a:rPr>
              <a:t> </a:t>
            </a:r>
            <a:r>
              <a:rPr sz="1071" dirty="0">
                <a:latin typeface="Arial"/>
                <a:cs typeface="Arial"/>
              </a:rPr>
              <a:t>temperatures,</a:t>
            </a:r>
            <a:r>
              <a:rPr sz="1071" spc="78" dirty="0">
                <a:latin typeface="Arial"/>
                <a:cs typeface="Arial"/>
              </a:rPr>
              <a:t> </a:t>
            </a:r>
            <a:r>
              <a:rPr sz="1071" dirty="0">
                <a:latin typeface="Arial"/>
                <a:cs typeface="Arial"/>
              </a:rPr>
              <a:t>the</a:t>
            </a:r>
            <a:r>
              <a:rPr sz="1071" spc="83" dirty="0">
                <a:latin typeface="Arial"/>
                <a:cs typeface="Arial"/>
              </a:rPr>
              <a:t> </a:t>
            </a:r>
            <a:r>
              <a:rPr sz="1071" spc="-10" dirty="0">
                <a:latin typeface="Arial"/>
                <a:cs typeface="Arial"/>
              </a:rPr>
              <a:t>refrigerant </a:t>
            </a:r>
            <a:r>
              <a:rPr sz="1071" dirty="0">
                <a:latin typeface="Arial"/>
                <a:cs typeface="Arial"/>
              </a:rPr>
              <a:t>converts</a:t>
            </a:r>
            <a:r>
              <a:rPr sz="1071" spc="-19" dirty="0">
                <a:latin typeface="Arial"/>
                <a:cs typeface="Arial"/>
              </a:rPr>
              <a:t> </a:t>
            </a:r>
            <a:r>
              <a:rPr sz="1071" dirty="0">
                <a:latin typeface="Arial"/>
                <a:cs typeface="Arial"/>
              </a:rPr>
              <a:t>into</a:t>
            </a:r>
            <a:r>
              <a:rPr sz="1071" spc="-19" dirty="0">
                <a:latin typeface="Arial"/>
                <a:cs typeface="Arial"/>
              </a:rPr>
              <a:t> </a:t>
            </a:r>
            <a:r>
              <a:rPr sz="1071" dirty="0">
                <a:latin typeface="Arial"/>
                <a:cs typeface="Arial"/>
              </a:rPr>
              <a:t>gaseous</a:t>
            </a:r>
            <a:r>
              <a:rPr sz="1071" spc="-19" dirty="0">
                <a:latin typeface="Arial"/>
                <a:cs typeface="Arial"/>
              </a:rPr>
              <a:t> </a:t>
            </a:r>
            <a:r>
              <a:rPr sz="1071" dirty="0">
                <a:latin typeface="Arial"/>
                <a:cs typeface="Arial"/>
              </a:rPr>
              <a:t>form,</a:t>
            </a:r>
            <a:r>
              <a:rPr sz="1071" spc="-19" dirty="0">
                <a:latin typeface="Arial"/>
                <a:cs typeface="Arial"/>
              </a:rPr>
              <a:t> </a:t>
            </a:r>
            <a:r>
              <a:rPr sz="1071" dirty="0">
                <a:latin typeface="Arial"/>
                <a:cs typeface="Arial"/>
              </a:rPr>
              <a:t>while</a:t>
            </a:r>
            <a:r>
              <a:rPr sz="1071" spc="-19"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stays</a:t>
            </a:r>
            <a:r>
              <a:rPr sz="1071" spc="-24" dirty="0">
                <a:latin typeface="Arial"/>
                <a:cs typeface="Arial"/>
              </a:rPr>
              <a:t> </a:t>
            </a:r>
            <a:r>
              <a:rPr sz="1071" dirty="0">
                <a:latin typeface="Arial"/>
                <a:cs typeface="Arial"/>
              </a:rPr>
              <a:t>liquid</a:t>
            </a:r>
            <a:r>
              <a:rPr sz="1071" spc="-24"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high</a:t>
            </a:r>
            <a:r>
              <a:rPr sz="1071" spc="-19" dirty="0">
                <a:latin typeface="Arial"/>
                <a:cs typeface="Arial"/>
              </a:rPr>
              <a:t> </a:t>
            </a:r>
            <a:r>
              <a:rPr sz="1071" spc="-10" dirty="0">
                <a:latin typeface="Arial"/>
                <a:cs typeface="Arial"/>
              </a:rPr>
              <a:t>temperature.</a:t>
            </a:r>
            <a:endParaRPr sz="1071" dirty="0">
              <a:latin typeface="Arial"/>
              <a:cs typeface="Arial"/>
            </a:endParaRPr>
          </a:p>
          <a:p>
            <a:pPr marL="12369" algn="just">
              <a:spcBef>
                <a:spcPts val="1144"/>
              </a:spcBef>
            </a:pPr>
            <a:r>
              <a:rPr sz="1071" dirty="0">
                <a:latin typeface="Arial"/>
                <a:cs typeface="Arial"/>
              </a:rPr>
              <a:t>An</a:t>
            </a:r>
            <a:r>
              <a:rPr sz="1071" spc="-29" dirty="0">
                <a:latin typeface="Arial"/>
                <a:cs typeface="Arial"/>
              </a:rPr>
              <a:t> </a:t>
            </a:r>
            <a:r>
              <a:rPr sz="1071" dirty="0">
                <a:latin typeface="Arial"/>
                <a:cs typeface="Arial"/>
              </a:rPr>
              <a:t>ideal</a:t>
            </a:r>
            <a:r>
              <a:rPr sz="1071" spc="-29"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would</a:t>
            </a:r>
            <a:r>
              <a:rPr sz="1071" spc="-29" dirty="0">
                <a:latin typeface="Arial"/>
                <a:cs typeface="Arial"/>
              </a:rPr>
              <a:t> </a:t>
            </a:r>
            <a:r>
              <a:rPr sz="1071" dirty="0">
                <a:latin typeface="Arial"/>
                <a:cs typeface="Arial"/>
              </a:rPr>
              <a:t>have</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following</a:t>
            </a:r>
            <a:r>
              <a:rPr sz="1071" spc="-24" dirty="0">
                <a:latin typeface="Arial"/>
                <a:cs typeface="Arial"/>
              </a:rPr>
              <a:t> </a:t>
            </a:r>
            <a:r>
              <a:rPr sz="1071" spc="-10" dirty="0">
                <a:latin typeface="Arial"/>
                <a:cs typeface="Arial"/>
              </a:rPr>
              <a:t>properties:</a:t>
            </a:r>
            <a:endParaRPr sz="1071" dirty="0">
              <a:latin typeface="Arial"/>
              <a:cs typeface="Arial"/>
            </a:endParaRPr>
          </a:p>
          <a:p>
            <a:pPr marL="455161" lvl="3" indent="-220160">
              <a:spcBef>
                <a:spcPts val="1149"/>
              </a:spcBef>
              <a:buAutoNum type="alphaLcPeriod"/>
              <a:tabLst>
                <a:tab pos="455161" algn="l"/>
              </a:tabLst>
            </a:pPr>
            <a:r>
              <a:rPr sz="1071" dirty="0">
                <a:latin typeface="Arial"/>
                <a:cs typeface="Arial"/>
              </a:rPr>
              <a:t>Zero</a:t>
            </a:r>
            <a:r>
              <a:rPr sz="1071" spc="-24" dirty="0">
                <a:latin typeface="Arial"/>
                <a:cs typeface="Arial"/>
              </a:rPr>
              <a:t> </a:t>
            </a:r>
            <a:r>
              <a:rPr sz="1071" spc="-10" dirty="0">
                <a:latin typeface="Arial"/>
                <a:cs typeface="Arial"/>
              </a:rPr>
              <a:t>ozone-</a:t>
            </a:r>
            <a:r>
              <a:rPr sz="1071" dirty="0">
                <a:latin typeface="Arial"/>
                <a:cs typeface="Arial"/>
              </a:rPr>
              <a:t>depleting</a:t>
            </a:r>
            <a:r>
              <a:rPr sz="1071" spc="-24" dirty="0">
                <a:latin typeface="Arial"/>
                <a:cs typeface="Arial"/>
              </a:rPr>
              <a:t> </a:t>
            </a:r>
            <a:r>
              <a:rPr sz="1071" dirty="0">
                <a:latin typeface="Arial"/>
                <a:cs typeface="Arial"/>
              </a:rPr>
              <a:t>potential</a:t>
            </a:r>
            <a:r>
              <a:rPr sz="1071" spc="-24" dirty="0">
                <a:latin typeface="Arial"/>
                <a:cs typeface="Arial"/>
              </a:rPr>
              <a:t> </a:t>
            </a:r>
            <a:r>
              <a:rPr sz="1071" dirty="0">
                <a:latin typeface="Arial"/>
                <a:cs typeface="Arial"/>
              </a:rPr>
              <a:t>(ODP)</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zero</a:t>
            </a:r>
            <a:r>
              <a:rPr sz="1071" spc="-24" dirty="0">
                <a:latin typeface="Arial"/>
                <a:cs typeface="Arial"/>
              </a:rPr>
              <a:t> </a:t>
            </a:r>
            <a:r>
              <a:rPr sz="1071" dirty="0">
                <a:latin typeface="Arial"/>
                <a:cs typeface="Arial"/>
              </a:rPr>
              <a:t>global</a:t>
            </a:r>
            <a:r>
              <a:rPr sz="1071" spc="-24" dirty="0">
                <a:latin typeface="Arial"/>
                <a:cs typeface="Arial"/>
              </a:rPr>
              <a:t> </a:t>
            </a:r>
            <a:r>
              <a:rPr sz="1071" dirty="0">
                <a:latin typeface="Arial"/>
                <a:cs typeface="Arial"/>
              </a:rPr>
              <a:t>warming</a:t>
            </a:r>
            <a:r>
              <a:rPr sz="1071" spc="-24" dirty="0">
                <a:latin typeface="Arial"/>
                <a:cs typeface="Arial"/>
              </a:rPr>
              <a:t> </a:t>
            </a:r>
            <a:r>
              <a:rPr sz="1071" spc="-10" dirty="0">
                <a:latin typeface="Arial"/>
                <a:cs typeface="Arial"/>
              </a:rPr>
              <a:t>potential.</a:t>
            </a:r>
            <a:endParaRPr sz="1071" dirty="0">
              <a:latin typeface="Arial"/>
              <a:cs typeface="Arial"/>
            </a:endParaRPr>
          </a:p>
          <a:p>
            <a:pPr marL="455161" lvl="3" indent="-220160">
              <a:spcBef>
                <a:spcPts val="560"/>
              </a:spcBef>
              <a:buAutoNum type="alphaLcPeriod"/>
              <a:tabLst>
                <a:tab pos="455161" algn="l"/>
              </a:tabLst>
            </a:pPr>
            <a:r>
              <a:rPr sz="1071" dirty="0">
                <a:latin typeface="Arial"/>
                <a:cs typeface="Arial"/>
              </a:rPr>
              <a:t>Low</a:t>
            </a:r>
            <a:r>
              <a:rPr sz="1071" spc="-39" dirty="0">
                <a:latin typeface="Arial"/>
                <a:cs typeface="Arial"/>
              </a:rPr>
              <a:t> </a:t>
            </a:r>
            <a:r>
              <a:rPr sz="1071" dirty="0">
                <a:latin typeface="Arial"/>
                <a:cs typeface="Arial"/>
              </a:rPr>
              <a:t>boiling</a:t>
            </a:r>
            <a:r>
              <a:rPr sz="1071" spc="-34" dirty="0">
                <a:latin typeface="Arial"/>
                <a:cs typeface="Arial"/>
              </a:rPr>
              <a:t> </a:t>
            </a:r>
            <a:r>
              <a:rPr sz="1071" spc="-10" dirty="0">
                <a:latin typeface="Arial"/>
                <a:cs typeface="Arial"/>
              </a:rPr>
              <a:t>point.</a:t>
            </a:r>
            <a:endParaRPr sz="1071" dirty="0">
              <a:latin typeface="Arial"/>
              <a:cs typeface="Arial"/>
            </a:endParaRPr>
          </a:p>
          <a:p>
            <a:pPr marL="454543" lvl="3" indent="-219541">
              <a:spcBef>
                <a:spcPts val="565"/>
              </a:spcBef>
              <a:buAutoNum type="alphaLcPeriod"/>
              <a:tabLst>
                <a:tab pos="454543" algn="l"/>
              </a:tabLst>
            </a:pPr>
            <a:r>
              <a:rPr sz="1071" dirty="0">
                <a:latin typeface="Arial"/>
                <a:cs typeface="Arial"/>
              </a:rPr>
              <a:t>High</a:t>
            </a:r>
            <a:r>
              <a:rPr sz="1071" spc="-29" dirty="0">
                <a:latin typeface="Arial"/>
                <a:cs typeface="Arial"/>
              </a:rPr>
              <a:t> </a:t>
            </a:r>
            <a:r>
              <a:rPr sz="1071" dirty="0">
                <a:latin typeface="Arial"/>
                <a:cs typeface="Arial"/>
              </a:rPr>
              <a:t>critical</a:t>
            </a:r>
            <a:r>
              <a:rPr sz="1071" spc="-34" dirty="0">
                <a:latin typeface="Arial"/>
                <a:cs typeface="Arial"/>
              </a:rPr>
              <a:t> </a:t>
            </a:r>
            <a:r>
              <a:rPr sz="1071" dirty="0">
                <a:latin typeface="Arial"/>
                <a:cs typeface="Arial"/>
              </a:rPr>
              <a:t>pressure</a:t>
            </a:r>
            <a:r>
              <a:rPr sz="1071" spc="-2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temperature</a:t>
            </a:r>
            <a:r>
              <a:rPr sz="1071" spc="-29" dirty="0">
                <a:latin typeface="Arial"/>
                <a:cs typeface="Arial"/>
              </a:rPr>
              <a:t> </a:t>
            </a:r>
            <a:r>
              <a:rPr sz="1071" spc="-10" dirty="0">
                <a:latin typeface="Arial"/>
                <a:cs typeface="Arial"/>
              </a:rPr>
              <a:t>point.</a:t>
            </a:r>
            <a:endParaRPr sz="1071" dirty="0">
              <a:latin typeface="Arial"/>
              <a:cs typeface="Arial"/>
            </a:endParaRPr>
          </a:p>
          <a:p>
            <a:pPr marL="455161" lvl="3" indent="-220160">
              <a:spcBef>
                <a:spcPts val="560"/>
              </a:spcBef>
              <a:buAutoNum type="alphaLcPeriod"/>
              <a:tabLst>
                <a:tab pos="455161" algn="l"/>
              </a:tabLst>
            </a:pPr>
            <a:r>
              <a:rPr sz="1071" dirty="0">
                <a:latin typeface="Arial"/>
                <a:cs typeface="Arial"/>
              </a:rPr>
              <a:t>Miscible</a:t>
            </a:r>
            <a:r>
              <a:rPr sz="1071" spc="-39" dirty="0">
                <a:latin typeface="Arial"/>
                <a:cs typeface="Arial"/>
              </a:rPr>
              <a:t> </a:t>
            </a:r>
            <a:r>
              <a:rPr sz="1071" dirty="0">
                <a:latin typeface="Arial"/>
                <a:cs typeface="Arial"/>
              </a:rPr>
              <a:t>with</a:t>
            </a:r>
            <a:r>
              <a:rPr sz="1071" spc="-34" dirty="0">
                <a:latin typeface="Arial"/>
                <a:cs typeface="Arial"/>
              </a:rPr>
              <a:t> </a:t>
            </a:r>
            <a:r>
              <a:rPr sz="1071" dirty="0">
                <a:latin typeface="Arial"/>
                <a:cs typeface="Arial"/>
              </a:rPr>
              <a:t>oil</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remain</a:t>
            </a:r>
            <a:r>
              <a:rPr sz="1071" spc="-34" dirty="0">
                <a:latin typeface="Arial"/>
                <a:cs typeface="Arial"/>
              </a:rPr>
              <a:t> </a:t>
            </a:r>
            <a:r>
              <a:rPr sz="1071" dirty="0">
                <a:latin typeface="Arial"/>
                <a:cs typeface="Arial"/>
              </a:rPr>
              <a:t>chemically</a:t>
            </a:r>
            <a:r>
              <a:rPr sz="1071" spc="-39" dirty="0">
                <a:latin typeface="Arial"/>
                <a:cs typeface="Arial"/>
              </a:rPr>
              <a:t> </a:t>
            </a:r>
            <a:r>
              <a:rPr sz="1071" spc="-10" dirty="0">
                <a:latin typeface="Arial"/>
                <a:cs typeface="Arial"/>
              </a:rPr>
              <a:t>stable.</a:t>
            </a:r>
            <a:endParaRPr sz="1071" dirty="0">
              <a:latin typeface="Arial"/>
              <a:cs typeface="Arial"/>
            </a:endParaRPr>
          </a:p>
          <a:p>
            <a:pPr marL="455161" lvl="3" indent="-220160">
              <a:spcBef>
                <a:spcPts val="565"/>
              </a:spcBef>
              <a:buAutoNum type="alphaLcPeriod"/>
              <a:tabLst>
                <a:tab pos="455161" algn="l"/>
              </a:tabLst>
            </a:pPr>
            <a:r>
              <a:rPr sz="1071" spc="-10" dirty="0">
                <a:latin typeface="Arial"/>
                <a:cs typeface="Arial"/>
              </a:rPr>
              <a:t>Non-</a:t>
            </a:r>
            <a:r>
              <a:rPr sz="1071" dirty="0">
                <a:latin typeface="Arial"/>
                <a:cs typeface="Arial"/>
              </a:rPr>
              <a:t>toxic,</a:t>
            </a:r>
            <a:r>
              <a:rPr sz="1071" spc="19" dirty="0">
                <a:latin typeface="Arial"/>
                <a:cs typeface="Arial"/>
              </a:rPr>
              <a:t> </a:t>
            </a:r>
            <a:r>
              <a:rPr sz="1071" spc="-10" dirty="0">
                <a:latin typeface="Arial"/>
                <a:cs typeface="Arial"/>
              </a:rPr>
              <a:t>non-flammable.</a:t>
            </a:r>
            <a:endParaRPr sz="1071" dirty="0">
              <a:latin typeface="Arial"/>
              <a:cs typeface="Arial"/>
            </a:endParaRPr>
          </a:p>
          <a:p>
            <a:pPr marL="457017" lvl="3" indent="-222015">
              <a:spcBef>
                <a:spcPts val="560"/>
              </a:spcBef>
              <a:buAutoNum type="alphaLcPeriod"/>
              <a:tabLst>
                <a:tab pos="457017" algn="l"/>
              </a:tabLst>
            </a:pPr>
            <a:r>
              <a:rPr sz="1071" spc="-10" dirty="0">
                <a:latin typeface="Arial"/>
                <a:cs typeface="Arial"/>
              </a:rPr>
              <a:t>Non-</a:t>
            </a:r>
            <a:r>
              <a:rPr sz="1071" dirty="0">
                <a:latin typeface="Arial"/>
                <a:cs typeface="Arial"/>
              </a:rPr>
              <a:t>corrosive</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metal,</a:t>
            </a:r>
            <a:r>
              <a:rPr sz="1071" spc="-19" dirty="0">
                <a:latin typeface="Arial"/>
                <a:cs typeface="Arial"/>
              </a:rPr>
              <a:t> </a:t>
            </a:r>
            <a:r>
              <a:rPr sz="1071" dirty="0">
                <a:latin typeface="Arial"/>
                <a:cs typeface="Arial"/>
              </a:rPr>
              <a:t>rubber,</a:t>
            </a:r>
            <a:r>
              <a:rPr sz="1071" spc="-19" dirty="0">
                <a:latin typeface="Arial"/>
                <a:cs typeface="Arial"/>
              </a:rPr>
              <a:t> </a:t>
            </a:r>
            <a:r>
              <a:rPr sz="1071" spc="-10" dirty="0">
                <a:latin typeface="Arial"/>
                <a:cs typeface="Arial"/>
              </a:rPr>
              <a:t>plastics.</a:t>
            </a:r>
            <a:endParaRPr sz="1071" dirty="0">
              <a:latin typeface="Arial"/>
              <a:cs typeface="Arial"/>
            </a:endParaRPr>
          </a:p>
          <a:p>
            <a:pPr marL="455161" lvl="3" indent="-220160">
              <a:spcBef>
                <a:spcPts val="560"/>
              </a:spcBef>
              <a:buAutoNum type="alphaLcPeriod"/>
              <a:tabLst>
                <a:tab pos="455161" algn="l"/>
              </a:tabLst>
            </a:pPr>
            <a:r>
              <a:rPr sz="1071" dirty="0">
                <a:latin typeface="Arial"/>
                <a:cs typeface="Arial"/>
              </a:rPr>
              <a:t>Cheap</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produce,</a:t>
            </a:r>
            <a:r>
              <a:rPr sz="1071" spc="-19" dirty="0">
                <a:latin typeface="Arial"/>
                <a:cs typeface="Arial"/>
              </a:rPr>
              <a:t> </a:t>
            </a:r>
            <a:r>
              <a:rPr sz="1071" dirty="0">
                <a:latin typeface="Arial"/>
                <a:cs typeface="Arial"/>
              </a:rPr>
              <a:t>use,</a:t>
            </a:r>
            <a:r>
              <a:rPr sz="1071" spc="-24" dirty="0">
                <a:latin typeface="Arial"/>
                <a:cs typeface="Arial"/>
              </a:rPr>
              <a:t> </a:t>
            </a:r>
            <a:r>
              <a:rPr sz="1071" dirty="0">
                <a:latin typeface="Arial"/>
                <a:cs typeface="Arial"/>
              </a:rPr>
              <a:t>and</a:t>
            </a:r>
            <a:r>
              <a:rPr sz="1071" spc="-15" dirty="0">
                <a:latin typeface="Arial"/>
                <a:cs typeface="Arial"/>
              </a:rPr>
              <a:t> </a:t>
            </a:r>
            <a:r>
              <a:rPr sz="1071" spc="-10" dirty="0">
                <a:latin typeface="Arial"/>
                <a:cs typeface="Arial"/>
              </a:rPr>
              <a:t>dispose.</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10</a:t>
            </a:r>
          </a:p>
        </p:txBody>
      </p:sp>
      <p:sp>
        <p:nvSpPr>
          <p:cNvPr id="7" name="object 3">
            <a:extLst>
              <a:ext uri="{FF2B5EF4-FFF2-40B4-BE49-F238E27FC236}">
                <a16:creationId xmlns:a16="http://schemas.microsoft.com/office/drawing/2014/main" id="{81640195-2D14-516B-0633-8B1E33C19F71}"/>
              </a:ext>
            </a:extLst>
          </p:cNvPr>
          <p:cNvSpPr txBox="1"/>
          <p:nvPr/>
        </p:nvSpPr>
        <p:spPr>
          <a:xfrm>
            <a:off x="3284346" y="102027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6817121"/>
            <a:ext cx="5814185" cy="2285602"/>
          </a:xfrm>
          <a:prstGeom prst="rect">
            <a:avLst/>
          </a:prstGeom>
        </p:spPr>
        <p:txBody>
          <a:bodyPr vert="horz" wrap="square" lIns="0" tIns="12368" rIns="0" bIns="0" rtlCol="0">
            <a:spAutoFit/>
          </a:bodyPr>
          <a:lstStyle/>
          <a:p>
            <a:pPr marL="12369" marR="4947" algn="just">
              <a:lnSpc>
                <a:spcPct val="143600"/>
              </a:lnSpc>
              <a:spcBef>
                <a:spcPts val="97"/>
              </a:spcBef>
            </a:pPr>
            <a:r>
              <a:rPr sz="1071" dirty="0">
                <a:latin typeface="Arial"/>
                <a:cs typeface="Arial"/>
              </a:rPr>
              <a:t>In</a:t>
            </a:r>
            <a:r>
              <a:rPr sz="1071" spc="-5" dirty="0">
                <a:latin typeface="Arial"/>
                <a:cs typeface="Arial"/>
              </a:rPr>
              <a:t> </a:t>
            </a:r>
            <a:r>
              <a:rPr sz="1071" dirty="0">
                <a:latin typeface="Arial"/>
                <a:cs typeface="Arial"/>
              </a:rPr>
              <a:t>the figure</a:t>
            </a:r>
            <a:r>
              <a:rPr sz="1071" spc="-5" dirty="0">
                <a:latin typeface="Arial"/>
                <a:cs typeface="Arial"/>
              </a:rPr>
              <a:t> </a:t>
            </a:r>
            <a:r>
              <a:rPr sz="1071" dirty="0">
                <a:latin typeface="Arial"/>
                <a:cs typeface="Arial"/>
              </a:rPr>
              <a:t>above, note</a:t>
            </a:r>
            <a:r>
              <a:rPr sz="1071" spc="-5" dirty="0">
                <a:latin typeface="Arial"/>
                <a:cs typeface="Arial"/>
              </a:rPr>
              <a:t> </a:t>
            </a:r>
            <a:r>
              <a:rPr sz="1071" dirty="0">
                <a:latin typeface="Arial"/>
                <a:cs typeface="Arial"/>
              </a:rPr>
              <a:t>that the </a:t>
            </a:r>
            <a:r>
              <a:rPr sz="1071" spc="-10" dirty="0">
                <a:latin typeface="Arial"/>
                <a:cs typeface="Arial"/>
              </a:rPr>
              <a:t>high-</a:t>
            </a:r>
            <a:r>
              <a:rPr sz="1071" dirty="0">
                <a:latin typeface="Arial"/>
                <a:cs typeface="Arial"/>
              </a:rPr>
              <a:t>pressure side of the system extends</a:t>
            </a:r>
            <a:r>
              <a:rPr sz="1071" spc="5" dirty="0">
                <a:latin typeface="Arial"/>
                <a:cs typeface="Arial"/>
              </a:rPr>
              <a:t> </a:t>
            </a:r>
            <a:r>
              <a:rPr sz="1071" dirty="0">
                <a:latin typeface="Arial"/>
                <a:cs typeface="Arial"/>
              </a:rPr>
              <a:t>from the outlet of </a:t>
            </a:r>
            <a:r>
              <a:rPr sz="1071" spc="-24" dirty="0">
                <a:latin typeface="Arial"/>
                <a:cs typeface="Arial"/>
              </a:rPr>
              <a:t>the </a:t>
            </a:r>
            <a:r>
              <a:rPr sz="1071" dirty="0">
                <a:latin typeface="Arial"/>
                <a:cs typeface="Arial"/>
              </a:rPr>
              <a:t>compressor</a:t>
            </a:r>
            <a:r>
              <a:rPr sz="1071" spc="54" dirty="0">
                <a:latin typeface="Arial"/>
                <a:cs typeface="Arial"/>
              </a:rPr>
              <a:t> </a:t>
            </a:r>
            <a:r>
              <a:rPr sz="1071" dirty="0">
                <a:latin typeface="Arial"/>
                <a:cs typeface="Arial"/>
              </a:rPr>
              <a:t>to</a:t>
            </a:r>
            <a:r>
              <a:rPr sz="1071" spc="6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metering</a:t>
            </a:r>
            <a:r>
              <a:rPr sz="1071" spc="68" dirty="0">
                <a:latin typeface="Arial"/>
                <a:cs typeface="Arial"/>
              </a:rPr>
              <a:t> </a:t>
            </a:r>
            <a:r>
              <a:rPr sz="1071" dirty="0">
                <a:latin typeface="Arial"/>
                <a:cs typeface="Arial"/>
              </a:rPr>
              <a:t>device</a:t>
            </a:r>
            <a:r>
              <a:rPr sz="1071" spc="68" dirty="0">
                <a:latin typeface="Arial"/>
                <a:cs typeface="Arial"/>
              </a:rPr>
              <a:t> </a:t>
            </a:r>
            <a:r>
              <a:rPr sz="1071" dirty="0">
                <a:latin typeface="Arial"/>
                <a:cs typeface="Arial"/>
              </a:rPr>
              <a:t>(expansion</a:t>
            </a:r>
            <a:r>
              <a:rPr sz="1071" spc="58" dirty="0">
                <a:latin typeface="Arial"/>
                <a:cs typeface="Arial"/>
              </a:rPr>
              <a:t> </a:t>
            </a:r>
            <a:r>
              <a:rPr sz="1071" dirty="0">
                <a:latin typeface="Arial"/>
                <a:cs typeface="Arial"/>
              </a:rPr>
              <a:t>valve).</a:t>
            </a:r>
            <a:r>
              <a:rPr sz="1071" spc="68" dirty="0">
                <a:latin typeface="Arial"/>
                <a:cs typeface="Arial"/>
              </a:rPr>
              <a:t> </a:t>
            </a:r>
            <a:r>
              <a:rPr sz="1071" dirty="0">
                <a:latin typeface="Arial"/>
                <a:cs typeface="Arial"/>
              </a:rPr>
              <a:t>The</a:t>
            </a:r>
            <a:r>
              <a:rPr sz="1071" spc="58" dirty="0">
                <a:latin typeface="Arial"/>
                <a:cs typeface="Arial"/>
              </a:rPr>
              <a:t> </a:t>
            </a:r>
            <a:r>
              <a:rPr sz="1071" spc="-10" dirty="0">
                <a:latin typeface="Arial"/>
                <a:cs typeface="Arial"/>
              </a:rPr>
              <a:t>low-</a:t>
            </a:r>
            <a:r>
              <a:rPr sz="1071" dirty="0">
                <a:latin typeface="Arial"/>
                <a:cs typeface="Arial"/>
              </a:rPr>
              <a:t>pressure</a:t>
            </a:r>
            <a:r>
              <a:rPr sz="1071" spc="68" dirty="0">
                <a:latin typeface="Arial"/>
                <a:cs typeface="Arial"/>
              </a:rPr>
              <a:t> </a:t>
            </a:r>
            <a:r>
              <a:rPr sz="1071" dirty="0">
                <a:latin typeface="Arial"/>
                <a:cs typeface="Arial"/>
              </a:rPr>
              <a:t>side</a:t>
            </a:r>
            <a:r>
              <a:rPr sz="1071" spc="68" dirty="0">
                <a:latin typeface="Arial"/>
                <a:cs typeface="Arial"/>
              </a:rPr>
              <a:t> </a:t>
            </a:r>
            <a:r>
              <a:rPr sz="1071" dirty="0">
                <a:latin typeface="Arial"/>
                <a:cs typeface="Arial"/>
              </a:rPr>
              <a:t>extends</a:t>
            </a:r>
            <a:r>
              <a:rPr sz="1071" spc="63" dirty="0">
                <a:latin typeface="Arial"/>
                <a:cs typeface="Arial"/>
              </a:rPr>
              <a:t> </a:t>
            </a:r>
            <a:r>
              <a:rPr sz="1071" dirty="0">
                <a:latin typeface="Arial"/>
                <a:cs typeface="Arial"/>
              </a:rPr>
              <a:t>from</a:t>
            </a:r>
            <a:r>
              <a:rPr sz="1071" spc="63" dirty="0">
                <a:latin typeface="Arial"/>
                <a:cs typeface="Arial"/>
              </a:rPr>
              <a:t> </a:t>
            </a:r>
            <a:r>
              <a:rPr sz="1071" spc="-24" dirty="0">
                <a:latin typeface="Arial"/>
                <a:cs typeface="Arial"/>
              </a:rPr>
              <a:t>the </a:t>
            </a:r>
            <a:r>
              <a:rPr sz="1071" dirty="0">
                <a:latin typeface="Arial"/>
                <a:cs typeface="Arial"/>
              </a:rPr>
              <a:t>expansion</a:t>
            </a:r>
            <a:r>
              <a:rPr sz="1071" spc="-24" dirty="0">
                <a:latin typeface="Arial"/>
                <a:cs typeface="Arial"/>
              </a:rPr>
              <a:t> </a:t>
            </a:r>
            <a:r>
              <a:rPr sz="1071" dirty="0">
                <a:latin typeface="Arial"/>
                <a:cs typeface="Arial"/>
              </a:rPr>
              <a:t>valve</a:t>
            </a:r>
            <a:r>
              <a:rPr sz="1071" spc="-19" dirty="0">
                <a:latin typeface="Arial"/>
                <a:cs typeface="Arial"/>
              </a:rPr>
              <a:t> </a:t>
            </a:r>
            <a:r>
              <a:rPr sz="1071" dirty="0">
                <a:latin typeface="Arial"/>
                <a:cs typeface="Arial"/>
              </a:rPr>
              <a:t>back</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inlet</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compressor.</a:t>
            </a:r>
            <a:endParaRPr sz="1071">
              <a:latin typeface="Arial"/>
              <a:cs typeface="Arial"/>
            </a:endParaRPr>
          </a:p>
          <a:p>
            <a:pPr marL="12369" marR="4947" algn="just">
              <a:lnSpc>
                <a:spcPct val="143600"/>
              </a:lnSpc>
              <a:spcBef>
                <a:spcPts val="589"/>
              </a:spcBef>
            </a:pPr>
            <a:r>
              <a:rPr sz="1071" spc="-10" dirty="0">
                <a:latin typeface="Arial"/>
                <a:cs typeface="Arial"/>
              </a:rPr>
              <a:t>The</a:t>
            </a:r>
            <a:r>
              <a:rPr sz="1071" spc="-54" dirty="0">
                <a:latin typeface="Arial"/>
                <a:cs typeface="Arial"/>
              </a:rPr>
              <a:t> </a:t>
            </a:r>
            <a:r>
              <a:rPr sz="1071" spc="-10" dirty="0">
                <a:latin typeface="Arial"/>
                <a:cs typeface="Arial"/>
              </a:rPr>
              <a:t>process</a:t>
            </a:r>
            <a:r>
              <a:rPr sz="1071" spc="-49" dirty="0">
                <a:latin typeface="Arial"/>
                <a:cs typeface="Arial"/>
              </a:rPr>
              <a:t> </a:t>
            </a:r>
            <a:r>
              <a:rPr sz="1071" dirty="0">
                <a:latin typeface="Arial"/>
                <a:cs typeface="Arial"/>
              </a:rPr>
              <a:t>of</a:t>
            </a:r>
            <a:r>
              <a:rPr sz="1071" spc="-49" dirty="0">
                <a:latin typeface="Arial"/>
                <a:cs typeface="Arial"/>
              </a:rPr>
              <a:t> </a:t>
            </a:r>
            <a:r>
              <a:rPr sz="1071" spc="-10" dirty="0">
                <a:latin typeface="Arial"/>
                <a:cs typeface="Arial"/>
              </a:rPr>
              <a:t>removing</a:t>
            </a:r>
            <a:r>
              <a:rPr sz="1071" spc="-49" dirty="0">
                <a:latin typeface="Arial"/>
                <a:cs typeface="Arial"/>
              </a:rPr>
              <a:t> </a:t>
            </a:r>
            <a:r>
              <a:rPr sz="1071" spc="-10" dirty="0">
                <a:latin typeface="Arial"/>
                <a:cs typeface="Arial"/>
              </a:rPr>
              <a:t>heat</a:t>
            </a:r>
            <a:r>
              <a:rPr sz="1071" spc="-49" dirty="0">
                <a:latin typeface="Arial"/>
                <a:cs typeface="Arial"/>
              </a:rPr>
              <a:t> </a:t>
            </a:r>
            <a:r>
              <a:rPr sz="1071" dirty="0">
                <a:latin typeface="Arial"/>
                <a:cs typeface="Arial"/>
              </a:rPr>
              <a:t>from</a:t>
            </a:r>
            <a:r>
              <a:rPr sz="1071" spc="-49" dirty="0">
                <a:latin typeface="Arial"/>
                <a:cs typeface="Arial"/>
              </a:rPr>
              <a:t> </a:t>
            </a:r>
            <a:r>
              <a:rPr sz="1071" spc="-10" dirty="0">
                <a:latin typeface="Arial"/>
                <a:cs typeface="Arial"/>
              </a:rPr>
              <a:t>air</a:t>
            </a:r>
            <a:r>
              <a:rPr sz="1071" spc="-49" dirty="0">
                <a:latin typeface="Arial"/>
                <a:cs typeface="Arial"/>
              </a:rPr>
              <a:t> </a:t>
            </a:r>
            <a:r>
              <a:rPr sz="1071" spc="-10" dirty="0">
                <a:latin typeface="Arial"/>
                <a:cs typeface="Arial"/>
              </a:rPr>
              <a:t>involves</a:t>
            </a:r>
            <a:r>
              <a:rPr sz="1071" spc="-39" dirty="0">
                <a:latin typeface="Arial"/>
                <a:cs typeface="Arial"/>
              </a:rPr>
              <a:t> </a:t>
            </a:r>
            <a:r>
              <a:rPr sz="1071" spc="-10" dirty="0">
                <a:latin typeface="Arial"/>
                <a:cs typeface="Arial"/>
              </a:rPr>
              <a:t>four</a:t>
            </a:r>
            <a:r>
              <a:rPr sz="1071" spc="-49" dirty="0">
                <a:latin typeface="Arial"/>
                <a:cs typeface="Arial"/>
              </a:rPr>
              <a:t> </a:t>
            </a:r>
            <a:r>
              <a:rPr sz="1071" spc="-10" dirty="0">
                <a:latin typeface="Arial"/>
                <a:cs typeface="Arial"/>
              </a:rPr>
              <a:t>stages</a:t>
            </a:r>
            <a:r>
              <a:rPr sz="1071" spc="-44" dirty="0">
                <a:latin typeface="Arial"/>
                <a:cs typeface="Arial"/>
              </a:rPr>
              <a:t> </a:t>
            </a:r>
            <a:r>
              <a:rPr sz="1071" dirty="0">
                <a:latin typeface="Arial"/>
                <a:cs typeface="Arial"/>
              </a:rPr>
              <a:t>of</a:t>
            </a:r>
            <a:r>
              <a:rPr sz="1071" spc="-5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refrigeration</a:t>
            </a:r>
            <a:r>
              <a:rPr sz="1071" spc="-49" dirty="0">
                <a:latin typeface="Arial"/>
                <a:cs typeface="Arial"/>
              </a:rPr>
              <a:t> </a:t>
            </a:r>
            <a:r>
              <a:rPr sz="1071" spc="-10" dirty="0">
                <a:latin typeface="Arial"/>
                <a:cs typeface="Arial"/>
              </a:rPr>
              <a:t>cycle:</a:t>
            </a:r>
            <a:r>
              <a:rPr sz="1071" spc="-44" dirty="0">
                <a:latin typeface="Arial"/>
                <a:cs typeface="Arial"/>
              </a:rPr>
              <a:t> </a:t>
            </a:r>
            <a:r>
              <a:rPr sz="1071" spc="-10" dirty="0">
                <a:latin typeface="Arial"/>
                <a:cs typeface="Arial"/>
              </a:rPr>
              <a:t>compression, </a:t>
            </a:r>
            <a:r>
              <a:rPr sz="1071" dirty="0">
                <a:latin typeface="Arial"/>
                <a:cs typeface="Arial"/>
              </a:rPr>
              <a:t>condensation,</a:t>
            </a:r>
            <a:r>
              <a:rPr sz="1071" spc="-49" dirty="0">
                <a:latin typeface="Arial"/>
                <a:cs typeface="Arial"/>
              </a:rPr>
              <a:t> </a:t>
            </a:r>
            <a:r>
              <a:rPr sz="1071" dirty="0">
                <a:latin typeface="Arial"/>
                <a:cs typeface="Arial"/>
              </a:rPr>
              <a:t>expansion,</a:t>
            </a:r>
            <a:r>
              <a:rPr sz="1071" spc="-44" dirty="0">
                <a:latin typeface="Arial"/>
                <a:cs typeface="Arial"/>
              </a:rPr>
              <a:t> </a:t>
            </a:r>
            <a:r>
              <a:rPr sz="1071" dirty="0">
                <a:latin typeface="Arial"/>
                <a:cs typeface="Arial"/>
              </a:rPr>
              <a:t>and</a:t>
            </a:r>
            <a:r>
              <a:rPr sz="1071" spc="-44" dirty="0">
                <a:latin typeface="Arial"/>
                <a:cs typeface="Arial"/>
              </a:rPr>
              <a:t> </a:t>
            </a:r>
            <a:r>
              <a:rPr sz="1071" spc="-10" dirty="0">
                <a:latin typeface="Arial"/>
                <a:cs typeface="Arial"/>
              </a:rPr>
              <a:t>evaporation.</a:t>
            </a:r>
            <a:endParaRPr sz="1071">
              <a:latin typeface="Arial"/>
              <a:cs typeface="Arial"/>
            </a:endParaRPr>
          </a:p>
          <a:p>
            <a:pPr marL="457636" marR="6184" indent="-222634" algn="just">
              <a:lnSpc>
                <a:spcPct val="143800"/>
              </a:lnSpc>
              <a:spcBef>
                <a:spcPts val="584"/>
              </a:spcBef>
            </a:pPr>
            <a:r>
              <a:rPr sz="1071" dirty="0">
                <a:latin typeface="Arial"/>
                <a:cs typeface="Arial"/>
              </a:rPr>
              <a:t>a.</a:t>
            </a:r>
            <a:r>
              <a:rPr sz="1071" spc="111" dirty="0">
                <a:latin typeface="Arial"/>
                <a:cs typeface="Arial"/>
              </a:rPr>
              <a:t>  </a:t>
            </a:r>
            <a:r>
              <a:rPr sz="1071" b="1" dirty="0">
                <a:latin typeface="Arial"/>
                <a:cs typeface="Arial"/>
              </a:rPr>
              <a:t>Compression</a:t>
            </a:r>
            <a:r>
              <a:rPr sz="1071" b="1" spc="243" dirty="0">
                <a:latin typeface="Arial"/>
                <a:cs typeface="Arial"/>
              </a:rPr>
              <a:t> </a:t>
            </a:r>
            <a:r>
              <a:rPr sz="1071" b="1" dirty="0">
                <a:latin typeface="Arial"/>
                <a:cs typeface="Arial"/>
              </a:rPr>
              <a:t>-</a:t>
            </a:r>
            <a:r>
              <a:rPr sz="1071" b="1" spc="239" dirty="0">
                <a:latin typeface="Arial"/>
                <a:cs typeface="Arial"/>
              </a:rPr>
              <a:t> </a:t>
            </a:r>
            <a:r>
              <a:rPr sz="1071" dirty="0">
                <a:latin typeface="Arial"/>
                <a:cs typeface="Arial"/>
              </a:rPr>
              <a:t>The</a:t>
            </a:r>
            <a:r>
              <a:rPr sz="1071" spc="243" dirty="0">
                <a:latin typeface="Arial"/>
                <a:cs typeface="Arial"/>
              </a:rPr>
              <a:t> </a:t>
            </a:r>
            <a:r>
              <a:rPr sz="1071" dirty="0">
                <a:latin typeface="Arial"/>
                <a:cs typeface="Arial"/>
              </a:rPr>
              <a:t>gaseous</a:t>
            </a:r>
            <a:r>
              <a:rPr sz="1071" spc="243" dirty="0">
                <a:latin typeface="Arial"/>
                <a:cs typeface="Arial"/>
              </a:rPr>
              <a:t> </a:t>
            </a:r>
            <a:r>
              <a:rPr sz="1071" dirty="0">
                <a:latin typeface="Arial"/>
                <a:cs typeface="Arial"/>
              </a:rPr>
              <a:t>refrigerant</a:t>
            </a:r>
            <a:r>
              <a:rPr sz="1071" spc="243" dirty="0">
                <a:latin typeface="Arial"/>
                <a:cs typeface="Arial"/>
              </a:rPr>
              <a:t> </a:t>
            </a:r>
            <a:r>
              <a:rPr sz="1071" dirty="0">
                <a:latin typeface="Arial"/>
                <a:cs typeface="Arial"/>
              </a:rPr>
              <a:t>is</a:t>
            </a:r>
            <a:r>
              <a:rPr sz="1071" spc="239" dirty="0">
                <a:latin typeface="Arial"/>
                <a:cs typeface="Arial"/>
              </a:rPr>
              <a:t> </a:t>
            </a:r>
            <a:r>
              <a:rPr sz="1071" dirty="0">
                <a:latin typeface="Arial"/>
                <a:cs typeface="Arial"/>
              </a:rPr>
              <a:t>compressed</a:t>
            </a:r>
            <a:r>
              <a:rPr sz="1071" spc="243" dirty="0">
                <a:latin typeface="Arial"/>
                <a:cs typeface="Arial"/>
              </a:rPr>
              <a:t> </a:t>
            </a:r>
            <a:r>
              <a:rPr sz="1071" dirty="0">
                <a:latin typeface="Arial"/>
                <a:cs typeface="Arial"/>
              </a:rPr>
              <a:t>by</a:t>
            </a:r>
            <a:r>
              <a:rPr sz="1071" spc="243" dirty="0">
                <a:latin typeface="Arial"/>
                <a:cs typeface="Arial"/>
              </a:rPr>
              <a:t> </a:t>
            </a:r>
            <a:r>
              <a:rPr sz="1071" dirty="0">
                <a:latin typeface="Arial"/>
                <a:cs typeface="Arial"/>
              </a:rPr>
              <a:t>the</a:t>
            </a:r>
            <a:r>
              <a:rPr sz="1071" spc="239" dirty="0">
                <a:latin typeface="Arial"/>
                <a:cs typeface="Arial"/>
              </a:rPr>
              <a:t> </a:t>
            </a:r>
            <a:r>
              <a:rPr sz="1071" dirty="0">
                <a:latin typeface="Arial"/>
                <a:cs typeface="Arial"/>
              </a:rPr>
              <a:t>compressor</a:t>
            </a:r>
            <a:r>
              <a:rPr sz="1071" spc="243" dirty="0">
                <a:latin typeface="Arial"/>
                <a:cs typeface="Arial"/>
              </a:rPr>
              <a:t> </a:t>
            </a:r>
            <a:r>
              <a:rPr sz="1071" spc="-10" dirty="0">
                <a:latin typeface="Arial"/>
                <a:cs typeface="Arial"/>
              </a:rPr>
              <a:t>thereby </a:t>
            </a:r>
            <a:r>
              <a:rPr sz="1071" dirty="0">
                <a:latin typeface="Arial"/>
                <a:cs typeface="Arial"/>
              </a:rPr>
              <a:t>significantly</a:t>
            </a:r>
            <a:r>
              <a:rPr sz="1071" spc="351" dirty="0">
                <a:latin typeface="Arial"/>
                <a:cs typeface="Arial"/>
              </a:rPr>
              <a:t> </a:t>
            </a:r>
            <a:r>
              <a:rPr sz="1071" dirty="0">
                <a:latin typeface="Arial"/>
                <a:cs typeface="Arial"/>
              </a:rPr>
              <a:t>increasing</a:t>
            </a:r>
            <a:r>
              <a:rPr sz="1071" spc="351" dirty="0">
                <a:latin typeface="Arial"/>
                <a:cs typeface="Arial"/>
              </a:rPr>
              <a:t> </a:t>
            </a:r>
            <a:r>
              <a:rPr sz="1071" dirty="0">
                <a:latin typeface="Arial"/>
                <a:cs typeface="Arial"/>
              </a:rPr>
              <a:t>its</a:t>
            </a:r>
            <a:r>
              <a:rPr sz="1071" spc="360" dirty="0">
                <a:latin typeface="Arial"/>
                <a:cs typeface="Arial"/>
              </a:rPr>
              <a:t> </a:t>
            </a:r>
            <a:r>
              <a:rPr sz="1071" dirty="0">
                <a:latin typeface="Arial"/>
                <a:cs typeface="Arial"/>
              </a:rPr>
              <a:t>pressure</a:t>
            </a:r>
            <a:r>
              <a:rPr sz="1071" spc="360" dirty="0">
                <a:latin typeface="Arial"/>
                <a:cs typeface="Arial"/>
              </a:rPr>
              <a:t> </a:t>
            </a:r>
            <a:r>
              <a:rPr sz="1071" dirty="0">
                <a:latin typeface="Arial"/>
                <a:cs typeface="Arial"/>
              </a:rPr>
              <a:t>and</a:t>
            </a:r>
            <a:r>
              <a:rPr sz="1071" spc="355" dirty="0">
                <a:latin typeface="Arial"/>
                <a:cs typeface="Arial"/>
              </a:rPr>
              <a:t> </a:t>
            </a:r>
            <a:r>
              <a:rPr sz="1071" dirty="0">
                <a:latin typeface="Arial"/>
                <a:cs typeface="Arial"/>
              </a:rPr>
              <a:t>temperature.</a:t>
            </a:r>
            <a:r>
              <a:rPr sz="1071" spc="351" dirty="0">
                <a:latin typeface="Arial"/>
                <a:cs typeface="Arial"/>
              </a:rPr>
              <a:t> </a:t>
            </a:r>
            <a:r>
              <a:rPr sz="1071" dirty="0">
                <a:latin typeface="Arial"/>
                <a:cs typeface="Arial"/>
              </a:rPr>
              <a:t>When</a:t>
            </a:r>
            <a:r>
              <a:rPr sz="1071" spc="360" dirty="0">
                <a:latin typeface="Arial"/>
                <a:cs typeface="Arial"/>
              </a:rPr>
              <a:t> </a:t>
            </a:r>
            <a:r>
              <a:rPr sz="1071" dirty="0">
                <a:latin typeface="Arial"/>
                <a:cs typeface="Arial"/>
              </a:rPr>
              <a:t>the</a:t>
            </a:r>
            <a:r>
              <a:rPr sz="1071" spc="351" dirty="0">
                <a:latin typeface="Arial"/>
                <a:cs typeface="Arial"/>
              </a:rPr>
              <a:t> </a:t>
            </a:r>
            <a:r>
              <a:rPr sz="1071" dirty="0">
                <a:latin typeface="Arial"/>
                <a:cs typeface="Arial"/>
              </a:rPr>
              <a:t>refrigerant</a:t>
            </a:r>
            <a:r>
              <a:rPr sz="1071" spc="351" dirty="0">
                <a:latin typeface="Arial"/>
                <a:cs typeface="Arial"/>
              </a:rPr>
              <a:t> </a:t>
            </a:r>
            <a:r>
              <a:rPr sz="1071" dirty="0">
                <a:latin typeface="Arial"/>
                <a:cs typeface="Arial"/>
              </a:rPr>
              <a:t>gas</a:t>
            </a:r>
            <a:r>
              <a:rPr sz="1071" spc="360" dirty="0">
                <a:latin typeface="Arial"/>
                <a:cs typeface="Arial"/>
              </a:rPr>
              <a:t> </a:t>
            </a:r>
            <a:r>
              <a:rPr sz="1071" spc="-24" dirty="0">
                <a:latin typeface="Arial"/>
                <a:cs typeface="Arial"/>
              </a:rPr>
              <a:t>is </a:t>
            </a:r>
            <a:r>
              <a:rPr sz="1071" dirty="0">
                <a:latin typeface="Arial"/>
                <a:cs typeface="Arial"/>
              </a:rPr>
              <a:t>compressed</a:t>
            </a:r>
            <a:r>
              <a:rPr sz="1071" spc="292" dirty="0">
                <a:latin typeface="Arial"/>
                <a:cs typeface="Arial"/>
              </a:rPr>
              <a:t> </a:t>
            </a:r>
            <a:r>
              <a:rPr sz="1071" dirty="0">
                <a:latin typeface="Arial"/>
                <a:cs typeface="Arial"/>
              </a:rPr>
              <a:t>and</a:t>
            </a:r>
            <a:r>
              <a:rPr sz="1071" spc="292" dirty="0">
                <a:latin typeface="Arial"/>
                <a:cs typeface="Arial"/>
              </a:rPr>
              <a:t> </a:t>
            </a:r>
            <a:r>
              <a:rPr sz="1071" dirty="0">
                <a:latin typeface="Arial"/>
                <a:cs typeface="Arial"/>
              </a:rPr>
              <a:t>the</a:t>
            </a:r>
            <a:r>
              <a:rPr sz="1071" spc="292" dirty="0">
                <a:latin typeface="Arial"/>
                <a:cs typeface="Arial"/>
              </a:rPr>
              <a:t> </a:t>
            </a:r>
            <a:r>
              <a:rPr sz="1071" dirty="0">
                <a:latin typeface="Arial"/>
                <a:cs typeface="Arial"/>
              </a:rPr>
              <a:t>pressure</a:t>
            </a:r>
            <a:r>
              <a:rPr sz="1071" spc="292" dirty="0">
                <a:latin typeface="Arial"/>
                <a:cs typeface="Arial"/>
              </a:rPr>
              <a:t> </a:t>
            </a:r>
            <a:r>
              <a:rPr sz="1071" dirty="0">
                <a:latin typeface="Arial"/>
                <a:cs typeface="Arial"/>
              </a:rPr>
              <a:t>is</a:t>
            </a:r>
            <a:r>
              <a:rPr sz="1071" spc="297" dirty="0">
                <a:latin typeface="Arial"/>
                <a:cs typeface="Arial"/>
              </a:rPr>
              <a:t> </a:t>
            </a:r>
            <a:r>
              <a:rPr sz="1071" dirty="0">
                <a:latin typeface="Arial"/>
                <a:cs typeface="Arial"/>
              </a:rPr>
              <a:t>increased,</a:t>
            </a:r>
            <a:r>
              <a:rPr sz="1071" spc="292" dirty="0">
                <a:latin typeface="Arial"/>
                <a:cs typeface="Arial"/>
              </a:rPr>
              <a:t> </a:t>
            </a:r>
            <a:r>
              <a:rPr sz="1071" dirty="0">
                <a:latin typeface="Arial"/>
                <a:cs typeface="Arial"/>
              </a:rPr>
              <a:t>it</a:t>
            </a:r>
            <a:r>
              <a:rPr sz="1071" spc="282" dirty="0">
                <a:latin typeface="Arial"/>
                <a:cs typeface="Arial"/>
              </a:rPr>
              <a:t> </a:t>
            </a:r>
            <a:r>
              <a:rPr sz="1071" dirty="0">
                <a:latin typeface="Arial"/>
                <a:cs typeface="Arial"/>
              </a:rPr>
              <a:t>becomes</a:t>
            </a:r>
            <a:r>
              <a:rPr sz="1071" spc="292" dirty="0">
                <a:latin typeface="Arial"/>
                <a:cs typeface="Arial"/>
              </a:rPr>
              <a:t> </a:t>
            </a:r>
            <a:r>
              <a:rPr sz="1071" dirty="0">
                <a:latin typeface="Arial"/>
                <a:cs typeface="Arial"/>
              </a:rPr>
              <a:t>comparatively</a:t>
            </a:r>
            <a:r>
              <a:rPr sz="1071" spc="292" dirty="0">
                <a:latin typeface="Arial"/>
                <a:cs typeface="Arial"/>
              </a:rPr>
              <a:t> </a:t>
            </a:r>
            <a:r>
              <a:rPr sz="1071" dirty="0">
                <a:latin typeface="Arial"/>
                <a:cs typeface="Arial"/>
              </a:rPr>
              <a:t>easier</a:t>
            </a:r>
            <a:r>
              <a:rPr sz="1071" spc="292" dirty="0">
                <a:latin typeface="Arial"/>
                <a:cs typeface="Arial"/>
              </a:rPr>
              <a:t> </a:t>
            </a:r>
            <a:r>
              <a:rPr sz="1071" dirty="0">
                <a:latin typeface="Arial"/>
                <a:cs typeface="Arial"/>
              </a:rPr>
              <a:t>for</a:t>
            </a:r>
            <a:r>
              <a:rPr sz="1071" spc="287" dirty="0">
                <a:latin typeface="Arial"/>
                <a:cs typeface="Arial"/>
              </a:rPr>
              <a:t> </a:t>
            </a:r>
            <a:r>
              <a:rPr sz="1071" spc="-49" dirty="0">
                <a:latin typeface="Arial"/>
                <a:cs typeface="Arial"/>
              </a:rPr>
              <a:t>a </a:t>
            </a:r>
            <a:r>
              <a:rPr sz="1071" dirty="0">
                <a:latin typeface="Arial"/>
                <a:cs typeface="Arial"/>
              </a:rPr>
              <a:t>refrigerant</a:t>
            </a:r>
            <a:r>
              <a:rPr sz="1071" spc="-24" dirty="0">
                <a:latin typeface="Arial"/>
                <a:cs typeface="Arial"/>
              </a:rPr>
              <a:t> </a:t>
            </a:r>
            <a:r>
              <a:rPr sz="1071" dirty="0">
                <a:latin typeface="Arial"/>
                <a:cs typeface="Arial"/>
              </a:rPr>
              <a:t>gas</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give</a:t>
            </a:r>
            <a:r>
              <a:rPr sz="1071" spc="-19" dirty="0">
                <a:latin typeface="Arial"/>
                <a:cs typeface="Arial"/>
              </a:rPr>
              <a:t> </a:t>
            </a:r>
            <a:r>
              <a:rPr sz="1071" dirty="0">
                <a:latin typeface="Arial"/>
                <a:cs typeface="Arial"/>
              </a:rPr>
              <a:t>off</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liquefy</a:t>
            </a:r>
            <a:r>
              <a:rPr sz="1071" spc="-19" dirty="0">
                <a:latin typeface="Arial"/>
                <a:cs typeface="Arial"/>
              </a:rPr>
              <a:t> </a:t>
            </a:r>
            <a:r>
              <a:rPr sz="1071" spc="-10" dirty="0">
                <a:latin typeface="Arial"/>
                <a:cs typeface="Arial"/>
              </a:rPr>
              <a:t>(condense).</a:t>
            </a:r>
            <a:endParaRPr sz="1071">
              <a:latin typeface="Arial"/>
              <a:cs typeface="Arial"/>
            </a:endParaRPr>
          </a:p>
        </p:txBody>
      </p:sp>
      <p:pic>
        <p:nvPicPr>
          <p:cNvPr id="3" name="object 3"/>
          <p:cNvPicPr/>
          <p:nvPr/>
        </p:nvPicPr>
        <p:blipFill>
          <a:blip r:embed="rId2" cstate="print"/>
          <a:stretch>
            <a:fillRect/>
          </a:stretch>
        </p:blipFill>
        <p:spPr>
          <a:xfrm>
            <a:off x="2138422" y="3445908"/>
            <a:ext cx="3282607" cy="3289523"/>
          </a:xfrm>
          <a:prstGeom prst="rect">
            <a:avLst/>
          </a:prstGeom>
        </p:spPr>
      </p:pic>
      <p:sp>
        <p:nvSpPr>
          <p:cNvPr id="4" name="object 4"/>
          <p:cNvSpPr txBox="1"/>
          <p:nvPr/>
        </p:nvSpPr>
        <p:spPr>
          <a:xfrm>
            <a:off x="878127" y="888954"/>
            <a:ext cx="5813566" cy="2413610"/>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21"/>
              </a:spcBef>
            </a:pPr>
            <a:endParaRPr sz="974" dirty="0">
              <a:latin typeface="Verdana"/>
              <a:cs typeface="Verdana"/>
            </a:endParaRPr>
          </a:p>
          <a:p>
            <a:pPr marL="12369" marR="4947" algn="just">
              <a:lnSpc>
                <a:spcPct val="143600"/>
              </a:lnSpc>
            </a:pPr>
            <a:r>
              <a:rPr sz="1071" dirty="0">
                <a:latin typeface="Arial"/>
                <a:cs typeface="Arial"/>
              </a:rPr>
              <a:t>*</a:t>
            </a:r>
            <a:r>
              <a:rPr sz="1071" spc="111" dirty="0">
                <a:latin typeface="Arial"/>
                <a:cs typeface="Arial"/>
              </a:rPr>
              <a:t> </a:t>
            </a:r>
            <a:r>
              <a:rPr sz="1071" spc="-10" dirty="0">
                <a:latin typeface="Arial"/>
                <a:cs typeface="Arial"/>
              </a:rPr>
              <a:t>HFC-</a:t>
            </a:r>
            <a:r>
              <a:rPr sz="1071" dirty="0">
                <a:latin typeface="Arial"/>
                <a:cs typeface="Arial"/>
              </a:rPr>
              <a:t>134a</a:t>
            </a:r>
            <a:r>
              <a:rPr sz="1071" spc="122" dirty="0">
                <a:latin typeface="Arial"/>
                <a:cs typeface="Arial"/>
              </a:rPr>
              <a:t> </a:t>
            </a:r>
            <a:r>
              <a:rPr sz="1071" dirty="0">
                <a:latin typeface="Arial"/>
                <a:cs typeface="Arial"/>
              </a:rPr>
              <a:t>(R134a)</a:t>
            </a:r>
            <a:r>
              <a:rPr sz="1071" spc="117" dirty="0">
                <a:latin typeface="Arial"/>
                <a:cs typeface="Arial"/>
              </a:rPr>
              <a:t> </a:t>
            </a:r>
            <a:r>
              <a:rPr sz="1071" dirty="0">
                <a:latin typeface="Arial"/>
                <a:cs typeface="Arial"/>
              </a:rPr>
              <a:t>is</a:t>
            </a:r>
            <a:r>
              <a:rPr sz="1071" spc="111" dirty="0">
                <a:latin typeface="Arial"/>
                <a:cs typeface="Arial"/>
              </a:rPr>
              <a:t> </a:t>
            </a:r>
            <a:r>
              <a:rPr sz="1071" dirty="0">
                <a:latin typeface="Arial"/>
                <a:cs typeface="Arial"/>
              </a:rPr>
              <a:t>currently</a:t>
            </a:r>
            <a:r>
              <a:rPr sz="1071" spc="117" dirty="0">
                <a:latin typeface="Arial"/>
                <a:cs typeface="Arial"/>
              </a:rPr>
              <a:t> </a:t>
            </a:r>
            <a:r>
              <a:rPr sz="1071" dirty="0">
                <a:latin typeface="Arial"/>
                <a:cs typeface="Arial"/>
              </a:rPr>
              <a:t>used</a:t>
            </a:r>
            <a:r>
              <a:rPr sz="1071" spc="117" dirty="0">
                <a:latin typeface="Arial"/>
                <a:cs typeface="Arial"/>
              </a:rPr>
              <a:t> </a:t>
            </a:r>
            <a:r>
              <a:rPr sz="1071" dirty="0">
                <a:latin typeface="Arial"/>
                <a:cs typeface="Arial"/>
              </a:rPr>
              <a:t>in</a:t>
            </a:r>
            <a:r>
              <a:rPr sz="1071" spc="122" dirty="0">
                <a:latin typeface="Arial"/>
                <a:cs typeface="Arial"/>
              </a:rPr>
              <a:t> </a:t>
            </a:r>
            <a:r>
              <a:rPr sz="1071" dirty="0">
                <a:latin typeface="Arial"/>
                <a:cs typeface="Arial"/>
              </a:rPr>
              <a:t>air</a:t>
            </a:r>
            <a:r>
              <a:rPr sz="1071" spc="122" dirty="0">
                <a:latin typeface="Arial"/>
                <a:cs typeface="Arial"/>
              </a:rPr>
              <a:t> </a:t>
            </a:r>
            <a:r>
              <a:rPr sz="1071" dirty="0">
                <a:latin typeface="Arial"/>
                <a:cs typeface="Arial"/>
              </a:rPr>
              <a:t>conditioners</a:t>
            </a:r>
            <a:r>
              <a:rPr sz="1071" spc="111" dirty="0">
                <a:latin typeface="Arial"/>
                <a:cs typeface="Arial"/>
              </a:rPr>
              <a:t> </a:t>
            </a:r>
            <a:r>
              <a:rPr sz="1071" dirty="0">
                <a:latin typeface="Arial"/>
                <a:cs typeface="Arial"/>
              </a:rPr>
              <a:t>because</a:t>
            </a:r>
            <a:r>
              <a:rPr sz="1071" spc="117" dirty="0">
                <a:latin typeface="Arial"/>
                <a:cs typeface="Arial"/>
              </a:rPr>
              <a:t> </a:t>
            </a:r>
            <a:r>
              <a:rPr sz="1071" dirty="0">
                <a:latin typeface="Arial"/>
                <a:cs typeface="Arial"/>
              </a:rPr>
              <a:t>it</a:t>
            </a:r>
            <a:r>
              <a:rPr sz="1071" spc="117" dirty="0">
                <a:latin typeface="Arial"/>
                <a:cs typeface="Arial"/>
              </a:rPr>
              <a:t> </a:t>
            </a:r>
            <a:r>
              <a:rPr sz="1071" dirty="0">
                <a:latin typeface="Arial"/>
                <a:cs typeface="Arial"/>
              </a:rPr>
              <a:t>evaporates</a:t>
            </a:r>
            <a:r>
              <a:rPr sz="1071" spc="117" dirty="0">
                <a:latin typeface="Arial"/>
                <a:cs typeface="Arial"/>
              </a:rPr>
              <a:t> </a:t>
            </a:r>
            <a:r>
              <a:rPr sz="1071" dirty="0">
                <a:latin typeface="Arial"/>
                <a:cs typeface="Arial"/>
              </a:rPr>
              <a:t>and</a:t>
            </a:r>
            <a:r>
              <a:rPr sz="1071" spc="122" dirty="0">
                <a:latin typeface="Arial"/>
                <a:cs typeface="Arial"/>
              </a:rPr>
              <a:t> </a:t>
            </a:r>
            <a:r>
              <a:rPr sz="1071" spc="-10" dirty="0">
                <a:latin typeface="Arial"/>
                <a:cs typeface="Arial"/>
              </a:rPr>
              <a:t>liquefies </a:t>
            </a:r>
            <a:r>
              <a:rPr sz="1071" dirty="0">
                <a:latin typeface="Arial"/>
                <a:cs typeface="Arial"/>
              </a:rPr>
              <a:t>easily,</a:t>
            </a:r>
            <a:r>
              <a:rPr sz="1071" spc="229" dirty="0">
                <a:latin typeface="Arial"/>
                <a:cs typeface="Arial"/>
              </a:rPr>
              <a:t> </a:t>
            </a:r>
            <a:r>
              <a:rPr sz="1071" dirty="0">
                <a:latin typeface="Arial"/>
                <a:cs typeface="Arial"/>
              </a:rPr>
              <a:t>chemically</a:t>
            </a:r>
            <a:r>
              <a:rPr sz="1071" spc="239" dirty="0">
                <a:latin typeface="Arial"/>
                <a:cs typeface="Arial"/>
              </a:rPr>
              <a:t> </a:t>
            </a:r>
            <a:r>
              <a:rPr sz="1071" dirty="0">
                <a:latin typeface="Arial"/>
                <a:cs typeface="Arial"/>
              </a:rPr>
              <a:t>stable,</a:t>
            </a:r>
            <a:r>
              <a:rPr sz="1071" spc="234" dirty="0">
                <a:latin typeface="Arial"/>
                <a:cs typeface="Arial"/>
              </a:rPr>
              <a:t> </a:t>
            </a:r>
            <a:r>
              <a:rPr sz="1071" dirty="0">
                <a:latin typeface="Arial"/>
                <a:cs typeface="Arial"/>
              </a:rPr>
              <a:t>and</a:t>
            </a:r>
            <a:r>
              <a:rPr sz="1071" spc="239" dirty="0">
                <a:latin typeface="Arial"/>
                <a:cs typeface="Arial"/>
              </a:rPr>
              <a:t> </a:t>
            </a:r>
            <a:r>
              <a:rPr sz="1071" spc="-10" dirty="0">
                <a:latin typeface="Arial"/>
                <a:cs typeface="Arial"/>
              </a:rPr>
              <a:t>non-</a:t>
            </a:r>
            <a:r>
              <a:rPr sz="1071" dirty="0">
                <a:latin typeface="Arial"/>
                <a:cs typeface="Arial"/>
              </a:rPr>
              <a:t>degenerative</a:t>
            </a:r>
            <a:r>
              <a:rPr sz="1071" spc="234" dirty="0">
                <a:latin typeface="Arial"/>
                <a:cs typeface="Arial"/>
              </a:rPr>
              <a:t> </a:t>
            </a:r>
            <a:r>
              <a:rPr sz="1071" dirty="0">
                <a:latin typeface="Arial"/>
                <a:cs typeface="Arial"/>
              </a:rPr>
              <a:t>properties.</a:t>
            </a:r>
            <a:r>
              <a:rPr sz="1071" spc="243" dirty="0">
                <a:latin typeface="Arial"/>
                <a:cs typeface="Arial"/>
              </a:rPr>
              <a:t> </a:t>
            </a:r>
            <a:r>
              <a:rPr sz="1071" dirty="0">
                <a:latin typeface="Arial"/>
                <a:cs typeface="Arial"/>
              </a:rPr>
              <a:t>Because</a:t>
            </a:r>
            <a:r>
              <a:rPr sz="1071" spc="234" dirty="0">
                <a:latin typeface="Arial"/>
                <a:cs typeface="Arial"/>
              </a:rPr>
              <a:t> </a:t>
            </a:r>
            <a:r>
              <a:rPr sz="1071" dirty="0">
                <a:latin typeface="Arial"/>
                <a:cs typeface="Arial"/>
              </a:rPr>
              <a:t>the</a:t>
            </a:r>
            <a:r>
              <a:rPr sz="1071" spc="239" dirty="0">
                <a:latin typeface="Arial"/>
                <a:cs typeface="Arial"/>
              </a:rPr>
              <a:t> </a:t>
            </a:r>
            <a:r>
              <a:rPr sz="1071" dirty="0">
                <a:latin typeface="Arial"/>
                <a:cs typeface="Arial"/>
              </a:rPr>
              <a:t>refrigerant</a:t>
            </a:r>
            <a:r>
              <a:rPr sz="1071" spc="239" dirty="0">
                <a:latin typeface="Arial"/>
                <a:cs typeface="Arial"/>
              </a:rPr>
              <a:t> </a:t>
            </a:r>
            <a:r>
              <a:rPr sz="1071" dirty="0">
                <a:latin typeface="Arial"/>
                <a:cs typeface="Arial"/>
              </a:rPr>
              <a:t>has</a:t>
            </a:r>
            <a:r>
              <a:rPr sz="1071" spc="234" dirty="0">
                <a:latin typeface="Arial"/>
                <a:cs typeface="Arial"/>
              </a:rPr>
              <a:t> </a:t>
            </a:r>
            <a:r>
              <a:rPr sz="1071" spc="-24" dirty="0">
                <a:latin typeface="Arial"/>
                <a:cs typeface="Arial"/>
              </a:rPr>
              <a:t>no </a:t>
            </a:r>
            <a:r>
              <a:rPr sz="1071" dirty="0">
                <a:latin typeface="Arial"/>
                <a:cs typeface="Arial"/>
              </a:rPr>
              <a:t>chlorine</a:t>
            </a:r>
            <a:r>
              <a:rPr sz="1071" spc="-19"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has</a:t>
            </a:r>
            <a:r>
              <a:rPr sz="1071" spc="-19" dirty="0">
                <a:latin typeface="Arial"/>
                <a:cs typeface="Arial"/>
              </a:rPr>
              <a:t> </a:t>
            </a:r>
            <a:r>
              <a:rPr sz="1071" dirty="0">
                <a:latin typeface="Arial"/>
                <a:cs typeface="Arial"/>
              </a:rPr>
              <a:t>ZERO</a:t>
            </a:r>
            <a:r>
              <a:rPr sz="1071" spc="-24" dirty="0">
                <a:latin typeface="Arial"/>
                <a:cs typeface="Arial"/>
              </a:rPr>
              <a:t> </a:t>
            </a:r>
            <a:r>
              <a:rPr sz="1071" dirty="0">
                <a:latin typeface="Arial"/>
                <a:cs typeface="Arial"/>
              </a:rPr>
              <a:t>ODP.</a:t>
            </a:r>
            <a:r>
              <a:rPr sz="1071" spc="-19" dirty="0">
                <a:latin typeface="Arial"/>
                <a:cs typeface="Arial"/>
              </a:rPr>
              <a:t> </a:t>
            </a:r>
            <a:r>
              <a:rPr sz="1071" dirty="0">
                <a:latin typeface="Arial"/>
                <a:cs typeface="Arial"/>
              </a:rPr>
              <a:t>But</a:t>
            </a:r>
            <a:r>
              <a:rPr sz="1071" spc="-19"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does</a:t>
            </a:r>
            <a:r>
              <a:rPr sz="1071" spc="-19" dirty="0">
                <a:latin typeface="Arial"/>
                <a:cs typeface="Arial"/>
              </a:rPr>
              <a:t> </a:t>
            </a:r>
            <a:r>
              <a:rPr sz="1071" dirty="0">
                <a:latin typeface="Arial"/>
                <a:cs typeface="Arial"/>
              </a:rPr>
              <a:t>contribute</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global</a:t>
            </a:r>
            <a:r>
              <a:rPr sz="1071" spc="-24" dirty="0">
                <a:latin typeface="Arial"/>
                <a:cs typeface="Arial"/>
              </a:rPr>
              <a:t> </a:t>
            </a:r>
            <a:r>
              <a:rPr sz="1071" spc="-10" dirty="0">
                <a:latin typeface="Arial"/>
                <a:cs typeface="Arial"/>
              </a:rPr>
              <a:t>warming.</a:t>
            </a:r>
            <a:endParaRPr sz="1071" dirty="0">
              <a:latin typeface="Arial"/>
              <a:cs typeface="Arial"/>
            </a:endParaRPr>
          </a:p>
          <a:p>
            <a:pPr marL="12369" algn="just">
              <a:spcBef>
                <a:spcPts val="1149"/>
              </a:spcBef>
            </a:pPr>
            <a:r>
              <a:rPr sz="1071" b="1" dirty="0">
                <a:latin typeface="Arial"/>
                <a:cs typeface="Arial"/>
              </a:rPr>
              <a:t>1.7</a:t>
            </a:r>
            <a:r>
              <a:rPr sz="1071" b="1" spc="355" dirty="0">
                <a:latin typeface="Arial"/>
                <a:cs typeface="Arial"/>
              </a:rPr>
              <a:t>   </a:t>
            </a:r>
            <a:r>
              <a:rPr sz="1071" b="1" dirty="0">
                <a:latin typeface="Arial"/>
                <a:cs typeface="Arial"/>
              </a:rPr>
              <a:t>Refrigeration</a:t>
            </a:r>
            <a:r>
              <a:rPr sz="1071" b="1" spc="5" dirty="0">
                <a:latin typeface="Arial"/>
                <a:cs typeface="Arial"/>
              </a:rPr>
              <a:t> </a:t>
            </a:r>
            <a:r>
              <a:rPr sz="1071" b="1" spc="-10" dirty="0">
                <a:latin typeface="Arial"/>
                <a:cs typeface="Arial"/>
              </a:rPr>
              <a:t>Cycle</a:t>
            </a:r>
            <a:endParaRPr sz="1071" dirty="0">
              <a:latin typeface="Arial"/>
              <a:cs typeface="Arial"/>
            </a:endParaRPr>
          </a:p>
          <a:p>
            <a:pPr marL="12369" marR="4947" algn="just">
              <a:lnSpc>
                <a:spcPct val="143800"/>
              </a:lnSpc>
              <a:spcBef>
                <a:spcPts val="565"/>
              </a:spcBef>
            </a:pPr>
            <a:r>
              <a:rPr sz="1071" spc="-10" dirty="0">
                <a:latin typeface="Arial"/>
                <a:cs typeface="Arial"/>
              </a:rPr>
              <a:t>Now</a:t>
            </a:r>
            <a:r>
              <a:rPr sz="1071" spc="-49" dirty="0">
                <a:latin typeface="Arial"/>
                <a:cs typeface="Arial"/>
              </a:rPr>
              <a:t> </a:t>
            </a:r>
            <a:r>
              <a:rPr sz="1071" dirty="0">
                <a:latin typeface="Arial"/>
                <a:cs typeface="Arial"/>
              </a:rPr>
              <a:t>that</a:t>
            </a:r>
            <a:r>
              <a:rPr sz="1071" spc="-44" dirty="0">
                <a:latin typeface="Arial"/>
                <a:cs typeface="Arial"/>
              </a:rPr>
              <a:t> </a:t>
            </a:r>
            <a:r>
              <a:rPr sz="1071" dirty="0">
                <a:latin typeface="Arial"/>
                <a:cs typeface="Arial"/>
              </a:rPr>
              <a:t>you</a:t>
            </a:r>
            <a:r>
              <a:rPr sz="1071" spc="-44" dirty="0">
                <a:latin typeface="Arial"/>
                <a:cs typeface="Arial"/>
              </a:rPr>
              <a:t> </a:t>
            </a:r>
            <a:r>
              <a:rPr sz="1071" spc="-10" dirty="0">
                <a:latin typeface="Arial"/>
                <a:cs typeface="Arial"/>
              </a:rPr>
              <a:t>know</a:t>
            </a:r>
            <a:r>
              <a:rPr sz="1071" spc="-44" dirty="0">
                <a:latin typeface="Arial"/>
                <a:cs typeface="Arial"/>
              </a:rPr>
              <a:t> </a:t>
            </a:r>
            <a:r>
              <a:rPr sz="1071" spc="-10" dirty="0">
                <a:latin typeface="Arial"/>
                <a:cs typeface="Arial"/>
              </a:rPr>
              <a:t>about</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main</a:t>
            </a:r>
            <a:r>
              <a:rPr sz="1071" spc="-44" dirty="0">
                <a:latin typeface="Arial"/>
                <a:cs typeface="Arial"/>
              </a:rPr>
              <a:t> </a:t>
            </a:r>
            <a:r>
              <a:rPr sz="1071" spc="-10" dirty="0">
                <a:latin typeface="Arial"/>
                <a:cs typeface="Arial"/>
              </a:rPr>
              <a:t>components</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refrigeration,</a:t>
            </a:r>
            <a:r>
              <a:rPr sz="1071" spc="-44" dirty="0">
                <a:latin typeface="Arial"/>
                <a:cs typeface="Arial"/>
              </a:rPr>
              <a:t> </a:t>
            </a:r>
            <a:r>
              <a:rPr sz="1071" dirty="0">
                <a:latin typeface="Arial"/>
                <a:cs typeface="Arial"/>
              </a:rPr>
              <a:t>we</a:t>
            </a:r>
            <a:r>
              <a:rPr sz="1071" spc="-44" dirty="0">
                <a:latin typeface="Arial"/>
                <a:cs typeface="Arial"/>
              </a:rPr>
              <a:t> </a:t>
            </a:r>
            <a:r>
              <a:rPr sz="1071" spc="-10" dirty="0">
                <a:latin typeface="Arial"/>
                <a:cs typeface="Arial"/>
              </a:rPr>
              <a:t>can</a:t>
            </a:r>
            <a:r>
              <a:rPr sz="1071" spc="-49" dirty="0">
                <a:latin typeface="Arial"/>
                <a:cs typeface="Arial"/>
              </a:rPr>
              <a:t> </a:t>
            </a:r>
            <a:r>
              <a:rPr sz="1071" spc="-10" dirty="0">
                <a:latin typeface="Arial"/>
                <a:cs typeface="Arial"/>
              </a:rPr>
              <a:t>move</a:t>
            </a:r>
            <a:r>
              <a:rPr sz="1071" spc="-49" dirty="0">
                <a:latin typeface="Arial"/>
                <a:cs typeface="Arial"/>
              </a:rPr>
              <a:t> </a:t>
            </a:r>
            <a:r>
              <a:rPr sz="1071" dirty="0">
                <a:latin typeface="Arial"/>
                <a:cs typeface="Arial"/>
              </a:rPr>
              <a:t>forward</a:t>
            </a:r>
            <a:r>
              <a:rPr sz="1071" spc="-44" dirty="0">
                <a:latin typeface="Arial"/>
                <a:cs typeface="Arial"/>
              </a:rPr>
              <a:t> </a:t>
            </a:r>
            <a:r>
              <a:rPr sz="1071" spc="-10" dirty="0">
                <a:latin typeface="Arial"/>
                <a:cs typeface="Arial"/>
              </a:rPr>
              <a:t>towards </a:t>
            </a:r>
            <a:r>
              <a:rPr sz="1071" dirty="0">
                <a:latin typeface="Arial"/>
                <a:cs typeface="Arial"/>
              </a:rPr>
              <a:t>its</a:t>
            </a:r>
            <a:r>
              <a:rPr sz="1071" spc="136" dirty="0">
                <a:latin typeface="Arial"/>
                <a:cs typeface="Arial"/>
              </a:rPr>
              <a:t> </a:t>
            </a:r>
            <a:r>
              <a:rPr sz="1071" dirty="0">
                <a:latin typeface="Arial"/>
                <a:cs typeface="Arial"/>
              </a:rPr>
              <a:t>process.</a:t>
            </a:r>
            <a:r>
              <a:rPr sz="1071" spc="131" dirty="0">
                <a:latin typeface="Arial"/>
                <a:cs typeface="Arial"/>
              </a:rPr>
              <a:t> </a:t>
            </a:r>
            <a:r>
              <a:rPr sz="1071" dirty="0">
                <a:latin typeface="Arial"/>
                <a:cs typeface="Arial"/>
              </a:rPr>
              <a:t>The</a:t>
            </a:r>
            <a:r>
              <a:rPr sz="1071" spc="141" dirty="0">
                <a:latin typeface="Arial"/>
                <a:cs typeface="Arial"/>
              </a:rPr>
              <a:t> </a:t>
            </a:r>
            <a:r>
              <a:rPr sz="1071" dirty="0">
                <a:latin typeface="Arial"/>
                <a:cs typeface="Arial"/>
              </a:rPr>
              <a:t>Figure</a:t>
            </a:r>
            <a:r>
              <a:rPr sz="1071" spc="131" dirty="0">
                <a:latin typeface="Arial"/>
                <a:cs typeface="Arial"/>
              </a:rPr>
              <a:t> </a:t>
            </a:r>
            <a:r>
              <a:rPr sz="1071" dirty="0">
                <a:latin typeface="Arial"/>
                <a:cs typeface="Arial"/>
              </a:rPr>
              <a:t>below</a:t>
            </a:r>
            <a:r>
              <a:rPr sz="1071" spc="136" dirty="0">
                <a:latin typeface="Arial"/>
                <a:cs typeface="Arial"/>
              </a:rPr>
              <a:t> </a:t>
            </a:r>
            <a:r>
              <a:rPr sz="1071" dirty="0">
                <a:latin typeface="Arial"/>
                <a:cs typeface="Arial"/>
              </a:rPr>
              <a:t>shows</a:t>
            </a:r>
            <a:r>
              <a:rPr sz="1071" spc="141" dirty="0">
                <a:latin typeface="Arial"/>
                <a:cs typeface="Arial"/>
              </a:rPr>
              <a:t> </a:t>
            </a:r>
            <a:r>
              <a:rPr sz="1071" dirty="0">
                <a:latin typeface="Arial"/>
                <a:cs typeface="Arial"/>
              </a:rPr>
              <a:t>a</a:t>
            </a:r>
            <a:r>
              <a:rPr sz="1071" spc="136" dirty="0">
                <a:latin typeface="Arial"/>
                <a:cs typeface="Arial"/>
              </a:rPr>
              <a:t> </a:t>
            </a:r>
            <a:r>
              <a:rPr sz="1071" dirty="0">
                <a:latin typeface="Arial"/>
                <a:cs typeface="Arial"/>
              </a:rPr>
              <a:t>basic</a:t>
            </a:r>
            <a:r>
              <a:rPr sz="1071" spc="136" dirty="0">
                <a:latin typeface="Arial"/>
                <a:cs typeface="Arial"/>
              </a:rPr>
              <a:t> </a:t>
            </a:r>
            <a:r>
              <a:rPr sz="1071" dirty="0">
                <a:latin typeface="Arial"/>
                <a:cs typeface="Arial"/>
              </a:rPr>
              <a:t>refrigeration</a:t>
            </a:r>
            <a:r>
              <a:rPr sz="1071" spc="131" dirty="0">
                <a:latin typeface="Arial"/>
                <a:cs typeface="Arial"/>
              </a:rPr>
              <a:t> </a:t>
            </a:r>
            <a:r>
              <a:rPr sz="1071" dirty="0">
                <a:latin typeface="Arial"/>
                <a:cs typeface="Arial"/>
              </a:rPr>
              <a:t>system</a:t>
            </a:r>
            <a:r>
              <a:rPr sz="1071" spc="136" dirty="0">
                <a:latin typeface="Arial"/>
                <a:cs typeface="Arial"/>
              </a:rPr>
              <a:t> </a:t>
            </a:r>
            <a:r>
              <a:rPr sz="1071" dirty="0">
                <a:latin typeface="Arial"/>
                <a:cs typeface="Arial"/>
              </a:rPr>
              <a:t>with</a:t>
            </a:r>
            <a:r>
              <a:rPr sz="1071" spc="136" dirty="0">
                <a:latin typeface="Arial"/>
                <a:cs typeface="Arial"/>
              </a:rPr>
              <a:t> </a:t>
            </a:r>
            <a:r>
              <a:rPr sz="1071" dirty="0">
                <a:latin typeface="Arial"/>
                <a:cs typeface="Arial"/>
              </a:rPr>
              <a:t>all</a:t>
            </a:r>
            <a:r>
              <a:rPr sz="1071" spc="131" dirty="0">
                <a:latin typeface="Arial"/>
                <a:cs typeface="Arial"/>
              </a:rPr>
              <a:t> </a:t>
            </a:r>
            <a:r>
              <a:rPr sz="1071" dirty="0">
                <a:latin typeface="Arial"/>
                <a:cs typeface="Arial"/>
              </a:rPr>
              <a:t>major</a:t>
            </a:r>
            <a:r>
              <a:rPr sz="1071" spc="131" dirty="0">
                <a:latin typeface="Arial"/>
                <a:cs typeface="Arial"/>
              </a:rPr>
              <a:t> </a:t>
            </a:r>
            <a:r>
              <a:rPr sz="1071" spc="-10" dirty="0">
                <a:latin typeface="Arial"/>
                <a:cs typeface="Arial"/>
              </a:rPr>
              <a:t>components </a:t>
            </a:r>
            <a:r>
              <a:rPr sz="1071" dirty="0">
                <a:latin typeface="Arial"/>
                <a:cs typeface="Arial"/>
              </a:rPr>
              <a:t>sealed</a:t>
            </a:r>
            <a:r>
              <a:rPr sz="1071" spc="29"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tubes</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hoses</a:t>
            </a:r>
            <a:r>
              <a:rPr sz="1071" spc="29" dirty="0">
                <a:latin typeface="Arial"/>
                <a:cs typeface="Arial"/>
              </a:rPr>
              <a:t> </a:t>
            </a:r>
            <a:r>
              <a:rPr sz="1071" dirty="0">
                <a:latin typeface="Arial"/>
                <a:cs typeface="Arial"/>
              </a:rPr>
              <a:t>containing</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has</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ability</a:t>
            </a:r>
            <a:r>
              <a:rPr sz="1071" spc="3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change</a:t>
            </a:r>
            <a:r>
              <a:rPr sz="1071" spc="29" dirty="0">
                <a:latin typeface="Arial"/>
                <a:cs typeface="Arial"/>
              </a:rPr>
              <a:t> </a:t>
            </a:r>
            <a:r>
              <a:rPr sz="1071" spc="-24" dirty="0">
                <a:latin typeface="Arial"/>
                <a:cs typeface="Arial"/>
              </a:rPr>
              <a:t>its </a:t>
            </a:r>
            <a:r>
              <a:rPr sz="1071" dirty="0">
                <a:latin typeface="Arial"/>
                <a:cs typeface="Arial"/>
              </a:rPr>
              <a:t>physical</a:t>
            </a:r>
            <a:r>
              <a:rPr sz="1071" spc="-34" dirty="0">
                <a:latin typeface="Arial"/>
                <a:cs typeface="Arial"/>
              </a:rPr>
              <a:t> </a:t>
            </a:r>
            <a:r>
              <a:rPr sz="1071" dirty="0">
                <a:latin typeface="Arial"/>
                <a:cs typeface="Arial"/>
              </a:rPr>
              <a:t>properties</a:t>
            </a:r>
            <a:r>
              <a:rPr sz="1071" spc="-29" dirty="0">
                <a:latin typeface="Arial"/>
                <a:cs typeface="Arial"/>
              </a:rPr>
              <a:t> </a:t>
            </a:r>
            <a:r>
              <a:rPr sz="1071" dirty="0">
                <a:latin typeface="Arial"/>
                <a:cs typeface="Arial"/>
              </a:rPr>
              <a:t>during</a:t>
            </a:r>
            <a:r>
              <a:rPr sz="1071" spc="-29" dirty="0">
                <a:latin typeface="Arial"/>
                <a:cs typeface="Arial"/>
              </a:rPr>
              <a:t> </a:t>
            </a:r>
            <a:r>
              <a:rPr sz="1071" dirty="0">
                <a:latin typeface="Arial"/>
                <a:cs typeface="Arial"/>
              </a:rPr>
              <a:t>compression,</a:t>
            </a:r>
            <a:r>
              <a:rPr sz="1071" spc="-29" dirty="0">
                <a:latin typeface="Arial"/>
                <a:cs typeface="Arial"/>
              </a:rPr>
              <a:t> </a:t>
            </a:r>
            <a:r>
              <a:rPr sz="1071" dirty="0">
                <a:latin typeface="Arial"/>
                <a:cs typeface="Arial"/>
              </a:rPr>
              <a:t>which</a:t>
            </a:r>
            <a:r>
              <a:rPr sz="1071" spc="-3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crucial</a:t>
            </a:r>
            <a:r>
              <a:rPr sz="1071" spc="-2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operation</a:t>
            </a:r>
            <a:r>
              <a:rPr sz="1071" spc="-3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refrigeration</a:t>
            </a:r>
            <a:r>
              <a:rPr sz="1071" spc="-29" dirty="0">
                <a:latin typeface="Arial"/>
                <a:cs typeface="Arial"/>
              </a:rPr>
              <a:t> </a:t>
            </a:r>
            <a:r>
              <a:rPr sz="1071" spc="-10" dirty="0">
                <a:latin typeface="Arial"/>
                <a:cs typeface="Arial"/>
              </a:rPr>
              <a:t>system.</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11</a:t>
            </a:r>
          </a:p>
        </p:txBody>
      </p:sp>
      <p:sp>
        <p:nvSpPr>
          <p:cNvPr id="10" name="object 3">
            <a:extLst>
              <a:ext uri="{FF2B5EF4-FFF2-40B4-BE49-F238E27FC236}">
                <a16:creationId xmlns:a16="http://schemas.microsoft.com/office/drawing/2014/main" id="{15B0BF33-90E7-D2D9-B80E-1D5145DD0761}"/>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6999672"/>
            <a:ext cx="5812948" cy="2211394"/>
          </a:xfrm>
          <a:prstGeom prst="rect">
            <a:avLst/>
          </a:prstGeom>
        </p:spPr>
        <p:txBody>
          <a:bodyPr vert="horz" wrap="square" lIns="0" tIns="11750" rIns="0" bIns="0" rtlCol="0">
            <a:spAutoFit/>
          </a:bodyPr>
          <a:lstStyle/>
          <a:p>
            <a:pPr marL="12369" marR="4947" algn="just">
              <a:lnSpc>
                <a:spcPct val="143800"/>
              </a:lnSpc>
              <a:spcBef>
                <a:spcPts val="93"/>
              </a:spcBef>
            </a:pPr>
            <a:r>
              <a:rPr sz="1071" dirty="0">
                <a:latin typeface="Arial"/>
                <a:cs typeface="Arial"/>
              </a:rPr>
              <a:t>To</a:t>
            </a:r>
            <a:r>
              <a:rPr sz="1071" spc="156" dirty="0">
                <a:latin typeface="Arial"/>
                <a:cs typeface="Arial"/>
              </a:rPr>
              <a:t> </a:t>
            </a:r>
            <a:r>
              <a:rPr sz="1071" dirty="0">
                <a:latin typeface="Arial"/>
                <a:cs typeface="Arial"/>
              </a:rPr>
              <a:t>summarize</a:t>
            </a:r>
            <a:r>
              <a:rPr sz="1071" spc="156" dirty="0">
                <a:latin typeface="Arial"/>
                <a:cs typeface="Arial"/>
              </a:rPr>
              <a:t> </a:t>
            </a:r>
            <a:r>
              <a:rPr sz="1071" dirty="0">
                <a:latin typeface="Arial"/>
                <a:cs typeface="Arial"/>
              </a:rPr>
              <a:t>—</a:t>
            </a:r>
            <a:r>
              <a:rPr sz="1071" spc="161" dirty="0">
                <a:latin typeface="Arial"/>
                <a:cs typeface="Arial"/>
              </a:rPr>
              <a:t> </a:t>
            </a:r>
            <a:r>
              <a:rPr sz="1071" dirty="0">
                <a:latin typeface="Arial"/>
                <a:cs typeface="Arial"/>
              </a:rPr>
              <a:t>heat</a:t>
            </a:r>
            <a:r>
              <a:rPr sz="1071" spc="156" dirty="0">
                <a:latin typeface="Arial"/>
                <a:cs typeface="Arial"/>
              </a:rPr>
              <a:t> </a:t>
            </a:r>
            <a:r>
              <a:rPr sz="1071" dirty="0">
                <a:latin typeface="Arial"/>
                <a:cs typeface="Arial"/>
              </a:rPr>
              <a:t>is</a:t>
            </a:r>
            <a:r>
              <a:rPr sz="1071" spc="161" dirty="0">
                <a:latin typeface="Arial"/>
                <a:cs typeface="Arial"/>
              </a:rPr>
              <a:t> </a:t>
            </a:r>
            <a:r>
              <a:rPr sz="1071" dirty="0">
                <a:latin typeface="Arial"/>
                <a:cs typeface="Arial"/>
              </a:rPr>
              <a:t>absorbed</a:t>
            </a:r>
            <a:r>
              <a:rPr sz="1071" spc="151" dirty="0">
                <a:latin typeface="Arial"/>
                <a:cs typeface="Arial"/>
              </a:rPr>
              <a:t> </a:t>
            </a:r>
            <a:r>
              <a:rPr sz="1071" dirty="0">
                <a:latin typeface="Arial"/>
                <a:cs typeface="Arial"/>
              </a:rPr>
              <a:t>by</a:t>
            </a:r>
            <a:r>
              <a:rPr sz="1071" spc="161"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refrigerant</a:t>
            </a:r>
            <a:r>
              <a:rPr sz="1071" spc="161" dirty="0">
                <a:latin typeface="Arial"/>
                <a:cs typeface="Arial"/>
              </a:rPr>
              <a:t> </a:t>
            </a:r>
            <a:r>
              <a:rPr sz="1071" dirty="0">
                <a:latin typeface="Arial"/>
                <a:cs typeface="Arial"/>
              </a:rPr>
              <a:t>(cooling</a:t>
            </a:r>
            <a:r>
              <a:rPr sz="1071" spc="156"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air)</a:t>
            </a:r>
            <a:r>
              <a:rPr sz="1071" spc="151" dirty="0">
                <a:latin typeface="Arial"/>
                <a:cs typeface="Arial"/>
              </a:rPr>
              <a:t> </a:t>
            </a:r>
            <a:r>
              <a:rPr sz="1071" dirty="0">
                <a:latin typeface="Arial"/>
                <a:cs typeface="Arial"/>
              </a:rPr>
              <a:t>in</a:t>
            </a:r>
            <a:r>
              <a:rPr sz="1071" spc="161"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evaporator</a:t>
            </a:r>
            <a:r>
              <a:rPr sz="1071" spc="156" dirty="0">
                <a:latin typeface="Arial"/>
                <a:cs typeface="Arial"/>
              </a:rPr>
              <a:t> </a:t>
            </a:r>
            <a:r>
              <a:rPr sz="1071" spc="-24" dirty="0">
                <a:latin typeface="Arial"/>
                <a:cs typeface="Arial"/>
              </a:rPr>
              <a:t>and </a:t>
            </a:r>
            <a:r>
              <a:rPr sz="1071" dirty="0">
                <a:latin typeface="Arial"/>
                <a:cs typeface="Arial"/>
              </a:rPr>
              <a:t>expelled</a:t>
            </a:r>
            <a:r>
              <a:rPr sz="1071" spc="10" dirty="0">
                <a:latin typeface="Arial"/>
                <a:cs typeface="Arial"/>
              </a:rPr>
              <a:t> </a:t>
            </a:r>
            <a:r>
              <a:rPr sz="1071" dirty="0">
                <a:latin typeface="Arial"/>
                <a:cs typeface="Arial"/>
              </a:rPr>
              <a:t>from</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outdoor</a:t>
            </a:r>
            <a:r>
              <a:rPr sz="1071" spc="15"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in</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condenser.</a:t>
            </a:r>
            <a:r>
              <a:rPr sz="1071" spc="15" dirty="0">
                <a:latin typeface="Arial"/>
                <a:cs typeface="Arial"/>
              </a:rPr>
              <a:t> </a:t>
            </a:r>
            <a:r>
              <a:rPr sz="1071" dirty="0">
                <a:latin typeface="Arial"/>
                <a:cs typeface="Arial"/>
              </a:rPr>
              <a:t>Simultaneously,</a:t>
            </a:r>
            <a:r>
              <a:rPr sz="1071" spc="10" dirty="0">
                <a:latin typeface="Arial"/>
                <a:cs typeface="Arial"/>
              </a:rPr>
              <a:t> </a:t>
            </a:r>
            <a:r>
              <a:rPr sz="1071" dirty="0">
                <a:latin typeface="Arial"/>
                <a:cs typeface="Arial"/>
              </a:rPr>
              <a:t>the</a:t>
            </a:r>
            <a:r>
              <a:rPr sz="1071" spc="10" dirty="0">
                <a:latin typeface="Arial"/>
                <a:cs typeface="Arial"/>
              </a:rPr>
              <a:t> </a:t>
            </a:r>
            <a:r>
              <a:rPr sz="1071" spc="-10" dirty="0">
                <a:latin typeface="Arial"/>
                <a:cs typeface="Arial"/>
              </a:rPr>
              <a:t>expansion </a:t>
            </a:r>
            <a:r>
              <a:rPr sz="1071" dirty="0">
                <a:latin typeface="Arial"/>
                <a:cs typeface="Arial"/>
              </a:rPr>
              <a:t>device</a:t>
            </a:r>
            <a:r>
              <a:rPr sz="1071" spc="127" dirty="0">
                <a:latin typeface="Arial"/>
                <a:cs typeface="Arial"/>
              </a:rPr>
              <a:t> </a:t>
            </a:r>
            <a:r>
              <a:rPr sz="1071" dirty="0">
                <a:latin typeface="Arial"/>
                <a:cs typeface="Arial"/>
              </a:rPr>
              <a:t>and</a:t>
            </a:r>
            <a:r>
              <a:rPr sz="1071" spc="127" dirty="0">
                <a:latin typeface="Arial"/>
                <a:cs typeface="Arial"/>
              </a:rPr>
              <a:t> </a:t>
            </a:r>
            <a:r>
              <a:rPr sz="1071" dirty="0">
                <a:latin typeface="Arial"/>
                <a:cs typeface="Arial"/>
              </a:rPr>
              <a:t>compressor</a:t>
            </a:r>
            <a:r>
              <a:rPr sz="1071" spc="131" dirty="0">
                <a:latin typeface="Arial"/>
                <a:cs typeface="Arial"/>
              </a:rPr>
              <a:t> </a:t>
            </a:r>
            <a:r>
              <a:rPr sz="1071" dirty="0">
                <a:latin typeface="Arial"/>
                <a:cs typeface="Arial"/>
              </a:rPr>
              <a:t>help</a:t>
            </a:r>
            <a:r>
              <a:rPr sz="1071" spc="131" dirty="0">
                <a:latin typeface="Arial"/>
                <a:cs typeface="Arial"/>
              </a:rPr>
              <a:t> </a:t>
            </a:r>
            <a:r>
              <a:rPr sz="1071" dirty="0">
                <a:latin typeface="Arial"/>
                <a:cs typeface="Arial"/>
              </a:rPr>
              <a:t>us</a:t>
            </a:r>
            <a:r>
              <a:rPr sz="1071" spc="131" dirty="0">
                <a:latin typeface="Arial"/>
                <a:cs typeface="Arial"/>
              </a:rPr>
              <a:t> </a:t>
            </a:r>
            <a:r>
              <a:rPr sz="1071" dirty="0">
                <a:latin typeface="Arial"/>
                <a:cs typeface="Arial"/>
              </a:rPr>
              <a:t>manipulate</a:t>
            </a:r>
            <a:r>
              <a:rPr sz="1071" spc="131" dirty="0">
                <a:latin typeface="Arial"/>
                <a:cs typeface="Arial"/>
              </a:rPr>
              <a:t> </a:t>
            </a:r>
            <a:r>
              <a:rPr sz="1071" dirty="0">
                <a:latin typeface="Arial"/>
                <a:cs typeface="Arial"/>
              </a:rPr>
              <a:t>the</a:t>
            </a:r>
            <a:r>
              <a:rPr sz="1071" spc="136" dirty="0">
                <a:latin typeface="Arial"/>
                <a:cs typeface="Arial"/>
              </a:rPr>
              <a:t> </a:t>
            </a:r>
            <a:r>
              <a:rPr sz="1071" dirty="0">
                <a:latin typeface="Arial"/>
                <a:cs typeface="Arial"/>
              </a:rPr>
              <a:t>pressure</a:t>
            </a:r>
            <a:r>
              <a:rPr sz="1071" spc="127" dirty="0">
                <a:latin typeface="Arial"/>
                <a:cs typeface="Arial"/>
              </a:rPr>
              <a:t> </a:t>
            </a:r>
            <a:r>
              <a:rPr sz="1071" dirty="0">
                <a:latin typeface="Arial"/>
                <a:cs typeface="Arial"/>
              </a:rPr>
              <a:t>of</a:t>
            </a:r>
            <a:r>
              <a:rPr sz="1071" spc="131" dirty="0">
                <a:latin typeface="Arial"/>
                <a:cs typeface="Arial"/>
              </a:rPr>
              <a:t> </a:t>
            </a:r>
            <a:r>
              <a:rPr sz="1071" dirty="0">
                <a:latin typeface="Arial"/>
                <a:cs typeface="Arial"/>
              </a:rPr>
              <a:t>the</a:t>
            </a:r>
            <a:r>
              <a:rPr sz="1071" spc="136" dirty="0">
                <a:latin typeface="Arial"/>
                <a:cs typeface="Arial"/>
              </a:rPr>
              <a:t> </a:t>
            </a:r>
            <a:r>
              <a:rPr sz="1071" dirty="0">
                <a:latin typeface="Arial"/>
                <a:cs typeface="Arial"/>
              </a:rPr>
              <a:t>refrigerant</a:t>
            </a:r>
            <a:r>
              <a:rPr sz="1071" spc="131" dirty="0">
                <a:latin typeface="Arial"/>
                <a:cs typeface="Arial"/>
              </a:rPr>
              <a:t> </a:t>
            </a:r>
            <a:r>
              <a:rPr sz="1071" dirty="0">
                <a:latin typeface="Arial"/>
                <a:cs typeface="Arial"/>
              </a:rPr>
              <a:t>to</a:t>
            </a:r>
            <a:r>
              <a:rPr sz="1071" spc="131" dirty="0">
                <a:latin typeface="Arial"/>
                <a:cs typeface="Arial"/>
              </a:rPr>
              <a:t> </a:t>
            </a:r>
            <a:r>
              <a:rPr sz="1071" dirty="0">
                <a:latin typeface="Arial"/>
                <a:cs typeface="Arial"/>
              </a:rPr>
              <a:t>make</a:t>
            </a:r>
            <a:r>
              <a:rPr sz="1071" spc="131" dirty="0">
                <a:latin typeface="Arial"/>
                <a:cs typeface="Arial"/>
              </a:rPr>
              <a:t> </a:t>
            </a:r>
            <a:r>
              <a:rPr sz="1071" dirty="0">
                <a:latin typeface="Arial"/>
                <a:cs typeface="Arial"/>
              </a:rPr>
              <a:t>the</a:t>
            </a:r>
            <a:r>
              <a:rPr sz="1071" spc="131" dirty="0">
                <a:latin typeface="Arial"/>
                <a:cs typeface="Arial"/>
              </a:rPr>
              <a:t> </a:t>
            </a:r>
            <a:r>
              <a:rPr sz="1071" spc="-10" dirty="0">
                <a:latin typeface="Arial"/>
                <a:cs typeface="Arial"/>
              </a:rPr>
              <a:t>cycle possible.</a:t>
            </a:r>
            <a:endParaRPr sz="1071">
              <a:latin typeface="Arial"/>
              <a:cs typeface="Arial"/>
            </a:endParaRPr>
          </a:p>
          <a:p>
            <a:pPr marL="12369" marR="4947" algn="just">
              <a:lnSpc>
                <a:spcPct val="143700"/>
              </a:lnSpc>
              <a:spcBef>
                <a:spcPts val="584"/>
              </a:spcBef>
            </a:pPr>
            <a:r>
              <a:rPr sz="1071" dirty="0">
                <a:latin typeface="Arial"/>
                <a:cs typeface="Arial"/>
              </a:rPr>
              <a:t>Keep</a:t>
            </a:r>
            <a:r>
              <a:rPr sz="1071" spc="3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mind</a:t>
            </a:r>
            <a:r>
              <a:rPr sz="1071" spc="39" dirty="0">
                <a:latin typeface="Arial"/>
                <a:cs typeface="Arial"/>
              </a:rPr>
              <a:t> </a:t>
            </a:r>
            <a:r>
              <a:rPr sz="1071" dirty="0">
                <a:latin typeface="Arial"/>
                <a:cs typeface="Arial"/>
              </a:rPr>
              <a:t>these</a:t>
            </a:r>
            <a:r>
              <a:rPr sz="1071" spc="39" dirty="0">
                <a:latin typeface="Arial"/>
                <a:cs typeface="Arial"/>
              </a:rPr>
              <a:t> </a:t>
            </a:r>
            <a:r>
              <a:rPr sz="1071" dirty="0">
                <a:latin typeface="Arial"/>
                <a:cs typeface="Arial"/>
              </a:rPr>
              <a:t>core</a:t>
            </a:r>
            <a:r>
              <a:rPr sz="1071" spc="34" dirty="0">
                <a:latin typeface="Arial"/>
                <a:cs typeface="Arial"/>
              </a:rPr>
              <a:t> </a:t>
            </a:r>
            <a:r>
              <a:rPr sz="1071" dirty="0">
                <a:latin typeface="Arial"/>
                <a:cs typeface="Arial"/>
              </a:rPr>
              <a:t>principles</a:t>
            </a:r>
            <a:r>
              <a:rPr sz="1071" spc="3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refrigeration</a:t>
            </a:r>
            <a:r>
              <a:rPr sz="1071" spc="39" dirty="0">
                <a:latin typeface="Arial"/>
                <a:cs typeface="Arial"/>
              </a:rPr>
              <a:t> </a:t>
            </a:r>
            <a:r>
              <a:rPr sz="1071" dirty="0">
                <a:latin typeface="Arial"/>
                <a:cs typeface="Arial"/>
              </a:rPr>
              <a:t>cycle</a:t>
            </a:r>
            <a:r>
              <a:rPr sz="1071" spc="34" dirty="0">
                <a:latin typeface="Arial"/>
                <a:cs typeface="Arial"/>
              </a:rPr>
              <a:t> </a:t>
            </a:r>
            <a:r>
              <a:rPr sz="1071" dirty="0">
                <a:latin typeface="Arial"/>
                <a:cs typeface="Arial"/>
              </a:rPr>
              <a:t>will</a:t>
            </a:r>
            <a:r>
              <a:rPr sz="1071" spc="39" dirty="0">
                <a:latin typeface="Arial"/>
                <a:cs typeface="Arial"/>
              </a:rPr>
              <a:t> </a:t>
            </a:r>
            <a:r>
              <a:rPr sz="1071" dirty="0">
                <a:latin typeface="Arial"/>
                <a:cs typeface="Arial"/>
              </a:rPr>
              <a:t>always</a:t>
            </a:r>
            <a:r>
              <a:rPr sz="1071" spc="39" dirty="0">
                <a:latin typeface="Arial"/>
                <a:cs typeface="Arial"/>
              </a:rPr>
              <a:t> </a:t>
            </a:r>
            <a:r>
              <a:rPr sz="1071" dirty="0">
                <a:latin typeface="Arial"/>
                <a:cs typeface="Arial"/>
              </a:rPr>
              <a:t>remain</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same,</a:t>
            </a:r>
            <a:r>
              <a:rPr sz="1071" spc="39" dirty="0">
                <a:latin typeface="Arial"/>
                <a:cs typeface="Arial"/>
              </a:rPr>
              <a:t> </a:t>
            </a:r>
            <a:r>
              <a:rPr sz="1071" spc="-19" dirty="0">
                <a:latin typeface="Arial"/>
                <a:cs typeface="Arial"/>
              </a:rPr>
              <a:t>even </a:t>
            </a:r>
            <a:r>
              <a:rPr sz="1071" dirty="0">
                <a:latin typeface="Arial"/>
                <a:cs typeface="Arial"/>
              </a:rPr>
              <a:t>when</a:t>
            </a:r>
            <a:r>
              <a:rPr sz="1071" spc="365" dirty="0">
                <a:latin typeface="Arial"/>
                <a:cs typeface="Arial"/>
              </a:rPr>
              <a:t> </a:t>
            </a:r>
            <a:r>
              <a:rPr sz="1071" dirty="0">
                <a:latin typeface="Arial"/>
                <a:cs typeface="Arial"/>
              </a:rPr>
              <a:t>we</a:t>
            </a:r>
            <a:r>
              <a:rPr sz="1071" spc="365" dirty="0">
                <a:latin typeface="Arial"/>
                <a:cs typeface="Arial"/>
              </a:rPr>
              <a:t> </a:t>
            </a:r>
            <a:r>
              <a:rPr sz="1071" dirty="0">
                <a:latin typeface="Arial"/>
                <a:cs typeface="Arial"/>
              </a:rPr>
              <a:t>get</a:t>
            </a:r>
            <a:r>
              <a:rPr sz="1071" spc="365" dirty="0">
                <a:latin typeface="Arial"/>
                <a:cs typeface="Arial"/>
              </a:rPr>
              <a:t> </a:t>
            </a:r>
            <a:r>
              <a:rPr sz="1071" dirty="0">
                <a:latin typeface="Arial"/>
                <a:cs typeface="Arial"/>
              </a:rPr>
              <a:t>into</a:t>
            </a:r>
            <a:r>
              <a:rPr sz="1071" spc="365" dirty="0">
                <a:latin typeface="Arial"/>
                <a:cs typeface="Arial"/>
              </a:rPr>
              <a:t> </a:t>
            </a:r>
            <a:r>
              <a:rPr sz="1071" dirty="0">
                <a:latin typeface="Arial"/>
                <a:cs typeface="Arial"/>
              </a:rPr>
              <a:t>more</a:t>
            </a:r>
            <a:r>
              <a:rPr sz="1071" spc="370" dirty="0">
                <a:latin typeface="Arial"/>
                <a:cs typeface="Arial"/>
              </a:rPr>
              <a:t> </a:t>
            </a:r>
            <a:r>
              <a:rPr sz="1071" dirty="0">
                <a:latin typeface="Arial"/>
                <a:cs typeface="Arial"/>
              </a:rPr>
              <a:t>complex</a:t>
            </a:r>
            <a:r>
              <a:rPr sz="1071" spc="370" dirty="0">
                <a:latin typeface="Arial"/>
                <a:cs typeface="Arial"/>
              </a:rPr>
              <a:t> </a:t>
            </a:r>
            <a:r>
              <a:rPr sz="1071" dirty="0">
                <a:latin typeface="Arial"/>
                <a:cs typeface="Arial"/>
              </a:rPr>
              <a:t>centralized</a:t>
            </a:r>
            <a:r>
              <a:rPr sz="1071" spc="360" dirty="0">
                <a:latin typeface="Arial"/>
                <a:cs typeface="Arial"/>
              </a:rPr>
              <a:t> </a:t>
            </a:r>
            <a:r>
              <a:rPr sz="1071" dirty="0">
                <a:latin typeface="Arial"/>
                <a:cs typeface="Arial"/>
              </a:rPr>
              <a:t>HVAC</a:t>
            </a:r>
            <a:r>
              <a:rPr sz="1071" spc="370" dirty="0">
                <a:latin typeface="Arial"/>
                <a:cs typeface="Arial"/>
              </a:rPr>
              <a:t> </a:t>
            </a:r>
            <a:r>
              <a:rPr sz="1071" dirty="0">
                <a:latin typeface="Arial"/>
                <a:cs typeface="Arial"/>
              </a:rPr>
              <a:t>systems</a:t>
            </a:r>
            <a:r>
              <a:rPr sz="1071" spc="375" dirty="0">
                <a:latin typeface="Arial"/>
                <a:cs typeface="Arial"/>
              </a:rPr>
              <a:t> </a:t>
            </a:r>
            <a:r>
              <a:rPr sz="1071" dirty="0">
                <a:latin typeface="Arial"/>
                <a:cs typeface="Arial"/>
              </a:rPr>
              <a:t>like</a:t>
            </a:r>
            <a:r>
              <a:rPr sz="1071" spc="365" dirty="0">
                <a:latin typeface="Arial"/>
                <a:cs typeface="Arial"/>
              </a:rPr>
              <a:t> </a:t>
            </a:r>
            <a:r>
              <a:rPr sz="1071" dirty="0">
                <a:latin typeface="Arial"/>
                <a:cs typeface="Arial"/>
              </a:rPr>
              <a:t>chillers.</a:t>
            </a:r>
            <a:r>
              <a:rPr sz="1071" spc="365" dirty="0">
                <a:latin typeface="Arial"/>
                <a:cs typeface="Arial"/>
              </a:rPr>
              <a:t> </a:t>
            </a:r>
            <a:r>
              <a:rPr sz="1071" dirty="0">
                <a:latin typeface="Arial"/>
                <a:cs typeface="Arial"/>
              </a:rPr>
              <a:t>The</a:t>
            </a:r>
            <a:r>
              <a:rPr sz="1071" spc="360" dirty="0">
                <a:latin typeface="Arial"/>
                <a:cs typeface="Arial"/>
              </a:rPr>
              <a:t> </a:t>
            </a:r>
            <a:r>
              <a:rPr sz="1071" spc="-10" dirty="0">
                <a:latin typeface="Arial"/>
                <a:cs typeface="Arial"/>
              </a:rPr>
              <a:t>operating </a:t>
            </a:r>
            <a:r>
              <a:rPr sz="1071" dirty="0">
                <a:latin typeface="Arial"/>
                <a:cs typeface="Arial"/>
              </a:rPr>
              <a:t>characteristics</a:t>
            </a:r>
            <a:r>
              <a:rPr sz="1071" spc="341" dirty="0">
                <a:latin typeface="Arial"/>
                <a:cs typeface="Arial"/>
              </a:rPr>
              <a:t> </a:t>
            </a:r>
            <a:r>
              <a:rPr sz="1071" dirty="0">
                <a:latin typeface="Arial"/>
                <a:cs typeface="Arial"/>
              </a:rPr>
              <a:t>of</a:t>
            </a:r>
            <a:r>
              <a:rPr sz="1071" spc="341" dirty="0">
                <a:latin typeface="Arial"/>
                <a:cs typeface="Arial"/>
              </a:rPr>
              <a:t> </a:t>
            </a:r>
            <a:r>
              <a:rPr sz="1071" dirty="0">
                <a:latin typeface="Arial"/>
                <a:cs typeface="Arial"/>
              </a:rPr>
              <a:t>any</a:t>
            </a:r>
            <a:r>
              <a:rPr sz="1071" spc="346" dirty="0">
                <a:latin typeface="Arial"/>
                <a:cs typeface="Arial"/>
              </a:rPr>
              <a:t> </a:t>
            </a:r>
            <a:r>
              <a:rPr sz="1071" dirty="0">
                <a:latin typeface="Arial"/>
                <a:cs typeface="Arial"/>
              </a:rPr>
              <a:t>refrigeration</a:t>
            </a:r>
            <a:r>
              <a:rPr sz="1071" spc="336" dirty="0">
                <a:latin typeface="Arial"/>
                <a:cs typeface="Arial"/>
              </a:rPr>
              <a:t> </a:t>
            </a:r>
            <a:r>
              <a:rPr sz="1071" dirty="0">
                <a:latin typeface="Arial"/>
                <a:cs typeface="Arial"/>
              </a:rPr>
              <a:t>system</a:t>
            </a:r>
            <a:r>
              <a:rPr sz="1071" spc="336" dirty="0">
                <a:latin typeface="Arial"/>
                <a:cs typeface="Arial"/>
              </a:rPr>
              <a:t> </a:t>
            </a:r>
            <a:r>
              <a:rPr sz="1071" dirty="0">
                <a:latin typeface="Arial"/>
                <a:cs typeface="Arial"/>
              </a:rPr>
              <a:t>are</a:t>
            </a:r>
            <a:r>
              <a:rPr sz="1071" spc="341" dirty="0">
                <a:latin typeface="Arial"/>
                <a:cs typeface="Arial"/>
              </a:rPr>
              <a:t> </a:t>
            </a:r>
            <a:r>
              <a:rPr sz="1071" dirty="0">
                <a:latin typeface="Arial"/>
                <a:cs typeface="Arial"/>
              </a:rPr>
              <a:t>determined</a:t>
            </a:r>
            <a:r>
              <a:rPr sz="1071" spc="341" dirty="0">
                <a:latin typeface="Arial"/>
                <a:cs typeface="Arial"/>
              </a:rPr>
              <a:t> </a:t>
            </a:r>
            <a:r>
              <a:rPr sz="1071" dirty="0">
                <a:latin typeface="Arial"/>
                <a:cs typeface="Arial"/>
              </a:rPr>
              <a:t>by</a:t>
            </a:r>
            <a:r>
              <a:rPr sz="1071" spc="346" dirty="0">
                <a:latin typeface="Arial"/>
                <a:cs typeface="Arial"/>
              </a:rPr>
              <a:t> </a:t>
            </a:r>
            <a:r>
              <a:rPr sz="1071" dirty="0">
                <a:latin typeface="Arial"/>
                <a:cs typeface="Arial"/>
              </a:rPr>
              <a:t>the</a:t>
            </a:r>
            <a:r>
              <a:rPr sz="1071" spc="341" dirty="0">
                <a:latin typeface="Arial"/>
                <a:cs typeface="Arial"/>
              </a:rPr>
              <a:t> </a:t>
            </a:r>
            <a:r>
              <a:rPr sz="1071" dirty="0">
                <a:latin typeface="Arial"/>
                <a:cs typeface="Arial"/>
              </a:rPr>
              <a:t>refrigerant</a:t>
            </a:r>
            <a:r>
              <a:rPr sz="1071" spc="336" dirty="0">
                <a:latin typeface="Arial"/>
                <a:cs typeface="Arial"/>
              </a:rPr>
              <a:t> </a:t>
            </a:r>
            <a:r>
              <a:rPr sz="1071" dirty="0">
                <a:latin typeface="Arial"/>
                <a:cs typeface="Arial"/>
              </a:rPr>
              <a:t>used.</a:t>
            </a:r>
            <a:r>
              <a:rPr sz="1071" spc="341" dirty="0">
                <a:latin typeface="Arial"/>
                <a:cs typeface="Arial"/>
              </a:rPr>
              <a:t> </a:t>
            </a:r>
            <a:r>
              <a:rPr sz="1071" spc="-19" dirty="0">
                <a:latin typeface="Arial"/>
                <a:cs typeface="Arial"/>
              </a:rPr>
              <a:t>Many </a:t>
            </a:r>
            <a:r>
              <a:rPr sz="1071" dirty="0">
                <a:latin typeface="Arial"/>
                <a:cs typeface="Arial"/>
              </a:rPr>
              <a:t>refrigerants</a:t>
            </a:r>
            <a:r>
              <a:rPr sz="1071" spc="83" dirty="0">
                <a:latin typeface="Arial"/>
                <a:cs typeface="Arial"/>
              </a:rPr>
              <a:t> </a:t>
            </a:r>
            <a:r>
              <a:rPr sz="1071" dirty="0">
                <a:latin typeface="Arial"/>
                <a:cs typeface="Arial"/>
              </a:rPr>
              <a:t>are</a:t>
            </a:r>
            <a:r>
              <a:rPr sz="1071" spc="93" dirty="0">
                <a:latin typeface="Arial"/>
                <a:cs typeface="Arial"/>
              </a:rPr>
              <a:t> </a:t>
            </a:r>
            <a:r>
              <a:rPr sz="1071" dirty="0">
                <a:latin typeface="Arial"/>
                <a:cs typeface="Arial"/>
              </a:rPr>
              <a:t>available,</a:t>
            </a:r>
            <a:r>
              <a:rPr sz="1071" spc="88" dirty="0">
                <a:latin typeface="Arial"/>
                <a:cs typeface="Arial"/>
              </a:rPr>
              <a:t> </a:t>
            </a:r>
            <a:r>
              <a:rPr sz="1071" dirty="0">
                <a:latin typeface="Arial"/>
                <a:cs typeface="Arial"/>
              </a:rPr>
              <a:t>and</a:t>
            </a:r>
            <a:r>
              <a:rPr sz="1071" spc="93"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characteristics</a:t>
            </a:r>
            <a:r>
              <a:rPr sz="1071" spc="88" dirty="0">
                <a:latin typeface="Arial"/>
                <a:cs typeface="Arial"/>
              </a:rPr>
              <a:t> </a:t>
            </a:r>
            <a:r>
              <a:rPr sz="1071" dirty="0">
                <a:latin typeface="Arial"/>
                <a:cs typeface="Arial"/>
              </a:rPr>
              <a:t>of</a:t>
            </a:r>
            <a:r>
              <a:rPr sz="1071" spc="93" dirty="0">
                <a:latin typeface="Arial"/>
                <a:cs typeface="Arial"/>
              </a:rPr>
              <a:t> </a:t>
            </a:r>
            <a:r>
              <a:rPr sz="1071" dirty="0">
                <a:latin typeface="Arial"/>
                <a:cs typeface="Arial"/>
              </a:rPr>
              <a:t>each</a:t>
            </a:r>
            <a:r>
              <a:rPr sz="1071" spc="88" dirty="0">
                <a:latin typeface="Arial"/>
                <a:cs typeface="Arial"/>
              </a:rPr>
              <a:t> </a:t>
            </a:r>
            <a:r>
              <a:rPr sz="1071" dirty="0">
                <a:latin typeface="Arial"/>
                <a:cs typeface="Arial"/>
              </a:rPr>
              <a:t>are</a:t>
            </a:r>
            <a:r>
              <a:rPr sz="1071" spc="93" dirty="0">
                <a:latin typeface="Arial"/>
                <a:cs typeface="Arial"/>
              </a:rPr>
              <a:t> </a:t>
            </a:r>
            <a:r>
              <a:rPr sz="1071" dirty="0">
                <a:latin typeface="Arial"/>
                <a:cs typeface="Arial"/>
              </a:rPr>
              <a:t>presented</a:t>
            </a:r>
            <a:r>
              <a:rPr sz="1071" spc="83" dirty="0">
                <a:latin typeface="Arial"/>
                <a:cs typeface="Arial"/>
              </a:rPr>
              <a:t> </a:t>
            </a:r>
            <a:r>
              <a:rPr sz="1071" dirty="0">
                <a:latin typeface="Arial"/>
                <a:cs typeface="Arial"/>
              </a:rPr>
              <a:t>in</a:t>
            </a:r>
            <a:r>
              <a:rPr sz="1071" spc="93" dirty="0">
                <a:latin typeface="Arial"/>
                <a:cs typeface="Arial"/>
              </a:rPr>
              <a:t> </a:t>
            </a:r>
            <a:r>
              <a:rPr sz="1071" dirty="0">
                <a:latin typeface="Arial"/>
                <a:cs typeface="Arial"/>
              </a:rPr>
              <a:t>a</a:t>
            </a:r>
            <a:r>
              <a:rPr sz="1071" spc="88" dirty="0">
                <a:latin typeface="Arial"/>
                <a:cs typeface="Arial"/>
              </a:rPr>
              <a:t> </a:t>
            </a:r>
            <a:r>
              <a:rPr sz="1071" dirty="0">
                <a:latin typeface="Arial"/>
                <a:cs typeface="Arial"/>
              </a:rPr>
              <a:t>diagram</a:t>
            </a:r>
            <a:r>
              <a:rPr sz="1071" spc="88" dirty="0">
                <a:latin typeface="Arial"/>
                <a:cs typeface="Arial"/>
              </a:rPr>
              <a:t> </a:t>
            </a:r>
            <a:r>
              <a:rPr sz="1071" dirty="0">
                <a:latin typeface="Arial"/>
                <a:cs typeface="Arial"/>
              </a:rPr>
              <a:t>called</a:t>
            </a:r>
            <a:r>
              <a:rPr sz="1071" spc="88" dirty="0">
                <a:latin typeface="Arial"/>
                <a:cs typeface="Arial"/>
              </a:rPr>
              <a:t> </a:t>
            </a:r>
            <a:r>
              <a:rPr sz="1071" spc="-49" dirty="0">
                <a:latin typeface="Arial"/>
                <a:cs typeface="Arial"/>
              </a:rPr>
              <a:t>a </a:t>
            </a:r>
            <a:r>
              <a:rPr sz="1071" spc="-10" dirty="0">
                <a:latin typeface="Arial"/>
                <a:cs typeface="Arial"/>
              </a:rPr>
              <a:t>"pressure-</a:t>
            </a:r>
            <a:r>
              <a:rPr sz="1071" dirty="0">
                <a:latin typeface="Arial"/>
                <a:cs typeface="Arial"/>
              </a:rPr>
              <a:t>enthalpy</a:t>
            </a:r>
            <a:r>
              <a:rPr sz="1071" spc="111" dirty="0">
                <a:latin typeface="Arial"/>
                <a:cs typeface="Arial"/>
              </a:rPr>
              <a:t> </a:t>
            </a:r>
            <a:r>
              <a:rPr sz="1071" dirty="0">
                <a:latin typeface="Arial"/>
                <a:cs typeface="Arial"/>
              </a:rPr>
              <a:t>diagram".</a:t>
            </a:r>
            <a:r>
              <a:rPr sz="1071" spc="107" dirty="0">
                <a:latin typeface="Arial"/>
                <a:cs typeface="Arial"/>
              </a:rPr>
              <a:t> </a:t>
            </a:r>
            <a:r>
              <a:rPr sz="1071" dirty="0">
                <a:latin typeface="Arial"/>
                <a:cs typeface="Arial"/>
              </a:rPr>
              <a:t>Energy</a:t>
            </a:r>
            <a:r>
              <a:rPr sz="1071" spc="117" dirty="0">
                <a:latin typeface="Arial"/>
                <a:cs typeface="Arial"/>
              </a:rPr>
              <a:t> </a:t>
            </a:r>
            <a:r>
              <a:rPr sz="1071" dirty="0">
                <a:latin typeface="Arial"/>
                <a:cs typeface="Arial"/>
              </a:rPr>
              <a:t>flow</a:t>
            </a:r>
            <a:r>
              <a:rPr sz="1071" spc="107" dirty="0">
                <a:latin typeface="Arial"/>
                <a:cs typeface="Arial"/>
              </a:rPr>
              <a:t> </a:t>
            </a:r>
            <a:r>
              <a:rPr sz="1071" dirty="0">
                <a:latin typeface="Arial"/>
                <a:cs typeface="Arial"/>
              </a:rPr>
              <a:t>through</a:t>
            </a:r>
            <a:r>
              <a:rPr sz="1071" spc="111" dirty="0">
                <a:latin typeface="Arial"/>
                <a:cs typeface="Arial"/>
              </a:rPr>
              <a:t> </a:t>
            </a:r>
            <a:r>
              <a:rPr sz="1071" dirty="0">
                <a:latin typeface="Arial"/>
                <a:cs typeface="Arial"/>
              </a:rPr>
              <a:t>a</a:t>
            </a:r>
            <a:r>
              <a:rPr sz="1071" spc="107" dirty="0">
                <a:latin typeface="Arial"/>
                <a:cs typeface="Arial"/>
              </a:rPr>
              <a:t> </a:t>
            </a:r>
            <a:r>
              <a:rPr sz="1071" dirty="0">
                <a:latin typeface="Arial"/>
                <a:cs typeface="Arial"/>
              </a:rPr>
              <a:t>refrigeration</a:t>
            </a:r>
            <a:r>
              <a:rPr sz="1071" spc="111" dirty="0">
                <a:latin typeface="Arial"/>
                <a:cs typeface="Arial"/>
              </a:rPr>
              <a:t> </a:t>
            </a:r>
            <a:r>
              <a:rPr sz="1071" dirty="0">
                <a:latin typeface="Arial"/>
                <a:cs typeface="Arial"/>
              </a:rPr>
              <a:t>system</a:t>
            </a:r>
            <a:r>
              <a:rPr sz="1071" spc="107" dirty="0">
                <a:latin typeface="Arial"/>
                <a:cs typeface="Arial"/>
              </a:rPr>
              <a:t> </a:t>
            </a:r>
            <a:r>
              <a:rPr sz="1071" dirty="0">
                <a:latin typeface="Arial"/>
                <a:cs typeface="Arial"/>
              </a:rPr>
              <a:t>can</a:t>
            </a:r>
            <a:r>
              <a:rPr sz="1071" spc="111" dirty="0">
                <a:latin typeface="Arial"/>
                <a:cs typeface="Arial"/>
              </a:rPr>
              <a:t> </a:t>
            </a:r>
            <a:r>
              <a:rPr sz="1071" dirty="0">
                <a:latin typeface="Arial"/>
                <a:cs typeface="Arial"/>
              </a:rPr>
              <a:t>be</a:t>
            </a:r>
            <a:r>
              <a:rPr sz="1071" spc="107" dirty="0">
                <a:latin typeface="Arial"/>
                <a:cs typeface="Arial"/>
              </a:rPr>
              <a:t> </a:t>
            </a:r>
            <a:r>
              <a:rPr sz="1071" dirty="0">
                <a:latin typeface="Arial"/>
                <a:cs typeface="Arial"/>
              </a:rPr>
              <a:t>examined</a:t>
            </a:r>
            <a:r>
              <a:rPr sz="1071" spc="111" dirty="0">
                <a:latin typeface="Arial"/>
                <a:cs typeface="Arial"/>
              </a:rPr>
              <a:t> </a:t>
            </a:r>
            <a:r>
              <a:rPr sz="1071" spc="-24" dirty="0">
                <a:latin typeface="Arial"/>
                <a:cs typeface="Arial"/>
              </a:rPr>
              <a:t>by</a:t>
            </a:r>
            <a:endParaRPr sz="1071">
              <a:latin typeface="Arial"/>
              <a:cs typeface="Arial"/>
            </a:endParaRPr>
          </a:p>
        </p:txBody>
      </p:sp>
      <p:pic>
        <p:nvPicPr>
          <p:cNvPr id="3" name="object 3"/>
          <p:cNvPicPr/>
          <p:nvPr/>
        </p:nvPicPr>
        <p:blipFill>
          <a:blip r:embed="rId2" cstate="print"/>
          <a:stretch>
            <a:fillRect/>
          </a:stretch>
        </p:blipFill>
        <p:spPr>
          <a:xfrm>
            <a:off x="2037417" y="4015752"/>
            <a:ext cx="3469638" cy="2915876"/>
          </a:xfrm>
          <a:prstGeom prst="rect">
            <a:avLst/>
          </a:prstGeom>
        </p:spPr>
      </p:pic>
      <p:sp>
        <p:nvSpPr>
          <p:cNvPr id="4" name="object 4"/>
          <p:cNvSpPr txBox="1"/>
          <p:nvPr/>
        </p:nvSpPr>
        <p:spPr>
          <a:xfrm>
            <a:off x="1100750" y="888954"/>
            <a:ext cx="5590943" cy="2744775"/>
          </a:xfrm>
          <a:prstGeom prst="rect">
            <a:avLst/>
          </a:prstGeom>
        </p:spPr>
        <p:txBody>
          <a:bodyPr vert="horz" wrap="square" lIns="0" tIns="12368" rIns="0" bIns="0" rtlCol="0">
            <a:spAutoFit/>
          </a:bodyPr>
          <a:lstStyle/>
          <a:p>
            <a:pPr marL="1910318">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lang="en-US" sz="974" dirty="0">
              <a:latin typeface="Verdana"/>
              <a:cs typeface="Verdana"/>
            </a:endParaRPr>
          </a:p>
          <a:p>
            <a:pPr marL="231910" marR="4947" indent="-220160" algn="just">
              <a:lnSpc>
                <a:spcPct val="143800"/>
              </a:lnSpc>
              <a:buFont typeface="Arial"/>
              <a:buAutoNum type="alphaLcPeriod" startAt="2"/>
              <a:tabLst>
                <a:tab pos="234384" algn="l"/>
              </a:tabLst>
            </a:pPr>
            <a:r>
              <a:rPr lang="en-US" sz="1071" b="1" dirty="0">
                <a:latin typeface="Arial"/>
                <a:cs typeface="Arial"/>
              </a:rPr>
              <a:t>Condensation</a:t>
            </a:r>
            <a:r>
              <a:rPr lang="en-US" sz="1071" b="1" spc="243" dirty="0">
                <a:latin typeface="Arial"/>
                <a:cs typeface="Arial"/>
              </a:rPr>
              <a:t> </a:t>
            </a:r>
            <a:r>
              <a:rPr lang="en-US" sz="1071" b="1" dirty="0">
                <a:latin typeface="Arial"/>
                <a:cs typeface="Arial"/>
              </a:rPr>
              <a:t>-</a:t>
            </a:r>
            <a:r>
              <a:rPr lang="en-US" sz="1071" b="1" spc="247" dirty="0">
                <a:latin typeface="Arial"/>
                <a:cs typeface="Arial"/>
              </a:rPr>
              <a:t> </a:t>
            </a:r>
            <a:r>
              <a:rPr lang="en-US" sz="1071" dirty="0">
                <a:latin typeface="Arial"/>
                <a:cs typeface="Arial"/>
              </a:rPr>
              <a:t>The</a:t>
            </a:r>
            <a:r>
              <a:rPr lang="en-US" sz="1071" spc="239" dirty="0">
                <a:latin typeface="Arial"/>
                <a:cs typeface="Arial"/>
              </a:rPr>
              <a:t> </a:t>
            </a:r>
            <a:r>
              <a:rPr lang="en-US" sz="1071" dirty="0">
                <a:latin typeface="Arial"/>
                <a:cs typeface="Arial"/>
              </a:rPr>
              <a:t>pressurized</a:t>
            </a:r>
            <a:r>
              <a:rPr lang="en-US" sz="1071" spc="239" dirty="0">
                <a:latin typeface="Arial"/>
                <a:cs typeface="Arial"/>
              </a:rPr>
              <a:t> </a:t>
            </a:r>
            <a:r>
              <a:rPr lang="en-US" sz="1071" dirty="0">
                <a:latin typeface="Arial"/>
                <a:cs typeface="Arial"/>
              </a:rPr>
              <a:t>refrigerant</a:t>
            </a:r>
            <a:r>
              <a:rPr lang="en-US" sz="1071" spc="243" dirty="0">
                <a:latin typeface="Arial"/>
                <a:cs typeface="Arial"/>
              </a:rPr>
              <a:t> </a:t>
            </a:r>
            <a:r>
              <a:rPr lang="en-US" sz="1071" dirty="0" err="1">
                <a:latin typeface="Arial"/>
                <a:cs typeface="Arial"/>
              </a:rPr>
              <a:t>vapour</a:t>
            </a:r>
            <a:r>
              <a:rPr lang="en-US" sz="1071" spc="243" dirty="0">
                <a:latin typeface="Arial"/>
                <a:cs typeface="Arial"/>
              </a:rPr>
              <a:t> </a:t>
            </a:r>
            <a:r>
              <a:rPr lang="en-US" sz="1071" dirty="0">
                <a:latin typeface="Arial"/>
                <a:cs typeface="Arial"/>
              </a:rPr>
              <a:t>is</a:t>
            </a:r>
            <a:r>
              <a:rPr lang="en-US" sz="1071" spc="239" dirty="0">
                <a:latin typeface="Arial"/>
                <a:cs typeface="Arial"/>
              </a:rPr>
              <a:t> </a:t>
            </a:r>
            <a:r>
              <a:rPr lang="en-US" sz="1071" dirty="0">
                <a:latin typeface="Arial"/>
                <a:cs typeface="Arial"/>
              </a:rPr>
              <a:t>pumped</a:t>
            </a:r>
            <a:r>
              <a:rPr lang="en-US" sz="1071" spc="243" dirty="0">
                <a:latin typeface="Arial"/>
                <a:cs typeface="Arial"/>
              </a:rPr>
              <a:t> </a:t>
            </a:r>
            <a:r>
              <a:rPr lang="en-US" sz="1071" dirty="0">
                <a:latin typeface="Arial"/>
                <a:cs typeface="Arial"/>
              </a:rPr>
              <a:t>from</a:t>
            </a:r>
            <a:r>
              <a:rPr lang="en-US" sz="1071" spc="239" dirty="0">
                <a:latin typeface="Arial"/>
                <a:cs typeface="Arial"/>
              </a:rPr>
              <a:t> </a:t>
            </a:r>
            <a:r>
              <a:rPr lang="en-US" sz="1071" dirty="0">
                <a:latin typeface="Arial"/>
                <a:cs typeface="Arial"/>
              </a:rPr>
              <a:t>compressor</a:t>
            </a:r>
            <a:r>
              <a:rPr lang="en-US" sz="1071" spc="243" dirty="0">
                <a:latin typeface="Arial"/>
                <a:cs typeface="Arial"/>
              </a:rPr>
              <a:t> </a:t>
            </a:r>
            <a:r>
              <a:rPr lang="en-US" sz="1071" spc="-24" dirty="0">
                <a:latin typeface="Arial"/>
                <a:cs typeface="Arial"/>
              </a:rPr>
              <a:t>to 	</a:t>
            </a:r>
            <a:r>
              <a:rPr lang="en-US" sz="1071" dirty="0">
                <a:latin typeface="Arial"/>
                <a:cs typeface="Arial"/>
              </a:rPr>
              <a:t>condenser</a:t>
            </a:r>
            <a:r>
              <a:rPr lang="en-US" sz="1071" spc="161" dirty="0">
                <a:latin typeface="Arial"/>
                <a:cs typeface="Arial"/>
              </a:rPr>
              <a:t> </a:t>
            </a:r>
            <a:r>
              <a:rPr lang="en-US" sz="1071" dirty="0">
                <a:latin typeface="Arial"/>
                <a:cs typeface="Arial"/>
              </a:rPr>
              <a:t>where</a:t>
            </a:r>
            <a:r>
              <a:rPr lang="en-US" sz="1071" spc="170" dirty="0">
                <a:latin typeface="Arial"/>
                <a:cs typeface="Arial"/>
              </a:rPr>
              <a:t> </a:t>
            </a:r>
            <a:r>
              <a:rPr lang="en-US" sz="1071" dirty="0">
                <a:latin typeface="Arial"/>
                <a:cs typeface="Arial"/>
              </a:rPr>
              <a:t>it</a:t>
            </a:r>
            <a:r>
              <a:rPr lang="en-US" sz="1071" spc="170" dirty="0">
                <a:latin typeface="Arial"/>
                <a:cs typeface="Arial"/>
              </a:rPr>
              <a:t> </a:t>
            </a:r>
            <a:r>
              <a:rPr lang="en-US" sz="1071" dirty="0">
                <a:latin typeface="Arial"/>
                <a:cs typeface="Arial"/>
              </a:rPr>
              <a:t>removes</a:t>
            </a:r>
            <a:r>
              <a:rPr lang="en-US" sz="1071" spc="175" dirty="0">
                <a:latin typeface="Arial"/>
                <a:cs typeface="Arial"/>
              </a:rPr>
              <a:t> </a:t>
            </a:r>
            <a:r>
              <a:rPr lang="en-US" sz="1071" dirty="0">
                <a:latin typeface="Arial"/>
                <a:cs typeface="Arial"/>
              </a:rPr>
              <a:t>heat</a:t>
            </a:r>
            <a:r>
              <a:rPr lang="en-US" sz="1071" spc="161" dirty="0">
                <a:latin typeface="Arial"/>
                <a:cs typeface="Arial"/>
              </a:rPr>
              <a:t> </a:t>
            </a:r>
            <a:r>
              <a:rPr lang="en-US" sz="1071" dirty="0">
                <a:latin typeface="Arial"/>
                <a:cs typeface="Arial"/>
              </a:rPr>
              <a:t>from</a:t>
            </a:r>
            <a:r>
              <a:rPr lang="en-US" sz="1071" spc="170" dirty="0">
                <a:latin typeface="Arial"/>
                <a:cs typeface="Arial"/>
              </a:rPr>
              <a:t> </a:t>
            </a:r>
            <a:r>
              <a:rPr lang="en-US" sz="1071" dirty="0">
                <a:latin typeface="Arial"/>
                <a:cs typeface="Arial"/>
              </a:rPr>
              <a:t>the</a:t>
            </a:r>
            <a:r>
              <a:rPr lang="en-US" sz="1071" spc="170" dirty="0">
                <a:latin typeface="Arial"/>
                <a:cs typeface="Arial"/>
              </a:rPr>
              <a:t> </a:t>
            </a:r>
            <a:r>
              <a:rPr lang="en-US" sz="1071" dirty="0">
                <a:latin typeface="Arial"/>
                <a:cs typeface="Arial"/>
              </a:rPr>
              <a:t>refrigerant.</a:t>
            </a:r>
            <a:r>
              <a:rPr lang="en-US" sz="1071" spc="170" dirty="0">
                <a:latin typeface="Arial"/>
                <a:cs typeface="Arial"/>
              </a:rPr>
              <a:t> </a:t>
            </a:r>
            <a:r>
              <a:rPr lang="en-US" sz="1071" dirty="0">
                <a:latin typeface="Arial"/>
                <a:cs typeface="Arial"/>
              </a:rPr>
              <a:t>This</a:t>
            </a:r>
            <a:r>
              <a:rPr lang="en-US" sz="1071" spc="170" dirty="0">
                <a:latin typeface="Arial"/>
                <a:cs typeface="Arial"/>
              </a:rPr>
              <a:t> </a:t>
            </a:r>
            <a:r>
              <a:rPr lang="en-US" sz="1071" dirty="0">
                <a:latin typeface="Arial"/>
                <a:cs typeface="Arial"/>
              </a:rPr>
              <a:t>causes</a:t>
            </a:r>
            <a:r>
              <a:rPr lang="en-US" sz="1071" spc="161" dirty="0">
                <a:latin typeface="Arial"/>
                <a:cs typeface="Arial"/>
              </a:rPr>
              <a:t> </a:t>
            </a:r>
            <a:r>
              <a:rPr lang="en-US" sz="1071" dirty="0">
                <a:latin typeface="Arial"/>
                <a:cs typeface="Arial"/>
              </a:rPr>
              <a:t>the</a:t>
            </a:r>
            <a:r>
              <a:rPr lang="en-US" sz="1071" spc="170" dirty="0">
                <a:latin typeface="Arial"/>
                <a:cs typeface="Arial"/>
              </a:rPr>
              <a:t> </a:t>
            </a:r>
            <a:r>
              <a:rPr lang="en-US" sz="1071" dirty="0">
                <a:latin typeface="Arial"/>
                <a:cs typeface="Arial"/>
              </a:rPr>
              <a:t>refrigerant</a:t>
            </a:r>
            <a:r>
              <a:rPr lang="en-US" sz="1071" spc="170" dirty="0">
                <a:latin typeface="Arial"/>
                <a:cs typeface="Arial"/>
              </a:rPr>
              <a:t> </a:t>
            </a:r>
            <a:r>
              <a:rPr lang="en-US" sz="1071" spc="-24" dirty="0">
                <a:latin typeface="Arial"/>
                <a:cs typeface="Arial"/>
              </a:rPr>
              <a:t>to 	</a:t>
            </a:r>
            <a:r>
              <a:rPr lang="en-US" sz="1071" spc="-10" dirty="0">
                <a:latin typeface="Arial"/>
                <a:cs typeface="Arial"/>
              </a:rPr>
              <a:t>change</a:t>
            </a:r>
            <a:r>
              <a:rPr lang="en-US" sz="1071" spc="-44" dirty="0">
                <a:latin typeface="Arial"/>
                <a:cs typeface="Arial"/>
              </a:rPr>
              <a:t> </a:t>
            </a:r>
            <a:r>
              <a:rPr lang="en-US" sz="1071" dirty="0">
                <a:latin typeface="Arial"/>
                <a:cs typeface="Arial"/>
              </a:rPr>
              <a:t>from</a:t>
            </a:r>
            <a:r>
              <a:rPr lang="en-US" sz="1071" spc="-44" dirty="0">
                <a:latin typeface="Arial"/>
                <a:cs typeface="Arial"/>
              </a:rPr>
              <a:t> </a:t>
            </a:r>
            <a:r>
              <a:rPr lang="en-US" sz="1071" spc="-10" dirty="0">
                <a:latin typeface="Arial"/>
                <a:cs typeface="Arial"/>
              </a:rPr>
              <a:t>high-pressure</a:t>
            </a:r>
            <a:r>
              <a:rPr lang="en-US" sz="1071" spc="-39" dirty="0">
                <a:latin typeface="Arial"/>
                <a:cs typeface="Arial"/>
              </a:rPr>
              <a:t> </a:t>
            </a:r>
            <a:r>
              <a:rPr lang="en-US" sz="1071" dirty="0">
                <a:latin typeface="Arial"/>
                <a:cs typeface="Arial"/>
              </a:rPr>
              <a:t>hot</a:t>
            </a:r>
            <a:r>
              <a:rPr lang="en-US" sz="1071" spc="-44" dirty="0">
                <a:latin typeface="Arial"/>
                <a:cs typeface="Arial"/>
              </a:rPr>
              <a:t> </a:t>
            </a:r>
            <a:r>
              <a:rPr lang="en-US" sz="1071" spc="-10" dirty="0" err="1">
                <a:latin typeface="Arial"/>
                <a:cs typeface="Arial"/>
              </a:rPr>
              <a:t>vapour</a:t>
            </a:r>
            <a:r>
              <a:rPr lang="en-US" sz="1071" spc="-39" dirty="0">
                <a:latin typeface="Arial"/>
                <a:cs typeface="Arial"/>
              </a:rPr>
              <a:t> </a:t>
            </a:r>
            <a:r>
              <a:rPr lang="en-US" sz="1071" dirty="0">
                <a:latin typeface="Arial"/>
                <a:cs typeface="Arial"/>
              </a:rPr>
              <a:t>into</a:t>
            </a:r>
            <a:r>
              <a:rPr lang="en-US" sz="1071" spc="-34" dirty="0">
                <a:latin typeface="Arial"/>
                <a:cs typeface="Arial"/>
              </a:rPr>
              <a:t> </a:t>
            </a:r>
            <a:r>
              <a:rPr lang="en-US" sz="1071" dirty="0">
                <a:latin typeface="Arial"/>
                <a:cs typeface="Arial"/>
              </a:rPr>
              <a:t>the</a:t>
            </a:r>
            <a:r>
              <a:rPr lang="en-US" sz="1071" spc="-39" dirty="0">
                <a:latin typeface="Arial"/>
                <a:cs typeface="Arial"/>
              </a:rPr>
              <a:t> </a:t>
            </a:r>
            <a:r>
              <a:rPr lang="en-US" sz="1071" spc="-10" dirty="0">
                <a:latin typeface="Arial"/>
                <a:cs typeface="Arial"/>
              </a:rPr>
              <a:t>warm</a:t>
            </a:r>
            <a:r>
              <a:rPr lang="en-US" sz="1071" spc="-49" dirty="0">
                <a:latin typeface="Arial"/>
                <a:cs typeface="Arial"/>
              </a:rPr>
              <a:t> </a:t>
            </a:r>
            <a:r>
              <a:rPr lang="en-US" sz="1071" spc="-10" dirty="0">
                <a:latin typeface="Arial"/>
                <a:cs typeface="Arial"/>
              </a:rPr>
              <a:t>liquid.</a:t>
            </a:r>
            <a:r>
              <a:rPr lang="en-US" sz="1071" spc="-39" dirty="0">
                <a:latin typeface="Arial"/>
                <a:cs typeface="Arial"/>
              </a:rPr>
              <a:t> </a:t>
            </a:r>
            <a:r>
              <a:rPr lang="en-US" sz="1071" spc="-10" dirty="0">
                <a:latin typeface="Arial"/>
                <a:cs typeface="Arial"/>
              </a:rPr>
              <a:t>The</a:t>
            </a:r>
            <a:r>
              <a:rPr lang="en-US" sz="1071" spc="-39" dirty="0">
                <a:latin typeface="Arial"/>
                <a:cs typeface="Arial"/>
              </a:rPr>
              <a:t> </a:t>
            </a:r>
            <a:r>
              <a:rPr lang="en-US" sz="1071" spc="-10" dirty="0">
                <a:latin typeface="Arial"/>
                <a:cs typeface="Arial"/>
              </a:rPr>
              <a:t>heat</a:t>
            </a:r>
            <a:r>
              <a:rPr lang="en-US" sz="1071" spc="-39" dirty="0">
                <a:latin typeface="Arial"/>
                <a:cs typeface="Arial"/>
              </a:rPr>
              <a:t> </a:t>
            </a:r>
            <a:r>
              <a:rPr lang="en-US" sz="1071" dirty="0">
                <a:latin typeface="Arial"/>
                <a:cs typeface="Arial"/>
              </a:rPr>
              <a:t>is</a:t>
            </a:r>
            <a:r>
              <a:rPr lang="en-US" sz="1071" spc="-49" dirty="0">
                <a:latin typeface="Arial"/>
                <a:cs typeface="Arial"/>
              </a:rPr>
              <a:t> </a:t>
            </a:r>
            <a:r>
              <a:rPr lang="en-US" sz="1071" spc="-10" dirty="0">
                <a:latin typeface="Arial"/>
                <a:cs typeface="Arial"/>
              </a:rPr>
              <a:t>given</a:t>
            </a:r>
            <a:r>
              <a:rPr lang="en-US" sz="1071" spc="-39" dirty="0">
                <a:latin typeface="Arial"/>
                <a:cs typeface="Arial"/>
              </a:rPr>
              <a:t> </a:t>
            </a:r>
            <a:r>
              <a:rPr lang="en-US" sz="1071" dirty="0">
                <a:latin typeface="Arial"/>
                <a:cs typeface="Arial"/>
              </a:rPr>
              <a:t>off</a:t>
            </a:r>
            <a:r>
              <a:rPr lang="en-US" sz="1071" spc="-39" dirty="0">
                <a:latin typeface="Arial"/>
                <a:cs typeface="Arial"/>
              </a:rPr>
              <a:t> </a:t>
            </a:r>
            <a:r>
              <a:rPr lang="en-US" sz="1071" dirty="0">
                <a:latin typeface="Arial"/>
                <a:cs typeface="Arial"/>
              </a:rPr>
              <a:t>to</a:t>
            </a:r>
            <a:r>
              <a:rPr lang="en-US" sz="1071" spc="-39" dirty="0">
                <a:latin typeface="Arial"/>
                <a:cs typeface="Arial"/>
              </a:rPr>
              <a:t> </a:t>
            </a:r>
            <a:r>
              <a:rPr lang="en-US" sz="1071" spc="-10" dirty="0">
                <a:latin typeface="Arial"/>
                <a:cs typeface="Arial"/>
              </a:rPr>
              <a:t>outside 	</a:t>
            </a:r>
            <a:r>
              <a:rPr lang="en-US" sz="1071" dirty="0">
                <a:latin typeface="Arial"/>
                <a:cs typeface="Arial"/>
              </a:rPr>
              <a:t>air.</a:t>
            </a:r>
            <a:r>
              <a:rPr lang="en-US" sz="1071" spc="-29" dirty="0">
                <a:latin typeface="Arial"/>
                <a:cs typeface="Arial"/>
              </a:rPr>
              <a:t> </a:t>
            </a:r>
            <a:r>
              <a:rPr lang="en-US" sz="1071" dirty="0">
                <a:latin typeface="Arial"/>
                <a:cs typeface="Arial"/>
              </a:rPr>
              <a:t>Condensation</a:t>
            </a:r>
            <a:r>
              <a:rPr lang="en-US" sz="1071" spc="-29" dirty="0">
                <a:latin typeface="Arial"/>
                <a:cs typeface="Arial"/>
              </a:rPr>
              <a:t> </a:t>
            </a:r>
            <a:r>
              <a:rPr lang="en-US" sz="1071" dirty="0">
                <a:latin typeface="Arial"/>
                <a:cs typeface="Arial"/>
              </a:rPr>
              <a:t>occurs</a:t>
            </a:r>
            <a:r>
              <a:rPr lang="en-US" sz="1071" spc="-24" dirty="0">
                <a:latin typeface="Arial"/>
                <a:cs typeface="Arial"/>
              </a:rPr>
              <a:t> </a:t>
            </a:r>
            <a:r>
              <a:rPr lang="en-US" sz="1071" dirty="0">
                <a:latin typeface="Arial"/>
                <a:cs typeface="Arial"/>
              </a:rPr>
              <a:t>at</a:t>
            </a:r>
            <a:r>
              <a:rPr lang="en-US" sz="1071" spc="-29" dirty="0">
                <a:latin typeface="Arial"/>
                <a:cs typeface="Arial"/>
              </a:rPr>
              <a:t> </a:t>
            </a:r>
            <a:r>
              <a:rPr lang="en-US" sz="1071" dirty="0">
                <a:latin typeface="Arial"/>
                <a:cs typeface="Arial"/>
              </a:rPr>
              <a:t>constant</a:t>
            </a:r>
            <a:r>
              <a:rPr lang="en-US" sz="1071" spc="-24" dirty="0">
                <a:latin typeface="Arial"/>
                <a:cs typeface="Arial"/>
              </a:rPr>
              <a:t> </a:t>
            </a:r>
            <a:r>
              <a:rPr lang="en-US" sz="1071" spc="-10" dirty="0">
                <a:latin typeface="Arial"/>
                <a:cs typeface="Arial"/>
              </a:rPr>
              <a:t>pressure.</a:t>
            </a:r>
            <a:endParaRPr lang="en-US" sz="1071" dirty="0">
              <a:latin typeface="Arial"/>
              <a:cs typeface="Arial"/>
            </a:endParaRPr>
          </a:p>
          <a:p>
            <a:pPr marL="231910" marR="6184" indent="-219541" algn="just">
              <a:lnSpc>
                <a:spcPct val="143600"/>
              </a:lnSpc>
              <a:buFont typeface="Arial"/>
              <a:buAutoNum type="alphaLcPeriod" startAt="2"/>
              <a:tabLst>
                <a:tab pos="235002" algn="l"/>
              </a:tabLst>
            </a:pPr>
            <a:r>
              <a:rPr sz="1071" b="1" dirty="0">
                <a:latin typeface="Arial"/>
                <a:cs typeface="Arial"/>
              </a:rPr>
              <a:t>Expansion</a:t>
            </a:r>
            <a:r>
              <a:rPr sz="1071" b="1" spc="-19" dirty="0">
                <a:latin typeface="Arial"/>
                <a:cs typeface="Arial"/>
              </a:rPr>
              <a:t> </a:t>
            </a:r>
            <a:r>
              <a:rPr sz="1071" b="1" dirty="0">
                <a:latin typeface="Arial"/>
                <a:cs typeface="Arial"/>
              </a:rPr>
              <a:t>-</a:t>
            </a:r>
            <a:r>
              <a:rPr sz="1071" b="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liquid</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then</a:t>
            </a:r>
            <a:r>
              <a:rPr sz="1071" spc="-19" dirty="0">
                <a:latin typeface="Arial"/>
                <a:cs typeface="Arial"/>
              </a:rPr>
              <a:t> </a:t>
            </a:r>
            <a:r>
              <a:rPr sz="1071" dirty="0">
                <a:latin typeface="Arial"/>
                <a:cs typeface="Arial"/>
              </a:rPr>
              <a:t>passes</a:t>
            </a:r>
            <a:r>
              <a:rPr sz="1071" spc="-15" dirty="0">
                <a:latin typeface="Arial"/>
                <a:cs typeface="Arial"/>
              </a:rPr>
              <a:t> </a:t>
            </a:r>
            <a:r>
              <a:rPr sz="1071" dirty="0">
                <a:latin typeface="Arial"/>
                <a:cs typeface="Arial"/>
              </a:rPr>
              <a:t>through</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metering</a:t>
            </a:r>
            <a:r>
              <a:rPr sz="1071" spc="-19" dirty="0">
                <a:latin typeface="Arial"/>
                <a:cs typeface="Arial"/>
              </a:rPr>
              <a:t> </a:t>
            </a:r>
            <a:r>
              <a:rPr sz="1071" dirty="0">
                <a:latin typeface="Arial"/>
                <a:cs typeface="Arial"/>
              </a:rPr>
              <a:t>device</a:t>
            </a:r>
            <a:r>
              <a:rPr sz="1071" spc="-19" dirty="0">
                <a:latin typeface="Arial"/>
                <a:cs typeface="Arial"/>
              </a:rPr>
              <a:t> </a:t>
            </a:r>
            <a:r>
              <a:rPr sz="1071" dirty="0">
                <a:latin typeface="Arial"/>
                <a:cs typeface="Arial"/>
              </a:rPr>
              <a:t>(an</a:t>
            </a:r>
            <a:r>
              <a:rPr sz="1071" spc="-19" dirty="0">
                <a:latin typeface="Arial"/>
                <a:cs typeface="Arial"/>
              </a:rPr>
              <a:t> </a:t>
            </a:r>
            <a:r>
              <a:rPr sz="1071" spc="-10" dirty="0">
                <a:latin typeface="Arial"/>
                <a:cs typeface="Arial"/>
              </a:rPr>
              <a:t>expansion 	</a:t>
            </a:r>
            <a:r>
              <a:rPr sz="1071" dirty="0">
                <a:latin typeface="Arial"/>
                <a:cs typeface="Arial"/>
              </a:rPr>
              <a:t>valve)</a:t>
            </a:r>
            <a:r>
              <a:rPr sz="1071" spc="-5" dirty="0">
                <a:latin typeface="Arial"/>
                <a:cs typeface="Arial"/>
              </a:rPr>
              <a:t> </a:t>
            </a:r>
            <a:r>
              <a:rPr sz="1071" dirty="0">
                <a:latin typeface="Arial"/>
                <a:cs typeface="Arial"/>
              </a:rPr>
              <a:t>where it</a:t>
            </a:r>
            <a:r>
              <a:rPr sz="1071" spc="5" dirty="0">
                <a:latin typeface="Arial"/>
                <a:cs typeface="Arial"/>
              </a:rPr>
              <a:t> </a:t>
            </a:r>
            <a:r>
              <a:rPr sz="1071" dirty="0">
                <a:latin typeface="Arial"/>
                <a:cs typeface="Arial"/>
              </a:rPr>
              <a:t>losses pressure</a:t>
            </a:r>
            <a:r>
              <a:rPr sz="1071" spc="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changes its state to</a:t>
            </a:r>
            <a:r>
              <a:rPr sz="1071" spc="5" dirty="0">
                <a:latin typeface="Arial"/>
                <a:cs typeface="Arial"/>
              </a:rPr>
              <a:t> </a:t>
            </a:r>
            <a:r>
              <a:rPr sz="1071" dirty="0">
                <a:latin typeface="Arial"/>
                <a:cs typeface="Arial"/>
              </a:rPr>
              <a:t>wet droplets.</a:t>
            </a:r>
            <a:r>
              <a:rPr sz="1071" spc="302" dirty="0">
                <a:latin typeface="Arial"/>
                <a:cs typeface="Arial"/>
              </a:rPr>
              <a:t> </a:t>
            </a:r>
            <a:r>
              <a:rPr sz="1071" dirty="0">
                <a:latin typeface="Arial"/>
                <a:cs typeface="Arial"/>
              </a:rPr>
              <a:t>Expansion </a:t>
            </a:r>
            <a:r>
              <a:rPr sz="1071" spc="-10" dirty="0">
                <a:latin typeface="Arial"/>
                <a:cs typeface="Arial"/>
              </a:rPr>
              <a:t>occurs 	</a:t>
            </a:r>
            <a:r>
              <a:rPr sz="1071" dirty="0">
                <a:latin typeface="Arial"/>
                <a:cs typeface="Arial"/>
              </a:rPr>
              <a:t>with</a:t>
            </a:r>
            <a:r>
              <a:rPr sz="1071" spc="-24" dirty="0">
                <a:latin typeface="Arial"/>
                <a:cs typeface="Arial"/>
              </a:rPr>
              <a:t> </a:t>
            </a:r>
            <a:r>
              <a:rPr sz="1071" dirty="0">
                <a:latin typeface="Arial"/>
                <a:cs typeface="Arial"/>
              </a:rPr>
              <a:t>no</a:t>
            </a:r>
            <a:r>
              <a:rPr sz="1071" spc="-24" dirty="0">
                <a:latin typeface="Arial"/>
                <a:cs typeface="Arial"/>
              </a:rPr>
              <a:t> </a:t>
            </a:r>
            <a:r>
              <a:rPr sz="1071" dirty="0">
                <a:latin typeface="Arial"/>
                <a:cs typeface="Arial"/>
              </a:rPr>
              <a:t>change</a:t>
            </a:r>
            <a:r>
              <a:rPr sz="1071" spc="-24" dirty="0">
                <a:latin typeface="Arial"/>
                <a:cs typeface="Arial"/>
              </a:rPr>
              <a:t> </a:t>
            </a:r>
            <a:r>
              <a:rPr sz="1071" dirty="0">
                <a:latin typeface="Arial"/>
                <a:cs typeface="Arial"/>
              </a:rPr>
              <a:t>in</a:t>
            </a:r>
            <a:r>
              <a:rPr sz="1071" spc="-24" dirty="0">
                <a:latin typeface="Arial"/>
                <a:cs typeface="Arial"/>
              </a:rPr>
              <a:t> </a:t>
            </a:r>
            <a:r>
              <a:rPr sz="1071" spc="-10" dirty="0">
                <a:latin typeface="Arial"/>
                <a:cs typeface="Arial"/>
              </a:rPr>
              <a:t>enthalpy.</a:t>
            </a:r>
            <a:endParaRPr sz="1071" dirty="0">
              <a:latin typeface="Arial"/>
              <a:cs typeface="Arial"/>
            </a:endParaRPr>
          </a:p>
          <a:p>
            <a:pPr marL="232528" marR="4947" indent="-220160" algn="just">
              <a:lnSpc>
                <a:spcPct val="143600"/>
              </a:lnSpc>
              <a:spcBef>
                <a:spcPts val="10"/>
              </a:spcBef>
              <a:buFont typeface="Arial"/>
              <a:buAutoNum type="alphaLcPeriod" startAt="2"/>
              <a:tabLst>
                <a:tab pos="235002" algn="l"/>
              </a:tabLst>
            </a:pPr>
            <a:r>
              <a:rPr sz="1071" b="1" dirty="0">
                <a:latin typeface="Arial"/>
                <a:cs typeface="Arial"/>
              </a:rPr>
              <a:t>Evaporation - </a:t>
            </a:r>
            <a:r>
              <a:rPr sz="1071" dirty="0">
                <a:latin typeface="Arial"/>
                <a:cs typeface="Arial"/>
              </a:rPr>
              <a:t>The</a:t>
            </a:r>
            <a:r>
              <a:rPr sz="1071" spc="5" dirty="0">
                <a:latin typeface="Arial"/>
                <a:cs typeface="Arial"/>
              </a:rPr>
              <a:t> </a:t>
            </a:r>
            <a:r>
              <a:rPr sz="1071" dirty="0">
                <a:latin typeface="Arial"/>
                <a:cs typeface="Arial"/>
              </a:rPr>
              <a:t>wet</a:t>
            </a:r>
            <a:r>
              <a:rPr sz="1071" spc="5" dirty="0">
                <a:latin typeface="Arial"/>
                <a:cs typeface="Arial"/>
              </a:rPr>
              <a:t> </a:t>
            </a:r>
            <a:r>
              <a:rPr sz="1071" dirty="0">
                <a:latin typeface="Arial"/>
                <a:cs typeface="Arial"/>
              </a:rPr>
              <a:t>droplets</a:t>
            </a:r>
            <a:r>
              <a:rPr sz="1071" spc="5" dirty="0">
                <a:latin typeface="Arial"/>
                <a:cs typeface="Arial"/>
              </a:rPr>
              <a:t> </a:t>
            </a:r>
            <a:r>
              <a:rPr sz="1071" dirty="0">
                <a:latin typeface="Arial"/>
                <a:cs typeface="Arial"/>
              </a:rPr>
              <a:t>pass through</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evaporator where</a:t>
            </a:r>
            <a:r>
              <a:rPr sz="1071" spc="5" dirty="0">
                <a:latin typeface="Arial"/>
                <a:cs typeface="Arial"/>
              </a:rPr>
              <a:t> </a:t>
            </a:r>
            <a:r>
              <a:rPr sz="1071" dirty="0">
                <a:latin typeface="Arial"/>
                <a:cs typeface="Arial"/>
              </a:rPr>
              <a:t>it</a:t>
            </a:r>
            <a:r>
              <a:rPr sz="1071" spc="5" dirty="0">
                <a:latin typeface="Arial"/>
                <a:cs typeface="Arial"/>
              </a:rPr>
              <a:t> </a:t>
            </a:r>
            <a:r>
              <a:rPr sz="1071" dirty="0">
                <a:latin typeface="Arial"/>
                <a:cs typeface="Arial"/>
              </a:rPr>
              <a:t>absorbs heat</a:t>
            </a:r>
            <a:r>
              <a:rPr sz="1071" spc="5" dirty="0">
                <a:latin typeface="Arial"/>
                <a:cs typeface="Arial"/>
              </a:rPr>
              <a:t> </a:t>
            </a:r>
            <a:r>
              <a:rPr sz="1071" spc="-19" dirty="0">
                <a:latin typeface="Arial"/>
                <a:cs typeface="Arial"/>
              </a:rPr>
              <a:t>from 	</a:t>
            </a:r>
            <a:r>
              <a:rPr sz="1071" dirty="0">
                <a:latin typeface="Arial"/>
                <a:cs typeface="Arial"/>
              </a:rPr>
              <a:t>the</a:t>
            </a:r>
            <a:r>
              <a:rPr sz="1071" spc="39" dirty="0">
                <a:latin typeface="Arial"/>
                <a:cs typeface="Arial"/>
              </a:rPr>
              <a:t> </a:t>
            </a:r>
            <a:r>
              <a:rPr sz="1071" dirty="0">
                <a:latin typeface="Arial"/>
                <a:cs typeface="Arial"/>
              </a:rPr>
              <a:t>air.</a:t>
            </a:r>
            <a:r>
              <a:rPr sz="1071" spc="44" dirty="0">
                <a:latin typeface="Arial"/>
                <a:cs typeface="Arial"/>
              </a:rPr>
              <a:t> </a:t>
            </a:r>
            <a:r>
              <a:rPr sz="1071" dirty="0">
                <a:latin typeface="Arial"/>
                <a:cs typeface="Arial"/>
              </a:rPr>
              <a:t>This</a:t>
            </a:r>
            <a:r>
              <a:rPr sz="1071" spc="34" dirty="0">
                <a:latin typeface="Arial"/>
                <a:cs typeface="Arial"/>
              </a:rPr>
              <a:t> </a:t>
            </a:r>
            <a:r>
              <a:rPr sz="1071" dirty="0">
                <a:latin typeface="Arial"/>
                <a:cs typeface="Arial"/>
              </a:rPr>
              <a:t>causes</a:t>
            </a:r>
            <a:r>
              <a:rPr sz="1071" spc="4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change</a:t>
            </a:r>
            <a:r>
              <a:rPr sz="1071" spc="44" dirty="0">
                <a:latin typeface="Arial"/>
                <a:cs typeface="Arial"/>
              </a:rPr>
              <a:t> </a:t>
            </a:r>
            <a:r>
              <a:rPr sz="1071" dirty="0">
                <a:latin typeface="Arial"/>
                <a:cs typeface="Arial"/>
              </a:rPr>
              <a:t>from</a:t>
            </a:r>
            <a:r>
              <a:rPr sz="1071" spc="34"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low-</a:t>
            </a:r>
            <a:r>
              <a:rPr sz="1071" dirty="0">
                <a:latin typeface="Arial"/>
                <a:cs typeface="Arial"/>
              </a:rPr>
              <a:t>pressure</a:t>
            </a:r>
            <a:r>
              <a:rPr sz="1071" spc="39" dirty="0">
                <a:latin typeface="Arial"/>
                <a:cs typeface="Arial"/>
              </a:rPr>
              <a:t> </a:t>
            </a:r>
            <a:r>
              <a:rPr sz="1071" dirty="0">
                <a:latin typeface="Arial"/>
                <a:cs typeface="Arial"/>
              </a:rPr>
              <a:t>cold</a:t>
            </a:r>
            <a:r>
              <a:rPr sz="1071" spc="34" dirty="0">
                <a:latin typeface="Arial"/>
                <a:cs typeface="Arial"/>
              </a:rPr>
              <a:t> </a:t>
            </a:r>
            <a:r>
              <a:rPr sz="1071" dirty="0">
                <a:latin typeface="Arial"/>
                <a:cs typeface="Arial"/>
              </a:rPr>
              <a:t>liquid</a:t>
            </a:r>
            <a:r>
              <a:rPr sz="1071" spc="39" dirty="0">
                <a:latin typeface="Arial"/>
                <a:cs typeface="Arial"/>
              </a:rPr>
              <a:t> </a:t>
            </a:r>
            <a:r>
              <a:rPr sz="1071" dirty="0">
                <a:latin typeface="Arial"/>
                <a:cs typeface="Arial"/>
              </a:rPr>
              <a:t>into</a:t>
            </a:r>
            <a:r>
              <a:rPr sz="1071" spc="44" dirty="0">
                <a:latin typeface="Arial"/>
                <a:cs typeface="Arial"/>
              </a:rPr>
              <a:t> </a:t>
            </a:r>
            <a:r>
              <a:rPr sz="1071" dirty="0">
                <a:latin typeface="Arial"/>
                <a:cs typeface="Arial"/>
              </a:rPr>
              <a:t>a</a:t>
            </a:r>
            <a:r>
              <a:rPr sz="1071" spc="34" dirty="0">
                <a:latin typeface="Arial"/>
                <a:cs typeface="Arial"/>
              </a:rPr>
              <a:t> </a:t>
            </a:r>
            <a:r>
              <a:rPr sz="1071" spc="-19" dirty="0">
                <a:latin typeface="Arial"/>
                <a:cs typeface="Arial"/>
              </a:rPr>
              <a:t>cold 	</a:t>
            </a:r>
            <a:r>
              <a:rPr sz="1071" dirty="0">
                <a:latin typeface="Arial"/>
                <a:cs typeface="Arial"/>
              </a:rPr>
              <a:t>vapor</a:t>
            </a:r>
            <a:r>
              <a:rPr sz="1071" spc="-5" dirty="0">
                <a:latin typeface="Arial"/>
                <a:cs typeface="Arial"/>
              </a:rPr>
              <a:t> </a:t>
            </a:r>
            <a:r>
              <a:rPr sz="1071" dirty="0">
                <a:latin typeface="Arial"/>
                <a:cs typeface="Arial"/>
              </a:rPr>
              <a:t>(the latent heat</a:t>
            </a:r>
            <a:r>
              <a:rPr sz="1071" spc="-5" dirty="0">
                <a:latin typeface="Arial"/>
                <a:cs typeface="Arial"/>
              </a:rPr>
              <a:t> </a:t>
            </a:r>
            <a:r>
              <a:rPr sz="1071" dirty="0">
                <a:latin typeface="Arial"/>
                <a:cs typeface="Arial"/>
              </a:rPr>
              <a:t>of evaporation). The evaporation</a:t>
            </a:r>
            <a:r>
              <a:rPr sz="1071" spc="5" dirty="0">
                <a:latin typeface="Arial"/>
                <a:cs typeface="Arial"/>
              </a:rPr>
              <a:t> </a:t>
            </a:r>
            <a:r>
              <a:rPr sz="1071" dirty="0">
                <a:latin typeface="Arial"/>
                <a:cs typeface="Arial"/>
              </a:rPr>
              <a:t>occurs</a:t>
            </a:r>
            <a:r>
              <a:rPr sz="1071" spc="5" dirty="0">
                <a:latin typeface="Arial"/>
                <a:cs typeface="Arial"/>
              </a:rPr>
              <a:t> </a:t>
            </a:r>
            <a:r>
              <a:rPr sz="1071" dirty="0">
                <a:latin typeface="Arial"/>
                <a:cs typeface="Arial"/>
              </a:rPr>
              <a:t>at constant</a:t>
            </a:r>
            <a:r>
              <a:rPr sz="1071" spc="-5" dirty="0">
                <a:latin typeface="Arial"/>
                <a:cs typeface="Arial"/>
              </a:rPr>
              <a:t> </a:t>
            </a:r>
            <a:r>
              <a:rPr sz="1071" dirty="0">
                <a:latin typeface="Arial"/>
                <a:cs typeface="Arial"/>
              </a:rPr>
              <a:t>pressure. </a:t>
            </a:r>
            <a:r>
              <a:rPr sz="1071" spc="-24" dirty="0">
                <a:latin typeface="Arial"/>
                <a:cs typeface="Arial"/>
              </a:rPr>
              <a:t>The 	</a:t>
            </a:r>
            <a:r>
              <a:rPr sz="1071" dirty="0">
                <a:latin typeface="Arial"/>
                <a:cs typeface="Arial"/>
              </a:rPr>
              <a:t>cycle</a:t>
            </a:r>
            <a:r>
              <a:rPr sz="1071" spc="-39" dirty="0">
                <a:latin typeface="Arial"/>
                <a:cs typeface="Arial"/>
              </a:rPr>
              <a:t> </a:t>
            </a:r>
            <a:r>
              <a:rPr sz="1071" spc="-10" dirty="0">
                <a:latin typeface="Arial"/>
                <a:cs typeface="Arial"/>
              </a:rPr>
              <a:t>continues.</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12</a:t>
            </a:r>
          </a:p>
        </p:txBody>
      </p:sp>
      <p:sp>
        <p:nvSpPr>
          <p:cNvPr id="9" name="object 3">
            <a:extLst>
              <a:ext uri="{FF2B5EF4-FFF2-40B4-BE49-F238E27FC236}">
                <a16:creationId xmlns:a16="http://schemas.microsoft.com/office/drawing/2014/main" id="{8F5BB23E-F39F-639B-B4A2-68EDF2FCD9A7}"/>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7958438"/>
            <a:ext cx="5812329" cy="1170387"/>
          </a:xfrm>
          <a:prstGeom prst="rect">
            <a:avLst/>
          </a:prstGeom>
        </p:spPr>
        <p:txBody>
          <a:bodyPr vert="horz" wrap="square" lIns="0" tIns="11750" rIns="0" bIns="0" rtlCol="0">
            <a:spAutoFit/>
          </a:bodyPr>
          <a:lstStyle/>
          <a:p>
            <a:pPr marL="12369" marR="4947" algn="just">
              <a:lnSpc>
                <a:spcPct val="143800"/>
              </a:lnSpc>
              <a:spcBef>
                <a:spcPts val="93"/>
              </a:spcBef>
            </a:pPr>
            <a:r>
              <a:rPr sz="1071" dirty="0">
                <a:latin typeface="Arial"/>
                <a:cs typeface="Arial"/>
              </a:rPr>
              <a:t>The</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from</a:t>
            </a:r>
            <a:r>
              <a:rPr sz="1071" spc="15"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passenger</a:t>
            </a:r>
            <a:r>
              <a:rPr sz="1071" spc="19" dirty="0">
                <a:latin typeface="Arial"/>
                <a:cs typeface="Arial"/>
              </a:rPr>
              <a:t> </a:t>
            </a:r>
            <a:r>
              <a:rPr sz="1071" dirty="0">
                <a:latin typeface="Arial"/>
                <a:cs typeface="Arial"/>
              </a:rPr>
              <a:t>compartment</a:t>
            </a:r>
            <a:r>
              <a:rPr sz="1071" spc="19" dirty="0">
                <a:latin typeface="Arial"/>
                <a:cs typeface="Arial"/>
              </a:rPr>
              <a:t> </a:t>
            </a:r>
            <a:r>
              <a:rPr sz="1071" dirty="0">
                <a:latin typeface="Arial"/>
                <a:cs typeface="Arial"/>
              </a:rPr>
              <a:t>evaporates</a:t>
            </a:r>
            <a:r>
              <a:rPr sz="1071" spc="2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19" dirty="0">
                <a:latin typeface="Arial"/>
                <a:cs typeface="Arial"/>
              </a:rPr>
              <a:t> </a:t>
            </a:r>
            <a:r>
              <a:rPr sz="1071" spc="-10" dirty="0">
                <a:latin typeface="Arial"/>
                <a:cs typeface="Arial"/>
              </a:rPr>
              <a:t>thereby </a:t>
            </a:r>
            <a:r>
              <a:rPr sz="1071" dirty="0">
                <a:latin typeface="Arial"/>
                <a:cs typeface="Arial"/>
              </a:rPr>
              <a:t>changes</a:t>
            </a:r>
            <a:r>
              <a:rPr sz="1071" spc="34" dirty="0">
                <a:latin typeface="Arial"/>
                <a:cs typeface="Arial"/>
              </a:rPr>
              <a:t> </a:t>
            </a:r>
            <a:r>
              <a:rPr sz="1071" dirty="0">
                <a:latin typeface="Arial"/>
                <a:cs typeface="Arial"/>
              </a:rPr>
              <a:t>its</a:t>
            </a:r>
            <a:r>
              <a:rPr sz="1071" spc="29" dirty="0">
                <a:latin typeface="Arial"/>
                <a:cs typeface="Arial"/>
              </a:rPr>
              <a:t> </a:t>
            </a:r>
            <a:r>
              <a:rPr sz="1071" dirty="0">
                <a:latin typeface="Arial"/>
                <a:cs typeface="Arial"/>
              </a:rPr>
              <a:t>phase</a:t>
            </a:r>
            <a:r>
              <a:rPr sz="1071" spc="34" dirty="0">
                <a:latin typeface="Arial"/>
                <a:cs typeface="Arial"/>
              </a:rPr>
              <a:t> </a:t>
            </a:r>
            <a:r>
              <a:rPr sz="1071" dirty="0">
                <a:latin typeface="Arial"/>
                <a:cs typeface="Arial"/>
              </a:rPr>
              <a:t>from</a:t>
            </a:r>
            <a:r>
              <a:rPr sz="1071" spc="29" dirty="0">
                <a:latin typeface="Arial"/>
                <a:cs typeface="Arial"/>
              </a:rPr>
              <a:t> </a:t>
            </a:r>
            <a:r>
              <a:rPr sz="1071" dirty="0">
                <a:latin typeface="Arial"/>
                <a:cs typeface="Arial"/>
              </a:rPr>
              <a:t>liquid</a:t>
            </a:r>
            <a:r>
              <a:rPr sz="1071" spc="3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vapour</a:t>
            </a:r>
            <a:r>
              <a:rPr sz="1071" spc="29"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cools</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air.</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vapour</a:t>
            </a:r>
            <a:r>
              <a:rPr sz="1071" spc="2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then</a:t>
            </a:r>
            <a:r>
              <a:rPr sz="1071" spc="39" dirty="0">
                <a:latin typeface="Arial"/>
                <a:cs typeface="Arial"/>
              </a:rPr>
              <a:t> </a:t>
            </a:r>
            <a:r>
              <a:rPr sz="1071" dirty="0">
                <a:latin typeface="Arial"/>
                <a:cs typeface="Arial"/>
              </a:rPr>
              <a:t>pumped</a:t>
            </a:r>
            <a:r>
              <a:rPr sz="1071" spc="34" dirty="0">
                <a:latin typeface="Arial"/>
                <a:cs typeface="Arial"/>
              </a:rPr>
              <a:t> </a:t>
            </a:r>
            <a:r>
              <a:rPr sz="1071" dirty="0">
                <a:latin typeface="Arial"/>
                <a:cs typeface="Arial"/>
              </a:rPr>
              <a:t>from</a:t>
            </a:r>
            <a:r>
              <a:rPr sz="1071" spc="29" dirty="0">
                <a:latin typeface="Arial"/>
                <a:cs typeface="Arial"/>
              </a:rPr>
              <a:t> </a:t>
            </a:r>
            <a:r>
              <a:rPr sz="1071" spc="-24" dirty="0">
                <a:latin typeface="Arial"/>
                <a:cs typeface="Arial"/>
              </a:rPr>
              <a:t>the </a:t>
            </a:r>
            <a:r>
              <a:rPr sz="1071" dirty="0">
                <a:latin typeface="Arial"/>
                <a:cs typeface="Arial"/>
              </a:rPr>
              <a:t>evaporator</a:t>
            </a:r>
            <a:r>
              <a:rPr sz="1071" spc="-10" dirty="0">
                <a:latin typeface="Arial"/>
                <a:cs typeface="Arial"/>
              </a:rPr>
              <a:t> </a:t>
            </a:r>
            <a:r>
              <a:rPr sz="1071" dirty="0">
                <a:latin typeface="Arial"/>
                <a:cs typeface="Arial"/>
              </a:rPr>
              <a:t>by the</a:t>
            </a:r>
            <a:r>
              <a:rPr sz="1071" spc="-5" dirty="0">
                <a:latin typeface="Arial"/>
                <a:cs typeface="Arial"/>
              </a:rPr>
              <a:t> </a:t>
            </a:r>
            <a:r>
              <a:rPr sz="1071" dirty="0">
                <a:latin typeface="Arial"/>
                <a:cs typeface="Arial"/>
              </a:rPr>
              <a:t>compressor,</a:t>
            </a:r>
            <a:r>
              <a:rPr sz="1071" spc="-5" dirty="0">
                <a:latin typeface="Arial"/>
                <a:cs typeface="Arial"/>
              </a:rPr>
              <a:t> </a:t>
            </a:r>
            <a:r>
              <a:rPr sz="1071" dirty="0">
                <a:latin typeface="Arial"/>
                <a:cs typeface="Arial"/>
              </a:rPr>
              <a:t>which</a:t>
            </a:r>
            <a:r>
              <a:rPr sz="1071" spc="-5" dirty="0">
                <a:latin typeface="Arial"/>
                <a:cs typeface="Arial"/>
              </a:rPr>
              <a:t> </a:t>
            </a:r>
            <a:r>
              <a:rPr sz="1071" dirty="0">
                <a:latin typeface="Arial"/>
                <a:cs typeface="Arial"/>
              </a:rPr>
              <a:t>compresses</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vapour</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increase</a:t>
            </a:r>
            <a:r>
              <a:rPr sz="1071" spc="-5" dirty="0">
                <a:latin typeface="Arial"/>
                <a:cs typeface="Arial"/>
              </a:rPr>
              <a:t> </a:t>
            </a:r>
            <a:r>
              <a:rPr sz="1071" dirty="0">
                <a:latin typeface="Arial"/>
                <a:cs typeface="Arial"/>
              </a:rPr>
              <a:t>its</a:t>
            </a:r>
            <a:r>
              <a:rPr sz="1071" spc="-5" dirty="0">
                <a:latin typeface="Arial"/>
                <a:cs typeface="Arial"/>
              </a:rPr>
              <a:t> </a:t>
            </a:r>
            <a:r>
              <a:rPr sz="1071" dirty="0">
                <a:latin typeface="Arial"/>
                <a:cs typeface="Arial"/>
              </a:rPr>
              <a:t>pressure.</a:t>
            </a:r>
            <a:r>
              <a:rPr sz="1071" spc="-5" dirty="0">
                <a:latin typeface="Arial"/>
                <a:cs typeface="Arial"/>
              </a:rPr>
              <a:t> </a:t>
            </a:r>
            <a:r>
              <a:rPr sz="1071" dirty="0">
                <a:latin typeface="Arial"/>
                <a:cs typeface="Arial"/>
              </a:rPr>
              <a:t>This</a:t>
            </a:r>
            <a:r>
              <a:rPr sz="1071" spc="-5" dirty="0">
                <a:latin typeface="Arial"/>
                <a:cs typeface="Arial"/>
              </a:rPr>
              <a:t> </a:t>
            </a:r>
            <a:r>
              <a:rPr sz="1071" spc="-19" dirty="0">
                <a:latin typeface="Arial"/>
                <a:cs typeface="Arial"/>
              </a:rPr>
              <a:t>high </a:t>
            </a:r>
            <a:r>
              <a:rPr sz="1071" dirty="0">
                <a:latin typeface="Arial"/>
                <a:cs typeface="Arial"/>
              </a:rPr>
              <a:t>pressure,</a:t>
            </a:r>
            <a:r>
              <a:rPr sz="1071" spc="-39" dirty="0">
                <a:latin typeface="Arial"/>
                <a:cs typeface="Arial"/>
              </a:rPr>
              <a:t> </a:t>
            </a:r>
            <a:r>
              <a:rPr sz="1071" spc="-10" dirty="0">
                <a:latin typeface="Arial"/>
                <a:cs typeface="Arial"/>
              </a:rPr>
              <a:t>high-</a:t>
            </a:r>
            <a:r>
              <a:rPr sz="1071" dirty="0">
                <a:latin typeface="Arial"/>
                <a:cs typeface="Arial"/>
              </a:rPr>
              <a:t>temperature</a:t>
            </a:r>
            <a:r>
              <a:rPr sz="1071" spc="-39" dirty="0">
                <a:latin typeface="Arial"/>
                <a:cs typeface="Arial"/>
              </a:rPr>
              <a:t> </a:t>
            </a:r>
            <a:r>
              <a:rPr sz="1071" dirty="0">
                <a:latin typeface="Arial"/>
                <a:cs typeface="Arial"/>
              </a:rPr>
              <a:t>vapour</a:t>
            </a:r>
            <a:r>
              <a:rPr sz="1071" spc="-44" dirty="0">
                <a:latin typeface="Arial"/>
                <a:cs typeface="Arial"/>
              </a:rPr>
              <a:t> </a:t>
            </a:r>
            <a:r>
              <a:rPr sz="1071" dirty="0">
                <a:latin typeface="Arial"/>
                <a:cs typeface="Arial"/>
              </a:rPr>
              <a:t>passes</a:t>
            </a:r>
            <a:r>
              <a:rPr sz="1071" spc="-34" dirty="0">
                <a:latin typeface="Arial"/>
                <a:cs typeface="Arial"/>
              </a:rPr>
              <a:t> </a:t>
            </a:r>
            <a:r>
              <a:rPr sz="1071" dirty="0">
                <a:latin typeface="Arial"/>
                <a:cs typeface="Arial"/>
              </a:rPr>
              <a:t>through</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condenser</a:t>
            </a:r>
            <a:r>
              <a:rPr sz="1071" spc="-39" dirty="0">
                <a:latin typeface="Arial"/>
                <a:cs typeface="Arial"/>
              </a:rPr>
              <a:t> </a:t>
            </a:r>
            <a:r>
              <a:rPr sz="1071" dirty="0">
                <a:latin typeface="Arial"/>
                <a:cs typeface="Arial"/>
              </a:rPr>
              <a:t>where</a:t>
            </a:r>
            <a:r>
              <a:rPr sz="1071" spc="-34"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cooled</a:t>
            </a:r>
            <a:r>
              <a:rPr sz="1071" spc="-44" dirty="0">
                <a:latin typeface="Arial"/>
                <a:cs typeface="Arial"/>
              </a:rPr>
              <a:t> </a:t>
            </a:r>
            <a:r>
              <a:rPr sz="1071" dirty="0">
                <a:latin typeface="Arial"/>
                <a:cs typeface="Arial"/>
              </a:rPr>
              <a:t>with</a:t>
            </a:r>
            <a:r>
              <a:rPr sz="1071" spc="-39" dirty="0">
                <a:latin typeface="Arial"/>
                <a:cs typeface="Arial"/>
              </a:rPr>
              <a:t> </a:t>
            </a:r>
            <a:r>
              <a:rPr sz="1071" spc="-10" dirty="0">
                <a:latin typeface="Arial"/>
                <a:cs typeface="Arial"/>
              </a:rPr>
              <a:t>outside </a:t>
            </a:r>
            <a:r>
              <a:rPr sz="1071" dirty="0">
                <a:latin typeface="Arial"/>
                <a:cs typeface="Arial"/>
              </a:rPr>
              <a:t>air</a:t>
            </a:r>
            <a:r>
              <a:rPr sz="1071" spc="-15"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condensed</a:t>
            </a:r>
            <a:r>
              <a:rPr sz="1071" spc="-10" dirty="0">
                <a:latin typeface="Arial"/>
                <a:cs typeface="Arial"/>
              </a:rPr>
              <a:t> </a:t>
            </a:r>
            <a:r>
              <a:rPr sz="1071" dirty="0">
                <a:latin typeface="Arial"/>
                <a:cs typeface="Arial"/>
              </a:rPr>
              <a:t>into</a:t>
            </a:r>
            <a:r>
              <a:rPr sz="1071" spc="-19" dirty="0">
                <a:latin typeface="Arial"/>
                <a:cs typeface="Arial"/>
              </a:rPr>
              <a:t> </a:t>
            </a:r>
            <a:r>
              <a:rPr sz="1071" spc="-10" dirty="0">
                <a:latin typeface="Arial"/>
                <a:cs typeface="Arial"/>
              </a:rPr>
              <a:t>high-</a:t>
            </a:r>
            <a:r>
              <a:rPr sz="1071" dirty="0">
                <a:latin typeface="Arial"/>
                <a:cs typeface="Arial"/>
              </a:rPr>
              <a:t>pressure</a:t>
            </a:r>
            <a:r>
              <a:rPr sz="1071" spc="-15" dirty="0">
                <a:latin typeface="Arial"/>
                <a:cs typeface="Arial"/>
              </a:rPr>
              <a:t> </a:t>
            </a:r>
            <a:r>
              <a:rPr sz="1071" dirty="0">
                <a:latin typeface="Arial"/>
                <a:cs typeface="Arial"/>
              </a:rPr>
              <a:t>liquid.</a:t>
            </a:r>
            <a:r>
              <a:rPr sz="1071" spc="-19" dirty="0">
                <a:latin typeface="Arial"/>
                <a:cs typeface="Arial"/>
              </a:rPr>
              <a:t> </a:t>
            </a:r>
            <a:r>
              <a:rPr sz="1071" dirty="0">
                <a:latin typeface="Arial"/>
                <a:cs typeface="Arial"/>
              </a:rPr>
              <a:t>This</a:t>
            </a:r>
            <a:r>
              <a:rPr sz="1071" spc="-15" dirty="0">
                <a:latin typeface="Arial"/>
                <a:cs typeface="Arial"/>
              </a:rPr>
              <a:t> </a:t>
            </a:r>
            <a:r>
              <a:rPr sz="1071" dirty="0">
                <a:latin typeface="Arial"/>
                <a:cs typeface="Arial"/>
              </a:rPr>
              <a:t>liquid</a:t>
            </a:r>
            <a:r>
              <a:rPr sz="1071" spc="-19"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throttled</a:t>
            </a:r>
            <a:r>
              <a:rPr sz="1071" spc="-15" dirty="0">
                <a:latin typeface="Arial"/>
                <a:cs typeface="Arial"/>
              </a:rPr>
              <a:t> </a:t>
            </a:r>
            <a:r>
              <a:rPr sz="1071" dirty="0">
                <a:latin typeface="Arial"/>
                <a:cs typeface="Arial"/>
              </a:rPr>
              <a:t>down</a:t>
            </a:r>
            <a:r>
              <a:rPr sz="1071" spc="-10"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lower</a:t>
            </a:r>
            <a:r>
              <a:rPr sz="1071" spc="-15" dirty="0">
                <a:latin typeface="Arial"/>
                <a:cs typeface="Arial"/>
              </a:rPr>
              <a:t> </a:t>
            </a:r>
            <a:r>
              <a:rPr sz="1071" dirty="0">
                <a:latin typeface="Arial"/>
                <a:cs typeface="Arial"/>
              </a:rPr>
              <a:t>pressure</a:t>
            </a:r>
            <a:r>
              <a:rPr sz="1071" spc="-10" dirty="0">
                <a:latin typeface="Arial"/>
                <a:cs typeface="Arial"/>
              </a:rPr>
              <a:t> </a:t>
            </a:r>
            <a:r>
              <a:rPr sz="1071" dirty="0">
                <a:latin typeface="Arial"/>
                <a:cs typeface="Arial"/>
              </a:rPr>
              <a:t>in</a:t>
            </a:r>
            <a:r>
              <a:rPr sz="1071" spc="-19" dirty="0">
                <a:latin typeface="Arial"/>
                <a:cs typeface="Arial"/>
              </a:rPr>
              <a:t> </a:t>
            </a:r>
            <a:r>
              <a:rPr sz="1071" spc="-24" dirty="0">
                <a:latin typeface="Arial"/>
                <a:cs typeface="Arial"/>
              </a:rPr>
              <a:t>the</a:t>
            </a:r>
            <a:endParaRPr sz="1071">
              <a:latin typeface="Arial"/>
              <a:cs typeface="Arial"/>
            </a:endParaRPr>
          </a:p>
        </p:txBody>
      </p:sp>
      <p:pic>
        <p:nvPicPr>
          <p:cNvPr id="3" name="object 3"/>
          <p:cNvPicPr/>
          <p:nvPr/>
        </p:nvPicPr>
        <p:blipFill>
          <a:blip r:embed="rId2" cstate="print"/>
          <a:stretch>
            <a:fillRect/>
          </a:stretch>
        </p:blipFill>
        <p:spPr>
          <a:xfrm>
            <a:off x="1817280" y="4474289"/>
            <a:ext cx="3973882" cy="3408075"/>
          </a:xfrm>
          <a:prstGeom prst="rect">
            <a:avLst/>
          </a:prstGeom>
        </p:spPr>
      </p:pic>
      <p:sp>
        <p:nvSpPr>
          <p:cNvPr id="4" name="object 4"/>
          <p:cNvSpPr txBox="1"/>
          <p:nvPr/>
        </p:nvSpPr>
        <p:spPr>
          <a:xfrm>
            <a:off x="878127" y="888953"/>
            <a:ext cx="5813566" cy="3425929"/>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endParaRPr sz="974" dirty="0">
              <a:latin typeface="Verdana"/>
              <a:cs typeface="Verdana"/>
            </a:endParaRPr>
          </a:p>
          <a:p>
            <a:pPr>
              <a:spcBef>
                <a:spcPts val="521"/>
              </a:spcBef>
            </a:pPr>
            <a:endParaRPr sz="974" dirty="0">
              <a:latin typeface="Verdana"/>
              <a:cs typeface="Verdana"/>
            </a:endParaRPr>
          </a:p>
          <a:p>
            <a:pPr marL="12369" marR="7421" algn="just">
              <a:lnSpc>
                <a:spcPct val="143600"/>
              </a:lnSpc>
            </a:pPr>
            <a:r>
              <a:rPr sz="1071" dirty="0">
                <a:latin typeface="Arial"/>
                <a:cs typeface="Arial"/>
              </a:rPr>
              <a:t>drawing</a:t>
            </a:r>
            <a:r>
              <a:rPr sz="1071" spc="24"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diagram</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refrigeration</a:t>
            </a:r>
            <a:r>
              <a:rPr sz="1071" spc="24" dirty="0">
                <a:latin typeface="Arial"/>
                <a:cs typeface="Arial"/>
              </a:rPr>
              <a:t> </a:t>
            </a:r>
            <a:r>
              <a:rPr sz="1071" dirty="0">
                <a:latin typeface="Arial"/>
                <a:cs typeface="Arial"/>
              </a:rPr>
              <a:t>cycle</a:t>
            </a:r>
            <a:r>
              <a:rPr sz="1071" spc="24"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pressure-</a:t>
            </a:r>
            <a:r>
              <a:rPr sz="1071" dirty="0">
                <a:latin typeface="Arial"/>
                <a:cs typeface="Arial"/>
              </a:rPr>
              <a:t>enthalpy</a:t>
            </a:r>
            <a:r>
              <a:rPr sz="1071" spc="29" dirty="0">
                <a:latin typeface="Arial"/>
                <a:cs typeface="Arial"/>
              </a:rPr>
              <a:t> </a:t>
            </a:r>
            <a:r>
              <a:rPr sz="1071" dirty="0">
                <a:latin typeface="Arial"/>
                <a:cs typeface="Arial"/>
              </a:rPr>
              <a:t>diagram</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refrigerant </a:t>
            </a:r>
            <a:r>
              <a:rPr sz="1071" dirty="0">
                <a:latin typeface="Arial"/>
                <a:cs typeface="Arial"/>
              </a:rPr>
              <a:t>used</a:t>
            </a:r>
            <a:r>
              <a:rPr sz="1071" spc="-1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system.</a:t>
            </a:r>
            <a:endParaRPr sz="1071" dirty="0">
              <a:latin typeface="Arial"/>
              <a:cs typeface="Arial"/>
            </a:endParaRPr>
          </a:p>
          <a:p>
            <a:pPr marL="12369" algn="just">
              <a:spcBef>
                <a:spcPts val="1144"/>
              </a:spcBef>
            </a:pPr>
            <a:r>
              <a:rPr sz="1071" b="1" dirty="0">
                <a:latin typeface="Arial"/>
                <a:cs typeface="Arial"/>
              </a:rPr>
              <a:t>1.8</a:t>
            </a:r>
            <a:r>
              <a:rPr sz="1071" b="1" spc="336" dirty="0">
                <a:latin typeface="Arial"/>
                <a:cs typeface="Arial"/>
              </a:rPr>
              <a:t>   </a:t>
            </a:r>
            <a:r>
              <a:rPr sz="1071" b="1" dirty="0">
                <a:latin typeface="Arial"/>
                <a:cs typeface="Arial"/>
              </a:rPr>
              <a:t>Automobile</a:t>
            </a:r>
            <a:r>
              <a:rPr sz="1071" b="1" spc="-5" dirty="0">
                <a:latin typeface="Arial"/>
                <a:cs typeface="Arial"/>
              </a:rPr>
              <a:t> </a:t>
            </a:r>
            <a:r>
              <a:rPr sz="1071" b="1" spc="-10" dirty="0">
                <a:latin typeface="Arial"/>
                <a:cs typeface="Arial"/>
              </a:rPr>
              <a:t>Air-</a:t>
            </a:r>
            <a:r>
              <a:rPr sz="1071" b="1" dirty="0">
                <a:latin typeface="Arial"/>
                <a:cs typeface="Arial"/>
              </a:rPr>
              <a:t>conditioning</a:t>
            </a:r>
            <a:r>
              <a:rPr sz="1071" b="1" spc="-15" dirty="0">
                <a:latin typeface="Arial"/>
                <a:cs typeface="Arial"/>
              </a:rPr>
              <a:t> </a:t>
            </a:r>
            <a:r>
              <a:rPr sz="1071" b="1" spc="-10" dirty="0">
                <a:latin typeface="Arial"/>
                <a:cs typeface="Arial"/>
              </a:rPr>
              <a:t>System</a:t>
            </a:r>
            <a:endParaRPr sz="1071" dirty="0">
              <a:latin typeface="Arial"/>
              <a:cs typeface="Arial"/>
            </a:endParaRPr>
          </a:p>
          <a:p>
            <a:pPr marL="12369" marR="5566" algn="just">
              <a:lnSpc>
                <a:spcPct val="143600"/>
              </a:lnSpc>
              <a:spcBef>
                <a:spcPts val="575"/>
              </a:spcBef>
            </a:pPr>
            <a:r>
              <a:rPr sz="1071" dirty="0">
                <a:latin typeface="Arial"/>
                <a:cs typeface="Arial"/>
              </a:rPr>
              <a:t>Now</a:t>
            </a:r>
            <a:r>
              <a:rPr sz="1071" spc="-34"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we</a:t>
            </a:r>
            <a:r>
              <a:rPr sz="1071" spc="-19" dirty="0">
                <a:latin typeface="Arial"/>
                <a:cs typeface="Arial"/>
              </a:rPr>
              <a:t> </a:t>
            </a:r>
            <a:r>
              <a:rPr sz="1071" dirty="0">
                <a:latin typeface="Arial"/>
                <a:cs typeface="Arial"/>
              </a:rPr>
              <a:t>know</a:t>
            </a:r>
            <a:r>
              <a:rPr sz="1071" spc="-3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heat</a:t>
            </a:r>
            <a:r>
              <a:rPr sz="1071" spc="-34" dirty="0">
                <a:latin typeface="Arial"/>
                <a:cs typeface="Arial"/>
              </a:rPr>
              <a:t> </a:t>
            </a:r>
            <a:r>
              <a:rPr sz="1071" dirty="0">
                <a:latin typeface="Arial"/>
                <a:cs typeface="Arial"/>
              </a:rPr>
              <a:t>transfer</a:t>
            </a:r>
            <a:r>
              <a:rPr sz="1071" spc="-3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refrigeration</a:t>
            </a:r>
            <a:r>
              <a:rPr sz="1071" spc="-24" dirty="0">
                <a:latin typeface="Arial"/>
                <a:cs typeface="Arial"/>
              </a:rPr>
              <a:t> </a:t>
            </a:r>
            <a:r>
              <a:rPr sz="1071" dirty="0">
                <a:latin typeface="Arial"/>
                <a:cs typeface="Arial"/>
              </a:rPr>
              <a:t>principles,</a:t>
            </a:r>
            <a:r>
              <a:rPr sz="1071" spc="-29" dirty="0">
                <a:latin typeface="Arial"/>
                <a:cs typeface="Arial"/>
              </a:rPr>
              <a:t> </a:t>
            </a:r>
            <a:r>
              <a:rPr sz="1071" dirty="0">
                <a:latin typeface="Arial"/>
                <a:cs typeface="Arial"/>
              </a:rPr>
              <a:t>let’s</a:t>
            </a:r>
            <a:r>
              <a:rPr sz="1071" spc="-19" dirty="0">
                <a:latin typeface="Arial"/>
                <a:cs typeface="Arial"/>
              </a:rPr>
              <a:t> </a:t>
            </a:r>
            <a:r>
              <a:rPr sz="1071" dirty="0">
                <a:latin typeface="Arial"/>
                <a:cs typeface="Arial"/>
              </a:rPr>
              <a:t>take</a:t>
            </a:r>
            <a:r>
              <a:rPr sz="1071" spc="-2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more</a:t>
            </a:r>
            <a:r>
              <a:rPr sz="1071" spc="-24" dirty="0">
                <a:latin typeface="Arial"/>
                <a:cs typeface="Arial"/>
              </a:rPr>
              <a:t> </a:t>
            </a:r>
            <a:r>
              <a:rPr sz="1071" dirty="0">
                <a:latin typeface="Arial"/>
                <a:cs typeface="Arial"/>
              </a:rPr>
              <a:t>detailed</a:t>
            </a:r>
            <a:r>
              <a:rPr sz="1071" spc="-29" dirty="0">
                <a:latin typeface="Arial"/>
                <a:cs typeface="Arial"/>
              </a:rPr>
              <a:t> </a:t>
            </a:r>
            <a:r>
              <a:rPr sz="1071" dirty="0">
                <a:latin typeface="Arial"/>
                <a:cs typeface="Arial"/>
              </a:rPr>
              <a:t>look</a:t>
            </a:r>
            <a:r>
              <a:rPr sz="1071" spc="-29" dirty="0">
                <a:latin typeface="Arial"/>
                <a:cs typeface="Arial"/>
              </a:rPr>
              <a:t> </a:t>
            </a:r>
            <a:r>
              <a:rPr sz="1071" spc="-24" dirty="0">
                <a:latin typeface="Arial"/>
                <a:cs typeface="Arial"/>
              </a:rPr>
              <a:t>at </a:t>
            </a:r>
            <a:r>
              <a:rPr sz="1071" dirty="0">
                <a:latin typeface="Arial"/>
                <a:cs typeface="Arial"/>
              </a:rPr>
              <a:t>the</a:t>
            </a:r>
            <a:r>
              <a:rPr sz="1071" spc="-29" dirty="0">
                <a:latin typeface="Arial"/>
                <a:cs typeface="Arial"/>
              </a:rPr>
              <a:t> </a:t>
            </a:r>
            <a:r>
              <a:rPr sz="1071" dirty="0">
                <a:latin typeface="Arial"/>
                <a:cs typeface="Arial"/>
              </a:rPr>
              <a:t>automobile</a:t>
            </a:r>
            <a:r>
              <a:rPr sz="1071" spc="-29"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conditioning</a:t>
            </a:r>
            <a:r>
              <a:rPr sz="1071" spc="-29" dirty="0">
                <a:latin typeface="Arial"/>
                <a:cs typeface="Arial"/>
              </a:rPr>
              <a:t> </a:t>
            </a:r>
            <a:r>
              <a:rPr sz="1071" spc="-10" dirty="0">
                <a:latin typeface="Arial"/>
                <a:cs typeface="Arial"/>
              </a:rPr>
              <a:t>system.</a:t>
            </a:r>
            <a:endParaRPr sz="1071" dirty="0">
              <a:latin typeface="Arial"/>
              <a:cs typeface="Arial"/>
            </a:endParaRPr>
          </a:p>
          <a:p>
            <a:pPr marL="12369" marR="4947" algn="just">
              <a:lnSpc>
                <a:spcPct val="143700"/>
              </a:lnSpc>
              <a:spcBef>
                <a:spcPts val="579"/>
              </a:spcBef>
            </a:pPr>
            <a:r>
              <a:rPr sz="1071" dirty="0">
                <a:latin typeface="Arial"/>
                <a:cs typeface="Arial"/>
              </a:rPr>
              <a:t>In</a:t>
            </a:r>
            <a:r>
              <a:rPr sz="1071" spc="-15" dirty="0">
                <a:latin typeface="Arial"/>
                <a:cs typeface="Arial"/>
              </a:rPr>
              <a:t> </a:t>
            </a:r>
            <a:r>
              <a:rPr sz="1071" dirty="0">
                <a:latin typeface="Arial"/>
                <a:cs typeface="Arial"/>
              </a:rPr>
              <a:t>an</a:t>
            </a:r>
            <a:r>
              <a:rPr sz="1071" spc="-15" dirty="0">
                <a:latin typeface="Arial"/>
                <a:cs typeface="Arial"/>
              </a:rPr>
              <a:t> </a:t>
            </a:r>
            <a:r>
              <a:rPr sz="1071" spc="-10" dirty="0">
                <a:latin typeface="Arial"/>
                <a:cs typeface="Arial"/>
              </a:rPr>
              <a:t>air-conditioning</a:t>
            </a:r>
            <a:r>
              <a:rPr sz="1071" spc="-19"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picks</a:t>
            </a:r>
            <a:r>
              <a:rPr sz="1071" spc="-15" dirty="0">
                <a:latin typeface="Arial"/>
                <a:cs typeface="Arial"/>
              </a:rPr>
              <a:t> </a:t>
            </a:r>
            <a:r>
              <a:rPr sz="1071" dirty="0">
                <a:latin typeface="Arial"/>
                <a:cs typeface="Arial"/>
              </a:rPr>
              <a:t>up</a:t>
            </a:r>
            <a:r>
              <a:rPr sz="1071" spc="-15"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passenger</a:t>
            </a:r>
            <a:r>
              <a:rPr sz="1071" spc="-19" dirty="0">
                <a:latin typeface="Arial"/>
                <a:cs typeface="Arial"/>
              </a:rPr>
              <a:t> </a:t>
            </a:r>
            <a:r>
              <a:rPr sz="1071" dirty="0">
                <a:latin typeface="Arial"/>
                <a:cs typeface="Arial"/>
              </a:rPr>
              <a:t>compartment</a:t>
            </a:r>
            <a:r>
              <a:rPr sz="1071" spc="-19" dirty="0">
                <a:latin typeface="Arial"/>
                <a:cs typeface="Arial"/>
              </a:rPr>
              <a:t> </a:t>
            </a:r>
            <a:r>
              <a:rPr sz="1071" spc="-24" dirty="0">
                <a:latin typeface="Arial"/>
                <a:cs typeface="Arial"/>
              </a:rPr>
              <a:t>and </a:t>
            </a:r>
            <a:r>
              <a:rPr sz="1071" dirty="0">
                <a:latin typeface="Arial"/>
                <a:cs typeface="Arial"/>
              </a:rPr>
              <a:t>is</a:t>
            </a:r>
            <a:r>
              <a:rPr sz="1071" spc="107" dirty="0">
                <a:latin typeface="Arial"/>
                <a:cs typeface="Arial"/>
              </a:rPr>
              <a:t> </a:t>
            </a:r>
            <a:r>
              <a:rPr sz="1071" dirty="0">
                <a:latin typeface="Arial"/>
                <a:cs typeface="Arial"/>
              </a:rPr>
              <a:t>pumped</a:t>
            </a:r>
            <a:r>
              <a:rPr sz="1071" spc="111" dirty="0">
                <a:latin typeface="Arial"/>
                <a:cs typeface="Arial"/>
              </a:rPr>
              <a:t> </a:t>
            </a:r>
            <a:r>
              <a:rPr sz="1071" dirty="0">
                <a:latin typeface="Arial"/>
                <a:cs typeface="Arial"/>
              </a:rPr>
              <a:t>to</a:t>
            </a:r>
            <a:r>
              <a:rPr sz="1071" spc="107"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condenser</a:t>
            </a:r>
            <a:r>
              <a:rPr sz="1071" spc="107" dirty="0">
                <a:latin typeface="Arial"/>
                <a:cs typeface="Arial"/>
              </a:rPr>
              <a:t> </a:t>
            </a:r>
            <a:r>
              <a:rPr sz="1071" dirty="0">
                <a:latin typeface="Arial"/>
                <a:cs typeface="Arial"/>
              </a:rPr>
              <a:t>where</a:t>
            </a:r>
            <a:r>
              <a:rPr sz="1071" spc="102" dirty="0">
                <a:latin typeface="Arial"/>
                <a:cs typeface="Arial"/>
              </a:rPr>
              <a:t> </a:t>
            </a:r>
            <a:r>
              <a:rPr sz="1071" dirty="0">
                <a:latin typeface="Arial"/>
                <a:cs typeface="Arial"/>
              </a:rPr>
              <a:t>it</a:t>
            </a:r>
            <a:r>
              <a:rPr sz="1071" spc="107" dirty="0">
                <a:latin typeface="Arial"/>
                <a:cs typeface="Arial"/>
              </a:rPr>
              <a:t> </a:t>
            </a:r>
            <a:r>
              <a:rPr sz="1071" dirty="0">
                <a:latin typeface="Arial"/>
                <a:cs typeface="Arial"/>
              </a:rPr>
              <a:t>gives</a:t>
            </a:r>
            <a:r>
              <a:rPr sz="1071" spc="111" dirty="0">
                <a:latin typeface="Arial"/>
                <a:cs typeface="Arial"/>
              </a:rPr>
              <a:t> </a:t>
            </a:r>
            <a:r>
              <a:rPr sz="1071" dirty="0">
                <a:latin typeface="Arial"/>
                <a:cs typeface="Arial"/>
              </a:rPr>
              <a:t>up</a:t>
            </a:r>
            <a:r>
              <a:rPr sz="1071" spc="102" dirty="0">
                <a:latin typeface="Arial"/>
                <a:cs typeface="Arial"/>
              </a:rPr>
              <a:t> </a:t>
            </a:r>
            <a:r>
              <a:rPr sz="1071" dirty="0">
                <a:latin typeface="Arial"/>
                <a:cs typeface="Arial"/>
              </a:rPr>
              <a:t>its</a:t>
            </a:r>
            <a:r>
              <a:rPr sz="1071" spc="111" dirty="0">
                <a:latin typeface="Arial"/>
                <a:cs typeface="Arial"/>
              </a:rPr>
              <a:t> </a:t>
            </a:r>
            <a:r>
              <a:rPr sz="1071" dirty="0">
                <a:latin typeface="Arial"/>
                <a:cs typeface="Arial"/>
              </a:rPr>
              <a:t>heat</a:t>
            </a:r>
            <a:r>
              <a:rPr sz="1071" spc="107"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outside</a:t>
            </a:r>
            <a:r>
              <a:rPr sz="1071" spc="102" dirty="0">
                <a:latin typeface="Arial"/>
                <a:cs typeface="Arial"/>
              </a:rPr>
              <a:t> </a:t>
            </a:r>
            <a:r>
              <a:rPr sz="1071" dirty="0">
                <a:latin typeface="Arial"/>
                <a:cs typeface="Arial"/>
              </a:rPr>
              <a:t>air</a:t>
            </a:r>
            <a:r>
              <a:rPr sz="1071" spc="107" dirty="0">
                <a:latin typeface="Arial"/>
                <a:cs typeface="Arial"/>
              </a:rPr>
              <a:t> </a:t>
            </a:r>
            <a:r>
              <a:rPr sz="1071" dirty="0">
                <a:latin typeface="Arial"/>
                <a:cs typeface="Arial"/>
              </a:rPr>
              <a:t>and</a:t>
            </a:r>
            <a:r>
              <a:rPr sz="1071" spc="107" dirty="0">
                <a:latin typeface="Arial"/>
                <a:cs typeface="Arial"/>
              </a:rPr>
              <a:t> </a:t>
            </a:r>
            <a:r>
              <a:rPr sz="1071" dirty="0">
                <a:latin typeface="Arial"/>
                <a:cs typeface="Arial"/>
              </a:rPr>
              <a:t>then</a:t>
            </a:r>
            <a:r>
              <a:rPr sz="1071" spc="107" dirty="0">
                <a:latin typeface="Arial"/>
                <a:cs typeface="Arial"/>
              </a:rPr>
              <a:t> </a:t>
            </a:r>
            <a:r>
              <a:rPr sz="1071" dirty="0">
                <a:latin typeface="Arial"/>
                <a:cs typeface="Arial"/>
              </a:rPr>
              <a:t>flows</a:t>
            </a:r>
            <a:r>
              <a:rPr sz="1071" spc="111" dirty="0">
                <a:latin typeface="Arial"/>
                <a:cs typeface="Arial"/>
              </a:rPr>
              <a:t> </a:t>
            </a:r>
            <a:r>
              <a:rPr sz="1071" spc="-19" dirty="0">
                <a:latin typeface="Arial"/>
                <a:cs typeface="Arial"/>
              </a:rPr>
              <a:t>back </a:t>
            </a:r>
            <a:r>
              <a:rPr sz="1071" dirty="0">
                <a:latin typeface="Arial"/>
                <a:cs typeface="Arial"/>
              </a:rPr>
              <a:t>through</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pick</a:t>
            </a:r>
            <a:r>
              <a:rPr sz="1071" spc="-24" dirty="0">
                <a:latin typeface="Arial"/>
                <a:cs typeface="Arial"/>
              </a:rPr>
              <a:t> </a:t>
            </a:r>
            <a:r>
              <a:rPr sz="1071" dirty="0">
                <a:latin typeface="Arial"/>
                <a:cs typeface="Arial"/>
              </a:rPr>
              <a:t>up</a:t>
            </a:r>
            <a:r>
              <a:rPr sz="1071" spc="-24" dirty="0">
                <a:latin typeface="Arial"/>
                <a:cs typeface="Arial"/>
              </a:rPr>
              <a:t> </a:t>
            </a:r>
            <a:r>
              <a:rPr sz="1071" dirty="0">
                <a:latin typeface="Arial"/>
                <a:cs typeface="Arial"/>
              </a:rPr>
              <a:t>more</a:t>
            </a:r>
            <a:r>
              <a:rPr sz="1071" spc="-15"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shown</a:t>
            </a:r>
            <a:r>
              <a:rPr sz="1071" spc="-24" dirty="0">
                <a:latin typeface="Arial"/>
                <a:cs typeface="Arial"/>
              </a:rPr>
              <a:t> </a:t>
            </a:r>
            <a:r>
              <a:rPr sz="1071" spc="-10" dirty="0">
                <a:latin typeface="Arial"/>
                <a:cs typeface="Arial"/>
              </a:rPr>
              <a:t>schematically</a:t>
            </a:r>
            <a:r>
              <a:rPr sz="1071" spc="-1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figure</a:t>
            </a:r>
            <a:r>
              <a:rPr sz="1071" spc="-24" dirty="0">
                <a:latin typeface="Arial"/>
                <a:cs typeface="Arial"/>
              </a:rPr>
              <a:t> </a:t>
            </a:r>
            <a:r>
              <a:rPr sz="1071" spc="-10" dirty="0">
                <a:latin typeface="Arial"/>
                <a:cs typeface="Arial"/>
              </a:rPr>
              <a:t>below. </a:t>
            </a:r>
            <a:r>
              <a:rPr sz="1071" dirty="0">
                <a:latin typeface="Arial"/>
                <a:cs typeface="Arial"/>
              </a:rPr>
              <a:t>Refrigerant</a:t>
            </a:r>
            <a:r>
              <a:rPr sz="1071" spc="54" dirty="0">
                <a:latin typeface="Arial"/>
                <a:cs typeface="Arial"/>
              </a:rPr>
              <a:t> </a:t>
            </a:r>
            <a:r>
              <a:rPr sz="1071" dirty="0">
                <a:latin typeface="Arial"/>
                <a:cs typeface="Arial"/>
              </a:rPr>
              <a:t>is</a:t>
            </a:r>
            <a:r>
              <a:rPr sz="1071" spc="58" dirty="0">
                <a:latin typeface="Arial"/>
                <a:cs typeface="Arial"/>
              </a:rPr>
              <a:t> </a:t>
            </a:r>
            <a:r>
              <a:rPr sz="1071" dirty="0">
                <a:latin typeface="Arial"/>
                <a:cs typeface="Arial"/>
              </a:rPr>
              <a:t>recycled</a:t>
            </a:r>
            <a:r>
              <a:rPr sz="1071" spc="54" dirty="0">
                <a:latin typeface="Arial"/>
                <a:cs typeface="Arial"/>
              </a:rPr>
              <a:t> </a:t>
            </a:r>
            <a:r>
              <a:rPr sz="1071" dirty="0">
                <a:latin typeface="Arial"/>
                <a:cs typeface="Arial"/>
              </a:rPr>
              <a:t>in</a:t>
            </a:r>
            <a:r>
              <a:rPr sz="1071" spc="58" dirty="0">
                <a:latin typeface="Arial"/>
                <a:cs typeface="Arial"/>
              </a:rPr>
              <a:t> </a:t>
            </a:r>
            <a:r>
              <a:rPr sz="1071" dirty="0">
                <a:latin typeface="Arial"/>
                <a:cs typeface="Arial"/>
              </a:rPr>
              <a:t>a</a:t>
            </a:r>
            <a:r>
              <a:rPr sz="1071" spc="63" dirty="0">
                <a:latin typeface="Arial"/>
                <a:cs typeface="Arial"/>
              </a:rPr>
              <a:t> </a:t>
            </a:r>
            <a:r>
              <a:rPr sz="1071" dirty="0">
                <a:latin typeface="Arial"/>
                <a:cs typeface="Arial"/>
              </a:rPr>
              <a:t>closed</a:t>
            </a:r>
            <a:r>
              <a:rPr sz="1071" spc="58" dirty="0">
                <a:latin typeface="Arial"/>
                <a:cs typeface="Arial"/>
              </a:rPr>
              <a:t> </a:t>
            </a:r>
            <a:r>
              <a:rPr sz="1071" dirty="0">
                <a:latin typeface="Arial"/>
                <a:cs typeface="Arial"/>
              </a:rPr>
              <a:t>system.</a:t>
            </a:r>
            <a:r>
              <a:rPr sz="1071" spc="63" dirty="0">
                <a:latin typeface="Arial"/>
                <a:cs typeface="Arial"/>
              </a:rPr>
              <a:t> </a:t>
            </a:r>
            <a:r>
              <a:rPr sz="1071" dirty="0">
                <a:latin typeface="Arial"/>
                <a:cs typeface="Arial"/>
              </a:rPr>
              <a:t>Refrigerant</a:t>
            </a:r>
            <a:r>
              <a:rPr sz="1071" spc="54" dirty="0">
                <a:latin typeface="Arial"/>
                <a:cs typeface="Arial"/>
              </a:rPr>
              <a:t> </a:t>
            </a:r>
            <a:r>
              <a:rPr sz="1071" spc="-10" dirty="0">
                <a:latin typeface="Arial"/>
                <a:cs typeface="Arial"/>
              </a:rPr>
              <a:t>R-</a:t>
            </a:r>
            <a:r>
              <a:rPr sz="1071" dirty="0">
                <a:latin typeface="Arial"/>
                <a:cs typeface="Arial"/>
              </a:rPr>
              <a:t>134a</a:t>
            </a:r>
            <a:r>
              <a:rPr sz="1071" spc="58" dirty="0">
                <a:latin typeface="Arial"/>
                <a:cs typeface="Arial"/>
              </a:rPr>
              <a:t> </a:t>
            </a:r>
            <a:r>
              <a:rPr sz="1071" dirty="0">
                <a:latin typeface="Arial"/>
                <a:cs typeface="Arial"/>
              </a:rPr>
              <a:t>is</a:t>
            </a:r>
            <a:r>
              <a:rPr sz="1071" spc="58" dirty="0">
                <a:latin typeface="Arial"/>
                <a:cs typeface="Arial"/>
              </a:rPr>
              <a:t> </a:t>
            </a:r>
            <a:r>
              <a:rPr sz="1071" dirty="0">
                <a:latin typeface="Arial"/>
                <a:cs typeface="Arial"/>
              </a:rPr>
              <a:t>currently</a:t>
            </a:r>
            <a:r>
              <a:rPr sz="1071" spc="5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most</a:t>
            </a:r>
            <a:r>
              <a:rPr sz="1071" spc="49" dirty="0">
                <a:latin typeface="Arial"/>
                <a:cs typeface="Arial"/>
              </a:rPr>
              <a:t> </a:t>
            </a:r>
            <a:r>
              <a:rPr sz="1071" spc="-10" dirty="0">
                <a:latin typeface="Arial"/>
                <a:cs typeface="Arial"/>
              </a:rPr>
              <a:t>commonly </a:t>
            </a:r>
            <a:r>
              <a:rPr sz="1071" dirty="0">
                <a:latin typeface="Arial"/>
                <a:cs typeface="Arial"/>
              </a:rPr>
              <a:t>used</a:t>
            </a:r>
            <a:r>
              <a:rPr sz="1071" spc="34" dirty="0">
                <a:latin typeface="Arial"/>
                <a:cs typeface="Arial"/>
              </a:rPr>
              <a:t> </a:t>
            </a:r>
            <a:r>
              <a:rPr sz="1071" dirty="0">
                <a:latin typeface="Arial"/>
                <a:cs typeface="Arial"/>
              </a:rPr>
              <a:t>heat</a:t>
            </a:r>
            <a:r>
              <a:rPr sz="1071" spc="34" dirty="0">
                <a:latin typeface="Arial"/>
                <a:cs typeface="Arial"/>
              </a:rPr>
              <a:t> </a:t>
            </a:r>
            <a:r>
              <a:rPr sz="1071" dirty="0">
                <a:latin typeface="Arial"/>
                <a:cs typeface="Arial"/>
              </a:rPr>
              <a:t>transfer</a:t>
            </a:r>
            <a:r>
              <a:rPr sz="1071" spc="39" dirty="0">
                <a:latin typeface="Arial"/>
                <a:cs typeface="Arial"/>
              </a:rPr>
              <a:t> </a:t>
            </a:r>
            <a:r>
              <a:rPr sz="1071" dirty="0">
                <a:latin typeface="Arial"/>
                <a:cs typeface="Arial"/>
              </a:rPr>
              <a:t>medium</a:t>
            </a:r>
            <a:r>
              <a:rPr sz="1071" spc="3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an</a:t>
            </a:r>
            <a:r>
              <a:rPr sz="1071" spc="39" dirty="0">
                <a:latin typeface="Arial"/>
                <a:cs typeface="Arial"/>
              </a:rPr>
              <a:t> </a:t>
            </a:r>
            <a:r>
              <a:rPr sz="1071" dirty="0">
                <a:latin typeface="Arial"/>
                <a:cs typeface="Arial"/>
              </a:rPr>
              <a:t>automatic</a:t>
            </a:r>
            <a:r>
              <a:rPr sz="1071" spc="39" dirty="0">
                <a:latin typeface="Arial"/>
                <a:cs typeface="Arial"/>
              </a:rPr>
              <a:t> </a:t>
            </a:r>
            <a:r>
              <a:rPr sz="1071" spc="-10" dirty="0">
                <a:latin typeface="Arial"/>
                <a:cs typeface="Arial"/>
              </a:rPr>
              <a:t>air-</a:t>
            </a:r>
            <a:r>
              <a:rPr sz="1071" dirty="0">
                <a:latin typeface="Arial"/>
                <a:cs typeface="Arial"/>
              </a:rPr>
              <a:t>conditioner</a:t>
            </a:r>
            <a:r>
              <a:rPr sz="1071" spc="39" dirty="0">
                <a:latin typeface="Arial"/>
                <a:cs typeface="Arial"/>
              </a:rPr>
              <a:t> </a:t>
            </a:r>
            <a:r>
              <a:rPr sz="1071" dirty="0">
                <a:latin typeface="Arial"/>
                <a:cs typeface="Arial"/>
              </a:rPr>
              <a:t>refrigeration</a:t>
            </a:r>
            <a:r>
              <a:rPr sz="1071" spc="34"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This</a:t>
            </a:r>
            <a:r>
              <a:rPr sz="1071" spc="34" dirty="0">
                <a:latin typeface="Arial"/>
                <a:cs typeface="Arial"/>
              </a:rPr>
              <a:t> </a:t>
            </a:r>
            <a:r>
              <a:rPr sz="1071" spc="-10" dirty="0">
                <a:latin typeface="Arial"/>
                <a:cs typeface="Arial"/>
              </a:rPr>
              <a:t>refrigerant </a:t>
            </a:r>
            <a:r>
              <a:rPr sz="1071" dirty="0">
                <a:latin typeface="Arial"/>
                <a:cs typeface="Arial"/>
              </a:rPr>
              <a:t>has</a:t>
            </a:r>
            <a:r>
              <a:rPr sz="1071" spc="44"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good</a:t>
            </a:r>
            <a:r>
              <a:rPr sz="1071" spc="44" dirty="0">
                <a:latin typeface="Arial"/>
                <a:cs typeface="Arial"/>
              </a:rPr>
              <a:t> </a:t>
            </a:r>
            <a:r>
              <a:rPr sz="1071" dirty="0">
                <a:latin typeface="Arial"/>
                <a:cs typeface="Arial"/>
              </a:rPr>
              <a:t>heat</a:t>
            </a:r>
            <a:r>
              <a:rPr sz="1071" spc="44" dirty="0">
                <a:latin typeface="Arial"/>
                <a:cs typeface="Arial"/>
              </a:rPr>
              <a:t> </a:t>
            </a:r>
            <a:r>
              <a:rPr sz="1071" dirty="0">
                <a:latin typeface="Arial"/>
                <a:cs typeface="Arial"/>
              </a:rPr>
              <a:t>transfer</a:t>
            </a:r>
            <a:r>
              <a:rPr sz="1071" spc="44" dirty="0">
                <a:latin typeface="Arial"/>
                <a:cs typeface="Arial"/>
              </a:rPr>
              <a:t> </a:t>
            </a:r>
            <a:r>
              <a:rPr sz="1071" dirty="0">
                <a:latin typeface="Arial"/>
                <a:cs typeface="Arial"/>
              </a:rPr>
              <a:t>property</a:t>
            </a:r>
            <a:r>
              <a:rPr sz="1071" spc="4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required</a:t>
            </a:r>
            <a:r>
              <a:rPr sz="1071" spc="44" dirty="0">
                <a:latin typeface="Arial"/>
                <a:cs typeface="Arial"/>
              </a:rPr>
              <a:t> </a:t>
            </a:r>
            <a:r>
              <a:rPr sz="1071" dirty="0">
                <a:latin typeface="Arial"/>
                <a:cs typeface="Arial"/>
              </a:rPr>
              <a:t>temperature</a:t>
            </a:r>
            <a:r>
              <a:rPr sz="1071" spc="44" dirty="0">
                <a:latin typeface="Arial"/>
                <a:cs typeface="Arial"/>
              </a:rPr>
              <a:t> </a:t>
            </a:r>
            <a:r>
              <a:rPr sz="1071" dirty="0">
                <a:latin typeface="Arial"/>
                <a:cs typeface="Arial"/>
              </a:rPr>
              <a:t>range,</a:t>
            </a:r>
            <a:r>
              <a:rPr sz="1071" spc="44" dirty="0">
                <a:latin typeface="Arial"/>
                <a:cs typeface="Arial"/>
              </a:rPr>
              <a:t> </a:t>
            </a:r>
            <a:r>
              <a:rPr sz="1071" dirty="0">
                <a:latin typeface="Arial"/>
                <a:cs typeface="Arial"/>
              </a:rPr>
              <a:t>has</a:t>
            </a:r>
            <a:r>
              <a:rPr sz="1071" spc="44" dirty="0">
                <a:latin typeface="Arial"/>
                <a:cs typeface="Arial"/>
              </a:rPr>
              <a:t> </a:t>
            </a:r>
            <a:r>
              <a:rPr sz="1071" dirty="0">
                <a:latin typeface="Arial"/>
                <a:cs typeface="Arial"/>
              </a:rPr>
              <a:t>zero</a:t>
            </a:r>
            <a:r>
              <a:rPr sz="1071" spc="44" dirty="0">
                <a:latin typeface="Arial"/>
                <a:cs typeface="Arial"/>
              </a:rPr>
              <a:t> </a:t>
            </a:r>
            <a:r>
              <a:rPr sz="1071" dirty="0">
                <a:latin typeface="Arial"/>
                <a:cs typeface="Arial"/>
              </a:rPr>
              <a:t>ozone</a:t>
            </a:r>
            <a:r>
              <a:rPr sz="1071" spc="44" dirty="0">
                <a:latin typeface="Arial"/>
                <a:cs typeface="Arial"/>
              </a:rPr>
              <a:t> </a:t>
            </a:r>
            <a:r>
              <a:rPr sz="1071" spc="-10" dirty="0">
                <a:latin typeface="Arial"/>
                <a:cs typeface="Arial"/>
              </a:rPr>
              <a:t>depletion </a:t>
            </a:r>
            <a:r>
              <a:rPr sz="1071" dirty="0">
                <a:latin typeface="Arial"/>
                <a:cs typeface="Arial"/>
              </a:rPr>
              <a:t>potential,</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does</a:t>
            </a:r>
            <a:r>
              <a:rPr sz="1071" spc="-19" dirty="0">
                <a:latin typeface="Arial"/>
                <a:cs typeface="Arial"/>
              </a:rPr>
              <a:t> </a:t>
            </a:r>
            <a:r>
              <a:rPr sz="1071" dirty="0">
                <a:latin typeface="Arial"/>
                <a:cs typeface="Arial"/>
              </a:rPr>
              <a:t>not</a:t>
            </a:r>
            <a:r>
              <a:rPr sz="1071" spc="-24" dirty="0">
                <a:latin typeface="Arial"/>
                <a:cs typeface="Arial"/>
              </a:rPr>
              <a:t> </a:t>
            </a:r>
            <a:r>
              <a:rPr sz="1071" dirty="0">
                <a:latin typeface="Arial"/>
                <a:cs typeface="Arial"/>
              </a:rPr>
              <a:t>corrode</a:t>
            </a:r>
            <a:r>
              <a:rPr sz="1071" spc="-19" dirty="0">
                <a:latin typeface="Arial"/>
                <a:cs typeface="Arial"/>
              </a:rPr>
              <a:t> </a:t>
            </a:r>
            <a:r>
              <a:rPr sz="1071" dirty="0">
                <a:latin typeface="Arial"/>
                <a:cs typeface="Arial"/>
              </a:rPr>
              <a:t>system</a:t>
            </a:r>
            <a:r>
              <a:rPr sz="1071" spc="-29" dirty="0">
                <a:latin typeface="Arial"/>
                <a:cs typeface="Arial"/>
              </a:rPr>
              <a:t> </a:t>
            </a:r>
            <a:r>
              <a:rPr sz="1071" spc="-10" dirty="0">
                <a:latin typeface="Arial"/>
                <a:cs typeface="Arial"/>
              </a:rPr>
              <a:t>components.</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13</a:t>
            </a:r>
          </a:p>
        </p:txBody>
      </p:sp>
      <p:sp>
        <p:nvSpPr>
          <p:cNvPr id="9" name="object 3">
            <a:extLst>
              <a:ext uri="{FF2B5EF4-FFF2-40B4-BE49-F238E27FC236}">
                <a16:creationId xmlns:a16="http://schemas.microsoft.com/office/drawing/2014/main" id="{69FF1811-F63A-F6A1-C78F-287165DDA70E}"/>
              </a:ext>
            </a:extLst>
          </p:cNvPr>
          <p:cNvSpPr txBox="1"/>
          <p:nvPr/>
        </p:nvSpPr>
        <p:spPr>
          <a:xfrm>
            <a:off x="3284346" y="102027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4"/>
            <a:ext cx="5814185" cy="8344054"/>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6184" algn="just">
              <a:lnSpc>
                <a:spcPct val="143800"/>
              </a:lnSpc>
            </a:pPr>
            <a:r>
              <a:rPr sz="1071" dirty="0">
                <a:latin typeface="Arial"/>
                <a:cs typeface="Arial"/>
              </a:rPr>
              <a:t>expansion</a:t>
            </a:r>
            <a:r>
              <a:rPr sz="1071" spc="34" dirty="0">
                <a:latin typeface="Arial"/>
                <a:cs typeface="Arial"/>
              </a:rPr>
              <a:t> </a:t>
            </a:r>
            <a:r>
              <a:rPr sz="1071" dirty="0">
                <a:latin typeface="Arial"/>
                <a:cs typeface="Arial"/>
              </a:rPr>
              <a:t>valve</a:t>
            </a:r>
            <a:r>
              <a:rPr sz="1071" spc="39" dirty="0">
                <a:latin typeface="Arial"/>
                <a:cs typeface="Arial"/>
              </a:rPr>
              <a:t> </a:t>
            </a:r>
            <a:r>
              <a:rPr sz="1071" dirty="0">
                <a:latin typeface="Arial"/>
                <a:cs typeface="Arial"/>
              </a:rPr>
              <a:t>before</a:t>
            </a:r>
            <a:r>
              <a:rPr sz="1071" spc="34" dirty="0">
                <a:latin typeface="Arial"/>
                <a:cs typeface="Arial"/>
              </a:rPr>
              <a:t> </a:t>
            </a:r>
            <a:r>
              <a:rPr sz="1071" dirty="0">
                <a:latin typeface="Arial"/>
                <a:cs typeface="Arial"/>
              </a:rPr>
              <a:t>passing</a:t>
            </a:r>
            <a:r>
              <a:rPr sz="1071" spc="3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evaporator.</a:t>
            </a:r>
            <a:r>
              <a:rPr sz="1071" spc="39" dirty="0">
                <a:latin typeface="Arial"/>
                <a:cs typeface="Arial"/>
              </a:rPr>
              <a:t> </a:t>
            </a:r>
            <a:r>
              <a:rPr sz="1071" dirty="0">
                <a:latin typeface="Arial"/>
                <a:cs typeface="Arial"/>
              </a:rPr>
              <a:t>This</a:t>
            </a:r>
            <a:r>
              <a:rPr sz="1071" spc="34" dirty="0">
                <a:latin typeface="Arial"/>
                <a:cs typeface="Arial"/>
              </a:rPr>
              <a:t> </a:t>
            </a:r>
            <a:r>
              <a:rPr sz="1071" dirty="0">
                <a:latin typeface="Arial"/>
                <a:cs typeface="Arial"/>
              </a:rPr>
              <a:t>constitutes</a:t>
            </a:r>
            <a:r>
              <a:rPr sz="1071" spc="39"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continuous</a:t>
            </a:r>
            <a:r>
              <a:rPr sz="1071" spc="39" dirty="0">
                <a:latin typeface="Arial"/>
                <a:cs typeface="Arial"/>
              </a:rPr>
              <a:t> </a:t>
            </a:r>
            <a:r>
              <a:rPr sz="1071" dirty="0">
                <a:latin typeface="Arial"/>
                <a:cs typeface="Arial"/>
              </a:rPr>
              <a:t>cycle</a:t>
            </a:r>
            <a:r>
              <a:rPr sz="1071" spc="34" dirty="0">
                <a:latin typeface="Arial"/>
                <a:cs typeface="Arial"/>
              </a:rPr>
              <a:t> </a:t>
            </a:r>
            <a:r>
              <a:rPr sz="1071" dirty="0">
                <a:latin typeface="Arial"/>
                <a:cs typeface="Arial"/>
              </a:rPr>
              <a:t>in</a:t>
            </a:r>
            <a:r>
              <a:rPr sz="1071" spc="39" dirty="0">
                <a:latin typeface="Arial"/>
                <a:cs typeface="Arial"/>
              </a:rPr>
              <a:t> </a:t>
            </a:r>
            <a:r>
              <a:rPr sz="1071" spc="-10" dirty="0">
                <a:latin typeface="Arial"/>
                <a:cs typeface="Arial"/>
              </a:rPr>
              <a:t>which </a:t>
            </a:r>
            <a:r>
              <a:rPr sz="1071" dirty="0">
                <a:latin typeface="Arial"/>
                <a:cs typeface="Arial"/>
              </a:rPr>
              <a:t>heat</a:t>
            </a:r>
            <a:r>
              <a:rPr sz="1071" spc="-39"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carried</a:t>
            </a:r>
            <a:r>
              <a:rPr sz="1071" spc="-29" dirty="0">
                <a:latin typeface="Arial"/>
                <a:cs typeface="Arial"/>
              </a:rPr>
              <a:t> </a:t>
            </a:r>
            <a:r>
              <a:rPr sz="1071" dirty="0">
                <a:latin typeface="Arial"/>
                <a:cs typeface="Arial"/>
              </a:rPr>
              <a:t>from</a:t>
            </a:r>
            <a:r>
              <a:rPr sz="1071" spc="-3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evaporator</a:t>
            </a:r>
            <a:r>
              <a:rPr sz="1071" spc="-34" dirty="0">
                <a:latin typeface="Arial"/>
                <a:cs typeface="Arial"/>
              </a:rPr>
              <a:t> </a:t>
            </a:r>
            <a:r>
              <a:rPr sz="1071" spc="-10" dirty="0">
                <a:latin typeface="Arial"/>
                <a:cs typeface="Arial"/>
              </a:rPr>
              <a:t>placed</a:t>
            </a:r>
            <a:r>
              <a:rPr sz="1071" spc="-2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passenger</a:t>
            </a:r>
            <a:r>
              <a:rPr sz="1071" spc="-39" dirty="0">
                <a:latin typeface="Arial"/>
                <a:cs typeface="Arial"/>
              </a:rPr>
              <a:t> </a:t>
            </a:r>
            <a:r>
              <a:rPr sz="1071" dirty="0">
                <a:latin typeface="Arial"/>
                <a:cs typeface="Arial"/>
              </a:rPr>
              <a:t>compartment</a:t>
            </a:r>
            <a:r>
              <a:rPr sz="1071" spc="-2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condenser</a:t>
            </a:r>
            <a:r>
              <a:rPr sz="1071" spc="-34" dirty="0">
                <a:latin typeface="Arial"/>
                <a:cs typeface="Arial"/>
              </a:rPr>
              <a:t> </a:t>
            </a:r>
            <a:r>
              <a:rPr sz="1071" spc="-10" dirty="0">
                <a:latin typeface="Arial"/>
                <a:cs typeface="Arial"/>
              </a:rPr>
              <a:t>where </a:t>
            </a:r>
            <a:r>
              <a:rPr sz="1071" dirty="0">
                <a:latin typeface="Arial"/>
                <a:cs typeface="Arial"/>
              </a:rPr>
              <a:t>it</a:t>
            </a:r>
            <a:r>
              <a:rPr sz="1071" spc="-3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given</a:t>
            </a:r>
            <a:r>
              <a:rPr sz="1071" spc="-29" dirty="0">
                <a:latin typeface="Arial"/>
                <a:cs typeface="Arial"/>
              </a:rPr>
              <a:t> </a:t>
            </a:r>
            <a:r>
              <a:rPr sz="1071" dirty="0">
                <a:latin typeface="Arial"/>
                <a:cs typeface="Arial"/>
              </a:rPr>
              <a:t>up</a:t>
            </a:r>
            <a:r>
              <a:rPr sz="1071" spc="-3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outside</a:t>
            </a:r>
            <a:r>
              <a:rPr sz="1071" spc="-34"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During</a:t>
            </a:r>
            <a:r>
              <a:rPr sz="1071" spc="-29" dirty="0">
                <a:latin typeface="Arial"/>
                <a:cs typeface="Arial"/>
              </a:rPr>
              <a:t> </a:t>
            </a:r>
            <a:r>
              <a:rPr sz="1071" dirty="0">
                <a:latin typeface="Arial"/>
                <a:cs typeface="Arial"/>
              </a:rPr>
              <a:t>operation,</a:t>
            </a:r>
            <a:r>
              <a:rPr sz="1071" spc="-2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refrigerant</a:t>
            </a:r>
            <a:r>
              <a:rPr sz="1071" spc="-29" dirty="0">
                <a:latin typeface="Arial"/>
                <a:cs typeface="Arial"/>
              </a:rPr>
              <a:t> </a:t>
            </a:r>
            <a:r>
              <a:rPr sz="1071" spc="-10" dirty="0">
                <a:latin typeface="Arial"/>
                <a:cs typeface="Arial"/>
              </a:rPr>
              <a:t>continuously</a:t>
            </a:r>
            <a:r>
              <a:rPr sz="1071" spc="-29" dirty="0">
                <a:latin typeface="Arial"/>
                <a:cs typeface="Arial"/>
              </a:rPr>
              <a:t> </a:t>
            </a:r>
            <a:r>
              <a:rPr sz="1071" dirty="0">
                <a:latin typeface="Arial"/>
                <a:cs typeface="Arial"/>
              </a:rPr>
              <a:t>changes</a:t>
            </a:r>
            <a:r>
              <a:rPr sz="1071" spc="-34" dirty="0">
                <a:latin typeface="Arial"/>
                <a:cs typeface="Arial"/>
              </a:rPr>
              <a:t> </a:t>
            </a:r>
            <a:r>
              <a:rPr sz="1071" dirty="0">
                <a:latin typeface="Arial"/>
                <a:cs typeface="Arial"/>
              </a:rPr>
              <a:t>its</a:t>
            </a:r>
            <a:r>
              <a:rPr sz="1071" spc="-39" dirty="0">
                <a:latin typeface="Arial"/>
                <a:cs typeface="Arial"/>
              </a:rPr>
              <a:t> </a:t>
            </a:r>
            <a:r>
              <a:rPr sz="1071" dirty="0">
                <a:latin typeface="Arial"/>
                <a:cs typeface="Arial"/>
              </a:rPr>
              <a:t>phase</a:t>
            </a:r>
            <a:r>
              <a:rPr sz="1071" spc="-29" dirty="0">
                <a:latin typeface="Arial"/>
                <a:cs typeface="Arial"/>
              </a:rPr>
              <a:t> </a:t>
            </a:r>
            <a:r>
              <a:rPr sz="1071" spc="-19" dirty="0">
                <a:latin typeface="Arial"/>
                <a:cs typeface="Arial"/>
              </a:rPr>
              <a:t>from </a:t>
            </a:r>
            <a:r>
              <a:rPr sz="1071" dirty="0">
                <a:latin typeface="Arial"/>
                <a:cs typeface="Arial"/>
              </a:rPr>
              <a:t>liquid</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gas</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then</a:t>
            </a:r>
            <a:r>
              <a:rPr sz="1071" spc="-19" dirty="0">
                <a:latin typeface="Arial"/>
                <a:cs typeface="Arial"/>
              </a:rPr>
              <a:t> </a:t>
            </a:r>
            <a:r>
              <a:rPr sz="1071" dirty="0">
                <a:latin typeface="Arial"/>
                <a:cs typeface="Arial"/>
              </a:rPr>
              <a:t>back</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liquid</a:t>
            </a:r>
            <a:r>
              <a:rPr sz="1071" spc="-19" dirty="0">
                <a:latin typeface="Arial"/>
                <a:cs typeface="Arial"/>
              </a:rPr>
              <a:t> </a:t>
            </a:r>
            <a:r>
              <a:rPr sz="1071" spc="-10" dirty="0">
                <a:latin typeface="Arial"/>
                <a:cs typeface="Arial"/>
              </a:rPr>
              <a:t>again.</a:t>
            </a:r>
            <a:endParaRPr sz="1071" dirty="0">
              <a:latin typeface="Arial"/>
              <a:cs typeface="Arial"/>
            </a:endParaRPr>
          </a:p>
          <a:p>
            <a:pPr marL="453925" lvl="2" indent="-441557" algn="just">
              <a:spcBef>
                <a:spcPts val="1144"/>
              </a:spcBef>
              <a:buFont typeface="Arial"/>
              <a:buAutoNum type="arabicPeriod"/>
              <a:tabLst>
                <a:tab pos="453925" algn="l"/>
              </a:tabLst>
            </a:pPr>
            <a:r>
              <a:rPr sz="1071" b="1" dirty="0">
                <a:latin typeface="Arial"/>
                <a:cs typeface="Arial"/>
              </a:rPr>
              <a:t>The</a:t>
            </a:r>
            <a:r>
              <a:rPr sz="1071" b="1" spc="-29" dirty="0">
                <a:latin typeface="Arial"/>
                <a:cs typeface="Arial"/>
              </a:rPr>
              <a:t> </a:t>
            </a:r>
            <a:r>
              <a:rPr sz="1071" b="1" dirty="0">
                <a:latin typeface="Arial"/>
                <a:cs typeface="Arial"/>
              </a:rPr>
              <a:t>Automotive</a:t>
            </a:r>
            <a:r>
              <a:rPr sz="1071" b="1" spc="-24" dirty="0">
                <a:latin typeface="Arial"/>
                <a:cs typeface="Arial"/>
              </a:rPr>
              <a:t> </a:t>
            </a:r>
            <a:r>
              <a:rPr sz="1071" b="1" dirty="0">
                <a:latin typeface="Arial"/>
                <a:cs typeface="Arial"/>
              </a:rPr>
              <a:t>Air</a:t>
            </a:r>
            <a:r>
              <a:rPr sz="1071" b="1" spc="-29" dirty="0">
                <a:latin typeface="Arial"/>
                <a:cs typeface="Arial"/>
              </a:rPr>
              <a:t> </a:t>
            </a:r>
            <a:r>
              <a:rPr sz="1071" b="1" dirty="0">
                <a:latin typeface="Arial"/>
                <a:cs typeface="Arial"/>
              </a:rPr>
              <a:t>Conditioning</a:t>
            </a:r>
            <a:r>
              <a:rPr sz="1071" b="1" spc="-24" dirty="0">
                <a:latin typeface="Arial"/>
                <a:cs typeface="Arial"/>
              </a:rPr>
              <a:t> </a:t>
            </a:r>
            <a:r>
              <a:rPr sz="1071" b="1" dirty="0">
                <a:latin typeface="Arial"/>
                <a:cs typeface="Arial"/>
              </a:rPr>
              <a:t>v/s</a:t>
            </a:r>
            <a:r>
              <a:rPr sz="1071" b="1" spc="-24" dirty="0">
                <a:latin typeface="Arial"/>
                <a:cs typeface="Arial"/>
              </a:rPr>
              <a:t> </a:t>
            </a:r>
            <a:r>
              <a:rPr sz="1071" b="1" dirty="0">
                <a:latin typeface="Arial"/>
                <a:cs typeface="Arial"/>
              </a:rPr>
              <a:t>Room</a:t>
            </a:r>
            <a:r>
              <a:rPr sz="1071" b="1" spc="-24" dirty="0">
                <a:latin typeface="Arial"/>
                <a:cs typeface="Arial"/>
              </a:rPr>
              <a:t> </a:t>
            </a:r>
            <a:r>
              <a:rPr sz="1071" b="1" dirty="0">
                <a:latin typeface="Arial"/>
                <a:cs typeface="Arial"/>
              </a:rPr>
              <a:t>Air</a:t>
            </a:r>
            <a:r>
              <a:rPr sz="1071" b="1" spc="-34" dirty="0">
                <a:latin typeface="Arial"/>
                <a:cs typeface="Arial"/>
              </a:rPr>
              <a:t> </a:t>
            </a:r>
            <a:r>
              <a:rPr sz="1071" b="1" spc="-10" dirty="0">
                <a:latin typeface="Arial"/>
                <a:cs typeface="Arial"/>
              </a:rPr>
              <a:t>Conditioning</a:t>
            </a:r>
            <a:endParaRPr sz="1071" dirty="0">
              <a:latin typeface="Arial"/>
              <a:cs typeface="Arial"/>
            </a:endParaRPr>
          </a:p>
          <a:p>
            <a:pPr marL="12369" marR="4947" algn="just">
              <a:lnSpc>
                <a:spcPct val="143900"/>
              </a:lnSpc>
              <a:spcBef>
                <a:spcPts val="584"/>
              </a:spcBef>
            </a:pPr>
            <a:r>
              <a:rPr sz="1071" dirty="0">
                <a:latin typeface="Arial"/>
                <a:cs typeface="Arial"/>
              </a:rPr>
              <a:t>The</a:t>
            </a:r>
            <a:r>
              <a:rPr sz="1071" spc="-39" dirty="0">
                <a:latin typeface="Arial"/>
                <a:cs typeface="Arial"/>
              </a:rPr>
              <a:t> </a:t>
            </a:r>
            <a:r>
              <a:rPr sz="1071" dirty="0">
                <a:latin typeface="Arial"/>
                <a:cs typeface="Arial"/>
              </a:rPr>
              <a:t>automotive</a:t>
            </a:r>
            <a:r>
              <a:rPr sz="1071" spc="-34" dirty="0">
                <a:latin typeface="Arial"/>
                <a:cs typeface="Arial"/>
              </a:rPr>
              <a:t> </a:t>
            </a:r>
            <a:r>
              <a:rPr sz="1071" spc="-10" dirty="0">
                <a:latin typeface="Arial"/>
                <a:cs typeface="Arial"/>
              </a:rPr>
              <a:t>application</a:t>
            </a:r>
            <a:r>
              <a:rPr sz="1071" spc="-39" dirty="0">
                <a:latin typeface="Arial"/>
                <a:cs typeface="Arial"/>
              </a:rPr>
              <a:t> </a:t>
            </a:r>
            <a:r>
              <a:rPr sz="1071" dirty="0">
                <a:latin typeface="Arial"/>
                <a:cs typeface="Arial"/>
              </a:rPr>
              <a:t>places</a:t>
            </a:r>
            <a:r>
              <a:rPr sz="1071" spc="-39" dirty="0">
                <a:latin typeface="Arial"/>
                <a:cs typeface="Arial"/>
              </a:rPr>
              <a:t> </a:t>
            </a:r>
            <a:r>
              <a:rPr sz="1071" dirty="0">
                <a:latin typeface="Arial"/>
                <a:cs typeface="Arial"/>
              </a:rPr>
              <a:t>very</a:t>
            </a:r>
            <a:r>
              <a:rPr sz="1071" spc="-34" dirty="0">
                <a:latin typeface="Arial"/>
                <a:cs typeface="Arial"/>
              </a:rPr>
              <a:t> </a:t>
            </a:r>
            <a:r>
              <a:rPr sz="1071" dirty="0">
                <a:latin typeface="Arial"/>
                <a:cs typeface="Arial"/>
              </a:rPr>
              <a:t>special</a:t>
            </a:r>
            <a:r>
              <a:rPr sz="1071" spc="-39" dirty="0">
                <a:latin typeface="Arial"/>
                <a:cs typeface="Arial"/>
              </a:rPr>
              <a:t> </a:t>
            </a:r>
            <a:r>
              <a:rPr sz="1071" spc="-10" dirty="0">
                <a:latin typeface="Arial"/>
                <a:cs typeface="Arial"/>
              </a:rPr>
              <a:t>demands</a:t>
            </a:r>
            <a:r>
              <a:rPr sz="1071" spc="-34" dirty="0">
                <a:latin typeface="Arial"/>
                <a:cs typeface="Arial"/>
              </a:rPr>
              <a:t> </a:t>
            </a:r>
            <a:r>
              <a:rPr sz="1071" dirty="0">
                <a:latin typeface="Arial"/>
                <a:cs typeface="Arial"/>
              </a:rPr>
              <a:t>on</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air</a:t>
            </a:r>
            <a:r>
              <a:rPr sz="1071" spc="-34" dirty="0">
                <a:latin typeface="Arial"/>
                <a:cs typeface="Arial"/>
              </a:rPr>
              <a:t> </a:t>
            </a:r>
            <a:r>
              <a:rPr sz="1071" spc="-10" dirty="0">
                <a:latin typeface="Arial"/>
                <a:cs typeface="Arial"/>
              </a:rPr>
              <a:t>conditioning</a:t>
            </a:r>
            <a:r>
              <a:rPr sz="1071" spc="-39" dirty="0">
                <a:latin typeface="Arial"/>
                <a:cs typeface="Arial"/>
              </a:rPr>
              <a:t> </a:t>
            </a:r>
            <a:r>
              <a:rPr sz="1071" dirty="0">
                <a:latin typeface="Arial"/>
                <a:cs typeface="Arial"/>
              </a:rPr>
              <a:t>system.</a:t>
            </a:r>
            <a:r>
              <a:rPr sz="1071" spc="-34" dirty="0">
                <a:latin typeface="Arial"/>
                <a:cs typeface="Arial"/>
              </a:rPr>
              <a:t> </a:t>
            </a:r>
            <a:r>
              <a:rPr sz="1071" dirty="0">
                <a:latin typeface="Arial"/>
                <a:cs typeface="Arial"/>
              </a:rPr>
              <a:t>A</a:t>
            </a:r>
            <a:r>
              <a:rPr sz="1071" spc="-39" dirty="0">
                <a:latin typeface="Arial"/>
                <a:cs typeface="Arial"/>
              </a:rPr>
              <a:t> </a:t>
            </a:r>
            <a:r>
              <a:rPr sz="1071" spc="-10" dirty="0">
                <a:latin typeface="Arial"/>
                <a:cs typeface="Arial"/>
              </a:rPr>
              <a:t>typical </a:t>
            </a:r>
            <a:r>
              <a:rPr sz="1071" dirty="0">
                <a:latin typeface="Arial"/>
                <a:cs typeface="Arial"/>
              </a:rPr>
              <a:t>vehicle</a:t>
            </a:r>
            <a:r>
              <a:rPr sz="1071" spc="39"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has</a:t>
            </a:r>
            <a:r>
              <a:rPr sz="1071" spc="4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similar</a:t>
            </a:r>
            <a:r>
              <a:rPr sz="1071" spc="44" dirty="0">
                <a:latin typeface="Arial"/>
                <a:cs typeface="Arial"/>
              </a:rPr>
              <a:t> </a:t>
            </a:r>
            <a:r>
              <a:rPr sz="1071" dirty="0">
                <a:latin typeface="Arial"/>
                <a:cs typeface="Arial"/>
              </a:rPr>
              <a:t>cooling</a:t>
            </a:r>
            <a:r>
              <a:rPr sz="1071" spc="49" dirty="0">
                <a:latin typeface="Arial"/>
                <a:cs typeface="Arial"/>
              </a:rPr>
              <a:t> </a:t>
            </a:r>
            <a:r>
              <a:rPr sz="1071" dirty="0">
                <a:latin typeface="Arial"/>
                <a:cs typeface="Arial"/>
              </a:rPr>
              <a:t>capacity</a:t>
            </a:r>
            <a:r>
              <a:rPr sz="1071" spc="4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that</a:t>
            </a:r>
            <a:r>
              <a:rPr sz="1071" spc="49" dirty="0">
                <a:latin typeface="Arial"/>
                <a:cs typeface="Arial"/>
              </a:rPr>
              <a:t> </a:t>
            </a:r>
            <a:r>
              <a:rPr sz="1071" dirty="0">
                <a:latin typeface="Arial"/>
                <a:cs typeface="Arial"/>
              </a:rPr>
              <a:t>required</a:t>
            </a:r>
            <a:r>
              <a:rPr sz="1071" spc="44" dirty="0">
                <a:latin typeface="Arial"/>
                <a:cs typeface="Arial"/>
              </a:rPr>
              <a:t> </a:t>
            </a:r>
            <a:r>
              <a:rPr sz="1071" dirty="0">
                <a:latin typeface="Arial"/>
                <a:cs typeface="Arial"/>
              </a:rPr>
              <a:t>for</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air</a:t>
            </a:r>
            <a:r>
              <a:rPr sz="1071" spc="44" dirty="0">
                <a:latin typeface="Arial"/>
                <a:cs typeface="Arial"/>
              </a:rPr>
              <a:t> </a:t>
            </a:r>
            <a:r>
              <a:rPr sz="1071" dirty="0">
                <a:latin typeface="Arial"/>
                <a:cs typeface="Arial"/>
              </a:rPr>
              <a:t>conditioning</a:t>
            </a:r>
            <a:r>
              <a:rPr sz="1071" spc="4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small </a:t>
            </a:r>
            <a:r>
              <a:rPr sz="1071" dirty="0">
                <a:latin typeface="Arial"/>
                <a:cs typeface="Arial"/>
              </a:rPr>
              <a:t>house</a:t>
            </a:r>
            <a:r>
              <a:rPr sz="1071" spc="-19" dirty="0">
                <a:latin typeface="Arial"/>
                <a:cs typeface="Arial"/>
              </a:rPr>
              <a:t> </a:t>
            </a:r>
            <a:r>
              <a:rPr sz="1071" dirty="0">
                <a:latin typeface="Arial"/>
                <a:cs typeface="Arial"/>
              </a:rPr>
              <a:t>despite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vast</a:t>
            </a:r>
            <a:r>
              <a:rPr sz="1071" spc="-19" dirty="0">
                <a:latin typeface="Arial"/>
                <a:cs typeface="Arial"/>
              </a:rPr>
              <a:t> </a:t>
            </a:r>
            <a:r>
              <a:rPr sz="1071" dirty="0">
                <a:latin typeface="Arial"/>
                <a:cs typeface="Arial"/>
              </a:rPr>
              <a:t>difference</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volumes</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cooled.</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reasons</a:t>
            </a:r>
            <a:r>
              <a:rPr sz="1071" spc="-19"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this</a:t>
            </a:r>
            <a:r>
              <a:rPr sz="1071" spc="-19" dirty="0">
                <a:latin typeface="Arial"/>
                <a:cs typeface="Arial"/>
              </a:rPr>
              <a:t> </a:t>
            </a:r>
            <a:r>
              <a:rPr sz="1071" dirty="0">
                <a:latin typeface="Arial"/>
                <a:cs typeface="Arial"/>
              </a:rPr>
              <a:t>are</a:t>
            </a:r>
            <a:r>
              <a:rPr sz="1071" spc="-15" dirty="0">
                <a:latin typeface="Arial"/>
                <a:cs typeface="Arial"/>
              </a:rPr>
              <a:t> </a:t>
            </a:r>
            <a:r>
              <a:rPr sz="1071" spc="-10" dirty="0">
                <a:latin typeface="Arial"/>
                <a:cs typeface="Arial"/>
              </a:rPr>
              <a:t>twofold.</a:t>
            </a:r>
            <a:endParaRPr sz="1071" dirty="0">
              <a:latin typeface="Arial"/>
              <a:cs typeface="Arial"/>
            </a:endParaRPr>
          </a:p>
          <a:p>
            <a:pPr marL="455161" marR="5566" lvl="3" indent="-220160" algn="just">
              <a:lnSpc>
                <a:spcPct val="143600"/>
              </a:lnSpc>
              <a:spcBef>
                <a:spcPts val="584"/>
              </a:spcBef>
              <a:buAutoNum type="alphaLcPeriod"/>
              <a:tabLst>
                <a:tab pos="457636" algn="l"/>
              </a:tabLst>
            </a:pPr>
            <a:r>
              <a:rPr sz="1071" dirty="0">
                <a:latin typeface="Arial"/>
                <a:cs typeface="Arial"/>
              </a:rPr>
              <a:t>Firstly, cooling</a:t>
            </a:r>
            <a:r>
              <a:rPr sz="1071" spc="5" dirty="0">
                <a:latin typeface="Arial"/>
                <a:cs typeface="Arial"/>
              </a:rPr>
              <a:t> </a:t>
            </a:r>
            <a:r>
              <a:rPr sz="1071" dirty="0">
                <a:latin typeface="Arial"/>
                <a:cs typeface="Arial"/>
              </a:rPr>
              <a:t>duty</a:t>
            </a:r>
            <a:r>
              <a:rPr sz="1071" spc="10" dirty="0">
                <a:latin typeface="Arial"/>
                <a:cs typeface="Arial"/>
              </a:rPr>
              <a:t> </a:t>
            </a:r>
            <a:r>
              <a:rPr sz="1071" dirty="0">
                <a:latin typeface="Arial"/>
                <a:cs typeface="Arial"/>
              </a:rPr>
              <a:t>per</a:t>
            </a:r>
            <a:r>
              <a:rPr sz="1071" spc="-5" dirty="0">
                <a:latin typeface="Arial"/>
                <a:cs typeface="Arial"/>
              </a:rPr>
              <a:t> </a:t>
            </a:r>
            <a:r>
              <a:rPr sz="1071" dirty="0">
                <a:latin typeface="Arial"/>
                <a:cs typeface="Arial"/>
              </a:rPr>
              <a:t>unit</a:t>
            </a:r>
            <a:r>
              <a:rPr sz="1071" spc="10" dirty="0">
                <a:latin typeface="Arial"/>
                <a:cs typeface="Arial"/>
              </a:rPr>
              <a:t> </a:t>
            </a:r>
            <a:r>
              <a:rPr sz="1071" dirty="0">
                <a:latin typeface="Arial"/>
                <a:cs typeface="Arial"/>
              </a:rPr>
              <a:t>volume is</a:t>
            </a:r>
            <a:r>
              <a:rPr sz="1071" spc="5" dirty="0">
                <a:latin typeface="Arial"/>
                <a:cs typeface="Arial"/>
              </a:rPr>
              <a:t> </a:t>
            </a:r>
            <a:r>
              <a:rPr sz="1071" dirty="0">
                <a:latin typeface="Arial"/>
                <a:cs typeface="Arial"/>
              </a:rPr>
              <a:t>much</a:t>
            </a:r>
            <a:r>
              <a:rPr sz="1071" spc="10" dirty="0">
                <a:latin typeface="Arial"/>
                <a:cs typeface="Arial"/>
              </a:rPr>
              <a:t> </a:t>
            </a:r>
            <a:r>
              <a:rPr sz="1071" dirty="0">
                <a:latin typeface="Arial"/>
                <a:cs typeface="Arial"/>
              </a:rPr>
              <a:t>higher</a:t>
            </a:r>
            <a:r>
              <a:rPr sz="1071" spc="5" dirty="0">
                <a:latin typeface="Arial"/>
                <a:cs typeface="Arial"/>
              </a:rPr>
              <a:t> </a:t>
            </a:r>
            <a:r>
              <a:rPr sz="1071" dirty="0">
                <a:latin typeface="Arial"/>
                <a:cs typeface="Arial"/>
              </a:rPr>
              <a:t>for</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vehicle</a:t>
            </a:r>
            <a:r>
              <a:rPr sz="1071" spc="5" dirty="0">
                <a:latin typeface="Arial"/>
                <a:cs typeface="Arial"/>
              </a:rPr>
              <a:t> </a:t>
            </a:r>
            <a:r>
              <a:rPr sz="1071" dirty="0">
                <a:latin typeface="Arial"/>
                <a:cs typeface="Arial"/>
              </a:rPr>
              <a:t>because</a:t>
            </a:r>
            <a:r>
              <a:rPr sz="1071" spc="5" dirty="0">
                <a:latin typeface="Arial"/>
                <a:cs typeface="Arial"/>
              </a:rPr>
              <a:t> </a:t>
            </a:r>
            <a:r>
              <a:rPr sz="1071" dirty="0">
                <a:latin typeface="Arial"/>
                <a:cs typeface="Arial"/>
              </a:rPr>
              <a:t>heat</a:t>
            </a:r>
            <a:r>
              <a:rPr sz="1071" spc="10" dirty="0">
                <a:latin typeface="Arial"/>
                <a:cs typeface="Arial"/>
              </a:rPr>
              <a:t> </a:t>
            </a:r>
            <a:r>
              <a:rPr sz="1071" spc="-10" dirty="0">
                <a:latin typeface="Arial"/>
                <a:cs typeface="Arial"/>
              </a:rPr>
              <a:t>transfer 	</a:t>
            </a:r>
            <a:r>
              <a:rPr sz="1071" dirty="0">
                <a:latin typeface="Arial"/>
                <a:cs typeface="Arial"/>
              </a:rPr>
              <a:t>coefficients</a:t>
            </a:r>
            <a:r>
              <a:rPr sz="1071" spc="-29" dirty="0">
                <a:latin typeface="Arial"/>
                <a:cs typeface="Arial"/>
              </a:rPr>
              <a:t> </a:t>
            </a:r>
            <a:r>
              <a:rPr sz="1071" dirty="0">
                <a:latin typeface="Arial"/>
                <a:cs typeface="Arial"/>
              </a:rPr>
              <a:t>between</a:t>
            </a:r>
            <a:r>
              <a:rPr sz="1071" spc="-19" dirty="0">
                <a:latin typeface="Arial"/>
                <a:cs typeface="Arial"/>
              </a:rPr>
              <a:t> </a:t>
            </a:r>
            <a:r>
              <a:rPr sz="1071" dirty="0">
                <a:latin typeface="Arial"/>
                <a:cs typeface="Arial"/>
              </a:rPr>
              <a:t>hot</a:t>
            </a:r>
            <a:r>
              <a:rPr sz="1071" spc="-29" dirty="0">
                <a:latin typeface="Arial"/>
                <a:cs typeface="Arial"/>
              </a:rPr>
              <a:t> </a:t>
            </a:r>
            <a:r>
              <a:rPr sz="1071" dirty="0">
                <a:latin typeface="Arial"/>
                <a:cs typeface="Arial"/>
              </a:rPr>
              <a:t>ambient</a:t>
            </a:r>
            <a:r>
              <a:rPr sz="1071" spc="-24"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outside</a:t>
            </a:r>
            <a:r>
              <a:rPr sz="1071" spc="-24" dirty="0">
                <a:latin typeface="Arial"/>
                <a:cs typeface="Arial"/>
              </a:rPr>
              <a:t> </a:t>
            </a:r>
            <a:r>
              <a:rPr sz="1071" dirty="0">
                <a:latin typeface="Arial"/>
                <a:cs typeface="Arial"/>
              </a:rPr>
              <a:t>surfaces</a:t>
            </a:r>
            <a:r>
              <a:rPr sz="1071" spc="-24"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much</a:t>
            </a:r>
            <a:r>
              <a:rPr sz="1071" spc="-24" dirty="0">
                <a:latin typeface="Arial"/>
                <a:cs typeface="Arial"/>
              </a:rPr>
              <a:t> </a:t>
            </a:r>
            <a:r>
              <a:rPr sz="1071" dirty="0">
                <a:latin typeface="Arial"/>
                <a:cs typeface="Arial"/>
              </a:rPr>
              <a:t>higher</a:t>
            </a:r>
            <a:r>
              <a:rPr sz="1071" spc="-24" dirty="0">
                <a:latin typeface="Arial"/>
                <a:cs typeface="Arial"/>
              </a:rPr>
              <a:t> </a:t>
            </a:r>
            <a:r>
              <a:rPr sz="1071" dirty="0">
                <a:latin typeface="Arial"/>
                <a:cs typeface="Arial"/>
              </a:rPr>
              <a:t>due</a:t>
            </a:r>
            <a:r>
              <a:rPr sz="1071" spc="-19" dirty="0">
                <a:latin typeface="Arial"/>
                <a:cs typeface="Arial"/>
              </a:rPr>
              <a:t> </a:t>
            </a:r>
            <a:r>
              <a:rPr sz="1071" dirty="0">
                <a:latin typeface="Arial"/>
                <a:cs typeface="Arial"/>
              </a:rPr>
              <a:t>to</a:t>
            </a:r>
            <a:r>
              <a:rPr sz="1071" spc="-29" dirty="0">
                <a:latin typeface="Arial"/>
                <a:cs typeface="Arial"/>
              </a:rPr>
              <a:t> </a:t>
            </a:r>
            <a:r>
              <a:rPr sz="1071" spc="-24" dirty="0">
                <a:latin typeface="Arial"/>
                <a:cs typeface="Arial"/>
              </a:rPr>
              <a:t>the 	</a:t>
            </a:r>
            <a:r>
              <a:rPr sz="1071" dirty="0">
                <a:latin typeface="Arial"/>
                <a:cs typeface="Arial"/>
              </a:rPr>
              <a:t>movement</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vehicle</a:t>
            </a:r>
            <a:r>
              <a:rPr sz="1071" spc="-19" dirty="0">
                <a:latin typeface="Arial"/>
                <a:cs typeface="Arial"/>
              </a:rPr>
              <a:t> </a:t>
            </a:r>
            <a:r>
              <a:rPr sz="1071" dirty="0">
                <a:latin typeface="Arial"/>
                <a:cs typeface="Arial"/>
              </a:rPr>
              <a:t>through</a:t>
            </a:r>
            <a:r>
              <a:rPr sz="1071" spc="-15" dirty="0">
                <a:latin typeface="Arial"/>
                <a:cs typeface="Arial"/>
              </a:rPr>
              <a:t> </a:t>
            </a:r>
            <a:r>
              <a:rPr sz="1071" dirty="0">
                <a:latin typeface="Arial"/>
                <a:cs typeface="Arial"/>
              </a:rPr>
              <a:t>the</a:t>
            </a:r>
            <a:r>
              <a:rPr sz="1071" spc="-19" dirty="0">
                <a:latin typeface="Arial"/>
                <a:cs typeface="Arial"/>
              </a:rPr>
              <a:t> air.</a:t>
            </a:r>
            <a:endParaRPr sz="1071" dirty="0">
              <a:latin typeface="Arial"/>
              <a:cs typeface="Arial"/>
            </a:endParaRPr>
          </a:p>
          <a:p>
            <a:pPr marL="455161" lvl="3" indent="-220160" algn="just">
              <a:spcBef>
                <a:spcPts val="560"/>
              </a:spcBef>
              <a:buAutoNum type="alphaLcPeriod"/>
              <a:tabLst>
                <a:tab pos="455161" algn="l"/>
                <a:tab pos="457636" algn="l"/>
              </a:tabLst>
            </a:pPr>
            <a:r>
              <a:rPr sz="1071" dirty="0">
                <a:latin typeface="Arial"/>
                <a:cs typeface="Arial"/>
              </a:rPr>
              <a:t>Secondly,</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proportion</a:t>
            </a:r>
            <a:r>
              <a:rPr sz="1071" spc="-3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enclosure</a:t>
            </a:r>
            <a:r>
              <a:rPr sz="1071" spc="-24" dirty="0">
                <a:latin typeface="Arial"/>
                <a:cs typeface="Arial"/>
              </a:rPr>
              <a:t> </a:t>
            </a:r>
            <a:r>
              <a:rPr sz="1071" dirty="0">
                <a:latin typeface="Arial"/>
                <a:cs typeface="Arial"/>
              </a:rPr>
              <a:t>consisting</a:t>
            </a:r>
            <a:r>
              <a:rPr sz="1071" spc="-2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glass</a:t>
            </a:r>
            <a:r>
              <a:rPr sz="1071" spc="-2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very</a:t>
            </a:r>
            <a:r>
              <a:rPr sz="1071" spc="-24" dirty="0">
                <a:latin typeface="Arial"/>
                <a:cs typeface="Arial"/>
              </a:rPr>
              <a:t> </a:t>
            </a:r>
            <a:r>
              <a:rPr sz="1071" dirty="0">
                <a:latin typeface="Arial"/>
                <a:cs typeface="Arial"/>
              </a:rPr>
              <a:t>high</a:t>
            </a:r>
            <a:r>
              <a:rPr sz="1071" spc="-29" dirty="0">
                <a:latin typeface="Arial"/>
                <a:cs typeface="Arial"/>
              </a:rPr>
              <a:t> </a:t>
            </a:r>
            <a:r>
              <a:rPr sz="1071" dirty="0">
                <a:latin typeface="Arial"/>
                <a:cs typeface="Arial"/>
              </a:rPr>
              <a:t>for</a:t>
            </a:r>
            <a:r>
              <a:rPr sz="1071" spc="-3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vehicle</a:t>
            </a:r>
            <a:r>
              <a:rPr sz="1071" spc="-29" dirty="0">
                <a:latin typeface="Arial"/>
                <a:cs typeface="Arial"/>
              </a:rPr>
              <a:t> </a:t>
            </a:r>
            <a:r>
              <a:rPr sz="1071" spc="-49" dirty="0">
                <a:latin typeface="Arial"/>
                <a:cs typeface="Arial"/>
              </a:rPr>
              <a:t>–</a:t>
            </a:r>
            <a:endParaRPr sz="1071" dirty="0">
              <a:latin typeface="Arial"/>
              <a:cs typeface="Arial"/>
            </a:endParaRPr>
          </a:p>
          <a:p>
            <a:pPr marL="457636" marR="5566" algn="just">
              <a:lnSpc>
                <a:spcPct val="143600"/>
              </a:lnSpc>
              <a:spcBef>
                <a:spcPts val="5"/>
              </a:spcBef>
            </a:pPr>
            <a:r>
              <a:rPr sz="1071" dirty="0">
                <a:latin typeface="Arial"/>
                <a:cs typeface="Arial"/>
              </a:rPr>
              <a:t>a</a:t>
            </a:r>
            <a:r>
              <a:rPr sz="1071" spc="15" dirty="0">
                <a:latin typeface="Arial"/>
                <a:cs typeface="Arial"/>
              </a:rPr>
              <a:t> </a:t>
            </a:r>
            <a:r>
              <a:rPr sz="1071" dirty="0">
                <a:latin typeface="Arial"/>
                <a:cs typeface="Arial"/>
              </a:rPr>
              <a:t>factor</a:t>
            </a:r>
            <a:r>
              <a:rPr sz="1071" spc="19" dirty="0">
                <a:latin typeface="Arial"/>
                <a:cs typeface="Arial"/>
              </a:rPr>
              <a:t> </a:t>
            </a:r>
            <a:r>
              <a:rPr sz="1071" dirty="0">
                <a:latin typeface="Arial"/>
                <a:cs typeface="Arial"/>
              </a:rPr>
              <a:t>that</a:t>
            </a:r>
            <a:r>
              <a:rPr sz="1071" spc="10" dirty="0">
                <a:latin typeface="Arial"/>
                <a:cs typeface="Arial"/>
              </a:rPr>
              <a:t> </a:t>
            </a:r>
            <a:r>
              <a:rPr sz="1071" dirty="0">
                <a:latin typeface="Arial"/>
                <a:cs typeface="Arial"/>
              </a:rPr>
              <a:t>makes</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effect</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direct</a:t>
            </a:r>
            <a:r>
              <a:rPr sz="1071" spc="19" dirty="0">
                <a:latin typeface="Arial"/>
                <a:cs typeface="Arial"/>
              </a:rPr>
              <a:t> </a:t>
            </a:r>
            <a:r>
              <a:rPr sz="1071" dirty="0">
                <a:latin typeface="Arial"/>
                <a:cs typeface="Arial"/>
              </a:rPr>
              <a:t>solar</a:t>
            </a:r>
            <a:r>
              <a:rPr sz="1071" spc="19" dirty="0">
                <a:latin typeface="Arial"/>
                <a:cs typeface="Arial"/>
              </a:rPr>
              <a:t> </a:t>
            </a:r>
            <a:r>
              <a:rPr sz="1071" dirty="0">
                <a:latin typeface="Arial"/>
                <a:cs typeface="Arial"/>
              </a:rPr>
              <a:t>radiation</a:t>
            </a:r>
            <a:r>
              <a:rPr sz="1071" spc="15" dirty="0">
                <a:latin typeface="Arial"/>
                <a:cs typeface="Arial"/>
              </a:rPr>
              <a:t> </a:t>
            </a:r>
            <a:r>
              <a:rPr sz="1071" dirty="0">
                <a:latin typeface="Arial"/>
                <a:cs typeface="Arial"/>
              </a:rPr>
              <a:t>heating</a:t>
            </a:r>
            <a:r>
              <a:rPr sz="1071" spc="19" dirty="0">
                <a:latin typeface="Arial"/>
                <a:cs typeface="Arial"/>
              </a:rPr>
              <a:t> </a:t>
            </a:r>
            <a:r>
              <a:rPr sz="1071" dirty="0">
                <a:latin typeface="Arial"/>
                <a:cs typeface="Arial"/>
              </a:rPr>
              <a:t>very</a:t>
            </a:r>
            <a:r>
              <a:rPr sz="1071" spc="19" dirty="0">
                <a:latin typeface="Arial"/>
                <a:cs typeface="Arial"/>
              </a:rPr>
              <a:t> </a:t>
            </a:r>
            <a:r>
              <a:rPr sz="1071" dirty="0">
                <a:latin typeface="Arial"/>
                <a:cs typeface="Arial"/>
              </a:rPr>
              <a:t>high.</a:t>
            </a:r>
            <a:r>
              <a:rPr sz="1071" spc="10"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top</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this,</a:t>
            </a:r>
            <a:r>
              <a:rPr sz="1071" spc="19" dirty="0">
                <a:latin typeface="Arial"/>
                <a:cs typeface="Arial"/>
              </a:rPr>
              <a:t> </a:t>
            </a:r>
            <a:r>
              <a:rPr sz="1071" spc="-49" dirty="0">
                <a:latin typeface="Arial"/>
                <a:cs typeface="Arial"/>
              </a:rPr>
              <a:t>a </a:t>
            </a:r>
            <a:r>
              <a:rPr sz="1071" dirty="0">
                <a:latin typeface="Arial"/>
                <a:cs typeface="Arial"/>
              </a:rPr>
              <a:t>particularly</a:t>
            </a:r>
            <a:r>
              <a:rPr sz="1071" spc="5" dirty="0">
                <a:latin typeface="Arial"/>
                <a:cs typeface="Arial"/>
              </a:rPr>
              <a:t> </a:t>
            </a:r>
            <a:r>
              <a:rPr sz="1071" dirty="0">
                <a:latin typeface="Arial"/>
                <a:cs typeface="Arial"/>
              </a:rPr>
              <a:t>demanding</a:t>
            </a:r>
            <a:r>
              <a:rPr sz="1071" spc="10" dirty="0">
                <a:latin typeface="Arial"/>
                <a:cs typeface="Arial"/>
              </a:rPr>
              <a:t> </a:t>
            </a:r>
            <a:r>
              <a:rPr sz="1071" dirty="0">
                <a:latin typeface="Arial"/>
                <a:cs typeface="Arial"/>
              </a:rPr>
              <a:t>requirement</a:t>
            </a:r>
            <a:r>
              <a:rPr sz="1071" spc="10"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cool</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cabin</a:t>
            </a:r>
            <a:r>
              <a:rPr sz="1071" spc="10" dirty="0">
                <a:latin typeface="Arial"/>
                <a:cs typeface="Arial"/>
              </a:rPr>
              <a:t> </a:t>
            </a:r>
            <a:r>
              <a:rPr sz="1071" dirty="0">
                <a:latin typeface="Arial"/>
                <a:cs typeface="Arial"/>
              </a:rPr>
              <a:t>very</a:t>
            </a:r>
            <a:r>
              <a:rPr sz="1071" spc="5" dirty="0">
                <a:latin typeface="Arial"/>
                <a:cs typeface="Arial"/>
              </a:rPr>
              <a:t> </a:t>
            </a:r>
            <a:r>
              <a:rPr sz="1071" dirty="0">
                <a:latin typeface="Arial"/>
                <a:cs typeface="Arial"/>
              </a:rPr>
              <a:t>rapidly</a:t>
            </a:r>
            <a:r>
              <a:rPr sz="1071" spc="15" dirty="0">
                <a:latin typeface="Arial"/>
                <a:cs typeface="Arial"/>
              </a:rPr>
              <a:t> </a:t>
            </a:r>
            <a:r>
              <a:rPr sz="1071" dirty="0">
                <a:latin typeface="Arial"/>
                <a:cs typeface="Arial"/>
              </a:rPr>
              <a:t>after</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vehicle</a:t>
            </a:r>
            <a:r>
              <a:rPr sz="1071" spc="10" dirty="0">
                <a:latin typeface="Arial"/>
                <a:cs typeface="Arial"/>
              </a:rPr>
              <a:t> </a:t>
            </a:r>
            <a:r>
              <a:rPr sz="1071" spc="-24" dirty="0">
                <a:latin typeface="Arial"/>
                <a:cs typeface="Arial"/>
              </a:rPr>
              <a:t>has </a:t>
            </a:r>
            <a:r>
              <a:rPr sz="1071" dirty="0">
                <a:latin typeface="Arial"/>
                <a:cs typeface="Arial"/>
              </a:rPr>
              <a:t>been</a:t>
            </a:r>
            <a:r>
              <a:rPr sz="1071" spc="19" dirty="0">
                <a:latin typeface="Arial"/>
                <a:cs typeface="Arial"/>
              </a:rPr>
              <a:t> </a:t>
            </a:r>
            <a:r>
              <a:rPr sz="1071" dirty="0">
                <a:latin typeface="Arial"/>
                <a:cs typeface="Arial"/>
              </a:rPr>
              <a:t>soaked</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an</a:t>
            </a:r>
            <a:r>
              <a:rPr sz="1071" spc="19" dirty="0">
                <a:latin typeface="Arial"/>
                <a:cs typeface="Arial"/>
              </a:rPr>
              <a:t> </a:t>
            </a:r>
            <a:r>
              <a:rPr sz="1071" dirty="0">
                <a:latin typeface="Arial"/>
                <a:cs typeface="Arial"/>
              </a:rPr>
              <a:t>ambient</a:t>
            </a:r>
            <a:r>
              <a:rPr sz="1071" spc="19" dirty="0">
                <a:latin typeface="Arial"/>
                <a:cs typeface="Arial"/>
              </a:rPr>
              <a:t> </a:t>
            </a:r>
            <a:r>
              <a:rPr sz="1071" dirty="0">
                <a:latin typeface="Arial"/>
                <a:cs typeface="Arial"/>
              </a:rPr>
              <a:t>temperature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40°C</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higher.</a:t>
            </a:r>
            <a:r>
              <a:rPr sz="1071" spc="19"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start</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cool</a:t>
            </a:r>
            <a:r>
              <a:rPr sz="1071" spc="34" dirty="0">
                <a:latin typeface="Arial"/>
                <a:cs typeface="Arial"/>
              </a:rPr>
              <a:t> </a:t>
            </a:r>
            <a:r>
              <a:rPr sz="1071" spc="-10" dirty="0">
                <a:latin typeface="Arial"/>
                <a:cs typeface="Arial"/>
              </a:rPr>
              <a:t>down, </a:t>
            </a:r>
            <a:r>
              <a:rPr sz="1071" dirty="0">
                <a:latin typeface="Arial"/>
                <a:cs typeface="Arial"/>
              </a:rPr>
              <a:t>temperatures</a:t>
            </a:r>
            <a:r>
              <a:rPr sz="1071" spc="-29"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cabin</a:t>
            </a:r>
            <a:r>
              <a:rPr sz="1071" spc="-15"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as</a:t>
            </a:r>
            <a:r>
              <a:rPr sz="1071" spc="-19" dirty="0">
                <a:latin typeface="Arial"/>
                <a:cs typeface="Arial"/>
              </a:rPr>
              <a:t> </a:t>
            </a:r>
            <a:r>
              <a:rPr sz="1071" dirty="0">
                <a:latin typeface="Arial"/>
                <a:cs typeface="Arial"/>
              </a:rPr>
              <a:t>high</a:t>
            </a:r>
            <a:r>
              <a:rPr sz="1071" spc="-15" dirty="0">
                <a:latin typeface="Arial"/>
                <a:cs typeface="Arial"/>
              </a:rPr>
              <a:t> </a:t>
            </a:r>
            <a:r>
              <a:rPr sz="1071" dirty="0">
                <a:latin typeface="Arial"/>
                <a:cs typeface="Arial"/>
              </a:rPr>
              <a:t>as</a:t>
            </a:r>
            <a:r>
              <a:rPr sz="1071" spc="-19" dirty="0">
                <a:latin typeface="Arial"/>
                <a:cs typeface="Arial"/>
              </a:rPr>
              <a:t> </a:t>
            </a:r>
            <a:r>
              <a:rPr sz="1071" dirty="0">
                <a:latin typeface="Arial"/>
                <a:cs typeface="Arial"/>
              </a:rPr>
              <a:t>60</a:t>
            </a:r>
            <a:r>
              <a:rPr sz="1071" spc="-15" dirty="0">
                <a:latin typeface="Arial"/>
                <a:cs typeface="Arial"/>
              </a:rPr>
              <a:t> </a:t>
            </a:r>
            <a:r>
              <a:rPr sz="1071" dirty="0">
                <a:latin typeface="Arial"/>
                <a:cs typeface="Arial"/>
              </a:rPr>
              <a:t>or</a:t>
            </a:r>
            <a:r>
              <a:rPr sz="1071" spc="-15" dirty="0">
                <a:latin typeface="Arial"/>
                <a:cs typeface="Arial"/>
              </a:rPr>
              <a:t> </a:t>
            </a:r>
            <a:r>
              <a:rPr sz="1071" spc="-10" dirty="0">
                <a:latin typeface="Arial"/>
                <a:cs typeface="Arial"/>
              </a:rPr>
              <a:t>70°C.</a:t>
            </a:r>
            <a:endParaRPr sz="1071" dirty="0">
              <a:latin typeface="Arial"/>
              <a:cs typeface="Arial"/>
            </a:endParaRPr>
          </a:p>
          <a:p>
            <a:pPr marL="12369" marR="5566" algn="just">
              <a:lnSpc>
                <a:spcPct val="143600"/>
              </a:lnSpc>
              <a:spcBef>
                <a:spcPts val="594"/>
              </a:spcBef>
            </a:pPr>
            <a:r>
              <a:rPr sz="1071" dirty="0">
                <a:latin typeface="Arial"/>
                <a:cs typeface="Arial"/>
              </a:rPr>
              <a:t>Another</a:t>
            </a:r>
            <a:r>
              <a:rPr sz="1071" spc="331" dirty="0">
                <a:latin typeface="Arial"/>
                <a:cs typeface="Arial"/>
              </a:rPr>
              <a:t> </a:t>
            </a:r>
            <a:r>
              <a:rPr sz="1071" dirty="0">
                <a:latin typeface="Arial"/>
                <a:cs typeface="Arial"/>
              </a:rPr>
              <a:t>significant</a:t>
            </a:r>
            <a:r>
              <a:rPr sz="1071" spc="336" dirty="0">
                <a:latin typeface="Arial"/>
                <a:cs typeface="Arial"/>
              </a:rPr>
              <a:t> </a:t>
            </a:r>
            <a:r>
              <a:rPr sz="1071" dirty="0">
                <a:latin typeface="Arial"/>
                <a:cs typeface="Arial"/>
              </a:rPr>
              <a:t>way</a:t>
            </a:r>
            <a:r>
              <a:rPr sz="1071" spc="326" dirty="0">
                <a:latin typeface="Arial"/>
                <a:cs typeface="Arial"/>
              </a:rPr>
              <a:t> </a:t>
            </a:r>
            <a:r>
              <a:rPr sz="1071" dirty="0">
                <a:latin typeface="Arial"/>
                <a:cs typeface="Arial"/>
              </a:rPr>
              <a:t>in</a:t>
            </a:r>
            <a:r>
              <a:rPr sz="1071" spc="336" dirty="0">
                <a:latin typeface="Arial"/>
                <a:cs typeface="Arial"/>
              </a:rPr>
              <a:t> </a:t>
            </a:r>
            <a:r>
              <a:rPr sz="1071" dirty="0">
                <a:latin typeface="Arial"/>
                <a:cs typeface="Arial"/>
              </a:rPr>
              <a:t>which</a:t>
            </a:r>
            <a:r>
              <a:rPr sz="1071" spc="336" dirty="0">
                <a:latin typeface="Arial"/>
                <a:cs typeface="Arial"/>
              </a:rPr>
              <a:t> </a:t>
            </a:r>
            <a:r>
              <a:rPr sz="1071" dirty="0">
                <a:latin typeface="Arial"/>
                <a:cs typeface="Arial"/>
              </a:rPr>
              <a:t>automotive</a:t>
            </a:r>
            <a:r>
              <a:rPr sz="1071" spc="336" dirty="0">
                <a:latin typeface="Arial"/>
                <a:cs typeface="Arial"/>
              </a:rPr>
              <a:t> </a:t>
            </a:r>
            <a:r>
              <a:rPr sz="1071" dirty="0">
                <a:latin typeface="Arial"/>
                <a:cs typeface="Arial"/>
              </a:rPr>
              <a:t>air</a:t>
            </a:r>
            <a:r>
              <a:rPr sz="1071" spc="336" dirty="0">
                <a:latin typeface="Arial"/>
                <a:cs typeface="Arial"/>
              </a:rPr>
              <a:t> </a:t>
            </a:r>
            <a:r>
              <a:rPr sz="1071" dirty="0">
                <a:latin typeface="Arial"/>
                <a:cs typeface="Arial"/>
              </a:rPr>
              <a:t>conditioning</a:t>
            </a:r>
            <a:r>
              <a:rPr sz="1071" spc="336" dirty="0">
                <a:latin typeface="Arial"/>
                <a:cs typeface="Arial"/>
              </a:rPr>
              <a:t> </a:t>
            </a:r>
            <a:r>
              <a:rPr sz="1071" dirty="0">
                <a:latin typeface="Arial"/>
                <a:cs typeface="Arial"/>
              </a:rPr>
              <a:t>differs</a:t>
            </a:r>
            <a:r>
              <a:rPr sz="1071" spc="326" dirty="0">
                <a:latin typeface="Arial"/>
                <a:cs typeface="Arial"/>
              </a:rPr>
              <a:t> </a:t>
            </a:r>
            <a:r>
              <a:rPr sz="1071" dirty="0">
                <a:latin typeface="Arial"/>
                <a:cs typeface="Arial"/>
              </a:rPr>
              <a:t>from</a:t>
            </a:r>
            <a:r>
              <a:rPr sz="1071" spc="336" dirty="0">
                <a:latin typeface="Arial"/>
                <a:cs typeface="Arial"/>
              </a:rPr>
              <a:t> </a:t>
            </a:r>
            <a:r>
              <a:rPr sz="1071" dirty="0">
                <a:latin typeface="Arial"/>
                <a:cs typeface="Arial"/>
              </a:rPr>
              <a:t>domestic</a:t>
            </a:r>
            <a:r>
              <a:rPr sz="1071" spc="336" dirty="0">
                <a:latin typeface="Arial"/>
                <a:cs typeface="Arial"/>
              </a:rPr>
              <a:t> </a:t>
            </a:r>
            <a:r>
              <a:rPr sz="1071" dirty="0">
                <a:latin typeface="Arial"/>
                <a:cs typeface="Arial"/>
              </a:rPr>
              <a:t>or</a:t>
            </a:r>
            <a:r>
              <a:rPr sz="1071" spc="331" dirty="0">
                <a:latin typeface="Arial"/>
                <a:cs typeface="Arial"/>
              </a:rPr>
              <a:t> </a:t>
            </a:r>
            <a:r>
              <a:rPr sz="1071" spc="-24" dirty="0">
                <a:latin typeface="Arial"/>
                <a:cs typeface="Arial"/>
              </a:rPr>
              <a:t>air </a:t>
            </a:r>
            <a:r>
              <a:rPr sz="1071" dirty="0">
                <a:latin typeface="Arial"/>
                <a:cs typeface="Arial"/>
              </a:rPr>
              <a:t>conditioners</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drive.</a:t>
            </a:r>
            <a:r>
              <a:rPr sz="1071" spc="15"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engine-</a:t>
            </a:r>
            <a:r>
              <a:rPr sz="1071" dirty="0">
                <a:latin typeface="Arial"/>
                <a:cs typeface="Arial"/>
              </a:rPr>
              <a:t>driven</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has</a:t>
            </a:r>
            <a:r>
              <a:rPr sz="1071" spc="19" dirty="0">
                <a:latin typeface="Arial"/>
                <a:cs typeface="Arial"/>
              </a:rPr>
              <a:t> </a:t>
            </a:r>
            <a:r>
              <a:rPr sz="1071" dirty="0">
                <a:latin typeface="Arial"/>
                <a:cs typeface="Arial"/>
              </a:rPr>
              <a:t>numerous</a:t>
            </a:r>
            <a:r>
              <a:rPr sz="1071" spc="19" dirty="0">
                <a:latin typeface="Arial"/>
                <a:cs typeface="Arial"/>
              </a:rPr>
              <a:t> </a:t>
            </a:r>
            <a:r>
              <a:rPr sz="1071" spc="-10" dirty="0">
                <a:latin typeface="Arial"/>
                <a:cs typeface="Arial"/>
              </a:rPr>
              <a:t>constraints. </a:t>
            </a:r>
            <a:r>
              <a:rPr sz="1071" dirty="0">
                <a:latin typeface="Arial"/>
                <a:cs typeface="Arial"/>
              </a:rPr>
              <a:t>The</a:t>
            </a:r>
            <a:r>
              <a:rPr sz="1071" spc="-34" dirty="0">
                <a:latin typeface="Arial"/>
                <a:cs typeface="Arial"/>
              </a:rPr>
              <a:t> </a:t>
            </a:r>
            <a:r>
              <a:rPr sz="1071" dirty="0">
                <a:latin typeface="Arial"/>
                <a:cs typeface="Arial"/>
              </a:rPr>
              <a:t>major</a:t>
            </a:r>
            <a:r>
              <a:rPr sz="1071" spc="-29" dirty="0">
                <a:latin typeface="Arial"/>
                <a:cs typeface="Arial"/>
              </a:rPr>
              <a:t> </a:t>
            </a:r>
            <a:r>
              <a:rPr sz="1071" dirty="0">
                <a:latin typeface="Arial"/>
                <a:cs typeface="Arial"/>
              </a:rPr>
              <a:t>implications</a:t>
            </a:r>
            <a:r>
              <a:rPr sz="1071" spc="-39" dirty="0">
                <a:latin typeface="Arial"/>
                <a:cs typeface="Arial"/>
              </a:rPr>
              <a:t> </a:t>
            </a:r>
            <a:r>
              <a:rPr sz="1071" spc="-19" dirty="0">
                <a:latin typeface="Arial"/>
                <a:cs typeface="Arial"/>
              </a:rPr>
              <a:t>are:</a:t>
            </a:r>
            <a:endParaRPr sz="1071" dirty="0">
              <a:latin typeface="Arial"/>
              <a:cs typeface="Arial"/>
            </a:endParaRPr>
          </a:p>
          <a:p>
            <a:pPr marL="455161" marR="4947" indent="-220160" algn="just">
              <a:lnSpc>
                <a:spcPct val="143800"/>
              </a:lnSpc>
              <a:spcBef>
                <a:spcPts val="579"/>
              </a:spcBef>
              <a:buAutoNum type="alphaLcPeriod"/>
              <a:tabLst>
                <a:tab pos="457636" algn="l"/>
              </a:tabLst>
            </a:pPr>
            <a:r>
              <a:rPr sz="1071" dirty="0">
                <a:latin typeface="Arial"/>
                <a:cs typeface="Arial"/>
              </a:rPr>
              <a:t>In</a:t>
            </a:r>
            <a:r>
              <a:rPr sz="1071" spc="93"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vehicle,</a:t>
            </a:r>
            <a:r>
              <a:rPr sz="1071" spc="97"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compressor</a:t>
            </a:r>
            <a:r>
              <a:rPr sz="1071" spc="93" dirty="0">
                <a:latin typeface="Arial"/>
                <a:cs typeface="Arial"/>
              </a:rPr>
              <a:t> </a:t>
            </a:r>
            <a:r>
              <a:rPr sz="1071" dirty="0">
                <a:latin typeface="Arial"/>
                <a:cs typeface="Arial"/>
              </a:rPr>
              <a:t>is</a:t>
            </a:r>
            <a:r>
              <a:rPr sz="1071" spc="97" dirty="0">
                <a:latin typeface="Arial"/>
                <a:cs typeface="Arial"/>
              </a:rPr>
              <a:t> </a:t>
            </a:r>
            <a:r>
              <a:rPr sz="1071" spc="-10" dirty="0">
                <a:latin typeface="Arial"/>
                <a:cs typeface="Arial"/>
              </a:rPr>
              <a:t>belt-</a:t>
            </a:r>
            <a:r>
              <a:rPr sz="1071" dirty="0">
                <a:latin typeface="Arial"/>
                <a:cs typeface="Arial"/>
              </a:rPr>
              <a:t>driven</a:t>
            </a:r>
            <a:r>
              <a:rPr sz="1071" spc="97" dirty="0">
                <a:latin typeface="Arial"/>
                <a:cs typeface="Arial"/>
              </a:rPr>
              <a:t> </a:t>
            </a:r>
            <a:r>
              <a:rPr sz="1071" dirty="0">
                <a:latin typeface="Arial"/>
                <a:cs typeface="Arial"/>
              </a:rPr>
              <a:t>by</a:t>
            </a:r>
            <a:r>
              <a:rPr sz="1071" spc="93"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engine</a:t>
            </a:r>
            <a:r>
              <a:rPr sz="1071" spc="97" dirty="0">
                <a:latin typeface="Arial"/>
                <a:cs typeface="Arial"/>
              </a:rPr>
              <a:t> </a:t>
            </a:r>
            <a:r>
              <a:rPr sz="1071" dirty="0">
                <a:latin typeface="Arial"/>
                <a:cs typeface="Arial"/>
              </a:rPr>
              <a:t>so</a:t>
            </a:r>
            <a:r>
              <a:rPr sz="1071" spc="102" dirty="0">
                <a:latin typeface="Arial"/>
                <a:cs typeface="Arial"/>
              </a:rPr>
              <a:t> </a:t>
            </a:r>
            <a:r>
              <a:rPr sz="1071" dirty="0">
                <a:latin typeface="Arial"/>
                <a:cs typeface="Arial"/>
              </a:rPr>
              <a:t>that</a:t>
            </a:r>
            <a:r>
              <a:rPr sz="1071" spc="93" dirty="0">
                <a:latin typeface="Arial"/>
                <a:cs typeface="Arial"/>
              </a:rPr>
              <a:t> </a:t>
            </a:r>
            <a:r>
              <a:rPr sz="1071" dirty="0">
                <a:latin typeface="Arial"/>
                <a:cs typeface="Arial"/>
              </a:rPr>
              <a:t>independent</a:t>
            </a:r>
            <a:r>
              <a:rPr sz="1071" spc="93" dirty="0">
                <a:latin typeface="Arial"/>
                <a:cs typeface="Arial"/>
              </a:rPr>
              <a:t> </a:t>
            </a:r>
            <a:r>
              <a:rPr sz="1071" spc="-10" dirty="0">
                <a:latin typeface="Arial"/>
                <a:cs typeface="Arial"/>
              </a:rPr>
              <a:t>control 	</a:t>
            </a:r>
            <a:r>
              <a:rPr sz="1071" dirty="0">
                <a:latin typeface="Arial"/>
                <a:cs typeface="Arial"/>
              </a:rPr>
              <a:t>over</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speed</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not</a:t>
            </a:r>
            <a:r>
              <a:rPr sz="1071" spc="-24" dirty="0">
                <a:latin typeface="Arial"/>
                <a:cs typeface="Arial"/>
              </a:rPr>
              <a:t> </a:t>
            </a:r>
            <a:r>
              <a:rPr sz="1071" dirty="0">
                <a:latin typeface="Arial"/>
                <a:cs typeface="Arial"/>
              </a:rPr>
              <a:t>possible.</a:t>
            </a:r>
            <a:r>
              <a:rPr sz="1071" spc="-24"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obviously</a:t>
            </a:r>
            <a:r>
              <a:rPr sz="1071" spc="-24" dirty="0">
                <a:latin typeface="Arial"/>
                <a:cs typeface="Arial"/>
              </a:rPr>
              <a:t> </a:t>
            </a:r>
            <a:r>
              <a:rPr sz="1071" dirty="0">
                <a:latin typeface="Arial"/>
                <a:cs typeface="Arial"/>
              </a:rPr>
              <a:t>has</a:t>
            </a:r>
            <a:r>
              <a:rPr sz="1071" spc="-24" dirty="0">
                <a:latin typeface="Arial"/>
                <a:cs typeface="Arial"/>
              </a:rPr>
              <a:t> </a:t>
            </a:r>
            <a:r>
              <a:rPr sz="1071" dirty="0">
                <a:latin typeface="Arial"/>
                <a:cs typeface="Arial"/>
              </a:rPr>
              <a:t>significant</a:t>
            </a:r>
            <a:r>
              <a:rPr sz="1071" spc="-24" dirty="0">
                <a:latin typeface="Arial"/>
                <a:cs typeface="Arial"/>
              </a:rPr>
              <a:t> </a:t>
            </a:r>
            <a:r>
              <a:rPr sz="1071" dirty="0">
                <a:latin typeface="Arial"/>
                <a:cs typeface="Arial"/>
              </a:rPr>
              <a:t>implications</a:t>
            </a:r>
            <a:r>
              <a:rPr sz="1071" spc="-24" dirty="0">
                <a:latin typeface="Arial"/>
                <a:cs typeface="Arial"/>
              </a:rPr>
              <a:t> for 	</a:t>
            </a:r>
            <a:r>
              <a:rPr sz="1071" dirty="0">
                <a:latin typeface="Arial"/>
                <a:cs typeface="Arial"/>
              </a:rPr>
              <a:t>system</a:t>
            </a:r>
            <a:r>
              <a:rPr sz="1071" spc="15" dirty="0">
                <a:latin typeface="Arial"/>
                <a:cs typeface="Arial"/>
              </a:rPr>
              <a:t> </a:t>
            </a:r>
            <a:r>
              <a:rPr sz="1071" dirty="0">
                <a:latin typeface="Arial"/>
                <a:cs typeface="Arial"/>
              </a:rPr>
              <a:t>control,</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means</a:t>
            </a:r>
            <a:r>
              <a:rPr sz="1071" spc="24"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there</a:t>
            </a:r>
            <a:r>
              <a:rPr sz="1071" spc="24"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calls</a:t>
            </a:r>
            <a:r>
              <a:rPr sz="1071" spc="24"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high</a:t>
            </a:r>
            <a:r>
              <a:rPr sz="1071" spc="19"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performance</a:t>
            </a:r>
            <a:r>
              <a:rPr sz="1071" spc="24" dirty="0">
                <a:latin typeface="Arial"/>
                <a:cs typeface="Arial"/>
              </a:rPr>
              <a:t> </a:t>
            </a:r>
            <a:r>
              <a:rPr sz="1071" dirty="0">
                <a:latin typeface="Arial"/>
                <a:cs typeface="Arial"/>
              </a:rPr>
              <a:t>at</a:t>
            </a:r>
            <a:r>
              <a:rPr sz="1071" spc="19" dirty="0">
                <a:latin typeface="Arial"/>
                <a:cs typeface="Arial"/>
              </a:rPr>
              <a:t> </a:t>
            </a:r>
            <a:r>
              <a:rPr sz="1071" spc="-10" dirty="0">
                <a:latin typeface="Arial"/>
                <a:cs typeface="Arial"/>
              </a:rPr>
              <a:t>times 	</a:t>
            </a:r>
            <a:r>
              <a:rPr sz="1071" dirty="0">
                <a:latin typeface="Arial"/>
                <a:cs typeface="Arial"/>
              </a:rPr>
              <a:t>when</a:t>
            </a:r>
            <a:r>
              <a:rPr sz="1071" spc="-5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compressor</a:t>
            </a:r>
            <a:r>
              <a:rPr sz="1071" spc="-54" dirty="0">
                <a:latin typeface="Arial"/>
                <a:cs typeface="Arial"/>
              </a:rPr>
              <a:t> </a:t>
            </a:r>
            <a:r>
              <a:rPr sz="1071" dirty="0">
                <a:latin typeface="Arial"/>
                <a:cs typeface="Arial"/>
              </a:rPr>
              <a:t>speed</a:t>
            </a:r>
            <a:r>
              <a:rPr sz="1071" spc="-54" dirty="0">
                <a:latin typeface="Arial"/>
                <a:cs typeface="Arial"/>
              </a:rPr>
              <a:t> </a:t>
            </a:r>
            <a:r>
              <a:rPr sz="1071" dirty="0">
                <a:latin typeface="Arial"/>
                <a:cs typeface="Arial"/>
              </a:rPr>
              <a:t>is</a:t>
            </a:r>
            <a:r>
              <a:rPr sz="1071" spc="-54" dirty="0">
                <a:latin typeface="Arial"/>
                <a:cs typeface="Arial"/>
              </a:rPr>
              <a:t> </a:t>
            </a:r>
            <a:r>
              <a:rPr sz="1071" dirty="0">
                <a:latin typeface="Arial"/>
                <a:cs typeface="Arial"/>
              </a:rPr>
              <a:t>very</a:t>
            </a:r>
            <a:r>
              <a:rPr sz="1071" spc="-54" dirty="0">
                <a:latin typeface="Arial"/>
                <a:cs typeface="Arial"/>
              </a:rPr>
              <a:t> </a:t>
            </a:r>
            <a:r>
              <a:rPr sz="1071" dirty="0">
                <a:latin typeface="Arial"/>
                <a:cs typeface="Arial"/>
              </a:rPr>
              <a:t>low.</a:t>
            </a:r>
            <a:r>
              <a:rPr sz="1071" spc="-49" dirty="0">
                <a:latin typeface="Arial"/>
                <a:cs typeface="Arial"/>
              </a:rPr>
              <a:t> </a:t>
            </a:r>
            <a:r>
              <a:rPr sz="1071" dirty="0">
                <a:latin typeface="Arial"/>
                <a:cs typeface="Arial"/>
              </a:rPr>
              <a:t>Also,</a:t>
            </a:r>
            <a:r>
              <a:rPr sz="1071" spc="-5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hermetic</a:t>
            </a:r>
            <a:r>
              <a:rPr sz="1071" spc="-49" dirty="0">
                <a:latin typeface="Arial"/>
                <a:cs typeface="Arial"/>
              </a:rPr>
              <a:t> </a:t>
            </a:r>
            <a:r>
              <a:rPr sz="1071" dirty="0">
                <a:latin typeface="Arial"/>
                <a:cs typeface="Arial"/>
              </a:rPr>
              <a:t>compressors</a:t>
            </a:r>
            <a:r>
              <a:rPr sz="1071" spc="-54" dirty="0">
                <a:latin typeface="Arial"/>
                <a:cs typeface="Arial"/>
              </a:rPr>
              <a:t> </a:t>
            </a:r>
            <a:r>
              <a:rPr sz="1071" dirty="0">
                <a:latin typeface="Arial"/>
                <a:cs typeface="Arial"/>
              </a:rPr>
              <a:t>are</a:t>
            </a:r>
            <a:r>
              <a:rPr sz="1071" spc="-54" dirty="0">
                <a:latin typeface="Arial"/>
                <a:cs typeface="Arial"/>
              </a:rPr>
              <a:t> </a:t>
            </a:r>
            <a:r>
              <a:rPr sz="1071" dirty="0">
                <a:latin typeface="Arial"/>
                <a:cs typeface="Arial"/>
              </a:rPr>
              <a:t>not</a:t>
            </a:r>
            <a:r>
              <a:rPr sz="1071" spc="-49" dirty="0">
                <a:latin typeface="Arial"/>
                <a:cs typeface="Arial"/>
              </a:rPr>
              <a:t> </a:t>
            </a:r>
            <a:r>
              <a:rPr sz="1071" spc="-10" dirty="0">
                <a:latin typeface="Arial"/>
                <a:cs typeface="Arial"/>
              </a:rPr>
              <a:t>possible, 	</a:t>
            </a:r>
            <a:r>
              <a:rPr sz="1071" dirty="0">
                <a:latin typeface="Arial"/>
                <a:cs typeface="Arial"/>
              </a:rPr>
              <a:t>and</a:t>
            </a:r>
            <a:r>
              <a:rPr sz="1071" spc="-19" dirty="0">
                <a:latin typeface="Arial"/>
                <a:cs typeface="Arial"/>
              </a:rPr>
              <a:t> </a:t>
            </a:r>
            <a:r>
              <a:rPr sz="1071" dirty="0">
                <a:latin typeface="Arial"/>
                <a:cs typeface="Arial"/>
              </a:rPr>
              <a:t>very</a:t>
            </a:r>
            <a:r>
              <a:rPr sz="1071" spc="-19" dirty="0">
                <a:latin typeface="Arial"/>
                <a:cs typeface="Arial"/>
              </a:rPr>
              <a:t> </a:t>
            </a:r>
            <a:r>
              <a:rPr sz="1071" dirty="0">
                <a:latin typeface="Arial"/>
                <a:cs typeface="Arial"/>
              </a:rPr>
              <a:t>effective</a:t>
            </a:r>
            <a:r>
              <a:rPr sz="1071" spc="-19" dirty="0">
                <a:latin typeface="Arial"/>
                <a:cs typeface="Arial"/>
              </a:rPr>
              <a:t> </a:t>
            </a:r>
            <a:r>
              <a:rPr sz="1071" dirty="0">
                <a:latin typeface="Arial"/>
                <a:cs typeface="Arial"/>
              </a:rPr>
              <a:t>shaft</a:t>
            </a:r>
            <a:r>
              <a:rPr sz="1071" spc="-19" dirty="0">
                <a:latin typeface="Arial"/>
                <a:cs typeface="Arial"/>
              </a:rPr>
              <a:t> </a:t>
            </a:r>
            <a:r>
              <a:rPr sz="1071" dirty="0">
                <a:latin typeface="Arial"/>
                <a:cs typeface="Arial"/>
              </a:rPr>
              <a:t>seals</a:t>
            </a:r>
            <a:r>
              <a:rPr sz="1071" spc="-19" dirty="0">
                <a:latin typeface="Arial"/>
                <a:cs typeface="Arial"/>
              </a:rPr>
              <a:t> </a:t>
            </a:r>
            <a:r>
              <a:rPr sz="1071" dirty="0">
                <a:latin typeface="Arial"/>
                <a:cs typeface="Arial"/>
              </a:rPr>
              <a:t>must</a:t>
            </a:r>
            <a:r>
              <a:rPr sz="1071" spc="-24" dirty="0">
                <a:latin typeface="Arial"/>
                <a:cs typeface="Arial"/>
              </a:rPr>
              <a:t> </a:t>
            </a:r>
            <a:r>
              <a:rPr sz="1071" dirty="0">
                <a:latin typeface="Arial"/>
                <a:cs typeface="Arial"/>
              </a:rPr>
              <a:t>be</a:t>
            </a:r>
            <a:r>
              <a:rPr sz="1071" spc="-19" dirty="0">
                <a:latin typeface="Arial"/>
                <a:cs typeface="Arial"/>
              </a:rPr>
              <a:t> </a:t>
            </a:r>
            <a:r>
              <a:rPr sz="1071" spc="-10" dirty="0">
                <a:latin typeface="Arial"/>
                <a:cs typeface="Arial"/>
              </a:rPr>
              <a:t>used.</a:t>
            </a:r>
            <a:endParaRPr sz="1071" dirty="0">
              <a:latin typeface="Arial"/>
              <a:cs typeface="Arial"/>
            </a:endParaRPr>
          </a:p>
          <a:p>
            <a:pPr marL="455161" indent="-220160" algn="just">
              <a:spcBef>
                <a:spcPts val="560"/>
              </a:spcBef>
              <a:buAutoNum type="alphaLcPeriod"/>
              <a:tabLst>
                <a:tab pos="455161" algn="l"/>
                <a:tab pos="457636" algn="l"/>
              </a:tabLst>
            </a:pPr>
            <a:r>
              <a:rPr sz="1071" dirty="0">
                <a:latin typeface="Arial"/>
                <a:cs typeface="Arial"/>
              </a:rPr>
              <a:t>The</a:t>
            </a:r>
            <a:r>
              <a:rPr sz="1071" spc="205" dirty="0">
                <a:latin typeface="Arial"/>
                <a:cs typeface="Arial"/>
              </a:rPr>
              <a:t> </a:t>
            </a:r>
            <a:r>
              <a:rPr sz="1071" dirty="0">
                <a:latin typeface="Arial"/>
                <a:cs typeface="Arial"/>
              </a:rPr>
              <a:t>second</a:t>
            </a:r>
            <a:r>
              <a:rPr sz="1071" spc="195" dirty="0">
                <a:latin typeface="Arial"/>
                <a:cs typeface="Arial"/>
              </a:rPr>
              <a:t> </a:t>
            </a:r>
            <a:r>
              <a:rPr sz="1071" dirty="0">
                <a:latin typeface="Arial"/>
                <a:cs typeface="Arial"/>
              </a:rPr>
              <a:t>implication</a:t>
            </a:r>
            <a:r>
              <a:rPr sz="1071" spc="199" dirty="0">
                <a:latin typeface="Arial"/>
                <a:cs typeface="Arial"/>
              </a:rPr>
              <a:t> </a:t>
            </a:r>
            <a:r>
              <a:rPr sz="1071" dirty="0">
                <a:latin typeface="Arial"/>
                <a:cs typeface="Arial"/>
              </a:rPr>
              <a:t>of</a:t>
            </a:r>
            <a:r>
              <a:rPr sz="1071" spc="199" dirty="0">
                <a:latin typeface="Arial"/>
                <a:cs typeface="Arial"/>
              </a:rPr>
              <a:t> </a:t>
            </a:r>
            <a:r>
              <a:rPr sz="1071" dirty="0">
                <a:latin typeface="Arial"/>
                <a:cs typeface="Arial"/>
              </a:rPr>
              <a:t>the</a:t>
            </a:r>
            <a:r>
              <a:rPr sz="1071" spc="209" dirty="0">
                <a:latin typeface="Arial"/>
                <a:cs typeface="Arial"/>
              </a:rPr>
              <a:t> </a:t>
            </a:r>
            <a:r>
              <a:rPr sz="1071" dirty="0">
                <a:latin typeface="Arial"/>
                <a:cs typeface="Arial"/>
              </a:rPr>
              <a:t>external</a:t>
            </a:r>
            <a:r>
              <a:rPr sz="1071" spc="205" dirty="0">
                <a:latin typeface="Arial"/>
                <a:cs typeface="Arial"/>
              </a:rPr>
              <a:t> </a:t>
            </a:r>
            <a:r>
              <a:rPr sz="1071" dirty="0">
                <a:latin typeface="Arial"/>
                <a:cs typeface="Arial"/>
              </a:rPr>
              <a:t>drive</a:t>
            </a:r>
            <a:r>
              <a:rPr sz="1071" spc="199" dirty="0">
                <a:latin typeface="Arial"/>
                <a:cs typeface="Arial"/>
              </a:rPr>
              <a:t> </a:t>
            </a:r>
            <a:r>
              <a:rPr sz="1071" dirty="0">
                <a:latin typeface="Arial"/>
                <a:cs typeface="Arial"/>
              </a:rPr>
              <a:t>is</a:t>
            </a:r>
            <a:r>
              <a:rPr sz="1071" spc="205" dirty="0">
                <a:latin typeface="Arial"/>
                <a:cs typeface="Arial"/>
              </a:rPr>
              <a:t> </a:t>
            </a:r>
            <a:r>
              <a:rPr sz="1071" dirty="0">
                <a:latin typeface="Arial"/>
                <a:cs typeface="Arial"/>
              </a:rPr>
              <a:t>that</a:t>
            </a:r>
            <a:r>
              <a:rPr sz="1071" spc="199" dirty="0">
                <a:latin typeface="Arial"/>
                <a:cs typeface="Arial"/>
              </a:rPr>
              <a:t> </a:t>
            </a:r>
            <a:r>
              <a:rPr sz="1071" dirty="0">
                <a:latin typeface="Arial"/>
                <a:cs typeface="Arial"/>
              </a:rPr>
              <a:t>the</a:t>
            </a:r>
            <a:r>
              <a:rPr sz="1071" spc="195" dirty="0">
                <a:latin typeface="Arial"/>
                <a:cs typeface="Arial"/>
              </a:rPr>
              <a:t> </a:t>
            </a:r>
            <a:r>
              <a:rPr sz="1071" dirty="0">
                <a:latin typeface="Arial"/>
                <a:cs typeface="Arial"/>
              </a:rPr>
              <a:t>compressor</a:t>
            </a:r>
            <a:r>
              <a:rPr sz="1071" spc="199" dirty="0">
                <a:latin typeface="Arial"/>
                <a:cs typeface="Arial"/>
              </a:rPr>
              <a:t> </a:t>
            </a:r>
            <a:r>
              <a:rPr sz="1071" dirty="0">
                <a:latin typeface="Arial"/>
                <a:cs typeface="Arial"/>
              </a:rPr>
              <a:t>must</a:t>
            </a:r>
            <a:r>
              <a:rPr sz="1071" spc="209" dirty="0">
                <a:latin typeface="Arial"/>
                <a:cs typeface="Arial"/>
              </a:rPr>
              <a:t> </a:t>
            </a:r>
            <a:r>
              <a:rPr sz="1071" dirty="0">
                <a:latin typeface="Arial"/>
                <a:cs typeface="Arial"/>
              </a:rPr>
              <a:t>be</a:t>
            </a:r>
            <a:r>
              <a:rPr sz="1071" spc="199" dirty="0">
                <a:latin typeface="Arial"/>
                <a:cs typeface="Arial"/>
              </a:rPr>
              <a:t> </a:t>
            </a:r>
            <a:r>
              <a:rPr sz="1071" spc="-10" dirty="0">
                <a:latin typeface="Arial"/>
                <a:cs typeface="Arial"/>
              </a:rPr>
              <a:t>engine</a:t>
            </a:r>
            <a:endParaRPr sz="1071" dirty="0">
              <a:latin typeface="Arial"/>
              <a:cs typeface="Arial"/>
            </a:endParaRPr>
          </a:p>
          <a:p>
            <a:pPr marL="457636" marR="6184" algn="just">
              <a:lnSpc>
                <a:spcPct val="143600"/>
              </a:lnSpc>
              <a:spcBef>
                <a:spcPts val="10"/>
              </a:spcBef>
            </a:pPr>
            <a:r>
              <a:rPr sz="1071" dirty="0">
                <a:latin typeface="Arial"/>
                <a:cs typeface="Arial"/>
              </a:rPr>
              <a:t>mounted</a:t>
            </a:r>
            <a:r>
              <a:rPr sz="1071" spc="-24" dirty="0">
                <a:latin typeface="Arial"/>
                <a:cs typeface="Arial"/>
              </a:rPr>
              <a:t> </a:t>
            </a:r>
            <a:r>
              <a:rPr sz="1071" dirty="0">
                <a:latin typeface="Arial"/>
                <a:cs typeface="Arial"/>
              </a:rPr>
              <a:t>so</a:t>
            </a:r>
            <a:r>
              <a:rPr sz="1071" spc="-15" dirty="0">
                <a:latin typeface="Arial"/>
                <a:cs typeface="Arial"/>
              </a:rPr>
              <a:t> </a:t>
            </a:r>
            <a:r>
              <a:rPr sz="1071" dirty="0">
                <a:latin typeface="Arial"/>
                <a:cs typeface="Arial"/>
              </a:rPr>
              <a:t>that</a:t>
            </a:r>
            <a:r>
              <a:rPr sz="1071" spc="-24" dirty="0">
                <a:latin typeface="Arial"/>
                <a:cs typeface="Arial"/>
              </a:rPr>
              <a:t> </a:t>
            </a:r>
            <a:r>
              <a:rPr sz="1071" dirty="0">
                <a:latin typeface="Arial"/>
                <a:cs typeface="Arial"/>
              </a:rPr>
              <a:t>lengths</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flexible</a:t>
            </a:r>
            <a:r>
              <a:rPr sz="1071" spc="-19" dirty="0">
                <a:latin typeface="Arial"/>
                <a:cs typeface="Arial"/>
              </a:rPr>
              <a:t> </a:t>
            </a:r>
            <a:r>
              <a:rPr sz="1071" dirty="0">
                <a:latin typeface="Arial"/>
                <a:cs typeface="Arial"/>
              </a:rPr>
              <a:t>hose</a:t>
            </a:r>
            <a:r>
              <a:rPr sz="1071" spc="-19" dirty="0">
                <a:latin typeface="Arial"/>
                <a:cs typeface="Arial"/>
              </a:rPr>
              <a:t> </a:t>
            </a:r>
            <a:r>
              <a:rPr sz="1071" dirty="0">
                <a:latin typeface="Arial"/>
                <a:cs typeface="Arial"/>
              </a:rPr>
              <a:t>must</a:t>
            </a:r>
            <a:r>
              <a:rPr sz="1071" spc="-24"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introduced</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accommodate</a:t>
            </a:r>
            <a:r>
              <a:rPr sz="1071" spc="-19" dirty="0">
                <a:latin typeface="Arial"/>
                <a:cs typeface="Arial"/>
              </a:rPr>
              <a:t> </a:t>
            </a:r>
            <a:r>
              <a:rPr sz="1071" spc="-10" dirty="0">
                <a:latin typeface="Arial"/>
                <a:cs typeface="Arial"/>
              </a:rPr>
              <a:t>relative </a:t>
            </a:r>
            <a:r>
              <a:rPr sz="1071" dirty="0">
                <a:latin typeface="Arial"/>
                <a:cs typeface="Arial"/>
              </a:rPr>
              <a:t>movement</a:t>
            </a:r>
            <a:r>
              <a:rPr sz="1071" spc="-34" dirty="0">
                <a:latin typeface="Arial"/>
                <a:cs typeface="Arial"/>
              </a:rPr>
              <a:t> </a:t>
            </a:r>
            <a:r>
              <a:rPr sz="1071" dirty="0">
                <a:latin typeface="Arial"/>
                <a:cs typeface="Arial"/>
              </a:rPr>
              <a:t>between</a:t>
            </a:r>
            <a:r>
              <a:rPr sz="1071" spc="-34" dirty="0">
                <a:latin typeface="Arial"/>
                <a:cs typeface="Arial"/>
              </a:rPr>
              <a:t> </a:t>
            </a:r>
            <a:r>
              <a:rPr sz="1071" dirty="0">
                <a:latin typeface="Arial"/>
                <a:cs typeface="Arial"/>
              </a:rPr>
              <a:t>engine</a:t>
            </a:r>
            <a:r>
              <a:rPr sz="1071" spc="-3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chassis</a:t>
            </a:r>
            <a:r>
              <a:rPr sz="1071" spc="-34" dirty="0">
                <a:latin typeface="Arial"/>
                <a:cs typeface="Arial"/>
              </a:rPr>
              <a:t> </a:t>
            </a:r>
            <a:r>
              <a:rPr sz="1071" dirty="0">
                <a:latin typeface="Arial"/>
                <a:cs typeface="Arial"/>
              </a:rPr>
              <a:t>mounted</a:t>
            </a:r>
            <a:r>
              <a:rPr sz="1071" spc="-39" dirty="0">
                <a:latin typeface="Arial"/>
                <a:cs typeface="Arial"/>
              </a:rPr>
              <a:t> </a:t>
            </a:r>
            <a:r>
              <a:rPr sz="1071" spc="-10" dirty="0">
                <a:latin typeface="Arial"/>
                <a:cs typeface="Arial"/>
              </a:rPr>
              <a:t>components.</a:t>
            </a:r>
            <a:endParaRPr sz="1071" dirty="0">
              <a:latin typeface="Arial"/>
              <a:cs typeface="Arial"/>
            </a:endParaRPr>
          </a:p>
          <a:p>
            <a:pPr marL="454543" marR="4947" indent="-219541" algn="just">
              <a:lnSpc>
                <a:spcPct val="143600"/>
              </a:lnSpc>
              <a:buAutoNum type="alphaLcPeriod" startAt="3"/>
              <a:tabLst>
                <a:tab pos="457636" algn="l"/>
              </a:tabLst>
            </a:pPr>
            <a:r>
              <a:rPr sz="1071" dirty="0">
                <a:latin typeface="Arial"/>
                <a:cs typeface="Arial"/>
              </a:rPr>
              <a:t>And</a:t>
            </a:r>
            <a:r>
              <a:rPr sz="1071" spc="117" dirty="0">
                <a:latin typeface="Arial"/>
                <a:cs typeface="Arial"/>
              </a:rPr>
              <a:t> </a:t>
            </a:r>
            <a:r>
              <a:rPr sz="1071" dirty="0">
                <a:latin typeface="Arial"/>
                <a:cs typeface="Arial"/>
              </a:rPr>
              <a:t>finally,</a:t>
            </a:r>
            <a:r>
              <a:rPr sz="1071" spc="111" dirty="0">
                <a:latin typeface="Arial"/>
                <a:cs typeface="Arial"/>
              </a:rPr>
              <a:t> </a:t>
            </a:r>
            <a:r>
              <a:rPr sz="1071" dirty="0">
                <a:latin typeface="Arial"/>
                <a:cs typeface="Arial"/>
              </a:rPr>
              <a:t>there</a:t>
            </a:r>
            <a:r>
              <a:rPr sz="1071" spc="122" dirty="0">
                <a:latin typeface="Arial"/>
                <a:cs typeface="Arial"/>
              </a:rPr>
              <a:t> </a:t>
            </a:r>
            <a:r>
              <a:rPr sz="1071" dirty="0">
                <a:latin typeface="Arial"/>
                <a:cs typeface="Arial"/>
              </a:rPr>
              <a:t>are</a:t>
            </a:r>
            <a:r>
              <a:rPr sz="1071" spc="122" dirty="0">
                <a:latin typeface="Arial"/>
                <a:cs typeface="Arial"/>
              </a:rPr>
              <a:t> </a:t>
            </a:r>
            <a:r>
              <a:rPr sz="1071" dirty="0">
                <a:latin typeface="Arial"/>
                <a:cs typeface="Arial"/>
              </a:rPr>
              <a:t>stringent</a:t>
            </a:r>
            <a:r>
              <a:rPr sz="1071" spc="111" dirty="0">
                <a:latin typeface="Arial"/>
                <a:cs typeface="Arial"/>
              </a:rPr>
              <a:t> </a:t>
            </a:r>
            <a:r>
              <a:rPr sz="1071" dirty="0">
                <a:latin typeface="Arial"/>
                <a:cs typeface="Arial"/>
              </a:rPr>
              <a:t>constraints</a:t>
            </a:r>
            <a:r>
              <a:rPr sz="1071" spc="122" dirty="0">
                <a:latin typeface="Arial"/>
                <a:cs typeface="Arial"/>
              </a:rPr>
              <a:t> </a:t>
            </a:r>
            <a:r>
              <a:rPr sz="1071" dirty="0">
                <a:latin typeface="Arial"/>
                <a:cs typeface="Arial"/>
              </a:rPr>
              <a:t>on</a:t>
            </a:r>
            <a:r>
              <a:rPr sz="1071" spc="111" dirty="0">
                <a:latin typeface="Arial"/>
                <a:cs typeface="Arial"/>
              </a:rPr>
              <a:t> </a:t>
            </a:r>
            <a:r>
              <a:rPr sz="1071" dirty="0">
                <a:latin typeface="Arial"/>
                <a:cs typeface="Arial"/>
              </a:rPr>
              <a:t>size,</a:t>
            </a:r>
            <a:r>
              <a:rPr sz="1071" spc="122" dirty="0">
                <a:latin typeface="Arial"/>
                <a:cs typeface="Arial"/>
              </a:rPr>
              <a:t> </a:t>
            </a:r>
            <a:r>
              <a:rPr sz="1071" dirty="0">
                <a:latin typeface="Arial"/>
                <a:cs typeface="Arial"/>
              </a:rPr>
              <a:t>weight,</a:t>
            </a:r>
            <a:r>
              <a:rPr sz="1071" spc="111" dirty="0">
                <a:latin typeface="Arial"/>
                <a:cs typeface="Arial"/>
              </a:rPr>
              <a:t> </a:t>
            </a:r>
            <a:r>
              <a:rPr sz="1071" dirty="0">
                <a:latin typeface="Arial"/>
                <a:cs typeface="Arial"/>
              </a:rPr>
              <a:t>and</a:t>
            </a:r>
            <a:r>
              <a:rPr sz="1071" spc="122" dirty="0">
                <a:latin typeface="Arial"/>
                <a:cs typeface="Arial"/>
              </a:rPr>
              <a:t> </a:t>
            </a:r>
            <a:r>
              <a:rPr sz="1071" dirty="0">
                <a:latin typeface="Arial"/>
                <a:cs typeface="Arial"/>
              </a:rPr>
              <a:t>cost.</a:t>
            </a:r>
            <a:r>
              <a:rPr sz="1071" spc="117" dirty="0">
                <a:latin typeface="Arial"/>
                <a:cs typeface="Arial"/>
              </a:rPr>
              <a:t> </a:t>
            </a:r>
            <a:r>
              <a:rPr sz="1071" dirty="0">
                <a:latin typeface="Arial"/>
                <a:cs typeface="Arial"/>
              </a:rPr>
              <a:t>There</a:t>
            </a:r>
            <a:r>
              <a:rPr sz="1071" spc="122" dirty="0">
                <a:latin typeface="Arial"/>
                <a:cs typeface="Arial"/>
              </a:rPr>
              <a:t> </a:t>
            </a:r>
            <a:r>
              <a:rPr sz="1071" dirty="0">
                <a:latin typeface="Arial"/>
                <a:cs typeface="Arial"/>
              </a:rPr>
              <a:t>are</a:t>
            </a:r>
            <a:r>
              <a:rPr sz="1071" spc="117" dirty="0">
                <a:latin typeface="Arial"/>
                <a:cs typeface="Arial"/>
              </a:rPr>
              <a:t> </a:t>
            </a:r>
            <a:r>
              <a:rPr sz="1071" dirty="0">
                <a:latin typeface="Arial"/>
                <a:cs typeface="Arial"/>
              </a:rPr>
              <a:t>lots</a:t>
            </a:r>
            <a:r>
              <a:rPr sz="1071" spc="122" dirty="0">
                <a:latin typeface="Arial"/>
                <a:cs typeface="Arial"/>
              </a:rPr>
              <a:t> </a:t>
            </a:r>
            <a:r>
              <a:rPr sz="1071" spc="-24" dirty="0">
                <a:latin typeface="Arial"/>
                <a:cs typeface="Arial"/>
              </a:rPr>
              <a:t>of 	</a:t>
            </a:r>
            <a:r>
              <a:rPr sz="1071" dirty="0">
                <a:latin typeface="Arial"/>
                <a:cs typeface="Arial"/>
              </a:rPr>
              <a:t>constraints</a:t>
            </a:r>
            <a:r>
              <a:rPr sz="1071" spc="-2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arrange</a:t>
            </a:r>
            <a:r>
              <a:rPr sz="1071" spc="-29" dirty="0">
                <a:latin typeface="Arial"/>
                <a:cs typeface="Arial"/>
              </a:rPr>
              <a:t> </a:t>
            </a:r>
            <a:r>
              <a:rPr sz="1071" dirty="0">
                <a:latin typeface="Arial"/>
                <a:cs typeface="Arial"/>
              </a:rPr>
              <a:t>air</a:t>
            </a:r>
            <a:r>
              <a:rPr sz="1071" spc="-29" dirty="0">
                <a:latin typeface="Arial"/>
                <a:cs typeface="Arial"/>
              </a:rPr>
              <a:t> </a:t>
            </a:r>
            <a:r>
              <a:rPr sz="1071" spc="-10" dirty="0">
                <a:latin typeface="Arial"/>
                <a:cs typeface="Arial"/>
              </a:rPr>
              <a:t>conditioning</a:t>
            </a:r>
            <a:r>
              <a:rPr sz="1071" spc="-29" dirty="0">
                <a:latin typeface="Arial"/>
                <a:cs typeface="Arial"/>
              </a:rPr>
              <a:t> </a:t>
            </a:r>
            <a:r>
              <a:rPr sz="1071" dirty="0">
                <a:latin typeface="Arial"/>
                <a:cs typeface="Arial"/>
              </a:rPr>
              <a:t>components</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fit</a:t>
            </a:r>
            <a:r>
              <a:rPr sz="1071" spc="-2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compact</a:t>
            </a:r>
            <a:r>
              <a:rPr sz="1071" spc="-29" dirty="0">
                <a:latin typeface="Arial"/>
                <a:cs typeface="Arial"/>
              </a:rPr>
              <a:t> </a:t>
            </a:r>
            <a:r>
              <a:rPr sz="1071" dirty="0">
                <a:latin typeface="Arial"/>
                <a:cs typeface="Arial"/>
              </a:rPr>
              <a:t>space</a:t>
            </a:r>
            <a:r>
              <a:rPr sz="1071" spc="-2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allow</a:t>
            </a:r>
            <a:r>
              <a:rPr sz="1071" spc="-29" dirty="0">
                <a:latin typeface="Arial"/>
                <a:cs typeface="Arial"/>
              </a:rPr>
              <a:t> </a:t>
            </a:r>
            <a:r>
              <a:rPr sz="1071" spc="-24" dirty="0">
                <a:latin typeface="Arial"/>
                <a:cs typeface="Arial"/>
              </a:rPr>
              <a:t>for 	</a:t>
            </a:r>
            <a:r>
              <a:rPr sz="1071" dirty="0">
                <a:latin typeface="Arial"/>
                <a:cs typeface="Arial"/>
              </a:rPr>
              <a:t>the </a:t>
            </a:r>
            <a:r>
              <a:rPr sz="1071" spc="-10" dirty="0">
                <a:latin typeface="Arial"/>
                <a:cs typeface="Arial"/>
              </a:rPr>
              <a:t>serviceability.</a:t>
            </a:r>
            <a:endParaRPr sz="1071" dirty="0">
              <a:latin typeface="Arial"/>
              <a:cs typeface="Arial"/>
            </a:endParaRPr>
          </a:p>
          <a:p>
            <a:pPr marL="12369" marR="6184" algn="just">
              <a:lnSpc>
                <a:spcPct val="143600"/>
              </a:lnSpc>
              <a:spcBef>
                <a:spcPts val="589"/>
              </a:spcBef>
            </a:pPr>
            <a:r>
              <a:rPr sz="1071" spc="-10" dirty="0">
                <a:latin typeface="Arial"/>
                <a:cs typeface="Arial"/>
              </a:rPr>
              <a:t>Because</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these</a:t>
            </a:r>
            <a:r>
              <a:rPr sz="1071" spc="-44" dirty="0">
                <a:latin typeface="Arial"/>
                <a:cs typeface="Arial"/>
              </a:rPr>
              <a:t> </a:t>
            </a:r>
            <a:r>
              <a:rPr sz="1071" dirty="0">
                <a:latin typeface="Arial"/>
                <a:cs typeface="Arial"/>
              </a:rPr>
              <a:t>constraints,</a:t>
            </a:r>
            <a:r>
              <a:rPr sz="1071" spc="-44" dirty="0">
                <a:latin typeface="Arial"/>
                <a:cs typeface="Arial"/>
              </a:rPr>
              <a:t> </a:t>
            </a:r>
            <a:r>
              <a:rPr sz="1071" dirty="0">
                <a:latin typeface="Arial"/>
                <a:cs typeface="Arial"/>
              </a:rPr>
              <a:t>an</a:t>
            </a:r>
            <a:r>
              <a:rPr sz="1071" spc="-44" dirty="0">
                <a:latin typeface="Arial"/>
                <a:cs typeface="Arial"/>
              </a:rPr>
              <a:t> </a:t>
            </a:r>
            <a:r>
              <a:rPr sz="1071" spc="-10" dirty="0">
                <a:latin typeface="Arial"/>
                <a:cs typeface="Arial"/>
              </a:rPr>
              <a:t>electrically</a:t>
            </a:r>
            <a:r>
              <a:rPr sz="1071" spc="-44" dirty="0">
                <a:latin typeface="Arial"/>
                <a:cs typeface="Arial"/>
              </a:rPr>
              <a:t> </a:t>
            </a:r>
            <a:r>
              <a:rPr sz="1071" dirty="0">
                <a:latin typeface="Arial"/>
                <a:cs typeface="Arial"/>
              </a:rPr>
              <a:t>driven</a:t>
            </a:r>
            <a:r>
              <a:rPr sz="1071" spc="-44" dirty="0">
                <a:latin typeface="Arial"/>
                <a:cs typeface="Arial"/>
              </a:rPr>
              <a:t> </a:t>
            </a:r>
            <a:r>
              <a:rPr sz="1071" dirty="0">
                <a:latin typeface="Arial"/>
                <a:cs typeface="Arial"/>
              </a:rPr>
              <a:t>system</a:t>
            </a:r>
            <a:r>
              <a:rPr sz="1071" spc="-49" dirty="0">
                <a:latin typeface="Arial"/>
                <a:cs typeface="Arial"/>
              </a:rPr>
              <a:t> </a:t>
            </a:r>
            <a:r>
              <a:rPr sz="1071" dirty="0">
                <a:latin typeface="Arial"/>
                <a:cs typeface="Arial"/>
              </a:rPr>
              <a:t>could</a:t>
            </a:r>
            <a:r>
              <a:rPr sz="1071" spc="-44" dirty="0">
                <a:latin typeface="Arial"/>
                <a:cs typeface="Arial"/>
              </a:rPr>
              <a:t> </a:t>
            </a:r>
            <a:r>
              <a:rPr sz="1071" dirty="0">
                <a:latin typeface="Arial"/>
                <a:cs typeface="Arial"/>
              </a:rPr>
              <a:t>be</a:t>
            </a:r>
            <a:r>
              <a:rPr sz="1071" spc="-44" dirty="0">
                <a:latin typeface="Arial"/>
                <a:cs typeface="Arial"/>
              </a:rPr>
              <a:t> </a:t>
            </a:r>
            <a:r>
              <a:rPr sz="1071" dirty="0">
                <a:latin typeface="Arial"/>
                <a:cs typeface="Arial"/>
              </a:rPr>
              <a:t>thought</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provide</a:t>
            </a:r>
            <a:r>
              <a:rPr sz="1071" spc="-44"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better </a:t>
            </a:r>
            <a:r>
              <a:rPr sz="1071" dirty="0">
                <a:latin typeface="Arial"/>
                <a:cs typeface="Arial"/>
              </a:rPr>
              <a:t>solution.</a:t>
            </a:r>
            <a:r>
              <a:rPr sz="1071" spc="78" dirty="0">
                <a:latin typeface="Arial"/>
                <a:cs typeface="Arial"/>
              </a:rPr>
              <a:t> </a:t>
            </a:r>
            <a:r>
              <a:rPr sz="1071" dirty="0">
                <a:latin typeface="Arial"/>
                <a:cs typeface="Arial"/>
              </a:rPr>
              <a:t>But</a:t>
            </a:r>
            <a:r>
              <a:rPr sz="1071" spc="88" dirty="0">
                <a:latin typeface="Arial"/>
                <a:cs typeface="Arial"/>
              </a:rPr>
              <a:t> </a:t>
            </a:r>
            <a:r>
              <a:rPr sz="1071" dirty="0">
                <a:latin typeface="Arial"/>
                <a:cs typeface="Arial"/>
              </a:rPr>
              <a:t>it</a:t>
            </a:r>
            <a:r>
              <a:rPr sz="1071" spc="83" dirty="0">
                <a:latin typeface="Arial"/>
                <a:cs typeface="Arial"/>
              </a:rPr>
              <a:t> </a:t>
            </a:r>
            <a:r>
              <a:rPr sz="1071" dirty="0">
                <a:latin typeface="Arial"/>
                <a:cs typeface="Arial"/>
              </a:rPr>
              <a:t>is</a:t>
            </a:r>
            <a:r>
              <a:rPr sz="1071" spc="88" dirty="0">
                <a:latin typeface="Arial"/>
                <a:cs typeface="Arial"/>
              </a:rPr>
              <a:t> </a:t>
            </a:r>
            <a:r>
              <a:rPr sz="1071" dirty="0">
                <a:latin typeface="Arial"/>
                <a:cs typeface="Arial"/>
              </a:rPr>
              <a:t>also</a:t>
            </a:r>
            <a:r>
              <a:rPr sz="1071" spc="83" dirty="0">
                <a:latin typeface="Arial"/>
                <a:cs typeface="Arial"/>
              </a:rPr>
              <a:t> </a:t>
            </a:r>
            <a:r>
              <a:rPr sz="1071" dirty="0">
                <a:latin typeface="Arial"/>
                <a:cs typeface="Arial"/>
              </a:rPr>
              <a:t>not</a:t>
            </a:r>
            <a:r>
              <a:rPr sz="1071" spc="88" dirty="0">
                <a:latin typeface="Arial"/>
                <a:cs typeface="Arial"/>
              </a:rPr>
              <a:t> </a:t>
            </a:r>
            <a:r>
              <a:rPr sz="1071" dirty="0">
                <a:latin typeface="Arial"/>
                <a:cs typeface="Arial"/>
              </a:rPr>
              <a:t>feasible</a:t>
            </a:r>
            <a:r>
              <a:rPr sz="1071" spc="78" dirty="0">
                <a:latin typeface="Arial"/>
                <a:cs typeface="Arial"/>
              </a:rPr>
              <a:t> </a:t>
            </a:r>
            <a:r>
              <a:rPr sz="1071" dirty="0">
                <a:latin typeface="Arial"/>
                <a:cs typeface="Arial"/>
              </a:rPr>
              <a:t>on</a:t>
            </a:r>
            <a:r>
              <a:rPr sz="1071" spc="93" dirty="0">
                <a:latin typeface="Arial"/>
                <a:cs typeface="Arial"/>
              </a:rPr>
              <a:t> </a:t>
            </a:r>
            <a:r>
              <a:rPr sz="1071" dirty="0">
                <a:latin typeface="Arial"/>
                <a:cs typeface="Arial"/>
              </a:rPr>
              <a:t>current</a:t>
            </a:r>
            <a:r>
              <a:rPr sz="1071" spc="78" dirty="0">
                <a:latin typeface="Arial"/>
                <a:cs typeface="Arial"/>
              </a:rPr>
              <a:t> </a:t>
            </a:r>
            <a:r>
              <a:rPr sz="1071" dirty="0">
                <a:latin typeface="Arial"/>
                <a:cs typeface="Arial"/>
              </a:rPr>
              <a:t>vehicles</a:t>
            </a:r>
            <a:r>
              <a:rPr sz="1071" spc="88" dirty="0">
                <a:latin typeface="Arial"/>
                <a:cs typeface="Arial"/>
              </a:rPr>
              <a:t> </a:t>
            </a:r>
            <a:r>
              <a:rPr sz="1071" dirty="0">
                <a:latin typeface="Arial"/>
                <a:cs typeface="Arial"/>
              </a:rPr>
              <a:t>due</a:t>
            </a:r>
            <a:r>
              <a:rPr sz="1071" spc="78" dirty="0">
                <a:latin typeface="Arial"/>
                <a:cs typeface="Arial"/>
              </a:rPr>
              <a:t> </a:t>
            </a:r>
            <a:r>
              <a:rPr sz="1071" dirty="0">
                <a:latin typeface="Arial"/>
                <a:cs typeface="Arial"/>
              </a:rPr>
              <a:t>to</a:t>
            </a:r>
            <a:r>
              <a:rPr sz="1071" spc="93" dirty="0">
                <a:latin typeface="Arial"/>
                <a:cs typeface="Arial"/>
              </a:rPr>
              <a:t> </a:t>
            </a:r>
            <a:r>
              <a:rPr sz="1071" dirty="0">
                <a:latin typeface="Arial"/>
                <a:cs typeface="Arial"/>
              </a:rPr>
              <a:t>insufficient</a:t>
            </a:r>
            <a:r>
              <a:rPr sz="1071" spc="88" dirty="0">
                <a:latin typeface="Arial"/>
                <a:cs typeface="Arial"/>
              </a:rPr>
              <a:t> </a:t>
            </a:r>
            <a:r>
              <a:rPr sz="1071" dirty="0">
                <a:latin typeface="Arial"/>
                <a:cs typeface="Arial"/>
              </a:rPr>
              <a:t>electrical</a:t>
            </a:r>
            <a:r>
              <a:rPr sz="1071" spc="73" dirty="0">
                <a:latin typeface="Arial"/>
                <a:cs typeface="Arial"/>
              </a:rPr>
              <a:t> </a:t>
            </a:r>
            <a:r>
              <a:rPr sz="1071" dirty="0">
                <a:latin typeface="Arial"/>
                <a:cs typeface="Arial"/>
              </a:rPr>
              <a:t>power.</a:t>
            </a:r>
            <a:r>
              <a:rPr sz="1071" spc="93" dirty="0">
                <a:latin typeface="Arial"/>
                <a:cs typeface="Arial"/>
              </a:rPr>
              <a:t> </a:t>
            </a:r>
            <a:r>
              <a:rPr sz="1071" spc="-24" dirty="0">
                <a:latin typeface="Arial"/>
                <a:cs typeface="Arial"/>
              </a:rPr>
              <a:t>The</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14</a:t>
            </a:r>
          </a:p>
        </p:txBody>
      </p:sp>
      <p:sp>
        <p:nvSpPr>
          <p:cNvPr id="7" name="object 3">
            <a:extLst>
              <a:ext uri="{FF2B5EF4-FFF2-40B4-BE49-F238E27FC236}">
                <a16:creationId xmlns:a16="http://schemas.microsoft.com/office/drawing/2014/main" id="{AAEE452E-2111-13E4-E40F-6CFC778A7742}"/>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4"/>
            <a:ext cx="5814185" cy="1611901"/>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endParaRPr sz="974" dirty="0">
              <a:latin typeface="Verdana"/>
              <a:cs typeface="Verdana"/>
            </a:endParaRPr>
          </a:p>
          <a:p>
            <a:pPr>
              <a:spcBef>
                <a:spcPts val="521"/>
              </a:spcBef>
            </a:pPr>
            <a:endParaRPr sz="974" dirty="0">
              <a:latin typeface="Verdana"/>
              <a:cs typeface="Verdana"/>
            </a:endParaRPr>
          </a:p>
          <a:p>
            <a:pPr marL="12369" marR="5566" algn="just">
              <a:lnSpc>
                <a:spcPct val="143600"/>
              </a:lnSpc>
            </a:pPr>
            <a:r>
              <a:rPr sz="1071" dirty="0">
                <a:latin typeface="Arial"/>
                <a:cs typeface="Arial"/>
              </a:rPr>
              <a:t>applications</a:t>
            </a:r>
            <a:r>
              <a:rPr sz="1071" spc="63" dirty="0">
                <a:latin typeface="Arial"/>
                <a:cs typeface="Arial"/>
              </a:rPr>
              <a:t> </a:t>
            </a:r>
            <a:r>
              <a:rPr sz="1071" dirty="0">
                <a:latin typeface="Arial"/>
                <a:cs typeface="Arial"/>
              </a:rPr>
              <a:t>in</a:t>
            </a:r>
            <a:r>
              <a:rPr sz="1071" spc="68" dirty="0">
                <a:latin typeface="Arial"/>
                <a:cs typeface="Arial"/>
              </a:rPr>
              <a:t> </a:t>
            </a:r>
            <a:r>
              <a:rPr sz="1071" dirty="0">
                <a:latin typeface="Arial"/>
                <a:cs typeface="Arial"/>
              </a:rPr>
              <a:t>which</a:t>
            </a:r>
            <a:r>
              <a:rPr sz="1071" spc="68" dirty="0">
                <a:latin typeface="Arial"/>
                <a:cs typeface="Arial"/>
              </a:rPr>
              <a:t> </a:t>
            </a:r>
            <a:r>
              <a:rPr sz="1071" dirty="0">
                <a:latin typeface="Arial"/>
                <a:cs typeface="Arial"/>
              </a:rPr>
              <a:t>an</a:t>
            </a:r>
            <a:r>
              <a:rPr sz="1071" spc="63" dirty="0">
                <a:latin typeface="Arial"/>
                <a:cs typeface="Arial"/>
              </a:rPr>
              <a:t> </a:t>
            </a:r>
            <a:r>
              <a:rPr sz="1071" dirty="0">
                <a:latin typeface="Arial"/>
                <a:cs typeface="Arial"/>
              </a:rPr>
              <a:t>electrical</a:t>
            </a:r>
            <a:r>
              <a:rPr sz="1071" spc="63" dirty="0">
                <a:latin typeface="Arial"/>
                <a:cs typeface="Arial"/>
              </a:rPr>
              <a:t> </a:t>
            </a:r>
            <a:r>
              <a:rPr sz="1071" dirty="0">
                <a:latin typeface="Arial"/>
                <a:cs typeface="Arial"/>
              </a:rPr>
              <a:t>compressor</a:t>
            </a:r>
            <a:r>
              <a:rPr sz="1071" spc="68" dirty="0">
                <a:latin typeface="Arial"/>
                <a:cs typeface="Arial"/>
              </a:rPr>
              <a:t> </a:t>
            </a:r>
            <a:r>
              <a:rPr sz="1071" dirty="0">
                <a:latin typeface="Arial"/>
                <a:cs typeface="Arial"/>
              </a:rPr>
              <a:t>would</a:t>
            </a:r>
            <a:r>
              <a:rPr sz="1071" spc="68" dirty="0">
                <a:latin typeface="Arial"/>
                <a:cs typeface="Arial"/>
              </a:rPr>
              <a:t> </a:t>
            </a:r>
            <a:r>
              <a:rPr sz="1071" dirty="0">
                <a:latin typeface="Arial"/>
                <a:cs typeface="Arial"/>
              </a:rPr>
              <a:t>make</a:t>
            </a:r>
            <a:r>
              <a:rPr sz="1071" spc="68" dirty="0">
                <a:latin typeface="Arial"/>
                <a:cs typeface="Arial"/>
              </a:rPr>
              <a:t> </a:t>
            </a:r>
            <a:r>
              <a:rPr sz="1071" dirty="0">
                <a:latin typeface="Arial"/>
                <a:cs typeface="Arial"/>
              </a:rPr>
              <a:t>real</a:t>
            </a:r>
            <a:r>
              <a:rPr sz="1071" spc="68" dirty="0">
                <a:latin typeface="Arial"/>
                <a:cs typeface="Arial"/>
              </a:rPr>
              <a:t> </a:t>
            </a:r>
            <a:r>
              <a:rPr sz="1071" dirty="0">
                <a:latin typeface="Arial"/>
                <a:cs typeface="Arial"/>
              </a:rPr>
              <a:t>sense,</a:t>
            </a:r>
            <a:r>
              <a:rPr sz="1071" spc="68" dirty="0">
                <a:latin typeface="Arial"/>
                <a:cs typeface="Arial"/>
              </a:rPr>
              <a:t> </a:t>
            </a:r>
            <a:r>
              <a:rPr sz="1071" dirty="0">
                <a:latin typeface="Arial"/>
                <a:cs typeface="Arial"/>
              </a:rPr>
              <a:t>however,</a:t>
            </a:r>
            <a:r>
              <a:rPr sz="1071" spc="68" dirty="0">
                <a:latin typeface="Arial"/>
                <a:cs typeface="Arial"/>
              </a:rPr>
              <a:t> </a:t>
            </a:r>
            <a:r>
              <a:rPr sz="1071" dirty="0">
                <a:latin typeface="Arial"/>
                <a:cs typeface="Arial"/>
              </a:rPr>
              <a:t>would</a:t>
            </a:r>
            <a:r>
              <a:rPr sz="1071" spc="68" dirty="0">
                <a:latin typeface="Arial"/>
                <a:cs typeface="Arial"/>
              </a:rPr>
              <a:t> </a:t>
            </a:r>
            <a:r>
              <a:rPr sz="1071" dirty="0">
                <a:latin typeface="Arial"/>
                <a:cs typeface="Arial"/>
              </a:rPr>
              <a:t>be</a:t>
            </a:r>
            <a:r>
              <a:rPr sz="1071" spc="68" dirty="0">
                <a:latin typeface="Arial"/>
                <a:cs typeface="Arial"/>
              </a:rPr>
              <a:t> </a:t>
            </a:r>
            <a:r>
              <a:rPr sz="1071" spc="-24" dirty="0">
                <a:latin typeface="Arial"/>
                <a:cs typeface="Arial"/>
              </a:rPr>
              <a:t>the </a:t>
            </a:r>
            <a:r>
              <a:rPr sz="1071" dirty="0">
                <a:latin typeface="Arial"/>
                <a:cs typeface="Arial"/>
              </a:rPr>
              <a:t>electric,</a:t>
            </a:r>
            <a:r>
              <a:rPr sz="1071" spc="-29" dirty="0">
                <a:latin typeface="Arial"/>
                <a:cs typeface="Arial"/>
              </a:rPr>
              <a:t> </a:t>
            </a:r>
            <a:r>
              <a:rPr sz="1071" dirty="0">
                <a:latin typeface="Arial"/>
                <a:cs typeface="Arial"/>
              </a:rPr>
              <a:t>hybrid,</a:t>
            </a:r>
            <a:r>
              <a:rPr sz="1071" spc="-29"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fuel</a:t>
            </a:r>
            <a:r>
              <a:rPr sz="1071" spc="-24" dirty="0">
                <a:latin typeface="Arial"/>
                <a:cs typeface="Arial"/>
              </a:rPr>
              <a:t> </a:t>
            </a:r>
            <a:r>
              <a:rPr sz="1071" dirty="0">
                <a:latin typeface="Arial"/>
                <a:cs typeface="Arial"/>
              </a:rPr>
              <a:t>cell</a:t>
            </a:r>
            <a:r>
              <a:rPr sz="1071" spc="-29" dirty="0">
                <a:latin typeface="Arial"/>
                <a:cs typeface="Arial"/>
              </a:rPr>
              <a:t> </a:t>
            </a:r>
            <a:r>
              <a:rPr sz="1071" dirty="0">
                <a:latin typeface="Arial"/>
                <a:cs typeface="Arial"/>
              </a:rPr>
              <a:t>vehicles</a:t>
            </a:r>
            <a:r>
              <a:rPr sz="1071" spc="-34" dirty="0">
                <a:latin typeface="Arial"/>
                <a:cs typeface="Arial"/>
              </a:rPr>
              <a:t> </a:t>
            </a:r>
            <a:r>
              <a:rPr sz="1071" dirty="0">
                <a:latin typeface="Arial"/>
                <a:cs typeface="Arial"/>
              </a:rPr>
              <a:t>where</a:t>
            </a:r>
            <a:r>
              <a:rPr sz="1071" spc="-24" dirty="0">
                <a:latin typeface="Arial"/>
                <a:cs typeface="Arial"/>
              </a:rPr>
              <a:t> </a:t>
            </a:r>
            <a:r>
              <a:rPr sz="1071" dirty="0">
                <a:latin typeface="Arial"/>
                <a:cs typeface="Arial"/>
              </a:rPr>
              <a:t>sufficient</a:t>
            </a:r>
            <a:r>
              <a:rPr sz="1071" spc="-29" dirty="0">
                <a:latin typeface="Arial"/>
                <a:cs typeface="Arial"/>
              </a:rPr>
              <a:t> </a:t>
            </a:r>
            <a:r>
              <a:rPr sz="1071" dirty="0">
                <a:latin typeface="Arial"/>
                <a:cs typeface="Arial"/>
              </a:rPr>
              <a:t>electrical</a:t>
            </a:r>
            <a:r>
              <a:rPr sz="1071" spc="-29" dirty="0">
                <a:latin typeface="Arial"/>
                <a:cs typeface="Arial"/>
              </a:rPr>
              <a:t> </a:t>
            </a:r>
            <a:r>
              <a:rPr sz="1071" dirty="0">
                <a:latin typeface="Arial"/>
                <a:cs typeface="Arial"/>
              </a:rPr>
              <a:t>power</a:t>
            </a:r>
            <a:r>
              <a:rPr sz="1071" spc="-2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readily</a:t>
            </a:r>
            <a:r>
              <a:rPr sz="1071" spc="-29" dirty="0">
                <a:latin typeface="Arial"/>
                <a:cs typeface="Arial"/>
              </a:rPr>
              <a:t> </a:t>
            </a:r>
            <a:r>
              <a:rPr sz="1071" spc="-10" dirty="0">
                <a:latin typeface="Arial"/>
                <a:cs typeface="Arial"/>
              </a:rPr>
              <a:t>available.</a:t>
            </a:r>
            <a:endParaRPr sz="1071" dirty="0">
              <a:latin typeface="Arial"/>
              <a:cs typeface="Arial"/>
            </a:endParaRPr>
          </a:p>
          <a:p>
            <a:pPr marL="12369" marR="4947" algn="just">
              <a:lnSpc>
                <a:spcPct val="143900"/>
              </a:lnSpc>
              <a:spcBef>
                <a:spcPts val="579"/>
              </a:spcBef>
            </a:pPr>
            <a:r>
              <a:rPr sz="1071" dirty="0">
                <a:latin typeface="Arial"/>
                <a:cs typeface="Arial"/>
              </a:rPr>
              <a:t>This</a:t>
            </a:r>
            <a:r>
              <a:rPr sz="1071" spc="-29" dirty="0">
                <a:latin typeface="Arial"/>
                <a:cs typeface="Arial"/>
              </a:rPr>
              <a:t> </a:t>
            </a:r>
            <a:r>
              <a:rPr sz="1071" spc="-10" dirty="0">
                <a:latin typeface="Arial"/>
                <a:cs typeface="Arial"/>
              </a:rPr>
              <a:t>should</a:t>
            </a:r>
            <a:r>
              <a:rPr sz="1071" spc="-39" dirty="0">
                <a:latin typeface="Arial"/>
                <a:cs typeface="Arial"/>
              </a:rPr>
              <a:t> </a:t>
            </a:r>
            <a:r>
              <a:rPr sz="1071" dirty="0">
                <a:latin typeface="Arial"/>
                <a:cs typeface="Arial"/>
              </a:rPr>
              <a:t>give</a:t>
            </a:r>
            <a:r>
              <a:rPr sz="1071" spc="-34" dirty="0">
                <a:latin typeface="Arial"/>
                <a:cs typeface="Arial"/>
              </a:rPr>
              <a:t> </a:t>
            </a:r>
            <a:r>
              <a:rPr sz="1071" dirty="0">
                <a:latin typeface="Arial"/>
                <a:cs typeface="Arial"/>
              </a:rPr>
              <a:t>you</a:t>
            </a:r>
            <a:r>
              <a:rPr sz="1071" spc="-39" dirty="0">
                <a:latin typeface="Arial"/>
                <a:cs typeface="Arial"/>
              </a:rPr>
              <a:t> </a:t>
            </a:r>
            <a:r>
              <a:rPr sz="1071" dirty="0">
                <a:latin typeface="Arial"/>
                <a:cs typeface="Arial"/>
              </a:rPr>
              <a:t>a</a:t>
            </a:r>
            <a:r>
              <a:rPr sz="1071" spc="-29" dirty="0">
                <a:latin typeface="Arial"/>
                <a:cs typeface="Arial"/>
              </a:rPr>
              <a:t> </a:t>
            </a:r>
            <a:r>
              <a:rPr sz="1071" spc="-10" dirty="0">
                <a:latin typeface="Arial"/>
                <a:cs typeface="Arial"/>
              </a:rPr>
              <a:t>general</a:t>
            </a:r>
            <a:r>
              <a:rPr sz="1071" spc="-29" dirty="0">
                <a:latin typeface="Arial"/>
                <a:cs typeface="Arial"/>
              </a:rPr>
              <a:t> </a:t>
            </a:r>
            <a:r>
              <a:rPr sz="1071" spc="-10" dirty="0">
                <a:latin typeface="Arial"/>
                <a:cs typeface="Arial"/>
              </a:rPr>
              <a:t>idea</a:t>
            </a:r>
            <a:r>
              <a:rPr sz="1071" spc="-39"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function</a:t>
            </a:r>
            <a:r>
              <a:rPr sz="1071" spc="-34" dirty="0">
                <a:latin typeface="Arial"/>
                <a:cs typeface="Arial"/>
              </a:rPr>
              <a:t> </a:t>
            </a:r>
            <a:r>
              <a:rPr sz="1071" dirty="0">
                <a:latin typeface="Arial"/>
                <a:cs typeface="Arial"/>
              </a:rPr>
              <a:t>of</a:t>
            </a:r>
            <a:r>
              <a:rPr sz="1071" spc="-34" dirty="0">
                <a:latin typeface="Arial"/>
                <a:cs typeface="Arial"/>
              </a:rPr>
              <a:t> </a:t>
            </a:r>
            <a:r>
              <a:rPr sz="1071" spc="-10" dirty="0">
                <a:latin typeface="Arial"/>
                <a:cs typeface="Arial"/>
              </a:rPr>
              <a:t>automobile</a:t>
            </a:r>
            <a:r>
              <a:rPr sz="1071" spc="-34" dirty="0">
                <a:latin typeface="Arial"/>
                <a:cs typeface="Arial"/>
              </a:rPr>
              <a:t> </a:t>
            </a:r>
            <a:r>
              <a:rPr sz="1071" dirty="0">
                <a:latin typeface="Arial"/>
                <a:cs typeface="Arial"/>
              </a:rPr>
              <a:t>air</a:t>
            </a:r>
            <a:r>
              <a:rPr sz="1071" spc="-39" dirty="0">
                <a:latin typeface="Arial"/>
                <a:cs typeface="Arial"/>
              </a:rPr>
              <a:t> </a:t>
            </a:r>
            <a:r>
              <a:rPr sz="1071" spc="-10" dirty="0">
                <a:latin typeface="Arial"/>
                <a:cs typeface="Arial"/>
              </a:rPr>
              <a:t>conditioning,</a:t>
            </a:r>
            <a:r>
              <a:rPr sz="1071" spc="-34" dirty="0">
                <a:latin typeface="Arial"/>
                <a:cs typeface="Arial"/>
              </a:rPr>
              <a:t> </a:t>
            </a:r>
            <a:r>
              <a:rPr sz="1071" dirty="0">
                <a:latin typeface="Arial"/>
                <a:cs typeface="Arial"/>
              </a:rPr>
              <a:t>its</a:t>
            </a:r>
            <a:r>
              <a:rPr sz="1071" spc="-34" dirty="0">
                <a:latin typeface="Arial"/>
                <a:cs typeface="Arial"/>
              </a:rPr>
              <a:t> </a:t>
            </a:r>
            <a:r>
              <a:rPr sz="1071" spc="-10" dirty="0">
                <a:latin typeface="Arial"/>
                <a:cs typeface="Arial"/>
              </a:rPr>
              <a:t>components, </a:t>
            </a:r>
            <a:r>
              <a:rPr sz="1071" dirty="0">
                <a:latin typeface="Arial"/>
                <a:cs typeface="Arial"/>
              </a:rPr>
              <a:t>and</a:t>
            </a:r>
            <a:r>
              <a:rPr sz="1071" spc="-5" dirty="0">
                <a:latin typeface="Arial"/>
                <a:cs typeface="Arial"/>
              </a:rPr>
              <a:t> </a:t>
            </a:r>
            <a:r>
              <a:rPr sz="1071" dirty="0">
                <a:latin typeface="Arial"/>
                <a:cs typeface="Arial"/>
              </a:rPr>
              <a:t>how</a:t>
            </a:r>
            <a:r>
              <a:rPr sz="1071" spc="-5" dirty="0">
                <a:latin typeface="Arial"/>
                <a:cs typeface="Arial"/>
              </a:rPr>
              <a:t> </a:t>
            </a:r>
            <a:r>
              <a:rPr sz="1071" dirty="0">
                <a:latin typeface="Arial"/>
                <a:cs typeface="Arial"/>
              </a:rPr>
              <a:t>they contribute</a:t>
            </a:r>
            <a:r>
              <a:rPr sz="1071" spc="-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air</a:t>
            </a:r>
            <a:r>
              <a:rPr sz="1071" spc="-5" dirty="0">
                <a:latin typeface="Arial"/>
                <a:cs typeface="Arial"/>
              </a:rPr>
              <a:t> </a:t>
            </a:r>
            <a:r>
              <a:rPr sz="1071" dirty="0">
                <a:latin typeface="Arial"/>
                <a:cs typeface="Arial"/>
              </a:rPr>
              <a:t>conditioning process.</a:t>
            </a:r>
            <a:r>
              <a:rPr sz="1071" spc="-5" dirty="0">
                <a:latin typeface="Arial"/>
                <a:cs typeface="Arial"/>
              </a:rPr>
              <a:t> </a:t>
            </a:r>
            <a:r>
              <a:rPr sz="1071" dirty="0">
                <a:latin typeface="Arial"/>
                <a:cs typeface="Arial"/>
              </a:rPr>
              <a:t>We</a:t>
            </a:r>
            <a:r>
              <a:rPr sz="1071" spc="-5" dirty="0">
                <a:latin typeface="Arial"/>
                <a:cs typeface="Arial"/>
              </a:rPr>
              <a:t> </a:t>
            </a:r>
            <a:r>
              <a:rPr sz="1071" dirty="0">
                <a:latin typeface="Arial"/>
                <a:cs typeface="Arial"/>
              </a:rPr>
              <a:t>will study</a:t>
            </a:r>
            <a:r>
              <a:rPr sz="1071" spc="10"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more</a:t>
            </a:r>
            <a:r>
              <a:rPr sz="1071" spc="-5" dirty="0">
                <a:latin typeface="Arial"/>
                <a:cs typeface="Arial"/>
              </a:rPr>
              <a:t> </a:t>
            </a:r>
            <a:r>
              <a:rPr sz="1071" dirty="0">
                <a:latin typeface="Arial"/>
                <a:cs typeface="Arial"/>
              </a:rPr>
              <a:t>detail,</a:t>
            </a:r>
            <a:r>
              <a:rPr sz="1071" spc="5" dirty="0">
                <a:latin typeface="Arial"/>
                <a:cs typeface="Arial"/>
              </a:rPr>
              <a:t> </a:t>
            </a:r>
            <a:r>
              <a:rPr sz="1071" dirty="0">
                <a:latin typeface="Arial"/>
                <a:cs typeface="Arial"/>
              </a:rPr>
              <a:t>each</a:t>
            </a:r>
            <a:r>
              <a:rPr sz="1071" spc="-5" dirty="0">
                <a:latin typeface="Arial"/>
                <a:cs typeface="Arial"/>
              </a:rPr>
              <a:t> </a:t>
            </a:r>
            <a:r>
              <a:rPr sz="1071" spc="-10" dirty="0">
                <a:latin typeface="Arial"/>
                <a:cs typeface="Arial"/>
              </a:rPr>
              <a:t>piece </a:t>
            </a:r>
            <a:r>
              <a:rPr sz="1071" dirty="0">
                <a:latin typeface="Arial"/>
                <a:cs typeface="Arial"/>
              </a:rPr>
              <a:t>of</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air</a:t>
            </a:r>
            <a:r>
              <a:rPr sz="1071" spc="-19" dirty="0">
                <a:latin typeface="Arial"/>
                <a:cs typeface="Arial"/>
              </a:rPr>
              <a:t> </a:t>
            </a:r>
            <a:r>
              <a:rPr sz="1071" dirty="0">
                <a:latin typeface="Arial"/>
                <a:cs typeface="Arial"/>
              </a:rPr>
              <a:t>conditioning</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following</a:t>
            </a:r>
            <a:r>
              <a:rPr sz="1071" spc="-24" dirty="0">
                <a:latin typeface="Arial"/>
                <a:cs typeface="Arial"/>
              </a:rPr>
              <a:t> </a:t>
            </a:r>
            <a:r>
              <a:rPr sz="1071" spc="-10" dirty="0">
                <a:latin typeface="Arial"/>
                <a:cs typeface="Arial"/>
              </a:rPr>
              <a:t>chapters.</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15</a:t>
            </a:r>
          </a:p>
        </p:txBody>
      </p:sp>
      <p:sp>
        <p:nvSpPr>
          <p:cNvPr id="7" name="object 3">
            <a:extLst>
              <a:ext uri="{FF2B5EF4-FFF2-40B4-BE49-F238E27FC236}">
                <a16:creationId xmlns:a16="http://schemas.microsoft.com/office/drawing/2014/main" id="{0291D314-5BEA-8674-9790-B42788D3E389}"/>
              </a:ext>
            </a:extLst>
          </p:cNvPr>
          <p:cNvSpPr txBox="1"/>
          <p:nvPr/>
        </p:nvSpPr>
        <p:spPr>
          <a:xfrm>
            <a:off x="3284346" y="101265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04514" y="1380490"/>
            <a:ext cx="1548130" cy="269240"/>
          </a:xfrm>
          <a:prstGeom prst="rect">
            <a:avLst/>
          </a:prstGeom>
        </p:spPr>
        <p:txBody>
          <a:bodyPr vert="horz" wrap="square" lIns="0" tIns="12065" rIns="0" bIns="0" rtlCol="0">
            <a:spAutoFit/>
          </a:bodyPr>
          <a:lstStyle/>
          <a:p>
            <a:pPr marL="12700">
              <a:lnSpc>
                <a:spcPct val="100000"/>
              </a:lnSpc>
              <a:spcBef>
                <a:spcPts val="95"/>
              </a:spcBef>
            </a:pPr>
            <a:r>
              <a:rPr sz="1600" b="1" u="sng" spc="-10" dirty="0">
                <a:uFill>
                  <a:solidFill>
                    <a:srgbClr val="000000"/>
                  </a:solidFill>
                </a:uFill>
                <a:latin typeface="Times New Roman"/>
                <a:cs typeface="Times New Roman"/>
              </a:rPr>
              <a:t>DECLARATION</a:t>
            </a:r>
            <a:endParaRPr sz="1600">
              <a:latin typeface="Times New Roman"/>
              <a:cs typeface="Times New Roman"/>
            </a:endParaRPr>
          </a:p>
        </p:txBody>
      </p:sp>
      <p:sp>
        <p:nvSpPr>
          <p:cNvPr id="5" name="object 5"/>
          <p:cNvSpPr txBox="1"/>
          <p:nvPr/>
        </p:nvSpPr>
        <p:spPr>
          <a:xfrm>
            <a:off x="3284346" y="10093664"/>
            <a:ext cx="1282065" cy="196215"/>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3" name="object 3"/>
          <p:cNvSpPr txBox="1"/>
          <p:nvPr/>
        </p:nvSpPr>
        <p:spPr>
          <a:xfrm>
            <a:off x="902004" y="2268982"/>
            <a:ext cx="5776595" cy="1743426"/>
          </a:xfrm>
          <a:prstGeom prst="rect">
            <a:avLst/>
          </a:prstGeom>
        </p:spPr>
        <p:txBody>
          <a:bodyPr vert="horz" wrap="square" lIns="0" tIns="27305" rIns="0" bIns="0" rtlCol="0">
            <a:spAutoFit/>
          </a:bodyPr>
          <a:lstStyle/>
          <a:p>
            <a:pPr marL="12700" marR="5080" algn="just">
              <a:lnSpc>
                <a:spcPts val="1610"/>
              </a:lnSpc>
              <a:spcBef>
                <a:spcPts val="215"/>
              </a:spcBef>
            </a:pPr>
            <a:r>
              <a:rPr sz="1400" dirty="0">
                <a:latin typeface="Times New Roman"/>
                <a:cs typeface="Times New Roman"/>
              </a:rPr>
              <a:t>I</a:t>
            </a:r>
            <a:r>
              <a:rPr sz="1400" spc="260" dirty="0">
                <a:latin typeface="Times New Roman"/>
                <a:cs typeface="Times New Roman"/>
              </a:rPr>
              <a:t> </a:t>
            </a:r>
            <a:r>
              <a:rPr sz="1400" dirty="0">
                <a:latin typeface="Times New Roman"/>
                <a:cs typeface="Times New Roman"/>
              </a:rPr>
              <a:t>hereby</a:t>
            </a:r>
            <a:r>
              <a:rPr sz="1400" spc="250" dirty="0">
                <a:latin typeface="Times New Roman"/>
                <a:cs typeface="Times New Roman"/>
              </a:rPr>
              <a:t> </a:t>
            </a:r>
            <a:r>
              <a:rPr sz="1400" dirty="0">
                <a:latin typeface="Times New Roman"/>
                <a:cs typeface="Times New Roman"/>
              </a:rPr>
              <a:t>declare</a:t>
            </a:r>
            <a:r>
              <a:rPr sz="1400" spc="265" dirty="0">
                <a:latin typeface="Times New Roman"/>
                <a:cs typeface="Times New Roman"/>
              </a:rPr>
              <a:t> </a:t>
            </a:r>
            <a:r>
              <a:rPr sz="1400" dirty="0">
                <a:latin typeface="Times New Roman"/>
                <a:cs typeface="Times New Roman"/>
              </a:rPr>
              <a:t>that</a:t>
            </a:r>
            <a:r>
              <a:rPr sz="1400" spc="265" dirty="0">
                <a:latin typeface="Times New Roman"/>
                <a:cs typeface="Times New Roman"/>
              </a:rPr>
              <a:t> </a:t>
            </a:r>
            <a:r>
              <a:rPr sz="1400" dirty="0">
                <a:latin typeface="Times New Roman"/>
                <a:cs typeface="Times New Roman"/>
              </a:rPr>
              <a:t>this</a:t>
            </a:r>
            <a:r>
              <a:rPr sz="1400" spc="260" dirty="0">
                <a:latin typeface="Times New Roman"/>
                <a:cs typeface="Times New Roman"/>
              </a:rPr>
              <a:t> </a:t>
            </a:r>
            <a:r>
              <a:rPr sz="1400" dirty="0">
                <a:latin typeface="Times New Roman"/>
                <a:cs typeface="Times New Roman"/>
              </a:rPr>
              <a:t>project</a:t>
            </a:r>
            <a:r>
              <a:rPr sz="1400" spc="265" dirty="0">
                <a:latin typeface="Times New Roman"/>
                <a:cs typeface="Times New Roman"/>
              </a:rPr>
              <a:t> </a:t>
            </a:r>
            <a:r>
              <a:rPr sz="1400" dirty="0">
                <a:latin typeface="Times New Roman"/>
                <a:cs typeface="Times New Roman"/>
              </a:rPr>
              <a:t>report</a:t>
            </a:r>
            <a:r>
              <a:rPr sz="1400" spc="270" dirty="0">
                <a:latin typeface="Times New Roman"/>
                <a:cs typeface="Times New Roman"/>
              </a:rPr>
              <a:t> </a:t>
            </a:r>
            <a:r>
              <a:rPr sz="1400" dirty="0">
                <a:latin typeface="Times New Roman"/>
                <a:cs typeface="Times New Roman"/>
              </a:rPr>
              <a:t>entitled</a:t>
            </a:r>
            <a:r>
              <a:rPr sz="1400" spc="310" dirty="0">
                <a:latin typeface="Times New Roman"/>
                <a:cs typeface="Times New Roman"/>
              </a:rPr>
              <a:t> </a:t>
            </a:r>
            <a:r>
              <a:rPr sz="1400" b="1" dirty="0">
                <a:latin typeface="Times New Roman"/>
                <a:cs typeface="Times New Roman"/>
              </a:rPr>
              <a:t>“</a:t>
            </a:r>
            <a:r>
              <a:rPr lang="en-US" sz="1400" b="1" i="1" dirty="0">
                <a:solidFill>
                  <a:schemeClr val="tx1"/>
                </a:solidFill>
              </a:rPr>
              <a:t>HVAC System for Cars and Automotive Vehicles</a:t>
            </a:r>
            <a:r>
              <a:rPr lang="en-US" sz="1400" b="1" i="1" dirty="0">
                <a:solidFill>
                  <a:srgbClr val="002060"/>
                </a:solidFill>
              </a:rPr>
              <a:t> </a:t>
            </a:r>
            <a:r>
              <a:rPr sz="1400" b="1" dirty="0">
                <a:latin typeface="Times New Roman"/>
                <a:cs typeface="Times New Roman"/>
              </a:rPr>
              <a:t>” </a:t>
            </a:r>
            <a:r>
              <a:rPr sz="1400" dirty="0">
                <a:latin typeface="Times New Roman"/>
                <a:cs typeface="Times New Roman"/>
              </a:rPr>
              <a:t>bonafide</a:t>
            </a:r>
            <a:r>
              <a:rPr sz="1400" spc="305" dirty="0">
                <a:latin typeface="Times New Roman"/>
                <a:cs typeface="Times New Roman"/>
              </a:rPr>
              <a:t> </a:t>
            </a:r>
            <a:r>
              <a:rPr sz="1400" dirty="0">
                <a:latin typeface="Times New Roman"/>
                <a:cs typeface="Times New Roman"/>
              </a:rPr>
              <a:t>record</a:t>
            </a:r>
            <a:r>
              <a:rPr sz="1400" spc="305" dirty="0">
                <a:latin typeface="Times New Roman"/>
                <a:cs typeface="Times New Roman"/>
              </a:rPr>
              <a:t> </a:t>
            </a:r>
            <a:r>
              <a:rPr sz="1400" dirty="0">
                <a:latin typeface="Times New Roman"/>
                <a:cs typeface="Times New Roman"/>
              </a:rPr>
              <a:t>of</a:t>
            </a:r>
            <a:r>
              <a:rPr sz="1400" spc="305" dirty="0">
                <a:latin typeface="Times New Roman"/>
                <a:cs typeface="Times New Roman"/>
              </a:rPr>
              <a:t> </a:t>
            </a:r>
            <a:r>
              <a:rPr sz="1400" dirty="0">
                <a:latin typeface="Times New Roman"/>
                <a:cs typeface="Times New Roman"/>
              </a:rPr>
              <a:t>the</a:t>
            </a:r>
            <a:r>
              <a:rPr sz="1400" spc="315" dirty="0">
                <a:latin typeface="Times New Roman"/>
                <a:cs typeface="Times New Roman"/>
              </a:rPr>
              <a:t> </a:t>
            </a:r>
            <a:r>
              <a:rPr sz="1400" dirty="0">
                <a:latin typeface="Times New Roman"/>
                <a:cs typeface="Times New Roman"/>
              </a:rPr>
              <a:t>project</a:t>
            </a:r>
            <a:r>
              <a:rPr sz="1400" spc="305" dirty="0">
                <a:latin typeface="Times New Roman"/>
                <a:cs typeface="Times New Roman"/>
              </a:rPr>
              <a:t> </a:t>
            </a:r>
            <a:r>
              <a:rPr sz="1400" dirty="0">
                <a:latin typeface="Times New Roman"/>
                <a:cs typeface="Times New Roman"/>
              </a:rPr>
              <a:t>work</a:t>
            </a:r>
            <a:r>
              <a:rPr sz="1400" spc="305" dirty="0">
                <a:latin typeface="Times New Roman"/>
                <a:cs typeface="Times New Roman"/>
              </a:rPr>
              <a:t> </a:t>
            </a:r>
            <a:r>
              <a:rPr sz="1400" dirty="0">
                <a:latin typeface="Times New Roman"/>
                <a:cs typeface="Times New Roman"/>
              </a:rPr>
              <a:t>carried</a:t>
            </a:r>
            <a:r>
              <a:rPr sz="1400" spc="300" dirty="0">
                <a:latin typeface="Times New Roman"/>
                <a:cs typeface="Times New Roman"/>
              </a:rPr>
              <a:t> </a:t>
            </a:r>
            <a:r>
              <a:rPr sz="1400" dirty="0">
                <a:latin typeface="Times New Roman"/>
                <a:cs typeface="Times New Roman"/>
              </a:rPr>
              <a:t>out</a:t>
            </a:r>
            <a:r>
              <a:rPr sz="1400" spc="320" dirty="0">
                <a:latin typeface="Times New Roman"/>
                <a:cs typeface="Times New Roman"/>
              </a:rPr>
              <a:t> </a:t>
            </a:r>
            <a:r>
              <a:rPr sz="1400" dirty="0">
                <a:latin typeface="Times New Roman"/>
                <a:cs typeface="Times New Roman"/>
              </a:rPr>
              <a:t>by</a:t>
            </a:r>
            <a:r>
              <a:rPr sz="1400" spc="290" dirty="0">
                <a:latin typeface="Times New Roman"/>
                <a:cs typeface="Times New Roman"/>
              </a:rPr>
              <a:t> </a:t>
            </a:r>
            <a:r>
              <a:rPr sz="1400" dirty="0">
                <a:latin typeface="Times New Roman"/>
                <a:cs typeface="Times New Roman"/>
              </a:rPr>
              <a:t>me</a:t>
            </a:r>
            <a:r>
              <a:rPr sz="1400" spc="315" dirty="0">
                <a:latin typeface="Times New Roman"/>
                <a:cs typeface="Times New Roman"/>
              </a:rPr>
              <a:t> </a:t>
            </a:r>
            <a:r>
              <a:rPr sz="1400" dirty="0">
                <a:latin typeface="Times New Roman"/>
                <a:cs typeface="Times New Roman"/>
              </a:rPr>
              <a:t>during</a:t>
            </a:r>
            <a:r>
              <a:rPr sz="1400" spc="260" dirty="0">
                <a:latin typeface="Times New Roman"/>
                <a:cs typeface="Times New Roman"/>
              </a:rPr>
              <a:t> </a:t>
            </a:r>
            <a:r>
              <a:rPr sz="1400" spc="-25" dirty="0">
                <a:latin typeface="Times New Roman"/>
                <a:cs typeface="Times New Roman"/>
              </a:rPr>
              <a:t>the </a:t>
            </a:r>
            <a:r>
              <a:rPr sz="1400" dirty="0">
                <a:latin typeface="Times New Roman"/>
                <a:cs typeface="Times New Roman"/>
              </a:rPr>
              <a:t>academic</a:t>
            </a:r>
            <a:r>
              <a:rPr sz="1400" spc="-55" dirty="0">
                <a:latin typeface="Times New Roman"/>
                <a:cs typeface="Times New Roman"/>
              </a:rPr>
              <a:t> </a:t>
            </a:r>
            <a:r>
              <a:rPr sz="1400" dirty="0">
                <a:latin typeface="Times New Roman"/>
                <a:cs typeface="Times New Roman"/>
              </a:rPr>
              <a:t>year</a:t>
            </a:r>
            <a:r>
              <a:rPr sz="1400" spc="5" dirty="0">
                <a:latin typeface="Times New Roman"/>
                <a:cs typeface="Times New Roman"/>
              </a:rPr>
              <a:t> </a:t>
            </a:r>
            <a:r>
              <a:rPr sz="1400" b="1" spc="-10" dirty="0">
                <a:latin typeface="Times New Roman"/>
                <a:cs typeface="Times New Roman"/>
              </a:rPr>
              <a:t>20</a:t>
            </a:r>
            <a:r>
              <a:rPr lang="en-US" sz="1400" b="1" spc="-10" dirty="0">
                <a:latin typeface="Times New Roman"/>
                <a:cs typeface="Times New Roman"/>
              </a:rPr>
              <a:t>23</a:t>
            </a:r>
            <a:r>
              <a:rPr sz="1400" b="1" spc="-10" dirty="0">
                <a:latin typeface="Times New Roman"/>
                <a:cs typeface="Times New Roman"/>
              </a:rPr>
              <a:t>-</a:t>
            </a:r>
            <a:r>
              <a:rPr sz="1400" b="1" dirty="0">
                <a:latin typeface="Times New Roman"/>
                <a:cs typeface="Times New Roman"/>
              </a:rPr>
              <a:t>20</a:t>
            </a:r>
            <a:r>
              <a:rPr lang="en-US" sz="1400" b="1" dirty="0">
                <a:latin typeface="Times New Roman"/>
                <a:cs typeface="Times New Roman"/>
              </a:rPr>
              <a:t>24</a:t>
            </a:r>
            <a:r>
              <a:rPr sz="1400" dirty="0">
                <a:latin typeface="Times New Roman"/>
                <a:cs typeface="Times New Roman"/>
              </a:rPr>
              <a:t>,</a:t>
            </a:r>
            <a:r>
              <a:rPr sz="1400" spc="-5" dirty="0">
                <a:latin typeface="Times New Roman"/>
                <a:cs typeface="Times New Roman"/>
              </a:rPr>
              <a:t> </a:t>
            </a:r>
            <a:r>
              <a:rPr sz="1400" dirty="0">
                <a:latin typeface="Times New Roman"/>
                <a:cs typeface="Times New Roman"/>
              </a:rPr>
              <a:t>in</a:t>
            </a:r>
            <a:r>
              <a:rPr sz="1400" spc="-15" dirty="0">
                <a:latin typeface="Times New Roman"/>
                <a:cs typeface="Times New Roman"/>
              </a:rPr>
              <a:t> </a:t>
            </a:r>
            <a:r>
              <a:rPr sz="1400" dirty="0">
                <a:latin typeface="Times New Roman"/>
                <a:cs typeface="Times New Roman"/>
              </a:rPr>
              <a:t>fulfillment</a:t>
            </a:r>
            <a:r>
              <a:rPr sz="1400" spc="15" dirty="0">
                <a:latin typeface="Times New Roman"/>
                <a:cs typeface="Times New Roman"/>
              </a:rPr>
              <a:t> </a:t>
            </a:r>
            <a:r>
              <a:rPr sz="1400" dirty="0">
                <a:latin typeface="Times New Roman"/>
                <a:cs typeface="Times New Roman"/>
              </a:rPr>
              <a:t>of</a:t>
            </a:r>
            <a:r>
              <a:rPr sz="1400" spc="-20" dirty="0">
                <a:latin typeface="Times New Roman"/>
                <a:cs typeface="Times New Roman"/>
              </a:rPr>
              <a:t> the</a:t>
            </a:r>
            <a:r>
              <a:rPr sz="1400" spc="-65" dirty="0">
                <a:latin typeface="Times New Roman"/>
                <a:cs typeface="Times New Roman"/>
              </a:rPr>
              <a:t> </a:t>
            </a:r>
            <a:r>
              <a:rPr sz="1400" dirty="0">
                <a:latin typeface="Times New Roman"/>
                <a:cs typeface="Times New Roman"/>
              </a:rPr>
              <a:t>requirements</a:t>
            </a:r>
            <a:r>
              <a:rPr sz="1400" spc="30" dirty="0">
                <a:latin typeface="Times New Roman"/>
                <a:cs typeface="Times New Roman"/>
              </a:rPr>
              <a:t> </a:t>
            </a:r>
            <a:r>
              <a:rPr sz="1400" dirty="0">
                <a:latin typeface="Times New Roman"/>
                <a:cs typeface="Times New Roman"/>
              </a:rPr>
              <a:t>for</a:t>
            </a:r>
            <a:r>
              <a:rPr sz="1400" spc="30" dirty="0">
                <a:latin typeface="Times New Roman"/>
                <a:cs typeface="Times New Roman"/>
              </a:rPr>
              <a:t> </a:t>
            </a:r>
            <a:r>
              <a:rPr sz="1400" dirty="0">
                <a:latin typeface="Times New Roman"/>
                <a:cs typeface="Times New Roman"/>
              </a:rPr>
              <a:t>the</a:t>
            </a:r>
            <a:r>
              <a:rPr sz="1400" spc="30" dirty="0">
                <a:latin typeface="Times New Roman"/>
                <a:cs typeface="Times New Roman"/>
              </a:rPr>
              <a:t> </a:t>
            </a:r>
            <a:r>
              <a:rPr sz="1400" dirty="0">
                <a:latin typeface="Times New Roman"/>
                <a:cs typeface="Times New Roman"/>
              </a:rPr>
              <a:t>award</a:t>
            </a:r>
            <a:r>
              <a:rPr sz="1400" spc="30" dirty="0">
                <a:latin typeface="Times New Roman"/>
                <a:cs typeface="Times New Roman"/>
              </a:rPr>
              <a:t> </a:t>
            </a:r>
            <a:r>
              <a:rPr sz="1400" spc="-25" dirty="0">
                <a:latin typeface="Times New Roman"/>
                <a:cs typeface="Times New Roman"/>
              </a:rPr>
              <a:t>of </a:t>
            </a:r>
            <a:r>
              <a:rPr sz="1400" b="1" dirty="0">
                <a:latin typeface="Times New Roman"/>
                <a:cs typeface="Times New Roman"/>
              </a:rPr>
              <a:t>“</a:t>
            </a:r>
            <a:r>
              <a:rPr lang="en-US" sz="1400" b="1" dirty="0">
                <a:latin typeface="Times New Roman"/>
                <a:cs typeface="Times New Roman"/>
              </a:rPr>
              <a:t>PGDBM Project Management</a:t>
            </a:r>
            <a:r>
              <a:rPr sz="1400" b="1" dirty="0">
                <a:latin typeface="Times New Roman"/>
                <a:cs typeface="Times New Roman"/>
              </a:rPr>
              <a:t>”</a:t>
            </a:r>
            <a:r>
              <a:rPr sz="1400" b="1" spc="40" dirty="0">
                <a:latin typeface="Times New Roman"/>
                <a:cs typeface="Times New Roman"/>
              </a:rPr>
              <a:t> </a:t>
            </a:r>
            <a:r>
              <a:rPr sz="1400" dirty="0">
                <a:latin typeface="Times New Roman"/>
                <a:cs typeface="Times New Roman"/>
              </a:rPr>
              <a:t>of</a:t>
            </a:r>
            <a:r>
              <a:rPr sz="1400" spc="25" dirty="0">
                <a:latin typeface="Times New Roman"/>
                <a:cs typeface="Times New Roman"/>
              </a:rPr>
              <a:t> </a:t>
            </a:r>
            <a:r>
              <a:rPr sz="1400" dirty="0">
                <a:latin typeface="Times New Roman"/>
                <a:cs typeface="Times New Roman"/>
              </a:rPr>
              <a:t>MIT</a:t>
            </a:r>
            <a:r>
              <a:rPr sz="1400" spc="250" dirty="0">
                <a:latin typeface="Times New Roman"/>
                <a:cs typeface="Times New Roman"/>
              </a:rPr>
              <a:t> </a:t>
            </a:r>
            <a:r>
              <a:rPr sz="1400" dirty="0">
                <a:latin typeface="Times New Roman"/>
                <a:cs typeface="Times New Roman"/>
              </a:rPr>
              <a:t>School</a:t>
            </a:r>
            <a:r>
              <a:rPr sz="1400" spc="220" dirty="0">
                <a:latin typeface="Times New Roman"/>
                <a:cs typeface="Times New Roman"/>
              </a:rPr>
              <a:t> </a:t>
            </a:r>
            <a:r>
              <a:rPr sz="1400" dirty="0">
                <a:latin typeface="Times New Roman"/>
                <a:cs typeface="Times New Roman"/>
              </a:rPr>
              <a:t>of</a:t>
            </a:r>
            <a:r>
              <a:rPr sz="1400" spc="240" dirty="0">
                <a:latin typeface="Times New Roman"/>
                <a:cs typeface="Times New Roman"/>
              </a:rPr>
              <a:t> </a:t>
            </a:r>
            <a:r>
              <a:rPr sz="1400" dirty="0">
                <a:latin typeface="Times New Roman"/>
                <a:cs typeface="Times New Roman"/>
              </a:rPr>
              <a:t>Distance</a:t>
            </a:r>
            <a:r>
              <a:rPr sz="1400" spc="229" dirty="0">
                <a:latin typeface="Times New Roman"/>
                <a:cs typeface="Times New Roman"/>
              </a:rPr>
              <a:t> </a:t>
            </a:r>
            <a:r>
              <a:rPr sz="1400" spc="-10" dirty="0">
                <a:latin typeface="Times New Roman"/>
                <a:cs typeface="Times New Roman"/>
              </a:rPr>
              <a:t>Education.</a:t>
            </a:r>
            <a:endParaRPr sz="1400" dirty="0">
              <a:latin typeface="Times New Roman"/>
              <a:cs typeface="Times New Roman"/>
            </a:endParaRPr>
          </a:p>
          <a:p>
            <a:pPr>
              <a:lnSpc>
                <a:spcPct val="100000"/>
              </a:lnSpc>
              <a:spcBef>
                <a:spcPts val="450"/>
              </a:spcBef>
            </a:pPr>
            <a:endParaRPr sz="1400" dirty="0">
              <a:latin typeface="Times New Roman"/>
              <a:cs typeface="Times New Roman"/>
            </a:endParaRPr>
          </a:p>
          <a:p>
            <a:pPr marL="12700" marR="423545">
              <a:lnSpc>
                <a:spcPts val="1620"/>
              </a:lnSpc>
              <a:spcBef>
                <a:spcPts val="5"/>
              </a:spcBef>
            </a:pPr>
            <a:r>
              <a:rPr sz="1400" dirty="0">
                <a:latin typeface="Times New Roman"/>
                <a:cs typeface="Times New Roman"/>
              </a:rPr>
              <a:t>This</a:t>
            </a:r>
            <a:r>
              <a:rPr sz="1400" spc="-25" dirty="0">
                <a:latin typeface="Times New Roman"/>
                <a:cs typeface="Times New Roman"/>
              </a:rPr>
              <a:t> </a:t>
            </a:r>
            <a:r>
              <a:rPr sz="1400" dirty="0">
                <a:latin typeface="Times New Roman"/>
                <a:cs typeface="Times New Roman"/>
              </a:rPr>
              <a:t>work</a:t>
            </a:r>
            <a:r>
              <a:rPr sz="1400" spc="-20" dirty="0">
                <a:latin typeface="Times New Roman"/>
                <a:cs typeface="Times New Roman"/>
              </a:rPr>
              <a:t> </a:t>
            </a:r>
            <a:r>
              <a:rPr sz="1400" dirty="0">
                <a:latin typeface="Times New Roman"/>
                <a:cs typeface="Times New Roman"/>
              </a:rPr>
              <a:t>has</a:t>
            </a:r>
            <a:r>
              <a:rPr sz="1400" spc="-15" dirty="0">
                <a:latin typeface="Times New Roman"/>
                <a:cs typeface="Times New Roman"/>
              </a:rPr>
              <a:t> </a:t>
            </a:r>
            <a:r>
              <a:rPr sz="1400" dirty="0">
                <a:latin typeface="Times New Roman"/>
                <a:cs typeface="Times New Roman"/>
              </a:rPr>
              <a:t>not</a:t>
            </a:r>
            <a:r>
              <a:rPr sz="1400" spc="-20" dirty="0">
                <a:latin typeface="Times New Roman"/>
                <a:cs typeface="Times New Roman"/>
              </a:rPr>
              <a:t> </a:t>
            </a:r>
            <a:r>
              <a:rPr sz="1400" dirty="0">
                <a:latin typeface="Times New Roman"/>
                <a:cs typeface="Times New Roman"/>
              </a:rPr>
              <a:t>been</a:t>
            </a:r>
            <a:r>
              <a:rPr sz="1400" spc="-20" dirty="0">
                <a:latin typeface="Times New Roman"/>
                <a:cs typeface="Times New Roman"/>
              </a:rPr>
              <a:t> </a:t>
            </a:r>
            <a:r>
              <a:rPr sz="1400" dirty="0">
                <a:latin typeface="Times New Roman"/>
                <a:cs typeface="Times New Roman"/>
              </a:rPr>
              <a:t>undertaken</a:t>
            </a:r>
            <a:r>
              <a:rPr sz="1400" spc="-15" dirty="0">
                <a:latin typeface="Times New Roman"/>
                <a:cs typeface="Times New Roman"/>
              </a:rPr>
              <a:t> </a:t>
            </a:r>
            <a:r>
              <a:rPr sz="1400" dirty="0">
                <a:latin typeface="Times New Roman"/>
                <a:cs typeface="Times New Roman"/>
              </a:rPr>
              <a:t>or</a:t>
            </a:r>
            <a:r>
              <a:rPr sz="1400" spc="300" dirty="0">
                <a:latin typeface="Times New Roman"/>
                <a:cs typeface="Times New Roman"/>
              </a:rPr>
              <a:t> </a:t>
            </a:r>
            <a:r>
              <a:rPr sz="1400" dirty="0">
                <a:latin typeface="Times New Roman"/>
                <a:cs typeface="Times New Roman"/>
              </a:rPr>
              <a:t>submitted</a:t>
            </a:r>
            <a:r>
              <a:rPr sz="1400" spc="310" dirty="0">
                <a:latin typeface="Times New Roman"/>
                <a:cs typeface="Times New Roman"/>
              </a:rPr>
              <a:t> </a:t>
            </a:r>
            <a:r>
              <a:rPr sz="1400" dirty="0">
                <a:latin typeface="Times New Roman"/>
                <a:cs typeface="Times New Roman"/>
              </a:rPr>
              <a:t>elsewhere</a:t>
            </a:r>
            <a:r>
              <a:rPr sz="1400" spc="305" dirty="0">
                <a:latin typeface="Times New Roman"/>
                <a:cs typeface="Times New Roman"/>
              </a:rPr>
              <a:t> </a:t>
            </a:r>
            <a:r>
              <a:rPr sz="1400" dirty="0">
                <a:latin typeface="Times New Roman"/>
                <a:cs typeface="Times New Roman"/>
              </a:rPr>
              <a:t>in</a:t>
            </a:r>
            <a:r>
              <a:rPr sz="1400" spc="-35" dirty="0">
                <a:latin typeface="Times New Roman"/>
                <a:cs typeface="Times New Roman"/>
              </a:rPr>
              <a:t> </a:t>
            </a:r>
            <a:r>
              <a:rPr sz="1400" spc="-10" dirty="0">
                <a:latin typeface="Times New Roman"/>
                <a:cs typeface="Times New Roman"/>
              </a:rPr>
              <a:t>connection </a:t>
            </a:r>
            <a:r>
              <a:rPr sz="1400" dirty="0">
                <a:latin typeface="Times New Roman"/>
                <a:cs typeface="Times New Roman"/>
              </a:rPr>
              <a:t>with</a:t>
            </a:r>
            <a:r>
              <a:rPr sz="1400" spc="-20" dirty="0">
                <a:latin typeface="Times New Roman"/>
                <a:cs typeface="Times New Roman"/>
              </a:rPr>
              <a:t> </a:t>
            </a:r>
            <a:r>
              <a:rPr sz="1400" dirty="0">
                <a:latin typeface="Times New Roman"/>
                <a:cs typeface="Times New Roman"/>
              </a:rPr>
              <a:t>any</a:t>
            </a:r>
            <a:r>
              <a:rPr sz="1400" spc="-45" dirty="0">
                <a:latin typeface="Times New Roman"/>
                <a:cs typeface="Times New Roman"/>
              </a:rPr>
              <a:t> </a:t>
            </a:r>
            <a:r>
              <a:rPr sz="1400" dirty="0">
                <a:latin typeface="Times New Roman"/>
                <a:cs typeface="Times New Roman"/>
              </a:rPr>
              <a:t>other</a:t>
            </a:r>
            <a:r>
              <a:rPr sz="1400" spc="-15" dirty="0">
                <a:latin typeface="Times New Roman"/>
                <a:cs typeface="Times New Roman"/>
              </a:rPr>
              <a:t> </a:t>
            </a:r>
            <a:r>
              <a:rPr sz="1400" spc="-10" dirty="0">
                <a:latin typeface="Times New Roman"/>
                <a:cs typeface="Times New Roman"/>
              </a:rPr>
              <a:t>academic</a:t>
            </a:r>
            <a:r>
              <a:rPr sz="1400" spc="-20" dirty="0">
                <a:latin typeface="Times New Roman"/>
                <a:cs typeface="Times New Roman"/>
              </a:rPr>
              <a:t> </a:t>
            </a:r>
            <a:r>
              <a:rPr sz="1400" spc="-10" dirty="0">
                <a:latin typeface="Times New Roman"/>
                <a:cs typeface="Times New Roman"/>
              </a:rPr>
              <a:t>course.</a:t>
            </a:r>
            <a:endParaRPr sz="1400" dirty="0">
              <a:latin typeface="Times New Roman"/>
              <a:cs typeface="Times New Roman"/>
            </a:endParaRPr>
          </a:p>
        </p:txBody>
      </p:sp>
      <p:sp>
        <p:nvSpPr>
          <p:cNvPr id="4" name="object 4"/>
          <p:cNvSpPr txBox="1"/>
          <p:nvPr/>
        </p:nvSpPr>
        <p:spPr>
          <a:xfrm>
            <a:off x="3362071" y="4584319"/>
            <a:ext cx="2248535" cy="107016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Times New Roman"/>
                <a:cs typeface="Times New Roman"/>
              </a:rPr>
              <a:t>Sign:-</a:t>
            </a:r>
            <a:endParaRPr sz="1400" dirty="0">
              <a:latin typeface="Times New Roman"/>
              <a:cs typeface="Times New Roman"/>
            </a:endParaRPr>
          </a:p>
          <a:p>
            <a:pPr marL="12700">
              <a:lnSpc>
                <a:spcPct val="100000"/>
              </a:lnSpc>
              <a:spcBef>
                <a:spcPts val="1570"/>
              </a:spcBef>
            </a:pPr>
            <a:r>
              <a:rPr sz="1400" b="1" spc="-10" dirty="0">
                <a:latin typeface="Times New Roman"/>
                <a:cs typeface="Times New Roman"/>
              </a:rPr>
              <a:t>Name:-</a:t>
            </a:r>
            <a:r>
              <a:rPr lang="en-US" sz="1400" b="1" spc="-10" dirty="0">
                <a:latin typeface="Times New Roman"/>
                <a:cs typeface="Times New Roman"/>
              </a:rPr>
              <a:t>Mahesh Bhosale</a:t>
            </a:r>
            <a:endParaRPr sz="1400" dirty="0">
              <a:latin typeface="Times New Roman"/>
              <a:cs typeface="Times New Roman"/>
            </a:endParaRPr>
          </a:p>
          <a:p>
            <a:pPr marL="12700">
              <a:lnSpc>
                <a:spcPct val="100000"/>
              </a:lnSpc>
              <a:spcBef>
                <a:spcPts val="1560"/>
              </a:spcBef>
              <a:tabLst>
                <a:tab pos="2235200" algn="l"/>
              </a:tabLst>
            </a:pPr>
            <a:r>
              <a:rPr sz="1400" b="1" dirty="0">
                <a:latin typeface="Times New Roman"/>
                <a:cs typeface="Times New Roman"/>
              </a:rPr>
              <a:t>Student</a:t>
            </a:r>
            <a:r>
              <a:rPr sz="1400" b="1" spc="-25" dirty="0">
                <a:latin typeface="Times New Roman"/>
                <a:cs typeface="Times New Roman"/>
              </a:rPr>
              <a:t> </a:t>
            </a:r>
            <a:r>
              <a:rPr sz="1400" b="1" dirty="0">
                <a:latin typeface="Times New Roman"/>
                <a:cs typeface="Times New Roman"/>
              </a:rPr>
              <a:t>ID:</a:t>
            </a:r>
            <a:r>
              <a:rPr sz="1400" b="1" spc="-20" dirty="0">
                <a:latin typeface="Times New Roman"/>
                <a:cs typeface="Times New Roman"/>
              </a:rPr>
              <a:t> </a:t>
            </a:r>
            <a:r>
              <a:rPr sz="1400" b="1" spc="-10" dirty="0">
                <a:latin typeface="Times New Roman"/>
                <a:cs typeface="Times New Roman"/>
              </a:rPr>
              <a:t>MIT202</a:t>
            </a:r>
            <a:r>
              <a:rPr lang="en-US" sz="1400" b="1" spc="-10" dirty="0">
                <a:latin typeface="Times New Roman"/>
                <a:cs typeface="Times New Roman"/>
              </a:rPr>
              <a:t>2D01920</a:t>
            </a:r>
            <a:r>
              <a:rPr lang="en-IN" sz="1400" b="0" i="0" dirty="0">
                <a:solidFill>
                  <a:srgbClr val="777777"/>
                </a:solidFill>
                <a:effectLst/>
                <a:highlight>
                  <a:srgbClr val="F4F5F7"/>
                </a:highlight>
                <a:latin typeface="Roboto" panose="02000000000000000000" pitchFamily="2" charset="0"/>
              </a:rPr>
              <a:t> </a:t>
            </a:r>
            <a:endParaRPr sz="1400" dirty="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4889497"/>
            <a:ext cx="5813566" cy="3224331"/>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2.0.</a:t>
            </a:r>
            <a:r>
              <a:rPr sz="1071" b="1" spc="273" dirty="0">
                <a:latin typeface="Arial"/>
                <a:cs typeface="Arial"/>
              </a:rPr>
              <a:t>   </a:t>
            </a:r>
            <a:r>
              <a:rPr sz="1071" b="1" spc="-10" dirty="0">
                <a:latin typeface="Arial"/>
                <a:cs typeface="Arial"/>
              </a:rPr>
              <a:t>DESCRIPTION</a:t>
            </a:r>
            <a:r>
              <a:rPr sz="1071" b="1" spc="10" dirty="0">
                <a:latin typeface="Arial"/>
                <a:cs typeface="Arial"/>
              </a:rPr>
              <a:t> </a:t>
            </a:r>
            <a:r>
              <a:rPr sz="1071" b="1" dirty="0">
                <a:latin typeface="Arial"/>
                <a:cs typeface="Arial"/>
              </a:rPr>
              <a:t>OF </a:t>
            </a:r>
            <a:r>
              <a:rPr sz="1071" b="1" spc="-10" dirty="0">
                <a:latin typeface="Arial"/>
                <a:cs typeface="Arial"/>
              </a:rPr>
              <a:t>COMPONENTS</a:t>
            </a:r>
            <a:endParaRPr sz="1071">
              <a:latin typeface="Arial"/>
              <a:cs typeface="Arial"/>
            </a:endParaRPr>
          </a:p>
          <a:p>
            <a:pPr marL="12369" algn="just">
              <a:spcBef>
                <a:spcPts val="1144"/>
              </a:spcBef>
            </a:pPr>
            <a:r>
              <a:rPr sz="1071" b="1" dirty="0">
                <a:latin typeface="Arial"/>
                <a:cs typeface="Arial"/>
              </a:rPr>
              <a:t>2.1</a:t>
            </a:r>
            <a:r>
              <a:rPr sz="1071" b="1" spc="365" dirty="0">
                <a:latin typeface="Arial"/>
                <a:cs typeface="Arial"/>
              </a:rPr>
              <a:t>   </a:t>
            </a:r>
            <a:r>
              <a:rPr sz="1071" b="1" spc="-10" dirty="0">
                <a:latin typeface="Arial"/>
                <a:cs typeface="Arial"/>
              </a:rPr>
              <a:t>Compressors</a:t>
            </a:r>
            <a:endParaRPr sz="1071">
              <a:latin typeface="Arial"/>
              <a:cs typeface="Arial"/>
            </a:endParaRPr>
          </a:p>
          <a:p>
            <a:pPr marL="12369" marR="4947" algn="just">
              <a:lnSpc>
                <a:spcPct val="143700"/>
              </a:lnSpc>
              <a:spcBef>
                <a:spcPts val="575"/>
              </a:spcBef>
            </a:pPr>
            <a:r>
              <a:rPr sz="1071" dirty="0">
                <a:latin typeface="Arial"/>
                <a:cs typeface="Arial"/>
              </a:rPr>
              <a:t>The</a:t>
            </a:r>
            <a:r>
              <a:rPr sz="1071" spc="-24"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heart</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vehicle</a:t>
            </a:r>
            <a:r>
              <a:rPr sz="1071" spc="-24" dirty="0">
                <a:latin typeface="Arial"/>
                <a:cs typeface="Arial"/>
              </a:rPr>
              <a:t> </a:t>
            </a:r>
            <a:r>
              <a:rPr sz="1071" spc="-10" dirty="0">
                <a:latin typeface="Arial"/>
                <a:cs typeface="Arial"/>
              </a:rPr>
              <a:t>air-conditioning</a:t>
            </a:r>
            <a:r>
              <a:rPr sz="1071" spc="-19"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driven</a:t>
            </a:r>
            <a:r>
              <a:rPr sz="1071" spc="-24"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engine.Its </a:t>
            </a:r>
            <a:r>
              <a:rPr sz="1071" dirty="0">
                <a:latin typeface="Arial"/>
                <a:cs typeface="Arial"/>
              </a:rPr>
              <a:t>key</a:t>
            </a:r>
            <a:r>
              <a:rPr sz="1071" spc="-44" dirty="0">
                <a:latin typeface="Arial"/>
                <a:cs typeface="Arial"/>
              </a:rPr>
              <a:t> </a:t>
            </a:r>
            <a:r>
              <a:rPr sz="1071" dirty="0">
                <a:latin typeface="Arial"/>
                <a:cs typeface="Arial"/>
              </a:rPr>
              <a:t>tasks</a:t>
            </a:r>
            <a:r>
              <a:rPr sz="1071" spc="-44" dirty="0">
                <a:latin typeface="Arial"/>
                <a:cs typeface="Arial"/>
              </a:rPr>
              <a:t> </a:t>
            </a:r>
            <a:r>
              <a:rPr sz="1071" dirty="0">
                <a:latin typeface="Arial"/>
                <a:cs typeface="Arial"/>
              </a:rPr>
              <a:t>are</a:t>
            </a:r>
            <a:r>
              <a:rPr sz="1071" spc="-44"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generate</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required</a:t>
            </a:r>
            <a:r>
              <a:rPr sz="1071" spc="-39" dirty="0">
                <a:latin typeface="Arial"/>
                <a:cs typeface="Arial"/>
              </a:rPr>
              <a:t> </a:t>
            </a:r>
            <a:r>
              <a:rPr sz="1071" dirty="0">
                <a:latin typeface="Arial"/>
                <a:cs typeface="Arial"/>
              </a:rPr>
              <a:t>flow</a:t>
            </a:r>
            <a:r>
              <a:rPr sz="1071" spc="-4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refrigerant</a:t>
            </a:r>
            <a:r>
              <a:rPr sz="1071" spc="-39" dirty="0">
                <a:latin typeface="Arial"/>
                <a:cs typeface="Arial"/>
              </a:rPr>
              <a:t> </a:t>
            </a:r>
            <a:r>
              <a:rPr sz="1071" dirty="0">
                <a:latin typeface="Arial"/>
                <a:cs typeface="Arial"/>
              </a:rPr>
              <a:t>around</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system</a:t>
            </a:r>
            <a:r>
              <a:rPr sz="1071" spc="-4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at</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same</a:t>
            </a:r>
            <a:r>
              <a:rPr sz="1071" spc="-39" dirty="0">
                <a:latin typeface="Arial"/>
                <a:cs typeface="Arial"/>
              </a:rPr>
              <a:t> </a:t>
            </a:r>
            <a:r>
              <a:rPr sz="1071" spc="-19" dirty="0">
                <a:latin typeface="Arial"/>
                <a:cs typeface="Arial"/>
              </a:rPr>
              <a:t>time </a:t>
            </a:r>
            <a:r>
              <a:rPr sz="1071" dirty="0">
                <a:latin typeface="Arial"/>
                <a:cs typeface="Arial"/>
              </a:rPr>
              <a:t>to</a:t>
            </a:r>
            <a:r>
              <a:rPr sz="1071" spc="63" dirty="0">
                <a:latin typeface="Arial"/>
                <a:cs typeface="Arial"/>
              </a:rPr>
              <a:t> </a:t>
            </a:r>
            <a:r>
              <a:rPr sz="1071" dirty="0">
                <a:latin typeface="Arial"/>
                <a:cs typeface="Arial"/>
              </a:rPr>
              <a:t>compress</a:t>
            </a:r>
            <a:r>
              <a:rPr sz="1071" spc="68" dirty="0">
                <a:latin typeface="Arial"/>
                <a:cs typeface="Arial"/>
              </a:rPr>
              <a:t> </a:t>
            </a:r>
            <a:r>
              <a:rPr sz="1071" dirty="0">
                <a:latin typeface="Arial"/>
                <a:cs typeface="Arial"/>
              </a:rPr>
              <a:t>it</a:t>
            </a:r>
            <a:r>
              <a:rPr sz="1071" spc="68" dirty="0">
                <a:latin typeface="Arial"/>
                <a:cs typeface="Arial"/>
              </a:rPr>
              <a:t> </a:t>
            </a:r>
            <a:r>
              <a:rPr sz="1071" dirty="0">
                <a:latin typeface="Arial"/>
                <a:cs typeface="Arial"/>
              </a:rPr>
              <a:t>sufficiently</a:t>
            </a:r>
            <a:r>
              <a:rPr sz="1071" spc="68" dirty="0">
                <a:latin typeface="Arial"/>
                <a:cs typeface="Arial"/>
              </a:rPr>
              <a:t> </a:t>
            </a:r>
            <a:r>
              <a:rPr sz="1071" dirty="0">
                <a:latin typeface="Arial"/>
                <a:cs typeface="Arial"/>
              </a:rPr>
              <a:t>to</a:t>
            </a:r>
            <a:r>
              <a:rPr sz="1071" spc="68" dirty="0">
                <a:latin typeface="Arial"/>
                <a:cs typeface="Arial"/>
              </a:rPr>
              <a:t> </a:t>
            </a:r>
            <a:r>
              <a:rPr sz="1071" dirty="0">
                <a:latin typeface="Arial"/>
                <a:cs typeface="Arial"/>
              </a:rPr>
              <a:t>raise</a:t>
            </a:r>
            <a:r>
              <a:rPr sz="1071" spc="68" dirty="0">
                <a:latin typeface="Arial"/>
                <a:cs typeface="Arial"/>
              </a:rPr>
              <a:t> </a:t>
            </a:r>
            <a:r>
              <a:rPr sz="1071" dirty="0">
                <a:latin typeface="Arial"/>
                <a:cs typeface="Arial"/>
              </a:rPr>
              <a:t>its</a:t>
            </a:r>
            <a:r>
              <a:rPr sz="1071" spc="63" dirty="0">
                <a:latin typeface="Arial"/>
                <a:cs typeface="Arial"/>
              </a:rPr>
              <a:t> </a:t>
            </a:r>
            <a:r>
              <a:rPr sz="1071" dirty="0">
                <a:latin typeface="Arial"/>
                <a:cs typeface="Arial"/>
              </a:rPr>
              <a:t>temperature</a:t>
            </a:r>
            <a:r>
              <a:rPr sz="1071" spc="68" dirty="0">
                <a:latin typeface="Arial"/>
                <a:cs typeface="Arial"/>
              </a:rPr>
              <a:t> </a:t>
            </a:r>
            <a:r>
              <a:rPr sz="1071" dirty="0">
                <a:latin typeface="Arial"/>
                <a:cs typeface="Arial"/>
              </a:rPr>
              <a:t>above</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ambient</a:t>
            </a:r>
            <a:r>
              <a:rPr sz="1071" spc="63" dirty="0">
                <a:latin typeface="Arial"/>
                <a:cs typeface="Arial"/>
              </a:rPr>
              <a:t> </a:t>
            </a:r>
            <a:r>
              <a:rPr sz="1071" dirty="0">
                <a:latin typeface="Arial"/>
                <a:cs typeface="Arial"/>
              </a:rPr>
              <a:t>in</a:t>
            </a:r>
            <a:r>
              <a:rPr sz="1071" spc="73" dirty="0">
                <a:latin typeface="Arial"/>
                <a:cs typeface="Arial"/>
              </a:rPr>
              <a:t> </a:t>
            </a:r>
            <a:r>
              <a:rPr sz="1071" dirty="0">
                <a:latin typeface="Arial"/>
                <a:cs typeface="Arial"/>
              </a:rPr>
              <a:t>order</a:t>
            </a:r>
            <a:r>
              <a:rPr sz="1071" spc="63" dirty="0">
                <a:latin typeface="Arial"/>
                <a:cs typeface="Arial"/>
              </a:rPr>
              <a:t> </a:t>
            </a:r>
            <a:r>
              <a:rPr sz="1071" dirty="0">
                <a:latin typeface="Arial"/>
                <a:cs typeface="Arial"/>
              </a:rPr>
              <a:t>that</a:t>
            </a:r>
            <a:r>
              <a:rPr sz="1071" spc="63" dirty="0">
                <a:latin typeface="Arial"/>
                <a:cs typeface="Arial"/>
              </a:rPr>
              <a:t> </a:t>
            </a:r>
            <a:r>
              <a:rPr sz="1071" dirty="0">
                <a:latin typeface="Arial"/>
                <a:cs typeface="Arial"/>
              </a:rPr>
              <a:t>heat</a:t>
            </a:r>
            <a:r>
              <a:rPr sz="1071" spc="63" dirty="0">
                <a:latin typeface="Arial"/>
                <a:cs typeface="Arial"/>
              </a:rPr>
              <a:t> </a:t>
            </a:r>
            <a:r>
              <a:rPr sz="1071" dirty="0">
                <a:latin typeface="Arial"/>
                <a:cs typeface="Arial"/>
              </a:rPr>
              <a:t>can</a:t>
            </a:r>
            <a:r>
              <a:rPr sz="1071" spc="68" dirty="0">
                <a:latin typeface="Arial"/>
                <a:cs typeface="Arial"/>
              </a:rPr>
              <a:t> </a:t>
            </a:r>
            <a:r>
              <a:rPr sz="1071" spc="-24" dirty="0">
                <a:latin typeface="Arial"/>
                <a:cs typeface="Arial"/>
              </a:rPr>
              <a:t>be </a:t>
            </a:r>
            <a:r>
              <a:rPr sz="1071" dirty="0">
                <a:latin typeface="Arial"/>
                <a:cs typeface="Arial"/>
              </a:rPr>
              <a:t>rejected</a:t>
            </a:r>
            <a:r>
              <a:rPr sz="1071" spc="161" dirty="0">
                <a:latin typeface="Arial"/>
                <a:cs typeface="Arial"/>
              </a:rPr>
              <a:t> </a:t>
            </a:r>
            <a:r>
              <a:rPr sz="1071" dirty="0">
                <a:latin typeface="Arial"/>
                <a:cs typeface="Arial"/>
              </a:rPr>
              <a:t>from</a:t>
            </a:r>
            <a:r>
              <a:rPr sz="1071" spc="156"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system.</a:t>
            </a:r>
            <a:r>
              <a:rPr sz="1071" spc="166" dirty="0">
                <a:latin typeface="Arial"/>
                <a:cs typeface="Arial"/>
              </a:rPr>
              <a:t> </a:t>
            </a:r>
            <a:r>
              <a:rPr sz="1071" dirty="0">
                <a:latin typeface="Arial"/>
                <a:cs typeface="Arial"/>
              </a:rPr>
              <a:t>These</a:t>
            </a:r>
            <a:r>
              <a:rPr sz="1071" spc="161" dirty="0">
                <a:latin typeface="Arial"/>
                <a:cs typeface="Arial"/>
              </a:rPr>
              <a:t> </a:t>
            </a:r>
            <a:r>
              <a:rPr sz="1071" dirty="0">
                <a:latin typeface="Arial"/>
                <a:cs typeface="Arial"/>
              </a:rPr>
              <a:t>demands</a:t>
            </a:r>
            <a:r>
              <a:rPr sz="1071" spc="161" dirty="0">
                <a:latin typeface="Arial"/>
                <a:cs typeface="Arial"/>
              </a:rPr>
              <a:t> </a:t>
            </a:r>
            <a:r>
              <a:rPr sz="1071" dirty="0">
                <a:latin typeface="Arial"/>
                <a:cs typeface="Arial"/>
              </a:rPr>
              <a:t>must</a:t>
            </a:r>
            <a:r>
              <a:rPr sz="1071" spc="161" dirty="0">
                <a:latin typeface="Arial"/>
                <a:cs typeface="Arial"/>
              </a:rPr>
              <a:t> </a:t>
            </a:r>
            <a:r>
              <a:rPr sz="1071" dirty="0">
                <a:latin typeface="Arial"/>
                <a:cs typeface="Arial"/>
              </a:rPr>
              <a:t>be</a:t>
            </a:r>
            <a:r>
              <a:rPr sz="1071" spc="166" dirty="0">
                <a:latin typeface="Arial"/>
                <a:cs typeface="Arial"/>
              </a:rPr>
              <a:t> </a:t>
            </a:r>
            <a:r>
              <a:rPr sz="1071" dirty="0">
                <a:latin typeface="Arial"/>
                <a:cs typeface="Arial"/>
              </a:rPr>
              <a:t>met</a:t>
            </a:r>
            <a:r>
              <a:rPr sz="1071" spc="161" dirty="0">
                <a:latin typeface="Arial"/>
                <a:cs typeface="Arial"/>
              </a:rPr>
              <a:t> </a:t>
            </a:r>
            <a:r>
              <a:rPr sz="1071" dirty="0">
                <a:latin typeface="Arial"/>
                <a:cs typeface="Arial"/>
              </a:rPr>
              <a:t>efficiently</a:t>
            </a:r>
            <a:r>
              <a:rPr sz="1071" spc="161" dirty="0">
                <a:latin typeface="Arial"/>
                <a:cs typeface="Arial"/>
              </a:rPr>
              <a:t> </a:t>
            </a:r>
            <a:r>
              <a:rPr sz="1071" dirty="0">
                <a:latin typeface="Arial"/>
                <a:cs typeface="Arial"/>
              </a:rPr>
              <a:t>over</a:t>
            </a:r>
            <a:r>
              <a:rPr sz="1071" spc="161" dirty="0">
                <a:latin typeface="Arial"/>
                <a:cs typeface="Arial"/>
              </a:rPr>
              <a:t> </a:t>
            </a:r>
            <a:r>
              <a:rPr sz="1071" dirty="0">
                <a:latin typeface="Arial"/>
                <a:cs typeface="Arial"/>
              </a:rPr>
              <a:t>very</a:t>
            </a:r>
            <a:r>
              <a:rPr sz="1071" spc="170" dirty="0">
                <a:latin typeface="Arial"/>
                <a:cs typeface="Arial"/>
              </a:rPr>
              <a:t> </a:t>
            </a:r>
            <a:r>
              <a:rPr sz="1071" dirty="0">
                <a:latin typeface="Arial"/>
                <a:cs typeface="Arial"/>
              </a:rPr>
              <a:t>wide</a:t>
            </a:r>
            <a:r>
              <a:rPr sz="1071" spc="161" dirty="0">
                <a:latin typeface="Arial"/>
                <a:cs typeface="Arial"/>
              </a:rPr>
              <a:t> </a:t>
            </a:r>
            <a:r>
              <a:rPr sz="1071" dirty="0">
                <a:latin typeface="Arial"/>
                <a:cs typeface="Arial"/>
              </a:rPr>
              <a:t>ranges</a:t>
            </a:r>
            <a:r>
              <a:rPr sz="1071" spc="161" dirty="0">
                <a:latin typeface="Arial"/>
                <a:cs typeface="Arial"/>
              </a:rPr>
              <a:t> </a:t>
            </a:r>
            <a:r>
              <a:rPr sz="1071" spc="-24" dirty="0">
                <a:latin typeface="Arial"/>
                <a:cs typeface="Arial"/>
              </a:rPr>
              <a:t>of </a:t>
            </a:r>
            <a:r>
              <a:rPr sz="1071" dirty="0">
                <a:latin typeface="Arial"/>
                <a:cs typeface="Arial"/>
              </a:rPr>
              <a:t>compressor</a:t>
            </a:r>
            <a:r>
              <a:rPr sz="1071" spc="5" dirty="0">
                <a:latin typeface="Arial"/>
                <a:cs typeface="Arial"/>
              </a:rPr>
              <a:t> </a:t>
            </a:r>
            <a:r>
              <a:rPr sz="1071" dirty="0">
                <a:latin typeface="Arial"/>
                <a:cs typeface="Arial"/>
              </a:rPr>
              <a:t>speed</a:t>
            </a:r>
            <a:r>
              <a:rPr sz="1071" spc="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ambient</a:t>
            </a:r>
            <a:r>
              <a:rPr sz="1071" spc="5" dirty="0">
                <a:latin typeface="Arial"/>
                <a:cs typeface="Arial"/>
              </a:rPr>
              <a:t> </a:t>
            </a:r>
            <a:r>
              <a:rPr sz="1071" dirty="0">
                <a:latin typeface="Arial"/>
                <a:cs typeface="Arial"/>
              </a:rPr>
              <a:t>conditions.</a:t>
            </a:r>
            <a:r>
              <a:rPr sz="1071" spc="10" dirty="0">
                <a:latin typeface="Arial"/>
                <a:cs typeface="Arial"/>
              </a:rPr>
              <a:t> </a:t>
            </a:r>
            <a:r>
              <a:rPr sz="1071" dirty="0">
                <a:latin typeface="Arial"/>
                <a:cs typeface="Arial"/>
              </a:rPr>
              <a:t>At</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same</a:t>
            </a:r>
            <a:r>
              <a:rPr sz="1071" spc="10" dirty="0">
                <a:latin typeface="Arial"/>
                <a:cs typeface="Arial"/>
              </a:rPr>
              <a:t> </a:t>
            </a:r>
            <a:r>
              <a:rPr sz="1071" dirty="0">
                <a:latin typeface="Arial"/>
                <a:cs typeface="Arial"/>
              </a:rPr>
              <a:t>time,</a:t>
            </a:r>
            <a:r>
              <a:rPr sz="1071" spc="24"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very</a:t>
            </a:r>
            <a:r>
              <a:rPr sz="1071" spc="10" dirty="0">
                <a:latin typeface="Arial"/>
                <a:cs typeface="Arial"/>
              </a:rPr>
              <a:t> </a:t>
            </a:r>
            <a:r>
              <a:rPr sz="1071" dirty="0">
                <a:latin typeface="Arial"/>
                <a:cs typeface="Arial"/>
              </a:rPr>
              <a:t>serious</a:t>
            </a:r>
            <a:r>
              <a:rPr sz="1071" spc="5" dirty="0">
                <a:latin typeface="Arial"/>
                <a:cs typeface="Arial"/>
              </a:rPr>
              <a:t> </a:t>
            </a:r>
            <a:r>
              <a:rPr sz="1071" dirty="0">
                <a:latin typeface="Arial"/>
                <a:cs typeface="Arial"/>
              </a:rPr>
              <a:t>consideration</a:t>
            </a:r>
            <a:r>
              <a:rPr sz="1071" spc="10" dirty="0">
                <a:latin typeface="Arial"/>
                <a:cs typeface="Arial"/>
              </a:rPr>
              <a:t> </a:t>
            </a:r>
            <a:r>
              <a:rPr sz="1071" dirty="0">
                <a:latin typeface="Arial"/>
                <a:cs typeface="Arial"/>
              </a:rPr>
              <a:t>is</a:t>
            </a:r>
            <a:r>
              <a:rPr sz="1071" spc="5" dirty="0">
                <a:latin typeface="Arial"/>
                <a:cs typeface="Arial"/>
              </a:rPr>
              <a:t> </a:t>
            </a:r>
            <a:r>
              <a:rPr sz="1071" spc="-24" dirty="0">
                <a:latin typeface="Arial"/>
                <a:cs typeface="Arial"/>
              </a:rPr>
              <a:t>its </a:t>
            </a:r>
            <a:r>
              <a:rPr sz="1071" dirty="0">
                <a:latin typeface="Arial"/>
                <a:cs typeface="Arial"/>
              </a:rPr>
              <a:t>intrinsic</a:t>
            </a:r>
            <a:r>
              <a:rPr sz="1071" spc="34" dirty="0">
                <a:latin typeface="Arial"/>
                <a:cs typeface="Arial"/>
              </a:rPr>
              <a:t> </a:t>
            </a:r>
            <a:r>
              <a:rPr sz="1071" dirty="0">
                <a:latin typeface="Arial"/>
                <a:cs typeface="Arial"/>
              </a:rPr>
              <a:t>noise</a:t>
            </a:r>
            <a:r>
              <a:rPr sz="1071" spc="34" dirty="0">
                <a:latin typeface="Arial"/>
                <a:cs typeface="Arial"/>
              </a:rPr>
              <a:t> </a:t>
            </a:r>
            <a:r>
              <a:rPr sz="1071" dirty="0">
                <a:latin typeface="Arial"/>
                <a:cs typeface="Arial"/>
              </a:rPr>
              <a:t>generation</a:t>
            </a:r>
            <a:r>
              <a:rPr sz="1071" spc="39" dirty="0">
                <a:latin typeface="Arial"/>
                <a:cs typeface="Arial"/>
              </a:rPr>
              <a:t> </a:t>
            </a:r>
            <a:r>
              <a:rPr sz="1071" dirty="0">
                <a:latin typeface="Arial"/>
                <a:cs typeface="Arial"/>
              </a:rPr>
              <a:t>-</a:t>
            </a:r>
            <a:r>
              <a:rPr sz="1071" spc="39" dirty="0">
                <a:latin typeface="Arial"/>
                <a:cs typeface="Arial"/>
              </a:rPr>
              <a:t> </a:t>
            </a:r>
            <a:r>
              <a:rPr sz="1071" dirty="0">
                <a:latin typeface="Arial"/>
                <a:cs typeface="Arial"/>
              </a:rPr>
              <a:t>modern</a:t>
            </a:r>
            <a:r>
              <a:rPr sz="1071" spc="29" dirty="0">
                <a:latin typeface="Arial"/>
                <a:cs typeface="Arial"/>
              </a:rPr>
              <a:t> </a:t>
            </a:r>
            <a:r>
              <a:rPr sz="1071" dirty="0">
                <a:latin typeface="Arial"/>
                <a:cs typeface="Arial"/>
              </a:rPr>
              <a:t>vehicle</a:t>
            </a:r>
            <a:r>
              <a:rPr sz="1071" spc="34" dirty="0">
                <a:latin typeface="Arial"/>
                <a:cs typeface="Arial"/>
              </a:rPr>
              <a:t> </a:t>
            </a:r>
            <a:r>
              <a:rPr sz="1071" dirty="0">
                <a:latin typeface="Arial"/>
                <a:cs typeface="Arial"/>
              </a:rPr>
              <a:t>noise</a:t>
            </a:r>
            <a:r>
              <a:rPr sz="1071" spc="34" dirty="0">
                <a:latin typeface="Arial"/>
                <a:cs typeface="Arial"/>
              </a:rPr>
              <a:t> </a:t>
            </a:r>
            <a:r>
              <a:rPr sz="1071" dirty="0">
                <a:latin typeface="Arial"/>
                <a:cs typeface="Arial"/>
              </a:rPr>
              <a:t>requirements</a:t>
            </a:r>
            <a:r>
              <a:rPr sz="1071" spc="34" dirty="0">
                <a:latin typeface="Arial"/>
                <a:cs typeface="Arial"/>
              </a:rPr>
              <a:t> </a:t>
            </a:r>
            <a:r>
              <a:rPr sz="1071" dirty="0">
                <a:latin typeface="Arial"/>
                <a:cs typeface="Arial"/>
              </a:rPr>
              <a:t>mean</a:t>
            </a:r>
            <a:r>
              <a:rPr sz="1071" spc="39"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compressor</a:t>
            </a:r>
            <a:r>
              <a:rPr sz="1071" spc="39" dirty="0">
                <a:latin typeface="Arial"/>
                <a:cs typeface="Arial"/>
              </a:rPr>
              <a:t> </a:t>
            </a:r>
            <a:r>
              <a:rPr sz="1071" spc="-19" dirty="0">
                <a:latin typeface="Arial"/>
                <a:cs typeface="Arial"/>
              </a:rPr>
              <a:t>must </a:t>
            </a:r>
            <a:r>
              <a:rPr sz="1071" dirty="0">
                <a:latin typeface="Arial"/>
                <a:cs typeface="Arial"/>
              </a:rPr>
              <a:t>be</a:t>
            </a:r>
            <a:r>
              <a:rPr sz="1071" spc="-5" dirty="0">
                <a:latin typeface="Arial"/>
                <a:cs typeface="Arial"/>
              </a:rPr>
              <a:t> </a:t>
            </a:r>
            <a:r>
              <a:rPr sz="1071" dirty="0">
                <a:latin typeface="Arial"/>
                <a:cs typeface="Arial"/>
              </a:rPr>
              <a:t>very quiet and</a:t>
            </a:r>
            <a:r>
              <a:rPr sz="1071" spc="-5" dirty="0">
                <a:latin typeface="Arial"/>
                <a:cs typeface="Arial"/>
              </a:rPr>
              <a:t> </a:t>
            </a:r>
            <a:r>
              <a:rPr sz="1071" spc="-10" dirty="0">
                <a:latin typeface="Arial"/>
                <a:cs typeface="Arial"/>
              </a:rPr>
              <a:t>vibration-free.</a:t>
            </a:r>
            <a:endParaRPr sz="1071">
              <a:latin typeface="Arial"/>
              <a:cs typeface="Arial"/>
            </a:endParaRPr>
          </a:p>
          <a:p>
            <a:pPr marL="12369" marR="4947" algn="just">
              <a:lnSpc>
                <a:spcPct val="143800"/>
              </a:lnSpc>
              <a:spcBef>
                <a:spcPts val="579"/>
              </a:spcBef>
            </a:pPr>
            <a:r>
              <a:rPr sz="1071" dirty="0">
                <a:latin typeface="Arial"/>
                <a:cs typeface="Arial"/>
              </a:rPr>
              <a:t>As</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flows</a:t>
            </a:r>
            <a:r>
              <a:rPr sz="1071" spc="29" dirty="0">
                <a:latin typeface="Arial"/>
                <a:cs typeface="Arial"/>
              </a:rPr>
              <a:t> </a:t>
            </a:r>
            <a:r>
              <a:rPr sz="1071" dirty="0">
                <a:latin typeface="Arial"/>
                <a:cs typeface="Arial"/>
              </a:rPr>
              <a:t>across</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it</a:t>
            </a:r>
            <a:r>
              <a:rPr sz="1071" spc="29" dirty="0">
                <a:latin typeface="Arial"/>
                <a:cs typeface="Arial"/>
              </a:rPr>
              <a:t> </a:t>
            </a:r>
            <a:r>
              <a:rPr sz="1071" dirty="0">
                <a:latin typeface="Arial"/>
                <a:cs typeface="Arial"/>
              </a:rPr>
              <a:t>also</a:t>
            </a:r>
            <a:r>
              <a:rPr sz="1071" spc="19" dirty="0">
                <a:latin typeface="Arial"/>
                <a:cs typeface="Arial"/>
              </a:rPr>
              <a:t> </a:t>
            </a:r>
            <a:r>
              <a:rPr sz="1071" dirty="0">
                <a:latin typeface="Arial"/>
                <a:cs typeface="Arial"/>
              </a:rPr>
              <a:t>removes</a:t>
            </a:r>
            <a:r>
              <a:rPr sz="1071" spc="3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compression,</a:t>
            </a:r>
            <a:r>
              <a:rPr sz="1071" spc="29" dirty="0">
                <a:latin typeface="Arial"/>
                <a:cs typeface="Arial"/>
              </a:rPr>
              <a:t> </a:t>
            </a:r>
            <a:r>
              <a:rPr sz="1071" spc="-10" dirty="0">
                <a:latin typeface="Arial"/>
                <a:cs typeface="Arial"/>
              </a:rPr>
              <a:t>motor </a:t>
            </a:r>
            <a:r>
              <a:rPr sz="1071" dirty="0">
                <a:latin typeface="Arial"/>
                <a:cs typeface="Arial"/>
              </a:rPr>
              <a:t>winding</a:t>
            </a:r>
            <a:r>
              <a:rPr sz="1071" spc="5"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mechanical</a:t>
            </a:r>
            <a:r>
              <a:rPr sz="1071" spc="10" dirty="0">
                <a:latin typeface="Arial"/>
                <a:cs typeface="Arial"/>
              </a:rPr>
              <a:t> </a:t>
            </a:r>
            <a:r>
              <a:rPr sz="1071" dirty="0">
                <a:latin typeface="Arial"/>
                <a:cs typeface="Arial"/>
              </a:rPr>
              <a:t>friction,</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other</a:t>
            </a:r>
            <a:r>
              <a:rPr sz="1071" spc="10"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absorbed</a:t>
            </a:r>
            <a:r>
              <a:rPr sz="1071" spc="10" dirty="0">
                <a:latin typeface="Arial"/>
                <a:cs typeface="Arial"/>
              </a:rPr>
              <a:t> </a:t>
            </a:r>
            <a:r>
              <a:rPr sz="1071" dirty="0">
                <a:latin typeface="Arial"/>
                <a:cs typeface="Arial"/>
              </a:rPr>
              <a:t>in</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suction</a:t>
            </a:r>
            <a:r>
              <a:rPr sz="1071" spc="10" dirty="0">
                <a:latin typeface="Arial"/>
                <a:cs typeface="Arial"/>
              </a:rPr>
              <a:t> </a:t>
            </a:r>
            <a:r>
              <a:rPr sz="1071" dirty="0">
                <a:latin typeface="Arial"/>
                <a:cs typeface="Arial"/>
              </a:rPr>
              <a:t>line.</a:t>
            </a:r>
            <a:r>
              <a:rPr sz="1071" spc="10" dirty="0">
                <a:latin typeface="Arial"/>
                <a:cs typeface="Arial"/>
              </a:rPr>
              <a:t> </a:t>
            </a:r>
            <a:r>
              <a:rPr sz="1071" dirty="0">
                <a:latin typeface="Arial"/>
                <a:cs typeface="Arial"/>
              </a:rPr>
              <a:t>This</a:t>
            </a:r>
            <a:r>
              <a:rPr sz="1071" spc="5"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20</a:t>
            </a:r>
            <a:r>
              <a:rPr sz="1071" spc="10" dirty="0">
                <a:latin typeface="Arial"/>
                <a:cs typeface="Arial"/>
              </a:rPr>
              <a:t> </a:t>
            </a:r>
            <a:r>
              <a:rPr sz="1071" spc="-24" dirty="0">
                <a:latin typeface="Arial"/>
                <a:cs typeface="Arial"/>
              </a:rPr>
              <a:t>to </a:t>
            </a:r>
            <a:r>
              <a:rPr sz="1071" dirty="0">
                <a:latin typeface="Arial"/>
                <a:cs typeface="Arial"/>
              </a:rPr>
              <a:t>25%</a:t>
            </a:r>
            <a:r>
              <a:rPr sz="1071" spc="5" dirty="0">
                <a:latin typeface="Arial"/>
                <a:cs typeface="Arial"/>
              </a:rPr>
              <a:t> </a:t>
            </a:r>
            <a:r>
              <a:rPr sz="1071" dirty="0">
                <a:latin typeface="Arial"/>
                <a:cs typeface="Arial"/>
              </a:rPr>
              <a:t>higher than</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heat</a:t>
            </a:r>
            <a:r>
              <a:rPr sz="1071" spc="10" dirty="0">
                <a:latin typeface="Arial"/>
                <a:cs typeface="Arial"/>
              </a:rPr>
              <a:t> </a:t>
            </a:r>
            <a:r>
              <a:rPr sz="1071" dirty="0">
                <a:latin typeface="Arial"/>
                <a:cs typeface="Arial"/>
              </a:rPr>
              <a:t>extracted</a:t>
            </a:r>
            <a:r>
              <a:rPr sz="1071" spc="-5" dirty="0">
                <a:latin typeface="Arial"/>
                <a:cs typeface="Arial"/>
              </a:rPr>
              <a:t> </a:t>
            </a:r>
            <a:r>
              <a:rPr sz="1071" dirty="0">
                <a:latin typeface="Arial"/>
                <a:cs typeface="Arial"/>
              </a:rPr>
              <a:t>from</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evaporator</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therefore</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size</a:t>
            </a:r>
            <a:r>
              <a:rPr sz="1071" spc="10" dirty="0">
                <a:latin typeface="Arial"/>
                <a:cs typeface="Arial"/>
              </a:rPr>
              <a:t> </a:t>
            </a:r>
            <a:r>
              <a:rPr sz="1071" dirty="0">
                <a:latin typeface="Arial"/>
                <a:cs typeface="Arial"/>
              </a:rPr>
              <a:t>of the</a:t>
            </a:r>
            <a:r>
              <a:rPr sz="1071" spc="10" dirty="0">
                <a:latin typeface="Arial"/>
                <a:cs typeface="Arial"/>
              </a:rPr>
              <a:t> </a:t>
            </a:r>
            <a:r>
              <a:rPr sz="1071" spc="-10" dirty="0">
                <a:latin typeface="Arial"/>
                <a:cs typeface="Arial"/>
              </a:rPr>
              <a:t>condenser </a:t>
            </a:r>
            <a:r>
              <a:rPr sz="1071" dirty="0">
                <a:latin typeface="Arial"/>
                <a:cs typeface="Arial"/>
              </a:rPr>
              <a:t>is</a:t>
            </a:r>
            <a:r>
              <a:rPr sz="1071" spc="-29" dirty="0">
                <a:latin typeface="Arial"/>
                <a:cs typeface="Arial"/>
              </a:rPr>
              <a:t> </a:t>
            </a:r>
            <a:r>
              <a:rPr sz="1071" dirty="0">
                <a:latin typeface="Arial"/>
                <a:cs typeface="Arial"/>
              </a:rPr>
              <a:t>always</a:t>
            </a:r>
            <a:r>
              <a:rPr sz="1071" spc="-24" dirty="0">
                <a:latin typeface="Arial"/>
                <a:cs typeface="Arial"/>
              </a:rPr>
              <a:t> </a:t>
            </a:r>
            <a:r>
              <a:rPr sz="1071" dirty="0">
                <a:latin typeface="Arial"/>
                <a:cs typeface="Arial"/>
              </a:rPr>
              <a:t>bigger</a:t>
            </a:r>
            <a:r>
              <a:rPr sz="1071" spc="-24" dirty="0">
                <a:latin typeface="Arial"/>
                <a:cs typeface="Arial"/>
              </a:rPr>
              <a:t> </a:t>
            </a:r>
            <a:r>
              <a:rPr sz="1071" dirty="0">
                <a:latin typeface="Arial"/>
                <a:cs typeface="Arial"/>
              </a:rPr>
              <a:t>than</a:t>
            </a:r>
            <a:r>
              <a:rPr sz="1071" spc="-24"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evaporator.</a:t>
            </a:r>
            <a:endParaRPr sz="1071">
              <a:latin typeface="Arial"/>
              <a:cs typeface="Arial"/>
            </a:endParaRPr>
          </a:p>
        </p:txBody>
      </p:sp>
      <p:pic>
        <p:nvPicPr>
          <p:cNvPr id="3" name="object 3"/>
          <p:cNvPicPr/>
          <p:nvPr/>
        </p:nvPicPr>
        <p:blipFill>
          <a:blip r:embed="rId2" cstate="print"/>
          <a:stretch>
            <a:fillRect/>
          </a:stretch>
        </p:blipFill>
        <p:spPr>
          <a:xfrm>
            <a:off x="1100750" y="2667554"/>
            <a:ext cx="5384966" cy="2090188"/>
          </a:xfrm>
          <a:prstGeom prst="rect">
            <a:avLst/>
          </a:prstGeom>
        </p:spPr>
      </p:pic>
      <p:sp>
        <p:nvSpPr>
          <p:cNvPr id="4" name="object 4"/>
          <p:cNvSpPr txBox="1"/>
          <p:nvPr/>
        </p:nvSpPr>
        <p:spPr>
          <a:xfrm>
            <a:off x="878126" y="888954"/>
            <a:ext cx="5812948" cy="1635045"/>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96"/>
              </a:spcBef>
            </a:pPr>
            <a:endParaRPr sz="974" dirty="0">
              <a:latin typeface="Verdana"/>
              <a:cs typeface="Verdana"/>
            </a:endParaRPr>
          </a:p>
          <a:p>
            <a:pPr marL="12369" algn="just"/>
            <a:r>
              <a:rPr sz="1071" b="1" dirty="0">
                <a:latin typeface="Arial"/>
                <a:cs typeface="Arial"/>
              </a:rPr>
              <a:t>CHAPTER</a:t>
            </a:r>
            <a:r>
              <a:rPr sz="1071" b="1" spc="-34" dirty="0">
                <a:latin typeface="Arial"/>
                <a:cs typeface="Arial"/>
              </a:rPr>
              <a:t> </a:t>
            </a:r>
            <a:r>
              <a:rPr sz="1071" b="1" dirty="0">
                <a:latin typeface="Arial"/>
                <a:cs typeface="Arial"/>
              </a:rPr>
              <a:t>2:</a:t>
            </a:r>
            <a:r>
              <a:rPr sz="1071" b="1" spc="214" dirty="0">
                <a:latin typeface="Arial"/>
                <a:cs typeface="Arial"/>
              </a:rPr>
              <a:t> </a:t>
            </a:r>
            <a:r>
              <a:rPr sz="1071" b="1" dirty="0">
                <a:latin typeface="Arial"/>
                <a:cs typeface="Arial"/>
              </a:rPr>
              <a:t>COMPONENTS</a:t>
            </a:r>
            <a:r>
              <a:rPr sz="1071" b="1" spc="-34" dirty="0">
                <a:latin typeface="Arial"/>
                <a:cs typeface="Arial"/>
              </a:rPr>
              <a:t> </a:t>
            </a:r>
            <a:r>
              <a:rPr sz="1071" b="1" dirty="0">
                <a:latin typeface="Arial"/>
                <a:cs typeface="Arial"/>
              </a:rPr>
              <a:t>OF</a:t>
            </a:r>
            <a:r>
              <a:rPr sz="1071" b="1" spc="-34" dirty="0">
                <a:latin typeface="Arial"/>
                <a:cs typeface="Arial"/>
              </a:rPr>
              <a:t> </a:t>
            </a:r>
            <a:r>
              <a:rPr sz="1071" b="1" dirty="0">
                <a:latin typeface="Arial"/>
                <a:cs typeface="Arial"/>
              </a:rPr>
              <a:t>THE</a:t>
            </a:r>
            <a:r>
              <a:rPr sz="1071" b="1" spc="-34" dirty="0">
                <a:latin typeface="Arial"/>
                <a:cs typeface="Arial"/>
              </a:rPr>
              <a:t> </a:t>
            </a:r>
            <a:r>
              <a:rPr sz="1071" b="1" dirty="0">
                <a:latin typeface="Arial"/>
                <a:cs typeface="Arial"/>
              </a:rPr>
              <a:t>AIR</a:t>
            </a:r>
            <a:r>
              <a:rPr sz="1071" b="1" spc="-39" dirty="0">
                <a:latin typeface="Arial"/>
                <a:cs typeface="Arial"/>
              </a:rPr>
              <a:t> </a:t>
            </a:r>
            <a:r>
              <a:rPr sz="1071" b="1" dirty="0">
                <a:latin typeface="Arial"/>
                <a:cs typeface="Arial"/>
              </a:rPr>
              <a:t>CONDITIONING</a:t>
            </a:r>
            <a:r>
              <a:rPr sz="1071" b="1" spc="-34" dirty="0">
                <a:latin typeface="Arial"/>
                <a:cs typeface="Arial"/>
              </a:rPr>
              <a:t> </a:t>
            </a:r>
            <a:r>
              <a:rPr sz="1071" b="1" spc="-10" dirty="0">
                <a:latin typeface="Arial"/>
                <a:cs typeface="Arial"/>
              </a:rPr>
              <a:t>SYSTEM</a:t>
            </a:r>
            <a:endParaRPr sz="1071" dirty="0">
              <a:latin typeface="Arial"/>
              <a:cs typeface="Arial"/>
            </a:endParaRPr>
          </a:p>
          <a:p>
            <a:pPr marL="12369" marR="5566" algn="just">
              <a:lnSpc>
                <a:spcPct val="143800"/>
              </a:lnSpc>
              <a:spcBef>
                <a:spcPts val="550"/>
              </a:spcBef>
            </a:pPr>
            <a:r>
              <a:rPr sz="1071" dirty="0">
                <a:latin typeface="Arial"/>
                <a:cs typeface="Arial"/>
              </a:rPr>
              <a:t>The</a:t>
            </a:r>
            <a:r>
              <a:rPr sz="1071" spc="-34" dirty="0">
                <a:latin typeface="Arial"/>
                <a:cs typeface="Arial"/>
              </a:rPr>
              <a:t> </a:t>
            </a:r>
            <a:r>
              <a:rPr sz="1071" dirty="0">
                <a:latin typeface="Arial"/>
                <a:cs typeface="Arial"/>
              </a:rPr>
              <a:t>car</a:t>
            </a:r>
            <a:r>
              <a:rPr sz="1071" spc="-34" dirty="0">
                <a:latin typeface="Arial"/>
                <a:cs typeface="Arial"/>
              </a:rPr>
              <a:t> </a:t>
            </a:r>
            <a:r>
              <a:rPr sz="1071" dirty="0">
                <a:latin typeface="Arial"/>
                <a:cs typeface="Arial"/>
              </a:rPr>
              <a:t>air</a:t>
            </a:r>
            <a:r>
              <a:rPr sz="1071" spc="-34" dirty="0">
                <a:latin typeface="Arial"/>
                <a:cs typeface="Arial"/>
              </a:rPr>
              <a:t> </a:t>
            </a:r>
            <a:r>
              <a:rPr sz="1071" spc="-10" dirty="0">
                <a:latin typeface="Arial"/>
                <a:cs typeface="Arial"/>
              </a:rPr>
              <a:t>conditioning</a:t>
            </a:r>
            <a:r>
              <a:rPr sz="1071" spc="-39" dirty="0">
                <a:latin typeface="Arial"/>
                <a:cs typeface="Arial"/>
              </a:rPr>
              <a:t> </a:t>
            </a:r>
            <a:r>
              <a:rPr sz="1071" dirty="0">
                <a:latin typeface="Arial"/>
                <a:cs typeface="Arial"/>
              </a:rPr>
              <a:t>system</a:t>
            </a:r>
            <a:r>
              <a:rPr sz="1071" spc="-34" dirty="0">
                <a:latin typeface="Arial"/>
                <a:cs typeface="Arial"/>
              </a:rPr>
              <a:t> </a:t>
            </a:r>
            <a:r>
              <a:rPr sz="1071" dirty="0">
                <a:latin typeface="Arial"/>
                <a:cs typeface="Arial"/>
              </a:rPr>
              <a:t>has</a:t>
            </a:r>
            <a:r>
              <a:rPr sz="1071" spc="-34" dirty="0">
                <a:latin typeface="Arial"/>
                <a:cs typeface="Arial"/>
              </a:rPr>
              <a:t> </a:t>
            </a:r>
            <a:r>
              <a:rPr sz="1071" dirty="0">
                <a:latin typeface="Arial"/>
                <a:cs typeface="Arial"/>
              </a:rPr>
              <a:t>almost</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same</a:t>
            </a:r>
            <a:r>
              <a:rPr sz="1071" spc="-29" dirty="0">
                <a:latin typeface="Arial"/>
                <a:cs typeface="Arial"/>
              </a:rPr>
              <a:t> </a:t>
            </a:r>
            <a:r>
              <a:rPr sz="1071" spc="-10" dirty="0">
                <a:latin typeface="Arial"/>
                <a:cs typeface="Arial"/>
              </a:rPr>
              <a:t>components</a:t>
            </a:r>
            <a:r>
              <a:rPr sz="1071" spc="-29" dirty="0">
                <a:latin typeface="Arial"/>
                <a:cs typeface="Arial"/>
              </a:rPr>
              <a:t> </a:t>
            </a:r>
            <a:r>
              <a:rPr sz="1071" dirty="0">
                <a:latin typeface="Arial"/>
                <a:cs typeface="Arial"/>
              </a:rPr>
              <a:t>as</a:t>
            </a:r>
            <a:r>
              <a:rPr sz="1071" spc="-29" dirty="0">
                <a:latin typeface="Arial"/>
                <a:cs typeface="Arial"/>
              </a:rPr>
              <a:t> </a:t>
            </a:r>
            <a:r>
              <a:rPr sz="1071" dirty="0">
                <a:latin typeface="Arial"/>
                <a:cs typeface="Arial"/>
              </a:rPr>
              <a:t>a</a:t>
            </a:r>
            <a:r>
              <a:rPr sz="1071" spc="-34" dirty="0">
                <a:latin typeface="Arial"/>
                <a:cs typeface="Arial"/>
              </a:rPr>
              <a:t> </a:t>
            </a:r>
            <a:r>
              <a:rPr sz="1071" spc="-10" dirty="0">
                <a:latin typeface="Arial"/>
                <a:cs typeface="Arial"/>
              </a:rPr>
              <a:t>room’s</a:t>
            </a:r>
            <a:r>
              <a:rPr sz="1071" spc="-29" dirty="0">
                <a:latin typeface="Arial"/>
                <a:cs typeface="Arial"/>
              </a:rPr>
              <a:t> </a:t>
            </a:r>
            <a:r>
              <a:rPr sz="1071" dirty="0">
                <a:latin typeface="Arial"/>
                <a:cs typeface="Arial"/>
              </a:rPr>
              <a:t>air</a:t>
            </a:r>
            <a:r>
              <a:rPr sz="1071" spc="-34" dirty="0">
                <a:latin typeface="Arial"/>
                <a:cs typeface="Arial"/>
              </a:rPr>
              <a:t> </a:t>
            </a:r>
            <a:r>
              <a:rPr sz="1071" spc="-10" dirty="0">
                <a:latin typeface="Arial"/>
                <a:cs typeface="Arial"/>
              </a:rPr>
              <a:t>conditioner,</a:t>
            </a:r>
            <a:r>
              <a:rPr sz="1071" spc="-29" dirty="0">
                <a:latin typeface="Arial"/>
                <a:cs typeface="Arial"/>
              </a:rPr>
              <a:t> </a:t>
            </a:r>
            <a:r>
              <a:rPr sz="1071" spc="-24" dirty="0">
                <a:latin typeface="Arial"/>
                <a:cs typeface="Arial"/>
              </a:rPr>
              <a:t>but </a:t>
            </a:r>
            <a:r>
              <a:rPr sz="1071" dirty="0">
                <a:latin typeface="Arial"/>
                <a:cs typeface="Arial"/>
              </a:rPr>
              <a:t>since</a:t>
            </a:r>
            <a:r>
              <a:rPr sz="1071" spc="170" dirty="0">
                <a:latin typeface="Arial"/>
                <a:cs typeface="Arial"/>
              </a:rPr>
              <a:t> </a:t>
            </a:r>
            <a:r>
              <a:rPr sz="1071" dirty="0">
                <a:latin typeface="Arial"/>
                <a:cs typeface="Arial"/>
              </a:rPr>
              <a:t>the</a:t>
            </a:r>
            <a:r>
              <a:rPr sz="1071" spc="180" dirty="0">
                <a:latin typeface="Arial"/>
                <a:cs typeface="Arial"/>
              </a:rPr>
              <a:t> </a:t>
            </a:r>
            <a:r>
              <a:rPr sz="1071" dirty="0">
                <a:latin typeface="Arial"/>
                <a:cs typeface="Arial"/>
              </a:rPr>
              <a:t>space</a:t>
            </a:r>
            <a:r>
              <a:rPr sz="1071" spc="175" dirty="0">
                <a:latin typeface="Arial"/>
                <a:cs typeface="Arial"/>
              </a:rPr>
              <a:t> </a:t>
            </a:r>
            <a:r>
              <a:rPr sz="1071" dirty="0">
                <a:latin typeface="Arial"/>
                <a:cs typeface="Arial"/>
              </a:rPr>
              <a:t>is</a:t>
            </a:r>
            <a:r>
              <a:rPr sz="1071" spc="175" dirty="0">
                <a:latin typeface="Arial"/>
                <a:cs typeface="Arial"/>
              </a:rPr>
              <a:t> </a:t>
            </a:r>
            <a:r>
              <a:rPr sz="1071" dirty="0">
                <a:latin typeface="Arial"/>
                <a:cs typeface="Arial"/>
              </a:rPr>
              <a:t>very</a:t>
            </a:r>
            <a:r>
              <a:rPr sz="1071" spc="180" dirty="0">
                <a:latin typeface="Arial"/>
                <a:cs typeface="Arial"/>
              </a:rPr>
              <a:t> </a:t>
            </a:r>
            <a:r>
              <a:rPr sz="1071" dirty="0">
                <a:latin typeface="Arial"/>
                <a:cs typeface="Arial"/>
              </a:rPr>
              <a:t>compact,</a:t>
            </a:r>
            <a:r>
              <a:rPr sz="1071" spc="180" dirty="0">
                <a:latin typeface="Arial"/>
                <a:cs typeface="Arial"/>
              </a:rPr>
              <a:t> </a:t>
            </a:r>
            <a:r>
              <a:rPr sz="1071" dirty="0">
                <a:latin typeface="Arial"/>
                <a:cs typeface="Arial"/>
              </a:rPr>
              <a:t>there</a:t>
            </a:r>
            <a:r>
              <a:rPr sz="1071" spc="175" dirty="0">
                <a:latin typeface="Arial"/>
                <a:cs typeface="Arial"/>
              </a:rPr>
              <a:t> </a:t>
            </a:r>
            <a:r>
              <a:rPr sz="1071" dirty="0">
                <a:latin typeface="Arial"/>
                <a:cs typeface="Arial"/>
              </a:rPr>
              <a:t>are</a:t>
            </a:r>
            <a:r>
              <a:rPr sz="1071" spc="170" dirty="0">
                <a:latin typeface="Arial"/>
                <a:cs typeface="Arial"/>
              </a:rPr>
              <a:t> </a:t>
            </a:r>
            <a:r>
              <a:rPr sz="1071" dirty="0">
                <a:latin typeface="Arial"/>
                <a:cs typeface="Arial"/>
              </a:rPr>
              <a:t>a</a:t>
            </a:r>
            <a:r>
              <a:rPr sz="1071" spc="175" dirty="0">
                <a:latin typeface="Arial"/>
                <a:cs typeface="Arial"/>
              </a:rPr>
              <a:t> </a:t>
            </a:r>
            <a:r>
              <a:rPr sz="1071" dirty="0">
                <a:latin typeface="Arial"/>
                <a:cs typeface="Arial"/>
              </a:rPr>
              <a:t>lot</a:t>
            </a:r>
            <a:r>
              <a:rPr sz="1071" spc="175" dirty="0">
                <a:latin typeface="Arial"/>
                <a:cs typeface="Arial"/>
              </a:rPr>
              <a:t> </a:t>
            </a:r>
            <a:r>
              <a:rPr sz="1071" dirty="0">
                <a:latin typeface="Arial"/>
                <a:cs typeface="Arial"/>
              </a:rPr>
              <a:t>of</a:t>
            </a:r>
            <a:r>
              <a:rPr sz="1071" spc="175" dirty="0">
                <a:latin typeface="Arial"/>
                <a:cs typeface="Arial"/>
              </a:rPr>
              <a:t> </a:t>
            </a:r>
            <a:r>
              <a:rPr sz="1071" dirty="0">
                <a:latin typeface="Arial"/>
                <a:cs typeface="Arial"/>
              </a:rPr>
              <a:t>modifications</a:t>
            </a:r>
            <a:r>
              <a:rPr sz="1071" spc="175" dirty="0">
                <a:latin typeface="Arial"/>
                <a:cs typeface="Arial"/>
              </a:rPr>
              <a:t> </a:t>
            </a:r>
            <a:r>
              <a:rPr sz="1071" dirty="0">
                <a:latin typeface="Arial"/>
                <a:cs typeface="Arial"/>
              </a:rPr>
              <a:t>made</a:t>
            </a:r>
            <a:r>
              <a:rPr sz="1071" spc="175" dirty="0">
                <a:latin typeface="Arial"/>
                <a:cs typeface="Arial"/>
              </a:rPr>
              <a:t> </a:t>
            </a:r>
            <a:r>
              <a:rPr sz="1071" dirty="0">
                <a:latin typeface="Arial"/>
                <a:cs typeface="Arial"/>
              </a:rPr>
              <a:t>in</a:t>
            </a:r>
            <a:r>
              <a:rPr sz="1071" spc="185" dirty="0">
                <a:latin typeface="Arial"/>
                <a:cs typeface="Arial"/>
              </a:rPr>
              <a:t> </a:t>
            </a:r>
            <a:r>
              <a:rPr sz="1071" dirty="0">
                <a:latin typeface="Arial"/>
                <a:cs typeface="Arial"/>
              </a:rPr>
              <a:t>the</a:t>
            </a:r>
            <a:r>
              <a:rPr sz="1071" spc="180" dirty="0">
                <a:latin typeface="Arial"/>
                <a:cs typeface="Arial"/>
              </a:rPr>
              <a:t> </a:t>
            </a:r>
            <a:r>
              <a:rPr sz="1071" dirty="0">
                <a:latin typeface="Arial"/>
                <a:cs typeface="Arial"/>
              </a:rPr>
              <a:t>design</a:t>
            </a:r>
            <a:r>
              <a:rPr sz="1071" spc="170" dirty="0">
                <a:latin typeface="Arial"/>
                <a:cs typeface="Arial"/>
              </a:rPr>
              <a:t> </a:t>
            </a:r>
            <a:r>
              <a:rPr sz="1071" dirty="0">
                <a:latin typeface="Arial"/>
                <a:cs typeface="Arial"/>
              </a:rPr>
              <a:t>of</a:t>
            </a:r>
            <a:r>
              <a:rPr sz="1071" spc="175" dirty="0">
                <a:latin typeface="Arial"/>
                <a:cs typeface="Arial"/>
              </a:rPr>
              <a:t> </a:t>
            </a:r>
            <a:r>
              <a:rPr sz="1071" spc="-24" dirty="0">
                <a:latin typeface="Arial"/>
                <a:cs typeface="Arial"/>
              </a:rPr>
              <a:t>air </a:t>
            </a:r>
            <a:r>
              <a:rPr sz="1071" dirty="0">
                <a:latin typeface="Arial"/>
                <a:cs typeface="Arial"/>
              </a:rPr>
              <a:t>conditioning</a:t>
            </a:r>
            <a:r>
              <a:rPr sz="1071" spc="63" dirty="0">
                <a:latin typeface="Arial"/>
                <a:cs typeface="Arial"/>
              </a:rPr>
              <a:t> </a:t>
            </a:r>
            <a:r>
              <a:rPr sz="1071" dirty="0">
                <a:latin typeface="Arial"/>
                <a:cs typeface="Arial"/>
              </a:rPr>
              <a:t>components</a:t>
            </a:r>
            <a:r>
              <a:rPr sz="1071" spc="78" dirty="0">
                <a:latin typeface="Arial"/>
                <a:cs typeface="Arial"/>
              </a:rPr>
              <a:t> </a:t>
            </a:r>
            <a:r>
              <a:rPr sz="1071" dirty="0">
                <a:latin typeface="Arial"/>
                <a:cs typeface="Arial"/>
              </a:rPr>
              <a:t>so</a:t>
            </a:r>
            <a:r>
              <a:rPr sz="1071" spc="73" dirty="0">
                <a:latin typeface="Arial"/>
                <a:cs typeface="Arial"/>
              </a:rPr>
              <a:t> </a:t>
            </a:r>
            <a:r>
              <a:rPr sz="1071" dirty="0">
                <a:latin typeface="Arial"/>
                <a:cs typeface="Arial"/>
              </a:rPr>
              <a:t>that</a:t>
            </a:r>
            <a:r>
              <a:rPr sz="1071" spc="73" dirty="0">
                <a:latin typeface="Arial"/>
                <a:cs typeface="Arial"/>
              </a:rPr>
              <a:t> </a:t>
            </a:r>
            <a:r>
              <a:rPr sz="1071" dirty="0">
                <a:latin typeface="Arial"/>
                <a:cs typeface="Arial"/>
              </a:rPr>
              <a:t>it</a:t>
            </a:r>
            <a:r>
              <a:rPr sz="1071" spc="63" dirty="0">
                <a:latin typeface="Arial"/>
                <a:cs typeface="Arial"/>
              </a:rPr>
              <a:t> </a:t>
            </a:r>
            <a:r>
              <a:rPr sz="1071" dirty="0">
                <a:latin typeface="Arial"/>
                <a:cs typeface="Arial"/>
              </a:rPr>
              <a:t>provides</a:t>
            </a:r>
            <a:r>
              <a:rPr sz="1071" spc="73" dirty="0">
                <a:latin typeface="Arial"/>
                <a:cs typeface="Arial"/>
              </a:rPr>
              <a:t> </a:t>
            </a:r>
            <a:r>
              <a:rPr sz="1071" dirty="0">
                <a:latin typeface="Arial"/>
                <a:cs typeface="Arial"/>
              </a:rPr>
              <a:t>convenient</a:t>
            </a:r>
            <a:r>
              <a:rPr sz="1071" spc="73" dirty="0">
                <a:latin typeface="Arial"/>
                <a:cs typeface="Arial"/>
              </a:rPr>
              <a:t> </a:t>
            </a:r>
            <a:r>
              <a:rPr sz="1071" dirty="0">
                <a:latin typeface="Arial"/>
                <a:cs typeface="Arial"/>
              </a:rPr>
              <a:t>installation</a:t>
            </a:r>
            <a:r>
              <a:rPr sz="1071" spc="68" dirty="0">
                <a:latin typeface="Arial"/>
                <a:cs typeface="Arial"/>
              </a:rPr>
              <a:t> </a:t>
            </a:r>
            <a:r>
              <a:rPr sz="1071" dirty="0">
                <a:latin typeface="Arial"/>
                <a:cs typeface="Arial"/>
              </a:rPr>
              <a:t>in</a:t>
            </a:r>
            <a:r>
              <a:rPr sz="1071" spc="7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vehicle</a:t>
            </a:r>
            <a:r>
              <a:rPr sz="1071" spc="73" dirty="0">
                <a:latin typeface="Arial"/>
                <a:cs typeface="Arial"/>
              </a:rPr>
              <a:t> </a:t>
            </a:r>
            <a:r>
              <a:rPr sz="1071" dirty="0">
                <a:latin typeface="Arial"/>
                <a:cs typeface="Arial"/>
              </a:rPr>
              <a:t>as</a:t>
            </a:r>
            <a:r>
              <a:rPr sz="1071" spc="78" dirty="0">
                <a:latin typeface="Arial"/>
                <a:cs typeface="Arial"/>
              </a:rPr>
              <a:t> </a:t>
            </a:r>
            <a:r>
              <a:rPr sz="1071" dirty="0">
                <a:latin typeface="Arial"/>
                <a:cs typeface="Arial"/>
              </a:rPr>
              <a:t>well</a:t>
            </a:r>
            <a:r>
              <a:rPr sz="1071" spc="73" dirty="0">
                <a:latin typeface="Arial"/>
                <a:cs typeface="Arial"/>
              </a:rPr>
              <a:t> </a:t>
            </a:r>
            <a:r>
              <a:rPr sz="1071" dirty="0">
                <a:latin typeface="Arial"/>
                <a:cs typeface="Arial"/>
              </a:rPr>
              <a:t>as</a:t>
            </a:r>
            <a:r>
              <a:rPr sz="1071" spc="78" dirty="0">
                <a:latin typeface="Arial"/>
                <a:cs typeface="Arial"/>
              </a:rPr>
              <a:t> </a:t>
            </a:r>
            <a:r>
              <a:rPr sz="1071" spc="-24" dirty="0">
                <a:latin typeface="Arial"/>
                <a:cs typeface="Arial"/>
              </a:rPr>
              <a:t>to </a:t>
            </a:r>
            <a:r>
              <a:rPr sz="1071" dirty="0">
                <a:latin typeface="Arial"/>
                <a:cs typeface="Arial"/>
              </a:rPr>
              <a:t>service</a:t>
            </a:r>
            <a:r>
              <a:rPr sz="1071" spc="-2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repair</a:t>
            </a:r>
            <a:r>
              <a:rPr sz="1071" spc="-24" dirty="0">
                <a:latin typeface="Arial"/>
                <a:cs typeface="Arial"/>
              </a:rPr>
              <a:t> </a:t>
            </a:r>
            <a:r>
              <a:rPr sz="1071" dirty="0">
                <a:latin typeface="Arial"/>
                <a:cs typeface="Arial"/>
              </a:rPr>
              <a:t>system</a:t>
            </a:r>
            <a:r>
              <a:rPr sz="1071" spc="-29" dirty="0">
                <a:latin typeface="Arial"/>
                <a:cs typeface="Arial"/>
              </a:rPr>
              <a:t> </a:t>
            </a:r>
            <a:r>
              <a:rPr sz="1071" spc="-10" dirty="0">
                <a:latin typeface="Arial"/>
                <a:cs typeface="Arial"/>
              </a:rPr>
              <a:t>components.</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16</a:t>
            </a:r>
          </a:p>
        </p:txBody>
      </p:sp>
      <p:sp>
        <p:nvSpPr>
          <p:cNvPr id="9" name="object 3">
            <a:extLst>
              <a:ext uri="{FF2B5EF4-FFF2-40B4-BE49-F238E27FC236}">
                <a16:creationId xmlns:a16="http://schemas.microsoft.com/office/drawing/2014/main" id="{FD55E7CB-8EE0-13D9-65FD-8E9D25B53178}"/>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3761539"/>
            <a:ext cx="5814185" cy="937503"/>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2.1.1.</a:t>
            </a:r>
            <a:r>
              <a:rPr sz="1071" b="1" spc="97" dirty="0">
                <a:latin typeface="Arial"/>
                <a:cs typeface="Arial"/>
              </a:rPr>
              <a:t>  </a:t>
            </a:r>
            <a:r>
              <a:rPr sz="1071" b="1" dirty="0">
                <a:latin typeface="Arial"/>
                <a:cs typeface="Arial"/>
              </a:rPr>
              <a:t>How</a:t>
            </a:r>
            <a:r>
              <a:rPr sz="1071" b="1" spc="-15" dirty="0">
                <a:latin typeface="Arial"/>
                <a:cs typeface="Arial"/>
              </a:rPr>
              <a:t> </a:t>
            </a:r>
            <a:r>
              <a:rPr sz="1071" b="1" dirty="0">
                <a:latin typeface="Arial"/>
                <a:cs typeface="Arial"/>
              </a:rPr>
              <a:t>do</a:t>
            </a:r>
            <a:r>
              <a:rPr sz="1071" b="1" spc="-5" dirty="0">
                <a:latin typeface="Arial"/>
                <a:cs typeface="Arial"/>
              </a:rPr>
              <a:t> </a:t>
            </a:r>
            <a:r>
              <a:rPr sz="1071" b="1" dirty="0">
                <a:latin typeface="Arial"/>
                <a:cs typeface="Arial"/>
              </a:rPr>
              <a:t>they</a:t>
            </a:r>
            <a:r>
              <a:rPr sz="1071" b="1" spc="-10" dirty="0">
                <a:latin typeface="Arial"/>
                <a:cs typeface="Arial"/>
              </a:rPr>
              <a:t> work?</a:t>
            </a:r>
            <a:endParaRPr sz="1071">
              <a:latin typeface="Arial"/>
              <a:cs typeface="Arial"/>
            </a:endParaRPr>
          </a:p>
          <a:p>
            <a:pPr marL="12369" marR="4947" indent="-618" algn="just">
              <a:lnSpc>
                <a:spcPct val="143900"/>
              </a:lnSpc>
              <a:spcBef>
                <a:spcPts val="584"/>
              </a:spcBef>
            </a:pPr>
            <a:r>
              <a:rPr sz="1071" dirty="0">
                <a:latin typeface="Arial"/>
                <a:cs typeface="Arial"/>
              </a:rPr>
              <a:t>Compressors</a:t>
            </a:r>
            <a:r>
              <a:rPr sz="1071" spc="282" dirty="0">
                <a:latin typeface="Arial"/>
                <a:cs typeface="Arial"/>
              </a:rPr>
              <a:t> </a:t>
            </a:r>
            <a:r>
              <a:rPr sz="1071" dirty="0">
                <a:latin typeface="Arial"/>
                <a:cs typeface="Arial"/>
              </a:rPr>
              <a:t>are</a:t>
            </a:r>
            <a:r>
              <a:rPr sz="1071" spc="287" dirty="0">
                <a:latin typeface="Arial"/>
                <a:cs typeface="Arial"/>
              </a:rPr>
              <a:t> </a:t>
            </a:r>
            <a:r>
              <a:rPr sz="1071" dirty="0">
                <a:latin typeface="Arial"/>
                <a:cs typeface="Arial"/>
              </a:rPr>
              <a:t>driven</a:t>
            </a:r>
            <a:r>
              <a:rPr sz="1071" spc="282" dirty="0">
                <a:latin typeface="Arial"/>
                <a:cs typeface="Arial"/>
              </a:rPr>
              <a:t> </a:t>
            </a:r>
            <a:r>
              <a:rPr sz="1071" dirty="0">
                <a:latin typeface="Arial"/>
                <a:cs typeface="Arial"/>
              </a:rPr>
              <a:t>by</a:t>
            </a:r>
            <a:r>
              <a:rPr sz="1071" spc="287" dirty="0">
                <a:latin typeface="Arial"/>
                <a:cs typeface="Arial"/>
              </a:rPr>
              <a:t> </a:t>
            </a:r>
            <a:r>
              <a:rPr sz="1071" dirty="0">
                <a:latin typeface="Arial"/>
                <a:cs typeface="Arial"/>
              </a:rPr>
              <a:t>a</a:t>
            </a:r>
            <a:r>
              <a:rPr sz="1071" spc="282" dirty="0">
                <a:latin typeface="Arial"/>
                <a:cs typeface="Arial"/>
              </a:rPr>
              <a:t> </a:t>
            </a:r>
            <a:r>
              <a:rPr sz="1071" spc="-10" dirty="0">
                <a:latin typeface="Arial"/>
                <a:cs typeface="Arial"/>
              </a:rPr>
              <a:t>multi-</a:t>
            </a:r>
            <a:r>
              <a:rPr sz="1071" dirty="0">
                <a:latin typeface="Arial"/>
                <a:cs typeface="Arial"/>
              </a:rPr>
              <a:t>belt</a:t>
            </a:r>
            <a:r>
              <a:rPr sz="1071" spc="287" dirty="0">
                <a:latin typeface="Arial"/>
                <a:cs typeface="Arial"/>
              </a:rPr>
              <a:t> </a:t>
            </a:r>
            <a:r>
              <a:rPr sz="1071" dirty="0">
                <a:latin typeface="Arial"/>
                <a:cs typeface="Arial"/>
              </a:rPr>
              <a:t>or</a:t>
            </a:r>
            <a:r>
              <a:rPr sz="1071" spc="282" dirty="0">
                <a:latin typeface="Arial"/>
                <a:cs typeface="Arial"/>
              </a:rPr>
              <a:t> </a:t>
            </a:r>
            <a:r>
              <a:rPr sz="1071" dirty="0">
                <a:latin typeface="Arial"/>
                <a:cs typeface="Arial"/>
              </a:rPr>
              <a:t>a</a:t>
            </a:r>
            <a:r>
              <a:rPr sz="1071" spc="282" dirty="0">
                <a:latin typeface="Arial"/>
                <a:cs typeface="Arial"/>
              </a:rPr>
              <a:t> </a:t>
            </a:r>
            <a:r>
              <a:rPr sz="1071" dirty="0">
                <a:latin typeface="Arial"/>
                <a:cs typeface="Arial"/>
              </a:rPr>
              <a:t>single</a:t>
            </a:r>
            <a:r>
              <a:rPr sz="1071" spc="282" dirty="0">
                <a:latin typeface="Arial"/>
                <a:cs typeface="Arial"/>
              </a:rPr>
              <a:t> </a:t>
            </a:r>
            <a:r>
              <a:rPr sz="1071" dirty="0">
                <a:latin typeface="Arial"/>
                <a:cs typeface="Arial"/>
              </a:rPr>
              <a:t>serpentine</a:t>
            </a:r>
            <a:r>
              <a:rPr sz="1071" spc="287" dirty="0">
                <a:latin typeface="Arial"/>
                <a:cs typeface="Arial"/>
              </a:rPr>
              <a:t> </a:t>
            </a:r>
            <a:r>
              <a:rPr sz="1071" dirty="0">
                <a:latin typeface="Arial"/>
                <a:cs typeface="Arial"/>
              </a:rPr>
              <a:t>belt</a:t>
            </a:r>
            <a:r>
              <a:rPr sz="1071" spc="287" dirty="0">
                <a:latin typeface="Arial"/>
                <a:cs typeface="Arial"/>
              </a:rPr>
              <a:t> </a:t>
            </a:r>
            <a:r>
              <a:rPr sz="1071" dirty="0">
                <a:latin typeface="Arial"/>
                <a:cs typeface="Arial"/>
              </a:rPr>
              <a:t>drive</a:t>
            </a:r>
            <a:r>
              <a:rPr sz="1071" spc="282" dirty="0">
                <a:latin typeface="Arial"/>
                <a:cs typeface="Arial"/>
              </a:rPr>
              <a:t> </a:t>
            </a:r>
            <a:r>
              <a:rPr sz="1071" dirty="0">
                <a:latin typeface="Arial"/>
                <a:cs typeface="Arial"/>
              </a:rPr>
              <a:t>from</a:t>
            </a:r>
            <a:r>
              <a:rPr sz="1071" spc="282" dirty="0">
                <a:latin typeface="Arial"/>
                <a:cs typeface="Arial"/>
              </a:rPr>
              <a:t> </a:t>
            </a:r>
            <a:r>
              <a:rPr sz="1071" dirty="0">
                <a:latin typeface="Arial"/>
                <a:cs typeface="Arial"/>
              </a:rPr>
              <a:t>the</a:t>
            </a:r>
            <a:r>
              <a:rPr sz="1071" spc="282" dirty="0">
                <a:latin typeface="Arial"/>
                <a:cs typeface="Arial"/>
              </a:rPr>
              <a:t> </a:t>
            </a:r>
            <a:r>
              <a:rPr sz="1071" spc="-10" dirty="0">
                <a:latin typeface="Arial"/>
                <a:cs typeface="Arial"/>
              </a:rPr>
              <a:t>engine </a:t>
            </a:r>
            <a:r>
              <a:rPr sz="1071" dirty="0">
                <a:latin typeface="Arial"/>
                <a:cs typeface="Arial"/>
              </a:rPr>
              <a:t>crankshaft.</a:t>
            </a:r>
            <a:r>
              <a:rPr sz="1071" spc="1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small</a:t>
            </a:r>
            <a:r>
              <a:rPr sz="1071" spc="29" dirty="0">
                <a:latin typeface="Arial"/>
                <a:cs typeface="Arial"/>
              </a:rPr>
              <a:t> </a:t>
            </a:r>
            <a:r>
              <a:rPr sz="1071" dirty="0">
                <a:latin typeface="Arial"/>
                <a:cs typeface="Arial"/>
              </a:rPr>
              <a:t>idler</a:t>
            </a:r>
            <a:r>
              <a:rPr sz="1071" spc="19" dirty="0">
                <a:latin typeface="Arial"/>
                <a:cs typeface="Arial"/>
              </a:rPr>
              <a:t> </a:t>
            </a:r>
            <a:r>
              <a:rPr sz="1071" dirty="0">
                <a:latin typeface="Arial"/>
                <a:cs typeface="Arial"/>
              </a:rPr>
              <a:t>pulley</a:t>
            </a:r>
            <a:r>
              <a:rPr sz="1071" spc="2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normally</a:t>
            </a:r>
            <a:r>
              <a:rPr sz="1071" spc="29" dirty="0">
                <a:latin typeface="Arial"/>
                <a:cs typeface="Arial"/>
              </a:rPr>
              <a:t> </a:t>
            </a:r>
            <a:r>
              <a:rPr sz="1071" dirty="0">
                <a:latin typeface="Arial"/>
                <a:cs typeface="Arial"/>
              </a:rPr>
              <a:t>used</a:t>
            </a:r>
            <a:r>
              <a:rPr sz="1071" spc="1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conjunction</a:t>
            </a:r>
            <a:r>
              <a:rPr sz="1071" spc="29"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belt</a:t>
            </a:r>
            <a:r>
              <a:rPr sz="1071" spc="29" dirty="0">
                <a:latin typeface="Arial"/>
                <a:cs typeface="Arial"/>
              </a:rPr>
              <a:t> </a:t>
            </a:r>
            <a:r>
              <a:rPr sz="1071" dirty="0">
                <a:latin typeface="Arial"/>
                <a:cs typeface="Arial"/>
              </a:rPr>
              <a:t>adjusting</a:t>
            </a:r>
            <a:r>
              <a:rPr sz="1071" spc="19" dirty="0">
                <a:latin typeface="Arial"/>
                <a:cs typeface="Arial"/>
              </a:rPr>
              <a:t> </a:t>
            </a:r>
            <a:r>
              <a:rPr sz="1071" spc="-10" dirty="0">
                <a:latin typeface="Arial"/>
                <a:cs typeface="Arial"/>
              </a:rPr>
              <a:t>mechanism </a:t>
            </a:r>
            <a:r>
              <a:rPr sz="1071" dirty="0">
                <a:latin typeface="Arial"/>
                <a:cs typeface="Arial"/>
              </a:rPr>
              <a:t>to</a:t>
            </a:r>
            <a:r>
              <a:rPr sz="1071" spc="-24" dirty="0">
                <a:latin typeface="Arial"/>
                <a:cs typeface="Arial"/>
              </a:rPr>
              <a:t> </a:t>
            </a:r>
            <a:r>
              <a:rPr sz="1071" dirty="0">
                <a:latin typeface="Arial"/>
                <a:cs typeface="Arial"/>
              </a:rPr>
              <a:t>absorb</a:t>
            </a:r>
            <a:r>
              <a:rPr sz="1071" spc="-24" dirty="0">
                <a:latin typeface="Arial"/>
                <a:cs typeface="Arial"/>
              </a:rPr>
              <a:t> </a:t>
            </a:r>
            <a:r>
              <a:rPr sz="1071" dirty="0">
                <a:latin typeface="Arial"/>
                <a:cs typeface="Arial"/>
              </a:rPr>
              <a:t>belt</a:t>
            </a:r>
            <a:r>
              <a:rPr sz="1071" spc="-19" dirty="0">
                <a:latin typeface="Arial"/>
                <a:cs typeface="Arial"/>
              </a:rPr>
              <a:t> </a:t>
            </a:r>
            <a:r>
              <a:rPr sz="1071" dirty="0">
                <a:latin typeface="Arial"/>
                <a:cs typeface="Arial"/>
              </a:rPr>
              <a:t>vibrations</a:t>
            </a:r>
            <a:r>
              <a:rPr sz="1071" spc="-29" dirty="0">
                <a:latin typeface="Arial"/>
                <a:cs typeface="Arial"/>
              </a:rPr>
              <a:t> </a:t>
            </a:r>
            <a:r>
              <a:rPr sz="1071" dirty="0">
                <a:latin typeface="Arial"/>
                <a:cs typeface="Arial"/>
              </a:rPr>
              <a:t>when</a:t>
            </a:r>
            <a:r>
              <a:rPr sz="1071" spc="-1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belt</a:t>
            </a:r>
            <a:r>
              <a:rPr sz="1071" spc="-19" dirty="0">
                <a:latin typeface="Arial"/>
                <a:cs typeface="Arial"/>
              </a:rPr>
              <a:t> </a:t>
            </a:r>
            <a:r>
              <a:rPr sz="1071" dirty="0">
                <a:latin typeface="Arial"/>
                <a:cs typeface="Arial"/>
              </a:rPr>
              <a:t>has</a:t>
            </a:r>
            <a:r>
              <a:rPr sz="1071" spc="-24"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long</a:t>
            </a:r>
            <a:r>
              <a:rPr sz="1071" spc="-19" dirty="0">
                <a:latin typeface="Arial"/>
                <a:cs typeface="Arial"/>
              </a:rPr>
              <a:t> </a:t>
            </a:r>
            <a:r>
              <a:rPr sz="1071" dirty="0">
                <a:latin typeface="Arial"/>
                <a:cs typeface="Arial"/>
              </a:rPr>
              <a:t>distance</a:t>
            </a:r>
            <a:r>
              <a:rPr sz="1071" spc="-24" dirty="0">
                <a:latin typeface="Arial"/>
                <a:cs typeface="Arial"/>
              </a:rPr>
              <a:t> </a:t>
            </a:r>
            <a:r>
              <a:rPr sz="1071" dirty="0">
                <a:latin typeface="Arial"/>
                <a:cs typeface="Arial"/>
              </a:rPr>
              <a:t>between</a:t>
            </a:r>
            <a:r>
              <a:rPr sz="1071" spc="-19" dirty="0">
                <a:latin typeface="Arial"/>
                <a:cs typeface="Arial"/>
              </a:rPr>
              <a:t> </a:t>
            </a:r>
            <a:r>
              <a:rPr sz="1071" spc="-10" dirty="0">
                <a:latin typeface="Arial"/>
                <a:cs typeface="Arial"/>
              </a:rPr>
              <a:t>pulleys.</a:t>
            </a:r>
            <a:endParaRPr sz="1071">
              <a:latin typeface="Arial"/>
              <a:cs typeface="Arial"/>
            </a:endParaRPr>
          </a:p>
        </p:txBody>
      </p:sp>
      <p:sp>
        <p:nvSpPr>
          <p:cNvPr id="3" name="object 3"/>
          <p:cNvSpPr txBox="1"/>
          <p:nvPr/>
        </p:nvSpPr>
        <p:spPr>
          <a:xfrm>
            <a:off x="878119" y="7563949"/>
            <a:ext cx="5812948" cy="1412120"/>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2.2</a:t>
            </a:r>
            <a:r>
              <a:rPr sz="1071" b="1" spc="346" dirty="0">
                <a:latin typeface="Arial"/>
                <a:cs typeface="Arial"/>
              </a:rPr>
              <a:t>   </a:t>
            </a:r>
            <a:r>
              <a:rPr sz="1071" b="1" dirty="0">
                <a:latin typeface="Arial"/>
                <a:cs typeface="Arial"/>
              </a:rPr>
              <a:t>Electromagnetic </a:t>
            </a:r>
            <a:r>
              <a:rPr sz="1071" b="1" spc="-10" dirty="0">
                <a:latin typeface="Arial"/>
                <a:cs typeface="Arial"/>
              </a:rPr>
              <a:t>Clutch</a:t>
            </a:r>
            <a:endParaRPr sz="1071">
              <a:latin typeface="Arial"/>
              <a:cs typeface="Arial"/>
            </a:endParaRPr>
          </a:p>
          <a:p>
            <a:pPr marL="12369" marR="4947" algn="just">
              <a:lnSpc>
                <a:spcPct val="143800"/>
              </a:lnSpc>
              <a:spcBef>
                <a:spcPts val="584"/>
              </a:spcBef>
            </a:pPr>
            <a:r>
              <a:rPr sz="1071" dirty="0">
                <a:latin typeface="Arial"/>
                <a:cs typeface="Arial"/>
              </a:rPr>
              <a:t>A</a:t>
            </a:r>
            <a:r>
              <a:rPr sz="1071" spc="-34" dirty="0">
                <a:latin typeface="Arial"/>
                <a:cs typeface="Arial"/>
              </a:rPr>
              <a:t> </a:t>
            </a:r>
            <a:r>
              <a:rPr sz="1071" dirty="0">
                <a:latin typeface="Arial"/>
                <a:cs typeface="Arial"/>
              </a:rPr>
              <a:t>clutch</a:t>
            </a:r>
            <a:r>
              <a:rPr sz="1071" spc="-2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used</a:t>
            </a:r>
            <a:r>
              <a:rPr sz="1071" spc="-2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transmit</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power</a:t>
            </a:r>
            <a:r>
              <a:rPr sz="1071" spc="-29" dirty="0">
                <a:latin typeface="Arial"/>
                <a:cs typeface="Arial"/>
              </a:rPr>
              <a:t> </a:t>
            </a:r>
            <a:r>
              <a:rPr sz="1071" dirty="0">
                <a:latin typeface="Arial"/>
                <a:cs typeface="Arial"/>
              </a:rPr>
              <a:t>from</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engine</a:t>
            </a:r>
            <a:r>
              <a:rPr sz="1071" spc="-29" dirty="0">
                <a:latin typeface="Arial"/>
                <a:cs typeface="Arial"/>
              </a:rPr>
              <a:t> </a:t>
            </a:r>
            <a:r>
              <a:rPr sz="1071" dirty="0">
                <a:latin typeface="Arial"/>
                <a:cs typeface="Arial"/>
              </a:rPr>
              <a:t>crankshaft</a:t>
            </a:r>
            <a:r>
              <a:rPr sz="1071" spc="-2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compressor</a:t>
            </a:r>
            <a:r>
              <a:rPr sz="1071" spc="-34"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means</a:t>
            </a:r>
            <a:r>
              <a:rPr sz="1071" spc="-24" dirty="0">
                <a:latin typeface="Arial"/>
                <a:cs typeface="Arial"/>
              </a:rPr>
              <a:t> of </a:t>
            </a:r>
            <a:r>
              <a:rPr sz="1071" dirty="0">
                <a:latin typeface="Arial"/>
                <a:cs typeface="Arial"/>
              </a:rPr>
              <a:t>a</a:t>
            </a:r>
            <a:r>
              <a:rPr sz="1071" spc="-44" dirty="0">
                <a:latin typeface="Arial"/>
                <a:cs typeface="Arial"/>
              </a:rPr>
              <a:t> </a:t>
            </a:r>
            <a:r>
              <a:rPr sz="1071" spc="-10" dirty="0">
                <a:latin typeface="Arial"/>
                <a:cs typeface="Arial"/>
              </a:rPr>
              <a:t>drive</a:t>
            </a:r>
            <a:r>
              <a:rPr sz="1071" spc="-44" dirty="0">
                <a:latin typeface="Arial"/>
                <a:cs typeface="Arial"/>
              </a:rPr>
              <a:t> </a:t>
            </a:r>
            <a:r>
              <a:rPr sz="1071" dirty="0">
                <a:latin typeface="Arial"/>
                <a:cs typeface="Arial"/>
              </a:rPr>
              <a:t>belt.</a:t>
            </a:r>
            <a:r>
              <a:rPr sz="1071" spc="-44" dirty="0">
                <a:latin typeface="Arial"/>
                <a:cs typeface="Arial"/>
              </a:rPr>
              <a:t> </a:t>
            </a:r>
            <a:r>
              <a:rPr sz="1071" spc="-10" dirty="0">
                <a:latin typeface="Arial"/>
                <a:cs typeface="Arial"/>
              </a:rPr>
              <a:t>The</a:t>
            </a:r>
            <a:r>
              <a:rPr sz="1071" spc="-44" dirty="0">
                <a:latin typeface="Arial"/>
                <a:cs typeface="Arial"/>
              </a:rPr>
              <a:t> </a:t>
            </a:r>
            <a:r>
              <a:rPr sz="1071" spc="-10" dirty="0">
                <a:latin typeface="Arial"/>
                <a:cs typeface="Arial"/>
              </a:rPr>
              <a:t>clutch</a:t>
            </a:r>
            <a:r>
              <a:rPr sz="1071" spc="-39" dirty="0">
                <a:latin typeface="Arial"/>
                <a:cs typeface="Arial"/>
              </a:rPr>
              <a:t> </a:t>
            </a:r>
            <a:r>
              <a:rPr sz="1071" spc="-10" dirty="0">
                <a:latin typeface="Arial"/>
                <a:cs typeface="Arial"/>
              </a:rPr>
              <a:t>has</a:t>
            </a:r>
            <a:r>
              <a:rPr sz="1071" spc="-44" dirty="0">
                <a:latin typeface="Arial"/>
                <a:cs typeface="Arial"/>
              </a:rPr>
              <a:t> </a:t>
            </a:r>
            <a:r>
              <a:rPr sz="1071" spc="-10" dirty="0">
                <a:latin typeface="Arial"/>
                <a:cs typeface="Arial"/>
              </a:rPr>
              <a:t>an</a:t>
            </a:r>
            <a:r>
              <a:rPr sz="1071" spc="-44" dirty="0">
                <a:latin typeface="Arial"/>
                <a:cs typeface="Arial"/>
              </a:rPr>
              <a:t> </a:t>
            </a:r>
            <a:r>
              <a:rPr sz="1071" spc="-10" dirty="0">
                <a:latin typeface="Arial"/>
                <a:cs typeface="Arial"/>
              </a:rPr>
              <a:t>electromagnetic</a:t>
            </a:r>
            <a:r>
              <a:rPr sz="1071" spc="-44" dirty="0">
                <a:latin typeface="Arial"/>
                <a:cs typeface="Arial"/>
              </a:rPr>
              <a:t> </a:t>
            </a:r>
            <a:r>
              <a:rPr sz="1071" spc="-10" dirty="0">
                <a:latin typeface="Arial"/>
                <a:cs typeface="Arial"/>
              </a:rPr>
              <a:t>pressure</a:t>
            </a:r>
            <a:r>
              <a:rPr sz="1071" spc="-39" dirty="0">
                <a:latin typeface="Arial"/>
                <a:cs typeface="Arial"/>
              </a:rPr>
              <a:t> </a:t>
            </a:r>
            <a:r>
              <a:rPr sz="1071" spc="-10" dirty="0">
                <a:latin typeface="Arial"/>
                <a:cs typeface="Arial"/>
              </a:rPr>
              <a:t>plate</a:t>
            </a:r>
            <a:r>
              <a:rPr sz="1071" spc="-39" dirty="0">
                <a:latin typeface="Arial"/>
                <a:cs typeface="Arial"/>
              </a:rPr>
              <a:t> </a:t>
            </a:r>
            <a:r>
              <a:rPr sz="1071" spc="-10" dirty="0">
                <a:latin typeface="Arial"/>
                <a:cs typeface="Arial"/>
              </a:rPr>
              <a:t>designed</a:t>
            </a:r>
            <a:r>
              <a:rPr sz="1071" spc="-44"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connect</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rotor</a:t>
            </a:r>
            <a:r>
              <a:rPr sz="1071" spc="-44" dirty="0">
                <a:latin typeface="Arial"/>
                <a:cs typeface="Arial"/>
              </a:rPr>
              <a:t> </a:t>
            </a:r>
            <a:r>
              <a:rPr sz="1071" spc="-10" dirty="0">
                <a:latin typeface="Arial"/>
                <a:cs typeface="Arial"/>
              </a:rPr>
              <a:t>pulley </a:t>
            </a:r>
            <a:r>
              <a:rPr sz="1071" dirty="0">
                <a:latin typeface="Arial"/>
                <a:cs typeface="Arial"/>
              </a:rPr>
              <a:t>to</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compressor</a:t>
            </a:r>
            <a:r>
              <a:rPr sz="1071" spc="29" dirty="0">
                <a:latin typeface="Arial"/>
                <a:cs typeface="Arial"/>
              </a:rPr>
              <a:t> </a:t>
            </a:r>
            <a:r>
              <a:rPr sz="1071" dirty="0">
                <a:latin typeface="Arial"/>
                <a:cs typeface="Arial"/>
              </a:rPr>
              <a:t>shaft</a:t>
            </a:r>
            <a:r>
              <a:rPr sz="1071" spc="29" dirty="0">
                <a:latin typeface="Arial"/>
                <a:cs typeface="Arial"/>
              </a:rPr>
              <a:t> </a:t>
            </a:r>
            <a:r>
              <a:rPr sz="1071" dirty="0">
                <a:latin typeface="Arial"/>
                <a:cs typeface="Arial"/>
              </a:rPr>
              <a:t>when</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field</a:t>
            </a:r>
            <a:r>
              <a:rPr sz="1071" spc="39" dirty="0">
                <a:latin typeface="Arial"/>
                <a:cs typeface="Arial"/>
              </a:rPr>
              <a:t> </a:t>
            </a:r>
            <a:r>
              <a:rPr sz="1071" dirty="0">
                <a:latin typeface="Arial"/>
                <a:cs typeface="Arial"/>
              </a:rPr>
              <a:t>coil</a:t>
            </a:r>
            <a:r>
              <a:rPr sz="1071" spc="3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energized.</a:t>
            </a:r>
            <a:r>
              <a:rPr sz="1071" spc="39" dirty="0">
                <a:latin typeface="Arial"/>
                <a:cs typeface="Arial"/>
              </a:rPr>
              <a:t> </a:t>
            </a:r>
            <a:r>
              <a:rPr sz="1071" dirty="0">
                <a:latin typeface="Arial"/>
                <a:cs typeface="Arial"/>
              </a:rPr>
              <a:t>When</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clutch</a:t>
            </a:r>
            <a:r>
              <a:rPr sz="1071" spc="3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not</a:t>
            </a:r>
            <a:r>
              <a:rPr sz="1071" spc="34" dirty="0">
                <a:latin typeface="Arial"/>
                <a:cs typeface="Arial"/>
              </a:rPr>
              <a:t> </a:t>
            </a:r>
            <a:r>
              <a:rPr sz="1071" dirty="0">
                <a:latin typeface="Arial"/>
                <a:cs typeface="Arial"/>
              </a:rPr>
              <a:t>engaged</a:t>
            </a:r>
            <a:r>
              <a:rPr sz="1071" spc="39" dirty="0">
                <a:latin typeface="Arial"/>
                <a:cs typeface="Arial"/>
              </a:rPr>
              <a:t> </a:t>
            </a:r>
            <a:r>
              <a:rPr sz="1071" dirty="0">
                <a:latin typeface="Arial"/>
                <a:cs typeface="Arial"/>
              </a:rPr>
              <a:t>to</a:t>
            </a:r>
            <a:r>
              <a:rPr sz="1071" spc="49" dirty="0">
                <a:latin typeface="Arial"/>
                <a:cs typeface="Arial"/>
              </a:rPr>
              <a:t> </a:t>
            </a:r>
            <a:r>
              <a:rPr sz="1071" spc="-24" dirty="0">
                <a:latin typeface="Arial"/>
                <a:cs typeface="Arial"/>
              </a:rPr>
              <a:t>the </a:t>
            </a:r>
            <a:r>
              <a:rPr sz="1071" dirty="0">
                <a:latin typeface="Arial"/>
                <a:cs typeface="Arial"/>
              </a:rPr>
              <a:t>compressor,</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shaft does not</a:t>
            </a:r>
            <a:r>
              <a:rPr sz="1071" spc="-5" dirty="0">
                <a:latin typeface="Arial"/>
                <a:cs typeface="Arial"/>
              </a:rPr>
              <a:t> </a:t>
            </a:r>
            <a:r>
              <a:rPr sz="1071" dirty="0">
                <a:latin typeface="Arial"/>
                <a:cs typeface="Arial"/>
              </a:rPr>
              <a:t>rotate and</a:t>
            </a:r>
            <a:r>
              <a:rPr sz="1071" spc="-5" dirty="0">
                <a:latin typeface="Arial"/>
                <a:cs typeface="Arial"/>
              </a:rPr>
              <a:t> </a:t>
            </a:r>
            <a:r>
              <a:rPr sz="1071" dirty="0">
                <a:latin typeface="Arial"/>
                <a:cs typeface="Arial"/>
              </a:rPr>
              <a:t>there</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no</a:t>
            </a:r>
            <a:r>
              <a:rPr sz="1071" spc="-5" dirty="0">
                <a:latin typeface="Arial"/>
                <a:cs typeface="Arial"/>
              </a:rPr>
              <a:t> </a:t>
            </a:r>
            <a:r>
              <a:rPr sz="1071" dirty="0">
                <a:latin typeface="Arial"/>
                <a:cs typeface="Arial"/>
              </a:rPr>
              <a:t>refrigerant</a:t>
            </a:r>
            <a:r>
              <a:rPr sz="1071" spc="-5" dirty="0">
                <a:latin typeface="Arial"/>
                <a:cs typeface="Arial"/>
              </a:rPr>
              <a:t> </a:t>
            </a:r>
            <a:r>
              <a:rPr sz="1071" dirty="0">
                <a:latin typeface="Arial"/>
                <a:cs typeface="Arial"/>
              </a:rPr>
              <a:t>flow and</a:t>
            </a:r>
            <a:r>
              <a:rPr sz="1071" spc="-5" dirty="0">
                <a:latin typeface="Arial"/>
                <a:cs typeface="Arial"/>
              </a:rPr>
              <a:t> </a:t>
            </a:r>
            <a:r>
              <a:rPr sz="1071" dirty="0">
                <a:latin typeface="Arial"/>
                <a:cs typeface="Arial"/>
              </a:rPr>
              <a:t>the compressor</a:t>
            </a:r>
            <a:r>
              <a:rPr sz="1071" spc="-5" dirty="0">
                <a:latin typeface="Arial"/>
                <a:cs typeface="Arial"/>
              </a:rPr>
              <a:t> </a:t>
            </a:r>
            <a:r>
              <a:rPr sz="1071" spc="-10" dirty="0">
                <a:latin typeface="Arial"/>
                <a:cs typeface="Arial"/>
              </a:rPr>
              <a:t>pulley </a:t>
            </a:r>
            <a:r>
              <a:rPr sz="1071" dirty="0">
                <a:latin typeface="Arial"/>
                <a:cs typeface="Arial"/>
              </a:rPr>
              <a:t>spins</a:t>
            </a:r>
            <a:r>
              <a:rPr sz="1071" spc="-29" dirty="0">
                <a:latin typeface="Arial"/>
                <a:cs typeface="Arial"/>
              </a:rPr>
              <a:t> </a:t>
            </a:r>
            <a:r>
              <a:rPr sz="1071" spc="-10" dirty="0">
                <a:latin typeface="Arial"/>
                <a:cs typeface="Arial"/>
              </a:rPr>
              <a:t>freely.</a:t>
            </a:r>
            <a:endParaRPr sz="1071">
              <a:latin typeface="Arial"/>
              <a:cs typeface="Arial"/>
            </a:endParaRPr>
          </a:p>
        </p:txBody>
      </p:sp>
      <p:pic>
        <p:nvPicPr>
          <p:cNvPr id="4" name="object 4"/>
          <p:cNvPicPr/>
          <p:nvPr/>
        </p:nvPicPr>
        <p:blipFill>
          <a:blip r:embed="rId2" cstate="print"/>
          <a:stretch>
            <a:fillRect/>
          </a:stretch>
        </p:blipFill>
        <p:spPr>
          <a:xfrm>
            <a:off x="2720741" y="1374826"/>
            <a:ext cx="2406983" cy="2232996"/>
          </a:xfrm>
          <a:prstGeom prst="rect">
            <a:avLst/>
          </a:prstGeom>
        </p:spPr>
      </p:pic>
      <p:pic>
        <p:nvPicPr>
          <p:cNvPr id="5" name="object 5"/>
          <p:cNvPicPr/>
          <p:nvPr/>
        </p:nvPicPr>
        <p:blipFill>
          <a:blip r:embed="rId3" cstate="print"/>
          <a:stretch>
            <a:fillRect/>
          </a:stretch>
        </p:blipFill>
        <p:spPr>
          <a:xfrm>
            <a:off x="1555063" y="4916172"/>
            <a:ext cx="4452630" cy="2502122"/>
          </a:xfrm>
          <a:prstGeom prst="rect">
            <a:avLst/>
          </a:prstGeom>
        </p:spPr>
      </p:pic>
      <p:sp>
        <p:nvSpPr>
          <p:cNvPr id="6" name="object 6"/>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7" name="object 7"/>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8" name="object 8"/>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10" name="object 10"/>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17</a:t>
            </a:r>
          </a:p>
        </p:txBody>
      </p:sp>
      <p:sp>
        <p:nvSpPr>
          <p:cNvPr id="11" name="object 3">
            <a:extLst>
              <a:ext uri="{FF2B5EF4-FFF2-40B4-BE49-F238E27FC236}">
                <a16:creationId xmlns:a16="http://schemas.microsoft.com/office/drawing/2014/main" id="{DB5EDCA5-B925-999B-25AD-CB83A869F7D8}"/>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4"/>
              </a:rPr>
              <a:t>www.mitsde.com</a:t>
            </a:r>
            <a:endParaRPr sz="120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3961603"/>
            <a:ext cx="5812948" cy="1171011"/>
          </a:xfrm>
          <a:prstGeom prst="rect">
            <a:avLst/>
          </a:prstGeom>
        </p:spPr>
        <p:txBody>
          <a:bodyPr vert="horz" wrap="square" lIns="0" tIns="12368" rIns="0" bIns="0" rtlCol="0">
            <a:spAutoFit/>
          </a:bodyPr>
          <a:lstStyle/>
          <a:p>
            <a:pPr marL="12369" marR="4947" algn="just">
              <a:lnSpc>
                <a:spcPct val="143700"/>
              </a:lnSpc>
              <a:spcBef>
                <a:spcPts val="97"/>
              </a:spcBef>
            </a:pPr>
            <a:r>
              <a:rPr sz="1071" dirty="0">
                <a:latin typeface="Arial"/>
                <a:cs typeface="Arial"/>
              </a:rPr>
              <a:t>The</a:t>
            </a:r>
            <a:r>
              <a:rPr sz="1071" spc="63" dirty="0">
                <a:latin typeface="Arial"/>
                <a:cs typeface="Arial"/>
              </a:rPr>
              <a:t> </a:t>
            </a:r>
            <a:r>
              <a:rPr sz="1071" dirty="0">
                <a:latin typeface="Arial"/>
                <a:cs typeface="Arial"/>
              </a:rPr>
              <a:t>electromagnet</a:t>
            </a:r>
            <a:r>
              <a:rPr sz="1071" spc="63" dirty="0">
                <a:latin typeface="Arial"/>
                <a:cs typeface="Arial"/>
              </a:rPr>
              <a:t> </a:t>
            </a:r>
            <a:r>
              <a:rPr sz="1071" dirty="0">
                <a:latin typeface="Arial"/>
                <a:cs typeface="Arial"/>
              </a:rPr>
              <a:t>allows</a:t>
            </a:r>
            <a:r>
              <a:rPr sz="1071" spc="63"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compressor</a:t>
            </a:r>
            <a:r>
              <a:rPr sz="1071" spc="68" dirty="0">
                <a:latin typeface="Arial"/>
                <a:cs typeface="Arial"/>
              </a:rPr>
              <a:t> </a:t>
            </a:r>
            <a:r>
              <a:rPr sz="1071" dirty="0">
                <a:latin typeface="Arial"/>
                <a:cs typeface="Arial"/>
              </a:rPr>
              <a:t>operation</a:t>
            </a:r>
            <a:r>
              <a:rPr sz="1071" spc="63" dirty="0">
                <a:latin typeface="Arial"/>
                <a:cs typeface="Arial"/>
              </a:rPr>
              <a:t> </a:t>
            </a:r>
            <a:r>
              <a:rPr sz="1071" dirty="0">
                <a:latin typeface="Arial"/>
                <a:cs typeface="Arial"/>
              </a:rPr>
              <a:t>to</a:t>
            </a:r>
            <a:r>
              <a:rPr sz="1071" spc="63" dirty="0">
                <a:latin typeface="Arial"/>
                <a:cs typeface="Arial"/>
              </a:rPr>
              <a:t> </a:t>
            </a:r>
            <a:r>
              <a:rPr sz="1071" dirty="0">
                <a:latin typeface="Arial"/>
                <a:cs typeface="Arial"/>
              </a:rPr>
              <a:t>be</a:t>
            </a:r>
            <a:r>
              <a:rPr sz="1071" spc="63" dirty="0">
                <a:latin typeface="Arial"/>
                <a:cs typeface="Arial"/>
              </a:rPr>
              <a:t> </a:t>
            </a:r>
            <a:r>
              <a:rPr sz="1071" dirty="0">
                <a:latin typeface="Arial"/>
                <a:cs typeface="Arial"/>
              </a:rPr>
              <a:t>controlled</a:t>
            </a:r>
            <a:r>
              <a:rPr sz="1071" spc="68" dirty="0">
                <a:latin typeface="Arial"/>
                <a:cs typeface="Arial"/>
              </a:rPr>
              <a:t> </a:t>
            </a:r>
            <a:r>
              <a:rPr sz="1071" dirty="0">
                <a:latin typeface="Arial"/>
                <a:cs typeface="Arial"/>
              </a:rPr>
              <a:t>by</a:t>
            </a:r>
            <a:r>
              <a:rPr sz="1071" spc="63" dirty="0">
                <a:latin typeface="Arial"/>
                <a:cs typeface="Arial"/>
              </a:rPr>
              <a:t> </a:t>
            </a:r>
            <a:r>
              <a:rPr sz="1071" dirty="0">
                <a:latin typeface="Arial"/>
                <a:cs typeface="Arial"/>
              </a:rPr>
              <a:t>an</a:t>
            </a:r>
            <a:r>
              <a:rPr sz="1071" spc="63" dirty="0">
                <a:latin typeface="Arial"/>
                <a:cs typeface="Arial"/>
              </a:rPr>
              <a:t> </a:t>
            </a:r>
            <a:r>
              <a:rPr sz="1071" dirty="0">
                <a:latin typeface="Arial"/>
                <a:cs typeface="Arial"/>
              </a:rPr>
              <a:t>electric</a:t>
            </a:r>
            <a:r>
              <a:rPr sz="1071" spc="58" dirty="0">
                <a:latin typeface="Arial"/>
                <a:cs typeface="Arial"/>
              </a:rPr>
              <a:t> </a:t>
            </a:r>
            <a:r>
              <a:rPr sz="1071" dirty="0">
                <a:latin typeface="Arial"/>
                <a:cs typeface="Arial"/>
              </a:rPr>
              <a:t>circuit.</a:t>
            </a:r>
            <a:r>
              <a:rPr sz="1071" spc="68" dirty="0">
                <a:latin typeface="Arial"/>
                <a:cs typeface="Arial"/>
              </a:rPr>
              <a:t> </a:t>
            </a:r>
            <a:r>
              <a:rPr sz="1071" spc="-24" dirty="0">
                <a:latin typeface="Arial"/>
                <a:cs typeface="Arial"/>
              </a:rPr>
              <a:t>The </a:t>
            </a:r>
            <a:r>
              <a:rPr sz="1071" dirty="0">
                <a:latin typeface="Arial"/>
                <a:cs typeface="Arial"/>
              </a:rPr>
              <a:t>compressor</a:t>
            </a:r>
            <a:r>
              <a:rPr sz="1071" spc="111" dirty="0">
                <a:latin typeface="Arial"/>
                <a:cs typeface="Arial"/>
              </a:rPr>
              <a:t> </a:t>
            </a:r>
            <a:r>
              <a:rPr sz="1071" dirty="0">
                <a:latin typeface="Arial"/>
                <a:cs typeface="Arial"/>
              </a:rPr>
              <a:t>clutch</a:t>
            </a:r>
            <a:r>
              <a:rPr sz="1071" spc="111" dirty="0">
                <a:latin typeface="Arial"/>
                <a:cs typeface="Arial"/>
              </a:rPr>
              <a:t> </a:t>
            </a:r>
            <a:r>
              <a:rPr sz="1071" dirty="0">
                <a:latin typeface="Arial"/>
                <a:cs typeface="Arial"/>
              </a:rPr>
              <a:t>relay</a:t>
            </a:r>
            <a:r>
              <a:rPr sz="1071" spc="111" dirty="0">
                <a:latin typeface="Arial"/>
                <a:cs typeface="Arial"/>
              </a:rPr>
              <a:t> </a:t>
            </a:r>
            <a:r>
              <a:rPr sz="1071" dirty="0">
                <a:latin typeface="Arial"/>
                <a:cs typeface="Arial"/>
              </a:rPr>
              <a:t>is</a:t>
            </a:r>
            <a:r>
              <a:rPr sz="1071" spc="117" dirty="0">
                <a:latin typeface="Arial"/>
                <a:cs typeface="Arial"/>
              </a:rPr>
              <a:t> </a:t>
            </a:r>
            <a:r>
              <a:rPr sz="1071" dirty="0">
                <a:latin typeface="Arial"/>
                <a:cs typeface="Arial"/>
              </a:rPr>
              <a:t>also</a:t>
            </a:r>
            <a:r>
              <a:rPr sz="1071" spc="102" dirty="0">
                <a:latin typeface="Arial"/>
                <a:cs typeface="Arial"/>
              </a:rPr>
              <a:t> </a:t>
            </a:r>
            <a:r>
              <a:rPr sz="1071" dirty="0">
                <a:latin typeface="Arial"/>
                <a:cs typeface="Arial"/>
              </a:rPr>
              <a:t>controlled</a:t>
            </a:r>
            <a:r>
              <a:rPr sz="1071" spc="111" dirty="0">
                <a:latin typeface="Arial"/>
                <a:cs typeface="Arial"/>
              </a:rPr>
              <a:t> </a:t>
            </a:r>
            <a:r>
              <a:rPr sz="1071" dirty="0">
                <a:latin typeface="Arial"/>
                <a:cs typeface="Arial"/>
              </a:rPr>
              <a:t>by</a:t>
            </a:r>
            <a:r>
              <a:rPr sz="1071" spc="107" dirty="0">
                <a:latin typeface="Arial"/>
                <a:cs typeface="Arial"/>
              </a:rPr>
              <a:t> </a:t>
            </a:r>
            <a:r>
              <a:rPr sz="1071" dirty="0">
                <a:latin typeface="Arial"/>
                <a:cs typeface="Arial"/>
              </a:rPr>
              <a:t>a</a:t>
            </a:r>
            <a:r>
              <a:rPr sz="1071" spc="111" dirty="0">
                <a:latin typeface="Arial"/>
                <a:cs typeface="Arial"/>
              </a:rPr>
              <a:t> </a:t>
            </a:r>
            <a:r>
              <a:rPr sz="1071" dirty="0">
                <a:latin typeface="Arial"/>
                <a:cs typeface="Arial"/>
              </a:rPr>
              <a:t>temperature</a:t>
            </a:r>
            <a:r>
              <a:rPr sz="1071" spc="111" dirty="0">
                <a:latin typeface="Arial"/>
                <a:cs typeface="Arial"/>
              </a:rPr>
              <a:t> </a:t>
            </a:r>
            <a:r>
              <a:rPr sz="1071" dirty="0">
                <a:latin typeface="Arial"/>
                <a:cs typeface="Arial"/>
              </a:rPr>
              <a:t>signal</a:t>
            </a:r>
            <a:r>
              <a:rPr sz="1071" spc="111" dirty="0">
                <a:latin typeface="Arial"/>
                <a:cs typeface="Arial"/>
              </a:rPr>
              <a:t> </a:t>
            </a:r>
            <a:r>
              <a:rPr sz="1071" dirty="0">
                <a:latin typeface="Arial"/>
                <a:cs typeface="Arial"/>
              </a:rPr>
              <a:t>from</a:t>
            </a:r>
            <a:r>
              <a:rPr sz="1071" spc="111"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evaporator</a:t>
            </a:r>
            <a:r>
              <a:rPr sz="1071" spc="111" dirty="0">
                <a:latin typeface="Arial"/>
                <a:cs typeface="Arial"/>
              </a:rPr>
              <a:t> </a:t>
            </a:r>
            <a:r>
              <a:rPr sz="1071" dirty="0">
                <a:latin typeface="Arial"/>
                <a:cs typeface="Arial"/>
              </a:rPr>
              <a:t>and</a:t>
            </a:r>
            <a:r>
              <a:rPr sz="1071" spc="102" dirty="0">
                <a:latin typeface="Arial"/>
                <a:cs typeface="Arial"/>
              </a:rPr>
              <a:t> </a:t>
            </a:r>
            <a:r>
              <a:rPr sz="1071" spc="-49" dirty="0">
                <a:latin typeface="Arial"/>
                <a:cs typeface="Arial"/>
              </a:rPr>
              <a:t>a </a:t>
            </a:r>
            <a:r>
              <a:rPr sz="1071" dirty="0">
                <a:latin typeface="Arial"/>
                <a:cs typeface="Arial"/>
              </a:rPr>
              <a:t>pressure</a:t>
            </a:r>
            <a:r>
              <a:rPr sz="1071" spc="73" dirty="0">
                <a:latin typeface="Arial"/>
                <a:cs typeface="Arial"/>
              </a:rPr>
              <a:t> </a:t>
            </a:r>
            <a:r>
              <a:rPr sz="1071" dirty="0">
                <a:latin typeface="Arial"/>
                <a:cs typeface="Arial"/>
              </a:rPr>
              <a:t>switch</a:t>
            </a:r>
            <a:r>
              <a:rPr sz="1071" spc="78" dirty="0">
                <a:latin typeface="Arial"/>
                <a:cs typeface="Arial"/>
              </a:rPr>
              <a:t> </a:t>
            </a:r>
            <a:r>
              <a:rPr sz="1071" dirty="0">
                <a:latin typeface="Arial"/>
                <a:cs typeface="Arial"/>
              </a:rPr>
              <a:t>in</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refrigerant</a:t>
            </a:r>
            <a:r>
              <a:rPr sz="1071" spc="78" dirty="0">
                <a:latin typeface="Arial"/>
                <a:cs typeface="Arial"/>
              </a:rPr>
              <a:t> </a:t>
            </a:r>
            <a:r>
              <a:rPr sz="1071" dirty="0">
                <a:latin typeface="Arial"/>
                <a:cs typeface="Arial"/>
              </a:rPr>
              <a:t>line.</a:t>
            </a:r>
            <a:r>
              <a:rPr sz="1071" spc="78" dirty="0">
                <a:latin typeface="Arial"/>
                <a:cs typeface="Arial"/>
              </a:rPr>
              <a:t> </a:t>
            </a:r>
            <a:r>
              <a:rPr sz="1071" dirty="0">
                <a:latin typeface="Arial"/>
                <a:cs typeface="Arial"/>
              </a:rPr>
              <a:t>In</a:t>
            </a:r>
            <a:r>
              <a:rPr sz="1071" spc="78" dirty="0">
                <a:latin typeface="Arial"/>
                <a:cs typeface="Arial"/>
              </a:rPr>
              <a:t> </a:t>
            </a:r>
            <a:r>
              <a:rPr sz="1071" dirty="0">
                <a:latin typeface="Arial"/>
                <a:cs typeface="Arial"/>
              </a:rPr>
              <a:t>most</a:t>
            </a:r>
            <a:r>
              <a:rPr sz="1071" spc="78" dirty="0">
                <a:latin typeface="Arial"/>
                <a:cs typeface="Arial"/>
              </a:rPr>
              <a:t> </a:t>
            </a:r>
            <a:r>
              <a:rPr sz="1071" dirty="0">
                <a:latin typeface="Arial"/>
                <a:cs typeface="Arial"/>
              </a:rPr>
              <a:t>systems,</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compressor</a:t>
            </a:r>
            <a:r>
              <a:rPr sz="1071" spc="78" dirty="0">
                <a:latin typeface="Arial"/>
                <a:cs typeface="Arial"/>
              </a:rPr>
              <a:t> </a:t>
            </a:r>
            <a:r>
              <a:rPr sz="1071" dirty="0">
                <a:latin typeface="Arial"/>
                <a:cs typeface="Arial"/>
              </a:rPr>
              <a:t>clutch</a:t>
            </a:r>
            <a:r>
              <a:rPr sz="1071" spc="78" dirty="0">
                <a:latin typeface="Arial"/>
                <a:cs typeface="Arial"/>
              </a:rPr>
              <a:t> </a:t>
            </a:r>
            <a:r>
              <a:rPr sz="1071" dirty="0">
                <a:latin typeface="Arial"/>
                <a:cs typeface="Arial"/>
              </a:rPr>
              <a:t>cycles</a:t>
            </a:r>
            <a:r>
              <a:rPr sz="1071" spc="83" dirty="0">
                <a:latin typeface="Arial"/>
                <a:cs typeface="Arial"/>
              </a:rPr>
              <a:t> </a:t>
            </a:r>
            <a:r>
              <a:rPr sz="1071" dirty="0">
                <a:latin typeface="Arial"/>
                <a:cs typeface="Arial"/>
              </a:rPr>
              <a:t>ON</a:t>
            </a:r>
            <a:r>
              <a:rPr sz="1071" spc="78" dirty="0">
                <a:latin typeface="Arial"/>
                <a:cs typeface="Arial"/>
              </a:rPr>
              <a:t> </a:t>
            </a:r>
            <a:r>
              <a:rPr sz="1071" spc="-24" dirty="0">
                <a:latin typeface="Arial"/>
                <a:cs typeface="Arial"/>
              </a:rPr>
              <a:t>and </a:t>
            </a:r>
            <a:r>
              <a:rPr sz="1071" dirty="0">
                <a:latin typeface="Arial"/>
                <a:cs typeface="Arial"/>
              </a:rPr>
              <a:t>OFF</a:t>
            </a:r>
            <a:r>
              <a:rPr sz="1071" spc="146" dirty="0">
                <a:latin typeface="Arial"/>
                <a:cs typeface="Arial"/>
              </a:rPr>
              <a:t> </a:t>
            </a:r>
            <a:r>
              <a:rPr sz="1071" dirty="0">
                <a:latin typeface="Arial"/>
                <a:cs typeface="Arial"/>
              </a:rPr>
              <a:t>periodically</a:t>
            </a:r>
            <a:r>
              <a:rPr sz="1071" spc="151" dirty="0">
                <a:latin typeface="Arial"/>
                <a:cs typeface="Arial"/>
              </a:rPr>
              <a:t> </a:t>
            </a:r>
            <a:r>
              <a:rPr sz="1071" dirty="0">
                <a:latin typeface="Arial"/>
                <a:cs typeface="Arial"/>
              </a:rPr>
              <a:t>to</a:t>
            </a:r>
            <a:r>
              <a:rPr sz="1071" spc="151" dirty="0">
                <a:latin typeface="Arial"/>
                <a:cs typeface="Arial"/>
              </a:rPr>
              <a:t> </a:t>
            </a:r>
            <a:r>
              <a:rPr sz="1071" dirty="0">
                <a:latin typeface="Arial"/>
                <a:cs typeface="Arial"/>
              </a:rPr>
              <a:t>allow</a:t>
            </a:r>
            <a:r>
              <a:rPr sz="1071" spc="146"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evaporator</a:t>
            </a:r>
            <a:r>
              <a:rPr sz="1071" spc="151" dirty="0">
                <a:latin typeface="Arial"/>
                <a:cs typeface="Arial"/>
              </a:rPr>
              <a:t> </a:t>
            </a:r>
            <a:r>
              <a:rPr sz="1071" dirty="0">
                <a:latin typeface="Arial"/>
                <a:cs typeface="Arial"/>
              </a:rPr>
              <a:t>to</a:t>
            </a:r>
            <a:r>
              <a:rPr sz="1071" spc="151" dirty="0">
                <a:latin typeface="Arial"/>
                <a:cs typeface="Arial"/>
              </a:rPr>
              <a:t> </a:t>
            </a:r>
            <a:r>
              <a:rPr sz="1071" dirty="0">
                <a:latin typeface="Arial"/>
                <a:cs typeface="Arial"/>
              </a:rPr>
              <a:t>warm</a:t>
            </a:r>
            <a:r>
              <a:rPr sz="1071" spc="146" dirty="0">
                <a:latin typeface="Arial"/>
                <a:cs typeface="Arial"/>
              </a:rPr>
              <a:t> </a:t>
            </a:r>
            <a:r>
              <a:rPr sz="1071" dirty="0">
                <a:latin typeface="Arial"/>
                <a:cs typeface="Arial"/>
              </a:rPr>
              <a:t>up</a:t>
            </a:r>
            <a:r>
              <a:rPr sz="1071" spc="151" dirty="0">
                <a:latin typeface="Arial"/>
                <a:cs typeface="Arial"/>
              </a:rPr>
              <a:t> </a:t>
            </a:r>
            <a:r>
              <a:rPr sz="1071" dirty="0">
                <a:latin typeface="Arial"/>
                <a:cs typeface="Arial"/>
              </a:rPr>
              <a:t>(defrost)</a:t>
            </a:r>
            <a:r>
              <a:rPr sz="1071" spc="151" dirty="0">
                <a:latin typeface="Arial"/>
                <a:cs typeface="Arial"/>
              </a:rPr>
              <a:t> </a:t>
            </a:r>
            <a:r>
              <a:rPr sz="1071" dirty="0">
                <a:latin typeface="Arial"/>
                <a:cs typeface="Arial"/>
              </a:rPr>
              <a:t>during</a:t>
            </a:r>
            <a:r>
              <a:rPr sz="1071" spc="146" dirty="0">
                <a:latin typeface="Arial"/>
                <a:cs typeface="Arial"/>
              </a:rPr>
              <a:t> </a:t>
            </a:r>
            <a:r>
              <a:rPr sz="1071" dirty="0">
                <a:latin typeface="Arial"/>
                <a:cs typeface="Arial"/>
              </a:rPr>
              <a:t>periods</a:t>
            </a:r>
            <a:r>
              <a:rPr sz="1071" spc="151" dirty="0">
                <a:latin typeface="Arial"/>
                <a:cs typeface="Arial"/>
              </a:rPr>
              <a:t> </a:t>
            </a:r>
            <a:r>
              <a:rPr sz="1071" dirty="0">
                <a:latin typeface="Arial"/>
                <a:cs typeface="Arial"/>
              </a:rPr>
              <a:t>of</a:t>
            </a:r>
            <a:r>
              <a:rPr sz="1071" spc="146" dirty="0">
                <a:latin typeface="Arial"/>
                <a:cs typeface="Arial"/>
              </a:rPr>
              <a:t> </a:t>
            </a:r>
            <a:r>
              <a:rPr sz="1071" dirty="0">
                <a:latin typeface="Arial"/>
                <a:cs typeface="Arial"/>
              </a:rPr>
              <a:t>high</a:t>
            </a:r>
            <a:r>
              <a:rPr sz="1071" spc="151" dirty="0">
                <a:latin typeface="Arial"/>
                <a:cs typeface="Arial"/>
              </a:rPr>
              <a:t> </a:t>
            </a:r>
            <a:r>
              <a:rPr sz="1071" spc="-10" dirty="0">
                <a:latin typeface="Arial"/>
                <a:cs typeface="Arial"/>
              </a:rPr>
              <a:t>cooling demand.</a:t>
            </a:r>
            <a:endParaRPr sz="1071">
              <a:latin typeface="Arial"/>
              <a:cs typeface="Arial"/>
            </a:endParaRPr>
          </a:p>
        </p:txBody>
      </p:sp>
      <p:pic>
        <p:nvPicPr>
          <p:cNvPr id="3" name="object 3"/>
          <p:cNvPicPr/>
          <p:nvPr/>
        </p:nvPicPr>
        <p:blipFill>
          <a:blip r:embed="rId2" cstate="print"/>
          <a:stretch>
            <a:fillRect/>
          </a:stretch>
        </p:blipFill>
        <p:spPr>
          <a:xfrm>
            <a:off x="2223761" y="1402816"/>
            <a:ext cx="3140229" cy="2500410"/>
          </a:xfrm>
          <a:prstGeom prst="rect">
            <a:avLst/>
          </a:prstGeom>
        </p:spPr>
      </p:pic>
      <p:pic>
        <p:nvPicPr>
          <p:cNvPr id="4" name="object 4"/>
          <p:cNvPicPr/>
          <p:nvPr/>
        </p:nvPicPr>
        <p:blipFill>
          <a:blip r:embed="rId3" cstate="print"/>
          <a:stretch>
            <a:fillRect/>
          </a:stretch>
        </p:blipFill>
        <p:spPr>
          <a:xfrm>
            <a:off x="2216031" y="5303479"/>
            <a:ext cx="3155689" cy="3222797"/>
          </a:xfrm>
          <a:prstGeom prst="rect">
            <a:avLst/>
          </a:prstGeom>
        </p:spPr>
      </p:pic>
      <p:sp>
        <p:nvSpPr>
          <p:cNvPr id="5" name="object 5"/>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6" name="object 6"/>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7" name="object 7"/>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9" name="object 9"/>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18</a:t>
            </a:r>
          </a:p>
        </p:txBody>
      </p:sp>
      <p:sp>
        <p:nvSpPr>
          <p:cNvPr id="10" name="object 3">
            <a:extLst>
              <a:ext uri="{FF2B5EF4-FFF2-40B4-BE49-F238E27FC236}">
                <a16:creationId xmlns:a16="http://schemas.microsoft.com/office/drawing/2014/main" id="{205B525A-B542-42A7-306C-6A3B1537673D}"/>
              </a:ext>
            </a:extLst>
          </p:cNvPr>
          <p:cNvSpPr txBox="1"/>
          <p:nvPr/>
        </p:nvSpPr>
        <p:spPr>
          <a:xfrm>
            <a:off x="3284346" y="101265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4"/>
              </a:rPr>
              <a:t>www.mitsde.com</a:t>
            </a:r>
            <a:endParaRPr sz="12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888953"/>
            <a:ext cx="5813566" cy="8178314"/>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12369" algn="just"/>
            <a:r>
              <a:rPr sz="1071" b="1" dirty="0">
                <a:latin typeface="Arial"/>
                <a:cs typeface="Arial"/>
              </a:rPr>
              <a:t>2.2.1.</a:t>
            </a:r>
            <a:r>
              <a:rPr sz="1071" b="1" spc="477" dirty="0">
                <a:latin typeface="Arial"/>
                <a:cs typeface="Arial"/>
              </a:rPr>
              <a:t> </a:t>
            </a:r>
            <a:r>
              <a:rPr sz="1071" b="1" dirty="0">
                <a:latin typeface="Arial"/>
                <a:cs typeface="Arial"/>
              </a:rPr>
              <a:t>Clutch</a:t>
            </a:r>
            <a:r>
              <a:rPr sz="1071" b="1" spc="-10" dirty="0">
                <a:latin typeface="Arial"/>
                <a:cs typeface="Arial"/>
              </a:rPr>
              <a:t> </a:t>
            </a:r>
            <a:r>
              <a:rPr sz="1071" b="1" dirty="0">
                <a:latin typeface="Arial"/>
                <a:cs typeface="Arial"/>
              </a:rPr>
              <a:t>Free</a:t>
            </a:r>
            <a:r>
              <a:rPr sz="1071" b="1" spc="-10" dirty="0">
                <a:latin typeface="Arial"/>
                <a:cs typeface="Arial"/>
              </a:rPr>
              <a:t> Compressors</a:t>
            </a:r>
            <a:endParaRPr sz="1071" dirty="0">
              <a:latin typeface="Arial"/>
              <a:cs typeface="Arial"/>
            </a:endParaRPr>
          </a:p>
          <a:p>
            <a:pPr marL="12369" marR="4947" algn="just">
              <a:lnSpc>
                <a:spcPct val="143700"/>
              </a:lnSpc>
              <a:spcBef>
                <a:spcPts val="565"/>
              </a:spcBef>
            </a:pPr>
            <a:r>
              <a:rPr sz="1071" dirty="0">
                <a:latin typeface="Arial"/>
                <a:cs typeface="Arial"/>
              </a:rPr>
              <a:t>Fixed</a:t>
            </a:r>
            <a:r>
              <a:rPr sz="1071" spc="268" dirty="0">
                <a:latin typeface="Arial"/>
                <a:cs typeface="Arial"/>
              </a:rPr>
              <a:t> </a:t>
            </a:r>
            <a:r>
              <a:rPr sz="1071" dirty="0">
                <a:latin typeface="Arial"/>
                <a:cs typeface="Arial"/>
              </a:rPr>
              <a:t>compressors</a:t>
            </a:r>
            <a:r>
              <a:rPr sz="1071" spc="273" dirty="0">
                <a:latin typeface="Arial"/>
                <a:cs typeface="Arial"/>
              </a:rPr>
              <a:t> </a:t>
            </a:r>
            <a:r>
              <a:rPr sz="1071" dirty="0">
                <a:latin typeface="Arial"/>
                <a:cs typeface="Arial"/>
              </a:rPr>
              <a:t>have</a:t>
            </a:r>
            <a:r>
              <a:rPr sz="1071" spc="268" dirty="0">
                <a:latin typeface="Arial"/>
                <a:cs typeface="Arial"/>
              </a:rPr>
              <a:t> </a:t>
            </a:r>
            <a:r>
              <a:rPr sz="1071" dirty="0">
                <a:latin typeface="Arial"/>
                <a:cs typeface="Arial"/>
              </a:rPr>
              <a:t>electromagnetically</a:t>
            </a:r>
            <a:r>
              <a:rPr sz="1071" spc="273" dirty="0">
                <a:latin typeface="Arial"/>
                <a:cs typeface="Arial"/>
              </a:rPr>
              <a:t> </a:t>
            </a:r>
            <a:r>
              <a:rPr sz="1071" dirty="0">
                <a:latin typeface="Arial"/>
                <a:cs typeface="Arial"/>
              </a:rPr>
              <a:t>operated</a:t>
            </a:r>
            <a:r>
              <a:rPr sz="1071" spc="273" dirty="0">
                <a:latin typeface="Arial"/>
                <a:cs typeface="Arial"/>
              </a:rPr>
              <a:t> </a:t>
            </a:r>
            <a:r>
              <a:rPr sz="1071" dirty="0">
                <a:latin typeface="Arial"/>
                <a:cs typeface="Arial"/>
              </a:rPr>
              <a:t>clutches</a:t>
            </a:r>
            <a:r>
              <a:rPr sz="1071" spc="273" dirty="0">
                <a:latin typeface="Arial"/>
                <a:cs typeface="Arial"/>
              </a:rPr>
              <a:t> </a:t>
            </a:r>
            <a:r>
              <a:rPr sz="1071" dirty="0">
                <a:latin typeface="Arial"/>
                <a:cs typeface="Arial"/>
              </a:rPr>
              <a:t>to</a:t>
            </a:r>
            <a:r>
              <a:rPr sz="1071" spc="268" dirty="0">
                <a:latin typeface="Arial"/>
                <a:cs typeface="Arial"/>
              </a:rPr>
              <a:t> </a:t>
            </a:r>
            <a:r>
              <a:rPr sz="1071" dirty="0">
                <a:latin typeface="Arial"/>
                <a:cs typeface="Arial"/>
              </a:rPr>
              <a:t>allow</a:t>
            </a:r>
            <a:r>
              <a:rPr sz="1071" spc="268" dirty="0">
                <a:latin typeface="Arial"/>
                <a:cs typeface="Arial"/>
              </a:rPr>
              <a:t> </a:t>
            </a:r>
            <a:r>
              <a:rPr sz="1071" dirty="0">
                <a:latin typeface="Arial"/>
                <a:cs typeface="Arial"/>
              </a:rPr>
              <a:t>system</a:t>
            </a:r>
            <a:r>
              <a:rPr sz="1071" spc="268" dirty="0">
                <a:latin typeface="Arial"/>
                <a:cs typeface="Arial"/>
              </a:rPr>
              <a:t> </a:t>
            </a:r>
            <a:r>
              <a:rPr sz="1071" dirty="0">
                <a:latin typeface="Arial"/>
                <a:cs typeface="Arial"/>
              </a:rPr>
              <a:t>control</a:t>
            </a:r>
            <a:r>
              <a:rPr sz="1071" spc="273" dirty="0">
                <a:latin typeface="Arial"/>
                <a:cs typeface="Arial"/>
              </a:rPr>
              <a:t> </a:t>
            </a:r>
            <a:r>
              <a:rPr sz="1071" spc="-24" dirty="0">
                <a:latin typeface="Arial"/>
                <a:cs typeface="Arial"/>
              </a:rPr>
              <a:t>by </a:t>
            </a:r>
            <a:r>
              <a:rPr sz="1071" dirty="0">
                <a:latin typeface="Arial"/>
                <a:cs typeface="Arial"/>
              </a:rPr>
              <a:t>switching</a:t>
            </a:r>
            <a:r>
              <a:rPr sz="1071" spc="3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compressor</a:t>
            </a:r>
            <a:r>
              <a:rPr sz="1071" spc="44" dirty="0">
                <a:latin typeface="Arial"/>
                <a:cs typeface="Arial"/>
              </a:rPr>
              <a:t> </a:t>
            </a:r>
            <a:r>
              <a:rPr sz="1071" dirty="0">
                <a:latin typeface="Arial"/>
                <a:cs typeface="Arial"/>
              </a:rPr>
              <a:t>drive</a:t>
            </a:r>
            <a:r>
              <a:rPr sz="1071" spc="34"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OFF</a:t>
            </a:r>
            <a:r>
              <a:rPr sz="1071" spc="49" dirty="0">
                <a:latin typeface="Arial"/>
                <a:cs typeface="Arial"/>
              </a:rPr>
              <a:t> </a:t>
            </a:r>
            <a:r>
              <a:rPr sz="1071" dirty="0">
                <a:latin typeface="Arial"/>
                <a:cs typeface="Arial"/>
              </a:rPr>
              <a:t>as</a:t>
            </a:r>
            <a:r>
              <a:rPr sz="1071" spc="34" dirty="0">
                <a:latin typeface="Arial"/>
                <a:cs typeface="Arial"/>
              </a:rPr>
              <a:t> </a:t>
            </a:r>
            <a:r>
              <a:rPr sz="1071" dirty="0">
                <a:latin typeface="Arial"/>
                <a:cs typeface="Arial"/>
              </a:rPr>
              <a:t>required.</a:t>
            </a:r>
            <a:r>
              <a:rPr sz="1071" spc="44" dirty="0">
                <a:latin typeface="Arial"/>
                <a:cs typeface="Arial"/>
              </a:rPr>
              <a:t> </a:t>
            </a:r>
            <a:r>
              <a:rPr sz="1071" dirty="0">
                <a:latin typeface="Arial"/>
                <a:cs typeface="Arial"/>
              </a:rPr>
              <a:t>Such</a:t>
            </a:r>
            <a:r>
              <a:rPr sz="1071" spc="44" dirty="0">
                <a:latin typeface="Arial"/>
                <a:cs typeface="Arial"/>
              </a:rPr>
              <a:t> </a:t>
            </a:r>
            <a:r>
              <a:rPr sz="1071" spc="-10" dirty="0">
                <a:latin typeface="Arial"/>
                <a:cs typeface="Arial"/>
              </a:rPr>
              <a:t>ON-</a:t>
            </a:r>
            <a:r>
              <a:rPr sz="1071" dirty="0">
                <a:latin typeface="Arial"/>
                <a:cs typeface="Arial"/>
              </a:rPr>
              <a:t>OFF</a:t>
            </a:r>
            <a:r>
              <a:rPr sz="1071" spc="39" dirty="0">
                <a:latin typeface="Arial"/>
                <a:cs typeface="Arial"/>
              </a:rPr>
              <a:t> </a:t>
            </a:r>
            <a:r>
              <a:rPr sz="1071" dirty="0">
                <a:latin typeface="Arial"/>
                <a:cs typeface="Arial"/>
              </a:rPr>
              <a:t>control</a:t>
            </a:r>
            <a:r>
              <a:rPr sz="1071" spc="39" dirty="0">
                <a:latin typeface="Arial"/>
                <a:cs typeface="Arial"/>
              </a:rPr>
              <a:t> </a:t>
            </a:r>
            <a:r>
              <a:rPr sz="1071" dirty="0">
                <a:latin typeface="Arial"/>
                <a:cs typeface="Arial"/>
              </a:rPr>
              <a:t>causes</a:t>
            </a:r>
            <a:r>
              <a:rPr sz="1071" spc="44" dirty="0">
                <a:latin typeface="Arial"/>
                <a:cs typeface="Arial"/>
              </a:rPr>
              <a:t> </a:t>
            </a:r>
            <a:r>
              <a:rPr sz="1071" spc="-10" dirty="0">
                <a:latin typeface="Arial"/>
                <a:cs typeface="Arial"/>
              </a:rPr>
              <a:t>abrupt </a:t>
            </a:r>
            <a:r>
              <a:rPr sz="1071" dirty="0">
                <a:latin typeface="Arial"/>
                <a:cs typeface="Arial"/>
              </a:rPr>
              <a:t>changes</a:t>
            </a:r>
            <a:r>
              <a:rPr sz="1071" spc="-4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engine</a:t>
            </a:r>
            <a:r>
              <a:rPr sz="1071" spc="-44" dirty="0">
                <a:latin typeface="Arial"/>
                <a:cs typeface="Arial"/>
              </a:rPr>
              <a:t> </a:t>
            </a:r>
            <a:r>
              <a:rPr sz="1071" dirty="0">
                <a:latin typeface="Arial"/>
                <a:cs typeface="Arial"/>
              </a:rPr>
              <a:t>torque,</a:t>
            </a:r>
            <a:r>
              <a:rPr sz="1071" spc="-44" dirty="0">
                <a:latin typeface="Arial"/>
                <a:cs typeface="Arial"/>
              </a:rPr>
              <a:t> </a:t>
            </a:r>
            <a:r>
              <a:rPr sz="1071" dirty="0">
                <a:latin typeface="Arial"/>
                <a:cs typeface="Arial"/>
              </a:rPr>
              <a:t>affecting</a:t>
            </a:r>
            <a:r>
              <a:rPr sz="1071" spc="-44" dirty="0">
                <a:latin typeface="Arial"/>
                <a:cs typeface="Arial"/>
              </a:rPr>
              <a:t> </a:t>
            </a:r>
            <a:r>
              <a:rPr sz="1071" dirty="0">
                <a:latin typeface="Arial"/>
                <a:cs typeface="Arial"/>
              </a:rPr>
              <a:t>drivability</a:t>
            </a:r>
            <a:r>
              <a:rPr sz="1071" spc="-49"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fuel</a:t>
            </a:r>
            <a:r>
              <a:rPr sz="1071" spc="-49" dirty="0">
                <a:latin typeface="Arial"/>
                <a:cs typeface="Arial"/>
              </a:rPr>
              <a:t> </a:t>
            </a:r>
            <a:r>
              <a:rPr sz="1071" dirty="0">
                <a:latin typeface="Arial"/>
                <a:cs typeface="Arial"/>
              </a:rPr>
              <a:t>energy</a:t>
            </a:r>
            <a:r>
              <a:rPr sz="1071" spc="-39" dirty="0">
                <a:latin typeface="Arial"/>
                <a:cs typeface="Arial"/>
              </a:rPr>
              <a:t> </a:t>
            </a:r>
            <a:r>
              <a:rPr sz="1071" dirty="0">
                <a:latin typeface="Arial"/>
                <a:cs typeface="Arial"/>
              </a:rPr>
              <a:t>consumption.</a:t>
            </a:r>
            <a:r>
              <a:rPr sz="1071" spc="-2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slight</a:t>
            </a:r>
            <a:r>
              <a:rPr sz="1071" spc="-44" dirty="0">
                <a:latin typeface="Arial"/>
                <a:cs typeface="Arial"/>
              </a:rPr>
              <a:t> </a:t>
            </a:r>
            <a:r>
              <a:rPr sz="1071" spc="-10" dirty="0">
                <a:latin typeface="Arial"/>
                <a:cs typeface="Arial"/>
              </a:rPr>
              <a:t>increase and</a:t>
            </a:r>
            <a:r>
              <a:rPr sz="1071" spc="-54" dirty="0">
                <a:latin typeface="Arial"/>
                <a:cs typeface="Arial"/>
              </a:rPr>
              <a:t> </a:t>
            </a:r>
            <a:r>
              <a:rPr sz="1071" spc="-10" dirty="0">
                <a:latin typeface="Arial"/>
                <a:cs typeface="Arial"/>
              </a:rPr>
              <a:t>decrease</a:t>
            </a:r>
            <a:r>
              <a:rPr sz="1071" spc="-49" dirty="0">
                <a:latin typeface="Arial"/>
                <a:cs typeface="Arial"/>
              </a:rPr>
              <a:t> </a:t>
            </a:r>
            <a:r>
              <a:rPr sz="1071" dirty="0">
                <a:latin typeface="Arial"/>
                <a:cs typeface="Arial"/>
              </a:rPr>
              <a:t>of</a:t>
            </a:r>
            <a:r>
              <a:rPr sz="1071" spc="-54" dirty="0">
                <a:latin typeface="Arial"/>
                <a:cs typeface="Arial"/>
              </a:rPr>
              <a:t> </a:t>
            </a:r>
            <a:r>
              <a:rPr sz="1071" spc="-10" dirty="0">
                <a:latin typeface="Arial"/>
                <a:cs typeface="Arial"/>
              </a:rPr>
              <a:t>engine</a:t>
            </a:r>
            <a:r>
              <a:rPr sz="1071" spc="-54" dirty="0">
                <a:latin typeface="Arial"/>
                <a:cs typeface="Arial"/>
              </a:rPr>
              <a:t> </a:t>
            </a:r>
            <a:r>
              <a:rPr sz="1071" spc="-10" dirty="0">
                <a:latin typeface="Arial"/>
                <a:cs typeface="Arial"/>
              </a:rPr>
              <a:t>speed</a:t>
            </a:r>
            <a:r>
              <a:rPr sz="1071" spc="-44" dirty="0">
                <a:latin typeface="Arial"/>
                <a:cs typeface="Arial"/>
              </a:rPr>
              <a:t> </a:t>
            </a:r>
            <a:r>
              <a:rPr sz="1071" spc="-10" dirty="0">
                <a:latin typeface="Arial"/>
                <a:cs typeface="Arial"/>
              </a:rPr>
              <a:t>and</a:t>
            </a:r>
            <a:r>
              <a:rPr sz="1071" spc="-44" dirty="0">
                <a:latin typeface="Arial"/>
                <a:cs typeface="Arial"/>
              </a:rPr>
              <a:t> </a:t>
            </a:r>
            <a:r>
              <a:rPr sz="1071" spc="-10" dirty="0">
                <a:latin typeface="Arial"/>
                <a:cs typeface="Arial"/>
              </a:rPr>
              <a:t>power</a:t>
            </a:r>
            <a:r>
              <a:rPr sz="1071" spc="-54" dirty="0">
                <a:latin typeface="Arial"/>
                <a:cs typeface="Arial"/>
              </a:rPr>
              <a:t> </a:t>
            </a:r>
            <a:r>
              <a:rPr sz="1071" spc="-10" dirty="0">
                <a:latin typeface="Arial"/>
                <a:cs typeface="Arial"/>
              </a:rPr>
              <a:t>are</a:t>
            </a:r>
            <a:r>
              <a:rPr sz="1071" spc="-44" dirty="0">
                <a:latin typeface="Arial"/>
                <a:cs typeface="Arial"/>
              </a:rPr>
              <a:t> </a:t>
            </a:r>
            <a:r>
              <a:rPr sz="1071" spc="-10" dirty="0">
                <a:latin typeface="Arial"/>
                <a:cs typeface="Arial"/>
              </a:rPr>
              <a:t>noticeable</a:t>
            </a:r>
            <a:r>
              <a:rPr sz="1071" spc="-49" dirty="0">
                <a:latin typeface="Arial"/>
                <a:cs typeface="Arial"/>
              </a:rPr>
              <a:t> </a:t>
            </a:r>
            <a:r>
              <a:rPr sz="1071" spc="-10" dirty="0">
                <a:latin typeface="Arial"/>
                <a:cs typeface="Arial"/>
              </a:rPr>
              <a:t>under</a:t>
            </a:r>
            <a:r>
              <a:rPr sz="1071" spc="-54" dirty="0">
                <a:latin typeface="Arial"/>
                <a:cs typeface="Arial"/>
              </a:rPr>
              <a:t> </a:t>
            </a:r>
            <a:r>
              <a:rPr sz="1071" spc="-10" dirty="0">
                <a:latin typeface="Arial"/>
                <a:cs typeface="Arial"/>
              </a:rPr>
              <a:t>some</a:t>
            </a:r>
            <a:r>
              <a:rPr sz="1071" spc="-49" dirty="0">
                <a:latin typeface="Arial"/>
                <a:cs typeface="Arial"/>
              </a:rPr>
              <a:t> </a:t>
            </a:r>
            <a:r>
              <a:rPr sz="1071" spc="-10" dirty="0">
                <a:latin typeface="Arial"/>
                <a:cs typeface="Arial"/>
              </a:rPr>
              <a:t>vehicle</a:t>
            </a:r>
            <a:r>
              <a:rPr sz="1071" spc="-54" dirty="0">
                <a:latin typeface="Arial"/>
                <a:cs typeface="Arial"/>
              </a:rPr>
              <a:t> </a:t>
            </a:r>
            <a:r>
              <a:rPr sz="1071" spc="-10" dirty="0">
                <a:latin typeface="Arial"/>
                <a:cs typeface="Arial"/>
              </a:rPr>
              <a:t>operating</a:t>
            </a:r>
            <a:r>
              <a:rPr sz="1071" spc="-58" dirty="0">
                <a:latin typeface="Arial"/>
                <a:cs typeface="Arial"/>
              </a:rPr>
              <a:t> </a:t>
            </a:r>
            <a:r>
              <a:rPr sz="1071" spc="-10" dirty="0">
                <a:latin typeface="Arial"/>
                <a:cs typeface="Arial"/>
              </a:rPr>
              <a:t>conditions. </a:t>
            </a:r>
            <a:r>
              <a:rPr sz="1071" dirty="0">
                <a:latin typeface="Arial"/>
                <a:cs typeface="Arial"/>
              </a:rPr>
              <a:t>This</a:t>
            </a:r>
            <a:r>
              <a:rPr sz="1071" spc="117" dirty="0">
                <a:latin typeface="Arial"/>
                <a:cs typeface="Arial"/>
              </a:rPr>
              <a:t> </a:t>
            </a:r>
            <a:r>
              <a:rPr sz="1071" dirty="0">
                <a:latin typeface="Arial"/>
                <a:cs typeface="Arial"/>
              </a:rPr>
              <a:t>is</a:t>
            </a:r>
            <a:r>
              <a:rPr sz="1071" spc="117" dirty="0">
                <a:latin typeface="Arial"/>
                <a:cs typeface="Arial"/>
              </a:rPr>
              <a:t> </a:t>
            </a:r>
            <a:r>
              <a:rPr sz="1071" dirty="0">
                <a:latin typeface="Arial"/>
                <a:cs typeface="Arial"/>
              </a:rPr>
              <a:t>normal</a:t>
            </a:r>
            <a:r>
              <a:rPr sz="1071" spc="127" dirty="0">
                <a:latin typeface="Arial"/>
                <a:cs typeface="Arial"/>
              </a:rPr>
              <a:t> </a:t>
            </a:r>
            <a:r>
              <a:rPr sz="1071" dirty="0">
                <a:latin typeface="Arial"/>
                <a:cs typeface="Arial"/>
              </a:rPr>
              <a:t>and</a:t>
            </a:r>
            <a:r>
              <a:rPr sz="1071" spc="122" dirty="0">
                <a:latin typeface="Arial"/>
                <a:cs typeface="Arial"/>
              </a:rPr>
              <a:t> </a:t>
            </a:r>
            <a:r>
              <a:rPr sz="1071" dirty="0">
                <a:latin typeface="Arial"/>
                <a:cs typeface="Arial"/>
              </a:rPr>
              <a:t>indicates</a:t>
            </a:r>
            <a:r>
              <a:rPr sz="1071" spc="122" dirty="0">
                <a:latin typeface="Arial"/>
                <a:cs typeface="Arial"/>
              </a:rPr>
              <a:t> </a:t>
            </a:r>
            <a:r>
              <a:rPr sz="1071" dirty="0">
                <a:latin typeface="Arial"/>
                <a:cs typeface="Arial"/>
              </a:rPr>
              <a:t>that</a:t>
            </a:r>
            <a:r>
              <a:rPr sz="1071" spc="127"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system</a:t>
            </a:r>
            <a:r>
              <a:rPr sz="1071" spc="122" dirty="0">
                <a:latin typeface="Arial"/>
                <a:cs typeface="Arial"/>
              </a:rPr>
              <a:t> </a:t>
            </a:r>
            <a:r>
              <a:rPr sz="1071" dirty="0">
                <a:latin typeface="Arial"/>
                <a:cs typeface="Arial"/>
              </a:rPr>
              <a:t>is</a:t>
            </a:r>
            <a:r>
              <a:rPr sz="1071" spc="117" dirty="0">
                <a:latin typeface="Arial"/>
                <a:cs typeface="Arial"/>
              </a:rPr>
              <a:t> </a:t>
            </a:r>
            <a:r>
              <a:rPr sz="1071" dirty="0">
                <a:latin typeface="Arial"/>
                <a:cs typeface="Arial"/>
              </a:rPr>
              <a:t>cycling</a:t>
            </a:r>
            <a:r>
              <a:rPr sz="1071" spc="122" dirty="0">
                <a:latin typeface="Arial"/>
                <a:cs typeface="Arial"/>
              </a:rPr>
              <a:t> </a:t>
            </a:r>
            <a:r>
              <a:rPr sz="1071" dirty="0">
                <a:latin typeface="Arial"/>
                <a:cs typeface="Arial"/>
              </a:rPr>
              <a:t>to</a:t>
            </a:r>
            <a:r>
              <a:rPr sz="1071" spc="127" dirty="0">
                <a:latin typeface="Arial"/>
                <a:cs typeface="Arial"/>
              </a:rPr>
              <a:t> </a:t>
            </a:r>
            <a:r>
              <a:rPr sz="1071" dirty="0">
                <a:latin typeface="Arial"/>
                <a:cs typeface="Arial"/>
              </a:rPr>
              <a:t>maintain</a:t>
            </a:r>
            <a:r>
              <a:rPr sz="1071" spc="122" dirty="0">
                <a:latin typeface="Arial"/>
                <a:cs typeface="Arial"/>
              </a:rPr>
              <a:t> </a:t>
            </a:r>
            <a:r>
              <a:rPr sz="1071" dirty="0">
                <a:latin typeface="Arial"/>
                <a:cs typeface="Arial"/>
              </a:rPr>
              <a:t>full</a:t>
            </a:r>
            <a:r>
              <a:rPr sz="1071" spc="122" dirty="0">
                <a:latin typeface="Arial"/>
                <a:cs typeface="Arial"/>
              </a:rPr>
              <a:t> </a:t>
            </a:r>
            <a:r>
              <a:rPr sz="1071" dirty="0">
                <a:latin typeface="Arial"/>
                <a:cs typeface="Arial"/>
              </a:rPr>
              <a:t>cooling</a:t>
            </a:r>
            <a:r>
              <a:rPr sz="1071" spc="127" dirty="0">
                <a:latin typeface="Arial"/>
                <a:cs typeface="Arial"/>
              </a:rPr>
              <a:t> </a:t>
            </a:r>
            <a:r>
              <a:rPr sz="1071" dirty="0">
                <a:latin typeface="Arial"/>
                <a:cs typeface="Arial"/>
              </a:rPr>
              <a:t>capacity</a:t>
            </a:r>
            <a:r>
              <a:rPr sz="1071" spc="117" dirty="0">
                <a:latin typeface="Arial"/>
                <a:cs typeface="Arial"/>
              </a:rPr>
              <a:t> </a:t>
            </a:r>
            <a:r>
              <a:rPr sz="1071" spc="-10" dirty="0">
                <a:latin typeface="Arial"/>
                <a:cs typeface="Arial"/>
              </a:rPr>
              <a:t>while </a:t>
            </a:r>
            <a:r>
              <a:rPr sz="1071" dirty="0">
                <a:latin typeface="Arial"/>
                <a:cs typeface="Arial"/>
              </a:rPr>
              <a:t>preventing</a:t>
            </a:r>
            <a:r>
              <a:rPr sz="1071" spc="-24" dirty="0">
                <a:latin typeface="Arial"/>
                <a:cs typeface="Arial"/>
              </a:rPr>
              <a:t> </a:t>
            </a:r>
            <a:r>
              <a:rPr sz="1071" dirty="0">
                <a:latin typeface="Arial"/>
                <a:cs typeface="Arial"/>
              </a:rPr>
              <a:t>evaporator</a:t>
            </a:r>
            <a:r>
              <a:rPr sz="1071" spc="-19" dirty="0">
                <a:latin typeface="Arial"/>
                <a:cs typeface="Arial"/>
              </a:rPr>
              <a:t> </a:t>
            </a:r>
            <a:r>
              <a:rPr sz="1071" spc="-10" dirty="0">
                <a:latin typeface="Arial"/>
                <a:cs typeface="Arial"/>
              </a:rPr>
              <a:t>freeze-</a:t>
            </a:r>
            <a:r>
              <a:rPr sz="1071" spc="-24" dirty="0">
                <a:latin typeface="Arial"/>
                <a:cs typeface="Arial"/>
              </a:rPr>
              <a:t>up.</a:t>
            </a:r>
            <a:endParaRPr sz="1071" dirty="0">
              <a:latin typeface="Arial"/>
              <a:cs typeface="Arial"/>
            </a:endParaRPr>
          </a:p>
          <a:p>
            <a:pPr marL="12369" marR="5566" algn="just">
              <a:lnSpc>
                <a:spcPct val="143600"/>
              </a:lnSpc>
              <a:spcBef>
                <a:spcPts val="589"/>
              </a:spcBef>
            </a:pPr>
            <a:r>
              <a:rPr sz="1071" dirty="0">
                <a:latin typeface="Arial"/>
                <a:cs typeface="Arial"/>
              </a:rPr>
              <a:t>As consideration</a:t>
            </a:r>
            <a:r>
              <a:rPr sz="1071" spc="5" dirty="0">
                <a:latin typeface="Arial"/>
                <a:cs typeface="Arial"/>
              </a:rPr>
              <a:t> </a:t>
            </a:r>
            <a:r>
              <a:rPr sz="1071" dirty="0">
                <a:latin typeface="Arial"/>
                <a:cs typeface="Arial"/>
              </a:rPr>
              <a:t>was</a:t>
            </a:r>
            <a:r>
              <a:rPr sz="1071" spc="5" dirty="0">
                <a:latin typeface="Arial"/>
                <a:cs typeface="Arial"/>
              </a:rPr>
              <a:t> </a:t>
            </a:r>
            <a:r>
              <a:rPr sz="1071" dirty="0">
                <a:latin typeface="Arial"/>
                <a:cs typeface="Arial"/>
              </a:rPr>
              <a:t>given</a:t>
            </a:r>
            <a:r>
              <a:rPr sz="1071" spc="5" dirty="0">
                <a:latin typeface="Arial"/>
                <a:cs typeface="Arial"/>
              </a:rPr>
              <a:t> </a:t>
            </a:r>
            <a:r>
              <a:rPr sz="1071" dirty="0">
                <a:latin typeface="Arial"/>
                <a:cs typeface="Arial"/>
              </a:rPr>
              <a:t>to the</a:t>
            </a:r>
            <a:r>
              <a:rPr sz="1071" spc="5" dirty="0">
                <a:latin typeface="Arial"/>
                <a:cs typeface="Arial"/>
              </a:rPr>
              <a:t> </a:t>
            </a:r>
            <a:r>
              <a:rPr sz="1071" dirty="0">
                <a:latin typeface="Arial"/>
                <a:cs typeface="Arial"/>
              </a:rPr>
              <a:t>application</a:t>
            </a:r>
            <a:r>
              <a:rPr sz="1071" spc="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air conditioning</a:t>
            </a:r>
            <a:r>
              <a:rPr sz="1071" spc="5" dirty="0">
                <a:latin typeface="Arial"/>
                <a:cs typeface="Arial"/>
              </a:rPr>
              <a:t> </a:t>
            </a:r>
            <a:r>
              <a:rPr sz="1071" dirty="0">
                <a:latin typeface="Arial"/>
                <a:cs typeface="Arial"/>
              </a:rPr>
              <a:t>to smaller</a:t>
            </a:r>
            <a:r>
              <a:rPr sz="1071" spc="5" dirty="0">
                <a:latin typeface="Arial"/>
                <a:cs typeface="Arial"/>
              </a:rPr>
              <a:t> </a:t>
            </a:r>
            <a:r>
              <a:rPr sz="1071" dirty="0">
                <a:latin typeface="Arial"/>
                <a:cs typeface="Arial"/>
              </a:rPr>
              <a:t>vehicles</a:t>
            </a:r>
            <a:r>
              <a:rPr sz="1071" spc="5" dirty="0">
                <a:latin typeface="Arial"/>
                <a:cs typeface="Arial"/>
              </a:rPr>
              <a:t> </a:t>
            </a:r>
            <a:r>
              <a:rPr sz="1071" dirty="0">
                <a:latin typeface="Arial"/>
                <a:cs typeface="Arial"/>
              </a:rPr>
              <a:t>with </a:t>
            </a:r>
            <a:r>
              <a:rPr sz="1071" spc="-10" dirty="0">
                <a:latin typeface="Arial"/>
                <a:cs typeface="Arial"/>
              </a:rPr>
              <a:t>smaller </a:t>
            </a:r>
            <a:r>
              <a:rPr sz="1071" dirty="0">
                <a:latin typeface="Arial"/>
                <a:cs typeface="Arial"/>
              </a:rPr>
              <a:t>engines,</a:t>
            </a:r>
            <a:r>
              <a:rPr sz="1071" spc="19"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was</a:t>
            </a:r>
            <a:r>
              <a:rPr sz="1071" spc="24" dirty="0">
                <a:latin typeface="Arial"/>
                <a:cs typeface="Arial"/>
              </a:rPr>
              <a:t> </a:t>
            </a:r>
            <a:r>
              <a:rPr sz="1071" dirty="0">
                <a:latin typeface="Arial"/>
                <a:cs typeface="Arial"/>
              </a:rPr>
              <a:t>found</a:t>
            </a:r>
            <a:r>
              <a:rPr sz="1071" spc="24"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significant</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sudden</a:t>
            </a:r>
            <a:r>
              <a:rPr sz="1071" spc="19" dirty="0">
                <a:latin typeface="Arial"/>
                <a:cs typeface="Arial"/>
              </a:rPr>
              <a:t> </a:t>
            </a:r>
            <a:r>
              <a:rPr sz="1071" dirty="0">
                <a:latin typeface="Arial"/>
                <a:cs typeface="Arial"/>
              </a:rPr>
              <a:t>increase</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engine</a:t>
            </a:r>
            <a:r>
              <a:rPr sz="1071" spc="24" dirty="0">
                <a:latin typeface="Arial"/>
                <a:cs typeface="Arial"/>
              </a:rPr>
              <a:t> </a:t>
            </a:r>
            <a:r>
              <a:rPr sz="1071" dirty="0">
                <a:latin typeface="Arial"/>
                <a:cs typeface="Arial"/>
              </a:rPr>
              <a:t>load</a:t>
            </a:r>
            <a:r>
              <a:rPr sz="1071" spc="19" dirty="0">
                <a:latin typeface="Arial"/>
                <a:cs typeface="Arial"/>
              </a:rPr>
              <a:t> </a:t>
            </a:r>
            <a:r>
              <a:rPr sz="1071" dirty="0">
                <a:latin typeface="Arial"/>
                <a:cs typeface="Arial"/>
              </a:rPr>
              <a:t>that</a:t>
            </a:r>
            <a:r>
              <a:rPr sz="1071" spc="24" dirty="0">
                <a:latin typeface="Arial"/>
                <a:cs typeface="Arial"/>
              </a:rPr>
              <a:t> </a:t>
            </a:r>
            <a:r>
              <a:rPr sz="1071" dirty="0">
                <a:latin typeface="Arial"/>
                <a:cs typeface="Arial"/>
              </a:rPr>
              <a:t>resulted</a:t>
            </a:r>
            <a:r>
              <a:rPr sz="1071" spc="19" dirty="0">
                <a:latin typeface="Arial"/>
                <a:cs typeface="Arial"/>
              </a:rPr>
              <a:t> </a:t>
            </a:r>
            <a:r>
              <a:rPr sz="1071" spc="-19" dirty="0">
                <a:latin typeface="Arial"/>
                <a:cs typeface="Arial"/>
              </a:rPr>
              <a:t>from </a:t>
            </a:r>
            <a:r>
              <a:rPr sz="1071" dirty="0">
                <a:latin typeface="Arial"/>
                <a:cs typeface="Arial"/>
              </a:rPr>
              <a:t>compressor</a:t>
            </a:r>
            <a:r>
              <a:rPr sz="1071" spc="-39" dirty="0">
                <a:latin typeface="Arial"/>
                <a:cs typeface="Arial"/>
              </a:rPr>
              <a:t> </a:t>
            </a:r>
            <a:r>
              <a:rPr sz="1071" dirty="0">
                <a:latin typeface="Arial"/>
                <a:cs typeface="Arial"/>
              </a:rPr>
              <a:t>switching</a:t>
            </a:r>
            <a:r>
              <a:rPr sz="1071" spc="-29" dirty="0">
                <a:latin typeface="Arial"/>
                <a:cs typeface="Arial"/>
              </a:rPr>
              <a:t> </a:t>
            </a:r>
            <a:r>
              <a:rPr sz="1071" dirty="0">
                <a:latin typeface="Arial"/>
                <a:cs typeface="Arial"/>
              </a:rPr>
              <a:t>caused</a:t>
            </a:r>
            <a:r>
              <a:rPr sz="1071" spc="-29" dirty="0">
                <a:latin typeface="Arial"/>
                <a:cs typeface="Arial"/>
              </a:rPr>
              <a:t> </a:t>
            </a:r>
            <a:r>
              <a:rPr sz="1071" dirty="0">
                <a:latin typeface="Arial"/>
                <a:cs typeface="Arial"/>
              </a:rPr>
              <a:t>problems</a:t>
            </a:r>
            <a:r>
              <a:rPr sz="1071" spc="-24" dirty="0">
                <a:latin typeface="Arial"/>
                <a:cs typeface="Arial"/>
              </a:rPr>
              <a:t> </a:t>
            </a:r>
            <a:r>
              <a:rPr sz="1071" dirty="0">
                <a:latin typeface="Arial"/>
                <a:cs typeface="Arial"/>
              </a:rPr>
              <a:t>for</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small</a:t>
            </a:r>
            <a:r>
              <a:rPr sz="1071" spc="-29" dirty="0">
                <a:latin typeface="Arial"/>
                <a:cs typeface="Arial"/>
              </a:rPr>
              <a:t> </a:t>
            </a:r>
            <a:r>
              <a:rPr sz="1071" dirty="0">
                <a:latin typeface="Arial"/>
                <a:cs typeface="Arial"/>
              </a:rPr>
              <a:t>engine</a:t>
            </a:r>
            <a:r>
              <a:rPr sz="1071" spc="-29"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resultant</a:t>
            </a:r>
            <a:r>
              <a:rPr sz="1071" spc="-24" dirty="0">
                <a:latin typeface="Arial"/>
                <a:cs typeface="Arial"/>
              </a:rPr>
              <a:t> </a:t>
            </a:r>
            <a:r>
              <a:rPr sz="1071" dirty="0">
                <a:latin typeface="Arial"/>
                <a:cs typeface="Arial"/>
              </a:rPr>
              <a:t>issues</a:t>
            </a:r>
            <a:r>
              <a:rPr sz="1071" spc="-2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drivability.</a:t>
            </a:r>
            <a:r>
              <a:rPr sz="1071" spc="-29" dirty="0">
                <a:latin typeface="Arial"/>
                <a:cs typeface="Arial"/>
              </a:rPr>
              <a:t> </a:t>
            </a:r>
            <a:r>
              <a:rPr sz="1071" spc="-49" dirty="0">
                <a:latin typeface="Arial"/>
                <a:cs typeface="Arial"/>
              </a:rPr>
              <a:t>A </a:t>
            </a:r>
            <a:r>
              <a:rPr sz="1071" dirty="0">
                <a:latin typeface="Arial"/>
                <a:cs typeface="Arial"/>
              </a:rPr>
              <a:t>compressor</a:t>
            </a:r>
            <a:r>
              <a:rPr sz="1071" spc="-24" dirty="0">
                <a:latin typeface="Arial"/>
                <a:cs typeface="Arial"/>
              </a:rPr>
              <a:t> </a:t>
            </a:r>
            <a:r>
              <a:rPr sz="1071" dirty="0">
                <a:latin typeface="Arial"/>
                <a:cs typeface="Arial"/>
              </a:rPr>
              <a:t>with</a:t>
            </a:r>
            <a:r>
              <a:rPr sz="1071" spc="-24" dirty="0">
                <a:latin typeface="Arial"/>
                <a:cs typeface="Arial"/>
              </a:rPr>
              <a:t> </a:t>
            </a:r>
            <a:r>
              <a:rPr sz="1071" dirty="0">
                <a:latin typeface="Arial"/>
                <a:cs typeface="Arial"/>
              </a:rPr>
              <a:t>variable</a:t>
            </a:r>
            <a:r>
              <a:rPr sz="1071" spc="-29" dirty="0">
                <a:latin typeface="Arial"/>
                <a:cs typeface="Arial"/>
              </a:rPr>
              <a:t> </a:t>
            </a:r>
            <a:r>
              <a:rPr sz="1071" dirty="0">
                <a:latin typeface="Arial"/>
                <a:cs typeface="Arial"/>
              </a:rPr>
              <a:t>displacement</a:t>
            </a:r>
            <a:r>
              <a:rPr sz="1071" spc="-19" dirty="0">
                <a:latin typeface="Arial"/>
                <a:cs typeface="Arial"/>
              </a:rPr>
              <a:t> </a:t>
            </a:r>
            <a:r>
              <a:rPr sz="1071" dirty="0">
                <a:latin typeface="Arial"/>
                <a:cs typeface="Arial"/>
              </a:rPr>
              <a:t>offered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solution</a:t>
            </a:r>
            <a:r>
              <a:rPr sz="1071" spc="-1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this</a:t>
            </a:r>
            <a:r>
              <a:rPr sz="1071" spc="-24" dirty="0">
                <a:latin typeface="Arial"/>
                <a:cs typeface="Arial"/>
              </a:rPr>
              <a:t> </a:t>
            </a:r>
            <a:r>
              <a:rPr sz="1071" spc="-10" dirty="0">
                <a:latin typeface="Arial"/>
                <a:cs typeface="Arial"/>
              </a:rPr>
              <a:t>problem.</a:t>
            </a:r>
            <a:endParaRPr sz="1071" dirty="0">
              <a:latin typeface="Arial"/>
              <a:cs typeface="Arial"/>
            </a:endParaRPr>
          </a:p>
          <a:p>
            <a:pPr marL="12369" marR="4947" algn="just">
              <a:lnSpc>
                <a:spcPct val="144100"/>
              </a:lnSpc>
              <a:spcBef>
                <a:spcPts val="579"/>
              </a:spcBef>
            </a:pPr>
            <a:r>
              <a:rPr sz="1071" dirty="0">
                <a:latin typeface="Arial"/>
                <a:cs typeface="Arial"/>
              </a:rPr>
              <a:t>Variable</a:t>
            </a:r>
            <a:r>
              <a:rPr sz="1071" spc="19" dirty="0">
                <a:latin typeface="Arial"/>
                <a:cs typeface="Arial"/>
              </a:rPr>
              <a:t> </a:t>
            </a:r>
            <a:r>
              <a:rPr sz="1071" dirty="0">
                <a:latin typeface="Arial"/>
                <a:cs typeface="Arial"/>
              </a:rPr>
              <a:t>compressors</a:t>
            </a:r>
            <a:r>
              <a:rPr sz="1071" spc="24" dirty="0">
                <a:latin typeface="Arial"/>
                <a:cs typeface="Arial"/>
              </a:rPr>
              <a:t> </a:t>
            </a:r>
            <a:r>
              <a:rPr sz="1071" dirty="0">
                <a:latin typeface="Arial"/>
                <a:cs typeface="Arial"/>
              </a:rPr>
              <a:t>have</a:t>
            </a:r>
            <a:r>
              <a:rPr sz="1071" spc="29" dirty="0">
                <a:latin typeface="Arial"/>
                <a:cs typeface="Arial"/>
              </a:rPr>
              <a:t> </a:t>
            </a:r>
            <a:r>
              <a:rPr sz="1071" dirty="0">
                <a:latin typeface="Arial"/>
                <a:cs typeface="Arial"/>
              </a:rPr>
              <a:t>also</a:t>
            </a:r>
            <a:r>
              <a:rPr sz="1071" spc="19" dirty="0">
                <a:latin typeface="Arial"/>
                <a:cs typeface="Arial"/>
              </a:rPr>
              <a:t> </a:t>
            </a:r>
            <a:r>
              <a:rPr sz="1071" dirty="0">
                <a:latin typeface="Arial"/>
                <a:cs typeface="Arial"/>
              </a:rPr>
              <a:t>traditionally</a:t>
            </a:r>
            <a:r>
              <a:rPr sz="1071" spc="29" dirty="0">
                <a:latin typeface="Arial"/>
                <a:cs typeface="Arial"/>
              </a:rPr>
              <a:t> </a:t>
            </a:r>
            <a:r>
              <a:rPr sz="1071" dirty="0">
                <a:latin typeface="Arial"/>
                <a:cs typeface="Arial"/>
              </a:rPr>
              <a:t>retained</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clutch</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turn</a:t>
            </a:r>
            <a:r>
              <a:rPr sz="1071" spc="15"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system</a:t>
            </a:r>
            <a:r>
              <a:rPr sz="1071" spc="10" dirty="0">
                <a:latin typeface="Arial"/>
                <a:cs typeface="Arial"/>
              </a:rPr>
              <a:t> </a:t>
            </a:r>
            <a:r>
              <a:rPr sz="1071" dirty="0">
                <a:latin typeface="Arial"/>
                <a:cs typeface="Arial"/>
              </a:rPr>
              <a:t>off</a:t>
            </a:r>
            <a:r>
              <a:rPr sz="1071" spc="24" dirty="0">
                <a:latin typeface="Arial"/>
                <a:cs typeface="Arial"/>
              </a:rPr>
              <a:t> </a:t>
            </a:r>
            <a:r>
              <a:rPr sz="1071" dirty="0">
                <a:latin typeface="Arial"/>
                <a:cs typeface="Arial"/>
              </a:rPr>
              <a:t>when</a:t>
            </a:r>
            <a:r>
              <a:rPr sz="1071" spc="19" dirty="0">
                <a:latin typeface="Arial"/>
                <a:cs typeface="Arial"/>
              </a:rPr>
              <a:t> </a:t>
            </a:r>
            <a:r>
              <a:rPr sz="1071" spc="-24" dirty="0">
                <a:latin typeface="Arial"/>
                <a:cs typeface="Arial"/>
              </a:rPr>
              <a:t>not </a:t>
            </a:r>
            <a:r>
              <a:rPr sz="1071" dirty="0">
                <a:latin typeface="Arial"/>
                <a:cs typeface="Arial"/>
              </a:rPr>
              <a:t>required</a:t>
            </a:r>
            <a:r>
              <a:rPr sz="1071" spc="-34" dirty="0">
                <a:latin typeface="Arial"/>
                <a:cs typeface="Arial"/>
              </a:rPr>
              <a:t> </a:t>
            </a:r>
            <a:r>
              <a:rPr sz="1071" dirty="0">
                <a:latin typeface="Arial"/>
                <a:cs typeface="Arial"/>
              </a:rPr>
              <a:t>or</a:t>
            </a:r>
            <a:r>
              <a:rPr sz="1071" spc="-39" dirty="0">
                <a:latin typeface="Arial"/>
                <a:cs typeface="Arial"/>
              </a:rPr>
              <a:t> </a:t>
            </a:r>
            <a:r>
              <a:rPr sz="1071" dirty="0">
                <a:latin typeface="Arial"/>
                <a:cs typeface="Arial"/>
              </a:rPr>
              <a:t>should</a:t>
            </a:r>
            <a:r>
              <a:rPr sz="1071" spc="-29" dirty="0">
                <a:latin typeface="Arial"/>
                <a:cs typeface="Arial"/>
              </a:rPr>
              <a:t> </a:t>
            </a:r>
            <a:r>
              <a:rPr sz="1071" dirty="0">
                <a:latin typeface="Arial"/>
                <a:cs typeface="Arial"/>
              </a:rPr>
              <a:t>system</a:t>
            </a:r>
            <a:r>
              <a:rPr sz="1071" spc="-34" dirty="0">
                <a:latin typeface="Arial"/>
                <a:cs typeface="Arial"/>
              </a:rPr>
              <a:t> </a:t>
            </a:r>
            <a:r>
              <a:rPr sz="1071" dirty="0">
                <a:latin typeface="Arial"/>
                <a:cs typeface="Arial"/>
              </a:rPr>
              <a:t>conditions</a:t>
            </a:r>
            <a:r>
              <a:rPr sz="1071" spc="-29" dirty="0">
                <a:latin typeface="Arial"/>
                <a:cs typeface="Arial"/>
              </a:rPr>
              <a:t> </a:t>
            </a:r>
            <a:r>
              <a:rPr sz="1071" dirty="0">
                <a:latin typeface="Arial"/>
                <a:cs typeface="Arial"/>
              </a:rPr>
              <a:t>approach</a:t>
            </a:r>
            <a:r>
              <a:rPr sz="1071" spc="-34" dirty="0">
                <a:latin typeface="Arial"/>
                <a:cs typeface="Arial"/>
              </a:rPr>
              <a:t> </a:t>
            </a:r>
            <a:r>
              <a:rPr sz="1071" dirty="0">
                <a:latin typeface="Arial"/>
                <a:cs typeface="Arial"/>
              </a:rPr>
              <a:t>unsafe</a:t>
            </a:r>
            <a:r>
              <a:rPr sz="1071" spc="-29" dirty="0">
                <a:latin typeface="Arial"/>
                <a:cs typeface="Arial"/>
              </a:rPr>
              <a:t> </a:t>
            </a:r>
            <a:r>
              <a:rPr sz="1071" dirty="0">
                <a:latin typeface="Arial"/>
                <a:cs typeface="Arial"/>
              </a:rPr>
              <a:t>operating</a:t>
            </a:r>
            <a:r>
              <a:rPr sz="1071" spc="-29" dirty="0">
                <a:latin typeface="Arial"/>
                <a:cs typeface="Arial"/>
              </a:rPr>
              <a:t> </a:t>
            </a:r>
            <a:r>
              <a:rPr sz="1071" dirty="0">
                <a:latin typeface="Arial"/>
                <a:cs typeface="Arial"/>
              </a:rPr>
              <a:t>levels</a:t>
            </a:r>
            <a:r>
              <a:rPr sz="1071" spc="-29" dirty="0">
                <a:latin typeface="Arial"/>
                <a:cs typeface="Arial"/>
              </a:rPr>
              <a:t> </a:t>
            </a:r>
            <a:r>
              <a:rPr sz="1071" dirty="0">
                <a:latin typeface="Arial"/>
                <a:cs typeface="Arial"/>
              </a:rPr>
              <a:t>for</a:t>
            </a:r>
            <a:r>
              <a:rPr sz="1071" spc="-29" dirty="0">
                <a:latin typeface="Arial"/>
                <a:cs typeface="Arial"/>
              </a:rPr>
              <a:t> </a:t>
            </a:r>
            <a:r>
              <a:rPr sz="1071" dirty="0">
                <a:latin typeface="Arial"/>
                <a:cs typeface="Arial"/>
              </a:rPr>
              <a:t>any</a:t>
            </a:r>
            <a:r>
              <a:rPr sz="1071" spc="-29" dirty="0">
                <a:latin typeface="Arial"/>
                <a:cs typeface="Arial"/>
              </a:rPr>
              <a:t> </a:t>
            </a:r>
            <a:r>
              <a:rPr sz="1071" spc="-10" dirty="0">
                <a:latin typeface="Arial"/>
                <a:cs typeface="Arial"/>
              </a:rPr>
              <a:t>reason.</a:t>
            </a:r>
            <a:endParaRPr sz="1071" dirty="0">
              <a:latin typeface="Arial"/>
              <a:cs typeface="Arial"/>
            </a:endParaRPr>
          </a:p>
          <a:p>
            <a:pPr marL="12369" marR="5566" algn="just">
              <a:lnSpc>
                <a:spcPct val="143700"/>
              </a:lnSpc>
              <a:spcBef>
                <a:spcPts val="584"/>
              </a:spcBef>
            </a:pPr>
            <a:r>
              <a:rPr sz="1071" dirty="0">
                <a:latin typeface="Arial"/>
                <a:cs typeface="Arial"/>
              </a:rPr>
              <a:t>A</a:t>
            </a:r>
            <a:r>
              <a:rPr sz="1071" spc="54" dirty="0">
                <a:latin typeface="Arial"/>
                <a:cs typeface="Arial"/>
              </a:rPr>
              <a:t> </a:t>
            </a:r>
            <a:r>
              <a:rPr sz="1071" dirty="0">
                <a:latin typeface="Arial"/>
                <a:cs typeface="Arial"/>
              </a:rPr>
              <a:t>more</a:t>
            </a:r>
            <a:r>
              <a:rPr sz="1071" spc="68" dirty="0">
                <a:latin typeface="Arial"/>
                <a:cs typeface="Arial"/>
              </a:rPr>
              <a:t> </a:t>
            </a:r>
            <a:r>
              <a:rPr sz="1071" dirty="0">
                <a:latin typeface="Arial"/>
                <a:cs typeface="Arial"/>
              </a:rPr>
              <a:t>recent</a:t>
            </a:r>
            <a:r>
              <a:rPr sz="1071" spc="58" dirty="0">
                <a:latin typeface="Arial"/>
                <a:cs typeface="Arial"/>
              </a:rPr>
              <a:t> </a:t>
            </a:r>
            <a:r>
              <a:rPr sz="1071" dirty="0">
                <a:latin typeface="Arial"/>
                <a:cs typeface="Arial"/>
              </a:rPr>
              <a:t>innovation</a:t>
            </a:r>
            <a:r>
              <a:rPr sz="1071" spc="54" dirty="0">
                <a:latin typeface="Arial"/>
                <a:cs typeface="Arial"/>
              </a:rPr>
              <a:t> </a:t>
            </a:r>
            <a:r>
              <a:rPr sz="1071" dirty="0">
                <a:latin typeface="Arial"/>
                <a:cs typeface="Arial"/>
              </a:rPr>
              <a:t>is</a:t>
            </a:r>
            <a:r>
              <a:rPr sz="1071" spc="63"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introduction</a:t>
            </a:r>
            <a:r>
              <a:rPr sz="1071" spc="54" dirty="0">
                <a:latin typeface="Arial"/>
                <a:cs typeface="Arial"/>
              </a:rPr>
              <a:t> </a:t>
            </a:r>
            <a:r>
              <a:rPr sz="1071" dirty="0">
                <a:latin typeface="Arial"/>
                <a:cs typeface="Arial"/>
              </a:rPr>
              <a:t>of</a:t>
            </a:r>
            <a:r>
              <a:rPr sz="1071" spc="54" dirty="0">
                <a:latin typeface="Arial"/>
                <a:cs typeface="Arial"/>
              </a:rPr>
              <a:t> </a:t>
            </a:r>
            <a:r>
              <a:rPr sz="1071" spc="-10" dirty="0">
                <a:latin typeface="Arial"/>
                <a:cs typeface="Arial"/>
              </a:rPr>
              <a:t>clutch-</a:t>
            </a:r>
            <a:r>
              <a:rPr sz="1071" dirty="0">
                <a:latin typeface="Arial"/>
                <a:cs typeface="Arial"/>
              </a:rPr>
              <a:t>less</a:t>
            </a:r>
            <a:r>
              <a:rPr sz="1071" spc="63" dirty="0">
                <a:latin typeface="Arial"/>
                <a:cs typeface="Arial"/>
              </a:rPr>
              <a:t> </a:t>
            </a:r>
            <a:r>
              <a:rPr sz="1071" dirty="0">
                <a:latin typeface="Arial"/>
                <a:cs typeface="Arial"/>
              </a:rPr>
              <a:t>compressors.</a:t>
            </a:r>
            <a:r>
              <a:rPr sz="1071" spc="58" dirty="0">
                <a:latin typeface="Arial"/>
                <a:cs typeface="Arial"/>
              </a:rPr>
              <a:t> </a:t>
            </a:r>
            <a:r>
              <a:rPr sz="1071" dirty="0">
                <a:latin typeface="Arial"/>
                <a:cs typeface="Arial"/>
              </a:rPr>
              <a:t>It</a:t>
            </a:r>
            <a:r>
              <a:rPr sz="1071" spc="63" dirty="0">
                <a:latin typeface="Arial"/>
                <a:cs typeface="Arial"/>
              </a:rPr>
              <a:t> </a:t>
            </a:r>
            <a:r>
              <a:rPr sz="1071" dirty="0">
                <a:latin typeface="Arial"/>
                <a:cs typeface="Arial"/>
              </a:rPr>
              <a:t>is</a:t>
            </a:r>
            <a:r>
              <a:rPr sz="1071" spc="63" dirty="0">
                <a:latin typeface="Arial"/>
                <a:cs typeface="Arial"/>
              </a:rPr>
              <a:t> </a:t>
            </a:r>
            <a:r>
              <a:rPr sz="1071" dirty="0">
                <a:latin typeface="Arial"/>
                <a:cs typeface="Arial"/>
              </a:rPr>
              <a:t>made</a:t>
            </a:r>
            <a:r>
              <a:rPr sz="1071" spc="54" dirty="0">
                <a:latin typeface="Arial"/>
                <a:cs typeface="Arial"/>
              </a:rPr>
              <a:t> </a:t>
            </a:r>
            <a:r>
              <a:rPr sz="1071" dirty="0">
                <a:latin typeface="Arial"/>
                <a:cs typeface="Arial"/>
              </a:rPr>
              <a:t>possible</a:t>
            </a:r>
            <a:r>
              <a:rPr sz="1071" spc="58" dirty="0">
                <a:latin typeface="Arial"/>
                <a:cs typeface="Arial"/>
              </a:rPr>
              <a:t> </a:t>
            </a:r>
            <a:r>
              <a:rPr sz="1071" spc="-24" dirty="0">
                <a:latin typeface="Arial"/>
                <a:cs typeface="Arial"/>
              </a:rPr>
              <a:t>by </a:t>
            </a:r>
            <a:r>
              <a:rPr sz="1071" dirty="0">
                <a:latin typeface="Arial"/>
                <a:cs typeface="Arial"/>
              </a:rPr>
              <a:t>the</a:t>
            </a:r>
            <a:r>
              <a:rPr sz="1071" spc="73" dirty="0">
                <a:latin typeface="Arial"/>
                <a:cs typeface="Arial"/>
              </a:rPr>
              <a:t> </a:t>
            </a:r>
            <a:r>
              <a:rPr sz="1071" dirty="0">
                <a:latin typeface="Arial"/>
                <a:cs typeface="Arial"/>
              </a:rPr>
              <a:t>implementation</a:t>
            </a:r>
            <a:r>
              <a:rPr sz="1071" spc="78" dirty="0">
                <a:latin typeface="Arial"/>
                <a:cs typeface="Arial"/>
              </a:rPr>
              <a:t> </a:t>
            </a:r>
            <a:r>
              <a:rPr sz="1071" dirty="0">
                <a:latin typeface="Arial"/>
                <a:cs typeface="Arial"/>
              </a:rPr>
              <a:t>of</a:t>
            </a:r>
            <a:r>
              <a:rPr sz="1071" spc="73" dirty="0">
                <a:latin typeface="Arial"/>
                <a:cs typeface="Arial"/>
              </a:rPr>
              <a:t> </a:t>
            </a:r>
            <a:r>
              <a:rPr sz="1071" dirty="0">
                <a:latin typeface="Arial"/>
                <a:cs typeface="Arial"/>
              </a:rPr>
              <a:t>external</a:t>
            </a:r>
            <a:r>
              <a:rPr sz="1071" spc="73" dirty="0">
                <a:latin typeface="Arial"/>
                <a:cs typeface="Arial"/>
              </a:rPr>
              <a:t> </a:t>
            </a:r>
            <a:r>
              <a:rPr sz="1071" dirty="0">
                <a:latin typeface="Arial"/>
                <a:cs typeface="Arial"/>
              </a:rPr>
              <a:t>compressor</a:t>
            </a:r>
            <a:r>
              <a:rPr sz="1071" spc="68" dirty="0">
                <a:latin typeface="Arial"/>
                <a:cs typeface="Arial"/>
              </a:rPr>
              <a:t> </a:t>
            </a:r>
            <a:r>
              <a:rPr sz="1071" dirty="0">
                <a:latin typeface="Arial"/>
                <a:cs typeface="Arial"/>
              </a:rPr>
              <a:t>control.</a:t>
            </a:r>
            <a:r>
              <a:rPr sz="1071" spc="78" dirty="0">
                <a:latin typeface="Arial"/>
                <a:cs typeface="Arial"/>
              </a:rPr>
              <a:t> </a:t>
            </a:r>
            <a:r>
              <a:rPr sz="1071" dirty="0">
                <a:latin typeface="Arial"/>
                <a:cs typeface="Arial"/>
              </a:rPr>
              <a:t>Here</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compressor</a:t>
            </a:r>
            <a:r>
              <a:rPr sz="1071" spc="73" dirty="0">
                <a:latin typeface="Arial"/>
                <a:cs typeface="Arial"/>
              </a:rPr>
              <a:t> </a:t>
            </a:r>
            <a:r>
              <a:rPr sz="1071" dirty="0">
                <a:latin typeface="Arial"/>
                <a:cs typeface="Arial"/>
              </a:rPr>
              <a:t>can</a:t>
            </a:r>
            <a:r>
              <a:rPr sz="1071" spc="73" dirty="0">
                <a:latin typeface="Arial"/>
                <a:cs typeface="Arial"/>
              </a:rPr>
              <a:t> </a:t>
            </a:r>
            <a:r>
              <a:rPr sz="1071" dirty="0">
                <a:latin typeface="Arial"/>
                <a:cs typeface="Arial"/>
              </a:rPr>
              <a:t>be</a:t>
            </a:r>
            <a:r>
              <a:rPr sz="1071" spc="78" dirty="0">
                <a:latin typeface="Arial"/>
                <a:cs typeface="Arial"/>
              </a:rPr>
              <a:t> </a:t>
            </a:r>
            <a:r>
              <a:rPr sz="1071" spc="-10" dirty="0">
                <a:latin typeface="Arial"/>
                <a:cs typeface="Arial"/>
              </a:rPr>
              <a:t>de-</a:t>
            </a:r>
            <a:r>
              <a:rPr sz="1071" dirty="0">
                <a:latin typeface="Arial"/>
                <a:cs typeface="Arial"/>
              </a:rPr>
              <a:t>stroked</a:t>
            </a:r>
            <a:r>
              <a:rPr sz="1071" spc="78" dirty="0">
                <a:latin typeface="Arial"/>
                <a:cs typeface="Arial"/>
              </a:rPr>
              <a:t> </a:t>
            </a:r>
            <a:r>
              <a:rPr sz="1071" spc="-24" dirty="0">
                <a:latin typeface="Arial"/>
                <a:cs typeface="Arial"/>
              </a:rPr>
              <a:t>to </a:t>
            </a:r>
            <a:r>
              <a:rPr sz="1071" dirty="0">
                <a:latin typeface="Arial"/>
                <a:cs typeface="Arial"/>
              </a:rPr>
              <a:t>such</a:t>
            </a:r>
            <a:r>
              <a:rPr sz="1071" spc="97" dirty="0">
                <a:latin typeface="Arial"/>
                <a:cs typeface="Arial"/>
              </a:rPr>
              <a:t> </a:t>
            </a:r>
            <a:r>
              <a:rPr sz="1071" dirty="0">
                <a:latin typeface="Arial"/>
                <a:cs typeface="Arial"/>
              </a:rPr>
              <a:t>an</a:t>
            </a:r>
            <a:r>
              <a:rPr sz="1071" spc="97" dirty="0">
                <a:latin typeface="Arial"/>
                <a:cs typeface="Arial"/>
              </a:rPr>
              <a:t> </a:t>
            </a:r>
            <a:r>
              <a:rPr sz="1071" dirty="0">
                <a:latin typeface="Arial"/>
                <a:cs typeface="Arial"/>
              </a:rPr>
              <a:t>extent</a:t>
            </a:r>
            <a:r>
              <a:rPr sz="1071" spc="102" dirty="0">
                <a:latin typeface="Arial"/>
                <a:cs typeface="Arial"/>
              </a:rPr>
              <a:t> </a:t>
            </a:r>
            <a:r>
              <a:rPr sz="1071" dirty="0">
                <a:latin typeface="Arial"/>
                <a:cs typeface="Arial"/>
              </a:rPr>
              <a:t>that</a:t>
            </a:r>
            <a:r>
              <a:rPr sz="1071" spc="97" dirty="0">
                <a:latin typeface="Arial"/>
                <a:cs typeface="Arial"/>
              </a:rPr>
              <a:t> </a:t>
            </a:r>
            <a:r>
              <a:rPr sz="1071" dirty="0">
                <a:latin typeface="Arial"/>
                <a:cs typeface="Arial"/>
              </a:rPr>
              <a:t>it</a:t>
            </a:r>
            <a:r>
              <a:rPr sz="1071" spc="102" dirty="0">
                <a:latin typeface="Arial"/>
                <a:cs typeface="Arial"/>
              </a:rPr>
              <a:t> </a:t>
            </a:r>
            <a:r>
              <a:rPr sz="1071" dirty="0">
                <a:latin typeface="Arial"/>
                <a:cs typeface="Arial"/>
              </a:rPr>
              <a:t>no</a:t>
            </a:r>
            <a:r>
              <a:rPr sz="1071" spc="97" dirty="0">
                <a:latin typeface="Arial"/>
                <a:cs typeface="Arial"/>
              </a:rPr>
              <a:t> </a:t>
            </a:r>
            <a:r>
              <a:rPr sz="1071" dirty="0">
                <a:latin typeface="Arial"/>
                <a:cs typeface="Arial"/>
              </a:rPr>
              <a:t>longer</a:t>
            </a:r>
            <a:r>
              <a:rPr sz="1071" spc="97" dirty="0">
                <a:latin typeface="Arial"/>
                <a:cs typeface="Arial"/>
              </a:rPr>
              <a:t> </a:t>
            </a:r>
            <a:r>
              <a:rPr sz="1071" dirty="0">
                <a:latin typeface="Arial"/>
                <a:cs typeface="Arial"/>
              </a:rPr>
              <a:t>pumps,</a:t>
            </a:r>
            <a:r>
              <a:rPr sz="1071" spc="102" dirty="0">
                <a:latin typeface="Arial"/>
                <a:cs typeface="Arial"/>
              </a:rPr>
              <a:t> </a:t>
            </a:r>
            <a:r>
              <a:rPr sz="1071" dirty="0">
                <a:latin typeface="Arial"/>
                <a:cs typeface="Arial"/>
              </a:rPr>
              <a:t>and</a:t>
            </a:r>
            <a:r>
              <a:rPr sz="1071" spc="97" dirty="0">
                <a:latin typeface="Arial"/>
                <a:cs typeface="Arial"/>
              </a:rPr>
              <a:t> </a:t>
            </a:r>
            <a:r>
              <a:rPr sz="1071" dirty="0">
                <a:latin typeface="Arial"/>
                <a:cs typeface="Arial"/>
              </a:rPr>
              <a:t>can</a:t>
            </a:r>
            <a:r>
              <a:rPr sz="1071" spc="102" dirty="0">
                <a:latin typeface="Arial"/>
                <a:cs typeface="Arial"/>
              </a:rPr>
              <a:t> </a:t>
            </a:r>
            <a:r>
              <a:rPr sz="1071" dirty="0">
                <a:latin typeface="Arial"/>
                <a:cs typeface="Arial"/>
              </a:rPr>
              <a:t>be</a:t>
            </a:r>
            <a:r>
              <a:rPr sz="1071" spc="97" dirty="0">
                <a:latin typeface="Arial"/>
                <a:cs typeface="Arial"/>
              </a:rPr>
              <a:t> </a:t>
            </a:r>
            <a:r>
              <a:rPr sz="1071" dirty="0">
                <a:latin typeface="Arial"/>
                <a:cs typeface="Arial"/>
              </a:rPr>
              <a:t>permanently</a:t>
            </a:r>
            <a:r>
              <a:rPr sz="1071" spc="97" dirty="0">
                <a:latin typeface="Arial"/>
                <a:cs typeface="Arial"/>
              </a:rPr>
              <a:t> </a:t>
            </a:r>
            <a:r>
              <a:rPr sz="1071" dirty="0">
                <a:latin typeface="Arial"/>
                <a:cs typeface="Arial"/>
              </a:rPr>
              <a:t>driven</a:t>
            </a:r>
            <a:r>
              <a:rPr sz="1071" spc="102" dirty="0">
                <a:latin typeface="Arial"/>
                <a:cs typeface="Arial"/>
              </a:rPr>
              <a:t> </a:t>
            </a:r>
            <a:r>
              <a:rPr sz="1071" dirty="0">
                <a:latin typeface="Arial"/>
                <a:cs typeface="Arial"/>
              </a:rPr>
              <a:t>without</a:t>
            </a:r>
            <a:r>
              <a:rPr sz="1071" spc="97" dirty="0">
                <a:latin typeface="Arial"/>
                <a:cs typeface="Arial"/>
              </a:rPr>
              <a:t> </a:t>
            </a:r>
            <a:r>
              <a:rPr sz="1071" dirty="0">
                <a:latin typeface="Arial"/>
                <a:cs typeface="Arial"/>
              </a:rPr>
              <a:t>dissipation</a:t>
            </a:r>
            <a:r>
              <a:rPr sz="1071" spc="97" dirty="0">
                <a:latin typeface="Arial"/>
                <a:cs typeface="Arial"/>
              </a:rPr>
              <a:t> </a:t>
            </a:r>
            <a:r>
              <a:rPr sz="1071" spc="-24" dirty="0">
                <a:latin typeface="Arial"/>
                <a:cs typeface="Arial"/>
              </a:rPr>
              <a:t>of </a:t>
            </a:r>
            <a:r>
              <a:rPr sz="1071" dirty="0">
                <a:latin typeface="Arial"/>
                <a:cs typeface="Arial"/>
              </a:rPr>
              <a:t>significant</a:t>
            </a:r>
            <a:r>
              <a:rPr sz="1071" spc="5" dirty="0">
                <a:latin typeface="Arial"/>
                <a:cs typeface="Arial"/>
              </a:rPr>
              <a:t> </a:t>
            </a:r>
            <a:r>
              <a:rPr sz="1071" dirty="0">
                <a:latin typeface="Arial"/>
                <a:cs typeface="Arial"/>
              </a:rPr>
              <a:t>energy.</a:t>
            </a:r>
            <a:r>
              <a:rPr sz="1071" spc="10" dirty="0">
                <a:latin typeface="Arial"/>
                <a:cs typeface="Arial"/>
              </a:rPr>
              <a:t> </a:t>
            </a:r>
            <a:r>
              <a:rPr sz="1071" dirty="0">
                <a:latin typeface="Arial"/>
                <a:cs typeface="Arial"/>
              </a:rPr>
              <a:t>Externally</a:t>
            </a:r>
            <a:r>
              <a:rPr sz="1071" spc="10" dirty="0">
                <a:latin typeface="Arial"/>
                <a:cs typeface="Arial"/>
              </a:rPr>
              <a:t> </a:t>
            </a:r>
            <a:r>
              <a:rPr sz="1071" dirty="0">
                <a:latin typeface="Arial"/>
                <a:cs typeface="Arial"/>
              </a:rPr>
              <a:t>controlled</a:t>
            </a:r>
            <a:r>
              <a:rPr sz="1071" spc="5" dirty="0">
                <a:latin typeface="Arial"/>
                <a:cs typeface="Arial"/>
              </a:rPr>
              <a:t> </a:t>
            </a:r>
            <a:r>
              <a:rPr sz="1071" dirty="0">
                <a:latin typeface="Arial"/>
                <a:cs typeface="Arial"/>
              </a:rPr>
              <a:t>means</a:t>
            </a:r>
            <a:r>
              <a:rPr sz="1071" spc="10" dirty="0">
                <a:latin typeface="Arial"/>
                <a:cs typeface="Arial"/>
              </a:rPr>
              <a:t> </a:t>
            </a:r>
            <a:r>
              <a:rPr sz="1071" dirty="0">
                <a:latin typeface="Arial"/>
                <a:cs typeface="Arial"/>
              </a:rPr>
              <a:t>that</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displacement</a:t>
            </a:r>
            <a:r>
              <a:rPr sz="1071" spc="10" dirty="0">
                <a:latin typeface="Arial"/>
                <a:cs typeface="Arial"/>
              </a:rPr>
              <a:t> </a:t>
            </a:r>
            <a:r>
              <a:rPr sz="1071" dirty="0">
                <a:latin typeface="Arial"/>
                <a:cs typeface="Arial"/>
              </a:rPr>
              <a:t>volume</a:t>
            </a:r>
            <a:r>
              <a:rPr sz="1071" spc="10"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compressor </a:t>
            </a:r>
            <a:r>
              <a:rPr sz="1071" dirty="0">
                <a:latin typeface="Arial"/>
                <a:cs typeface="Arial"/>
              </a:rPr>
              <a:t>is</a:t>
            </a:r>
            <a:r>
              <a:rPr sz="1071" spc="223" dirty="0">
                <a:latin typeface="Arial"/>
                <a:cs typeface="Arial"/>
              </a:rPr>
              <a:t> </a:t>
            </a:r>
            <a:r>
              <a:rPr sz="1071" dirty="0">
                <a:latin typeface="Arial"/>
                <a:cs typeface="Arial"/>
              </a:rPr>
              <a:t>determined</a:t>
            </a:r>
            <a:r>
              <a:rPr sz="1071" spc="223" dirty="0">
                <a:latin typeface="Arial"/>
                <a:cs typeface="Arial"/>
              </a:rPr>
              <a:t> </a:t>
            </a:r>
            <a:r>
              <a:rPr sz="1071" dirty="0">
                <a:latin typeface="Arial"/>
                <a:cs typeface="Arial"/>
              </a:rPr>
              <a:t>using</a:t>
            </a:r>
            <a:r>
              <a:rPr sz="1071" spc="214" dirty="0">
                <a:latin typeface="Arial"/>
                <a:cs typeface="Arial"/>
              </a:rPr>
              <a:t> </a:t>
            </a:r>
            <a:r>
              <a:rPr sz="1071" dirty="0">
                <a:latin typeface="Arial"/>
                <a:cs typeface="Arial"/>
              </a:rPr>
              <a:t>an</a:t>
            </a:r>
            <a:r>
              <a:rPr sz="1071" spc="223" dirty="0">
                <a:latin typeface="Arial"/>
                <a:cs typeface="Arial"/>
              </a:rPr>
              <a:t> </a:t>
            </a:r>
            <a:r>
              <a:rPr sz="1071" dirty="0">
                <a:latin typeface="Arial"/>
                <a:cs typeface="Arial"/>
              </a:rPr>
              <a:t>integrated</a:t>
            </a:r>
            <a:r>
              <a:rPr sz="1071" spc="219" dirty="0">
                <a:latin typeface="Arial"/>
                <a:cs typeface="Arial"/>
              </a:rPr>
              <a:t> </a:t>
            </a:r>
            <a:r>
              <a:rPr sz="1071" dirty="0">
                <a:latin typeface="Arial"/>
                <a:cs typeface="Arial"/>
              </a:rPr>
              <a:t>control</a:t>
            </a:r>
            <a:r>
              <a:rPr sz="1071" spc="214" dirty="0">
                <a:latin typeface="Arial"/>
                <a:cs typeface="Arial"/>
              </a:rPr>
              <a:t> </a:t>
            </a:r>
            <a:r>
              <a:rPr sz="1071" dirty="0">
                <a:latin typeface="Arial"/>
                <a:cs typeface="Arial"/>
              </a:rPr>
              <a:t>valve</a:t>
            </a:r>
            <a:r>
              <a:rPr sz="1071" spc="223" dirty="0">
                <a:latin typeface="Arial"/>
                <a:cs typeface="Arial"/>
              </a:rPr>
              <a:t> </a:t>
            </a:r>
            <a:r>
              <a:rPr sz="1071" dirty="0">
                <a:latin typeface="Arial"/>
                <a:cs typeface="Arial"/>
              </a:rPr>
              <a:t>depending</a:t>
            </a:r>
            <a:r>
              <a:rPr sz="1071" spc="223" dirty="0">
                <a:latin typeface="Arial"/>
                <a:cs typeface="Arial"/>
              </a:rPr>
              <a:t> </a:t>
            </a:r>
            <a:r>
              <a:rPr sz="1071" dirty="0">
                <a:latin typeface="Arial"/>
                <a:cs typeface="Arial"/>
              </a:rPr>
              <a:t>on</a:t>
            </a:r>
            <a:r>
              <a:rPr sz="1071" spc="219" dirty="0">
                <a:latin typeface="Arial"/>
                <a:cs typeface="Arial"/>
              </a:rPr>
              <a:t> </a:t>
            </a:r>
            <a:r>
              <a:rPr sz="1071" dirty="0">
                <a:latin typeface="Arial"/>
                <a:cs typeface="Arial"/>
              </a:rPr>
              <a:t>parameters</a:t>
            </a:r>
            <a:r>
              <a:rPr sz="1071" spc="239" dirty="0">
                <a:latin typeface="Arial"/>
                <a:cs typeface="Arial"/>
              </a:rPr>
              <a:t> </a:t>
            </a:r>
            <a:r>
              <a:rPr sz="1071" dirty="0">
                <a:latin typeface="Arial"/>
                <a:cs typeface="Arial"/>
              </a:rPr>
              <a:t>such</a:t>
            </a:r>
            <a:r>
              <a:rPr sz="1071" spc="219" dirty="0">
                <a:latin typeface="Arial"/>
                <a:cs typeface="Arial"/>
              </a:rPr>
              <a:t> </a:t>
            </a:r>
            <a:r>
              <a:rPr sz="1071" dirty="0">
                <a:latin typeface="Arial"/>
                <a:cs typeface="Arial"/>
              </a:rPr>
              <a:t>as</a:t>
            </a:r>
            <a:r>
              <a:rPr sz="1071" spc="229" dirty="0">
                <a:latin typeface="Arial"/>
                <a:cs typeface="Arial"/>
              </a:rPr>
              <a:t> </a:t>
            </a:r>
            <a:r>
              <a:rPr sz="1071" spc="-10" dirty="0">
                <a:latin typeface="Arial"/>
                <a:cs typeface="Arial"/>
              </a:rPr>
              <a:t>exterior </a:t>
            </a:r>
            <a:r>
              <a:rPr sz="1071" dirty="0">
                <a:latin typeface="Arial"/>
                <a:cs typeface="Arial"/>
              </a:rPr>
              <a:t>temperature,</a:t>
            </a:r>
            <a:r>
              <a:rPr sz="1071" spc="-34" dirty="0">
                <a:latin typeface="Arial"/>
                <a:cs typeface="Arial"/>
              </a:rPr>
              <a:t> </a:t>
            </a:r>
            <a:r>
              <a:rPr sz="1071" dirty="0">
                <a:latin typeface="Arial"/>
                <a:cs typeface="Arial"/>
              </a:rPr>
              <a:t>requested</a:t>
            </a:r>
            <a:r>
              <a:rPr sz="1071" spc="-39" dirty="0">
                <a:latin typeface="Arial"/>
                <a:cs typeface="Arial"/>
              </a:rPr>
              <a:t> </a:t>
            </a:r>
            <a:r>
              <a:rPr sz="1071" dirty="0">
                <a:latin typeface="Arial"/>
                <a:cs typeface="Arial"/>
              </a:rPr>
              <a:t>temperature,</a:t>
            </a:r>
            <a:r>
              <a:rPr sz="1071" spc="-29" dirty="0">
                <a:latin typeface="Arial"/>
                <a:cs typeface="Arial"/>
              </a:rPr>
              <a:t> </a:t>
            </a:r>
            <a:r>
              <a:rPr sz="1071" dirty="0">
                <a:latin typeface="Arial"/>
                <a:cs typeface="Arial"/>
              </a:rPr>
              <a:t>high</a:t>
            </a:r>
            <a:r>
              <a:rPr sz="1071" spc="-39" dirty="0">
                <a:latin typeface="Arial"/>
                <a:cs typeface="Arial"/>
              </a:rPr>
              <a:t> </a:t>
            </a:r>
            <a:r>
              <a:rPr sz="1071" dirty="0">
                <a:latin typeface="Arial"/>
                <a:cs typeface="Arial"/>
              </a:rPr>
              <a:t>pressure,</a:t>
            </a:r>
            <a:r>
              <a:rPr sz="1071" spc="-29" dirty="0">
                <a:latin typeface="Arial"/>
                <a:cs typeface="Arial"/>
              </a:rPr>
              <a:t> </a:t>
            </a:r>
            <a:r>
              <a:rPr sz="1071" dirty="0">
                <a:latin typeface="Arial"/>
                <a:cs typeface="Arial"/>
              </a:rPr>
              <a:t>low</a:t>
            </a:r>
            <a:r>
              <a:rPr sz="1071" spc="-34" dirty="0">
                <a:latin typeface="Arial"/>
                <a:cs typeface="Arial"/>
              </a:rPr>
              <a:t> </a:t>
            </a:r>
            <a:r>
              <a:rPr sz="1071" dirty="0">
                <a:latin typeface="Arial"/>
                <a:cs typeface="Arial"/>
              </a:rPr>
              <a:t>pressure,</a:t>
            </a:r>
            <a:r>
              <a:rPr sz="1071" spc="-34" dirty="0">
                <a:latin typeface="Arial"/>
                <a:cs typeface="Arial"/>
              </a:rPr>
              <a:t> </a:t>
            </a:r>
            <a:r>
              <a:rPr sz="1071" dirty="0">
                <a:latin typeface="Arial"/>
                <a:cs typeface="Arial"/>
              </a:rPr>
              <a:t>RPM</a:t>
            </a:r>
            <a:r>
              <a:rPr sz="1071" spc="-34" dirty="0">
                <a:latin typeface="Arial"/>
                <a:cs typeface="Arial"/>
              </a:rPr>
              <a:t> </a:t>
            </a:r>
            <a:r>
              <a:rPr sz="1071" dirty="0">
                <a:latin typeface="Arial"/>
                <a:cs typeface="Arial"/>
              </a:rPr>
              <a:t>speed,</a:t>
            </a:r>
            <a:r>
              <a:rPr sz="1071" spc="-1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engine</a:t>
            </a:r>
            <a:r>
              <a:rPr sz="1071" spc="-34" dirty="0">
                <a:latin typeface="Arial"/>
                <a:cs typeface="Arial"/>
              </a:rPr>
              <a:t> </a:t>
            </a:r>
            <a:r>
              <a:rPr sz="1071" spc="-10" dirty="0">
                <a:latin typeface="Arial"/>
                <a:cs typeface="Arial"/>
              </a:rPr>
              <a:t>load. </a:t>
            </a:r>
            <a:r>
              <a:rPr sz="1071" dirty="0">
                <a:latin typeface="Arial"/>
                <a:cs typeface="Arial"/>
              </a:rPr>
              <a:t>These</a:t>
            </a:r>
            <a:r>
              <a:rPr sz="1071" spc="-44" dirty="0">
                <a:latin typeface="Arial"/>
                <a:cs typeface="Arial"/>
              </a:rPr>
              <a:t> </a:t>
            </a:r>
            <a:r>
              <a:rPr sz="1071" dirty="0">
                <a:latin typeface="Arial"/>
                <a:cs typeface="Arial"/>
              </a:rPr>
              <a:t>are</a:t>
            </a:r>
            <a:r>
              <a:rPr sz="1071" spc="-39" dirty="0">
                <a:latin typeface="Arial"/>
                <a:cs typeface="Arial"/>
              </a:rPr>
              <a:t> </a:t>
            </a:r>
            <a:r>
              <a:rPr sz="1071" dirty="0">
                <a:latin typeface="Arial"/>
                <a:cs typeface="Arial"/>
              </a:rPr>
              <a:t>essentially</a:t>
            </a:r>
            <a:r>
              <a:rPr sz="1071" spc="-44" dirty="0">
                <a:latin typeface="Arial"/>
                <a:cs typeface="Arial"/>
              </a:rPr>
              <a:t> </a:t>
            </a:r>
            <a:r>
              <a:rPr sz="1071" dirty="0">
                <a:latin typeface="Arial"/>
                <a:cs typeface="Arial"/>
              </a:rPr>
              <a:t>externally</a:t>
            </a:r>
            <a:r>
              <a:rPr sz="1071" spc="-39" dirty="0">
                <a:latin typeface="Arial"/>
                <a:cs typeface="Arial"/>
              </a:rPr>
              <a:t> </a:t>
            </a:r>
            <a:r>
              <a:rPr sz="1071" dirty="0">
                <a:latin typeface="Arial"/>
                <a:cs typeface="Arial"/>
              </a:rPr>
              <a:t>controllable,</a:t>
            </a:r>
            <a:r>
              <a:rPr sz="1071" spc="-44" dirty="0">
                <a:latin typeface="Arial"/>
                <a:cs typeface="Arial"/>
              </a:rPr>
              <a:t> </a:t>
            </a:r>
            <a:r>
              <a:rPr sz="1071" dirty="0">
                <a:latin typeface="Arial"/>
                <a:cs typeface="Arial"/>
              </a:rPr>
              <a:t>variable</a:t>
            </a:r>
            <a:r>
              <a:rPr sz="1071" spc="-39" dirty="0">
                <a:latin typeface="Arial"/>
                <a:cs typeface="Arial"/>
              </a:rPr>
              <a:t> </a:t>
            </a:r>
            <a:r>
              <a:rPr sz="1071" spc="-10" dirty="0">
                <a:latin typeface="Arial"/>
                <a:cs typeface="Arial"/>
              </a:rPr>
              <a:t>compressors.</a:t>
            </a:r>
            <a:endParaRPr sz="1071" dirty="0">
              <a:latin typeface="Arial"/>
              <a:cs typeface="Arial"/>
            </a:endParaRPr>
          </a:p>
          <a:p>
            <a:pPr marL="452069" lvl="1" indent="-439700" algn="just">
              <a:spcBef>
                <a:spcPts val="1164"/>
              </a:spcBef>
              <a:buFont typeface="Arial"/>
              <a:buAutoNum type="arabicPeriod" startAt="3"/>
              <a:tabLst>
                <a:tab pos="452069" algn="l"/>
              </a:tabLst>
            </a:pPr>
            <a:r>
              <a:rPr sz="1071" b="1" dirty="0">
                <a:latin typeface="Arial"/>
                <a:cs typeface="Arial"/>
              </a:rPr>
              <a:t>Compressor</a:t>
            </a:r>
            <a:r>
              <a:rPr sz="1071" b="1" spc="-73" dirty="0">
                <a:latin typeface="Arial"/>
                <a:cs typeface="Arial"/>
              </a:rPr>
              <a:t> </a:t>
            </a:r>
            <a:r>
              <a:rPr sz="1071" b="1" spc="-10" dirty="0">
                <a:latin typeface="Arial"/>
                <a:cs typeface="Arial"/>
              </a:rPr>
              <a:t>Designs</a:t>
            </a:r>
            <a:endParaRPr sz="1071" dirty="0">
              <a:latin typeface="Arial"/>
              <a:cs typeface="Arial"/>
            </a:endParaRPr>
          </a:p>
          <a:p>
            <a:pPr marL="12369" marR="5566" algn="just">
              <a:lnSpc>
                <a:spcPct val="143600"/>
              </a:lnSpc>
              <a:spcBef>
                <a:spcPts val="570"/>
              </a:spcBef>
            </a:pPr>
            <a:r>
              <a:rPr sz="1071" dirty="0">
                <a:latin typeface="Arial"/>
                <a:cs typeface="Arial"/>
              </a:rPr>
              <a:t>The</a:t>
            </a:r>
            <a:r>
              <a:rPr sz="1071" spc="54" dirty="0">
                <a:latin typeface="Arial"/>
                <a:cs typeface="Arial"/>
              </a:rPr>
              <a:t> </a:t>
            </a:r>
            <a:r>
              <a:rPr sz="1071" dirty="0">
                <a:latin typeface="Arial"/>
                <a:cs typeface="Arial"/>
              </a:rPr>
              <a:t>compressor</a:t>
            </a:r>
            <a:r>
              <a:rPr sz="1071" spc="58" dirty="0">
                <a:latin typeface="Arial"/>
                <a:cs typeface="Arial"/>
              </a:rPr>
              <a:t> </a:t>
            </a:r>
            <a:r>
              <a:rPr sz="1071" dirty="0">
                <a:latin typeface="Arial"/>
                <a:cs typeface="Arial"/>
              </a:rPr>
              <a:t>can</a:t>
            </a:r>
            <a:r>
              <a:rPr sz="1071" spc="54" dirty="0">
                <a:latin typeface="Arial"/>
                <a:cs typeface="Arial"/>
              </a:rPr>
              <a:t> </a:t>
            </a:r>
            <a:r>
              <a:rPr sz="1071" dirty="0">
                <a:latin typeface="Arial"/>
                <a:cs typeface="Arial"/>
              </a:rPr>
              <a:t>be</a:t>
            </a:r>
            <a:r>
              <a:rPr sz="1071" spc="49" dirty="0">
                <a:latin typeface="Arial"/>
                <a:cs typeface="Arial"/>
              </a:rPr>
              <a:t> </a:t>
            </a:r>
            <a:r>
              <a:rPr sz="1071" dirty="0">
                <a:latin typeface="Arial"/>
                <a:cs typeface="Arial"/>
              </a:rPr>
              <a:t>dimensioned</a:t>
            </a:r>
            <a:r>
              <a:rPr sz="1071" spc="54" dirty="0">
                <a:latin typeface="Arial"/>
                <a:cs typeface="Arial"/>
              </a:rPr>
              <a:t> </a:t>
            </a:r>
            <a:r>
              <a:rPr sz="1071" dirty="0">
                <a:latin typeface="Arial"/>
                <a:cs typeface="Arial"/>
              </a:rPr>
              <a:t>depending</a:t>
            </a:r>
            <a:r>
              <a:rPr sz="1071" spc="54" dirty="0">
                <a:latin typeface="Arial"/>
                <a:cs typeface="Arial"/>
              </a:rPr>
              <a:t> </a:t>
            </a:r>
            <a:r>
              <a:rPr sz="1071" dirty="0">
                <a:latin typeface="Arial"/>
                <a:cs typeface="Arial"/>
              </a:rPr>
              <a:t>on</a:t>
            </a:r>
            <a:r>
              <a:rPr sz="1071" spc="5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size</a:t>
            </a:r>
            <a:r>
              <a:rPr sz="1071" spc="54" dirty="0">
                <a:latin typeface="Arial"/>
                <a:cs typeface="Arial"/>
              </a:rPr>
              <a:t> </a:t>
            </a:r>
            <a:r>
              <a:rPr sz="1071" dirty="0">
                <a:latin typeface="Arial"/>
                <a:cs typeface="Arial"/>
              </a:rPr>
              <a:t>of</a:t>
            </a:r>
            <a:r>
              <a:rPr sz="1071" spc="5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system.</a:t>
            </a:r>
            <a:r>
              <a:rPr sz="1071" spc="58" dirty="0">
                <a:latin typeface="Arial"/>
                <a:cs typeface="Arial"/>
              </a:rPr>
              <a:t> </a:t>
            </a:r>
            <a:r>
              <a:rPr sz="1071" dirty="0">
                <a:latin typeface="Arial"/>
                <a:cs typeface="Arial"/>
              </a:rPr>
              <a:t>There</a:t>
            </a:r>
            <a:r>
              <a:rPr sz="1071" spc="54" dirty="0">
                <a:latin typeface="Arial"/>
                <a:cs typeface="Arial"/>
              </a:rPr>
              <a:t> </a:t>
            </a:r>
            <a:r>
              <a:rPr sz="1071" dirty="0">
                <a:latin typeface="Arial"/>
                <a:cs typeface="Arial"/>
              </a:rPr>
              <a:t>are</a:t>
            </a:r>
            <a:r>
              <a:rPr sz="1071" spc="54" dirty="0">
                <a:latin typeface="Arial"/>
                <a:cs typeface="Arial"/>
              </a:rPr>
              <a:t> </a:t>
            </a:r>
            <a:r>
              <a:rPr sz="1071" spc="-10" dirty="0">
                <a:latin typeface="Arial"/>
                <a:cs typeface="Arial"/>
              </a:rPr>
              <a:t>different </a:t>
            </a:r>
            <a:r>
              <a:rPr sz="1071" dirty="0">
                <a:latin typeface="Arial"/>
                <a:cs typeface="Arial"/>
              </a:rPr>
              <a:t>designs</a:t>
            </a:r>
            <a:r>
              <a:rPr sz="1071" spc="-44" dirty="0">
                <a:latin typeface="Arial"/>
                <a:cs typeface="Arial"/>
              </a:rPr>
              <a:t> </a:t>
            </a:r>
            <a:r>
              <a:rPr sz="1071" spc="-10" dirty="0">
                <a:latin typeface="Arial"/>
                <a:cs typeface="Arial"/>
              </a:rPr>
              <a:t>available:</a:t>
            </a:r>
            <a:endParaRPr sz="1071" dirty="0">
              <a:latin typeface="Arial"/>
              <a:cs typeface="Arial"/>
            </a:endParaRPr>
          </a:p>
          <a:p>
            <a:pPr marL="455161" lvl="2" indent="-220160">
              <a:spcBef>
                <a:spcPts val="1149"/>
              </a:spcBef>
              <a:buAutoNum type="alphaLcPeriod"/>
              <a:tabLst>
                <a:tab pos="455161" algn="l"/>
              </a:tabLst>
            </a:pPr>
            <a:r>
              <a:rPr sz="1071" spc="-10" dirty="0">
                <a:latin typeface="Arial"/>
                <a:cs typeface="Arial"/>
              </a:rPr>
              <a:t>Piston</a:t>
            </a:r>
            <a:endParaRPr sz="1071" dirty="0">
              <a:latin typeface="Arial"/>
              <a:cs typeface="Arial"/>
            </a:endParaRPr>
          </a:p>
          <a:p>
            <a:pPr marL="455161" lvl="2" indent="-220160">
              <a:spcBef>
                <a:spcPts val="560"/>
              </a:spcBef>
              <a:buAutoNum type="alphaLcPeriod"/>
              <a:tabLst>
                <a:tab pos="455161" algn="l"/>
              </a:tabLst>
            </a:pPr>
            <a:r>
              <a:rPr sz="1071" spc="-10" dirty="0">
                <a:latin typeface="Arial"/>
                <a:cs typeface="Arial"/>
              </a:rPr>
              <a:t>Through-</a:t>
            </a:r>
            <a:r>
              <a:rPr sz="1071" spc="-19" dirty="0">
                <a:latin typeface="Arial"/>
                <a:cs typeface="Arial"/>
              </a:rPr>
              <a:t>Vane</a:t>
            </a:r>
            <a:endParaRPr sz="1071" dirty="0">
              <a:latin typeface="Arial"/>
              <a:cs typeface="Arial"/>
            </a:endParaRPr>
          </a:p>
          <a:p>
            <a:pPr marL="454543" lvl="2" indent="-219541">
              <a:spcBef>
                <a:spcPts val="565"/>
              </a:spcBef>
              <a:buAutoNum type="alphaLcPeriod"/>
              <a:tabLst>
                <a:tab pos="454543" algn="l"/>
              </a:tabLst>
            </a:pPr>
            <a:r>
              <a:rPr sz="1071" spc="-10" dirty="0">
                <a:latin typeface="Arial"/>
                <a:cs typeface="Arial"/>
              </a:rPr>
              <a:t>Swash-</a:t>
            </a:r>
            <a:r>
              <a:rPr sz="1071" dirty="0">
                <a:latin typeface="Arial"/>
                <a:cs typeface="Arial"/>
              </a:rPr>
              <a:t>plate</a:t>
            </a:r>
            <a:r>
              <a:rPr sz="1071" spc="-15" dirty="0">
                <a:latin typeface="Arial"/>
                <a:cs typeface="Arial"/>
              </a:rPr>
              <a:t> </a:t>
            </a:r>
            <a:r>
              <a:rPr sz="1071" dirty="0">
                <a:latin typeface="Arial"/>
                <a:cs typeface="Arial"/>
              </a:rPr>
              <a:t>(fixed</a:t>
            </a:r>
            <a:r>
              <a:rPr sz="1071" spc="-15"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variable</a:t>
            </a:r>
            <a:r>
              <a:rPr sz="1071" spc="-15" dirty="0">
                <a:latin typeface="Arial"/>
                <a:cs typeface="Arial"/>
              </a:rPr>
              <a:t> </a:t>
            </a:r>
            <a:r>
              <a:rPr sz="1071" spc="-10" dirty="0">
                <a:latin typeface="Arial"/>
                <a:cs typeface="Arial"/>
              </a:rPr>
              <a:t>capacity)</a:t>
            </a:r>
            <a:endParaRPr sz="1071" dirty="0">
              <a:latin typeface="Arial"/>
              <a:cs typeface="Arial"/>
            </a:endParaRPr>
          </a:p>
          <a:p>
            <a:pPr marL="455161" lvl="2" indent="-220160">
              <a:spcBef>
                <a:spcPts val="560"/>
              </a:spcBef>
              <a:buAutoNum type="alphaLcPeriod"/>
              <a:tabLst>
                <a:tab pos="455161" algn="l"/>
              </a:tabLst>
            </a:pPr>
            <a:r>
              <a:rPr sz="1071" spc="-10" dirty="0">
                <a:latin typeface="Arial"/>
                <a:cs typeface="Arial"/>
              </a:rPr>
              <a:t>Scroll-</a:t>
            </a:r>
            <a:r>
              <a:rPr sz="1071" spc="-19" dirty="0">
                <a:latin typeface="Arial"/>
                <a:cs typeface="Arial"/>
              </a:rPr>
              <a:t>type</a:t>
            </a:r>
            <a:endParaRPr sz="1071" dirty="0">
              <a:latin typeface="Arial"/>
              <a:cs typeface="Arial"/>
            </a:endParaRPr>
          </a:p>
          <a:p>
            <a:pPr marL="452069" lvl="1" indent="-439700" algn="just">
              <a:spcBef>
                <a:spcPts val="1164"/>
              </a:spcBef>
              <a:buFont typeface="Arial"/>
              <a:buAutoNum type="arabicPeriod" startAt="4"/>
              <a:tabLst>
                <a:tab pos="452069" algn="l"/>
              </a:tabLst>
            </a:pPr>
            <a:r>
              <a:rPr sz="1071" b="1" dirty="0">
                <a:latin typeface="Arial"/>
                <a:cs typeface="Arial"/>
              </a:rPr>
              <a:t>Piston</a:t>
            </a:r>
            <a:r>
              <a:rPr sz="1071" b="1" spc="-29" dirty="0">
                <a:latin typeface="Arial"/>
                <a:cs typeface="Arial"/>
              </a:rPr>
              <a:t> </a:t>
            </a:r>
            <a:r>
              <a:rPr sz="1071" b="1" dirty="0">
                <a:latin typeface="Arial"/>
                <a:cs typeface="Arial"/>
              </a:rPr>
              <a:t>Type</a:t>
            </a:r>
            <a:r>
              <a:rPr sz="1071" b="1" spc="-29" dirty="0">
                <a:latin typeface="Arial"/>
                <a:cs typeface="Arial"/>
              </a:rPr>
              <a:t> </a:t>
            </a:r>
            <a:r>
              <a:rPr sz="1071" b="1" spc="-10" dirty="0">
                <a:latin typeface="Arial"/>
                <a:cs typeface="Arial"/>
              </a:rPr>
              <a:t>Compressor</a:t>
            </a:r>
            <a:endParaRPr sz="1071" dirty="0">
              <a:latin typeface="Arial"/>
              <a:cs typeface="Arial"/>
            </a:endParaRPr>
          </a:p>
          <a:p>
            <a:pPr marL="12369" marR="6184" algn="just">
              <a:lnSpc>
                <a:spcPct val="143600"/>
              </a:lnSpc>
              <a:spcBef>
                <a:spcPts val="570"/>
              </a:spcBef>
            </a:pPr>
            <a:r>
              <a:rPr sz="1071" dirty="0">
                <a:latin typeface="Arial"/>
                <a:cs typeface="Arial"/>
              </a:rPr>
              <a:t>The</a:t>
            </a:r>
            <a:r>
              <a:rPr sz="1071" spc="97" dirty="0">
                <a:latin typeface="Arial"/>
                <a:cs typeface="Arial"/>
              </a:rPr>
              <a:t> </a:t>
            </a:r>
            <a:r>
              <a:rPr sz="1071" dirty="0">
                <a:latin typeface="Arial"/>
                <a:cs typeface="Arial"/>
              </a:rPr>
              <a:t>piston</a:t>
            </a:r>
            <a:r>
              <a:rPr sz="1071" spc="97" dirty="0">
                <a:latin typeface="Arial"/>
                <a:cs typeface="Arial"/>
              </a:rPr>
              <a:t> </a:t>
            </a:r>
            <a:r>
              <a:rPr sz="1071" dirty="0">
                <a:latin typeface="Arial"/>
                <a:cs typeface="Arial"/>
              </a:rPr>
              <a:t>type</a:t>
            </a:r>
            <a:r>
              <a:rPr sz="1071" spc="97" dirty="0">
                <a:latin typeface="Arial"/>
                <a:cs typeface="Arial"/>
              </a:rPr>
              <a:t> </a:t>
            </a:r>
            <a:r>
              <a:rPr sz="1071" dirty="0">
                <a:latin typeface="Arial"/>
                <a:cs typeface="Arial"/>
              </a:rPr>
              <a:t>reciprocating</a:t>
            </a:r>
            <a:r>
              <a:rPr sz="1071" spc="97" dirty="0">
                <a:latin typeface="Arial"/>
                <a:cs typeface="Arial"/>
              </a:rPr>
              <a:t> </a:t>
            </a:r>
            <a:r>
              <a:rPr sz="1071" dirty="0">
                <a:latin typeface="Arial"/>
                <a:cs typeface="Arial"/>
              </a:rPr>
              <a:t>compressors</a:t>
            </a:r>
            <a:r>
              <a:rPr sz="1071" spc="97" dirty="0">
                <a:latin typeface="Arial"/>
                <a:cs typeface="Arial"/>
              </a:rPr>
              <a:t> </a:t>
            </a:r>
            <a:r>
              <a:rPr sz="1071" dirty="0">
                <a:latin typeface="Arial"/>
                <a:cs typeface="Arial"/>
              </a:rPr>
              <a:t>are</a:t>
            </a:r>
            <a:r>
              <a:rPr sz="1071" spc="93" dirty="0">
                <a:latin typeface="Arial"/>
                <a:cs typeface="Arial"/>
              </a:rPr>
              <a:t> </a:t>
            </a:r>
            <a:r>
              <a:rPr sz="1071" dirty="0">
                <a:latin typeface="Arial"/>
                <a:cs typeface="Arial"/>
              </a:rPr>
              <a:t>very</a:t>
            </a:r>
            <a:r>
              <a:rPr sz="1071" spc="97" dirty="0">
                <a:latin typeface="Arial"/>
                <a:cs typeface="Arial"/>
              </a:rPr>
              <a:t> </a:t>
            </a:r>
            <a:r>
              <a:rPr sz="1071" dirty="0">
                <a:latin typeface="Arial"/>
                <a:cs typeface="Arial"/>
              </a:rPr>
              <a:t>similar</a:t>
            </a:r>
            <a:r>
              <a:rPr sz="1071" spc="93" dirty="0">
                <a:latin typeface="Arial"/>
                <a:cs typeface="Arial"/>
              </a:rPr>
              <a:t> </a:t>
            </a:r>
            <a:r>
              <a:rPr sz="1071" dirty="0">
                <a:latin typeface="Arial"/>
                <a:cs typeface="Arial"/>
              </a:rPr>
              <a:t>to</a:t>
            </a:r>
            <a:r>
              <a:rPr sz="1071" spc="97" dirty="0">
                <a:latin typeface="Arial"/>
                <a:cs typeface="Arial"/>
              </a:rPr>
              <a:t> </a:t>
            </a:r>
            <a:r>
              <a:rPr sz="1071" dirty="0">
                <a:latin typeface="Arial"/>
                <a:cs typeface="Arial"/>
              </a:rPr>
              <a:t>a</a:t>
            </a:r>
            <a:r>
              <a:rPr sz="1071" spc="102" dirty="0">
                <a:latin typeface="Arial"/>
                <a:cs typeface="Arial"/>
              </a:rPr>
              <a:t> </a:t>
            </a:r>
            <a:r>
              <a:rPr sz="1071" dirty="0">
                <a:latin typeface="Arial"/>
                <a:cs typeface="Arial"/>
              </a:rPr>
              <a:t>four-stroke</a:t>
            </a:r>
            <a:r>
              <a:rPr sz="1071" spc="97" dirty="0">
                <a:latin typeface="Arial"/>
                <a:cs typeface="Arial"/>
              </a:rPr>
              <a:t> </a:t>
            </a:r>
            <a:r>
              <a:rPr sz="1071" dirty="0">
                <a:latin typeface="Arial"/>
                <a:cs typeface="Arial"/>
              </a:rPr>
              <a:t>cycle</a:t>
            </a:r>
            <a:r>
              <a:rPr sz="1071" spc="93" dirty="0">
                <a:latin typeface="Arial"/>
                <a:cs typeface="Arial"/>
              </a:rPr>
              <a:t> </a:t>
            </a:r>
            <a:r>
              <a:rPr sz="1071" dirty="0">
                <a:latin typeface="Arial"/>
                <a:cs typeface="Arial"/>
              </a:rPr>
              <a:t>lawn</a:t>
            </a:r>
            <a:r>
              <a:rPr sz="1071" spc="97" dirty="0">
                <a:latin typeface="Arial"/>
                <a:cs typeface="Arial"/>
              </a:rPr>
              <a:t> </a:t>
            </a:r>
            <a:r>
              <a:rPr sz="1071" spc="-10" dirty="0">
                <a:latin typeface="Arial"/>
                <a:cs typeface="Arial"/>
              </a:rPr>
              <a:t>mower </a:t>
            </a:r>
            <a:r>
              <a:rPr sz="1071" dirty="0">
                <a:latin typeface="Arial"/>
                <a:cs typeface="Arial"/>
              </a:rPr>
              <a:t>engine.</a:t>
            </a:r>
            <a:r>
              <a:rPr sz="1071" spc="-19"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has</a:t>
            </a:r>
            <a:r>
              <a:rPr sz="1071" spc="-19" dirty="0">
                <a:latin typeface="Arial"/>
                <a:cs typeface="Arial"/>
              </a:rPr>
              <a:t> </a:t>
            </a:r>
            <a:r>
              <a:rPr sz="1071" dirty="0">
                <a:latin typeface="Arial"/>
                <a:cs typeface="Arial"/>
              </a:rPr>
              <a:t>valves</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control</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flow</a:t>
            </a:r>
            <a:r>
              <a:rPr sz="1071" spc="-24"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intake</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discharge</a:t>
            </a:r>
            <a:r>
              <a:rPr sz="1071" spc="-19" dirty="0">
                <a:latin typeface="Arial"/>
                <a:cs typeface="Arial"/>
              </a:rPr>
              <a:t> </a:t>
            </a:r>
            <a:r>
              <a:rPr sz="1071" dirty="0">
                <a:latin typeface="Arial"/>
                <a:cs typeface="Arial"/>
              </a:rPr>
              <a:t>refrigerant</a:t>
            </a:r>
            <a:r>
              <a:rPr sz="1071" spc="-19" dirty="0">
                <a:latin typeface="Arial"/>
                <a:cs typeface="Arial"/>
              </a:rPr>
              <a:t> </a:t>
            </a:r>
            <a:r>
              <a:rPr sz="1071" spc="-10" dirty="0">
                <a:latin typeface="Arial"/>
                <a:cs typeface="Arial"/>
              </a:rPr>
              <a:t>vapours.</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19</a:t>
            </a:r>
          </a:p>
        </p:txBody>
      </p:sp>
      <p:sp>
        <p:nvSpPr>
          <p:cNvPr id="7" name="object 3">
            <a:extLst>
              <a:ext uri="{FF2B5EF4-FFF2-40B4-BE49-F238E27FC236}">
                <a16:creationId xmlns:a16="http://schemas.microsoft.com/office/drawing/2014/main" id="{EC5B1EA7-67D2-CEBC-A185-5004039BED5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5083922"/>
            <a:ext cx="5813566" cy="1977021"/>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2.5</a:t>
            </a:r>
            <a:r>
              <a:rPr sz="1071" b="1" spc="360" dirty="0">
                <a:latin typeface="Arial"/>
                <a:cs typeface="Arial"/>
              </a:rPr>
              <a:t>   </a:t>
            </a:r>
            <a:r>
              <a:rPr sz="1071" b="1" spc="-10" dirty="0">
                <a:latin typeface="Arial"/>
                <a:cs typeface="Arial"/>
              </a:rPr>
              <a:t>Through-</a:t>
            </a:r>
            <a:r>
              <a:rPr sz="1071" b="1" dirty="0">
                <a:latin typeface="Arial"/>
                <a:cs typeface="Arial"/>
              </a:rPr>
              <a:t>Vane</a:t>
            </a:r>
            <a:r>
              <a:rPr sz="1071" b="1" spc="10" dirty="0">
                <a:latin typeface="Arial"/>
                <a:cs typeface="Arial"/>
              </a:rPr>
              <a:t> </a:t>
            </a:r>
            <a:r>
              <a:rPr sz="1071" b="1" dirty="0">
                <a:latin typeface="Arial"/>
                <a:cs typeface="Arial"/>
              </a:rPr>
              <a:t>(TV)</a:t>
            </a:r>
            <a:r>
              <a:rPr sz="1071" b="1" spc="-5" dirty="0">
                <a:latin typeface="Arial"/>
                <a:cs typeface="Arial"/>
              </a:rPr>
              <a:t> </a:t>
            </a:r>
            <a:r>
              <a:rPr sz="1071" b="1" spc="-10" dirty="0">
                <a:latin typeface="Arial"/>
                <a:cs typeface="Arial"/>
              </a:rPr>
              <a:t>Compressor</a:t>
            </a:r>
            <a:endParaRPr sz="1071">
              <a:latin typeface="Arial"/>
              <a:cs typeface="Arial"/>
            </a:endParaRPr>
          </a:p>
          <a:p>
            <a:pPr marL="12369" marR="4947" algn="just">
              <a:lnSpc>
                <a:spcPct val="144100"/>
              </a:lnSpc>
              <a:spcBef>
                <a:spcPts val="560"/>
              </a:spcBef>
            </a:pPr>
            <a:r>
              <a:rPr sz="1071" spc="-10" dirty="0">
                <a:latin typeface="Arial"/>
                <a:cs typeface="Arial"/>
              </a:rPr>
              <a:t>Through-</a:t>
            </a:r>
            <a:r>
              <a:rPr sz="1071" dirty="0">
                <a:latin typeface="Arial"/>
                <a:cs typeface="Arial"/>
              </a:rPr>
              <a:t>Vane</a:t>
            </a:r>
            <a:r>
              <a:rPr sz="1071" spc="-24" dirty="0">
                <a:latin typeface="Arial"/>
                <a:cs typeface="Arial"/>
              </a:rPr>
              <a:t> </a:t>
            </a:r>
            <a:r>
              <a:rPr sz="1071" dirty="0">
                <a:latin typeface="Arial"/>
                <a:cs typeface="Arial"/>
              </a:rPr>
              <a:t>(TV)</a:t>
            </a:r>
            <a:r>
              <a:rPr sz="1071" spc="-24" dirty="0">
                <a:latin typeface="Arial"/>
                <a:cs typeface="Arial"/>
              </a:rPr>
              <a:t> </a:t>
            </a:r>
            <a:r>
              <a:rPr sz="1071" dirty="0">
                <a:latin typeface="Arial"/>
                <a:cs typeface="Arial"/>
              </a:rPr>
              <a:t>rotary</a:t>
            </a:r>
            <a:r>
              <a:rPr sz="1071" spc="-19" dirty="0">
                <a:latin typeface="Arial"/>
                <a:cs typeface="Arial"/>
              </a:rPr>
              <a:t> </a:t>
            </a:r>
            <a:r>
              <a:rPr sz="1071" dirty="0">
                <a:latin typeface="Arial"/>
                <a:cs typeface="Arial"/>
              </a:rPr>
              <a:t>compressors</a:t>
            </a:r>
            <a:r>
              <a:rPr sz="1071" spc="-24" dirty="0">
                <a:latin typeface="Arial"/>
                <a:cs typeface="Arial"/>
              </a:rPr>
              <a:t> </a:t>
            </a:r>
            <a:r>
              <a:rPr sz="1071" dirty="0">
                <a:latin typeface="Arial"/>
                <a:cs typeface="Arial"/>
              </a:rPr>
              <a:t>reduce</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rotating</a:t>
            </a:r>
            <a:r>
              <a:rPr sz="1071" spc="-34" dirty="0">
                <a:latin typeface="Arial"/>
                <a:cs typeface="Arial"/>
              </a:rPr>
              <a:t> </a:t>
            </a:r>
            <a:r>
              <a:rPr sz="1071" dirty="0">
                <a:latin typeface="Arial"/>
                <a:cs typeface="Arial"/>
              </a:rPr>
              <a:t>mass</a:t>
            </a:r>
            <a:r>
              <a:rPr sz="1071" spc="-19" dirty="0">
                <a:latin typeface="Arial"/>
                <a:cs typeface="Arial"/>
              </a:rPr>
              <a:t> </a:t>
            </a:r>
            <a:r>
              <a:rPr sz="1071" dirty="0">
                <a:latin typeface="Arial"/>
                <a:cs typeface="Arial"/>
              </a:rPr>
              <a:t>by</a:t>
            </a:r>
            <a:r>
              <a:rPr sz="1071" spc="-19" dirty="0">
                <a:latin typeface="Arial"/>
                <a:cs typeface="Arial"/>
              </a:rPr>
              <a:t> </a:t>
            </a:r>
            <a:r>
              <a:rPr sz="1071" spc="-10" dirty="0">
                <a:latin typeface="Arial"/>
                <a:cs typeface="Arial"/>
              </a:rPr>
              <a:t>eliminating</a:t>
            </a:r>
            <a:r>
              <a:rPr sz="1071" spc="-29" dirty="0">
                <a:latin typeface="Arial"/>
                <a:cs typeface="Arial"/>
              </a:rPr>
              <a:t> </a:t>
            </a:r>
            <a:r>
              <a:rPr sz="1071" dirty="0">
                <a:latin typeface="Arial"/>
                <a:cs typeface="Arial"/>
              </a:rPr>
              <a:t>pistons</a:t>
            </a:r>
            <a:r>
              <a:rPr sz="1071" spc="-19" dirty="0">
                <a:latin typeface="Arial"/>
                <a:cs typeface="Arial"/>
              </a:rPr>
              <a:t> </a:t>
            </a:r>
            <a:r>
              <a:rPr sz="1071" dirty="0">
                <a:latin typeface="Arial"/>
                <a:cs typeface="Arial"/>
              </a:rPr>
              <a:t>in</a:t>
            </a:r>
            <a:r>
              <a:rPr sz="1071" spc="-24" dirty="0">
                <a:latin typeface="Arial"/>
                <a:cs typeface="Arial"/>
              </a:rPr>
              <a:t> </a:t>
            </a:r>
            <a:r>
              <a:rPr sz="1071" spc="-10" dirty="0">
                <a:latin typeface="Arial"/>
                <a:cs typeface="Arial"/>
              </a:rPr>
              <a:t>favour </a:t>
            </a:r>
            <a:r>
              <a:rPr sz="1071" dirty="0">
                <a:latin typeface="Arial"/>
                <a:cs typeface="Arial"/>
              </a:rPr>
              <a:t>of</a:t>
            </a:r>
            <a:r>
              <a:rPr sz="1071" spc="-29" dirty="0">
                <a:latin typeface="Arial"/>
                <a:cs typeface="Arial"/>
              </a:rPr>
              <a:t> </a:t>
            </a:r>
            <a:r>
              <a:rPr sz="1071" dirty="0">
                <a:latin typeface="Arial"/>
                <a:cs typeface="Arial"/>
              </a:rPr>
              <a:t>sliding</a:t>
            </a:r>
            <a:r>
              <a:rPr sz="1071" spc="-24" dirty="0">
                <a:latin typeface="Arial"/>
                <a:cs typeface="Arial"/>
              </a:rPr>
              <a:t> </a:t>
            </a:r>
            <a:r>
              <a:rPr sz="1071" dirty="0">
                <a:latin typeface="Arial"/>
                <a:cs typeface="Arial"/>
              </a:rPr>
              <a:t>vanes</a:t>
            </a:r>
            <a:r>
              <a:rPr sz="1071" spc="-24" dirty="0">
                <a:latin typeface="Arial"/>
                <a:cs typeface="Arial"/>
              </a:rPr>
              <a:t> </a:t>
            </a:r>
            <a:r>
              <a:rPr sz="1071" dirty="0">
                <a:latin typeface="Arial"/>
                <a:cs typeface="Arial"/>
              </a:rPr>
              <a:t>which</a:t>
            </a:r>
            <a:r>
              <a:rPr sz="1071" spc="-29" dirty="0">
                <a:latin typeface="Arial"/>
                <a:cs typeface="Arial"/>
              </a:rPr>
              <a:t> </a:t>
            </a:r>
            <a:r>
              <a:rPr sz="1071" dirty="0">
                <a:latin typeface="Arial"/>
                <a:cs typeface="Arial"/>
              </a:rPr>
              <a:t>seal</a:t>
            </a:r>
            <a:r>
              <a:rPr sz="1071" spc="-24" dirty="0">
                <a:latin typeface="Arial"/>
                <a:cs typeface="Arial"/>
              </a:rPr>
              <a:t> </a:t>
            </a:r>
            <a:r>
              <a:rPr sz="1071" dirty="0">
                <a:latin typeface="Arial"/>
                <a:cs typeface="Arial"/>
              </a:rPr>
              <a:t>against</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housing</a:t>
            </a:r>
            <a:r>
              <a:rPr sz="1071" spc="-29" dirty="0">
                <a:latin typeface="Arial"/>
                <a:cs typeface="Arial"/>
              </a:rPr>
              <a:t> </a:t>
            </a:r>
            <a:r>
              <a:rPr sz="1071" dirty="0">
                <a:latin typeface="Arial"/>
                <a:cs typeface="Arial"/>
              </a:rPr>
              <a:t>at</a:t>
            </a:r>
            <a:r>
              <a:rPr sz="1071" spc="-24" dirty="0">
                <a:latin typeface="Arial"/>
                <a:cs typeface="Arial"/>
              </a:rPr>
              <a:t> </a:t>
            </a:r>
            <a:r>
              <a:rPr sz="1071" dirty="0">
                <a:latin typeface="Arial"/>
                <a:cs typeface="Arial"/>
              </a:rPr>
              <a:t>both</a:t>
            </a:r>
            <a:r>
              <a:rPr sz="1071" spc="-24" dirty="0">
                <a:latin typeface="Arial"/>
                <a:cs typeface="Arial"/>
              </a:rPr>
              <a:t> </a:t>
            </a:r>
            <a:r>
              <a:rPr sz="1071" spc="-10" dirty="0">
                <a:latin typeface="Arial"/>
                <a:cs typeface="Arial"/>
              </a:rPr>
              <a:t>ends.</a:t>
            </a:r>
            <a:endParaRPr sz="1071">
              <a:latin typeface="Arial"/>
              <a:cs typeface="Arial"/>
            </a:endParaRPr>
          </a:p>
          <a:p>
            <a:pPr marL="12369" marR="4947" algn="just">
              <a:lnSpc>
                <a:spcPct val="143700"/>
              </a:lnSpc>
              <a:spcBef>
                <a:spcPts val="584"/>
              </a:spcBef>
            </a:pPr>
            <a:r>
              <a:rPr sz="1071" dirty="0">
                <a:latin typeface="Arial"/>
                <a:cs typeface="Arial"/>
              </a:rPr>
              <a:t>The</a:t>
            </a:r>
            <a:r>
              <a:rPr sz="1071" spc="-39" dirty="0">
                <a:latin typeface="Arial"/>
                <a:cs typeface="Arial"/>
              </a:rPr>
              <a:t> </a:t>
            </a:r>
            <a:r>
              <a:rPr sz="1071" dirty="0">
                <a:latin typeface="Arial"/>
                <a:cs typeface="Arial"/>
              </a:rPr>
              <a:t>through</a:t>
            </a:r>
            <a:r>
              <a:rPr sz="1071" spc="-34" dirty="0">
                <a:latin typeface="Arial"/>
                <a:cs typeface="Arial"/>
              </a:rPr>
              <a:t> </a:t>
            </a:r>
            <a:r>
              <a:rPr sz="1071" dirty="0">
                <a:latin typeface="Arial"/>
                <a:cs typeface="Arial"/>
              </a:rPr>
              <a:t>vane</a:t>
            </a:r>
            <a:r>
              <a:rPr sz="1071" spc="-34" dirty="0">
                <a:latin typeface="Arial"/>
                <a:cs typeface="Arial"/>
              </a:rPr>
              <a:t> </a:t>
            </a:r>
            <a:r>
              <a:rPr sz="1071" dirty="0">
                <a:latin typeface="Arial"/>
                <a:cs typeface="Arial"/>
              </a:rPr>
              <a:t>type</a:t>
            </a:r>
            <a:r>
              <a:rPr sz="1071" spc="-39" dirty="0">
                <a:latin typeface="Arial"/>
                <a:cs typeface="Arial"/>
              </a:rPr>
              <a:t> </a:t>
            </a:r>
            <a:r>
              <a:rPr sz="1071" dirty="0">
                <a:latin typeface="Arial"/>
                <a:cs typeface="Arial"/>
              </a:rPr>
              <a:t>has</a:t>
            </a:r>
            <a:r>
              <a:rPr sz="1071" spc="-29" dirty="0">
                <a:latin typeface="Arial"/>
                <a:cs typeface="Arial"/>
              </a:rPr>
              <a:t> </a:t>
            </a:r>
            <a:r>
              <a:rPr sz="1071" dirty="0">
                <a:latin typeface="Arial"/>
                <a:cs typeface="Arial"/>
              </a:rPr>
              <a:t>two</a:t>
            </a:r>
            <a:r>
              <a:rPr sz="1071" spc="-34" dirty="0">
                <a:latin typeface="Arial"/>
                <a:cs typeface="Arial"/>
              </a:rPr>
              <a:t> </a:t>
            </a:r>
            <a:r>
              <a:rPr sz="1071" dirty="0">
                <a:latin typeface="Arial"/>
                <a:cs typeface="Arial"/>
              </a:rPr>
              <a:t>vanes</a:t>
            </a:r>
            <a:r>
              <a:rPr sz="1071" spc="-39" dirty="0">
                <a:latin typeface="Arial"/>
                <a:cs typeface="Arial"/>
              </a:rPr>
              <a:t> </a:t>
            </a:r>
            <a:r>
              <a:rPr sz="1071" dirty="0">
                <a:latin typeface="Arial"/>
                <a:cs typeface="Arial"/>
              </a:rPr>
              <a:t>mounted</a:t>
            </a:r>
            <a:r>
              <a:rPr sz="1071" spc="-34" dirty="0">
                <a:latin typeface="Arial"/>
                <a:cs typeface="Arial"/>
              </a:rPr>
              <a:t> </a:t>
            </a:r>
            <a:r>
              <a:rPr sz="1071" dirty="0">
                <a:latin typeface="Arial"/>
                <a:cs typeface="Arial"/>
              </a:rPr>
              <a:t>at</a:t>
            </a:r>
            <a:r>
              <a:rPr sz="1071" spc="-34" dirty="0">
                <a:latin typeface="Arial"/>
                <a:cs typeface="Arial"/>
              </a:rPr>
              <a:t> </a:t>
            </a:r>
            <a:r>
              <a:rPr sz="1071" dirty="0">
                <a:latin typeface="Arial"/>
                <a:cs typeface="Arial"/>
              </a:rPr>
              <a:t>right</a:t>
            </a:r>
            <a:r>
              <a:rPr sz="1071" spc="-39" dirty="0">
                <a:latin typeface="Arial"/>
                <a:cs typeface="Arial"/>
              </a:rPr>
              <a:t> </a:t>
            </a:r>
            <a:r>
              <a:rPr sz="1071" dirty="0">
                <a:latin typeface="Arial"/>
                <a:cs typeface="Arial"/>
              </a:rPr>
              <a:t>angles</a:t>
            </a:r>
            <a:r>
              <a:rPr sz="1071" spc="-2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each</a:t>
            </a:r>
            <a:r>
              <a:rPr sz="1071" spc="-39" dirty="0">
                <a:latin typeface="Arial"/>
                <a:cs typeface="Arial"/>
              </a:rPr>
              <a:t> </a:t>
            </a:r>
            <a:r>
              <a:rPr sz="1071" dirty="0">
                <a:latin typeface="Arial"/>
                <a:cs typeface="Arial"/>
              </a:rPr>
              <a:t>other</a:t>
            </a:r>
            <a:r>
              <a:rPr sz="1071" spc="-34"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slots</a:t>
            </a:r>
            <a:r>
              <a:rPr sz="1071" spc="-34"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a</a:t>
            </a:r>
            <a:r>
              <a:rPr sz="1071" spc="-24" dirty="0">
                <a:latin typeface="Arial"/>
                <a:cs typeface="Arial"/>
              </a:rPr>
              <a:t> </a:t>
            </a:r>
            <a:r>
              <a:rPr sz="1071" spc="-10" dirty="0">
                <a:latin typeface="Arial"/>
                <a:cs typeface="Arial"/>
              </a:rPr>
              <a:t>carefully </a:t>
            </a:r>
            <a:r>
              <a:rPr sz="1071" dirty="0">
                <a:latin typeface="Arial"/>
                <a:cs typeface="Arial"/>
              </a:rPr>
              <a:t>shaped</a:t>
            </a:r>
            <a:r>
              <a:rPr sz="1071" spc="44" dirty="0">
                <a:latin typeface="Arial"/>
                <a:cs typeface="Arial"/>
              </a:rPr>
              <a:t> </a:t>
            </a:r>
            <a:r>
              <a:rPr sz="1071" dirty="0">
                <a:latin typeface="Arial"/>
                <a:cs typeface="Arial"/>
              </a:rPr>
              <a:t>rotor</a:t>
            </a:r>
            <a:r>
              <a:rPr sz="1071" spc="44" dirty="0">
                <a:latin typeface="Arial"/>
                <a:cs typeface="Arial"/>
              </a:rPr>
              <a:t> </a:t>
            </a:r>
            <a:r>
              <a:rPr sz="1071" dirty="0">
                <a:latin typeface="Arial"/>
                <a:cs typeface="Arial"/>
              </a:rPr>
              <a:t>housing.</a:t>
            </a:r>
            <a:r>
              <a:rPr sz="1071" spc="44" dirty="0">
                <a:latin typeface="Arial"/>
                <a:cs typeface="Arial"/>
              </a:rPr>
              <a:t> </a:t>
            </a:r>
            <a:r>
              <a:rPr sz="1071" dirty="0">
                <a:latin typeface="Arial"/>
                <a:cs typeface="Arial"/>
              </a:rPr>
              <a:t>As</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compressor</a:t>
            </a:r>
            <a:r>
              <a:rPr sz="1071" spc="44" dirty="0">
                <a:latin typeface="Arial"/>
                <a:cs typeface="Arial"/>
              </a:rPr>
              <a:t> </a:t>
            </a:r>
            <a:r>
              <a:rPr sz="1071" dirty="0">
                <a:latin typeface="Arial"/>
                <a:cs typeface="Arial"/>
              </a:rPr>
              <a:t>rotor</a:t>
            </a:r>
            <a:r>
              <a:rPr sz="1071" spc="44" dirty="0">
                <a:latin typeface="Arial"/>
                <a:cs typeface="Arial"/>
              </a:rPr>
              <a:t> </a:t>
            </a:r>
            <a:r>
              <a:rPr sz="1071" dirty="0">
                <a:latin typeface="Arial"/>
                <a:cs typeface="Arial"/>
              </a:rPr>
              <a:t>rotates,</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vanes</a:t>
            </a:r>
            <a:r>
              <a:rPr sz="1071" spc="4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housing</a:t>
            </a:r>
            <a:r>
              <a:rPr sz="1071" spc="49" dirty="0">
                <a:latin typeface="Arial"/>
                <a:cs typeface="Arial"/>
              </a:rPr>
              <a:t> </a:t>
            </a:r>
            <a:r>
              <a:rPr sz="1071" dirty="0">
                <a:latin typeface="Arial"/>
                <a:cs typeface="Arial"/>
              </a:rPr>
              <a:t>form</a:t>
            </a:r>
            <a:r>
              <a:rPr sz="1071" spc="34" dirty="0">
                <a:latin typeface="Arial"/>
                <a:cs typeface="Arial"/>
              </a:rPr>
              <a:t> </a:t>
            </a:r>
            <a:r>
              <a:rPr sz="1071" spc="-10" dirty="0">
                <a:latin typeface="Arial"/>
                <a:cs typeface="Arial"/>
              </a:rPr>
              <a:t>chambers. </a:t>
            </a:r>
            <a:r>
              <a:rPr sz="1071" dirty="0">
                <a:latin typeface="Arial"/>
                <a:cs typeface="Arial"/>
              </a:rPr>
              <a:t>The</a:t>
            </a:r>
            <a:r>
              <a:rPr sz="1071" spc="68" dirty="0">
                <a:latin typeface="Arial"/>
                <a:cs typeface="Arial"/>
              </a:rPr>
              <a:t> </a:t>
            </a:r>
            <a:r>
              <a:rPr sz="1071" dirty="0">
                <a:latin typeface="Arial"/>
                <a:cs typeface="Arial"/>
              </a:rPr>
              <a:t>vanes</a:t>
            </a:r>
            <a:r>
              <a:rPr sz="1071" spc="63" dirty="0">
                <a:latin typeface="Arial"/>
                <a:cs typeface="Arial"/>
              </a:rPr>
              <a:t> </a:t>
            </a:r>
            <a:r>
              <a:rPr sz="1071" dirty="0">
                <a:latin typeface="Arial"/>
                <a:cs typeface="Arial"/>
              </a:rPr>
              <a:t>are</a:t>
            </a:r>
            <a:r>
              <a:rPr sz="1071" spc="68" dirty="0">
                <a:latin typeface="Arial"/>
                <a:cs typeface="Arial"/>
              </a:rPr>
              <a:t> </a:t>
            </a:r>
            <a:r>
              <a:rPr sz="1071" dirty="0">
                <a:latin typeface="Arial"/>
                <a:cs typeface="Arial"/>
              </a:rPr>
              <a:t>sealed</a:t>
            </a:r>
            <a:r>
              <a:rPr sz="1071" spc="63" dirty="0">
                <a:latin typeface="Arial"/>
                <a:cs typeface="Arial"/>
              </a:rPr>
              <a:t> </a:t>
            </a:r>
            <a:r>
              <a:rPr sz="1071" dirty="0">
                <a:latin typeface="Arial"/>
                <a:cs typeface="Arial"/>
              </a:rPr>
              <a:t>against</a:t>
            </a:r>
            <a:r>
              <a:rPr sz="1071" spc="6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rotor</a:t>
            </a:r>
            <a:r>
              <a:rPr sz="1071" spc="68" dirty="0">
                <a:latin typeface="Arial"/>
                <a:cs typeface="Arial"/>
              </a:rPr>
              <a:t> </a:t>
            </a:r>
            <a:r>
              <a:rPr sz="1071" dirty="0">
                <a:latin typeface="Arial"/>
                <a:cs typeface="Arial"/>
              </a:rPr>
              <a:t>housing</a:t>
            </a:r>
            <a:r>
              <a:rPr sz="1071" spc="73" dirty="0">
                <a:latin typeface="Arial"/>
                <a:cs typeface="Arial"/>
              </a:rPr>
              <a:t> </a:t>
            </a:r>
            <a:r>
              <a:rPr sz="1071" dirty="0">
                <a:latin typeface="Arial"/>
                <a:cs typeface="Arial"/>
              </a:rPr>
              <a:t>by</a:t>
            </a:r>
            <a:r>
              <a:rPr sz="1071" spc="68" dirty="0">
                <a:latin typeface="Arial"/>
                <a:cs typeface="Arial"/>
              </a:rPr>
              <a:t> </a:t>
            </a:r>
            <a:r>
              <a:rPr sz="1071" dirty="0">
                <a:latin typeface="Arial"/>
                <a:cs typeface="Arial"/>
              </a:rPr>
              <a:t>centrifugal</a:t>
            </a:r>
            <a:r>
              <a:rPr sz="1071" spc="68" dirty="0">
                <a:latin typeface="Arial"/>
                <a:cs typeface="Arial"/>
              </a:rPr>
              <a:t> </a:t>
            </a:r>
            <a:r>
              <a:rPr sz="1071" dirty="0">
                <a:latin typeface="Arial"/>
                <a:cs typeface="Arial"/>
              </a:rPr>
              <a:t>force</a:t>
            </a:r>
            <a:r>
              <a:rPr sz="1071" spc="68" dirty="0">
                <a:latin typeface="Arial"/>
                <a:cs typeface="Arial"/>
              </a:rPr>
              <a:t> </a:t>
            </a:r>
            <a:r>
              <a:rPr sz="1071" dirty="0">
                <a:latin typeface="Arial"/>
                <a:cs typeface="Arial"/>
              </a:rPr>
              <a:t>and</a:t>
            </a:r>
            <a:r>
              <a:rPr sz="1071" spc="68" dirty="0">
                <a:latin typeface="Arial"/>
                <a:cs typeface="Arial"/>
              </a:rPr>
              <a:t> </a:t>
            </a:r>
            <a:r>
              <a:rPr sz="1071" dirty="0">
                <a:latin typeface="Arial"/>
                <a:cs typeface="Arial"/>
              </a:rPr>
              <a:t>lubricating</a:t>
            </a:r>
            <a:r>
              <a:rPr sz="1071" spc="68" dirty="0">
                <a:latin typeface="Arial"/>
                <a:cs typeface="Arial"/>
              </a:rPr>
              <a:t> </a:t>
            </a:r>
            <a:r>
              <a:rPr sz="1071" dirty="0">
                <a:latin typeface="Arial"/>
                <a:cs typeface="Arial"/>
              </a:rPr>
              <a:t>oil.</a:t>
            </a:r>
            <a:r>
              <a:rPr sz="1071" spc="68" dirty="0">
                <a:latin typeface="Arial"/>
                <a:cs typeface="Arial"/>
              </a:rPr>
              <a:t> </a:t>
            </a:r>
            <a:r>
              <a:rPr sz="1071" dirty="0">
                <a:latin typeface="Arial"/>
                <a:cs typeface="Arial"/>
              </a:rPr>
              <a:t>The</a:t>
            </a:r>
            <a:r>
              <a:rPr sz="1071" spc="68" dirty="0">
                <a:latin typeface="Arial"/>
                <a:cs typeface="Arial"/>
              </a:rPr>
              <a:t> </a:t>
            </a:r>
            <a:r>
              <a:rPr sz="1071" spc="-24" dirty="0">
                <a:latin typeface="Arial"/>
                <a:cs typeface="Arial"/>
              </a:rPr>
              <a:t>oil </a:t>
            </a:r>
            <a:r>
              <a:rPr sz="1071" dirty="0">
                <a:latin typeface="Arial"/>
                <a:cs typeface="Arial"/>
              </a:rPr>
              <a:t>sump</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oil</a:t>
            </a:r>
            <a:r>
              <a:rPr sz="1071" spc="-29" dirty="0">
                <a:latin typeface="Arial"/>
                <a:cs typeface="Arial"/>
              </a:rPr>
              <a:t> </a:t>
            </a:r>
            <a:r>
              <a:rPr sz="1071" dirty="0">
                <a:latin typeface="Arial"/>
                <a:cs typeface="Arial"/>
              </a:rPr>
              <a:t>pump</a:t>
            </a:r>
            <a:r>
              <a:rPr sz="1071" spc="-34" dirty="0">
                <a:latin typeface="Arial"/>
                <a:cs typeface="Arial"/>
              </a:rPr>
              <a:t> </a:t>
            </a:r>
            <a:r>
              <a:rPr sz="1071" dirty="0">
                <a:latin typeface="Arial"/>
                <a:cs typeface="Arial"/>
              </a:rPr>
              <a:t>are</a:t>
            </a:r>
            <a:r>
              <a:rPr sz="1071" spc="-34" dirty="0">
                <a:latin typeface="Arial"/>
                <a:cs typeface="Arial"/>
              </a:rPr>
              <a:t> </a:t>
            </a:r>
            <a:r>
              <a:rPr sz="1071" dirty="0">
                <a:latin typeface="Arial"/>
                <a:cs typeface="Arial"/>
              </a:rPr>
              <a:t>located</a:t>
            </a:r>
            <a:r>
              <a:rPr sz="1071" spc="-29" dirty="0">
                <a:latin typeface="Arial"/>
                <a:cs typeface="Arial"/>
              </a:rPr>
              <a:t> </a:t>
            </a:r>
            <a:r>
              <a:rPr sz="1071" dirty="0">
                <a:latin typeface="Arial"/>
                <a:cs typeface="Arial"/>
              </a:rPr>
              <a:t>on</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discharge</a:t>
            </a:r>
            <a:r>
              <a:rPr sz="1071" spc="-39" dirty="0">
                <a:latin typeface="Arial"/>
                <a:cs typeface="Arial"/>
              </a:rPr>
              <a:t> </a:t>
            </a:r>
            <a:r>
              <a:rPr sz="1071" dirty="0">
                <a:latin typeface="Arial"/>
                <a:cs typeface="Arial"/>
              </a:rPr>
              <a:t>side</a:t>
            </a:r>
            <a:r>
              <a:rPr sz="1071" spc="-29" dirty="0">
                <a:latin typeface="Arial"/>
                <a:cs typeface="Arial"/>
              </a:rPr>
              <a:t> </a:t>
            </a:r>
            <a:r>
              <a:rPr sz="1071" dirty="0">
                <a:latin typeface="Arial"/>
                <a:cs typeface="Arial"/>
              </a:rPr>
              <a:t>so</a:t>
            </a:r>
            <a:r>
              <a:rPr sz="1071" spc="-39" dirty="0">
                <a:latin typeface="Arial"/>
                <a:cs typeface="Arial"/>
              </a:rPr>
              <a:t> </a:t>
            </a:r>
            <a:r>
              <a:rPr sz="1071" dirty="0">
                <a:latin typeface="Arial"/>
                <a:cs typeface="Arial"/>
              </a:rPr>
              <a:t>that</a:t>
            </a:r>
            <a:r>
              <a:rPr sz="1071" spc="-3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high-</a:t>
            </a:r>
            <a:r>
              <a:rPr sz="1071" dirty="0">
                <a:latin typeface="Arial"/>
                <a:cs typeface="Arial"/>
              </a:rPr>
              <a:t>pressure</a:t>
            </a:r>
            <a:r>
              <a:rPr sz="1071" spc="-24" dirty="0">
                <a:latin typeface="Arial"/>
                <a:cs typeface="Arial"/>
              </a:rPr>
              <a:t> </a:t>
            </a:r>
            <a:r>
              <a:rPr sz="1071" dirty="0">
                <a:latin typeface="Arial"/>
                <a:cs typeface="Arial"/>
              </a:rPr>
              <a:t>forces</a:t>
            </a:r>
            <a:r>
              <a:rPr sz="1071" spc="-29" dirty="0">
                <a:latin typeface="Arial"/>
                <a:cs typeface="Arial"/>
              </a:rPr>
              <a:t> </a:t>
            </a:r>
            <a:r>
              <a:rPr sz="1071" dirty="0">
                <a:latin typeface="Arial"/>
                <a:cs typeface="Arial"/>
              </a:rPr>
              <a:t>oil</a:t>
            </a:r>
            <a:r>
              <a:rPr sz="1071" spc="-29" dirty="0">
                <a:latin typeface="Arial"/>
                <a:cs typeface="Arial"/>
              </a:rPr>
              <a:t> </a:t>
            </a:r>
            <a:r>
              <a:rPr sz="1071" spc="-10" dirty="0">
                <a:latin typeface="Arial"/>
                <a:cs typeface="Arial"/>
              </a:rPr>
              <a:t>through </a:t>
            </a:r>
            <a:r>
              <a:rPr sz="1071" dirty="0">
                <a:latin typeface="Arial"/>
                <a:cs typeface="Arial"/>
              </a:rPr>
              <a:t>the</a:t>
            </a:r>
            <a:r>
              <a:rPr sz="1071" spc="-49" dirty="0">
                <a:latin typeface="Arial"/>
                <a:cs typeface="Arial"/>
              </a:rPr>
              <a:t> </a:t>
            </a:r>
            <a:r>
              <a:rPr sz="1071" dirty="0">
                <a:latin typeface="Arial"/>
                <a:cs typeface="Arial"/>
              </a:rPr>
              <a:t>oil</a:t>
            </a:r>
            <a:r>
              <a:rPr sz="1071" spc="-44" dirty="0">
                <a:latin typeface="Arial"/>
                <a:cs typeface="Arial"/>
              </a:rPr>
              <a:t> </a:t>
            </a:r>
            <a:r>
              <a:rPr sz="1071" dirty="0">
                <a:latin typeface="Arial"/>
                <a:cs typeface="Arial"/>
              </a:rPr>
              <a:t>pump</a:t>
            </a:r>
            <a:r>
              <a:rPr sz="1071" spc="-49"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then</a:t>
            </a:r>
            <a:r>
              <a:rPr sz="1071" spc="-44" dirty="0">
                <a:latin typeface="Arial"/>
                <a:cs typeface="Arial"/>
              </a:rPr>
              <a:t> </a:t>
            </a:r>
            <a:r>
              <a:rPr sz="1071" dirty="0">
                <a:latin typeface="Arial"/>
                <a:cs typeface="Arial"/>
              </a:rPr>
              <a:t>onto</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base</a:t>
            </a:r>
            <a:r>
              <a:rPr sz="1071" spc="-58"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vanes,</a:t>
            </a:r>
            <a:r>
              <a:rPr sz="1071" spc="-44" dirty="0">
                <a:latin typeface="Arial"/>
                <a:cs typeface="Arial"/>
              </a:rPr>
              <a:t> </a:t>
            </a:r>
            <a:r>
              <a:rPr sz="1071" dirty="0">
                <a:latin typeface="Arial"/>
                <a:cs typeface="Arial"/>
              </a:rPr>
              <a:t>keeping</a:t>
            </a:r>
            <a:r>
              <a:rPr sz="1071" spc="-49" dirty="0">
                <a:latin typeface="Arial"/>
                <a:cs typeface="Arial"/>
              </a:rPr>
              <a:t> </a:t>
            </a:r>
            <a:r>
              <a:rPr sz="1071" dirty="0">
                <a:latin typeface="Arial"/>
                <a:cs typeface="Arial"/>
              </a:rPr>
              <a:t>them</a:t>
            </a:r>
            <a:r>
              <a:rPr sz="1071" spc="-54" dirty="0">
                <a:latin typeface="Arial"/>
                <a:cs typeface="Arial"/>
              </a:rPr>
              <a:t> </a:t>
            </a:r>
            <a:r>
              <a:rPr sz="1071" dirty="0">
                <a:latin typeface="Arial"/>
                <a:cs typeface="Arial"/>
              </a:rPr>
              <a:t>sealed</a:t>
            </a:r>
            <a:r>
              <a:rPr sz="1071" spc="-44" dirty="0">
                <a:latin typeface="Arial"/>
                <a:cs typeface="Arial"/>
              </a:rPr>
              <a:t> </a:t>
            </a:r>
            <a:r>
              <a:rPr sz="1071" dirty="0">
                <a:latin typeface="Arial"/>
                <a:cs typeface="Arial"/>
              </a:rPr>
              <a:t>against</a:t>
            </a:r>
            <a:r>
              <a:rPr sz="1071" spc="-4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rotor</a:t>
            </a:r>
            <a:r>
              <a:rPr sz="1071" spc="-44" dirty="0">
                <a:latin typeface="Arial"/>
                <a:cs typeface="Arial"/>
              </a:rPr>
              <a:t> </a:t>
            </a:r>
            <a:r>
              <a:rPr sz="1071" spc="-10" dirty="0">
                <a:latin typeface="Arial"/>
                <a:cs typeface="Arial"/>
              </a:rPr>
              <a:t>housing.</a:t>
            </a:r>
            <a:endParaRPr sz="1071">
              <a:latin typeface="Arial"/>
              <a:cs typeface="Arial"/>
            </a:endParaRPr>
          </a:p>
        </p:txBody>
      </p:sp>
      <p:pic>
        <p:nvPicPr>
          <p:cNvPr id="3" name="object 3"/>
          <p:cNvPicPr/>
          <p:nvPr/>
        </p:nvPicPr>
        <p:blipFill>
          <a:blip r:embed="rId2" cstate="print"/>
          <a:stretch>
            <a:fillRect/>
          </a:stretch>
        </p:blipFill>
        <p:spPr>
          <a:xfrm>
            <a:off x="2316043" y="2922931"/>
            <a:ext cx="2739178" cy="1980956"/>
          </a:xfrm>
          <a:prstGeom prst="rect">
            <a:avLst/>
          </a:prstGeom>
        </p:spPr>
      </p:pic>
      <p:sp>
        <p:nvSpPr>
          <p:cNvPr id="4" name="object 4"/>
          <p:cNvSpPr txBox="1"/>
          <p:nvPr/>
        </p:nvSpPr>
        <p:spPr>
          <a:xfrm>
            <a:off x="878126" y="888954"/>
            <a:ext cx="5812948" cy="1869419"/>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02"/>
              </a:spcBef>
            </a:pPr>
            <a:endParaRPr sz="974" dirty="0">
              <a:latin typeface="Verdana"/>
              <a:cs typeface="Verdana"/>
            </a:endParaRPr>
          </a:p>
          <a:p>
            <a:pPr marL="12369" marR="4947" algn="just">
              <a:lnSpc>
                <a:spcPct val="143700"/>
              </a:lnSpc>
            </a:pPr>
            <a:r>
              <a:rPr sz="1071" dirty="0">
                <a:latin typeface="Arial"/>
                <a:cs typeface="Arial"/>
              </a:rPr>
              <a:t>The</a:t>
            </a:r>
            <a:r>
              <a:rPr sz="1071" spc="-34" dirty="0">
                <a:latin typeface="Arial"/>
                <a:cs typeface="Arial"/>
              </a:rPr>
              <a:t> </a:t>
            </a:r>
            <a:r>
              <a:rPr sz="1071" dirty="0">
                <a:latin typeface="Arial"/>
                <a:cs typeface="Arial"/>
              </a:rPr>
              <a:t>compressor</a:t>
            </a:r>
            <a:r>
              <a:rPr sz="1071" spc="-29" dirty="0">
                <a:latin typeface="Arial"/>
                <a:cs typeface="Arial"/>
              </a:rPr>
              <a:t> </a:t>
            </a:r>
            <a:r>
              <a:rPr sz="1071" dirty="0">
                <a:latin typeface="Arial"/>
                <a:cs typeface="Arial"/>
              </a:rPr>
              <a:t>has</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task</a:t>
            </a:r>
            <a:r>
              <a:rPr sz="1071" spc="-2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inducing</a:t>
            </a:r>
            <a:r>
              <a:rPr sz="1071" spc="-34" dirty="0">
                <a:latin typeface="Arial"/>
                <a:cs typeface="Arial"/>
              </a:rPr>
              <a:t> </a:t>
            </a:r>
            <a:r>
              <a:rPr sz="1071" dirty="0">
                <a:latin typeface="Arial"/>
                <a:cs typeface="Arial"/>
              </a:rPr>
              <a:t>gas</a:t>
            </a:r>
            <a:r>
              <a:rPr sz="1071" spc="-24" dirty="0">
                <a:latin typeface="Arial"/>
                <a:cs typeface="Arial"/>
              </a:rPr>
              <a:t> </a:t>
            </a:r>
            <a:r>
              <a:rPr sz="1071" dirty="0">
                <a:latin typeface="Arial"/>
                <a:cs typeface="Arial"/>
              </a:rPr>
              <a:t>at</a:t>
            </a:r>
            <a:r>
              <a:rPr sz="1071" spc="-3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low</a:t>
            </a:r>
            <a:r>
              <a:rPr sz="1071" spc="-34" dirty="0">
                <a:latin typeface="Arial"/>
                <a:cs typeface="Arial"/>
              </a:rPr>
              <a:t> </a:t>
            </a:r>
            <a:r>
              <a:rPr sz="1071" dirty="0">
                <a:latin typeface="Arial"/>
                <a:cs typeface="Arial"/>
              </a:rPr>
              <a:t>suction</a:t>
            </a:r>
            <a:r>
              <a:rPr sz="1071" spc="-29" dirty="0">
                <a:latin typeface="Arial"/>
                <a:cs typeface="Arial"/>
              </a:rPr>
              <a:t> </a:t>
            </a:r>
            <a:r>
              <a:rPr sz="1071" dirty="0">
                <a:latin typeface="Arial"/>
                <a:cs typeface="Arial"/>
              </a:rPr>
              <a:t>pressure</a:t>
            </a:r>
            <a:r>
              <a:rPr sz="1071" spc="-3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delivering</a:t>
            </a:r>
            <a:r>
              <a:rPr sz="1071" spc="-34" dirty="0">
                <a:latin typeface="Arial"/>
                <a:cs typeface="Arial"/>
              </a:rPr>
              <a:t> </a:t>
            </a:r>
            <a:r>
              <a:rPr sz="1071" dirty="0">
                <a:latin typeface="Arial"/>
                <a:cs typeface="Arial"/>
              </a:rPr>
              <a:t>it</a:t>
            </a:r>
            <a:r>
              <a:rPr sz="1071" spc="-29" dirty="0">
                <a:latin typeface="Arial"/>
                <a:cs typeface="Arial"/>
              </a:rPr>
              <a:t> </a:t>
            </a:r>
            <a:r>
              <a:rPr sz="1071" dirty="0">
                <a:latin typeface="Arial"/>
                <a:cs typeface="Arial"/>
              </a:rPr>
              <a:t>at</a:t>
            </a:r>
            <a:r>
              <a:rPr sz="1071" spc="-29" dirty="0">
                <a:latin typeface="Arial"/>
                <a:cs typeface="Arial"/>
              </a:rPr>
              <a:t> </a:t>
            </a:r>
            <a:r>
              <a:rPr sz="1071" spc="-10" dirty="0">
                <a:latin typeface="Arial"/>
                <a:cs typeface="Arial"/>
              </a:rPr>
              <a:t>higher </a:t>
            </a:r>
            <a:r>
              <a:rPr sz="1071" dirty="0">
                <a:latin typeface="Arial"/>
                <a:cs typeface="Arial"/>
              </a:rPr>
              <a:t>discharge</a:t>
            </a:r>
            <a:r>
              <a:rPr sz="1071" spc="122" dirty="0">
                <a:latin typeface="Arial"/>
                <a:cs typeface="Arial"/>
              </a:rPr>
              <a:t> </a:t>
            </a:r>
            <a:r>
              <a:rPr sz="1071" dirty="0">
                <a:latin typeface="Arial"/>
                <a:cs typeface="Arial"/>
              </a:rPr>
              <a:t>pressure.</a:t>
            </a:r>
            <a:r>
              <a:rPr sz="1071" spc="122" dirty="0">
                <a:latin typeface="Arial"/>
                <a:cs typeface="Arial"/>
              </a:rPr>
              <a:t> </a:t>
            </a:r>
            <a:r>
              <a:rPr sz="1071" dirty="0">
                <a:latin typeface="Arial"/>
                <a:cs typeface="Arial"/>
              </a:rPr>
              <a:t>This</a:t>
            </a:r>
            <a:r>
              <a:rPr sz="1071" spc="122" dirty="0">
                <a:latin typeface="Arial"/>
                <a:cs typeface="Arial"/>
              </a:rPr>
              <a:t> </a:t>
            </a:r>
            <a:r>
              <a:rPr sz="1071" dirty="0">
                <a:latin typeface="Arial"/>
                <a:cs typeface="Arial"/>
              </a:rPr>
              <a:t>is</a:t>
            </a:r>
            <a:r>
              <a:rPr sz="1071" spc="127" dirty="0">
                <a:latin typeface="Arial"/>
                <a:cs typeface="Arial"/>
              </a:rPr>
              <a:t> </a:t>
            </a:r>
            <a:r>
              <a:rPr sz="1071" dirty="0">
                <a:latin typeface="Arial"/>
                <a:cs typeface="Arial"/>
              </a:rPr>
              <a:t>achieved</a:t>
            </a:r>
            <a:r>
              <a:rPr sz="1071" spc="122" dirty="0">
                <a:latin typeface="Arial"/>
                <a:cs typeface="Arial"/>
              </a:rPr>
              <a:t> </a:t>
            </a:r>
            <a:r>
              <a:rPr sz="1071" dirty="0">
                <a:latin typeface="Arial"/>
                <a:cs typeface="Arial"/>
              </a:rPr>
              <a:t>by</a:t>
            </a:r>
            <a:r>
              <a:rPr sz="1071" spc="122" dirty="0">
                <a:latin typeface="Arial"/>
                <a:cs typeface="Arial"/>
              </a:rPr>
              <a:t> </a:t>
            </a:r>
            <a:r>
              <a:rPr sz="1071" dirty="0">
                <a:latin typeface="Arial"/>
                <a:cs typeface="Arial"/>
              </a:rPr>
              <a:t>using</a:t>
            </a:r>
            <a:r>
              <a:rPr sz="1071" spc="122" dirty="0">
                <a:latin typeface="Arial"/>
                <a:cs typeface="Arial"/>
              </a:rPr>
              <a:t> </a:t>
            </a:r>
            <a:r>
              <a:rPr sz="1071" spc="-10" dirty="0">
                <a:latin typeface="Arial"/>
                <a:cs typeface="Arial"/>
              </a:rPr>
              <a:t>spring-</a:t>
            </a:r>
            <a:r>
              <a:rPr sz="1071" dirty="0">
                <a:latin typeface="Arial"/>
                <a:cs typeface="Arial"/>
              </a:rPr>
              <a:t>tensioned</a:t>
            </a:r>
            <a:r>
              <a:rPr sz="1071" spc="122" dirty="0">
                <a:latin typeface="Arial"/>
                <a:cs typeface="Arial"/>
              </a:rPr>
              <a:t> </a:t>
            </a:r>
            <a:r>
              <a:rPr sz="1071" dirty="0">
                <a:latin typeface="Arial"/>
                <a:cs typeface="Arial"/>
              </a:rPr>
              <a:t>stainless</a:t>
            </a:r>
            <a:r>
              <a:rPr sz="1071" spc="127" dirty="0">
                <a:latin typeface="Arial"/>
                <a:cs typeface="Arial"/>
              </a:rPr>
              <a:t> </a:t>
            </a:r>
            <a:r>
              <a:rPr sz="1071" dirty="0">
                <a:latin typeface="Arial"/>
                <a:cs typeface="Arial"/>
              </a:rPr>
              <a:t>steel</a:t>
            </a:r>
            <a:r>
              <a:rPr sz="1071" spc="122" dirty="0">
                <a:latin typeface="Arial"/>
                <a:cs typeface="Arial"/>
              </a:rPr>
              <a:t> </a:t>
            </a:r>
            <a:r>
              <a:rPr sz="1071" dirty="0">
                <a:latin typeface="Arial"/>
                <a:cs typeface="Arial"/>
              </a:rPr>
              <a:t>“Reed</a:t>
            </a:r>
            <a:r>
              <a:rPr sz="1071" spc="122" dirty="0">
                <a:latin typeface="Arial"/>
                <a:cs typeface="Arial"/>
              </a:rPr>
              <a:t> </a:t>
            </a:r>
            <a:r>
              <a:rPr sz="1071" spc="-10" dirty="0">
                <a:latin typeface="Arial"/>
                <a:cs typeface="Arial"/>
              </a:rPr>
              <a:t>valves” </a:t>
            </a:r>
            <a:r>
              <a:rPr sz="1071" dirty="0">
                <a:latin typeface="Arial"/>
                <a:cs typeface="Arial"/>
              </a:rPr>
              <a:t>which</a:t>
            </a:r>
            <a:r>
              <a:rPr sz="1071" spc="131" dirty="0">
                <a:latin typeface="Arial"/>
                <a:cs typeface="Arial"/>
              </a:rPr>
              <a:t> </a:t>
            </a:r>
            <a:r>
              <a:rPr sz="1071" dirty="0">
                <a:latin typeface="Arial"/>
                <a:cs typeface="Arial"/>
              </a:rPr>
              <a:t>allow</a:t>
            </a:r>
            <a:r>
              <a:rPr sz="1071" spc="127" dirty="0">
                <a:latin typeface="Arial"/>
                <a:cs typeface="Arial"/>
              </a:rPr>
              <a:t> </a:t>
            </a:r>
            <a:r>
              <a:rPr sz="1071" dirty="0">
                <a:latin typeface="Arial"/>
                <a:cs typeface="Arial"/>
              </a:rPr>
              <a:t>gas</a:t>
            </a:r>
            <a:r>
              <a:rPr sz="1071" spc="141" dirty="0">
                <a:latin typeface="Arial"/>
                <a:cs typeface="Arial"/>
              </a:rPr>
              <a:t> </a:t>
            </a:r>
            <a:r>
              <a:rPr sz="1071" dirty="0">
                <a:latin typeface="Arial"/>
                <a:cs typeface="Arial"/>
              </a:rPr>
              <a:t>flow</a:t>
            </a:r>
            <a:r>
              <a:rPr sz="1071" spc="131" dirty="0">
                <a:latin typeface="Arial"/>
                <a:cs typeface="Arial"/>
              </a:rPr>
              <a:t> </a:t>
            </a:r>
            <a:r>
              <a:rPr sz="1071" dirty="0">
                <a:latin typeface="Arial"/>
                <a:cs typeface="Arial"/>
              </a:rPr>
              <a:t>in</a:t>
            </a:r>
            <a:r>
              <a:rPr sz="1071" spc="131" dirty="0">
                <a:latin typeface="Arial"/>
                <a:cs typeface="Arial"/>
              </a:rPr>
              <a:t> </a:t>
            </a:r>
            <a:r>
              <a:rPr sz="1071" dirty="0">
                <a:latin typeface="Arial"/>
                <a:cs typeface="Arial"/>
              </a:rPr>
              <a:t>one</a:t>
            </a:r>
            <a:r>
              <a:rPr sz="1071" spc="131" dirty="0">
                <a:latin typeface="Arial"/>
                <a:cs typeface="Arial"/>
              </a:rPr>
              <a:t> </a:t>
            </a:r>
            <a:r>
              <a:rPr sz="1071" dirty="0">
                <a:latin typeface="Arial"/>
                <a:cs typeface="Arial"/>
              </a:rPr>
              <a:t>direction,</a:t>
            </a:r>
            <a:r>
              <a:rPr sz="1071" spc="146" dirty="0">
                <a:latin typeface="Arial"/>
                <a:cs typeface="Arial"/>
              </a:rPr>
              <a:t> </a:t>
            </a:r>
            <a:r>
              <a:rPr sz="1071" dirty="0">
                <a:latin typeface="Arial"/>
                <a:cs typeface="Arial"/>
              </a:rPr>
              <a:t>and</a:t>
            </a:r>
            <a:r>
              <a:rPr sz="1071" spc="131" dirty="0">
                <a:latin typeface="Arial"/>
                <a:cs typeface="Arial"/>
              </a:rPr>
              <a:t> </a:t>
            </a:r>
            <a:r>
              <a:rPr sz="1071" dirty="0">
                <a:latin typeface="Arial"/>
                <a:cs typeface="Arial"/>
              </a:rPr>
              <a:t>only</a:t>
            </a:r>
            <a:r>
              <a:rPr sz="1071" spc="141" dirty="0">
                <a:latin typeface="Arial"/>
                <a:cs typeface="Arial"/>
              </a:rPr>
              <a:t> </a:t>
            </a:r>
            <a:r>
              <a:rPr sz="1071" dirty="0">
                <a:latin typeface="Arial"/>
                <a:cs typeface="Arial"/>
              </a:rPr>
              <a:t>when</a:t>
            </a:r>
            <a:r>
              <a:rPr sz="1071" spc="131" dirty="0">
                <a:latin typeface="Arial"/>
                <a:cs typeface="Arial"/>
              </a:rPr>
              <a:t> </a:t>
            </a:r>
            <a:r>
              <a:rPr sz="1071" dirty="0">
                <a:latin typeface="Arial"/>
                <a:cs typeface="Arial"/>
              </a:rPr>
              <a:t>a</a:t>
            </a:r>
            <a:r>
              <a:rPr sz="1071" spc="131" dirty="0">
                <a:latin typeface="Arial"/>
                <a:cs typeface="Arial"/>
              </a:rPr>
              <a:t> </a:t>
            </a:r>
            <a:r>
              <a:rPr sz="1071" dirty="0">
                <a:latin typeface="Arial"/>
                <a:cs typeface="Arial"/>
              </a:rPr>
              <a:t>significant</a:t>
            </a:r>
            <a:r>
              <a:rPr sz="1071" spc="127" dirty="0">
                <a:latin typeface="Arial"/>
                <a:cs typeface="Arial"/>
              </a:rPr>
              <a:t> </a:t>
            </a:r>
            <a:r>
              <a:rPr sz="1071" dirty="0">
                <a:latin typeface="Arial"/>
                <a:cs typeface="Arial"/>
              </a:rPr>
              <a:t>pressure</a:t>
            </a:r>
            <a:r>
              <a:rPr sz="1071" spc="136" dirty="0">
                <a:latin typeface="Arial"/>
                <a:cs typeface="Arial"/>
              </a:rPr>
              <a:t> </a:t>
            </a:r>
            <a:r>
              <a:rPr sz="1071" dirty="0">
                <a:latin typeface="Arial"/>
                <a:cs typeface="Arial"/>
              </a:rPr>
              <a:t>difference</a:t>
            </a:r>
            <a:r>
              <a:rPr sz="1071" spc="131" dirty="0">
                <a:latin typeface="Arial"/>
                <a:cs typeface="Arial"/>
              </a:rPr>
              <a:t> </a:t>
            </a:r>
            <a:r>
              <a:rPr sz="1071" spc="-10" dirty="0">
                <a:latin typeface="Arial"/>
                <a:cs typeface="Arial"/>
              </a:rPr>
              <a:t>exists between</a:t>
            </a:r>
            <a:r>
              <a:rPr sz="1071" spc="-54"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chamber</a:t>
            </a:r>
            <a:r>
              <a:rPr sz="1071" spc="-5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compressor</a:t>
            </a:r>
            <a:r>
              <a:rPr sz="1071" spc="-54" dirty="0">
                <a:latin typeface="Arial"/>
                <a:cs typeface="Arial"/>
              </a:rPr>
              <a:t> </a:t>
            </a:r>
            <a:r>
              <a:rPr sz="1071" spc="-10" dirty="0">
                <a:latin typeface="Arial"/>
                <a:cs typeface="Arial"/>
              </a:rPr>
              <a:t>and</a:t>
            </a:r>
            <a:r>
              <a:rPr sz="1071" spc="-49"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intake</a:t>
            </a:r>
            <a:r>
              <a:rPr sz="1071" spc="-54" dirty="0">
                <a:latin typeface="Arial"/>
                <a:cs typeface="Arial"/>
              </a:rPr>
              <a:t> </a:t>
            </a:r>
            <a:r>
              <a:rPr sz="1071" dirty="0">
                <a:latin typeface="Arial"/>
                <a:cs typeface="Arial"/>
              </a:rPr>
              <a:t>or</a:t>
            </a:r>
            <a:r>
              <a:rPr sz="1071" spc="-49" dirty="0">
                <a:latin typeface="Arial"/>
                <a:cs typeface="Arial"/>
              </a:rPr>
              <a:t> </a:t>
            </a:r>
            <a:r>
              <a:rPr sz="1071" spc="-10" dirty="0">
                <a:latin typeface="Arial"/>
                <a:cs typeface="Arial"/>
              </a:rPr>
              <a:t>outlet</a:t>
            </a:r>
            <a:r>
              <a:rPr sz="1071" spc="-54" dirty="0">
                <a:latin typeface="Arial"/>
                <a:cs typeface="Arial"/>
              </a:rPr>
              <a:t> </a:t>
            </a:r>
            <a:r>
              <a:rPr sz="1071" spc="-10" dirty="0">
                <a:latin typeface="Arial"/>
                <a:cs typeface="Arial"/>
              </a:rPr>
              <a:t>passages.</a:t>
            </a:r>
            <a:r>
              <a:rPr sz="1071" spc="-54" dirty="0">
                <a:latin typeface="Arial"/>
                <a:cs typeface="Arial"/>
              </a:rPr>
              <a:t> </a:t>
            </a:r>
            <a:r>
              <a:rPr sz="1071" spc="-10" dirty="0">
                <a:latin typeface="Arial"/>
                <a:cs typeface="Arial"/>
              </a:rPr>
              <a:t>Lubrication</a:t>
            </a:r>
            <a:r>
              <a:rPr sz="1071" spc="-54" dirty="0">
                <a:latin typeface="Arial"/>
                <a:cs typeface="Arial"/>
              </a:rPr>
              <a:t> </a:t>
            </a:r>
            <a:r>
              <a:rPr sz="1071" spc="-10" dirty="0">
                <a:latin typeface="Arial"/>
                <a:cs typeface="Arial"/>
              </a:rPr>
              <a:t>is</a:t>
            </a:r>
            <a:r>
              <a:rPr sz="1071" spc="-49" dirty="0">
                <a:latin typeface="Arial"/>
                <a:cs typeface="Arial"/>
              </a:rPr>
              <a:t> </a:t>
            </a:r>
            <a:r>
              <a:rPr sz="1071" spc="-10" dirty="0">
                <a:latin typeface="Arial"/>
                <a:cs typeface="Arial"/>
              </a:rPr>
              <a:t>provided </a:t>
            </a:r>
            <a:r>
              <a:rPr sz="1071" dirty="0">
                <a:latin typeface="Arial"/>
                <a:cs typeface="Arial"/>
              </a:rPr>
              <a:t>by</a:t>
            </a:r>
            <a:r>
              <a:rPr sz="1071" spc="-15"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splash</a:t>
            </a:r>
            <a:r>
              <a:rPr sz="1071" spc="-19" dirty="0">
                <a:latin typeface="Arial"/>
                <a:cs typeface="Arial"/>
              </a:rPr>
              <a:t> </a:t>
            </a:r>
            <a:r>
              <a:rPr sz="1071" dirty="0">
                <a:latin typeface="Arial"/>
                <a:cs typeface="Arial"/>
              </a:rPr>
              <a:t>from</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sump</a:t>
            </a:r>
            <a:r>
              <a:rPr sz="1071" spc="-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compressor</a:t>
            </a:r>
            <a:r>
              <a:rPr sz="1071" spc="-15" dirty="0">
                <a:latin typeface="Arial"/>
                <a:cs typeface="Arial"/>
              </a:rPr>
              <a:t> </a:t>
            </a:r>
            <a:r>
              <a:rPr sz="1071" spc="-19" dirty="0">
                <a:latin typeface="Arial"/>
                <a:cs typeface="Arial"/>
              </a:rPr>
              <a:t>base.</a:t>
            </a:r>
            <a:endParaRPr sz="1071" dirty="0">
              <a:latin typeface="Arial"/>
              <a:cs typeface="Arial"/>
            </a:endParaRPr>
          </a:p>
          <a:p>
            <a:pPr marL="12369" algn="just">
              <a:spcBef>
                <a:spcPts val="1144"/>
              </a:spcBef>
            </a:pPr>
            <a:r>
              <a:rPr sz="1071" dirty="0">
                <a:latin typeface="Arial"/>
                <a:cs typeface="Arial"/>
              </a:rPr>
              <a:t>The</a:t>
            </a:r>
            <a:r>
              <a:rPr sz="1071" spc="-19" dirty="0">
                <a:latin typeface="Arial"/>
                <a:cs typeface="Arial"/>
              </a:rPr>
              <a:t> </a:t>
            </a:r>
            <a:r>
              <a:rPr sz="1071" dirty="0">
                <a:latin typeface="Arial"/>
                <a:cs typeface="Arial"/>
              </a:rPr>
              <a:t>Reed</a:t>
            </a:r>
            <a:r>
              <a:rPr sz="1071" spc="-19" dirty="0">
                <a:latin typeface="Arial"/>
                <a:cs typeface="Arial"/>
              </a:rPr>
              <a:t> </a:t>
            </a:r>
            <a:r>
              <a:rPr sz="1071" dirty="0">
                <a:latin typeface="Arial"/>
                <a:cs typeface="Arial"/>
              </a:rPr>
              <a:t>valves</a:t>
            </a:r>
            <a:r>
              <a:rPr sz="1071" spc="-15" dirty="0">
                <a:latin typeface="Arial"/>
                <a:cs typeface="Arial"/>
              </a:rPr>
              <a:t> </a:t>
            </a:r>
            <a:r>
              <a:rPr sz="1071" dirty="0">
                <a:latin typeface="Arial"/>
                <a:cs typeface="Arial"/>
              </a:rPr>
              <a:t>operate</a:t>
            </a:r>
            <a:r>
              <a:rPr sz="1071" spc="-19" dirty="0">
                <a:latin typeface="Arial"/>
                <a:cs typeface="Arial"/>
              </a:rPr>
              <a:t> </a:t>
            </a:r>
            <a:r>
              <a:rPr sz="1071" dirty="0">
                <a:latin typeface="Arial"/>
                <a:cs typeface="Arial"/>
              </a:rPr>
              <a:t>automatically</a:t>
            </a:r>
            <a:r>
              <a:rPr sz="1071" spc="-19"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control</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fluid</a:t>
            </a:r>
            <a:r>
              <a:rPr sz="1071" spc="-15" dirty="0">
                <a:latin typeface="Arial"/>
                <a:cs typeface="Arial"/>
              </a:rPr>
              <a:t> </a:t>
            </a:r>
            <a:r>
              <a:rPr sz="1071" dirty="0">
                <a:latin typeface="Arial"/>
                <a:cs typeface="Arial"/>
              </a:rPr>
              <a:t>flow</a:t>
            </a:r>
            <a:r>
              <a:rPr sz="1071" spc="-24" dirty="0">
                <a:latin typeface="Arial"/>
                <a:cs typeface="Arial"/>
              </a:rPr>
              <a:t> </a:t>
            </a:r>
            <a:r>
              <a:rPr sz="1071" dirty="0">
                <a:latin typeface="Arial"/>
                <a:cs typeface="Arial"/>
              </a:rPr>
              <a:t>into</a:t>
            </a:r>
            <a:r>
              <a:rPr sz="1071" spc="-15"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out</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cylinders.</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20</a:t>
            </a:r>
          </a:p>
        </p:txBody>
      </p:sp>
      <p:sp>
        <p:nvSpPr>
          <p:cNvPr id="9" name="object 3">
            <a:extLst>
              <a:ext uri="{FF2B5EF4-FFF2-40B4-BE49-F238E27FC236}">
                <a16:creationId xmlns:a16="http://schemas.microsoft.com/office/drawing/2014/main" id="{0ECF480A-A4DC-D010-E765-225DA250C84A}"/>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3932663"/>
            <a:ext cx="5812948" cy="1408320"/>
          </a:xfrm>
          <a:prstGeom prst="rect">
            <a:avLst/>
          </a:prstGeom>
        </p:spPr>
        <p:txBody>
          <a:bodyPr vert="horz" wrap="square" lIns="0" tIns="12368" rIns="0" bIns="0" rtlCol="0">
            <a:spAutoFit/>
          </a:bodyPr>
          <a:lstStyle/>
          <a:p>
            <a:pPr marL="12369" marR="4947" algn="just">
              <a:lnSpc>
                <a:spcPct val="143700"/>
              </a:lnSpc>
              <a:spcBef>
                <a:spcPts val="97"/>
              </a:spcBef>
            </a:pPr>
            <a:r>
              <a:rPr sz="1071" dirty="0">
                <a:latin typeface="Arial"/>
                <a:cs typeface="Arial"/>
              </a:rPr>
              <a:t>These</a:t>
            </a:r>
            <a:r>
              <a:rPr sz="1071" spc="68" dirty="0">
                <a:latin typeface="Arial"/>
                <a:cs typeface="Arial"/>
              </a:rPr>
              <a:t> </a:t>
            </a:r>
            <a:r>
              <a:rPr sz="1071" dirty="0">
                <a:latin typeface="Arial"/>
                <a:cs typeface="Arial"/>
              </a:rPr>
              <a:t>provide</a:t>
            </a:r>
            <a:r>
              <a:rPr sz="1071" spc="73" dirty="0">
                <a:latin typeface="Arial"/>
                <a:cs typeface="Arial"/>
              </a:rPr>
              <a:t> </a:t>
            </a:r>
            <a:r>
              <a:rPr sz="1071" dirty="0">
                <a:latin typeface="Arial"/>
                <a:cs typeface="Arial"/>
              </a:rPr>
              <a:t>four</a:t>
            </a:r>
            <a:r>
              <a:rPr sz="1071" spc="68" dirty="0">
                <a:latin typeface="Arial"/>
                <a:cs typeface="Arial"/>
              </a:rPr>
              <a:t> </a:t>
            </a:r>
            <a:r>
              <a:rPr sz="1071" dirty="0">
                <a:latin typeface="Arial"/>
                <a:cs typeface="Arial"/>
              </a:rPr>
              <a:t>pulses</a:t>
            </a:r>
            <a:r>
              <a:rPr sz="1071" spc="78" dirty="0">
                <a:latin typeface="Arial"/>
                <a:cs typeface="Arial"/>
              </a:rPr>
              <a:t> </a:t>
            </a:r>
            <a:r>
              <a:rPr sz="1071" dirty="0">
                <a:latin typeface="Arial"/>
                <a:cs typeface="Arial"/>
              </a:rPr>
              <a:t>per</a:t>
            </a:r>
            <a:r>
              <a:rPr sz="1071" spc="68" dirty="0">
                <a:latin typeface="Arial"/>
                <a:cs typeface="Arial"/>
              </a:rPr>
              <a:t> </a:t>
            </a:r>
            <a:r>
              <a:rPr sz="1071" dirty="0">
                <a:latin typeface="Arial"/>
                <a:cs typeface="Arial"/>
              </a:rPr>
              <a:t>revolution,</a:t>
            </a:r>
            <a:r>
              <a:rPr sz="1071" spc="73" dirty="0">
                <a:latin typeface="Arial"/>
                <a:cs typeface="Arial"/>
              </a:rPr>
              <a:t> </a:t>
            </a:r>
            <a:r>
              <a:rPr sz="1071" dirty="0">
                <a:latin typeface="Arial"/>
                <a:cs typeface="Arial"/>
              </a:rPr>
              <a:t>which</a:t>
            </a:r>
            <a:r>
              <a:rPr sz="1071" spc="63" dirty="0">
                <a:latin typeface="Arial"/>
                <a:cs typeface="Arial"/>
              </a:rPr>
              <a:t> </a:t>
            </a:r>
            <a:r>
              <a:rPr sz="1071" dirty="0">
                <a:latin typeface="Arial"/>
                <a:cs typeface="Arial"/>
              </a:rPr>
              <a:t>ensures</a:t>
            </a:r>
            <a:r>
              <a:rPr sz="1071" spc="78" dirty="0">
                <a:latin typeface="Arial"/>
                <a:cs typeface="Arial"/>
              </a:rPr>
              <a:t> </a:t>
            </a:r>
            <a:r>
              <a:rPr sz="1071" dirty="0">
                <a:latin typeface="Arial"/>
                <a:cs typeface="Arial"/>
              </a:rPr>
              <a:t>high</a:t>
            </a:r>
            <a:r>
              <a:rPr sz="1071" spc="68" dirty="0">
                <a:latin typeface="Arial"/>
                <a:cs typeface="Arial"/>
              </a:rPr>
              <a:t> </a:t>
            </a:r>
            <a:r>
              <a:rPr sz="1071" dirty="0">
                <a:latin typeface="Arial"/>
                <a:cs typeface="Arial"/>
              </a:rPr>
              <a:t>efficiency</a:t>
            </a:r>
            <a:r>
              <a:rPr sz="1071" spc="78" dirty="0">
                <a:latin typeface="Arial"/>
                <a:cs typeface="Arial"/>
              </a:rPr>
              <a:t> </a:t>
            </a:r>
            <a:r>
              <a:rPr sz="1071" dirty="0">
                <a:latin typeface="Arial"/>
                <a:cs typeface="Arial"/>
              </a:rPr>
              <a:t>and</a:t>
            </a:r>
            <a:r>
              <a:rPr sz="1071" spc="68" dirty="0">
                <a:latin typeface="Arial"/>
                <a:cs typeface="Arial"/>
              </a:rPr>
              <a:t> </a:t>
            </a:r>
            <a:r>
              <a:rPr sz="1071" dirty="0">
                <a:latin typeface="Arial"/>
                <a:cs typeface="Arial"/>
              </a:rPr>
              <a:t>minimal</a:t>
            </a:r>
            <a:r>
              <a:rPr sz="1071" spc="73" dirty="0">
                <a:latin typeface="Arial"/>
                <a:cs typeface="Arial"/>
              </a:rPr>
              <a:t> </a:t>
            </a:r>
            <a:r>
              <a:rPr sz="1071" spc="-10" dirty="0">
                <a:latin typeface="Arial"/>
                <a:cs typeface="Arial"/>
              </a:rPr>
              <a:t>vibration. </a:t>
            </a:r>
            <a:r>
              <a:rPr sz="1071" dirty="0">
                <a:latin typeface="Arial"/>
                <a:cs typeface="Arial"/>
              </a:rPr>
              <a:t>However,</a:t>
            </a:r>
            <a:r>
              <a:rPr sz="1071" spc="127" dirty="0">
                <a:latin typeface="Arial"/>
                <a:cs typeface="Arial"/>
              </a:rPr>
              <a:t> </a:t>
            </a:r>
            <a:r>
              <a:rPr sz="1071" dirty="0">
                <a:latin typeface="Arial"/>
                <a:cs typeface="Arial"/>
              </a:rPr>
              <a:t>unlike</a:t>
            </a:r>
            <a:r>
              <a:rPr sz="1071" spc="131" dirty="0">
                <a:latin typeface="Arial"/>
                <a:cs typeface="Arial"/>
              </a:rPr>
              <a:t> </a:t>
            </a:r>
            <a:r>
              <a:rPr sz="1071" dirty="0">
                <a:latin typeface="Arial"/>
                <a:cs typeface="Arial"/>
              </a:rPr>
              <a:t>conventional</a:t>
            </a:r>
            <a:r>
              <a:rPr sz="1071" spc="136" dirty="0">
                <a:latin typeface="Arial"/>
                <a:cs typeface="Arial"/>
              </a:rPr>
              <a:t> </a:t>
            </a:r>
            <a:r>
              <a:rPr sz="1071" dirty="0">
                <a:latin typeface="Arial"/>
                <a:cs typeface="Arial"/>
              </a:rPr>
              <a:t>compressors</a:t>
            </a:r>
            <a:r>
              <a:rPr sz="1071" spc="136" dirty="0">
                <a:latin typeface="Arial"/>
                <a:cs typeface="Arial"/>
              </a:rPr>
              <a:t> </a:t>
            </a:r>
            <a:r>
              <a:rPr sz="1071" dirty="0">
                <a:latin typeface="Arial"/>
                <a:cs typeface="Arial"/>
              </a:rPr>
              <a:t>that</a:t>
            </a:r>
            <a:r>
              <a:rPr sz="1071" spc="131" dirty="0">
                <a:latin typeface="Arial"/>
                <a:cs typeface="Arial"/>
              </a:rPr>
              <a:t> </a:t>
            </a:r>
            <a:r>
              <a:rPr sz="1071" dirty="0">
                <a:latin typeface="Arial"/>
                <a:cs typeface="Arial"/>
              </a:rPr>
              <a:t>build</a:t>
            </a:r>
            <a:r>
              <a:rPr sz="1071" spc="127" dirty="0">
                <a:latin typeface="Arial"/>
                <a:cs typeface="Arial"/>
              </a:rPr>
              <a:t> </a:t>
            </a:r>
            <a:r>
              <a:rPr sz="1071" dirty="0">
                <a:latin typeface="Arial"/>
                <a:cs typeface="Arial"/>
              </a:rPr>
              <a:t>pressure</a:t>
            </a:r>
            <a:r>
              <a:rPr sz="1071" spc="131" dirty="0">
                <a:latin typeface="Arial"/>
                <a:cs typeface="Arial"/>
              </a:rPr>
              <a:t> </a:t>
            </a:r>
            <a:r>
              <a:rPr sz="1071" dirty="0">
                <a:latin typeface="Arial"/>
                <a:cs typeface="Arial"/>
              </a:rPr>
              <a:t>against</a:t>
            </a:r>
            <a:r>
              <a:rPr sz="1071" spc="131" dirty="0">
                <a:latin typeface="Arial"/>
                <a:cs typeface="Arial"/>
              </a:rPr>
              <a:t> </a:t>
            </a:r>
            <a:r>
              <a:rPr sz="1071" dirty="0">
                <a:latin typeface="Arial"/>
                <a:cs typeface="Arial"/>
              </a:rPr>
              <a:t>a</a:t>
            </a:r>
            <a:r>
              <a:rPr sz="1071" spc="131" dirty="0">
                <a:latin typeface="Arial"/>
                <a:cs typeface="Arial"/>
              </a:rPr>
              <a:t> </a:t>
            </a:r>
            <a:r>
              <a:rPr sz="1071" dirty="0">
                <a:latin typeface="Arial"/>
                <a:cs typeface="Arial"/>
              </a:rPr>
              <a:t>‘Reed</a:t>
            </a:r>
            <a:r>
              <a:rPr sz="1071" spc="131" dirty="0">
                <a:latin typeface="Arial"/>
                <a:cs typeface="Arial"/>
              </a:rPr>
              <a:t> </a:t>
            </a:r>
            <a:r>
              <a:rPr sz="1071" dirty="0">
                <a:latin typeface="Arial"/>
                <a:cs typeface="Arial"/>
              </a:rPr>
              <a:t>Valve’</a:t>
            </a:r>
            <a:r>
              <a:rPr sz="1071" spc="131" dirty="0">
                <a:latin typeface="Arial"/>
                <a:cs typeface="Arial"/>
              </a:rPr>
              <a:t> </a:t>
            </a:r>
            <a:r>
              <a:rPr sz="1071" dirty="0">
                <a:latin typeface="Arial"/>
                <a:cs typeface="Arial"/>
              </a:rPr>
              <a:t>until</a:t>
            </a:r>
            <a:r>
              <a:rPr sz="1071" spc="131" dirty="0">
                <a:latin typeface="Arial"/>
                <a:cs typeface="Arial"/>
              </a:rPr>
              <a:t> </a:t>
            </a:r>
            <a:r>
              <a:rPr sz="1071" spc="-24" dirty="0">
                <a:latin typeface="Arial"/>
                <a:cs typeface="Arial"/>
              </a:rPr>
              <a:t>it </a:t>
            </a:r>
            <a:r>
              <a:rPr sz="1071" dirty="0">
                <a:latin typeface="Arial"/>
                <a:cs typeface="Arial"/>
              </a:rPr>
              <a:t>opens, TV compressors</a:t>
            </a:r>
            <a:r>
              <a:rPr sz="1071" spc="5" dirty="0">
                <a:latin typeface="Arial"/>
                <a:cs typeface="Arial"/>
              </a:rPr>
              <a:t> </a:t>
            </a:r>
            <a:r>
              <a:rPr sz="1071" dirty="0">
                <a:latin typeface="Arial"/>
                <a:cs typeface="Arial"/>
              </a:rPr>
              <a:t>perform compression internally.</a:t>
            </a:r>
            <a:r>
              <a:rPr sz="1071" spc="5" dirty="0">
                <a:latin typeface="Arial"/>
                <a:cs typeface="Arial"/>
              </a:rPr>
              <a:t> </a:t>
            </a:r>
            <a:r>
              <a:rPr sz="1071" dirty="0">
                <a:latin typeface="Arial"/>
                <a:cs typeface="Arial"/>
              </a:rPr>
              <a:t>Because</a:t>
            </a:r>
            <a:r>
              <a:rPr sz="1071" spc="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this, they</a:t>
            </a:r>
            <a:r>
              <a:rPr sz="1071" spc="5" dirty="0">
                <a:latin typeface="Arial"/>
                <a:cs typeface="Arial"/>
              </a:rPr>
              <a:t> </a:t>
            </a:r>
            <a:r>
              <a:rPr sz="1071" dirty="0">
                <a:latin typeface="Arial"/>
                <a:cs typeface="Arial"/>
              </a:rPr>
              <a:t>tend</a:t>
            </a:r>
            <a:r>
              <a:rPr sz="1071" spc="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run </a:t>
            </a:r>
            <a:r>
              <a:rPr sz="1071" spc="-10" dirty="0">
                <a:latin typeface="Arial"/>
                <a:cs typeface="Arial"/>
              </a:rPr>
              <a:t>hotter </a:t>
            </a:r>
            <a:r>
              <a:rPr sz="1071" dirty="0">
                <a:latin typeface="Arial"/>
                <a:cs typeface="Arial"/>
              </a:rPr>
              <a:t>than</a:t>
            </a:r>
            <a:r>
              <a:rPr sz="1071" spc="88" dirty="0">
                <a:latin typeface="Arial"/>
                <a:cs typeface="Arial"/>
              </a:rPr>
              <a:t> </a:t>
            </a:r>
            <a:r>
              <a:rPr sz="1071" dirty="0">
                <a:latin typeface="Arial"/>
                <a:cs typeface="Arial"/>
              </a:rPr>
              <a:t>conventional</a:t>
            </a:r>
            <a:r>
              <a:rPr sz="1071" spc="93" dirty="0">
                <a:latin typeface="Arial"/>
                <a:cs typeface="Arial"/>
              </a:rPr>
              <a:t> </a:t>
            </a:r>
            <a:r>
              <a:rPr sz="1071" dirty="0">
                <a:latin typeface="Arial"/>
                <a:cs typeface="Arial"/>
              </a:rPr>
              <a:t>compressor</a:t>
            </a:r>
            <a:r>
              <a:rPr sz="1071" spc="93" dirty="0">
                <a:latin typeface="Arial"/>
                <a:cs typeface="Arial"/>
              </a:rPr>
              <a:t> </a:t>
            </a:r>
            <a:r>
              <a:rPr sz="1071" dirty="0">
                <a:latin typeface="Arial"/>
                <a:cs typeface="Arial"/>
              </a:rPr>
              <a:t>designs.</a:t>
            </a:r>
            <a:r>
              <a:rPr sz="1071" spc="93" dirty="0">
                <a:latin typeface="Arial"/>
                <a:cs typeface="Arial"/>
              </a:rPr>
              <a:t> </a:t>
            </a:r>
            <a:r>
              <a:rPr sz="1071" dirty="0">
                <a:latin typeface="Arial"/>
                <a:cs typeface="Arial"/>
              </a:rPr>
              <a:t>In</a:t>
            </a:r>
            <a:r>
              <a:rPr sz="1071" spc="88" dirty="0">
                <a:latin typeface="Arial"/>
                <a:cs typeface="Arial"/>
              </a:rPr>
              <a:t> </a:t>
            </a:r>
            <a:r>
              <a:rPr sz="1071" dirty="0">
                <a:latin typeface="Arial"/>
                <a:cs typeface="Arial"/>
              </a:rPr>
              <a:t>addition,</a:t>
            </a:r>
            <a:r>
              <a:rPr sz="1071" spc="93" dirty="0">
                <a:latin typeface="Arial"/>
                <a:cs typeface="Arial"/>
              </a:rPr>
              <a:t> </a:t>
            </a:r>
            <a:r>
              <a:rPr sz="1071" dirty="0">
                <a:latin typeface="Arial"/>
                <a:cs typeface="Arial"/>
              </a:rPr>
              <a:t>for</a:t>
            </a:r>
            <a:r>
              <a:rPr sz="1071" spc="93" dirty="0">
                <a:latin typeface="Arial"/>
                <a:cs typeface="Arial"/>
              </a:rPr>
              <a:t> </a:t>
            </a:r>
            <a:r>
              <a:rPr sz="1071" dirty="0">
                <a:latin typeface="Arial"/>
                <a:cs typeface="Arial"/>
              </a:rPr>
              <a:t>this</a:t>
            </a:r>
            <a:r>
              <a:rPr sz="1071" spc="83" dirty="0">
                <a:latin typeface="Arial"/>
                <a:cs typeface="Arial"/>
              </a:rPr>
              <a:t> </a:t>
            </a:r>
            <a:r>
              <a:rPr sz="1071" dirty="0">
                <a:latin typeface="Arial"/>
                <a:cs typeface="Arial"/>
              </a:rPr>
              <a:t>reason,</a:t>
            </a:r>
            <a:r>
              <a:rPr sz="1071" spc="93" dirty="0">
                <a:latin typeface="Arial"/>
                <a:cs typeface="Arial"/>
              </a:rPr>
              <a:t> </a:t>
            </a:r>
            <a:r>
              <a:rPr sz="1071" dirty="0">
                <a:latin typeface="Arial"/>
                <a:cs typeface="Arial"/>
              </a:rPr>
              <a:t>they</a:t>
            </a:r>
            <a:r>
              <a:rPr sz="1071" spc="88" dirty="0">
                <a:latin typeface="Arial"/>
                <a:cs typeface="Arial"/>
              </a:rPr>
              <a:t> </a:t>
            </a:r>
            <a:r>
              <a:rPr sz="1071" dirty="0">
                <a:latin typeface="Arial"/>
                <a:cs typeface="Arial"/>
              </a:rPr>
              <a:t>are</a:t>
            </a:r>
            <a:r>
              <a:rPr sz="1071" spc="93" dirty="0">
                <a:latin typeface="Arial"/>
                <a:cs typeface="Arial"/>
              </a:rPr>
              <a:t> </a:t>
            </a:r>
            <a:r>
              <a:rPr sz="1071" dirty="0">
                <a:latin typeface="Arial"/>
                <a:cs typeface="Arial"/>
              </a:rPr>
              <a:t>equipped</a:t>
            </a:r>
            <a:r>
              <a:rPr sz="1071" spc="93" dirty="0">
                <a:latin typeface="Arial"/>
                <a:cs typeface="Arial"/>
              </a:rPr>
              <a:t> </a:t>
            </a:r>
            <a:r>
              <a:rPr sz="1071" dirty="0">
                <a:latin typeface="Arial"/>
                <a:cs typeface="Arial"/>
              </a:rPr>
              <a:t>with</a:t>
            </a:r>
            <a:r>
              <a:rPr sz="1071" spc="93" dirty="0">
                <a:latin typeface="Arial"/>
                <a:cs typeface="Arial"/>
              </a:rPr>
              <a:t> </a:t>
            </a:r>
            <a:r>
              <a:rPr sz="1071" spc="-24" dirty="0">
                <a:latin typeface="Arial"/>
                <a:cs typeface="Arial"/>
              </a:rPr>
              <a:t>an </a:t>
            </a:r>
            <a:r>
              <a:rPr sz="1071" dirty="0">
                <a:latin typeface="Arial"/>
                <a:cs typeface="Arial"/>
              </a:rPr>
              <a:t>internal</a:t>
            </a:r>
            <a:r>
              <a:rPr sz="1071" spc="34" dirty="0">
                <a:latin typeface="Arial"/>
                <a:cs typeface="Arial"/>
              </a:rPr>
              <a:t> </a:t>
            </a:r>
            <a:r>
              <a:rPr sz="1071" dirty="0">
                <a:latin typeface="Arial"/>
                <a:cs typeface="Arial"/>
              </a:rPr>
              <a:t>pressure</a:t>
            </a:r>
            <a:r>
              <a:rPr sz="1071" spc="34" dirty="0">
                <a:latin typeface="Arial"/>
                <a:cs typeface="Arial"/>
              </a:rPr>
              <a:t> </a:t>
            </a:r>
            <a:r>
              <a:rPr sz="1071" dirty="0">
                <a:latin typeface="Arial"/>
                <a:cs typeface="Arial"/>
              </a:rPr>
              <a:t>release</a:t>
            </a:r>
            <a:r>
              <a:rPr sz="1071" spc="29" dirty="0">
                <a:latin typeface="Arial"/>
                <a:cs typeface="Arial"/>
              </a:rPr>
              <a:t> </a:t>
            </a:r>
            <a:r>
              <a:rPr sz="1071" dirty="0">
                <a:latin typeface="Arial"/>
                <a:cs typeface="Arial"/>
              </a:rPr>
              <a:t>called</a:t>
            </a:r>
            <a:r>
              <a:rPr sz="1071" spc="34"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“Sludging</a:t>
            </a:r>
            <a:r>
              <a:rPr sz="1071" spc="34" dirty="0">
                <a:latin typeface="Arial"/>
                <a:cs typeface="Arial"/>
              </a:rPr>
              <a:t> </a:t>
            </a:r>
            <a:r>
              <a:rPr sz="1071" dirty="0">
                <a:latin typeface="Arial"/>
                <a:cs typeface="Arial"/>
              </a:rPr>
              <a:t>Valve”.</a:t>
            </a:r>
            <a:r>
              <a:rPr sz="1071" spc="34" dirty="0">
                <a:latin typeface="Arial"/>
                <a:cs typeface="Arial"/>
              </a:rPr>
              <a:t> </a:t>
            </a:r>
            <a:r>
              <a:rPr sz="1071" dirty="0">
                <a:latin typeface="Arial"/>
                <a:cs typeface="Arial"/>
              </a:rPr>
              <a:t>This</a:t>
            </a:r>
            <a:r>
              <a:rPr sz="1071" spc="29" dirty="0">
                <a:latin typeface="Arial"/>
                <a:cs typeface="Arial"/>
              </a:rPr>
              <a:t> </a:t>
            </a:r>
            <a:r>
              <a:rPr sz="1071" dirty="0">
                <a:latin typeface="Arial"/>
                <a:cs typeface="Arial"/>
              </a:rPr>
              <a:t>valve</a:t>
            </a:r>
            <a:r>
              <a:rPr sz="1071" spc="39" dirty="0">
                <a:latin typeface="Arial"/>
                <a:cs typeface="Arial"/>
              </a:rPr>
              <a:t> </a:t>
            </a:r>
            <a:r>
              <a:rPr sz="1071" dirty="0">
                <a:latin typeface="Arial"/>
                <a:cs typeface="Arial"/>
              </a:rPr>
              <a:t>prevents</a:t>
            </a:r>
            <a:r>
              <a:rPr sz="1071" spc="24" dirty="0">
                <a:latin typeface="Arial"/>
                <a:cs typeface="Arial"/>
              </a:rPr>
              <a:t> </a:t>
            </a:r>
            <a:r>
              <a:rPr sz="1071" dirty="0">
                <a:latin typeface="Arial"/>
                <a:cs typeface="Arial"/>
              </a:rPr>
              <a:t>damaging</a:t>
            </a:r>
            <a:r>
              <a:rPr sz="1071" spc="3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through- </a:t>
            </a:r>
            <a:r>
              <a:rPr sz="1071" dirty="0">
                <a:latin typeface="Arial"/>
                <a:cs typeface="Arial"/>
              </a:rPr>
              <a:t>vanes</a:t>
            </a:r>
            <a:r>
              <a:rPr sz="1071" spc="-24"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allowing</a:t>
            </a:r>
            <a:r>
              <a:rPr sz="1071" spc="-19" dirty="0">
                <a:latin typeface="Arial"/>
                <a:cs typeface="Arial"/>
              </a:rPr>
              <a:t> </a:t>
            </a:r>
            <a:r>
              <a:rPr sz="1071" dirty="0">
                <a:latin typeface="Arial"/>
                <a:cs typeface="Arial"/>
              </a:rPr>
              <a:t>liquid</a:t>
            </a:r>
            <a:r>
              <a:rPr sz="1071" spc="-24" dirty="0">
                <a:latin typeface="Arial"/>
                <a:cs typeface="Arial"/>
              </a:rPr>
              <a:t> </a:t>
            </a:r>
            <a:r>
              <a:rPr sz="1071" dirty="0">
                <a:latin typeface="Arial"/>
                <a:cs typeface="Arial"/>
              </a:rPr>
              <a:t>oil</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escape</a:t>
            </a:r>
            <a:r>
              <a:rPr sz="1071" spc="-19" dirty="0">
                <a:latin typeface="Arial"/>
                <a:cs typeface="Arial"/>
              </a:rPr>
              <a:t> </a:t>
            </a:r>
            <a:r>
              <a:rPr sz="1071" dirty="0">
                <a:latin typeface="Arial"/>
                <a:cs typeface="Arial"/>
              </a:rPr>
              <a:t>from</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compression</a:t>
            </a:r>
            <a:r>
              <a:rPr sz="1071" spc="-19" dirty="0">
                <a:latin typeface="Arial"/>
                <a:cs typeface="Arial"/>
              </a:rPr>
              <a:t> </a:t>
            </a:r>
            <a:r>
              <a:rPr sz="1071" dirty="0">
                <a:latin typeface="Arial"/>
                <a:cs typeface="Arial"/>
              </a:rPr>
              <a:t>area</a:t>
            </a:r>
            <a:r>
              <a:rPr sz="1071" spc="-19" dirty="0">
                <a:latin typeface="Arial"/>
                <a:cs typeface="Arial"/>
              </a:rPr>
              <a:t> </a:t>
            </a:r>
            <a:r>
              <a:rPr sz="1071" dirty="0">
                <a:latin typeface="Arial"/>
                <a:cs typeface="Arial"/>
              </a:rPr>
              <a:t>into</a:t>
            </a:r>
            <a:r>
              <a:rPr sz="1071" spc="-24" dirty="0">
                <a:latin typeface="Arial"/>
                <a:cs typeface="Arial"/>
              </a:rPr>
              <a:t> </a:t>
            </a:r>
            <a:r>
              <a:rPr sz="1071" dirty="0">
                <a:latin typeface="Arial"/>
                <a:cs typeface="Arial"/>
              </a:rPr>
              <a:t>an</a:t>
            </a:r>
            <a:r>
              <a:rPr sz="1071" spc="-24" dirty="0">
                <a:latin typeface="Arial"/>
                <a:cs typeface="Arial"/>
              </a:rPr>
              <a:t> </a:t>
            </a:r>
            <a:r>
              <a:rPr sz="1071" dirty="0">
                <a:latin typeface="Arial"/>
                <a:cs typeface="Arial"/>
              </a:rPr>
              <a:t>oil</a:t>
            </a:r>
            <a:r>
              <a:rPr sz="1071" spc="-19" dirty="0">
                <a:latin typeface="Arial"/>
                <a:cs typeface="Arial"/>
              </a:rPr>
              <a:t> </a:t>
            </a:r>
            <a:r>
              <a:rPr sz="1071" spc="-10" dirty="0">
                <a:latin typeface="Arial"/>
                <a:cs typeface="Arial"/>
              </a:rPr>
              <a:t>chamber.</a:t>
            </a:r>
            <a:endParaRPr sz="1071">
              <a:latin typeface="Arial"/>
              <a:cs typeface="Arial"/>
            </a:endParaRPr>
          </a:p>
        </p:txBody>
      </p:sp>
      <p:sp>
        <p:nvSpPr>
          <p:cNvPr id="3" name="object 3"/>
          <p:cNvSpPr txBox="1"/>
          <p:nvPr/>
        </p:nvSpPr>
        <p:spPr>
          <a:xfrm>
            <a:off x="878127" y="7943151"/>
            <a:ext cx="5812329" cy="937503"/>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2.6</a:t>
            </a:r>
            <a:r>
              <a:rPr sz="1071" b="1" spc="370" dirty="0">
                <a:latin typeface="Arial"/>
                <a:cs typeface="Arial"/>
              </a:rPr>
              <a:t>   </a:t>
            </a:r>
            <a:r>
              <a:rPr sz="1071" b="1" spc="-10" dirty="0">
                <a:latin typeface="Arial"/>
                <a:cs typeface="Arial"/>
              </a:rPr>
              <a:t>Swash-</a:t>
            </a:r>
            <a:r>
              <a:rPr sz="1071" b="1" dirty="0">
                <a:latin typeface="Arial"/>
                <a:cs typeface="Arial"/>
              </a:rPr>
              <a:t>plate</a:t>
            </a:r>
            <a:r>
              <a:rPr sz="1071" b="1" spc="10" dirty="0">
                <a:latin typeface="Arial"/>
                <a:cs typeface="Arial"/>
              </a:rPr>
              <a:t> </a:t>
            </a:r>
            <a:r>
              <a:rPr sz="1071" b="1" spc="-10" dirty="0">
                <a:latin typeface="Arial"/>
                <a:cs typeface="Arial"/>
              </a:rPr>
              <a:t>Compressor</a:t>
            </a:r>
            <a:endParaRPr sz="1071">
              <a:latin typeface="Arial"/>
              <a:cs typeface="Arial"/>
            </a:endParaRPr>
          </a:p>
          <a:p>
            <a:pPr marL="12369" marR="4947" algn="just">
              <a:lnSpc>
                <a:spcPct val="143900"/>
              </a:lnSpc>
              <a:spcBef>
                <a:spcPts val="565"/>
              </a:spcBef>
            </a:pPr>
            <a:r>
              <a:rPr sz="1071" spc="-10" dirty="0">
                <a:latin typeface="Arial"/>
                <a:cs typeface="Arial"/>
              </a:rPr>
              <a:t>The</a:t>
            </a:r>
            <a:r>
              <a:rPr sz="1071" spc="-44" dirty="0">
                <a:latin typeface="Arial"/>
                <a:cs typeface="Arial"/>
              </a:rPr>
              <a:t> </a:t>
            </a:r>
            <a:r>
              <a:rPr sz="1071" spc="-10" dirty="0">
                <a:latin typeface="Arial"/>
                <a:cs typeface="Arial"/>
              </a:rPr>
              <a:t>swash-</a:t>
            </a:r>
            <a:r>
              <a:rPr sz="1071" dirty="0">
                <a:latin typeface="Arial"/>
                <a:cs typeface="Arial"/>
              </a:rPr>
              <a:t>plate</a:t>
            </a:r>
            <a:r>
              <a:rPr sz="1071" spc="-39" dirty="0">
                <a:latin typeface="Arial"/>
                <a:cs typeface="Arial"/>
              </a:rPr>
              <a:t> </a:t>
            </a:r>
            <a:r>
              <a:rPr sz="1071" spc="-10" dirty="0">
                <a:latin typeface="Arial"/>
                <a:cs typeface="Arial"/>
              </a:rPr>
              <a:t>(also</a:t>
            </a:r>
            <a:r>
              <a:rPr sz="1071" spc="-39" dirty="0">
                <a:latin typeface="Arial"/>
                <a:cs typeface="Arial"/>
              </a:rPr>
              <a:t> </a:t>
            </a:r>
            <a:r>
              <a:rPr sz="1071" spc="-10" dirty="0">
                <a:latin typeface="Arial"/>
                <a:cs typeface="Arial"/>
              </a:rPr>
              <a:t>called</a:t>
            </a:r>
            <a:r>
              <a:rPr sz="1071" spc="-44" dirty="0">
                <a:latin typeface="Arial"/>
                <a:cs typeface="Arial"/>
              </a:rPr>
              <a:t> </a:t>
            </a:r>
            <a:r>
              <a:rPr sz="1071" spc="-10" dirty="0">
                <a:latin typeface="Arial"/>
                <a:cs typeface="Arial"/>
              </a:rPr>
              <a:t>“wobble</a:t>
            </a:r>
            <a:r>
              <a:rPr sz="1071" spc="-39" dirty="0">
                <a:latin typeface="Arial"/>
                <a:cs typeface="Arial"/>
              </a:rPr>
              <a:t> </a:t>
            </a:r>
            <a:r>
              <a:rPr sz="1071" dirty="0">
                <a:latin typeface="Arial"/>
                <a:cs typeface="Arial"/>
              </a:rPr>
              <a:t>plate”)</a:t>
            </a:r>
            <a:r>
              <a:rPr sz="1071" spc="-39" dirty="0">
                <a:latin typeface="Arial"/>
                <a:cs typeface="Arial"/>
              </a:rPr>
              <a:t> </a:t>
            </a:r>
            <a:r>
              <a:rPr sz="1071" spc="-10" dirty="0">
                <a:latin typeface="Arial"/>
                <a:cs typeface="Arial"/>
              </a:rPr>
              <a:t>type</a:t>
            </a:r>
            <a:r>
              <a:rPr sz="1071" spc="-44" dirty="0">
                <a:latin typeface="Arial"/>
                <a:cs typeface="Arial"/>
              </a:rPr>
              <a:t> </a:t>
            </a:r>
            <a:r>
              <a:rPr sz="1071" spc="-10" dirty="0">
                <a:latin typeface="Arial"/>
                <a:cs typeface="Arial"/>
              </a:rPr>
              <a:t>compressors</a:t>
            </a:r>
            <a:r>
              <a:rPr sz="1071" spc="-39" dirty="0">
                <a:latin typeface="Arial"/>
                <a:cs typeface="Arial"/>
              </a:rPr>
              <a:t> </a:t>
            </a:r>
            <a:r>
              <a:rPr sz="1071" dirty="0">
                <a:latin typeface="Arial"/>
                <a:cs typeface="Arial"/>
              </a:rPr>
              <a:t>are</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most</a:t>
            </a:r>
            <a:r>
              <a:rPr sz="1071" spc="-39" dirty="0">
                <a:latin typeface="Arial"/>
                <a:cs typeface="Arial"/>
              </a:rPr>
              <a:t> </a:t>
            </a:r>
            <a:r>
              <a:rPr sz="1071" spc="-10" dirty="0">
                <a:latin typeface="Arial"/>
                <a:cs typeface="Arial"/>
              </a:rPr>
              <a:t>popular</a:t>
            </a:r>
            <a:r>
              <a:rPr sz="1071" spc="-39" dirty="0">
                <a:latin typeface="Arial"/>
                <a:cs typeface="Arial"/>
              </a:rPr>
              <a:t> </a:t>
            </a:r>
            <a:r>
              <a:rPr sz="1071" spc="-10" dirty="0">
                <a:latin typeface="Arial"/>
                <a:cs typeface="Arial"/>
              </a:rPr>
              <a:t>compressors </a:t>
            </a:r>
            <a:r>
              <a:rPr sz="1071" dirty="0">
                <a:latin typeface="Arial"/>
                <a:cs typeface="Arial"/>
              </a:rPr>
              <a:t>for</a:t>
            </a:r>
            <a:r>
              <a:rPr sz="1071" spc="58" dirty="0">
                <a:latin typeface="Arial"/>
                <a:cs typeface="Arial"/>
              </a:rPr>
              <a:t> </a:t>
            </a:r>
            <a:r>
              <a:rPr sz="1071" spc="-10" dirty="0">
                <a:latin typeface="Arial"/>
                <a:cs typeface="Arial"/>
              </a:rPr>
              <a:t>engine-</a:t>
            </a:r>
            <a:r>
              <a:rPr sz="1071" dirty="0">
                <a:latin typeface="Arial"/>
                <a:cs typeface="Arial"/>
              </a:rPr>
              <a:t>driven</a:t>
            </a:r>
            <a:r>
              <a:rPr sz="1071" spc="63" dirty="0">
                <a:latin typeface="Arial"/>
                <a:cs typeface="Arial"/>
              </a:rPr>
              <a:t> </a:t>
            </a:r>
            <a:r>
              <a:rPr sz="1071" dirty="0">
                <a:latin typeface="Arial"/>
                <a:cs typeface="Arial"/>
              </a:rPr>
              <a:t>mobile</a:t>
            </a:r>
            <a:r>
              <a:rPr sz="1071" spc="58" dirty="0">
                <a:latin typeface="Arial"/>
                <a:cs typeface="Arial"/>
              </a:rPr>
              <a:t> </a:t>
            </a:r>
            <a:r>
              <a:rPr sz="1071" dirty="0">
                <a:latin typeface="Arial"/>
                <a:cs typeface="Arial"/>
              </a:rPr>
              <a:t>air</a:t>
            </a:r>
            <a:r>
              <a:rPr sz="1071" spc="58" dirty="0">
                <a:latin typeface="Arial"/>
                <a:cs typeface="Arial"/>
              </a:rPr>
              <a:t> </a:t>
            </a:r>
            <a:r>
              <a:rPr sz="1071" dirty="0">
                <a:latin typeface="Arial"/>
                <a:cs typeface="Arial"/>
              </a:rPr>
              <a:t>conditioning</a:t>
            </a:r>
            <a:r>
              <a:rPr sz="1071" spc="63" dirty="0">
                <a:latin typeface="Arial"/>
                <a:cs typeface="Arial"/>
              </a:rPr>
              <a:t> </a:t>
            </a:r>
            <a:r>
              <a:rPr sz="1071" dirty="0">
                <a:latin typeface="Arial"/>
                <a:cs typeface="Arial"/>
              </a:rPr>
              <a:t>systems.</a:t>
            </a:r>
            <a:r>
              <a:rPr sz="1071" spc="63" dirty="0">
                <a:latin typeface="Arial"/>
                <a:cs typeface="Arial"/>
              </a:rPr>
              <a:t> </a:t>
            </a:r>
            <a:r>
              <a:rPr sz="1071" dirty="0">
                <a:latin typeface="Arial"/>
                <a:cs typeface="Arial"/>
              </a:rPr>
              <a:t>These</a:t>
            </a:r>
            <a:r>
              <a:rPr sz="1071" spc="58" dirty="0">
                <a:latin typeface="Arial"/>
                <a:cs typeface="Arial"/>
              </a:rPr>
              <a:t> </a:t>
            </a:r>
            <a:r>
              <a:rPr sz="1071" dirty="0">
                <a:latin typeface="Arial"/>
                <a:cs typeface="Arial"/>
              </a:rPr>
              <a:t>convert</a:t>
            </a:r>
            <a:r>
              <a:rPr sz="1071" spc="63"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rotary</a:t>
            </a:r>
            <a:r>
              <a:rPr sz="1071" spc="68" dirty="0">
                <a:latin typeface="Arial"/>
                <a:cs typeface="Arial"/>
              </a:rPr>
              <a:t> </a:t>
            </a:r>
            <a:r>
              <a:rPr sz="1071" dirty="0">
                <a:latin typeface="Arial"/>
                <a:cs typeface="Arial"/>
              </a:rPr>
              <a:t>motion</a:t>
            </a:r>
            <a:r>
              <a:rPr sz="1071" spc="54" dirty="0">
                <a:latin typeface="Arial"/>
                <a:cs typeface="Arial"/>
              </a:rPr>
              <a:t> </a:t>
            </a:r>
            <a:r>
              <a:rPr sz="1071" dirty="0">
                <a:latin typeface="Arial"/>
                <a:cs typeface="Arial"/>
              </a:rPr>
              <a:t>of</a:t>
            </a:r>
            <a:r>
              <a:rPr sz="1071" spc="63" dirty="0">
                <a:latin typeface="Arial"/>
                <a:cs typeface="Arial"/>
              </a:rPr>
              <a:t> </a:t>
            </a:r>
            <a:r>
              <a:rPr sz="1071" dirty="0">
                <a:latin typeface="Arial"/>
                <a:cs typeface="Arial"/>
              </a:rPr>
              <a:t>the</a:t>
            </a:r>
            <a:r>
              <a:rPr sz="1071" spc="68" dirty="0">
                <a:latin typeface="Arial"/>
                <a:cs typeface="Arial"/>
              </a:rPr>
              <a:t> </a:t>
            </a:r>
            <a:r>
              <a:rPr sz="1071" spc="-10" dirty="0">
                <a:latin typeface="Arial"/>
                <a:cs typeface="Arial"/>
              </a:rPr>
              <a:t>shaft </a:t>
            </a:r>
            <a:r>
              <a:rPr sz="1071" dirty="0">
                <a:latin typeface="Arial"/>
                <a:cs typeface="Arial"/>
              </a:rPr>
              <a:t>into</a:t>
            </a:r>
            <a:r>
              <a:rPr sz="1071" spc="63" dirty="0">
                <a:latin typeface="Arial"/>
                <a:cs typeface="Arial"/>
              </a:rPr>
              <a:t> </a:t>
            </a:r>
            <a:r>
              <a:rPr sz="1071" dirty="0">
                <a:latin typeface="Arial"/>
                <a:cs typeface="Arial"/>
              </a:rPr>
              <a:t>smooth</a:t>
            </a:r>
            <a:r>
              <a:rPr sz="1071" spc="63" dirty="0">
                <a:latin typeface="Arial"/>
                <a:cs typeface="Arial"/>
              </a:rPr>
              <a:t> </a:t>
            </a:r>
            <a:r>
              <a:rPr sz="1071" dirty="0">
                <a:latin typeface="Arial"/>
                <a:cs typeface="Arial"/>
              </a:rPr>
              <a:t>back</a:t>
            </a:r>
            <a:r>
              <a:rPr sz="1071" spc="63" dirty="0">
                <a:latin typeface="Arial"/>
                <a:cs typeface="Arial"/>
              </a:rPr>
              <a:t> </a:t>
            </a:r>
            <a:r>
              <a:rPr sz="1071" dirty="0">
                <a:latin typeface="Arial"/>
                <a:cs typeface="Arial"/>
              </a:rPr>
              <a:t>and</a:t>
            </a:r>
            <a:r>
              <a:rPr sz="1071" spc="58" dirty="0">
                <a:latin typeface="Arial"/>
                <a:cs typeface="Arial"/>
              </a:rPr>
              <a:t> </a:t>
            </a:r>
            <a:r>
              <a:rPr sz="1071" dirty="0">
                <a:latin typeface="Arial"/>
                <a:cs typeface="Arial"/>
              </a:rPr>
              <a:t>forth</a:t>
            </a:r>
            <a:r>
              <a:rPr sz="1071" spc="63" dirty="0">
                <a:latin typeface="Arial"/>
                <a:cs typeface="Arial"/>
              </a:rPr>
              <a:t> </a:t>
            </a:r>
            <a:r>
              <a:rPr sz="1071" dirty="0">
                <a:latin typeface="Arial"/>
                <a:cs typeface="Arial"/>
              </a:rPr>
              <a:t>motions</a:t>
            </a:r>
            <a:r>
              <a:rPr sz="1071" spc="63" dirty="0">
                <a:latin typeface="Arial"/>
                <a:cs typeface="Arial"/>
              </a:rPr>
              <a:t> </a:t>
            </a:r>
            <a:r>
              <a:rPr sz="1071" dirty="0">
                <a:latin typeface="Arial"/>
                <a:cs typeface="Arial"/>
              </a:rPr>
              <a:t>of</a:t>
            </a:r>
            <a:r>
              <a:rPr sz="1071" spc="63"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pistons.</a:t>
            </a:r>
            <a:r>
              <a:rPr sz="1071" spc="63" dirty="0">
                <a:latin typeface="Arial"/>
                <a:cs typeface="Arial"/>
              </a:rPr>
              <a:t> </a:t>
            </a:r>
            <a:r>
              <a:rPr sz="1071" dirty="0">
                <a:latin typeface="Arial"/>
                <a:cs typeface="Arial"/>
              </a:rPr>
              <a:t>This</a:t>
            </a:r>
            <a:r>
              <a:rPr sz="1071" spc="58" dirty="0">
                <a:latin typeface="Arial"/>
                <a:cs typeface="Arial"/>
              </a:rPr>
              <a:t> </a:t>
            </a:r>
            <a:r>
              <a:rPr sz="1071" dirty="0">
                <a:latin typeface="Arial"/>
                <a:cs typeface="Arial"/>
              </a:rPr>
              <a:t>design</a:t>
            </a:r>
            <a:r>
              <a:rPr sz="1071" spc="63" dirty="0">
                <a:latin typeface="Arial"/>
                <a:cs typeface="Arial"/>
              </a:rPr>
              <a:t> </a:t>
            </a:r>
            <a:r>
              <a:rPr sz="1071" dirty="0">
                <a:latin typeface="Arial"/>
                <a:cs typeface="Arial"/>
              </a:rPr>
              <a:t>provides</a:t>
            </a:r>
            <a:r>
              <a:rPr sz="1071" spc="63" dirty="0">
                <a:latin typeface="Arial"/>
                <a:cs typeface="Arial"/>
              </a:rPr>
              <a:t> </a:t>
            </a:r>
            <a:r>
              <a:rPr sz="1071" dirty="0">
                <a:latin typeface="Arial"/>
                <a:cs typeface="Arial"/>
              </a:rPr>
              <a:t>reduced</a:t>
            </a:r>
            <a:r>
              <a:rPr sz="1071" spc="58" dirty="0">
                <a:latin typeface="Arial"/>
                <a:cs typeface="Arial"/>
              </a:rPr>
              <a:t> </a:t>
            </a:r>
            <a:r>
              <a:rPr sz="1071" dirty="0">
                <a:latin typeface="Arial"/>
                <a:cs typeface="Arial"/>
              </a:rPr>
              <a:t>vibration</a:t>
            </a:r>
            <a:r>
              <a:rPr sz="1071" spc="63" dirty="0">
                <a:latin typeface="Arial"/>
                <a:cs typeface="Arial"/>
              </a:rPr>
              <a:t> </a:t>
            </a:r>
            <a:r>
              <a:rPr sz="1071" spc="-24" dirty="0">
                <a:latin typeface="Arial"/>
                <a:cs typeface="Arial"/>
              </a:rPr>
              <a:t>and</a:t>
            </a:r>
            <a:endParaRPr sz="1071">
              <a:latin typeface="Arial"/>
              <a:cs typeface="Arial"/>
            </a:endParaRPr>
          </a:p>
        </p:txBody>
      </p:sp>
      <p:pic>
        <p:nvPicPr>
          <p:cNvPr id="4" name="object 4"/>
          <p:cNvPicPr/>
          <p:nvPr/>
        </p:nvPicPr>
        <p:blipFill>
          <a:blip r:embed="rId2" cstate="print"/>
          <a:stretch>
            <a:fillRect/>
          </a:stretch>
        </p:blipFill>
        <p:spPr>
          <a:xfrm>
            <a:off x="1996887" y="1382384"/>
            <a:ext cx="3611813" cy="2485980"/>
          </a:xfrm>
          <a:prstGeom prst="rect">
            <a:avLst/>
          </a:prstGeom>
        </p:spPr>
      </p:pic>
      <p:pic>
        <p:nvPicPr>
          <p:cNvPr id="5" name="object 5"/>
          <p:cNvPicPr/>
          <p:nvPr/>
        </p:nvPicPr>
        <p:blipFill>
          <a:blip r:embed="rId3" cstate="print"/>
          <a:stretch>
            <a:fillRect/>
          </a:stretch>
        </p:blipFill>
        <p:spPr>
          <a:xfrm>
            <a:off x="1918890" y="5509071"/>
            <a:ext cx="3742831" cy="2302286"/>
          </a:xfrm>
          <a:prstGeom prst="rect">
            <a:avLst/>
          </a:prstGeom>
        </p:spPr>
      </p:pic>
      <p:sp>
        <p:nvSpPr>
          <p:cNvPr id="6" name="object 6"/>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7" name="object 7"/>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8" name="object 8"/>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10" name="object 10"/>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21</a:t>
            </a:r>
          </a:p>
        </p:txBody>
      </p:sp>
      <p:sp>
        <p:nvSpPr>
          <p:cNvPr id="11" name="object 3">
            <a:extLst>
              <a:ext uri="{FF2B5EF4-FFF2-40B4-BE49-F238E27FC236}">
                <a16:creationId xmlns:a16="http://schemas.microsoft.com/office/drawing/2014/main" id="{6B8B2CED-51BB-6BFC-979E-C7CD3CD13CC0}"/>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4"/>
              </a:rPr>
              <a:t>www.mitsde.com</a:t>
            </a:r>
            <a:endParaRPr sz="12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43965" y="6586679"/>
            <a:ext cx="3676669" cy="2758493"/>
          </a:xfrm>
          <a:prstGeom prst="rect">
            <a:avLst/>
          </a:prstGeom>
        </p:spPr>
      </p:pic>
      <p:sp>
        <p:nvSpPr>
          <p:cNvPr id="3" name="object 3"/>
          <p:cNvSpPr txBox="1"/>
          <p:nvPr/>
        </p:nvSpPr>
        <p:spPr>
          <a:xfrm>
            <a:off x="878127" y="888953"/>
            <a:ext cx="5813566" cy="5526011"/>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02"/>
              </a:spcBef>
            </a:pPr>
            <a:endParaRPr sz="974" dirty="0">
              <a:latin typeface="Verdana"/>
              <a:cs typeface="Verdana"/>
            </a:endParaRPr>
          </a:p>
          <a:p>
            <a:pPr marL="12369" marR="6184" algn="just">
              <a:lnSpc>
                <a:spcPct val="143600"/>
              </a:lnSpc>
            </a:pPr>
            <a:r>
              <a:rPr sz="1071" dirty="0">
                <a:latin typeface="Arial"/>
                <a:cs typeface="Arial"/>
              </a:rPr>
              <a:t>allows</a:t>
            </a:r>
            <a:r>
              <a:rPr sz="1071" spc="102" dirty="0">
                <a:latin typeface="Arial"/>
                <a:cs typeface="Arial"/>
              </a:rPr>
              <a:t> </a:t>
            </a:r>
            <a:r>
              <a:rPr sz="1071" dirty="0">
                <a:latin typeface="Arial"/>
                <a:cs typeface="Arial"/>
              </a:rPr>
              <a:t>more</a:t>
            </a:r>
            <a:r>
              <a:rPr sz="1071" spc="102" dirty="0">
                <a:latin typeface="Arial"/>
                <a:cs typeface="Arial"/>
              </a:rPr>
              <a:t> </a:t>
            </a:r>
            <a:r>
              <a:rPr sz="1071" dirty="0">
                <a:latin typeface="Arial"/>
                <a:cs typeface="Arial"/>
              </a:rPr>
              <a:t>pulses</a:t>
            </a:r>
            <a:r>
              <a:rPr sz="1071" spc="107" dirty="0">
                <a:latin typeface="Arial"/>
                <a:cs typeface="Arial"/>
              </a:rPr>
              <a:t> </a:t>
            </a:r>
            <a:r>
              <a:rPr sz="1071" dirty="0">
                <a:latin typeface="Arial"/>
                <a:cs typeface="Arial"/>
              </a:rPr>
              <a:t>per</a:t>
            </a:r>
            <a:r>
              <a:rPr sz="1071" spc="97" dirty="0">
                <a:latin typeface="Arial"/>
                <a:cs typeface="Arial"/>
              </a:rPr>
              <a:t> </a:t>
            </a:r>
            <a:r>
              <a:rPr sz="1071" dirty="0">
                <a:latin typeface="Arial"/>
                <a:cs typeface="Arial"/>
              </a:rPr>
              <a:t>revolution</a:t>
            </a:r>
            <a:r>
              <a:rPr sz="1071" spc="97" dirty="0">
                <a:latin typeface="Arial"/>
                <a:cs typeface="Arial"/>
              </a:rPr>
              <a:t> </a:t>
            </a:r>
            <a:r>
              <a:rPr sz="1071" dirty="0">
                <a:latin typeface="Arial"/>
                <a:cs typeface="Arial"/>
              </a:rPr>
              <a:t>than</a:t>
            </a:r>
            <a:r>
              <a:rPr sz="1071" spc="102" dirty="0">
                <a:latin typeface="Arial"/>
                <a:cs typeface="Arial"/>
              </a:rPr>
              <a:t> </a:t>
            </a:r>
            <a:r>
              <a:rPr sz="1071" dirty="0">
                <a:latin typeface="Arial"/>
                <a:cs typeface="Arial"/>
              </a:rPr>
              <a:t>a</a:t>
            </a:r>
            <a:r>
              <a:rPr sz="1071" spc="102" dirty="0">
                <a:latin typeface="Arial"/>
                <a:cs typeface="Arial"/>
              </a:rPr>
              <a:t> </a:t>
            </a:r>
            <a:r>
              <a:rPr sz="1071" spc="-10" dirty="0">
                <a:latin typeface="Arial"/>
                <a:cs typeface="Arial"/>
              </a:rPr>
              <a:t>two-</a:t>
            </a:r>
            <a:r>
              <a:rPr sz="1071" dirty="0">
                <a:latin typeface="Arial"/>
                <a:cs typeface="Arial"/>
              </a:rPr>
              <a:t>piston</a:t>
            </a:r>
            <a:r>
              <a:rPr sz="1071" spc="102" dirty="0">
                <a:latin typeface="Arial"/>
                <a:cs typeface="Arial"/>
              </a:rPr>
              <a:t> </a:t>
            </a:r>
            <a:r>
              <a:rPr sz="1071" dirty="0">
                <a:latin typeface="Arial"/>
                <a:cs typeface="Arial"/>
              </a:rPr>
              <a:t>reciprocating</a:t>
            </a:r>
            <a:r>
              <a:rPr sz="1071" spc="97" dirty="0">
                <a:latin typeface="Arial"/>
                <a:cs typeface="Arial"/>
              </a:rPr>
              <a:t> </a:t>
            </a:r>
            <a:r>
              <a:rPr sz="1071" dirty="0">
                <a:latin typeface="Arial"/>
                <a:cs typeface="Arial"/>
              </a:rPr>
              <a:t>compressor.</a:t>
            </a:r>
            <a:r>
              <a:rPr sz="1071" spc="102" dirty="0">
                <a:latin typeface="Arial"/>
                <a:cs typeface="Arial"/>
              </a:rPr>
              <a:t> </a:t>
            </a:r>
            <a:r>
              <a:rPr sz="1071" dirty="0">
                <a:latin typeface="Arial"/>
                <a:cs typeface="Arial"/>
              </a:rPr>
              <a:t>These</a:t>
            </a:r>
            <a:r>
              <a:rPr sz="1071" spc="102" dirty="0">
                <a:latin typeface="Arial"/>
                <a:cs typeface="Arial"/>
              </a:rPr>
              <a:t> </a:t>
            </a:r>
            <a:r>
              <a:rPr sz="1071" dirty="0">
                <a:latin typeface="Arial"/>
                <a:cs typeface="Arial"/>
              </a:rPr>
              <a:t>are</a:t>
            </a:r>
            <a:r>
              <a:rPr sz="1071" spc="102" dirty="0">
                <a:latin typeface="Arial"/>
                <a:cs typeface="Arial"/>
              </a:rPr>
              <a:t> </a:t>
            </a:r>
            <a:r>
              <a:rPr sz="1071" spc="-24" dirty="0">
                <a:latin typeface="Arial"/>
                <a:cs typeface="Arial"/>
              </a:rPr>
              <a:t>two </a:t>
            </a:r>
            <a:r>
              <a:rPr sz="1071" spc="-10" dirty="0">
                <a:latin typeface="Arial"/>
                <a:cs typeface="Arial"/>
              </a:rPr>
              <a:t>types:</a:t>
            </a:r>
            <a:endParaRPr sz="1071" dirty="0">
              <a:latin typeface="Arial"/>
              <a:cs typeface="Arial"/>
            </a:endParaRPr>
          </a:p>
          <a:p>
            <a:pPr marL="455161" indent="-220160" algn="just">
              <a:spcBef>
                <a:spcPts val="1144"/>
              </a:spcBef>
              <a:buAutoNum type="alphaLcPeriod"/>
              <a:tabLst>
                <a:tab pos="455161" algn="l"/>
              </a:tabLst>
            </a:pPr>
            <a:r>
              <a:rPr sz="1071" dirty="0">
                <a:latin typeface="Arial"/>
                <a:cs typeface="Arial"/>
              </a:rPr>
              <a:t>Fixed</a:t>
            </a:r>
            <a:r>
              <a:rPr sz="1071" spc="-39" dirty="0">
                <a:latin typeface="Arial"/>
                <a:cs typeface="Arial"/>
              </a:rPr>
              <a:t> </a:t>
            </a:r>
            <a:r>
              <a:rPr sz="1071" dirty="0">
                <a:latin typeface="Arial"/>
                <a:cs typeface="Arial"/>
              </a:rPr>
              <a:t>swash</a:t>
            </a:r>
            <a:r>
              <a:rPr sz="1071" spc="-39" dirty="0">
                <a:latin typeface="Arial"/>
                <a:cs typeface="Arial"/>
              </a:rPr>
              <a:t> </a:t>
            </a:r>
            <a:r>
              <a:rPr sz="1071" spc="-10" dirty="0">
                <a:latin typeface="Arial"/>
                <a:cs typeface="Arial"/>
              </a:rPr>
              <a:t>plate</a:t>
            </a:r>
            <a:endParaRPr sz="1071" dirty="0">
              <a:latin typeface="Arial"/>
              <a:cs typeface="Arial"/>
            </a:endParaRPr>
          </a:p>
          <a:p>
            <a:pPr marL="455161" indent="-220160" algn="just">
              <a:spcBef>
                <a:spcPts val="570"/>
              </a:spcBef>
              <a:buAutoNum type="alphaLcPeriod"/>
              <a:tabLst>
                <a:tab pos="455161" algn="l"/>
              </a:tabLst>
            </a:pPr>
            <a:r>
              <a:rPr sz="1071" dirty="0">
                <a:latin typeface="Arial"/>
                <a:cs typeface="Arial"/>
              </a:rPr>
              <a:t>Variable</a:t>
            </a:r>
            <a:r>
              <a:rPr sz="1071" spc="-39" dirty="0">
                <a:latin typeface="Arial"/>
                <a:cs typeface="Arial"/>
              </a:rPr>
              <a:t> </a:t>
            </a:r>
            <a:r>
              <a:rPr sz="1071" dirty="0">
                <a:latin typeface="Arial"/>
                <a:cs typeface="Arial"/>
              </a:rPr>
              <a:t>swash</a:t>
            </a:r>
            <a:r>
              <a:rPr sz="1071" spc="-39" dirty="0">
                <a:latin typeface="Arial"/>
                <a:cs typeface="Arial"/>
              </a:rPr>
              <a:t> </a:t>
            </a:r>
            <a:r>
              <a:rPr sz="1071" spc="-10" dirty="0">
                <a:latin typeface="Arial"/>
                <a:cs typeface="Arial"/>
              </a:rPr>
              <a:t>plate</a:t>
            </a:r>
            <a:endParaRPr sz="1071" dirty="0">
              <a:latin typeface="Arial"/>
              <a:cs typeface="Arial"/>
            </a:endParaRPr>
          </a:p>
          <a:p>
            <a:pPr marL="12369" marR="5566" algn="just">
              <a:lnSpc>
                <a:spcPct val="143600"/>
              </a:lnSpc>
              <a:spcBef>
                <a:spcPts val="584"/>
              </a:spcBef>
            </a:pPr>
            <a:r>
              <a:rPr sz="1071" dirty="0">
                <a:latin typeface="Arial"/>
                <a:cs typeface="Arial"/>
              </a:rPr>
              <a:t>Fixed</a:t>
            </a:r>
            <a:r>
              <a:rPr sz="1071" spc="-15" dirty="0">
                <a:latin typeface="Arial"/>
                <a:cs typeface="Arial"/>
              </a:rPr>
              <a:t> </a:t>
            </a:r>
            <a:r>
              <a:rPr sz="1071" dirty="0">
                <a:latin typeface="Arial"/>
                <a:cs typeface="Arial"/>
              </a:rPr>
              <a:t>swash</a:t>
            </a:r>
            <a:r>
              <a:rPr sz="1071" spc="-15" dirty="0">
                <a:latin typeface="Arial"/>
                <a:cs typeface="Arial"/>
              </a:rPr>
              <a:t> </a:t>
            </a:r>
            <a:r>
              <a:rPr sz="1071" dirty="0">
                <a:latin typeface="Arial"/>
                <a:cs typeface="Arial"/>
              </a:rPr>
              <a:t>plate</a:t>
            </a:r>
            <a:r>
              <a:rPr sz="1071" spc="-10" dirty="0">
                <a:latin typeface="Arial"/>
                <a:cs typeface="Arial"/>
              </a:rPr>
              <a:t> </a:t>
            </a:r>
            <a:r>
              <a:rPr sz="1071" dirty="0">
                <a:latin typeface="Arial"/>
                <a:cs typeface="Arial"/>
              </a:rPr>
              <a:t>type</a:t>
            </a:r>
            <a:r>
              <a:rPr sz="1071" spc="-15" dirty="0">
                <a:latin typeface="Arial"/>
                <a:cs typeface="Arial"/>
              </a:rPr>
              <a:t> </a:t>
            </a:r>
            <a:r>
              <a:rPr sz="1071" dirty="0">
                <a:latin typeface="Arial"/>
                <a:cs typeface="Arial"/>
              </a:rPr>
              <a:t>compressor</a:t>
            </a:r>
            <a:r>
              <a:rPr sz="1071" spc="-10" dirty="0">
                <a:latin typeface="Arial"/>
                <a:cs typeface="Arial"/>
              </a:rPr>
              <a:t> </a:t>
            </a:r>
            <a:r>
              <a:rPr sz="1071" dirty="0">
                <a:latin typeface="Arial"/>
                <a:cs typeface="Arial"/>
              </a:rPr>
              <a:t>maintains</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constant</a:t>
            </a:r>
            <a:r>
              <a:rPr sz="1071" spc="-15" dirty="0">
                <a:latin typeface="Arial"/>
                <a:cs typeface="Arial"/>
              </a:rPr>
              <a:t> </a:t>
            </a:r>
            <a:r>
              <a:rPr sz="1071" dirty="0">
                <a:latin typeface="Arial"/>
                <a:cs typeface="Arial"/>
              </a:rPr>
              <a:t>compression</a:t>
            </a:r>
            <a:r>
              <a:rPr sz="1071" spc="-15" dirty="0">
                <a:latin typeface="Arial"/>
                <a:cs typeface="Arial"/>
              </a:rPr>
              <a:t> </a:t>
            </a:r>
            <a:r>
              <a:rPr sz="1071" dirty="0">
                <a:latin typeface="Arial"/>
                <a:cs typeface="Arial"/>
              </a:rPr>
              <a:t>ratio</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discharge </a:t>
            </a:r>
            <a:r>
              <a:rPr sz="1071" dirty="0">
                <a:latin typeface="Arial"/>
                <a:cs typeface="Arial"/>
              </a:rPr>
              <a:t>rate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accordance</a:t>
            </a:r>
            <a:r>
              <a:rPr sz="1071" spc="-15" dirty="0">
                <a:latin typeface="Arial"/>
                <a:cs typeface="Arial"/>
              </a:rPr>
              <a:t> </a:t>
            </a:r>
            <a:r>
              <a:rPr sz="1071" dirty="0">
                <a:latin typeface="Arial"/>
                <a:cs typeface="Arial"/>
              </a:rPr>
              <a:t>with</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engine</a:t>
            </a:r>
            <a:r>
              <a:rPr sz="1071" spc="-24" dirty="0">
                <a:latin typeface="Arial"/>
                <a:cs typeface="Arial"/>
              </a:rPr>
              <a:t> </a:t>
            </a:r>
            <a:r>
              <a:rPr sz="1071" spc="-10" dirty="0">
                <a:latin typeface="Arial"/>
                <a:cs typeface="Arial"/>
              </a:rPr>
              <a:t>rotation.</a:t>
            </a:r>
            <a:endParaRPr sz="1071" dirty="0">
              <a:latin typeface="Arial"/>
              <a:cs typeface="Arial"/>
            </a:endParaRPr>
          </a:p>
          <a:p>
            <a:pPr marL="12369" marR="5566" algn="just">
              <a:lnSpc>
                <a:spcPct val="143800"/>
              </a:lnSpc>
              <a:spcBef>
                <a:spcPts val="579"/>
              </a:spcBef>
            </a:pPr>
            <a:r>
              <a:rPr sz="1071" spc="-10" dirty="0">
                <a:latin typeface="Arial"/>
                <a:cs typeface="Arial"/>
              </a:rPr>
              <a:t>Variable</a:t>
            </a:r>
            <a:r>
              <a:rPr sz="1071" spc="-44" dirty="0">
                <a:latin typeface="Arial"/>
                <a:cs typeface="Arial"/>
              </a:rPr>
              <a:t> </a:t>
            </a:r>
            <a:r>
              <a:rPr sz="1071" spc="-10" dirty="0">
                <a:latin typeface="Arial"/>
                <a:cs typeface="Arial"/>
              </a:rPr>
              <a:t>swash</a:t>
            </a:r>
            <a:r>
              <a:rPr sz="1071" spc="-44" dirty="0">
                <a:latin typeface="Arial"/>
                <a:cs typeface="Arial"/>
              </a:rPr>
              <a:t> </a:t>
            </a:r>
            <a:r>
              <a:rPr sz="1071" dirty="0">
                <a:latin typeface="Arial"/>
                <a:cs typeface="Arial"/>
              </a:rPr>
              <a:t>plate</a:t>
            </a:r>
            <a:r>
              <a:rPr sz="1071" spc="-44" dirty="0">
                <a:latin typeface="Arial"/>
                <a:cs typeface="Arial"/>
              </a:rPr>
              <a:t> </a:t>
            </a:r>
            <a:r>
              <a:rPr sz="1071" spc="-10" dirty="0">
                <a:latin typeface="Arial"/>
                <a:cs typeface="Arial"/>
              </a:rPr>
              <a:t>type</a:t>
            </a:r>
            <a:r>
              <a:rPr sz="1071" spc="-44" dirty="0">
                <a:latin typeface="Arial"/>
                <a:cs typeface="Arial"/>
              </a:rPr>
              <a:t> </a:t>
            </a:r>
            <a:r>
              <a:rPr sz="1071" spc="-10" dirty="0">
                <a:latin typeface="Arial"/>
                <a:cs typeface="Arial"/>
              </a:rPr>
              <a:t>compressor</a:t>
            </a:r>
            <a:r>
              <a:rPr sz="1071" spc="-44" dirty="0">
                <a:latin typeface="Arial"/>
                <a:cs typeface="Arial"/>
              </a:rPr>
              <a:t> </a:t>
            </a:r>
            <a:r>
              <a:rPr sz="1071" spc="-10" dirty="0">
                <a:latin typeface="Arial"/>
                <a:cs typeface="Arial"/>
              </a:rPr>
              <a:t>can</a:t>
            </a:r>
            <a:r>
              <a:rPr sz="1071" spc="-44" dirty="0">
                <a:latin typeface="Arial"/>
                <a:cs typeface="Arial"/>
              </a:rPr>
              <a:t> </a:t>
            </a:r>
            <a:r>
              <a:rPr sz="1071" dirty="0">
                <a:latin typeface="Arial"/>
                <a:cs typeface="Arial"/>
              </a:rPr>
              <a:t>vary</a:t>
            </a:r>
            <a:r>
              <a:rPr sz="1071" spc="-44" dirty="0">
                <a:latin typeface="Arial"/>
                <a:cs typeface="Arial"/>
              </a:rPr>
              <a:t> </a:t>
            </a:r>
            <a:r>
              <a:rPr sz="1071" spc="-10" dirty="0">
                <a:latin typeface="Arial"/>
                <a:cs typeface="Arial"/>
              </a:rPr>
              <a:t>its</a:t>
            </a:r>
            <a:r>
              <a:rPr sz="1071" spc="-39" dirty="0">
                <a:latin typeface="Arial"/>
                <a:cs typeface="Arial"/>
              </a:rPr>
              <a:t> </a:t>
            </a:r>
            <a:r>
              <a:rPr sz="1071" dirty="0">
                <a:latin typeface="Arial"/>
                <a:cs typeface="Arial"/>
              </a:rPr>
              <a:t>duty</a:t>
            </a:r>
            <a:r>
              <a:rPr sz="1071" spc="-44" dirty="0">
                <a:latin typeface="Arial"/>
                <a:cs typeface="Arial"/>
              </a:rPr>
              <a:t> </a:t>
            </a:r>
            <a:r>
              <a:rPr sz="1071" spc="-10" dirty="0">
                <a:latin typeface="Arial"/>
                <a:cs typeface="Arial"/>
              </a:rPr>
              <a:t>cycle</a:t>
            </a:r>
            <a:r>
              <a:rPr sz="1071" spc="-49" dirty="0">
                <a:latin typeface="Arial"/>
                <a:cs typeface="Arial"/>
              </a:rPr>
              <a:t> </a:t>
            </a:r>
            <a:r>
              <a:rPr sz="1071" spc="-10" dirty="0">
                <a:latin typeface="Arial"/>
                <a:cs typeface="Arial"/>
              </a:rPr>
              <a:t>and</a:t>
            </a:r>
            <a:r>
              <a:rPr sz="1071" spc="-44" dirty="0">
                <a:latin typeface="Arial"/>
                <a:cs typeface="Arial"/>
              </a:rPr>
              <a:t> </a:t>
            </a:r>
            <a:r>
              <a:rPr sz="1071" spc="-10" dirty="0">
                <a:latin typeface="Arial"/>
                <a:cs typeface="Arial"/>
              </a:rPr>
              <a:t>change</a:t>
            </a:r>
            <a:r>
              <a:rPr sz="1071" spc="-4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amount</a:t>
            </a:r>
            <a:r>
              <a:rPr sz="1071" spc="-44" dirty="0">
                <a:latin typeface="Arial"/>
                <a:cs typeface="Arial"/>
              </a:rPr>
              <a:t> </a:t>
            </a:r>
            <a:r>
              <a:rPr sz="1071" dirty="0">
                <a:latin typeface="Arial"/>
                <a:cs typeface="Arial"/>
              </a:rPr>
              <a:t>of</a:t>
            </a:r>
            <a:r>
              <a:rPr sz="1071" spc="-44" dirty="0">
                <a:latin typeface="Arial"/>
                <a:cs typeface="Arial"/>
              </a:rPr>
              <a:t> </a:t>
            </a:r>
            <a:r>
              <a:rPr sz="1071" spc="-10" dirty="0">
                <a:latin typeface="Arial"/>
                <a:cs typeface="Arial"/>
              </a:rPr>
              <a:t>displaced refrigerant.</a:t>
            </a:r>
            <a:r>
              <a:rPr sz="1071" spc="-34" dirty="0">
                <a:latin typeface="Arial"/>
                <a:cs typeface="Arial"/>
              </a:rPr>
              <a:t> </a:t>
            </a:r>
            <a:r>
              <a:rPr sz="1071" dirty="0">
                <a:latin typeface="Arial"/>
                <a:cs typeface="Arial"/>
              </a:rPr>
              <a:t>It</a:t>
            </a:r>
            <a:r>
              <a:rPr sz="1071" spc="-29" dirty="0">
                <a:latin typeface="Arial"/>
                <a:cs typeface="Arial"/>
              </a:rPr>
              <a:t> </a:t>
            </a:r>
            <a:r>
              <a:rPr sz="1071" spc="-10" dirty="0">
                <a:latin typeface="Arial"/>
                <a:cs typeface="Arial"/>
              </a:rPr>
              <a:t>maintains</a:t>
            </a:r>
            <a:r>
              <a:rPr sz="1071" spc="-29"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variable</a:t>
            </a:r>
            <a:r>
              <a:rPr sz="1071" spc="-29" dirty="0">
                <a:latin typeface="Arial"/>
                <a:cs typeface="Arial"/>
              </a:rPr>
              <a:t> </a:t>
            </a:r>
            <a:r>
              <a:rPr sz="1071" spc="-10" dirty="0">
                <a:latin typeface="Arial"/>
                <a:cs typeface="Arial"/>
              </a:rPr>
              <a:t>compression</a:t>
            </a:r>
            <a:r>
              <a:rPr sz="1071" spc="-34" dirty="0">
                <a:latin typeface="Arial"/>
                <a:cs typeface="Arial"/>
              </a:rPr>
              <a:t> </a:t>
            </a:r>
            <a:r>
              <a:rPr sz="1071" dirty="0">
                <a:latin typeface="Arial"/>
                <a:cs typeface="Arial"/>
              </a:rPr>
              <a:t>ratio,</a:t>
            </a:r>
            <a:r>
              <a:rPr sz="1071" spc="-24" dirty="0">
                <a:latin typeface="Arial"/>
                <a:cs typeface="Arial"/>
              </a:rPr>
              <a:t> </a:t>
            </a:r>
            <a:r>
              <a:rPr sz="1071" spc="-10" dirty="0">
                <a:latin typeface="Arial"/>
                <a:cs typeface="Arial"/>
              </a:rPr>
              <a:t>and</a:t>
            </a:r>
            <a:r>
              <a:rPr sz="1071" spc="-29"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discharge</a:t>
            </a:r>
            <a:r>
              <a:rPr sz="1071" spc="-34" dirty="0">
                <a:latin typeface="Arial"/>
                <a:cs typeface="Arial"/>
              </a:rPr>
              <a:t> </a:t>
            </a:r>
            <a:r>
              <a:rPr sz="1071" dirty="0">
                <a:latin typeface="Arial"/>
                <a:cs typeface="Arial"/>
              </a:rPr>
              <a:t>rate</a:t>
            </a:r>
            <a:r>
              <a:rPr sz="1071" spc="-34" dirty="0">
                <a:latin typeface="Arial"/>
                <a:cs typeface="Arial"/>
              </a:rPr>
              <a:t> </a:t>
            </a:r>
            <a:r>
              <a:rPr sz="1071" dirty="0">
                <a:latin typeface="Arial"/>
                <a:cs typeface="Arial"/>
              </a:rPr>
              <a:t>of</a:t>
            </a:r>
            <a:r>
              <a:rPr sz="1071" spc="-29" dirty="0">
                <a:latin typeface="Arial"/>
                <a:cs typeface="Arial"/>
              </a:rPr>
              <a:t> </a:t>
            </a:r>
            <a:r>
              <a:rPr sz="1071" spc="-10" dirty="0">
                <a:latin typeface="Arial"/>
                <a:cs typeface="Arial"/>
              </a:rPr>
              <a:t>refrigerant</a:t>
            </a:r>
            <a:r>
              <a:rPr sz="1071" spc="-29" dirty="0">
                <a:latin typeface="Arial"/>
                <a:cs typeface="Arial"/>
              </a:rPr>
              <a:t> </a:t>
            </a:r>
            <a:r>
              <a:rPr sz="1071" spc="-10" dirty="0">
                <a:latin typeface="Arial"/>
                <a:cs typeface="Arial"/>
              </a:rPr>
              <a:t>varies </a:t>
            </a:r>
            <a:r>
              <a:rPr sz="1071" dirty="0">
                <a:latin typeface="Arial"/>
                <a:cs typeface="Arial"/>
              </a:rPr>
              <a:t>in</a:t>
            </a:r>
            <a:r>
              <a:rPr sz="1071" spc="-34" dirty="0">
                <a:latin typeface="Arial"/>
                <a:cs typeface="Arial"/>
              </a:rPr>
              <a:t> </a:t>
            </a:r>
            <a:r>
              <a:rPr sz="1071" dirty="0">
                <a:latin typeface="Arial"/>
                <a:cs typeface="Arial"/>
              </a:rPr>
              <a:t>relation</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exterior</a:t>
            </a:r>
            <a:r>
              <a:rPr sz="1071" spc="-44" dirty="0">
                <a:latin typeface="Arial"/>
                <a:cs typeface="Arial"/>
              </a:rPr>
              <a:t> </a:t>
            </a:r>
            <a:r>
              <a:rPr sz="1071" dirty="0">
                <a:latin typeface="Arial"/>
                <a:cs typeface="Arial"/>
              </a:rPr>
              <a:t>temperature,</a:t>
            </a:r>
            <a:r>
              <a:rPr sz="1071" spc="-34" dirty="0">
                <a:latin typeface="Arial"/>
                <a:cs typeface="Arial"/>
              </a:rPr>
              <a:t> </a:t>
            </a:r>
            <a:r>
              <a:rPr sz="1071" dirty="0">
                <a:latin typeface="Arial"/>
                <a:cs typeface="Arial"/>
              </a:rPr>
              <a:t>requested</a:t>
            </a:r>
            <a:r>
              <a:rPr sz="1071" spc="-34" dirty="0">
                <a:latin typeface="Arial"/>
                <a:cs typeface="Arial"/>
              </a:rPr>
              <a:t> </a:t>
            </a:r>
            <a:r>
              <a:rPr sz="1071" dirty="0">
                <a:latin typeface="Arial"/>
                <a:cs typeface="Arial"/>
              </a:rPr>
              <a:t>temperature,</a:t>
            </a:r>
            <a:r>
              <a:rPr sz="1071" spc="-34" dirty="0">
                <a:latin typeface="Arial"/>
                <a:cs typeface="Arial"/>
              </a:rPr>
              <a:t> </a:t>
            </a:r>
            <a:r>
              <a:rPr sz="1071" dirty="0">
                <a:latin typeface="Arial"/>
                <a:cs typeface="Arial"/>
              </a:rPr>
              <a:t>high</a:t>
            </a:r>
            <a:r>
              <a:rPr sz="1071" spc="-34" dirty="0">
                <a:latin typeface="Arial"/>
                <a:cs typeface="Arial"/>
              </a:rPr>
              <a:t> </a:t>
            </a:r>
            <a:r>
              <a:rPr sz="1071" dirty="0">
                <a:latin typeface="Arial"/>
                <a:cs typeface="Arial"/>
              </a:rPr>
              <a:t>pressure,</a:t>
            </a:r>
            <a:r>
              <a:rPr sz="1071" spc="-34" dirty="0">
                <a:latin typeface="Arial"/>
                <a:cs typeface="Arial"/>
              </a:rPr>
              <a:t> </a:t>
            </a:r>
            <a:r>
              <a:rPr sz="1071" dirty="0">
                <a:latin typeface="Arial"/>
                <a:cs typeface="Arial"/>
              </a:rPr>
              <a:t>low</a:t>
            </a:r>
            <a:r>
              <a:rPr sz="1071" spc="-34" dirty="0">
                <a:latin typeface="Arial"/>
                <a:cs typeface="Arial"/>
              </a:rPr>
              <a:t> </a:t>
            </a:r>
            <a:r>
              <a:rPr sz="1071" dirty="0">
                <a:latin typeface="Arial"/>
                <a:cs typeface="Arial"/>
              </a:rPr>
              <a:t>pressure,</a:t>
            </a:r>
            <a:r>
              <a:rPr sz="1071" spc="-34" dirty="0">
                <a:latin typeface="Arial"/>
                <a:cs typeface="Arial"/>
              </a:rPr>
              <a:t> </a:t>
            </a:r>
            <a:r>
              <a:rPr sz="1071" spc="-24" dirty="0">
                <a:latin typeface="Arial"/>
                <a:cs typeface="Arial"/>
              </a:rPr>
              <a:t>RPM </a:t>
            </a:r>
            <a:r>
              <a:rPr sz="1071" dirty="0">
                <a:latin typeface="Arial"/>
                <a:cs typeface="Arial"/>
              </a:rPr>
              <a:t>speed,</a:t>
            </a:r>
            <a:r>
              <a:rPr sz="1071" spc="-2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engine</a:t>
            </a:r>
            <a:r>
              <a:rPr sz="1071" spc="-24" dirty="0">
                <a:latin typeface="Arial"/>
                <a:cs typeface="Arial"/>
              </a:rPr>
              <a:t> </a:t>
            </a:r>
            <a:r>
              <a:rPr sz="1071" spc="-10" dirty="0">
                <a:latin typeface="Arial"/>
                <a:cs typeface="Arial"/>
              </a:rPr>
              <a:t>load.</a:t>
            </a:r>
            <a:endParaRPr sz="1071" dirty="0">
              <a:latin typeface="Arial"/>
              <a:cs typeface="Arial"/>
            </a:endParaRPr>
          </a:p>
          <a:p>
            <a:pPr marL="12369" algn="just">
              <a:spcBef>
                <a:spcPts val="1164"/>
              </a:spcBef>
            </a:pPr>
            <a:r>
              <a:rPr sz="1071" b="1" dirty="0">
                <a:latin typeface="Arial"/>
                <a:cs typeface="Arial"/>
              </a:rPr>
              <a:t>2.6.1.</a:t>
            </a:r>
            <a:r>
              <a:rPr sz="1071" b="1" spc="477" dirty="0">
                <a:latin typeface="Arial"/>
                <a:cs typeface="Arial"/>
              </a:rPr>
              <a:t> </a:t>
            </a:r>
            <a:r>
              <a:rPr sz="1071" b="1" dirty="0">
                <a:latin typeface="Arial"/>
                <a:cs typeface="Arial"/>
              </a:rPr>
              <a:t>Fixed</a:t>
            </a:r>
            <a:r>
              <a:rPr sz="1071" b="1" spc="-15" dirty="0">
                <a:latin typeface="Arial"/>
                <a:cs typeface="Arial"/>
              </a:rPr>
              <a:t> </a:t>
            </a:r>
            <a:r>
              <a:rPr sz="1071" b="1" dirty="0">
                <a:latin typeface="Arial"/>
                <a:cs typeface="Arial"/>
              </a:rPr>
              <a:t>Swash</a:t>
            </a:r>
            <a:r>
              <a:rPr sz="1071" b="1" spc="-15" dirty="0">
                <a:latin typeface="Arial"/>
                <a:cs typeface="Arial"/>
              </a:rPr>
              <a:t> </a:t>
            </a:r>
            <a:r>
              <a:rPr sz="1071" b="1" spc="-10" dirty="0">
                <a:latin typeface="Arial"/>
                <a:cs typeface="Arial"/>
              </a:rPr>
              <a:t>Plate</a:t>
            </a:r>
            <a:endParaRPr sz="1071" dirty="0">
              <a:latin typeface="Arial"/>
              <a:cs typeface="Arial"/>
            </a:endParaRPr>
          </a:p>
          <a:p>
            <a:pPr marL="12369" marR="5566" algn="just">
              <a:lnSpc>
                <a:spcPct val="143800"/>
              </a:lnSpc>
              <a:spcBef>
                <a:spcPts val="565"/>
              </a:spcBef>
            </a:pPr>
            <a:r>
              <a:rPr sz="1071" dirty="0">
                <a:latin typeface="Arial"/>
                <a:cs typeface="Arial"/>
              </a:rPr>
              <a:t>In</a:t>
            </a:r>
            <a:r>
              <a:rPr sz="1071" spc="170" dirty="0">
                <a:latin typeface="Arial"/>
                <a:cs typeface="Arial"/>
              </a:rPr>
              <a:t> </a:t>
            </a:r>
            <a:r>
              <a:rPr sz="1071" dirty="0">
                <a:latin typeface="Arial"/>
                <a:cs typeface="Arial"/>
              </a:rPr>
              <a:t>the</a:t>
            </a:r>
            <a:r>
              <a:rPr sz="1071" spc="170" dirty="0">
                <a:latin typeface="Arial"/>
                <a:cs typeface="Arial"/>
              </a:rPr>
              <a:t> </a:t>
            </a:r>
            <a:r>
              <a:rPr sz="1071" dirty="0">
                <a:latin typeface="Arial"/>
                <a:cs typeface="Arial"/>
              </a:rPr>
              <a:t>fixed</a:t>
            </a:r>
            <a:r>
              <a:rPr sz="1071" spc="166" dirty="0">
                <a:latin typeface="Arial"/>
                <a:cs typeface="Arial"/>
              </a:rPr>
              <a:t> </a:t>
            </a:r>
            <a:r>
              <a:rPr sz="1071" dirty="0">
                <a:latin typeface="Arial"/>
                <a:cs typeface="Arial"/>
              </a:rPr>
              <a:t>displacement</a:t>
            </a:r>
            <a:r>
              <a:rPr sz="1071" spc="166" dirty="0">
                <a:latin typeface="Arial"/>
                <a:cs typeface="Arial"/>
              </a:rPr>
              <a:t> </a:t>
            </a:r>
            <a:r>
              <a:rPr sz="1071" dirty="0">
                <a:latin typeface="Arial"/>
                <a:cs typeface="Arial"/>
              </a:rPr>
              <a:t>swash</a:t>
            </a:r>
            <a:r>
              <a:rPr sz="1071" spc="170" dirty="0">
                <a:latin typeface="Arial"/>
                <a:cs typeface="Arial"/>
              </a:rPr>
              <a:t> </a:t>
            </a:r>
            <a:r>
              <a:rPr sz="1071" dirty="0">
                <a:latin typeface="Arial"/>
                <a:cs typeface="Arial"/>
              </a:rPr>
              <a:t>plate</a:t>
            </a:r>
            <a:r>
              <a:rPr sz="1071" spc="170" dirty="0">
                <a:latin typeface="Arial"/>
                <a:cs typeface="Arial"/>
              </a:rPr>
              <a:t> </a:t>
            </a:r>
            <a:r>
              <a:rPr sz="1071" dirty="0">
                <a:latin typeface="Arial"/>
                <a:cs typeface="Arial"/>
              </a:rPr>
              <a:t>compressor,</a:t>
            </a:r>
            <a:r>
              <a:rPr sz="1071" spc="175" dirty="0">
                <a:latin typeface="Arial"/>
                <a:cs typeface="Arial"/>
              </a:rPr>
              <a:t> </a:t>
            </a:r>
            <a:r>
              <a:rPr sz="1071" dirty="0">
                <a:latin typeface="Arial"/>
                <a:cs typeface="Arial"/>
              </a:rPr>
              <a:t>a</a:t>
            </a:r>
            <a:r>
              <a:rPr sz="1071" spc="166" dirty="0">
                <a:latin typeface="Arial"/>
                <a:cs typeface="Arial"/>
              </a:rPr>
              <a:t> </a:t>
            </a:r>
            <a:r>
              <a:rPr sz="1071" dirty="0">
                <a:latin typeface="Arial"/>
                <a:cs typeface="Arial"/>
              </a:rPr>
              <a:t>rotating</a:t>
            </a:r>
            <a:r>
              <a:rPr sz="1071" spc="170" dirty="0">
                <a:latin typeface="Arial"/>
                <a:cs typeface="Arial"/>
              </a:rPr>
              <a:t> </a:t>
            </a:r>
            <a:r>
              <a:rPr sz="1071" dirty="0">
                <a:latin typeface="Arial"/>
                <a:cs typeface="Arial"/>
              </a:rPr>
              <a:t>device</a:t>
            </a:r>
            <a:r>
              <a:rPr sz="1071" spc="161" dirty="0">
                <a:latin typeface="Arial"/>
                <a:cs typeface="Arial"/>
              </a:rPr>
              <a:t> </a:t>
            </a:r>
            <a:r>
              <a:rPr sz="1071" dirty="0">
                <a:latin typeface="Arial"/>
                <a:cs typeface="Arial"/>
              </a:rPr>
              <a:t>called</a:t>
            </a:r>
            <a:r>
              <a:rPr sz="1071" spc="170"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swash</a:t>
            </a:r>
            <a:r>
              <a:rPr sz="1071" spc="170" dirty="0">
                <a:latin typeface="Arial"/>
                <a:cs typeface="Arial"/>
              </a:rPr>
              <a:t> </a:t>
            </a:r>
            <a:r>
              <a:rPr sz="1071" spc="-10" dirty="0">
                <a:latin typeface="Arial"/>
                <a:cs typeface="Arial"/>
              </a:rPr>
              <a:t>plate </a:t>
            </a:r>
            <a:r>
              <a:rPr sz="1071" dirty="0">
                <a:latin typeface="Arial"/>
                <a:cs typeface="Arial"/>
              </a:rPr>
              <a:t>causes</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pistons</a:t>
            </a:r>
            <a:r>
              <a:rPr sz="1071" spc="34"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move.</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swash</a:t>
            </a:r>
            <a:r>
              <a:rPr sz="1071" spc="34" dirty="0">
                <a:latin typeface="Arial"/>
                <a:cs typeface="Arial"/>
              </a:rPr>
              <a:t> </a:t>
            </a:r>
            <a:r>
              <a:rPr sz="1071" dirty="0">
                <a:latin typeface="Arial"/>
                <a:cs typeface="Arial"/>
              </a:rPr>
              <a:t>plate</a:t>
            </a:r>
            <a:r>
              <a:rPr sz="1071" spc="2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an</a:t>
            </a:r>
            <a:r>
              <a:rPr sz="1071" spc="34" dirty="0">
                <a:latin typeface="Arial"/>
                <a:cs typeface="Arial"/>
              </a:rPr>
              <a:t> </a:t>
            </a:r>
            <a:r>
              <a:rPr sz="1071" dirty="0">
                <a:latin typeface="Arial"/>
                <a:cs typeface="Arial"/>
              </a:rPr>
              <a:t>elliptical</a:t>
            </a:r>
            <a:r>
              <a:rPr sz="1071" spc="24" dirty="0">
                <a:latin typeface="Arial"/>
                <a:cs typeface="Arial"/>
              </a:rPr>
              <a:t> </a:t>
            </a:r>
            <a:r>
              <a:rPr sz="1071" dirty="0">
                <a:latin typeface="Arial"/>
                <a:cs typeface="Arial"/>
              </a:rPr>
              <a:t>disc</a:t>
            </a:r>
            <a:r>
              <a:rPr sz="1071" spc="34"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mounted</a:t>
            </a:r>
            <a:r>
              <a:rPr sz="1071" spc="34" dirty="0">
                <a:latin typeface="Arial"/>
                <a:cs typeface="Arial"/>
              </a:rPr>
              <a:t> </a:t>
            </a:r>
            <a:r>
              <a:rPr sz="1071" dirty="0">
                <a:latin typeface="Arial"/>
                <a:cs typeface="Arial"/>
              </a:rPr>
              <a:t>at</a:t>
            </a:r>
            <a:r>
              <a:rPr sz="1071" spc="34" dirty="0">
                <a:latin typeface="Arial"/>
                <a:cs typeface="Arial"/>
              </a:rPr>
              <a:t> </a:t>
            </a:r>
            <a:r>
              <a:rPr sz="1071" dirty="0">
                <a:latin typeface="Arial"/>
                <a:cs typeface="Arial"/>
              </a:rPr>
              <a:t>an</a:t>
            </a:r>
            <a:r>
              <a:rPr sz="1071" spc="39" dirty="0">
                <a:latin typeface="Arial"/>
                <a:cs typeface="Arial"/>
              </a:rPr>
              <a:t> </a:t>
            </a:r>
            <a:r>
              <a:rPr sz="1071" dirty="0">
                <a:latin typeface="Arial"/>
                <a:cs typeface="Arial"/>
              </a:rPr>
              <a:t>angle</a:t>
            </a:r>
            <a:r>
              <a:rPr sz="1071" spc="34" dirty="0">
                <a:latin typeface="Arial"/>
                <a:cs typeface="Arial"/>
              </a:rPr>
              <a:t> </a:t>
            </a:r>
            <a:r>
              <a:rPr sz="1071" spc="-24" dirty="0">
                <a:latin typeface="Arial"/>
                <a:cs typeface="Arial"/>
              </a:rPr>
              <a:t>to </a:t>
            </a:r>
            <a:r>
              <a:rPr sz="1071" dirty="0">
                <a:latin typeface="Arial"/>
                <a:cs typeface="Arial"/>
              </a:rPr>
              <a:t>the</a:t>
            </a:r>
            <a:r>
              <a:rPr sz="1071" spc="-44" dirty="0">
                <a:latin typeface="Arial"/>
                <a:cs typeface="Arial"/>
              </a:rPr>
              <a:t> </a:t>
            </a:r>
            <a:r>
              <a:rPr sz="1071" dirty="0">
                <a:latin typeface="Arial"/>
                <a:cs typeface="Arial"/>
              </a:rPr>
              <a:t>compressor</a:t>
            </a:r>
            <a:r>
              <a:rPr sz="1071" spc="-49" dirty="0">
                <a:latin typeface="Arial"/>
                <a:cs typeface="Arial"/>
              </a:rPr>
              <a:t> </a:t>
            </a:r>
            <a:r>
              <a:rPr sz="1071" dirty="0">
                <a:latin typeface="Arial"/>
                <a:cs typeface="Arial"/>
              </a:rPr>
              <a:t>drive</a:t>
            </a:r>
            <a:r>
              <a:rPr sz="1071" spc="-54" dirty="0">
                <a:latin typeface="Arial"/>
                <a:cs typeface="Arial"/>
              </a:rPr>
              <a:t> </a:t>
            </a:r>
            <a:r>
              <a:rPr sz="1071" dirty="0">
                <a:latin typeface="Arial"/>
                <a:cs typeface="Arial"/>
              </a:rPr>
              <a:t>shaft.</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rotation</a:t>
            </a:r>
            <a:r>
              <a:rPr sz="1071" spc="-4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swash</a:t>
            </a:r>
            <a:r>
              <a:rPr sz="1071" spc="-44" dirty="0">
                <a:latin typeface="Arial"/>
                <a:cs typeface="Arial"/>
              </a:rPr>
              <a:t> </a:t>
            </a:r>
            <a:r>
              <a:rPr sz="1071" dirty="0">
                <a:latin typeface="Arial"/>
                <a:cs typeface="Arial"/>
              </a:rPr>
              <a:t>plate</a:t>
            </a:r>
            <a:r>
              <a:rPr sz="1071" spc="-49" dirty="0">
                <a:latin typeface="Arial"/>
                <a:cs typeface="Arial"/>
              </a:rPr>
              <a:t> </a:t>
            </a:r>
            <a:r>
              <a:rPr sz="1071" dirty="0">
                <a:latin typeface="Arial"/>
                <a:cs typeface="Arial"/>
              </a:rPr>
              <a:t>moves</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pistons</a:t>
            </a:r>
            <a:r>
              <a:rPr sz="1071" spc="-44" dirty="0">
                <a:latin typeface="Arial"/>
                <a:cs typeface="Arial"/>
              </a:rPr>
              <a:t> </a:t>
            </a:r>
            <a:r>
              <a:rPr sz="1071" spc="-10" dirty="0">
                <a:latin typeface="Arial"/>
                <a:cs typeface="Arial"/>
              </a:rPr>
              <a:t>parallel</a:t>
            </a:r>
            <a:r>
              <a:rPr sz="1071" spc="-3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drive shaft.</a:t>
            </a:r>
            <a:endParaRPr sz="1071" dirty="0">
              <a:latin typeface="Arial"/>
              <a:cs typeface="Arial"/>
            </a:endParaRPr>
          </a:p>
          <a:p>
            <a:pPr marL="12369" marR="4947" algn="just">
              <a:lnSpc>
                <a:spcPct val="143700"/>
              </a:lnSpc>
              <a:spcBef>
                <a:spcPts val="584"/>
              </a:spcBef>
            </a:pPr>
            <a:r>
              <a:rPr sz="1071" dirty="0">
                <a:latin typeface="Arial"/>
                <a:cs typeface="Arial"/>
              </a:rPr>
              <a:t>The</a:t>
            </a:r>
            <a:r>
              <a:rPr sz="1071" spc="102" dirty="0">
                <a:latin typeface="Arial"/>
                <a:cs typeface="Arial"/>
              </a:rPr>
              <a:t> </a:t>
            </a:r>
            <a:r>
              <a:rPr sz="1071" dirty="0">
                <a:latin typeface="Arial"/>
                <a:cs typeface="Arial"/>
              </a:rPr>
              <a:t>swash</a:t>
            </a:r>
            <a:r>
              <a:rPr sz="1071" spc="97" dirty="0">
                <a:latin typeface="Arial"/>
                <a:cs typeface="Arial"/>
              </a:rPr>
              <a:t> </a:t>
            </a:r>
            <a:r>
              <a:rPr sz="1071" dirty="0">
                <a:latin typeface="Arial"/>
                <a:cs typeface="Arial"/>
              </a:rPr>
              <a:t>plate</a:t>
            </a:r>
            <a:r>
              <a:rPr sz="1071" spc="102" dirty="0">
                <a:latin typeface="Arial"/>
                <a:cs typeface="Arial"/>
              </a:rPr>
              <a:t> </a:t>
            </a:r>
            <a:r>
              <a:rPr sz="1071" dirty="0">
                <a:latin typeface="Arial"/>
                <a:cs typeface="Arial"/>
              </a:rPr>
              <a:t>is</a:t>
            </a:r>
            <a:r>
              <a:rPr sz="1071" spc="102" dirty="0">
                <a:latin typeface="Arial"/>
                <a:cs typeface="Arial"/>
              </a:rPr>
              <a:t> </a:t>
            </a:r>
            <a:r>
              <a:rPr sz="1071" dirty="0">
                <a:latin typeface="Arial"/>
                <a:cs typeface="Arial"/>
              </a:rPr>
              <a:t>held</a:t>
            </a:r>
            <a:r>
              <a:rPr sz="1071" spc="97" dirty="0">
                <a:latin typeface="Arial"/>
                <a:cs typeface="Arial"/>
              </a:rPr>
              <a:t> </a:t>
            </a:r>
            <a:r>
              <a:rPr sz="1071" dirty="0">
                <a:latin typeface="Arial"/>
                <a:cs typeface="Arial"/>
              </a:rPr>
              <a:t>at</a:t>
            </a:r>
            <a:r>
              <a:rPr sz="1071" spc="102" dirty="0">
                <a:latin typeface="Arial"/>
                <a:cs typeface="Arial"/>
              </a:rPr>
              <a:t> </a:t>
            </a:r>
            <a:r>
              <a:rPr sz="1071" dirty="0">
                <a:latin typeface="Arial"/>
                <a:cs typeface="Arial"/>
              </a:rPr>
              <a:t>a</a:t>
            </a:r>
            <a:r>
              <a:rPr sz="1071" spc="102" dirty="0">
                <a:latin typeface="Arial"/>
                <a:cs typeface="Arial"/>
              </a:rPr>
              <a:t> </a:t>
            </a:r>
            <a:r>
              <a:rPr sz="1071" dirty="0">
                <a:latin typeface="Arial"/>
                <a:cs typeface="Arial"/>
              </a:rPr>
              <a:t>fixed</a:t>
            </a:r>
            <a:r>
              <a:rPr sz="1071" spc="97" dirty="0">
                <a:latin typeface="Arial"/>
                <a:cs typeface="Arial"/>
              </a:rPr>
              <a:t> </a:t>
            </a:r>
            <a:r>
              <a:rPr sz="1071" dirty="0">
                <a:latin typeface="Arial"/>
                <a:cs typeface="Arial"/>
              </a:rPr>
              <a:t>angle</a:t>
            </a:r>
            <a:r>
              <a:rPr sz="1071" spc="102" dirty="0">
                <a:latin typeface="Arial"/>
                <a:cs typeface="Arial"/>
              </a:rPr>
              <a:t> </a:t>
            </a:r>
            <a:r>
              <a:rPr sz="1071" dirty="0">
                <a:latin typeface="Arial"/>
                <a:cs typeface="Arial"/>
              </a:rPr>
              <a:t>by</a:t>
            </a:r>
            <a:r>
              <a:rPr sz="1071" spc="102" dirty="0">
                <a:latin typeface="Arial"/>
                <a:cs typeface="Arial"/>
              </a:rPr>
              <a:t> </a:t>
            </a:r>
            <a:r>
              <a:rPr sz="1071" spc="-10" dirty="0">
                <a:latin typeface="Arial"/>
                <a:cs typeface="Arial"/>
              </a:rPr>
              <a:t>anti-</a:t>
            </a:r>
            <a:r>
              <a:rPr sz="1071" dirty="0">
                <a:latin typeface="Arial"/>
                <a:cs typeface="Arial"/>
              </a:rPr>
              <a:t>rotation</a:t>
            </a:r>
            <a:r>
              <a:rPr sz="1071" spc="102" dirty="0">
                <a:latin typeface="Arial"/>
                <a:cs typeface="Arial"/>
              </a:rPr>
              <a:t> </a:t>
            </a:r>
            <a:r>
              <a:rPr sz="1071" dirty="0">
                <a:latin typeface="Arial"/>
                <a:cs typeface="Arial"/>
              </a:rPr>
              <a:t>gears,</a:t>
            </a:r>
            <a:r>
              <a:rPr sz="1071" spc="102" dirty="0">
                <a:latin typeface="Arial"/>
                <a:cs typeface="Arial"/>
              </a:rPr>
              <a:t> </a:t>
            </a:r>
            <a:r>
              <a:rPr sz="1071" dirty="0">
                <a:latin typeface="Arial"/>
                <a:cs typeface="Arial"/>
              </a:rPr>
              <a:t>and</a:t>
            </a:r>
            <a:r>
              <a:rPr sz="1071" spc="102" dirty="0">
                <a:latin typeface="Arial"/>
                <a:cs typeface="Arial"/>
              </a:rPr>
              <a:t> </a:t>
            </a:r>
            <a:r>
              <a:rPr sz="1071" dirty="0">
                <a:latin typeface="Arial"/>
                <a:cs typeface="Arial"/>
              </a:rPr>
              <a:t>a</a:t>
            </a:r>
            <a:r>
              <a:rPr sz="1071" spc="97" dirty="0">
                <a:latin typeface="Arial"/>
                <a:cs typeface="Arial"/>
              </a:rPr>
              <a:t> </a:t>
            </a:r>
            <a:r>
              <a:rPr sz="1071" dirty="0">
                <a:latin typeface="Arial"/>
                <a:cs typeface="Arial"/>
              </a:rPr>
              <a:t>cam</a:t>
            </a:r>
            <a:r>
              <a:rPr sz="1071" spc="97" dirty="0">
                <a:latin typeface="Arial"/>
                <a:cs typeface="Arial"/>
              </a:rPr>
              <a:t> </a:t>
            </a:r>
            <a:r>
              <a:rPr sz="1071" dirty="0">
                <a:latin typeface="Arial"/>
                <a:cs typeface="Arial"/>
              </a:rPr>
              <a:t>rotates</a:t>
            </a:r>
            <a:r>
              <a:rPr sz="1071" spc="102" dirty="0">
                <a:latin typeface="Arial"/>
                <a:cs typeface="Arial"/>
              </a:rPr>
              <a:t> </a:t>
            </a:r>
            <a:r>
              <a:rPr sz="1071" dirty="0">
                <a:latin typeface="Arial"/>
                <a:cs typeface="Arial"/>
              </a:rPr>
              <a:t>behind</a:t>
            </a:r>
            <a:r>
              <a:rPr sz="1071" spc="102" dirty="0">
                <a:latin typeface="Arial"/>
                <a:cs typeface="Arial"/>
              </a:rPr>
              <a:t> </a:t>
            </a:r>
            <a:r>
              <a:rPr sz="1071" spc="-24" dirty="0">
                <a:latin typeface="Arial"/>
                <a:cs typeface="Arial"/>
              </a:rPr>
              <a:t>the </a:t>
            </a:r>
            <a:r>
              <a:rPr sz="1071" dirty="0">
                <a:latin typeface="Arial"/>
                <a:cs typeface="Arial"/>
              </a:rPr>
              <a:t>swash</a:t>
            </a:r>
            <a:r>
              <a:rPr sz="1071" spc="122" dirty="0">
                <a:latin typeface="Arial"/>
                <a:cs typeface="Arial"/>
              </a:rPr>
              <a:t> </a:t>
            </a:r>
            <a:r>
              <a:rPr sz="1071" dirty="0">
                <a:latin typeface="Arial"/>
                <a:cs typeface="Arial"/>
              </a:rPr>
              <a:t>plate.</a:t>
            </a:r>
            <a:r>
              <a:rPr sz="1071" spc="122"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combination</a:t>
            </a:r>
            <a:r>
              <a:rPr sz="1071" spc="122" dirty="0">
                <a:latin typeface="Arial"/>
                <a:cs typeface="Arial"/>
              </a:rPr>
              <a:t> </a:t>
            </a:r>
            <a:r>
              <a:rPr sz="1071" dirty="0">
                <a:latin typeface="Arial"/>
                <a:cs typeface="Arial"/>
              </a:rPr>
              <a:t>of</a:t>
            </a:r>
            <a:r>
              <a:rPr sz="1071" spc="122"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rotating</a:t>
            </a:r>
            <a:r>
              <a:rPr sz="1071" spc="127" dirty="0">
                <a:latin typeface="Arial"/>
                <a:cs typeface="Arial"/>
              </a:rPr>
              <a:t> </a:t>
            </a:r>
            <a:r>
              <a:rPr sz="1071" dirty="0">
                <a:latin typeface="Arial"/>
                <a:cs typeface="Arial"/>
              </a:rPr>
              <a:t>cam</a:t>
            </a:r>
            <a:r>
              <a:rPr sz="1071" spc="117" dirty="0">
                <a:latin typeface="Arial"/>
                <a:cs typeface="Arial"/>
              </a:rPr>
              <a:t> </a:t>
            </a:r>
            <a:r>
              <a:rPr sz="1071" dirty="0">
                <a:latin typeface="Arial"/>
                <a:cs typeface="Arial"/>
              </a:rPr>
              <a:t>and</a:t>
            </a:r>
            <a:r>
              <a:rPr sz="1071" spc="122"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stationary</a:t>
            </a:r>
            <a:r>
              <a:rPr sz="1071" spc="117" dirty="0">
                <a:latin typeface="Arial"/>
                <a:cs typeface="Arial"/>
              </a:rPr>
              <a:t> </a:t>
            </a:r>
            <a:r>
              <a:rPr sz="1071" dirty="0">
                <a:latin typeface="Arial"/>
                <a:cs typeface="Arial"/>
              </a:rPr>
              <a:t>swash</a:t>
            </a:r>
            <a:r>
              <a:rPr sz="1071" spc="122" dirty="0">
                <a:latin typeface="Arial"/>
                <a:cs typeface="Arial"/>
              </a:rPr>
              <a:t> </a:t>
            </a:r>
            <a:r>
              <a:rPr sz="1071" dirty="0">
                <a:latin typeface="Arial"/>
                <a:cs typeface="Arial"/>
              </a:rPr>
              <a:t>plate</a:t>
            </a:r>
            <a:r>
              <a:rPr sz="1071" spc="122" dirty="0">
                <a:latin typeface="Arial"/>
                <a:cs typeface="Arial"/>
              </a:rPr>
              <a:t> </a:t>
            </a:r>
            <a:r>
              <a:rPr sz="1071" dirty="0">
                <a:latin typeface="Arial"/>
                <a:cs typeface="Arial"/>
              </a:rPr>
              <a:t>causes</a:t>
            </a:r>
            <a:r>
              <a:rPr sz="1071" spc="122" dirty="0">
                <a:latin typeface="Arial"/>
                <a:cs typeface="Arial"/>
              </a:rPr>
              <a:t> </a:t>
            </a:r>
            <a:r>
              <a:rPr sz="1071" spc="-24" dirty="0">
                <a:latin typeface="Arial"/>
                <a:cs typeface="Arial"/>
              </a:rPr>
              <a:t>the </a:t>
            </a:r>
            <a:r>
              <a:rPr sz="1071" dirty="0">
                <a:latin typeface="Arial"/>
                <a:cs typeface="Arial"/>
              </a:rPr>
              <a:t>pistons</a:t>
            </a:r>
            <a:r>
              <a:rPr sz="1071" spc="97" dirty="0">
                <a:latin typeface="Arial"/>
                <a:cs typeface="Arial"/>
              </a:rPr>
              <a:t> </a:t>
            </a:r>
            <a:r>
              <a:rPr sz="1071" dirty="0">
                <a:latin typeface="Arial"/>
                <a:cs typeface="Arial"/>
              </a:rPr>
              <a:t>to</a:t>
            </a:r>
            <a:r>
              <a:rPr sz="1071" spc="97" dirty="0">
                <a:latin typeface="Arial"/>
                <a:cs typeface="Arial"/>
              </a:rPr>
              <a:t> </a:t>
            </a:r>
            <a:r>
              <a:rPr sz="1071" dirty="0">
                <a:latin typeface="Arial"/>
                <a:cs typeface="Arial"/>
              </a:rPr>
              <a:t>move</a:t>
            </a:r>
            <a:r>
              <a:rPr sz="1071" spc="97" dirty="0">
                <a:latin typeface="Arial"/>
                <a:cs typeface="Arial"/>
              </a:rPr>
              <a:t> </a:t>
            </a:r>
            <a:r>
              <a:rPr sz="1071" dirty="0">
                <a:latin typeface="Arial"/>
                <a:cs typeface="Arial"/>
              </a:rPr>
              <a:t>in</a:t>
            </a:r>
            <a:r>
              <a:rPr sz="1071" spc="102" dirty="0">
                <a:latin typeface="Arial"/>
                <a:cs typeface="Arial"/>
              </a:rPr>
              <a:t> </a:t>
            </a:r>
            <a:r>
              <a:rPr sz="1071" dirty="0">
                <a:latin typeface="Arial"/>
                <a:cs typeface="Arial"/>
              </a:rPr>
              <a:t>a</a:t>
            </a:r>
            <a:r>
              <a:rPr sz="1071" spc="97" dirty="0">
                <a:latin typeface="Arial"/>
                <a:cs typeface="Arial"/>
              </a:rPr>
              <a:t> </a:t>
            </a:r>
            <a:r>
              <a:rPr sz="1071" dirty="0">
                <a:latin typeface="Arial"/>
                <a:cs typeface="Arial"/>
              </a:rPr>
              <a:t>plane</a:t>
            </a:r>
            <a:r>
              <a:rPr sz="1071" spc="97" dirty="0">
                <a:latin typeface="Arial"/>
                <a:cs typeface="Arial"/>
              </a:rPr>
              <a:t> </a:t>
            </a:r>
            <a:r>
              <a:rPr sz="1071" dirty="0">
                <a:latin typeface="Arial"/>
                <a:cs typeface="Arial"/>
              </a:rPr>
              <a:t>parallel</a:t>
            </a:r>
            <a:r>
              <a:rPr sz="1071" spc="97"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compressor</a:t>
            </a:r>
            <a:r>
              <a:rPr sz="1071" spc="97" dirty="0">
                <a:latin typeface="Arial"/>
                <a:cs typeface="Arial"/>
              </a:rPr>
              <a:t> </a:t>
            </a:r>
            <a:r>
              <a:rPr sz="1071" dirty="0">
                <a:latin typeface="Arial"/>
                <a:cs typeface="Arial"/>
              </a:rPr>
              <a:t>drive</a:t>
            </a:r>
            <a:r>
              <a:rPr sz="1071" spc="102" dirty="0">
                <a:latin typeface="Arial"/>
                <a:cs typeface="Arial"/>
              </a:rPr>
              <a:t> </a:t>
            </a:r>
            <a:r>
              <a:rPr sz="1071" dirty="0">
                <a:latin typeface="Arial"/>
                <a:cs typeface="Arial"/>
              </a:rPr>
              <a:t>shaft.</a:t>
            </a:r>
            <a:r>
              <a:rPr sz="1071" spc="97" dirty="0">
                <a:latin typeface="Arial"/>
                <a:cs typeface="Arial"/>
              </a:rPr>
              <a:t> </a:t>
            </a:r>
            <a:r>
              <a:rPr sz="1071" dirty="0">
                <a:latin typeface="Arial"/>
                <a:cs typeface="Arial"/>
              </a:rPr>
              <a:t>These</a:t>
            </a:r>
            <a:r>
              <a:rPr sz="1071" spc="102" dirty="0">
                <a:latin typeface="Arial"/>
                <a:cs typeface="Arial"/>
              </a:rPr>
              <a:t> </a:t>
            </a:r>
            <a:r>
              <a:rPr sz="1071" dirty="0">
                <a:latin typeface="Arial"/>
                <a:cs typeface="Arial"/>
              </a:rPr>
              <a:t>compressors</a:t>
            </a:r>
            <a:r>
              <a:rPr sz="1071" spc="97" dirty="0">
                <a:latin typeface="Arial"/>
                <a:cs typeface="Arial"/>
              </a:rPr>
              <a:t> </a:t>
            </a:r>
            <a:r>
              <a:rPr sz="1071" spc="-10" dirty="0">
                <a:latin typeface="Arial"/>
                <a:cs typeface="Arial"/>
              </a:rPr>
              <a:t>usually </a:t>
            </a:r>
            <a:r>
              <a:rPr sz="1071" dirty="0">
                <a:latin typeface="Arial"/>
                <a:cs typeface="Arial"/>
              </a:rPr>
              <a:t>contain</a:t>
            </a:r>
            <a:r>
              <a:rPr sz="1071" spc="39" dirty="0">
                <a:latin typeface="Arial"/>
                <a:cs typeface="Arial"/>
              </a:rPr>
              <a:t> </a:t>
            </a:r>
            <a:r>
              <a:rPr sz="1071" dirty="0">
                <a:latin typeface="Arial"/>
                <a:cs typeface="Arial"/>
              </a:rPr>
              <a:t>six</a:t>
            </a:r>
            <a:r>
              <a:rPr sz="1071" spc="34" dirty="0">
                <a:latin typeface="Arial"/>
                <a:cs typeface="Arial"/>
              </a:rPr>
              <a:t> </a:t>
            </a:r>
            <a:r>
              <a:rPr sz="1071" dirty="0">
                <a:latin typeface="Arial"/>
                <a:cs typeface="Arial"/>
              </a:rPr>
              <a:t>or</a:t>
            </a:r>
            <a:r>
              <a:rPr sz="1071" spc="44" dirty="0">
                <a:latin typeface="Arial"/>
                <a:cs typeface="Arial"/>
              </a:rPr>
              <a:t> </a:t>
            </a:r>
            <a:r>
              <a:rPr sz="1071" dirty="0">
                <a:latin typeface="Arial"/>
                <a:cs typeface="Arial"/>
              </a:rPr>
              <a:t>ten</a:t>
            </a:r>
            <a:r>
              <a:rPr sz="1071" spc="39" dirty="0">
                <a:latin typeface="Arial"/>
                <a:cs typeface="Arial"/>
              </a:rPr>
              <a:t> </a:t>
            </a:r>
            <a:r>
              <a:rPr sz="1071" dirty="0">
                <a:latin typeface="Arial"/>
                <a:cs typeface="Arial"/>
              </a:rPr>
              <a:t>pistons.</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pistons</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an</a:t>
            </a:r>
            <a:r>
              <a:rPr sz="1071" spc="44" dirty="0">
                <a:latin typeface="Arial"/>
                <a:cs typeface="Arial"/>
              </a:rPr>
              <a:t> </a:t>
            </a:r>
            <a:r>
              <a:rPr sz="1071" dirty="0">
                <a:latin typeface="Arial"/>
                <a:cs typeface="Arial"/>
              </a:rPr>
              <a:t>opposed</a:t>
            </a:r>
            <a:r>
              <a:rPr sz="1071" spc="39" dirty="0">
                <a:latin typeface="Arial"/>
                <a:cs typeface="Arial"/>
              </a:rPr>
              <a:t> </a:t>
            </a:r>
            <a:r>
              <a:rPr sz="1071" dirty="0">
                <a:latin typeface="Arial"/>
                <a:cs typeface="Arial"/>
              </a:rPr>
              <a:t>axial</a:t>
            </a:r>
            <a:r>
              <a:rPr sz="1071" spc="39" dirty="0">
                <a:latin typeface="Arial"/>
                <a:cs typeface="Arial"/>
              </a:rPr>
              <a:t> </a:t>
            </a:r>
            <a:r>
              <a:rPr sz="1071" dirty="0">
                <a:latin typeface="Arial"/>
                <a:cs typeface="Arial"/>
              </a:rPr>
              <a:t>compressor</a:t>
            </a:r>
            <a:r>
              <a:rPr sz="1071" spc="44" dirty="0">
                <a:latin typeface="Arial"/>
                <a:cs typeface="Arial"/>
              </a:rPr>
              <a:t> </a:t>
            </a:r>
            <a:r>
              <a:rPr sz="1071" dirty="0">
                <a:latin typeface="Arial"/>
                <a:cs typeface="Arial"/>
              </a:rPr>
              <a:t>are</a:t>
            </a:r>
            <a:r>
              <a:rPr sz="1071" spc="39" dirty="0">
                <a:latin typeface="Arial"/>
                <a:cs typeface="Arial"/>
              </a:rPr>
              <a:t> </a:t>
            </a:r>
            <a:r>
              <a:rPr sz="1071" dirty="0">
                <a:latin typeface="Arial"/>
                <a:cs typeface="Arial"/>
              </a:rPr>
              <a:t>connected</a:t>
            </a:r>
            <a:r>
              <a:rPr sz="1071" spc="39" dirty="0">
                <a:latin typeface="Arial"/>
                <a:cs typeface="Arial"/>
              </a:rPr>
              <a:t> </a:t>
            </a:r>
            <a:r>
              <a:rPr sz="1071" spc="-10" dirty="0">
                <a:latin typeface="Arial"/>
                <a:cs typeface="Arial"/>
              </a:rPr>
              <a:t>together </a:t>
            </a:r>
            <a:r>
              <a:rPr sz="1071" dirty="0">
                <a:latin typeface="Arial"/>
                <a:cs typeface="Arial"/>
              </a:rPr>
              <a:t>by</a:t>
            </a:r>
            <a:r>
              <a:rPr sz="1071" spc="-19"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solid</a:t>
            </a:r>
            <a:r>
              <a:rPr sz="1071" spc="-15" dirty="0">
                <a:latin typeface="Arial"/>
                <a:cs typeface="Arial"/>
              </a:rPr>
              <a:t> </a:t>
            </a:r>
            <a:r>
              <a:rPr sz="1071" dirty="0">
                <a:latin typeface="Arial"/>
                <a:cs typeface="Arial"/>
              </a:rPr>
              <a:t>piece</a:t>
            </a:r>
            <a:r>
              <a:rPr sz="1071" spc="-15" dirty="0">
                <a:latin typeface="Arial"/>
                <a:cs typeface="Arial"/>
              </a:rPr>
              <a:t> </a:t>
            </a:r>
            <a:r>
              <a:rPr sz="1071" dirty="0">
                <a:latin typeface="Arial"/>
                <a:cs typeface="Arial"/>
              </a:rPr>
              <a:t>that</a:t>
            </a:r>
            <a:r>
              <a:rPr sz="1071" spc="-15" dirty="0">
                <a:latin typeface="Arial"/>
                <a:cs typeface="Arial"/>
              </a:rPr>
              <a:t> </a:t>
            </a:r>
            <a:r>
              <a:rPr sz="1071" dirty="0">
                <a:latin typeface="Arial"/>
                <a:cs typeface="Arial"/>
              </a:rPr>
              <a:t>keeps</a:t>
            </a:r>
            <a:r>
              <a:rPr sz="1071" spc="-15" dirty="0">
                <a:latin typeface="Arial"/>
                <a:cs typeface="Arial"/>
              </a:rPr>
              <a:t> </a:t>
            </a:r>
            <a:r>
              <a:rPr sz="1071" dirty="0">
                <a:latin typeface="Arial"/>
                <a:cs typeface="Arial"/>
              </a:rPr>
              <a:t>them</a:t>
            </a:r>
            <a:r>
              <a:rPr sz="1071" spc="-19" dirty="0">
                <a:latin typeface="Arial"/>
                <a:cs typeface="Arial"/>
              </a:rPr>
              <a:t> </a:t>
            </a:r>
            <a:r>
              <a:rPr sz="1071" dirty="0">
                <a:latin typeface="Arial"/>
                <a:cs typeface="Arial"/>
              </a:rPr>
              <a:t>at</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fixed</a:t>
            </a:r>
            <a:r>
              <a:rPr sz="1071" spc="-15" dirty="0">
                <a:latin typeface="Arial"/>
                <a:cs typeface="Arial"/>
              </a:rPr>
              <a:t> </a:t>
            </a:r>
            <a:r>
              <a:rPr sz="1071" dirty="0">
                <a:latin typeface="Arial"/>
                <a:cs typeface="Arial"/>
              </a:rPr>
              <a:t>distance</a:t>
            </a:r>
            <a:r>
              <a:rPr sz="1071" spc="-15"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each</a:t>
            </a:r>
            <a:r>
              <a:rPr sz="1071" spc="-15" dirty="0">
                <a:latin typeface="Arial"/>
                <a:cs typeface="Arial"/>
              </a:rPr>
              <a:t> </a:t>
            </a:r>
            <a:r>
              <a:rPr sz="1071" spc="-10" dirty="0">
                <a:latin typeface="Arial"/>
                <a:cs typeface="Arial"/>
              </a:rPr>
              <a:t>other.</a:t>
            </a:r>
            <a:endParaRPr sz="1071" dirty="0">
              <a:latin typeface="Arial"/>
              <a:cs typeface="Arial"/>
            </a:endParaRPr>
          </a:p>
        </p:txBody>
      </p:sp>
      <p:sp>
        <p:nvSpPr>
          <p:cNvPr id="4" name="object 4"/>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5" name="object 5"/>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7" name="object 7"/>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22</a:t>
            </a:r>
          </a:p>
        </p:txBody>
      </p:sp>
      <p:sp>
        <p:nvSpPr>
          <p:cNvPr id="8" name="object 3">
            <a:extLst>
              <a:ext uri="{FF2B5EF4-FFF2-40B4-BE49-F238E27FC236}">
                <a16:creationId xmlns:a16="http://schemas.microsoft.com/office/drawing/2014/main" id="{AD0B5647-3416-5455-9045-DC219C27AFB2}"/>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888954"/>
            <a:ext cx="5813566" cy="8329830"/>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496"/>
              </a:spcBef>
            </a:pPr>
            <a:endParaRPr sz="974" dirty="0">
              <a:latin typeface="Verdana"/>
              <a:cs typeface="Verdana"/>
            </a:endParaRPr>
          </a:p>
          <a:p>
            <a:pPr marL="12369" marR="4947" algn="just">
              <a:lnSpc>
                <a:spcPct val="143800"/>
              </a:lnSpc>
              <a:spcBef>
                <a:spcPts val="5"/>
              </a:spcBef>
            </a:pPr>
            <a:r>
              <a:rPr sz="1071" dirty="0">
                <a:latin typeface="Arial"/>
                <a:cs typeface="Arial"/>
              </a:rPr>
              <a:t>For</a:t>
            </a:r>
            <a:r>
              <a:rPr sz="1071" spc="136" dirty="0">
                <a:latin typeface="Arial"/>
                <a:cs typeface="Arial"/>
              </a:rPr>
              <a:t> </a:t>
            </a:r>
            <a:r>
              <a:rPr sz="1071" dirty="0">
                <a:latin typeface="Arial"/>
                <a:cs typeface="Arial"/>
              </a:rPr>
              <a:t>compressors</a:t>
            </a:r>
            <a:r>
              <a:rPr sz="1071" spc="141" dirty="0">
                <a:latin typeface="Arial"/>
                <a:cs typeface="Arial"/>
              </a:rPr>
              <a:t> </a:t>
            </a:r>
            <a:r>
              <a:rPr sz="1071" dirty="0">
                <a:latin typeface="Arial"/>
                <a:cs typeface="Arial"/>
              </a:rPr>
              <a:t>with</a:t>
            </a:r>
            <a:r>
              <a:rPr sz="1071" spc="136" dirty="0">
                <a:latin typeface="Arial"/>
                <a:cs typeface="Arial"/>
              </a:rPr>
              <a:t> </a:t>
            </a:r>
            <a:r>
              <a:rPr sz="1071" dirty="0">
                <a:latin typeface="Arial"/>
                <a:cs typeface="Arial"/>
              </a:rPr>
              <a:t>fixed</a:t>
            </a:r>
            <a:r>
              <a:rPr sz="1071" spc="136" dirty="0">
                <a:latin typeface="Arial"/>
                <a:cs typeface="Arial"/>
              </a:rPr>
              <a:t> </a:t>
            </a:r>
            <a:r>
              <a:rPr sz="1071" dirty="0">
                <a:latin typeface="Arial"/>
                <a:cs typeface="Arial"/>
              </a:rPr>
              <a:t>inclination</a:t>
            </a:r>
            <a:r>
              <a:rPr sz="1071" spc="136" dirty="0">
                <a:latin typeface="Arial"/>
                <a:cs typeface="Arial"/>
              </a:rPr>
              <a:t> </a:t>
            </a:r>
            <a:r>
              <a:rPr sz="1071" dirty="0">
                <a:latin typeface="Arial"/>
                <a:cs typeface="Arial"/>
              </a:rPr>
              <a:t>swash</a:t>
            </a:r>
            <a:r>
              <a:rPr sz="1071" spc="136" dirty="0">
                <a:latin typeface="Arial"/>
                <a:cs typeface="Arial"/>
              </a:rPr>
              <a:t> </a:t>
            </a:r>
            <a:r>
              <a:rPr sz="1071" dirty="0">
                <a:latin typeface="Arial"/>
                <a:cs typeface="Arial"/>
              </a:rPr>
              <a:t>plate</a:t>
            </a:r>
            <a:r>
              <a:rPr sz="1071" spc="136" dirty="0">
                <a:latin typeface="Arial"/>
                <a:cs typeface="Arial"/>
              </a:rPr>
              <a:t> </a:t>
            </a:r>
            <a:r>
              <a:rPr sz="1071" dirty="0">
                <a:latin typeface="Arial"/>
                <a:cs typeface="Arial"/>
              </a:rPr>
              <a:t>angle,</a:t>
            </a:r>
            <a:r>
              <a:rPr sz="1071" spc="136" dirty="0">
                <a:latin typeface="Arial"/>
                <a:cs typeface="Arial"/>
              </a:rPr>
              <a:t> </a:t>
            </a:r>
            <a:r>
              <a:rPr sz="1071" dirty="0">
                <a:latin typeface="Arial"/>
                <a:cs typeface="Arial"/>
              </a:rPr>
              <a:t>piston</a:t>
            </a:r>
            <a:r>
              <a:rPr sz="1071" spc="136" dirty="0">
                <a:latin typeface="Arial"/>
                <a:cs typeface="Arial"/>
              </a:rPr>
              <a:t> </a:t>
            </a:r>
            <a:r>
              <a:rPr sz="1071" dirty="0">
                <a:latin typeface="Arial"/>
                <a:cs typeface="Arial"/>
              </a:rPr>
              <a:t>stroke</a:t>
            </a:r>
            <a:r>
              <a:rPr sz="1071" spc="136" dirty="0">
                <a:latin typeface="Arial"/>
                <a:cs typeface="Arial"/>
              </a:rPr>
              <a:t> </a:t>
            </a:r>
            <a:r>
              <a:rPr sz="1071" dirty="0">
                <a:latin typeface="Arial"/>
                <a:cs typeface="Arial"/>
              </a:rPr>
              <a:t>is</a:t>
            </a:r>
            <a:r>
              <a:rPr sz="1071" spc="141" dirty="0">
                <a:latin typeface="Arial"/>
                <a:cs typeface="Arial"/>
              </a:rPr>
              <a:t> </a:t>
            </a:r>
            <a:r>
              <a:rPr sz="1071" dirty="0">
                <a:latin typeface="Arial"/>
                <a:cs typeface="Arial"/>
              </a:rPr>
              <a:t>also</a:t>
            </a:r>
            <a:r>
              <a:rPr sz="1071" spc="136" dirty="0">
                <a:latin typeface="Arial"/>
                <a:cs typeface="Arial"/>
              </a:rPr>
              <a:t> </a:t>
            </a:r>
            <a:r>
              <a:rPr sz="1071" dirty="0">
                <a:latin typeface="Arial"/>
                <a:cs typeface="Arial"/>
              </a:rPr>
              <a:t>fixed</a:t>
            </a:r>
            <a:r>
              <a:rPr sz="1071" spc="136" dirty="0">
                <a:latin typeface="Arial"/>
                <a:cs typeface="Arial"/>
              </a:rPr>
              <a:t> </a:t>
            </a:r>
            <a:r>
              <a:rPr sz="1071" dirty="0">
                <a:latin typeface="Arial"/>
                <a:cs typeface="Arial"/>
              </a:rPr>
              <a:t>and</a:t>
            </a:r>
            <a:r>
              <a:rPr sz="1071" spc="136" dirty="0">
                <a:latin typeface="Arial"/>
                <a:cs typeface="Arial"/>
              </a:rPr>
              <a:t> </a:t>
            </a:r>
            <a:r>
              <a:rPr sz="1071" spc="-24" dirty="0">
                <a:latin typeface="Arial"/>
                <a:cs typeface="Arial"/>
              </a:rPr>
              <a:t>the </a:t>
            </a:r>
            <a:r>
              <a:rPr sz="1071" dirty="0">
                <a:latin typeface="Arial"/>
                <a:cs typeface="Arial"/>
              </a:rPr>
              <a:t>cooling</a:t>
            </a:r>
            <a:r>
              <a:rPr sz="1071" spc="-5" dirty="0">
                <a:latin typeface="Arial"/>
                <a:cs typeface="Arial"/>
              </a:rPr>
              <a:t> </a:t>
            </a:r>
            <a:r>
              <a:rPr sz="1071" dirty="0">
                <a:latin typeface="Arial"/>
                <a:cs typeface="Arial"/>
              </a:rPr>
              <a:t>capacity of the</a:t>
            </a:r>
            <a:r>
              <a:rPr sz="1071" spc="-10" dirty="0">
                <a:latin typeface="Arial"/>
                <a:cs typeface="Arial"/>
              </a:rPr>
              <a:t> </a:t>
            </a:r>
            <a:r>
              <a:rPr sz="1071" dirty="0">
                <a:latin typeface="Arial"/>
                <a:cs typeface="Arial"/>
              </a:rPr>
              <a:t>compressors changes only with</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engine operating speed.</a:t>
            </a:r>
            <a:r>
              <a:rPr sz="1071" spc="-10" dirty="0">
                <a:latin typeface="Arial"/>
                <a:cs typeface="Arial"/>
              </a:rPr>
              <a:t> </a:t>
            </a:r>
            <a:r>
              <a:rPr sz="1071" dirty="0">
                <a:latin typeface="Arial"/>
                <a:cs typeface="Arial"/>
              </a:rPr>
              <a:t>The </a:t>
            </a:r>
            <a:r>
              <a:rPr sz="1071" spc="-10" dirty="0">
                <a:latin typeface="Arial"/>
                <a:cs typeface="Arial"/>
              </a:rPr>
              <a:t>cooling </a:t>
            </a:r>
            <a:r>
              <a:rPr sz="1071" dirty="0">
                <a:latin typeface="Arial"/>
                <a:cs typeface="Arial"/>
              </a:rPr>
              <a:t>load</a:t>
            </a:r>
            <a:r>
              <a:rPr sz="1071" spc="239" dirty="0">
                <a:latin typeface="Arial"/>
                <a:cs typeface="Arial"/>
              </a:rPr>
              <a:t> </a:t>
            </a:r>
            <a:r>
              <a:rPr sz="1071" dirty="0">
                <a:latin typeface="Arial"/>
                <a:cs typeface="Arial"/>
              </a:rPr>
              <a:t>for</a:t>
            </a:r>
            <a:r>
              <a:rPr sz="1071" spc="243" dirty="0">
                <a:latin typeface="Arial"/>
                <a:cs typeface="Arial"/>
              </a:rPr>
              <a:t> </a:t>
            </a:r>
            <a:r>
              <a:rPr sz="1071" dirty="0">
                <a:latin typeface="Arial"/>
                <a:cs typeface="Arial"/>
              </a:rPr>
              <a:t>the</a:t>
            </a:r>
            <a:r>
              <a:rPr sz="1071" spc="239" dirty="0">
                <a:latin typeface="Arial"/>
                <a:cs typeface="Arial"/>
              </a:rPr>
              <a:t> </a:t>
            </a:r>
            <a:r>
              <a:rPr sz="1071" dirty="0">
                <a:latin typeface="Arial"/>
                <a:cs typeface="Arial"/>
              </a:rPr>
              <a:t>compartment</a:t>
            </a:r>
            <a:r>
              <a:rPr sz="1071" spc="243" dirty="0">
                <a:latin typeface="Arial"/>
                <a:cs typeface="Arial"/>
              </a:rPr>
              <a:t> </a:t>
            </a:r>
            <a:r>
              <a:rPr sz="1071" dirty="0">
                <a:latin typeface="Arial"/>
                <a:cs typeface="Arial"/>
              </a:rPr>
              <a:t>can</a:t>
            </a:r>
            <a:r>
              <a:rPr sz="1071" spc="243" dirty="0">
                <a:latin typeface="Arial"/>
                <a:cs typeface="Arial"/>
              </a:rPr>
              <a:t> </a:t>
            </a:r>
            <a:r>
              <a:rPr sz="1071" dirty="0">
                <a:latin typeface="Arial"/>
                <a:cs typeface="Arial"/>
              </a:rPr>
              <a:t>only</a:t>
            </a:r>
            <a:r>
              <a:rPr sz="1071" spc="239" dirty="0">
                <a:latin typeface="Arial"/>
                <a:cs typeface="Arial"/>
              </a:rPr>
              <a:t> </a:t>
            </a:r>
            <a:r>
              <a:rPr sz="1071" dirty="0">
                <a:latin typeface="Arial"/>
                <a:cs typeface="Arial"/>
              </a:rPr>
              <a:t>be</a:t>
            </a:r>
            <a:r>
              <a:rPr sz="1071" spc="243" dirty="0">
                <a:latin typeface="Arial"/>
                <a:cs typeface="Arial"/>
              </a:rPr>
              <a:t> </a:t>
            </a:r>
            <a:r>
              <a:rPr sz="1071" dirty="0">
                <a:latin typeface="Arial"/>
                <a:cs typeface="Arial"/>
              </a:rPr>
              <a:t>controlled</a:t>
            </a:r>
            <a:r>
              <a:rPr sz="1071" spc="243" dirty="0">
                <a:latin typeface="Arial"/>
                <a:cs typeface="Arial"/>
              </a:rPr>
              <a:t> </a:t>
            </a:r>
            <a:r>
              <a:rPr sz="1071" dirty="0">
                <a:latin typeface="Arial"/>
                <a:cs typeface="Arial"/>
              </a:rPr>
              <a:t>by</a:t>
            </a:r>
            <a:r>
              <a:rPr sz="1071" spc="243" dirty="0">
                <a:latin typeface="Arial"/>
                <a:cs typeface="Arial"/>
              </a:rPr>
              <a:t> </a:t>
            </a:r>
            <a:r>
              <a:rPr sz="1071" spc="-10" dirty="0">
                <a:latin typeface="Arial"/>
                <a:cs typeface="Arial"/>
              </a:rPr>
              <a:t>ON-</a:t>
            </a:r>
            <a:r>
              <a:rPr sz="1071" dirty="0">
                <a:latin typeface="Arial"/>
                <a:cs typeface="Arial"/>
              </a:rPr>
              <a:t>OFF</a:t>
            </a:r>
            <a:r>
              <a:rPr sz="1071" spc="243" dirty="0">
                <a:latin typeface="Arial"/>
                <a:cs typeface="Arial"/>
              </a:rPr>
              <a:t> </a:t>
            </a:r>
            <a:r>
              <a:rPr sz="1071" dirty="0">
                <a:latin typeface="Arial"/>
                <a:cs typeface="Arial"/>
              </a:rPr>
              <a:t>control</a:t>
            </a:r>
            <a:r>
              <a:rPr sz="1071" spc="243" dirty="0">
                <a:latin typeface="Arial"/>
                <a:cs typeface="Arial"/>
              </a:rPr>
              <a:t> </a:t>
            </a:r>
            <a:r>
              <a:rPr sz="1071" dirty="0">
                <a:latin typeface="Arial"/>
                <a:cs typeface="Arial"/>
              </a:rPr>
              <a:t>of</a:t>
            </a:r>
            <a:r>
              <a:rPr sz="1071" spc="243" dirty="0">
                <a:latin typeface="Arial"/>
                <a:cs typeface="Arial"/>
              </a:rPr>
              <a:t> </a:t>
            </a:r>
            <a:r>
              <a:rPr sz="1071" dirty="0">
                <a:latin typeface="Arial"/>
                <a:cs typeface="Arial"/>
              </a:rPr>
              <a:t>compressor</a:t>
            </a:r>
            <a:r>
              <a:rPr sz="1071" spc="239" dirty="0">
                <a:latin typeface="Arial"/>
                <a:cs typeface="Arial"/>
              </a:rPr>
              <a:t> </a:t>
            </a:r>
            <a:r>
              <a:rPr sz="1071" spc="-10" dirty="0">
                <a:latin typeface="Arial"/>
                <a:cs typeface="Arial"/>
              </a:rPr>
              <a:t>clutch </a:t>
            </a:r>
            <a:r>
              <a:rPr sz="1071" dirty="0">
                <a:latin typeface="Arial"/>
                <a:cs typeface="Arial"/>
              </a:rPr>
              <a:t>attachment</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engine</a:t>
            </a:r>
            <a:r>
              <a:rPr sz="1071" spc="-15" dirty="0">
                <a:latin typeface="Arial"/>
                <a:cs typeface="Arial"/>
              </a:rPr>
              <a:t> </a:t>
            </a:r>
            <a:r>
              <a:rPr sz="1071" spc="-10" dirty="0">
                <a:latin typeface="Arial"/>
                <a:cs typeface="Arial"/>
              </a:rPr>
              <a:t>shaft.</a:t>
            </a:r>
            <a:endParaRPr sz="1071" dirty="0">
              <a:latin typeface="Arial"/>
              <a:cs typeface="Arial"/>
            </a:endParaRPr>
          </a:p>
          <a:p>
            <a:pPr marL="452069" lvl="1" indent="-439700" algn="just">
              <a:spcBef>
                <a:spcPts val="1159"/>
              </a:spcBef>
              <a:buFont typeface="Arial"/>
              <a:buAutoNum type="arabicPeriod" startAt="7"/>
              <a:tabLst>
                <a:tab pos="452069" algn="l"/>
              </a:tabLst>
            </a:pPr>
            <a:r>
              <a:rPr sz="1071" b="1" dirty="0">
                <a:latin typeface="Arial"/>
                <a:cs typeface="Arial"/>
              </a:rPr>
              <a:t>Variable</a:t>
            </a:r>
            <a:r>
              <a:rPr sz="1071" b="1" spc="-49" dirty="0">
                <a:latin typeface="Arial"/>
                <a:cs typeface="Arial"/>
              </a:rPr>
              <a:t> </a:t>
            </a:r>
            <a:r>
              <a:rPr sz="1071" b="1" dirty="0">
                <a:latin typeface="Arial"/>
                <a:cs typeface="Arial"/>
              </a:rPr>
              <a:t>Displacement</a:t>
            </a:r>
            <a:r>
              <a:rPr sz="1071" b="1" spc="-49" dirty="0">
                <a:latin typeface="Arial"/>
                <a:cs typeface="Arial"/>
              </a:rPr>
              <a:t> </a:t>
            </a:r>
            <a:r>
              <a:rPr sz="1071" b="1" dirty="0">
                <a:latin typeface="Arial"/>
                <a:cs typeface="Arial"/>
              </a:rPr>
              <a:t>Compressor</a:t>
            </a:r>
            <a:r>
              <a:rPr sz="1071" b="1" spc="-49" dirty="0">
                <a:latin typeface="Arial"/>
                <a:cs typeface="Arial"/>
              </a:rPr>
              <a:t> </a:t>
            </a:r>
            <a:r>
              <a:rPr sz="1071" b="1" spc="-10" dirty="0">
                <a:latin typeface="Arial"/>
                <a:cs typeface="Arial"/>
              </a:rPr>
              <a:t>(VDC)</a:t>
            </a:r>
            <a:endParaRPr sz="1071" dirty="0">
              <a:latin typeface="Arial"/>
              <a:cs typeface="Arial"/>
            </a:endParaRPr>
          </a:p>
          <a:p>
            <a:pPr marL="12369" marR="5566" algn="just">
              <a:lnSpc>
                <a:spcPct val="143800"/>
              </a:lnSpc>
              <a:spcBef>
                <a:spcPts val="565"/>
              </a:spcBef>
            </a:pPr>
            <a:r>
              <a:rPr sz="1071" spc="-10" dirty="0">
                <a:latin typeface="Arial"/>
                <a:cs typeface="Arial"/>
              </a:rPr>
              <a:t>Variable</a:t>
            </a:r>
            <a:r>
              <a:rPr sz="1071" spc="-29" dirty="0">
                <a:latin typeface="Arial"/>
                <a:cs typeface="Arial"/>
              </a:rPr>
              <a:t> </a:t>
            </a:r>
            <a:r>
              <a:rPr sz="1071" spc="-10" dirty="0">
                <a:latin typeface="Arial"/>
                <a:cs typeface="Arial"/>
              </a:rPr>
              <a:t>displacement</a:t>
            </a:r>
            <a:r>
              <a:rPr sz="1071" spc="-24" dirty="0">
                <a:latin typeface="Arial"/>
                <a:cs typeface="Arial"/>
              </a:rPr>
              <a:t> </a:t>
            </a:r>
            <a:r>
              <a:rPr sz="1071" dirty="0">
                <a:latin typeface="Arial"/>
                <a:cs typeface="Arial"/>
              </a:rPr>
              <a:t>compressors</a:t>
            </a:r>
            <a:r>
              <a:rPr sz="1071" spc="-19" dirty="0">
                <a:latin typeface="Arial"/>
                <a:cs typeface="Arial"/>
              </a:rPr>
              <a:t> </a:t>
            </a:r>
            <a:r>
              <a:rPr sz="1071" spc="-10" dirty="0">
                <a:latin typeface="Arial"/>
                <a:cs typeface="Arial"/>
              </a:rPr>
              <a:t>(VDC)</a:t>
            </a:r>
            <a:r>
              <a:rPr sz="1071" spc="-24" dirty="0">
                <a:latin typeface="Arial"/>
                <a:cs typeface="Arial"/>
              </a:rPr>
              <a:t> </a:t>
            </a:r>
            <a:r>
              <a:rPr sz="1071" dirty="0">
                <a:latin typeface="Arial"/>
                <a:cs typeface="Arial"/>
              </a:rPr>
              <a:t>provide</a:t>
            </a:r>
            <a:r>
              <a:rPr sz="1071" spc="-24" dirty="0">
                <a:latin typeface="Arial"/>
                <a:cs typeface="Arial"/>
              </a:rPr>
              <a:t> </a:t>
            </a:r>
            <a:r>
              <a:rPr sz="1071" spc="-10" dirty="0">
                <a:latin typeface="Arial"/>
                <a:cs typeface="Arial"/>
              </a:rPr>
              <a:t>continuous</a:t>
            </a:r>
            <a:r>
              <a:rPr sz="1071" spc="-24" dirty="0">
                <a:latin typeface="Arial"/>
                <a:cs typeface="Arial"/>
              </a:rPr>
              <a:t> </a:t>
            </a:r>
            <a:r>
              <a:rPr sz="1071" spc="-10" dirty="0">
                <a:latin typeface="Arial"/>
                <a:cs typeface="Arial"/>
              </a:rPr>
              <a:t>modulation</a:t>
            </a:r>
            <a:r>
              <a:rPr sz="1071" spc="-2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cooling</a:t>
            </a:r>
            <a:r>
              <a:rPr sz="1071" spc="-24" dirty="0">
                <a:latin typeface="Arial"/>
                <a:cs typeface="Arial"/>
              </a:rPr>
              <a:t> </a:t>
            </a:r>
            <a:r>
              <a:rPr sz="1071" spc="-10" dirty="0">
                <a:latin typeface="Arial"/>
                <a:cs typeface="Arial"/>
              </a:rPr>
              <a:t>capacity </a:t>
            </a:r>
            <a:r>
              <a:rPr sz="1071" dirty="0">
                <a:latin typeface="Arial"/>
                <a:cs typeface="Arial"/>
              </a:rPr>
              <a:t>by</a:t>
            </a:r>
            <a:r>
              <a:rPr sz="1071" spc="-29" dirty="0">
                <a:latin typeface="Arial"/>
                <a:cs typeface="Arial"/>
              </a:rPr>
              <a:t> </a:t>
            </a:r>
            <a:r>
              <a:rPr sz="1071" dirty="0">
                <a:latin typeface="Arial"/>
                <a:cs typeface="Arial"/>
              </a:rPr>
              <a:t>changing</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inclination</a:t>
            </a:r>
            <a:r>
              <a:rPr sz="1071" spc="-24" dirty="0">
                <a:latin typeface="Arial"/>
                <a:cs typeface="Arial"/>
              </a:rPr>
              <a:t> </a:t>
            </a:r>
            <a:r>
              <a:rPr sz="1071" dirty="0">
                <a:latin typeface="Arial"/>
                <a:cs typeface="Arial"/>
              </a:rPr>
              <a:t>angle</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swash</a:t>
            </a:r>
            <a:r>
              <a:rPr sz="1071" spc="-24" dirty="0">
                <a:latin typeface="Arial"/>
                <a:cs typeface="Arial"/>
              </a:rPr>
              <a:t> </a:t>
            </a:r>
            <a:r>
              <a:rPr sz="1071" dirty="0">
                <a:latin typeface="Arial"/>
                <a:cs typeface="Arial"/>
              </a:rPr>
              <a:t>plate.</a:t>
            </a:r>
            <a:r>
              <a:rPr sz="1071" spc="-3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swash</a:t>
            </a:r>
            <a:r>
              <a:rPr sz="1071" spc="-19" dirty="0">
                <a:latin typeface="Arial"/>
                <a:cs typeface="Arial"/>
              </a:rPr>
              <a:t> </a:t>
            </a:r>
            <a:r>
              <a:rPr sz="1071" dirty="0">
                <a:latin typeface="Arial"/>
                <a:cs typeface="Arial"/>
              </a:rPr>
              <a:t>plate</a:t>
            </a:r>
            <a:r>
              <a:rPr sz="1071" spc="-24" dirty="0">
                <a:latin typeface="Arial"/>
                <a:cs typeface="Arial"/>
              </a:rPr>
              <a:t> </a:t>
            </a:r>
            <a:r>
              <a:rPr sz="1071" dirty="0">
                <a:latin typeface="Arial"/>
                <a:cs typeface="Arial"/>
              </a:rPr>
              <a:t>has</a:t>
            </a:r>
            <a:r>
              <a:rPr sz="1071" spc="-24"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linkage</a:t>
            </a:r>
            <a:r>
              <a:rPr sz="1071" spc="-24" dirty="0">
                <a:latin typeface="Arial"/>
                <a:cs typeface="Arial"/>
              </a:rPr>
              <a:t> </a:t>
            </a:r>
            <a:r>
              <a:rPr sz="1071" dirty="0">
                <a:latin typeface="Arial"/>
                <a:cs typeface="Arial"/>
              </a:rPr>
              <a:t>mechanism</a:t>
            </a:r>
            <a:r>
              <a:rPr sz="1071" spc="-29" dirty="0">
                <a:latin typeface="Arial"/>
                <a:cs typeface="Arial"/>
              </a:rPr>
              <a:t> </a:t>
            </a:r>
            <a:r>
              <a:rPr sz="1071" spc="-19" dirty="0">
                <a:latin typeface="Arial"/>
                <a:cs typeface="Arial"/>
              </a:rPr>
              <a:t>that </a:t>
            </a:r>
            <a:r>
              <a:rPr sz="1071" dirty="0">
                <a:latin typeface="Arial"/>
                <a:cs typeface="Arial"/>
              </a:rPr>
              <a:t>allows</a:t>
            </a:r>
            <a:r>
              <a:rPr sz="1071" spc="117" dirty="0">
                <a:latin typeface="Arial"/>
                <a:cs typeface="Arial"/>
              </a:rPr>
              <a:t> </a:t>
            </a:r>
            <a:r>
              <a:rPr sz="1071" dirty="0">
                <a:latin typeface="Arial"/>
                <a:cs typeface="Arial"/>
              </a:rPr>
              <a:t>it</a:t>
            </a:r>
            <a:r>
              <a:rPr sz="1071" spc="107"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rotate</a:t>
            </a:r>
            <a:r>
              <a:rPr sz="1071" spc="111" dirty="0">
                <a:latin typeface="Arial"/>
                <a:cs typeface="Arial"/>
              </a:rPr>
              <a:t> </a:t>
            </a:r>
            <a:r>
              <a:rPr sz="1071" dirty="0">
                <a:latin typeface="Arial"/>
                <a:cs typeface="Arial"/>
              </a:rPr>
              <a:t>thus</a:t>
            </a:r>
            <a:r>
              <a:rPr sz="1071" spc="107" dirty="0">
                <a:latin typeface="Arial"/>
                <a:cs typeface="Arial"/>
              </a:rPr>
              <a:t> </a:t>
            </a:r>
            <a:r>
              <a:rPr sz="1071" dirty="0">
                <a:latin typeface="Arial"/>
                <a:cs typeface="Arial"/>
              </a:rPr>
              <a:t>changing</a:t>
            </a:r>
            <a:r>
              <a:rPr sz="1071" spc="107" dirty="0">
                <a:latin typeface="Arial"/>
                <a:cs typeface="Arial"/>
              </a:rPr>
              <a:t> </a:t>
            </a:r>
            <a:r>
              <a:rPr sz="1071" dirty="0">
                <a:latin typeface="Arial"/>
                <a:cs typeface="Arial"/>
              </a:rPr>
              <a:t>its</a:t>
            </a:r>
            <a:r>
              <a:rPr sz="1071" spc="111" dirty="0">
                <a:latin typeface="Arial"/>
                <a:cs typeface="Arial"/>
              </a:rPr>
              <a:t> </a:t>
            </a:r>
            <a:r>
              <a:rPr sz="1071" dirty="0">
                <a:latin typeface="Arial"/>
                <a:cs typeface="Arial"/>
              </a:rPr>
              <a:t>angle</a:t>
            </a:r>
            <a:r>
              <a:rPr sz="1071" spc="107" dirty="0">
                <a:latin typeface="Arial"/>
                <a:cs typeface="Arial"/>
              </a:rPr>
              <a:t> </a:t>
            </a:r>
            <a:r>
              <a:rPr sz="1071" dirty="0">
                <a:latin typeface="Arial"/>
                <a:cs typeface="Arial"/>
              </a:rPr>
              <a:t>and</a:t>
            </a:r>
            <a:r>
              <a:rPr sz="1071" spc="111" dirty="0">
                <a:latin typeface="Arial"/>
                <a:cs typeface="Arial"/>
              </a:rPr>
              <a:t> </a:t>
            </a:r>
            <a:r>
              <a:rPr sz="1071" dirty="0">
                <a:latin typeface="Arial"/>
                <a:cs typeface="Arial"/>
              </a:rPr>
              <a:t>with</a:t>
            </a:r>
            <a:r>
              <a:rPr sz="1071" spc="111" dirty="0">
                <a:latin typeface="Arial"/>
                <a:cs typeface="Arial"/>
              </a:rPr>
              <a:t> </a:t>
            </a:r>
            <a:r>
              <a:rPr sz="1071" dirty="0">
                <a:latin typeface="Arial"/>
                <a:cs typeface="Arial"/>
              </a:rPr>
              <a:t>it,</a:t>
            </a:r>
            <a:r>
              <a:rPr sz="1071" spc="107"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piston</a:t>
            </a:r>
            <a:r>
              <a:rPr sz="1071" spc="111" dirty="0">
                <a:latin typeface="Arial"/>
                <a:cs typeface="Arial"/>
              </a:rPr>
              <a:t> </a:t>
            </a:r>
            <a:r>
              <a:rPr sz="1071" dirty="0">
                <a:latin typeface="Arial"/>
                <a:cs typeface="Arial"/>
              </a:rPr>
              <a:t>displacement.</a:t>
            </a:r>
            <a:r>
              <a:rPr sz="1071" spc="117" dirty="0">
                <a:latin typeface="Arial"/>
                <a:cs typeface="Arial"/>
              </a:rPr>
              <a:t> </a:t>
            </a:r>
            <a:r>
              <a:rPr sz="1071" dirty="0">
                <a:latin typeface="Arial"/>
                <a:cs typeface="Arial"/>
              </a:rPr>
              <a:t>The</a:t>
            </a:r>
            <a:r>
              <a:rPr sz="1071" spc="111" dirty="0">
                <a:latin typeface="Arial"/>
                <a:cs typeface="Arial"/>
              </a:rPr>
              <a:t> </a:t>
            </a:r>
            <a:r>
              <a:rPr sz="1071" dirty="0">
                <a:latin typeface="Arial"/>
                <a:cs typeface="Arial"/>
              </a:rPr>
              <a:t>linkage</a:t>
            </a:r>
            <a:r>
              <a:rPr sz="1071" spc="111" dirty="0">
                <a:latin typeface="Arial"/>
                <a:cs typeface="Arial"/>
              </a:rPr>
              <a:t> </a:t>
            </a:r>
            <a:r>
              <a:rPr sz="1071" spc="-24" dirty="0">
                <a:latin typeface="Arial"/>
                <a:cs typeface="Arial"/>
              </a:rPr>
              <a:t>is </a:t>
            </a:r>
            <a:r>
              <a:rPr sz="1071" dirty="0">
                <a:latin typeface="Arial"/>
                <a:cs typeface="Arial"/>
              </a:rPr>
              <a:t>designed</a:t>
            </a:r>
            <a:r>
              <a:rPr sz="1071" spc="39" dirty="0">
                <a:latin typeface="Arial"/>
                <a:cs typeface="Arial"/>
              </a:rPr>
              <a:t> </a:t>
            </a:r>
            <a:r>
              <a:rPr sz="1071" dirty="0">
                <a:latin typeface="Arial"/>
                <a:cs typeface="Arial"/>
              </a:rPr>
              <a:t>so</a:t>
            </a:r>
            <a:r>
              <a:rPr sz="1071" spc="39" dirty="0">
                <a:latin typeface="Arial"/>
                <a:cs typeface="Arial"/>
              </a:rPr>
              <a:t> </a:t>
            </a:r>
            <a:r>
              <a:rPr sz="1071" dirty="0">
                <a:latin typeface="Arial"/>
                <a:cs typeface="Arial"/>
              </a:rPr>
              <a:t>that</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clearance</a:t>
            </a:r>
            <a:r>
              <a:rPr sz="1071" spc="39" dirty="0">
                <a:latin typeface="Arial"/>
                <a:cs typeface="Arial"/>
              </a:rPr>
              <a:t> </a:t>
            </a:r>
            <a:r>
              <a:rPr sz="1071" dirty="0">
                <a:latin typeface="Arial"/>
                <a:cs typeface="Arial"/>
              </a:rPr>
              <a:t>volume</a:t>
            </a:r>
            <a:r>
              <a:rPr sz="1071" spc="44" dirty="0">
                <a:latin typeface="Arial"/>
                <a:cs typeface="Arial"/>
              </a:rPr>
              <a:t> </a:t>
            </a:r>
            <a:r>
              <a:rPr sz="1071" dirty="0">
                <a:latin typeface="Arial"/>
                <a:cs typeface="Arial"/>
              </a:rPr>
              <a:t>remains</a:t>
            </a:r>
            <a:r>
              <a:rPr sz="1071" spc="49" dirty="0">
                <a:latin typeface="Arial"/>
                <a:cs typeface="Arial"/>
              </a:rPr>
              <a:t> </a:t>
            </a:r>
            <a:r>
              <a:rPr sz="1071" dirty="0">
                <a:latin typeface="Arial"/>
                <a:cs typeface="Arial"/>
              </a:rPr>
              <a:t>as</a:t>
            </a:r>
            <a:r>
              <a:rPr sz="1071" spc="44" dirty="0">
                <a:latin typeface="Arial"/>
                <a:cs typeface="Arial"/>
              </a:rPr>
              <a:t> </a:t>
            </a:r>
            <a:r>
              <a:rPr sz="1071" dirty="0">
                <a:latin typeface="Arial"/>
                <a:cs typeface="Arial"/>
              </a:rPr>
              <a:t>constant</a:t>
            </a:r>
            <a:r>
              <a:rPr sz="1071" spc="3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small</a:t>
            </a:r>
            <a:r>
              <a:rPr sz="1071" spc="39" dirty="0">
                <a:latin typeface="Arial"/>
                <a:cs typeface="Arial"/>
              </a:rPr>
              <a:t> </a:t>
            </a:r>
            <a:r>
              <a:rPr sz="1071" dirty="0">
                <a:latin typeface="Arial"/>
                <a:cs typeface="Arial"/>
              </a:rPr>
              <a:t>as</a:t>
            </a:r>
            <a:r>
              <a:rPr sz="1071" spc="44" dirty="0">
                <a:latin typeface="Arial"/>
                <a:cs typeface="Arial"/>
              </a:rPr>
              <a:t> </a:t>
            </a:r>
            <a:r>
              <a:rPr sz="1071" dirty="0">
                <a:latin typeface="Arial"/>
                <a:cs typeface="Arial"/>
              </a:rPr>
              <a:t>possible</a:t>
            </a:r>
            <a:r>
              <a:rPr sz="1071" spc="44" dirty="0">
                <a:latin typeface="Arial"/>
                <a:cs typeface="Arial"/>
              </a:rPr>
              <a:t> </a:t>
            </a:r>
            <a:r>
              <a:rPr sz="1071" dirty="0">
                <a:latin typeface="Arial"/>
                <a:cs typeface="Arial"/>
              </a:rPr>
              <a:t>over</a:t>
            </a:r>
            <a:r>
              <a:rPr sz="1071" spc="39" dirty="0">
                <a:latin typeface="Arial"/>
                <a:cs typeface="Arial"/>
              </a:rPr>
              <a:t> </a:t>
            </a:r>
            <a:r>
              <a:rPr sz="1071" dirty="0">
                <a:latin typeface="Arial"/>
                <a:cs typeface="Arial"/>
              </a:rPr>
              <a:t>the</a:t>
            </a:r>
            <a:r>
              <a:rPr sz="1071" spc="44" dirty="0">
                <a:latin typeface="Arial"/>
                <a:cs typeface="Arial"/>
              </a:rPr>
              <a:t> </a:t>
            </a:r>
            <a:r>
              <a:rPr sz="1071" spc="-19" dirty="0">
                <a:latin typeface="Arial"/>
                <a:cs typeface="Arial"/>
              </a:rPr>
              <a:t>full </a:t>
            </a:r>
            <a:r>
              <a:rPr sz="1071" spc="-10" dirty="0">
                <a:latin typeface="Arial"/>
                <a:cs typeface="Arial"/>
              </a:rPr>
              <a:t>swash-</a:t>
            </a:r>
            <a:r>
              <a:rPr sz="1071" dirty="0">
                <a:latin typeface="Arial"/>
                <a:cs typeface="Arial"/>
              </a:rPr>
              <a:t>plate</a:t>
            </a:r>
            <a:r>
              <a:rPr sz="1071" spc="-19" dirty="0">
                <a:latin typeface="Arial"/>
                <a:cs typeface="Arial"/>
              </a:rPr>
              <a:t> </a:t>
            </a:r>
            <a:r>
              <a:rPr sz="1071" dirty="0">
                <a:latin typeface="Arial"/>
                <a:cs typeface="Arial"/>
              </a:rPr>
              <a:t>angle</a:t>
            </a:r>
            <a:r>
              <a:rPr sz="1071" spc="-15" dirty="0">
                <a:latin typeface="Arial"/>
                <a:cs typeface="Arial"/>
              </a:rPr>
              <a:t> </a:t>
            </a:r>
            <a:r>
              <a:rPr sz="1071" dirty="0">
                <a:latin typeface="Arial"/>
                <a:cs typeface="Arial"/>
              </a:rPr>
              <a:t>range</a:t>
            </a:r>
            <a:r>
              <a:rPr sz="1071" spc="-15"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full</a:t>
            </a:r>
            <a:r>
              <a:rPr sz="1071" spc="-15" dirty="0">
                <a:latin typeface="Arial"/>
                <a:cs typeface="Arial"/>
              </a:rPr>
              <a:t> </a:t>
            </a:r>
            <a:r>
              <a:rPr sz="1071" dirty="0">
                <a:latin typeface="Arial"/>
                <a:cs typeface="Arial"/>
              </a:rPr>
              <a:t>stroke</a:t>
            </a:r>
            <a:r>
              <a:rPr sz="1071" spc="-10"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minimum</a:t>
            </a:r>
            <a:r>
              <a:rPr sz="1071" spc="-19" dirty="0">
                <a:latin typeface="Arial"/>
                <a:cs typeface="Arial"/>
              </a:rPr>
              <a:t> </a:t>
            </a:r>
            <a:r>
              <a:rPr sz="1071" spc="-10" dirty="0">
                <a:latin typeface="Arial"/>
                <a:cs typeface="Arial"/>
              </a:rPr>
              <a:t>stroke.</a:t>
            </a:r>
            <a:endParaRPr sz="1071" dirty="0">
              <a:latin typeface="Arial"/>
              <a:cs typeface="Arial"/>
            </a:endParaRPr>
          </a:p>
          <a:p>
            <a:pPr marL="12369" marR="5566" algn="just">
              <a:lnSpc>
                <a:spcPct val="143700"/>
              </a:lnSpc>
              <a:spcBef>
                <a:spcPts val="584"/>
              </a:spcBef>
            </a:pPr>
            <a:r>
              <a:rPr sz="1071" dirty="0">
                <a:latin typeface="Arial"/>
                <a:cs typeface="Arial"/>
              </a:rPr>
              <a:t>The</a:t>
            </a:r>
            <a:r>
              <a:rPr sz="1071" spc="102" dirty="0">
                <a:latin typeface="Arial"/>
                <a:cs typeface="Arial"/>
              </a:rPr>
              <a:t> </a:t>
            </a:r>
            <a:r>
              <a:rPr sz="1071" dirty="0">
                <a:latin typeface="Arial"/>
                <a:cs typeface="Arial"/>
              </a:rPr>
              <a:t>variable</a:t>
            </a:r>
            <a:r>
              <a:rPr sz="1071" spc="107" dirty="0">
                <a:latin typeface="Arial"/>
                <a:cs typeface="Arial"/>
              </a:rPr>
              <a:t> </a:t>
            </a:r>
            <a:r>
              <a:rPr sz="1071" dirty="0">
                <a:latin typeface="Arial"/>
                <a:cs typeface="Arial"/>
              </a:rPr>
              <a:t>swash</a:t>
            </a:r>
            <a:r>
              <a:rPr sz="1071" spc="102" dirty="0">
                <a:latin typeface="Arial"/>
                <a:cs typeface="Arial"/>
              </a:rPr>
              <a:t> </a:t>
            </a:r>
            <a:r>
              <a:rPr sz="1071" dirty="0">
                <a:latin typeface="Arial"/>
                <a:cs typeface="Arial"/>
              </a:rPr>
              <a:t>plate</a:t>
            </a:r>
            <a:r>
              <a:rPr sz="1071" spc="107" dirty="0">
                <a:latin typeface="Arial"/>
                <a:cs typeface="Arial"/>
              </a:rPr>
              <a:t> </a:t>
            </a:r>
            <a:r>
              <a:rPr sz="1071" dirty="0">
                <a:latin typeface="Arial"/>
                <a:cs typeface="Arial"/>
              </a:rPr>
              <a:t>compressor</a:t>
            </a:r>
            <a:r>
              <a:rPr sz="1071" spc="107" dirty="0">
                <a:latin typeface="Arial"/>
                <a:cs typeface="Arial"/>
              </a:rPr>
              <a:t> </a:t>
            </a:r>
            <a:r>
              <a:rPr sz="1071" dirty="0">
                <a:latin typeface="Arial"/>
                <a:cs typeface="Arial"/>
              </a:rPr>
              <a:t>uses</a:t>
            </a:r>
            <a:r>
              <a:rPr sz="1071" spc="107" dirty="0">
                <a:latin typeface="Arial"/>
                <a:cs typeface="Arial"/>
              </a:rPr>
              <a:t> </a:t>
            </a:r>
            <a:r>
              <a:rPr sz="1071" dirty="0">
                <a:latin typeface="Arial"/>
                <a:cs typeface="Arial"/>
              </a:rPr>
              <a:t>a</a:t>
            </a:r>
            <a:r>
              <a:rPr sz="1071" spc="102" dirty="0">
                <a:latin typeface="Arial"/>
                <a:cs typeface="Arial"/>
              </a:rPr>
              <a:t> </a:t>
            </a:r>
            <a:r>
              <a:rPr sz="1071" dirty="0">
                <a:latin typeface="Arial"/>
                <a:cs typeface="Arial"/>
              </a:rPr>
              <a:t>solenoid</a:t>
            </a:r>
            <a:r>
              <a:rPr sz="1071" spc="107" dirty="0">
                <a:latin typeface="Arial"/>
                <a:cs typeface="Arial"/>
              </a:rPr>
              <a:t> </a:t>
            </a:r>
            <a:r>
              <a:rPr sz="1071" dirty="0">
                <a:latin typeface="Arial"/>
                <a:cs typeface="Arial"/>
              </a:rPr>
              <a:t>control</a:t>
            </a:r>
            <a:r>
              <a:rPr sz="1071" spc="107" dirty="0">
                <a:latin typeface="Arial"/>
                <a:cs typeface="Arial"/>
              </a:rPr>
              <a:t> </a:t>
            </a:r>
            <a:r>
              <a:rPr sz="1071" dirty="0">
                <a:latin typeface="Arial"/>
                <a:cs typeface="Arial"/>
              </a:rPr>
              <a:t>valve</a:t>
            </a:r>
            <a:r>
              <a:rPr sz="1071" spc="107" dirty="0">
                <a:latin typeface="Arial"/>
                <a:cs typeface="Arial"/>
              </a:rPr>
              <a:t> </a:t>
            </a:r>
            <a:r>
              <a:rPr sz="1071" dirty="0">
                <a:latin typeface="Arial"/>
                <a:cs typeface="Arial"/>
              </a:rPr>
              <a:t>that</a:t>
            </a:r>
            <a:r>
              <a:rPr sz="1071" spc="102" dirty="0">
                <a:latin typeface="Arial"/>
                <a:cs typeface="Arial"/>
              </a:rPr>
              <a:t> </a:t>
            </a:r>
            <a:r>
              <a:rPr sz="1071" dirty="0">
                <a:latin typeface="Arial"/>
                <a:cs typeface="Arial"/>
              </a:rPr>
              <a:t>opens</a:t>
            </a:r>
            <a:r>
              <a:rPr sz="1071" spc="111" dirty="0">
                <a:latin typeface="Arial"/>
                <a:cs typeface="Arial"/>
              </a:rPr>
              <a:t> </a:t>
            </a:r>
            <a:r>
              <a:rPr sz="1071" dirty="0">
                <a:latin typeface="Arial"/>
                <a:cs typeface="Arial"/>
              </a:rPr>
              <a:t>and</a:t>
            </a:r>
            <a:r>
              <a:rPr sz="1071" spc="107" dirty="0">
                <a:latin typeface="Arial"/>
                <a:cs typeface="Arial"/>
              </a:rPr>
              <a:t> </a:t>
            </a:r>
            <a:r>
              <a:rPr sz="1071" dirty="0">
                <a:latin typeface="Arial"/>
                <a:cs typeface="Arial"/>
              </a:rPr>
              <a:t>closes</a:t>
            </a:r>
            <a:r>
              <a:rPr sz="1071" spc="107" dirty="0">
                <a:latin typeface="Arial"/>
                <a:cs typeface="Arial"/>
              </a:rPr>
              <a:t> </a:t>
            </a:r>
            <a:r>
              <a:rPr sz="1071" spc="-24" dirty="0">
                <a:latin typeface="Arial"/>
                <a:cs typeface="Arial"/>
              </a:rPr>
              <a:t>to </a:t>
            </a:r>
            <a:r>
              <a:rPr sz="1071" dirty="0">
                <a:latin typeface="Arial"/>
                <a:cs typeface="Arial"/>
              </a:rPr>
              <a:t>adjust</a:t>
            </a:r>
            <a:r>
              <a:rPr sz="1071" spc="63" dirty="0">
                <a:latin typeface="Arial"/>
                <a:cs typeface="Arial"/>
              </a:rPr>
              <a:t> </a:t>
            </a:r>
            <a:r>
              <a:rPr sz="1071" dirty="0">
                <a:latin typeface="Arial"/>
                <a:cs typeface="Arial"/>
              </a:rPr>
              <a:t>the</a:t>
            </a:r>
            <a:r>
              <a:rPr sz="1071" spc="58" dirty="0">
                <a:latin typeface="Arial"/>
                <a:cs typeface="Arial"/>
              </a:rPr>
              <a:t> </a:t>
            </a:r>
            <a:r>
              <a:rPr sz="1071" spc="-10" dirty="0">
                <a:latin typeface="Arial"/>
                <a:cs typeface="Arial"/>
              </a:rPr>
              <a:t>low-</a:t>
            </a:r>
            <a:r>
              <a:rPr sz="1071" dirty="0">
                <a:latin typeface="Arial"/>
                <a:cs typeface="Arial"/>
              </a:rPr>
              <a:t>pressure</a:t>
            </a:r>
            <a:r>
              <a:rPr sz="1071" spc="63" dirty="0">
                <a:latin typeface="Arial"/>
                <a:cs typeface="Arial"/>
              </a:rPr>
              <a:t> </a:t>
            </a:r>
            <a:r>
              <a:rPr sz="1071" dirty="0">
                <a:latin typeface="Arial"/>
                <a:cs typeface="Arial"/>
              </a:rPr>
              <a:t>inlet</a:t>
            </a:r>
            <a:r>
              <a:rPr sz="1071" spc="68" dirty="0">
                <a:latin typeface="Arial"/>
                <a:cs typeface="Arial"/>
              </a:rPr>
              <a:t> </a:t>
            </a:r>
            <a:r>
              <a:rPr sz="1071" dirty="0">
                <a:latin typeface="Arial"/>
                <a:cs typeface="Arial"/>
              </a:rPr>
              <a:t>to</a:t>
            </a:r>
            <a:r>
              <a:rPr sz="1071" spc="63"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compressor.</a:t>
            </a:r>
            <a:r>
              <a:rPr sz="1071" spc="63" dirty="0">
                <a:latin typeface="Arial"/>
                <a:cs typeface="Arial"/>
              </a:rPr>
              <a:t> </a:t>
            </a:r>
            <a:r>
              <a:rPr sz="1071" dirty="0">
                <a:latin typeface="Arial"/>
                <a:cs typeface="Arial"/>
              </a:rPr>
              <a:t>Controlling</a:t>
            </a:r>
            <a:r>
              <a:rPr sz="1071" spc="6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suction</a:t>
            </a:r>
            <a:r>
              <a:rPr sz="1071" spc="68" dirty="0">
                <a:latin typeface="Arial"/>
                <a:cs typeface="Arial"/>
              </a:rPr>
              <a:t> </a:t>
            </a:r>
            <a:r>
              <a:rPr sz="1071" dirty="0">
                <a:latin typeface="Arial"/>
                <a:cs typeface="Arial"/>
              </a:rPr>
              <a:t>side</a:t>
            </a:r>
            <a:r>
              <a:rPr sz="1071" spc="63" dirty="0">
                <a:latin typeface="Arial"/>
                <a:cs typeface="Arial"/>
              </a:rPr>
              <a:t> </a:t>
            </a:r>
            <a:r>
              <a:rPr sz="1071" dirty="0">
                <a:latin typeface="Arial"/>
                <a:cs typeface="Arial"/>
              </a:rPr>
              <a:t>of</a:t>
            </a:r>
            <a:r>
              <a:rPr sz="1071" spc="68"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compressor </a:t>
            </a:r>
            <a:r>
              <a:rPr sz="1071" dirty="0">
                <a:latin typeface="Arial"/>
                <a:cs typeface="Arial"/>
              </a:rPr>
              <a:t>changes</a:t>
            </a:r>
            <a:r>
              <a:rPr sz="1071" spc="78"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volume</a:t>
            </a:r>
            <a:r>
              <a:rPr sz="1071" spc="78" dirty="0">
                <a:latin typeface="Arial"/>
                <a:cs typeface="Arial"/>
              </a:rPr>
              <a:t> </a:t>
            </a:r>
            <a:r>
              <a:rPr sz="1071" dirty="0">
                <a:latin typeface="Arial"/>
                <a:cs typeface="Arial"/>
              </a:rPr>
              <a:t>capacity</a:t>
            </a:r>
            <a:r>
              <a:rPr sz="1071" spc="83" dirty="0">
                <a:latin typeface="Arial"/>
                <a:cs typeface="Arial"/>
              </a:rPr>
              <a:t> </a:t>
            </a:r>
            <a:r>
              <a:rPr sz="1071" dirty="0">
                <a:latin typeface="Arial"/>
                <a:cs typeface="Arial"/>
              </a:rPr>
              <a:t>according</a:t>
            </a:r>
            <a:r>
              <a:rPr sz="1071" spc="73" dirty="0">
                <a:latin typeface="Arial"/>
                <a:cs typeface="Arial"/>
              </a:rPr>
              <a:t> </a:t>
            </a:r>
            <a:r>
              <a:rPr sz="1071" dirty="0">
                <a:latin typeface="Arial"/>
                <a:cs typeface="Arial"/>
              </a:rPr>
              <a:t>to</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cooling</a:t>
            </a:r>
            <a:r>
              <a:rPr sz="1071" spc="78" dirty="0">
                <a:latin typeface="Arial"/>
                <a:cs typeface="Arial"/>
              </a:rPr>
              <a:t> </a:t>
            </a:r>
            <a:r>
              <a:rPr sz="1071" dirty="0">
                <a:latin typeface="Arial"/>
                <a:cs typeface="Arial"/>
              </a:rPr>
              <a:t>load</a:t>
            </a:r>
            <a:r>
              <a:rPr sz="1071" spc="73" dirty="0">
                <a:latin typeface="Arial"/>
                <a:cs typeface="Arial"/>
              </a:rPr>
              <a:t> </a:t>
            </a:r>
            <a:r>
              <a:rPr sz="1071" dirty="0">
                <a:latin typeface="Arial"/>
                <a:cs typeface="Arial"/>
              </a:rPr>
              <a:t>of</a:t>
            </a:r>
            <a:r>
              <a:rPr sz="1071" spc="7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A/C</a:t>
            </a:r>
            <a:r>
              <a:rPr sz="1071" spc="78" dirty="0">
                <a:latin typeface="Arial"/>
                <a:cs typeface="Arial"/>
              </a:rPr>
              <a:t> </a:t>
            </a:r>
            <a:r>
              <a:rPr sz="1071" dirty="0">
                <a:latin typeface="Arial"/>
                <a:cs typeface="Arial"/>
              </a:rPr>
              <a:t>system.</a:t>
            </a:r>
            <a:r>
              <a:rPr sz="1071" spc="78" dirty="0">
                <a:latin typeface="Arial"/>
                <a:cs typeface="Arial"/>
              </a:rPr>
              <a:t> </a:t>
            </a:r>
            <a:r>
              <a:rPr sz="1071" dirty="0">
                <a:latin typeface="Arial"/>
                <a:cs typeface="Arial"/>
              </a:rPr>
              <a:t>This</a:t>
            </a:r>
            <a:r>
              <a:rPr sz="1071" spc="78" dirty="0">
                <a:latin typeface="Arial"/>
                <a:cs typeface="Arial"/>
              </a:rPr>
              <a:t> </a:t>
            </a:r>
            <a:r>
              <a:rPr sz="1071" dirty="0">
                <a:latin typeface="Arial"/>
                <a:cs typeface="Arial"/>
              </a:rPr>
              <a:t>change</a:t>
            </a:r>
            <a:r>
              <a:rPr sz="1071" spc="78" dirty="0">
                <a:latin typeface="Arial"/>
                <a:cs typeface="Arial"/>
              </a:rPr>
              <a:t> </a:t>
            </a:r>
            <a:r>
              <a:rPr sz="1071" spc="-24" dirty="0">
                <a:latin typeface="Arial"/>
                <a:cs typeface="Arial"/>
              </a:rPr>
              <a:t>in </a:t>
            </a:r>
            <a:r>
              <a:rPr sz="1071" dirty="0">
                <a:latin typeface="Arial"/>
                <a:cs typeface="Arial"/>
              </a:rPr>
              <a:t>pressure</a:t>
            </a:r>
            <a:r>
              <a:rPr sz="1071" spc="-15" dirty="0">
                <a:latin typeface="Arial"/>
                <a:cs typeface="Arial"/>
              </a:rPr>
              <a:t> </a:t>
            </a:r>
            <a:r>
              <a:rPr sz="1071" dirty="0">
                <a:latin typeface="Arial"/>
                <a:cs typeface="Arial"/>
              </a:rPr>
              <a:t>affects</a:t>
            </a:r>
            <a:r>
              <a:rPr sz="1071" spc="-15"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swash-</a:t>
            </a:r>
            <a:r>
              <a:rPr sz="1071" dirty="0">
                <a:latin typeface="Arial"/>
                <a:cs typeface="Arial"/>
              </a:rPr>
              <a:t>plate</a:t>
            </a:r>
            <a:r>
              <a:rPr sz="1071" spc="-15" dirty="0">
                <a:latin typeface="Arial"/>
                <a:cs typeface="Arial"/>
              </a:rPr>
              <a:t> </a:t>
            </a:r>
            <a:r>
              <a:rPr sz="1071" dirty="0">
                <a:latin typeface="Arial"/>
                <a:cs typeface="Arial"/>
              </a:rPr>
              <a:t>angle.</a:t>
            </a:r>
            <a:r>
              <a:rPr sz="1071" spc="-10" dirty="0">
                <a:latin typeface="Arial"/>
                <a:cs typeface="Arial"/>
              </a:rPr>
              <a:t> </a:t>
            </a:r>
            <a:r>
              <a:rPr sz="1071" dirty="0">
                <a:latin typeface="Arial"/>
                <a:cs typeface="Arial"/>
              </a:rPr>
              <a:t>It</a:t>
            </a:r>
            <a:r>
              <a:rPr sz="1071" spc="-15" dirty="0">
                <a:latin typeface="Arial"/>
                <a:cs typeface="Arial"/>
              </a:rPr>
              <a:t> </a:t>
            </a:r>
            <a:r>
              <a:rPr sz="1071" dirty="0">
                <a:latin typeface="Arial"/>
                <a:cs typeface="Arial"/>
              </a:rPr>
              <a:t>also</a:t>
            </a:r>
            <a:r>
              <a:rPr sz="1071" spc="-15" dirty="0">
                <a:latin typeface="Arial"/>
                <a:cs typeface="Arial"/>
              </a:rPr>
              <a:t> </a:t>
            </a:r>
            <a:r>
              <a:rPr sz="1071" dirty="0">
                <a:latin typeface="Arial"/>
                <a:cs typeface="Arial"/>
              </a:rPr>
              <a:t>changes</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piston</a:t>
            </a:r>
            <a:r>
              <a:rPr sz="1071" spc="-15" dirty="0">
                <a:latin typeface="Arial"/>
                <a:cs typeface="Arial"/>
              </a:rPr>
              <a:t> </a:t>
            </a:r>
            <a:r>
              <a:rPr sz="1071" dirty="0">
                <a:latin typeface="Arial"/>
                <a:cs typeface="Arial"/>
              </a:rPr>
              <a:t>stroke</a:t>
            </a:r>
            <a:r>
              <a:rPr sz="1071" spc="-19"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thus</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amount</a:t>
            </a:r>
            <a:r>
              <a:rPr sz="1071" spc="-15" dirty="0">
                <a:latin typeface="Arial"/>
                <a:cs typeface="Arial"/>
              </a:rPr>
              <a:t> </a:t>
            </a:r>
            <a:r>
              <a:rPr sz="1071" spc="-24" dirty="0">
                <a:latin typeface="Arial"/>
                <a:cs typeface="Arial"/>
              </a:rPr>
              <a:t>of </a:t>
            </a:r>
            <a:r>
              <a:rPr sz="1071" dirty="0">
                <a:latin typeface="Arial"/>
                <a:cs typeface="Arial"/>
              </a:rPr>
              <a:t>refrigerant</a:t>
            </a:r>
            <a:r>
              <a:rPr sz="1071" spc="214" dirty="0">
                <a:latin typeface="Arial"/>
                <a:cs typeface="Arial"/>
              </a:rPr>
              <a:t> </a:t>
            </a:r>
            <a:r>
              <a:rPr sz="1071" dirty="0">
                <a:latin typeface="Arial"/>
                <a:cs typeface="Arial"/>
              </a:rPr>
              <a:t>discharged</a:t>
            </a:r>
            <a:r>
              <a:rPr sz="1071" spc="209" dirty="0">
                <a:latin typeface="Arial"/>
                <a:cs typeface="Arial"/>
              </a:rPr>
              <a:t> </a:t>
            </a:r>
            <a:r>
              <a:rPr sz="1071" dirty="0">
                <a:latin typeface="Arial"/>
                <a:cs typeface="Arial"/>
              </a:rPr>
              <a:t>to</a:t>
            </a:r>
            <a:r>
              <a:rPr sz="1071" spc="214" dirty="0">
                <a:latin typeface="Arial"/>
                <a:cs typeface="Arial"/>
              </a:rPr>
              <a:t> </a:t>
            </a:r>
            <a:r>
              <a:rPr sz="1071" dirty="0">
                <a:latin typeface="Arial"/>
                <a:cs typeface="Arial"/>
              </a:rPr>
              <a:t>the</a:t>
            </a:r>
            <a:r>
              <a:rPr sz="1071" spc="214" dirty="0">
                <a:latin typeface="Arial"/>
                <a:cs typeface="Arial"/>
              </a:rPr>
              <a:t> </a:t>
            </a:r>
            <a:r>
              <a:rPr sz="1071" dirty="0">
                <a:latin typeface="Arial"/>
                <a:cs typeface="Arial"/>
              </a:rPr>
              <a:t>condenser.</a:t>
            </a:r>
            <a:r>
              <a:rPr sz="1071" spc="219" dirty="0">
                <a:latin typeface="Arial"/>
                <a:cs typeface="Arial"/>
              </a:rPr>
              <a:t> </a:t>
            </a:r>
            <a:r>
              <a:rPr sz="1071" dirty="0">
                <a:latin typeface="Arial"/>
                <a:cs typeface="Arial"/>
              </a:rPr>
              <a:t>Controlling</a:t>
            </a:r>
            <a:r>
              <a:rPr sz="1071" spc="214" dirty="0">
                <a:latin typeface="Arial"/>
                <a:cs typeface="Arial"/>
              </a:rPr>
              <a:t> </a:t>
            </a:r>
            <a:r>
              <a:rPr sz="1071" dirty="0">
                <a:latin typeface="Arial"/>
                <a:cs typeface="Arial"/>
              </a:rPr>
              <a:t>the</a:t>
            </a:r>
            <a:r>
              <a:rPr sz="1071" spc="214" dirty="0">
                <a:latin typeface="Arial"/>
                <a:cs typeface="Arial"/>
              </a:rPr>
              <a:t> </a:t>
            </a:r>
            <a:r>
              <a:rPr sz="1071" dirty="0">
                <a:latin typeface="Arial"/>
                <a:cs typeface="Arial"/>
              </a:rPr>
              <a:t>compressor</a:t>
            </a:r>
            <a:r>
              <a:rPr sz="1071" spc="214" dirty="0">
                <a:latin typeface="Arial"/>
                <a:cs typeface="Arial"/>
              </a:rPr>
              <a:t> </a:t>
            </a:r>
            <a:r>
              <a:rPr sz="1071" dirty="0">
                <a:latin typeface="Arial"/>
                <a:cs typeface="Arial"/>
              </a:rPr>
              <a:t>volume</a:t>
            </a:r>
            <a:r>
              <a:rPr sz="1071" spc="214" dirty="0">
                <a:latin typeface="Arial"/>
                <a:cs typeface="Arial"/>
              </a:rPr>
              <a:t> </a:t>
            </a:r>
            <a:r>
              <a:rPr sz="1071" dirty="0">
                <a:latin typeface="Arial"/>
                <a:cs typeface="Arial"/>
              </a:rPr>
              <a:t>in</a:t>
            </a:r>
            <a:r>
              <a:rPr sz="1071" spc="219" dirty="0">
                <a:latin typeface="Arial"/>
                <a:cs typeface="Arial"/>
              </a:rPr>
              <a:t> </a:t>
            </a:r>
            <a:r>
              <a:rPr sz="1071" dirty="0">
                <a:latin typeface="Arial"/>
                <a:cs typeface="Arial"/>
              </a:rPr>
              <a:t>this</a:t>
            </a:r>
            <a:r>
              <a:rPr sz="1071" spc="214" dirty="0">
                <a:latin typeface="Arial"/>
                <a:cs typeface="Arial"/>
              </a:rPr>
              <a:t> </a:t>
            </a:r>
            <a:r>
              <a:rPr sz="1071" spc="-10" dirty="0">
                <a:latin typeface="Arial"/>
                <a:cs typeface="Arial"/>
              </a:rPr>
              <a:t>manner </a:t>
            </a:r>
            <a:r>
              <a:rPr sz="1071" dirty="0">
                <a:latin typeface="Arial"/>
                <a:cs typeface="Arial"/>
              </a:rPr>
              <a:t>improves</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driving</a:t>
            </a:r>
            <a:r>
              <a:rPr sz="1071" spc="-24" dirty="0">
                <a:latin typeface="Arial"/>
                <a:cs typeface="Arial"/>
              </a:rPr>
              <a:t> </a:t>
            </a:r>
            <a:r>
              <a:rPr sz="1071" dirty="0">
                <a:latin typeface="Arial"/>
                <a:cs typeface="Arial"/>
              </a:rPr>
              <a:t>comfort,</a:t>
            </a:r>
            <a:r>
              <a:rPr sz="1071" spc="-24" dirty="0">
                <a:latin typeface="Arial"/>
                <a:cs typeface="Arial"/>
              </a:rPr>
              <a:t> </a:t>
            </a:r>
            <a:r>
              <a:rPr sz="1071" dirty="0">
                <a:latin typeface="Arial"/>
                <a:cs typeface="Arial"/>
              </a:rPr>
              <a:t>A/C</a:t>
            </a:r>
            <a:r>
              <a:rPr sz="1071" spc="-24" dirty="0">
                <a:latin typeface="Arial"/>
                <a:cs typeface="Arial"/>
              </a:rPr>
              <a:t> </a:t>
            </a:r>
            <a:r>
              <a:rPr sz="1071" dirty="0">
                <a:latin typeface="Arial"/>
                <a:cs typeface="Arial"/>
              </a:rPr>
              <a:t>performance,</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energy</a:t>
            </a:r>
            <a:r>
              <a:rPr sz="1071" spc="-29" dirty="0">
                <a:latin typeface="Arial"/>
                <a:cs typeface="Arial"/>
              </a:rPr>
              <a:t> </a:t>
            </a:r>
            <a:r>
              <a:rPr sz="1071" spc="-10" dirty="0">
                <a:latin typeface="Arial"/>
                <a:cs typeface="Arial"/>
              </a:rPr>
              <a:t>savings.</a:t>
            </a:r>
            <a:endParaRPr sz="1071" dirty="0">
              <a:latin typeface="Arial"/>
              <a:cs typeface="Arial"/>
            </a:endParaRPr>
          </a:p>
          <a:p>
            <a:pPr marL="12369" marR="5566" algn="just">
              <a:lnSpc>
                <a:spcPct val="143600"/>
              </a:lnSpc>
              <a:spcBef>
                <a:spcPts val="589"/>
              </a:spcBef>
            </a:pPr>
            <a:r>
              <a:rPr sz="1071" dirty="0">
                <a:latin typeface="Arial"/>
                <a:cs typeface="Arial"/>
              </a:rPr>
              <a:t>With a</a:t>
            </a:r>
            <a:r>
              <a:rPr sz="1071" spc="-5" dirty="0">
                <a:latin typeface="Arial"/>
                <a:cs typeface="Arial"/>
              </a:rPr>
              <a:t> </a:t>
            </a:r>
            <a:r>
              <a:rPr sz="1071" dirty="0">
                <a:latin typeface="Arial"/>
                <a:cs typeface="Arial"/>
              </a:rPr>
              <a:t>variable displacement compressor, there</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no jerking</a:t>
            </a:r>
            <a:r>
              <a:rPr sz="1071" spc="5" dirty="0">
                <a:latin typeface="Arial"/>
                <a:cs typeface="Arial"/>
              </a:rPr>
              <a:t> </a:t>
            </a:r>
            <a:r>
              <a:rPr sz="1071" dirty="0">
                <a:latin typeface="Arial"/>
                <a:cs typeface="Arial"/>
              </a:rPr>
              <a:t>of the engine brought</a:t>
            </a:r>
            <a:r>
              <a:rPr sz="1071" spc="-5" dirty="0">
                <a:latin typeface="Arial"/>
                <a:cs typeface="Arial"/>
              </a:rPr>
              <a:t> </a:t>
            </a:r>
            <a:r>
              <a:rPr sz="1071" dirty="0">
                <a:latin typeface="Arial"/>
                <a:cs typeface="Arial"/>
              </a:rPr>
              <a:t>about by </a:t>
            </a:r>
            <a:r>
              <a:rPr sz="1071" spc="-24" dirty="0">
                <a:latin typeface="Arial"/>
                <a:cs typeface="Arial"/>
              </a:rPr>
              <a:t>the </a:t>
            </a:r>
            <a:r>
              <a:rPr sz="1071" dirty="0">
                <a:latin typeface="Arial"/>
                <a:cs typeface="Arial"/>
              </a:rPr>
              <a:t>switching</a:t>
            </a:r>
            <a:r>
              <a:rPr sz="1071" spc="-15" dirty="0">
                <a:latin typeface="Arial"/>
                <a:cs typeface="Arial"/>
              </a:rPr>
              <a:t> </a:t>
            </a:r>
            <a:r>
              <a:rPr sz="1071" dirty="0">
                <a:latin typeface="Arial"/>
                <a:cs typeface="Arial"/>
              </a:rPr>
              <a:t>ON</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OFF</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compressor</a:t>
            </a:r>
            <a:r>
              <a:rPr sz="1071" spc="-10" dirty="0">
                <a:latin typeface="Arial"/>
                <a:cs typeface="Arial"/>
              </a:rPr>
              <a:t> </a:t>
            </a:r>
            <a:r>
              <a:rPr sz="1071" dirty="0">
                <a:latin typeface="Arial"/>
                <a:cs typeface="Arial"/>
              </a:rPr>
              <a:t>clutch.</a:t>
            </a:r>
            <a:r>
              <a:rPr sz="1071" spc="-10"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fact,</a:t>
            </a:r>
            <a:r>
              <a:rPr sz="1071" spc="-10" dirty="0">
                <a:latin typeface="Arial"/>
                <a:cs typeface="Arial"/>
              </a:rPr>
              <a:t> </a:t>
            </a:r>
            <a:r>
              <a:rPr sz="1071" dirty="0">
                <a:latin typeface="Arial"/>
                <a:cs typeface="Arial"/>
              </a:rPr>
              <a:t>some</a:t>
            </a:r>
            <a:r>
              <a:rPr sz="1071" spc="-10" dirty="0">
                <a:latin typeface="Arial"/>
                <a:cs typeface="Arial"/>
              </a:rPr>
              <a:t> </a:t>
            </a:r>
            <a:r>
              <a:rPr sz="1071" dirty="0">
                <a:latin typeface="Arial"/>
                <a:cs typeface="Arial"/>
              </a:rPr>
              <a:t>variable</a:t>
            </a:r>
            <a:r>
              <a:rPr sz="1071" spc="-10" dirty="0">
                <a:latin typeface="Arial"/>
                <a:cs typeface="Arial"/>
              </a:rPr>
              <a:t> </a:t>
            </a:r>
            <a:r>
              <a:rPr sz="1071" dirty="0">
                <a:latin typeface="Arial"/>
                <a:cs typeface="Arial"/>
              </a:rPr>
              <a:t>displacement</a:t>
            </a:r>
            <a:r>
              <a:rPr sz="1071" spc="-10" dirty="0">
                <a:latin typeface="Arial"/>
                <a:cs typeface="Arial"/>
              </a:rPr>
              <a:t> compressors </a:t>
            </a:r>
            <a:r>
              <a:rPr sz="1071" dirty="0">
                <a:latin typeface="Arial"/>
                <a:cs typeface="Arial"/>
              </a:rPr>
              <a:t>have</a:t>
            </a:r>
            <a:r>
              <a:rPr sz="1071" spc="331" dirty="0">
                <a:latin typeface="Arial"/>
                <a:cs typeface="Arial"/>
              </a:rPr>
              <a:t> </a:t>
            </a:r>
            <a:r>
              <a:rPr sz="1071" dirty="0">
                <a:latin typeface="Arial"/>
                <a:cs typeface="Arial"/>
              </a:rPr>
              <a:t>no</a:t>
            </a:r>
            <a:r>
              <a:rPr sz="1071" spc="331" dirty="0">
                <a:latin typeface="Arial"/>
                <a:cs typeface="Arial"/>
              </a:rPr>
              <a:t> </a:t>
            </a:r>
            <a:r>
              <a:rPr sz="1071" dirty="0">
                <a:latin typeface="Arial"/>
                <a:cs typeface="Arial"/>
              </a:rPr>
              <a:t>clutch</a:t>
            </a:r>
            <a:r>
              <a:rPr sz="1071" spc="331" dirty="0">
                <a:latin typeface="Arial"/>
                <a:cs typeface="Arial"/>
              </a:rPr>
              <a:t> </a:t>
            </a:r>
            <a:r>
              <a:rPr sz="1071" dirty="0">
                <a:latin typeface="Arial"/>
                <a:cs typeface="Arial"/>
              </a:rPr>
              <a:t>at</a:t>
            </a:r>
            <a:r>
              <a:rPr sz="1071" spc="336" dirty="0">
                <a:latin typeface="Arial"/>
                <a:cs typeface="Arial"/>
              </a:rPr>
              <a:t> </a:t>
            </a:r>
            <a:r>
              <a:rPr sz="1071" dirty="0">
                <a:latin typeface="Arial"/>
                <a:cs typeface="Arial"/>
              </a:rPr>
              <a:t>all.</a:t>
            </a:r>
            <a:r>
              <a:rPr sz="1071" spc="326" dirty="0">
                <a:latin typeface="Arial"/>
                <a:cs typeface="Arial"/>
              </a:rPr>
              <a:t> </a:t>
            </a:r>
            <a:r>
              <a:rPr sz="1071" dirty="0">
                <a:latin typeface="Arial"/>
                <a:cs typeface="Arial"/>
              </a:rPr>
              <a:t>This</a:t>
            </a:r>
            <a:r>
              <a:rPr sz="1071" spc="331" dirty="0">
                <a:latin typeface="Arial"/>
                <a:cs typeface="Arial"/>
              </a:rPr>
              <a:t> </a:t>
            </a:r>
            <a:r>
              <a:rPr sz="1071" dirty="0">
                <a:latin typeface="Arial"/>
                <a:cs typeface="Arial"/>
              </a:rPr>
              <a:t>results</a:t>
            </a:r>
            <a:r>
              <a:rPr sz="1071" spc="336" dirty="0">
                <a:latin typeface="Arial"/>
                <a:cs typeface="Arial"/>
              </a:rPr>
              <a:t> </a:t>
            </a:r>
            <a:r>
              <a:rPr sz="1071" dirty="0">
                <a:latin typeface="Arial"/>
                <a:cs typeface="Arial"/>
              </a:rPr>
              <a:t>in</a:t>
            </a:r>
            <a:r>
              <a:rPr sz="1071" spc="336" dirty="0">
                <a:latin typeface="Arial"/>
                <a:cs typeface="Arial"/>
              </a:rPr>
              <a:t> </a:t>
            </a:r>
            <a:r>
              <a:rPr sz="1071" dirty="0">
                <a:latin typeface="Arial"/>
                <a:cs typeface="Arial"/>
              </a:rPr>
              <a:t>a</a:t>
            </a:r>
            <a:r>
              <a:rPr sz="1071" spc="331" dirty="0">
                <a:latin typeface="Arial"/>
                <a:cs typeface="Arial"/>
              </a:rPr>
              <a:t> </a:t>
            </a:r>
            <a:r>
              <a:rPr sz="1071" dirty="0">
                <a:latin typeface="Arial"/>
                <a:cs typeface="Arial"/>
              </a:rPr>
              <a:t>very</a:t>
            </a:r>
            <a:r>
              <a:rPr sz="1071" spc="336" dirty="0">
                <a:latin typeface="Arial"/>
                <a:cs typeface="Arial"/>
              </a:rPr>
              <a:t> </a:t>
            </a:r>
            <a:r>
              <a:rPr sz="1071" dirty="0">
                <a:latin typeface="Arial"/>
                <a:cs typeface="Arial"/>
              </a:rPr>
              <a:t>smooth</a:t>
            </a:r>
            <a:r>
              <a:rPr sz="1071" spc="331" dirty="0">
                <a:latin typeface="Arial"/>
                <a:cs typeface="Arial"/>
              </a:rPr>
              <a:t> </a:t>
            </a:r>
            <a:r>
              <a:rPr sz="1071" dirty="0">
                <a:latin typeface="Arial"/>
                <a:cs typeface="Arial"/>
              </a:rPr>
              <a:t>operation</a:t>
            </a:r>
            <a:r>
              <a:rPr sz="1071" spc="331" dirty="0">
                <a:latin typeface="Arial"/>
                <a:cs typeface="Arial"/>
              </a:rPr>
              <a:t> </a:t>
            </a:r>
            <a:r>
              <a:rPr sz="1071" dirty="0">
                <a:latin typeface="Arial"/>
                <a:cs typeface="Arial"/>
              </a:rPr>
              <a:t>and</a:t>
            </a:r>
            <a:r>
              <a:rPr sz="1071" spc="336" dirty="0">
                <a:latin typeface="Arial"/>
                <a:cs typeface="Arial"/>
              </a:rPr>
              <a:t> </a:t>
            </a:r>
            <a:r>
              <a:rPr sz="1071" dirty="0">
                <a:latin typeface="Arial"/>
                <a:cs typeface="Arial"/>
              </a:rPr>
              <a:t>improvement</a:t>
            </a:r>
            <a:r>
              <a:rPr sz="1071" spc="331" dirty="0">
                <a:latin typeface="Arial"/>
                <a:cs typeface="Arial"/>
              </a:rPr>
              <a:t> </a:t>
            </a:r>
            <a:r>
              <a:rPr sz="1071" dirty="0">
                <a:latin typeface="Arial"/>
                <a:cs typeface="Arial"/>
              </a:rPr>
              <a:t>in</a:t>
            </a:r>
            <a:r>
              <a:rPr sz="1071" spc="331" dirty="0">
                <a:latin typeface="Arial"/>
                <a:cs typeface="Arial"/>
              </a:rPr>
              <a:t> </a:t>
            </a:r>
            <a:r>
              <a:rPr sz="1071" spc="-19" dirty="0">
                <a:latin typeface="Arial"/>
                <a:cs typeface="Arial"/>
              </a:rPr>
              <a:t>fuel </a:t>
            </a:r>
            <a:r>
              <a:rPr sz="1071" spc="-10" dirty="0">
                <a:latin typeface="Arial"/>
                <a:cs typeface="Arial"/>
              </a:rPr>
              <a:t>consumption.</a:t>
            </a:r>
            <a:endParaRPr sz="1071" dirty="0">
              <a:latin typeface="Arial"/>
              <a:cs typeface="Arial"/>
            </a:endParaRPr>
          </a:p>
          <a:p>
            <a:pPr marL="12369" algn="just">
              <a:spcBef>
                <a:spcPts val="1149"/>
              </a:spcBef>
            </a:pPr>
            <a:r>
              <a:rPr sz="1071" dirty="0">
                <a:latin typeface="Arial"/>
                <a:cs typeface="Arial"/>
              </a:rPr>
              <a:t>There</a:t>
            </a:r>
            <a:r>
              <a:rPr sz="1071" spc="-29"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two</a:t>
            </a:r>
            <a:r>
              <a:rPr sz="1071" spc="-29" dirty="0">
                <a:latin typeface="Arial"/>
                <a:cs typeface="Arial"/>
              </a:rPr>
              <a:t> </a:t>
            </a:r>
            <a:r>
              <a:rPr sz="1071" dirty="0">
                <a:latin typeface="Arial"/>
                <a:cs typeface="Arial"/>
              </a:rPr>
              <a:t>commonly</a:t>
            </a:r>
            <a:r>
              <a:rPr sz="1071" spc="-24" dirty="0">
                <a:latin typeface="Arial"/>
                <a:cs typeface="Arial"/>
              </a:rPr>
              <a:t> </a:t>
            </a:r>
            <a:r>
              <a:rPr sz="1071" dirty="0">
                <a:latin typeface="Arial"/>
                <a:cs typeface="Arial"/>
              </a:rPr>
              <a:t>used</a:t>
            </a:r>
            <a:r>
              <a:rPr sz="1071" spc="-29" dirty="0">
                <a:latin typeface="Arial"/>
                <a:cs typeface="Arial"/>
              </a:rPr>
              <a:t> </a:t>
            </a:r>
            <a:r>
              <a:rPr sz="1071" dirty="0">
                <a:latin typeface="Arial"/>
                <a:cs typeface="Arial"/>
              </a:rPr>
              <a:t>types</a:t>
            </a:r>
            <a:r>
              <a:rPr sz="1071" spc="-2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variable</a:t>
            </a:r>
            <a:r>
              <a:rPr sz="1071" spc="-29" dirty="0">
                <a:latin typeface="Arial"/>
                <a:cs typeface="Arial"/>
              </a:rPr>
              <a:t> </a:t>
            </a:r>
            <a:r>
              <a:rPr sz="1071" dirty="0">
                <a:latin typeface="Arial"/>
                <a:cs typeface="Arial"/>
              </a:rPr>
              <a:t>displacement</a:t>
            </a:r>
            <a:r>
              <a:rPr sz="1071" spc="-29" dirty="0">
                <a:latin typeface="Arial"/>
                <a:cs typeface="Arial"/>
              </a:rPr>
              <a:t> </a:t>
            </a:r>
            <a:r>
              <a:rPr sz="1071" spc="-10" dirty="0">
                <a:latin typeface="Arial"/>
                <a:cs typeface="Arial"/>
              </a:rPr>
              <a:t>compressors:</a:t>
            </a:r>
            <a:endParaRPr sz="1071" dirty="0">
              <a:latin typeface="Arial"/>
              <a:cs typeface="Arial"/>
            </a:endParaRPr>
          </a:p>
          <a:p>
            <a:pPr marL="455161" lvl="2" indent="-220160" algn="just">
              <a:spcBef>
                <a:spcPts val="1149"/>
              </a:spcBef>
              <a:buAutoNum type="alphaLcPeriod"/>
              <a:tabLst>
                <a:tab pos="455161" algn="l"/>
              </a:tabLst>
            </a:pPr>
            <a:r>
              <a:rPr sz="1071" dirty="0">
                <a:latin typeface="Arial"/>
                <a:cs typeface="Arial"/>
              </a:rPr>
              <a:t>The</a:t>
            </a:r>
            <a:r>
              <a:rPr sz="1071" spc="-39" dirty="0">
                <a:latin typeface="Arial"/>
                <a:cs typeface="Arial"/>
              </a:rPr>
              <a:t> </a:t>
            </a:r>
            <a:r>
              <a:rPr sz="1071" dirty="0">
                <a:latin typeface="Arial"/>
                <a:cs typeface="Arial"/>
              </a:rPr>
              <a:t>internally</a:t>
            </a:r>
            <a:r>
              <a:rPr sz="1071" spc="-34" dirty="0">
                <a:latin typeface="Arial"/>
                <a:cs typeface="Arial"/>
              </a:rPr>
              <a:t> </a:t>
            </a:r>
            <a:r>
              <a:rPr sz="1071" dirty="0">
                <a:latin typeface="Arial"/>
                <a:cs typeface="Arial"/>
              </a:rPr>
              <a:t>controlled</a:t>
            </a:r>
            <a:r>
              <a:rPr sz="1071" spc="-39" dirty="0">
                <a:latin typeface="Arial"/>
                <a:cs typeface="Arial"/>
              </a:rPr>
              <a:t> </a:t>
            </a:r>
            <a:r>
              <a:rPr sz="1071" dirty="0">
                <a:latin typeface="Arial"/>
                <a:cs typeface="Arial"/>
              </a:rPr>
              <a:t>variable</a:t>
            </a:r>
            <a:r>
              <a:rPr sz="1071" spc="-34" dirty="0">
                <a:latin typeface="Arial"/>
                <a:cs typeface="Arial"/>
              </a:rPr>
              <a:t> </a:t>
            </a:r>
            <a:r>
              <a:rPr sz="1071" dirty="0">
                <a:latin typeface="Arial"/>
                <a:cs typeface="Arial"/>
              </a:rPr>
              <a:t>displacement</a:t>
            </a:r>
            <a:r>
              <a:rPr sz="1071" spc="-34" dirty="0">
                <a:latin typeface="Arial"/>
                <a:cs typeface="Arial"/>
              </a:rPr>
              <a:t> </a:t>
            </a:r>
            <a:r>
              <a:rPr sz="1071" dirty="0">
                <a:latin typeface="Arial"/>
                <a:cs typeface="Arial"/>
              </a:rPr>
              <a:t>compressor</a:t>
            </a:r>
            <a:r>
              <a:rPr sz="1071" spc="-34" dirty="0">
                <a:latin typeface="Arial"/>
                <a:cs typeface="Arial"/>
              </a:rPr>
              <a:t> </a:t>
            </a:r>
            <a:r>
              <a:rPr sz="1071" spc="-10" dirty="0">
                <a:latin typeface="Arial"/>
                <a:cs typeface="Arial"/>
              </a:rPr>
              <a:t>(ICVDC)</a:t>
            </a:r>
            <a:endParaRPr sz="1071" dirty="0">
              <a:latin typeface="Arial"/>
              <a:cs typeface="Arial"/>
            </a:endParaRPr>
          </a:p>
          <a:p>
            <a:pPr marL="455161" lvl="2" indent="-220160" algn="just">
              <a:spcBef>
                <a:spcPts val="560"/>
              </a:spcBef>
              <a:buAutoNum type="alphaLcPeriod"/>
              <a:tabLst>
                <a:tab pos="455161" algn="l"/>
              </a:tabLst>
            </a:pPr>
            <a:r>
              <a:rPr sz="1071" dirty="0">
                <a:latin typeface="Arial"/>
                <a:cs typeface="Arial"/>
              </a:rPr>
              <a:t>The</a:t>
            </a:r>
            <a:r>
              <a:rPr sz="1071" spc="-34" dirty="0">
                <a:latin typeface="Arial"/>
                <a:cs typeface="Arial"/>
              </a:rPr>
              <a:t> </a:t>
            </a:r>
            <a:r>
              <a:rPr sz="1071" dirty="0">
                <a:latin typeface="Arial"/>
                <a:cs typeface="Arial"/>
              </a:rPr>
              <a:t>externally</a:t>
            </a:r>
            <a:r>
              <a:rPr sz="1071" spc="-34" dirty="0">
                <a:latin typeface="Arial"/>
                <a:cs typeface="Arial"/>
              </a:rPr>
              <a:t> </a:t>
            </a:r>
            <a:r>
              <a:rPr sz="1071" dirty="0">
                <a:latin typeface="Arial"/>
                <a:cs typeface="Arial"/>
              </a:rPr>
              <a:t>controlled</a:t>
            </a:r>
            <a:r>
              <a:rPr sz="1071" spc="-39" dirty="0">
                <a:latin typeface="Arial"/>
                <a:cs typeface="Arial"/>
              </a:rPr>
              <a:t> </a:t>
            </a:r>
            <a:r>
              <a:rPr sz="1071" dirty="0">
                <a:latin typeface="Arial"/>
                <a:cs typeface="Arial"/>
              </a:rPr>
              <a:t>VDC</a:t>
            </a:r>
            <a:r>
              <a:rPr sz="1071" spc="-39" dirty="0">
                <a:latin typeface="Arial"/>
                <a:cs typeface="Arial"/>
              </a:rPr>
              <a:t> </a:t>
            </a:r>
            <a:r>
              <a:rPr sz="1071" spc="-10" dirty="0">
                <a:latin typeface="Arial"/>
                <a:cs typeface="Arial"/>
              </a:rPr>
              <a:t>(ECVDC)</a:t>
            </a:r>
            <a:endParaRPr sz="1071" dirty="0">
              <a:latin typeface="Arial"/>
              <a:cs typeface="Arial"/>
            </a:endParaRPr>
          </a:p>
          <a:p>
            <a:pPr marL="12369" marR="5566" algn="just">
              <a:lnSpc>
                <a:spcPct val="143600"/>
              </a:lnSpc>
              <a:spcBef>
                <a:spcPts val="584"/>
              </a:spcBef>
            </a:pPr>
            <a:r>
              <a:rPr sz="1071" dirty="0">
                <a:latin typeface="Arial"/>
                <a:cs typeface="Arial"/>
              </a:rPr>
              <a:t>Both</a:t>
            </a:r>
            <a:r>
              <a:rPr sz="1071" spc="-34" dirty="0">
                <a:latin typeface="Arial"/>
                <a:cs typeface="Arial"/>
              </a:rPr>
              <a:t> </a:t>
            </a:r>
            <a:r>
              <a:rPr sz="1071" dirty="0">
                <a:latin typeface="Arial"/>
                <a:cs typeface="Arial"/>
              </a:rPr>
              <a:t>have</a:t>
            </a:r>
            <a:r>
              <a:rPr sz="1071" spc="-34" dirty="0">
                <a:latin typeface="Arial"/>
                <a:cs typeface="Arial"/>
              </a:rPr>
              <a:t> </a:t>
            </a:r>
            <a:r>
              <a:rPr sz="1071" dirty="0">
                <a:latin typeface="Arial"/>
                <a:cs typeface="Arial"/>
              </a:rPr>
              <a:t>basically</a:t>
            </a:r>
            <a:r>
              <a:rPr sz="1071" spc="-2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same</a:t>
            </a:r>
            <a:r>
              <a:rPr sz="1071" spc="-29" dirty="0">
                <a:latin typeface="Arial"/>
                <a:cs typeface="Arial"/>
              </a:rPr>
              <a:t> </a:t>
            </a:r>
            <a:r>
              <a:rPr sz="1071" dirty="0">
                <a:latin typeface="Arial"/>
                <a:cs typeface="Arial"/>
              </a:rPr>
              <a:t>internal</a:t>
            </a:r>
            <a:r>
              <a:rPr sz="1071" spc="-29" dirty="0">
                <a:latin typeface="Arial"/>
                <a:cs typeface="Arial"/>
              </a:rPr>
              <a:t> </a:t>
            </a:r>
            <a:r>
              <a:rPr sz="1071" dirty="0">
                <a:latin typeface="Arial"/>
                <a:cs typeface="Arial"/>
              </a:rPr>
              <a:t>structure.</a:t>
            </a:r>
            <a:r>
              <a:rPr sz="1071" spc="-34" dirty="0">
                <a:latin typeface="Arial"/>
                <a:cs typeface="Arial"/>
              </a:rPr>
              <a:t> </a:t>
            </a:r>
            <a:r>
              <a:rPr sz="1071" dirty="0">
                <a:latin typeface="Arial"/>
                <a:cs typeface="Arial"/>
              </a:rPr>
              <a:t>They</a:t>
            </a:r>
            <a:r>
              <a:rPr sz="1071" spc="-29" dirty="0">
                <a:latin typeface="Arial"/>
                <a:cs typeface="Arial"/>
              </a:rPr>
              <a:t> </a:t>
            </a:r>
            <a:r>
              <a:rPr sz="1071" dirty="0">
                <a:latin typeface="Arial"/>
                <a:cs typeface="Arial"/>
              </a:rPr>
              <a:t>differ</a:t>
            </a:r>
            <a:r>
              <a:rPr sz="1071" spc="-29" dirty="0">
                <a:latin typeface="Arial"/>
                <a:cs typeface="Arial"/>
              </a:rPr>
              <a:t> </a:t>
            </a:r>
            <a:r>
              <a:rPr sz="1071" dirty="0">
                <a:latin typeface="Arial"/>
                <a:cs typeface="Arial"/>
              </a:rPr>
              <a:t>only</a:t>
            </a:r>
            <a:r>
              <a:rPr sz="1071" spc="-29" dirty="0">
                <a:latin typeface="Arial"/>
                <a:cs typeface="Arial"/>
              </a:rPr>
              <a:t> </a:t>
            </a:r>
            <a:r>
              <a:rPr sz="1071" dirty="0">
                <a:latin typeface="Arial"/>
                <a:cs typeface="Arial"/>
              </a:rPr>
              <a:t>on</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manner</a:t>
            </a:r>
            <a:r>
              <a:rPr sz="1071" spc="-2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displacement </a:t>
            </a:r>
            <a:r>
              <a:rPr sz="1071" dirty="0">
                <a:latin typeface="Arial"/>
                <a:cs typeface="Arial"/>
              </a:rPr>
              <a:t>control</a:t>
            </a:r>
            <a:r>
              <a:rPr sz="1071" spc="-24" dirty="0">
                <a:latin typeface="Arial"/>
                <a:cs typeface="Arial"/>
              </a:rPr>
              <a:t> </a:t>
            </a:r>
            <a:r>
              <a:rPr sz="1071" dirty="0">
                <a:latin typeface="Arial"/>
                <a:cs typeface="Arial"/>
              </a:rPr>
              <a:t>valve</a:t>
            </a:r>
            <a:r>
              <a:rPr sz="1071" spc="-19" dirty="0">
                <a:latin typeface="Arial"/>
                <a:cs typeface="Arial"/>
              </a:rPr>
              <a:t> </a:t>
            </a:r>
            <a:r>
              <a:rPr sz="1071" dirty="0">
                <a:latin typeface="Arial"/>
                <a:cs typeface="Arial"/>
              </a:rPr>
              <a:t>is</a:t>
            </a:r>
            <a:r>
              <a:rPr sz="1071" spc="-19" dirty="0">
                <a:latin typeface="Arial"/>
                <a:cs typeface="Arial"/>
              </a:rPr>
              <a:t> </a:t>
            </a:r>
            <a:r>
              <a:rPr sz="1071" spc="-10" dirty="0">
                <a:latin typeface="Arial"/>
                <a:cs typeface="Arial"/>
              </a:rPr>
              <a:t>actuated.</a:t>
            </a:r>
            <a:endParaRPr sz="1071" dirty="0">
              <a:latin typeface="Arial"/>
              <a:cs typeface="Arial"/>
            </a:endParaRPr>
          </a:p>
          <a:p>
            <a:pPr marL="12369" marR="5566" algn="just">
              <a:lnSpc>
                <a:spcPct val="143600"/>
              </a:lnSpc>
              <a:spcBef>
                <a:spcPts val="594"/>
              </a:spcBef>
            </a:pPr>
            <a:r>
              <a:rPr sz="1071" dirty="0">
                <a:latin typeface="Arial"/>
                <a:cs typeface="Arial"/>
              </a:rPr>
              <a:t>In</a:t>
            </a:r>
            <a:r>
              <a:rPr sz="1071" spc="190" dirty="0">
                <a:latin typeface="Arial"/>
                <a:cs typeface="Arial"/>
              </a:rPr>
              <a:t> </a:t>
            </a:r>
            <a:r>
              <a:rPr sz="1071" dirty="0">
                <a:latin typeface="Arial"/>
                <a:cs typeface="Arial"/>
              </a:rPr>
              <a:t>an</a:t>
            </a:r>
            <a:r>
              <a:rPr sz="1071" spc="195" dirty="0">
                <a:latin typeface="Arial"/>
                <a:cs typeface="Arial"/>
              </a:rPr>
              <a:t> </a:t>
            </a:r>
            <a:r>
              <a:rPr sz="1071" dirty="0">
                <a:latin typeface="Arial"/>
                <a:cs typeface="Arial"/>
              </a:rPr>
              <a:t>internally</a:t>
            </a:r>
            <a:r>
              <a:rPr sz="1071" spc="195" dirty="0">
                <a:latin typeface="Arial"/>
                <a:cs typeface="Arial"/>
              </a:rPr>
              <a:t> </a:t>
            </a:r>
            <a:r>
              <a:rPr sz="1071" dirty="0">
                <a:latin typeface="Arial"/>
                <a:cs typeface="Arial"/>
              </a:rPr>
              <a:t>controlled</a:t>
            </a:r>
            <a:r>
              <a:rPr sz="1071" spc="195" dirty="0">
                <a:latin typeface="Arial"/>
                <a:cs typeface="Arial"/>
              </a:rPr>
              <a:t> </a:t>
            </a:r>
            <a:r>
              <a:rPr sz="1071" dirty="0">
                <a:latin typeface="Arial"/>
                <a:cs typeface="Arial"/>
              </a:rPr>
              <a:t>VDC,</a:t>
            </a:r>
            <a:r>
              <a:rPr sz="1071" spc="190" dirty="0">
                <a:latin typeface="Arial"/>
                <a:cs typeface="Arial"/>
              </a:rPr>
              <a:t> </a:t>
            </a:r>
            <a:r>
              <a:rPr sz="1071" dirty="0">
                <a:latin typeface="Arial"/>
                <a:cs typeface="Arial"/>
              </a:rPr>
              <a:t>a</a:t>
            </a:r>
            <a:r>
              <a:rPr sz="1071" spc="199" dirty="0">
                <a:latin typeface="Arial"/>
                <a:cs typeface="Arial"/>
              </a:rPr>
              <a:t> </a:t>
            </a:r>
            <a:r>
              <a:rPr sz="1071" dirty="0">
                <a:latin typeface="Arial"/>
                <a:cs typeface="Arial"/>
              </a:rPr>
              <a:t>control</a:t>
            </a:r>
            <a:r>
              <a:rPr sz="1071" spc="190" dirty="0">
                <a:latin typeface="Arial"/>
                <a:cs typeface="Arial"/>
              </a:rPr>
              <a:t> </a:t>
            </a:r>
            <a:r>
              <a:rPr sz="1071" dirty="0">
                <a:latin typeface="Arial"/>
                <a:cs typeface="Arial"/>
              </a:rPr>
              <a:t>valve</a:t>
            </a:r>
            <a:r>
              <a:rPr sz="1071" spc="195" dirty="0">
                <a:latin typeface="Arial"/>
                <a:cs typeface="Arial"/>
              </a:rPr>
              <a:t> </a:t>
            </a:r>
            <a:r>
              <a:rPr sz="1071" dirty="0">
                <a:latin typeface="Arial"/>
                <a:cs typeface="Arial"/>
              </a:rPr>
              <a:t>senses</a:t>
            </a:r>
            <a:r>
              <a:rPr sz="1071" spc="195" dirty="0">
                <a:latin typeface="Arial"/>
                <a:cs typeface="Arial"/>
              </a:rPr>
              <a:t> </a:t>
            </a:r>
            <a:r>
              <a:rPr sz="1071" dirty="0">
                <a:latin typeface="Arial"/>
                <a:cs typeface="Arial"/>
              </a:rPr>
              <a:t>the</a:t>
            </a:r>
            <a:r>
              <a:rPr sz="1071" spc="195" dirty="0">
                <a:latin typeface="Arial"/>
                <a:cs typeface="Arial"/>
              </a:rPr>
              <a:t> </a:t>
            </a:r>
            <a:r>
              <a:rPr sz="1071" dirty="0">
                <a:latin typeface="Arial"/>
                <a:cs typeface="Arial"/>
              </a:rPr>
              <a:t>intake</a:t>
            </a:r>
            <a:r>
              <a:rPr sz="1071" spc="190" dirty="0">
                <a:latin typeface="Arial"/>
                <a:cs typeface="Arial"/>
              </a:rPr>
              <a:t> </a:t>
            </a:r>
            <a:r>
              <a:rPr sz="1071" dirty="0">
                <a:latin typeface="Arial"/>
                <a:cs typeface="Arial"/>
              </a:rPr>
              <a:t>(suction)</a:t>
            </a:r>
            <a:r>
              <a:rPr sz="1071" spc="195" dirty="0">
                <a:latin typeface="Arial"/>
                <a:cs typeface="Arial"/>
              </a:rPr>
              <a:t> </a:t>
            </a:r>
            <a:r>
              <a:rPr sz="1071" dirty="0">
                <a:latin typeface="Arial"/>
                <a:cs typeface="Arial"/>
              </a:rPr>
              <a:t>pressure</a:t>
            </a:r>
            <a:r>
              <a:rPr sz="1071" spc="190" dirty="0">
                <a:latin typeface="Arial"/>
                <a:cs typeface="Arial"/>
              </a:rPr>
              <a:t> </a:t>
            </a:r>
            <a:r>
              <a:rPr sz="1071" dirty="0">
                <a:latin typeface="Arial"/>
                <a:cs typeface="Arial"/>
              </a:rPr>
              <a:t>of</a:t>
            </a:r>
            <a:r>
              <a:rPr sz="1071" spc="195" dirty="0">
                <a:latin typeface="Arial"/>
                <a:cs typeface="Arial"/>
              </a:rPr>
              <a:t> </a:t>
            </a:r>
            <a:r>
              <a:rPr sz="1071" spc="-24" dirty="0">
                <a:latin typeface="Arial"/>
                <a:cs typeface="Arial"/>
              </a:rPr>
              <a:t>the </a:t>
            </a:r>
            <a:r>
              <a:rPr sz="1071" dirty="0">
                <a:latin typeface="Arial"/>
                <a:cs typeface="Arial"/>
              </a:rPr>
              <a:t>refrigerant</a:t>
            </a:r>
            <a:r>
              <a:rPr sz="1071" spc="83" dirty="0">
                <a:latin typeface="Arial"/>
                <a:cs typeface="Arial"/>
              </a:rPr>
              <a:t> </a:t>
            </a:r>
            <a:r>
              <a:rPr sz="1071" dirty="0">
                <a:latin typeface="Arial"/>
                <a:cs typeface="Arial"/>
              </a:rPr>
              <a:t>gas</a:t>
            </a:r>
            <a:r>
              <a:rPr sz="1071" spc="93" dirty="0">
                <a:latin typeface="Arial"/>
                <a:cs typeface="Arial"/>
              </a:rPr>
              <a:t> </a:t>
            </a:r>
            <a:r>
              <a:rPr sz="1071" dirty="0">
                <a:latin typeface="Arial"/>
                <a:cs typeface="Arial"/>
              </a:rPr>
              <a:t>by</a:t>
            </a:r>
            <a:r>
              <a:rPr sz="1071" spc="93" dirty="0">
                <a:latin typeface="Arial"/>
                <a:cs typeface="Arial"/>
              </a:rPr>
              <a:t> </a:t>
            </a:r>
            <a:r>
              <a:rPr sz="1071" dirty="0">
                <a:latin typeface="Arial"/>
                <a:cs typeface="Arial"/>
              </a:rPr>
              <a:t>means</a:t>
            </a:r>
            <a:r>
              <a:rPr sz="1071" spc="93" dirty="0">
                <a:latin typeface="Arial"/>
                <a:cs typeface="Arial"/>
              </a:rPr>
              <a:t> </a:t>
            </a:r>
            <a:r>
              <a:rPr sz="1071" dirty="0">
                <a:latin typeface="Arial"/>
                <a:cs typeface="Arial"/>
              </a:rPr>
              <a:t>of</a:t>
            </a:r>
            <a:r>
              <a:rPr sz="1071" spc="93" dirty="0">
                <a:latin typeface="Arial"/>
                <a:cs typeface="Arial"/>
              </a:rPr>
              <a:t> </a:t>
            </a:r>
            <a:r>
              <a:rPr sz="1071" dirty="0">
                <a:latin typeface="Arial"/>
                <a:cs typeface="Arial"/>
              </a:rPr>
              <a:t>a</a:t>
            </a:r>
            <a:r>
              <a:rPr sz="1071" spc="93" dirty="0">
                <a:latin typeface="Arial"/>
                <a:cs typeface="Arial"/>
              </a:rPr>
              <a:t> </a:t>
            </a:r>
            <a:r>
              <a:rPr sz="1071" dirty="0">
                <a:latin typeface="Arial"/>
                <a:cs typeface="Arial"/>
              </a:rPr>
              <a:t>bellows</a:t>
            </a:r>
            <a:r>
              <a:rPr sz="1071" spc="93" dirty="0">
                <a:latin typeface="Arial"/>
                <a:cs typeface="Arial"/>
              </a:rPr>
              <a:t> </a:t>
            </a:r>
            <a:r>
              <a:rPr sz="1071" dirty="0">
                <a:latin typeface="Arial"/>
                <a:cs typeface="Arial"/>
              </a:rPr>
              <a:t>or</a:t>
            </a:r>
            <a:r>
              <a:rPr sz="1071" spc="88" dirty="0">
                <a:latin typeface="Arial"/>
                <a:cs typeface="Arial"/>
              </a:rPr>
              <a:t> </a:t>
            </a:r>
            <a:r>
              <a:rPr sz="1071" dirty="0">
                <a:latin typeface="Arial"/>
                <a:cs typeface="Arial"/>
              </a:rPr>
              <a:t>diaphragm,</a:t>
            </a:r>
            <a:r>
              <a:rPr sz="1071" spc="93" dirty="0">
                <a:latin typeface="Arial"/>
                <a:cs typeface="Arial"/>
              </a:rPr>
              <a:t> </a:t>
            </a:r>
            <a:r>
              <a:rPr sz="1071" dirty="0">
                <a:latin typeface="Arial"/>
                <a:cs typeface="Arial"/>
              </a:rPr>
              <a:t>which</a:t>
            </a:r>
            <a:r>
              <a:rPr sz="1071" spc="97" dirty="0">
                <a:latin typeface="Arial"/>
                <a:cs typeface="Arial"/>
              </a:rPr>
              <a:t> </a:t>
            </a:r>
            <a:r>
              <a:rPr sz="1071" dirty="0">
                <a:latin typeface="Arial"/>
                <a:cs typeface="Arial"/>
              </a:rPr>
              <a:t>varies</a:t>
            </a:r>
            <a:r>
              <a:rPr sz="1071" spc="88" dirty="0">
                <a:latin typeface="Arial"/>
                <a:cs typeface="Arial"/>
              </a:rPr>
              <a:t> </a:t>
            </a:r>
            <a:r>
              <a:rPr sz="1071" dirty="0">
                <a:latin typeface="Arial"/>
                <a:cs typeface="Arial"/>
              </a:rPr>
              <a:t>with</a:t>
            </a:r>
            <a:r>
              <a:rPr sz="1071" spc="93"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temperature</a:t>
            </a:r>
            <a:r>
              <a:rPr sz="1071" spc="93" dirty="0">
                <a:latin typeface="Arial"/>
                <a:cs typeface="Arial"/>
              </a:rPr>
              <a:t> </a:t>
            </a:r>
            <a:r>
              <a:rPr sz="1071" dirty="0">
                <a:latin typeface="Arial"/>
                <a:cs typeface="Arial"/>
              </a:rPr>
              <a:t>in</a:t>
            </a:r>
            <a:r>
              <a:rPr sz="1071" spc="93" dirty="0">
                <a:latin typeface="Arial"/>
                <a:cs typeface="Arial"/>
              </a:rPr>
              <a:t> </a:t>
            </a:r>
            <a:r>
              <a:rPr sz="1071" spc="-24" dirty="0">
                <a:latin typeface="Arial"/>
                <a:cs typeface="Arial"/>
              </a:rPr>
              <a:t>the </a:t>
            </a:r>
            <a:r>
              <a:rPr sz="1071" dirty="0">
                <a:latin typeface="Arial"/>
                <a:cs typeface="Arial"/>
              </a:rPr>
              <a:t>vehicle's</a:t>
            </a:r>
            <a:r>
              <a:rPr sz="1071" spc="5" dirty="0">
                <a:latin typeface="Arial"/>
                <a:cs typeface="Arial"/>
              </a:rPr>
              <a:t> </a:t>
            </a:r>
            <a:r>
              <a:rPr sz="1071" dirty="0">
                <a:latin typeface="Arial"/>
                <a:cs typeface="Arial"/>
              </a:rPr>
              <a:t>cabin,</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maintain</a:t>
            </a:r>
            <a:r>
              <a:rPr sz="1071" spc="10" dirty="0">
                <a:latin typeface="Arial"/>
                <a:cs typeface="Arial"/>
              </a:rPr>
              <a:t> </a:t>
            </a:r>
            <a:r>
              <a:rPr sz="1071" dirty="0">
                <a:latin typeface="Arial"/>
                <a:cs typeface="Arial"/>
              </a:rPr>
              <a:t>an</a:t>
            </a:r>
            <a:r>
              <a:rPr sz="1071" spc="10" dirty="0">
                <a:latin typeface="Arial"/>
                <a:cs typeface="Arial"/>
              </a:rPr>
              <a:t> </a:t>
            </a:r>
            <a:r>
              <a:rPr sz="1071" dirty="0">
                <a:latin typeface="Arial"/>
                <a:cs typeface="Arial"/>
              </a:rPr>
              <a:t>optimum</a:t>
            </a:r>
            <a:r>
              <a:rPr sz="1071" spc="5" dirty="0">
                <a:latin typeface="Arial"/>
                <a:cs typeface="Arial"/>
              </a:rPr>
              <a:t> </a:t>
            </a:r>
            <a:r>
              <a:rPr sz="1071" dirty="0">
                <a:latin typeface="Arial"/>
                <a:cs typeface="Arial"/>
              </a:rPr>
              <a:t>compressor</a:t>
            </a:r>
            <a:r>
              <a:rPr sz="1071" spc="10" dirty="0">
                <a:latin typeface="Arial"/>
                <a:cs typeface="Arial"/>
              </a:rPr>
              <a:t> </a:t>
            </a:r>
            <a:r>
              <a:rPr sz="1071" dirty="0">
                <a:latin typeface="Arial"/>
                <a:cs typeface="Arial"/>
              </a:rPr>
              <a:t>displacement.</a:t>
            </a:r>
            <a:r>
              <a:rPr sz="1071" spc="15" dirty="0">
                <a:latin typeface="Arial"/>
                <a:cs typeface="Arial"/>
              </a:rPr>
              <a:t> </a:t>
            </a:r>
            <a:r>
              <a:rPr sz="1071" dirty="0">
                <a:latin typeface="Arial"/>
                <a:cs typeface="Arial"/>
              </a:rPr>
              <a:t>This</a:t>
            </a:r>
            <a:r>
              <a:rPr sz="1071" spc="5" dirty="0">
                <a:latin typeface="Arial"/>
                <a:cs typeface="Arial"/>
              </a:rPr>
              <a:t> </a:t>
            </a:r>
            <a:r>
              <a:rPr sz="1071" dirty="0">
                <a:latin typeface="Arial"/>
                <a:cs typeface="Arial"/>
              </a:rPr>
              <a:t>system</a:t>
            </a:r>
            <a:r>
              <a:rPr sz="1071" spc="10" dirty="0">
                <a:latin typeface="Arial"/>
                <a:cs typeface="Arial"/>
              </a:rPr>
              <a:t> </a:t>
            </a:r>
            <a:r>
              <a:rPr sz="1071" dirty="0">
                <a:latin typeface="Arial"/>
                <a:cs typeface="Arial"/>
              </a:rPr>
              <a:t>makes</a:t>
            </a:r>
            <a:r>
              <a:rPr sz="1071" spc="15" dirty="0">
                <a:latin typeface="Arial"/>
                <a:cs typeface="Arial"/>
              </a:rPr>
              <a:t> </a:t>
            </a:r>
            <a:r>
              <a:rPr sz="1071" spc="-10" dirty="0">
                <a:latin typeface="Arial"/>
                <a:cs typeface="Arial"/>
              </a:rPr>
              <a:t>possible </a:t>
            </a:r>
            <a:r>
              <a:rPr sz="1071" dirty="0">
                <a:latin typeface="Arial"/>
                <a:cs typeface="Arial"/>
              </a:rPr>
              <a:t>a</a:t>
            </a:r>
            <a:r>
              <a:rPr sz="1071" spc="-29" dirty="0">
                <a:latin typeface="Arial"/>
                <a:cs typeface="Arial"/>
              </a:rPr>
              <a:t> </a:t>
            </a:r>
            <a:r>
              <a:rPr sz="1071" dirty="0">
                <a:latin typeface="Arial"/>
                <a:cs typeface="Arial"/>
              </a:rPr>
              <a:t>smoother</a:t>
            </a:r>
            <a:r>
              <a:rPr sz="1071" spc="-29" dirty="0">
                <a:latin typeface="Arial"/>
                <a:cs typeface="Arial"/>
              </a:rPr>
              <a:t> </a:t>
            </a:r>
            <a:r>
              <a:rPr sz="1071" dirty="0">
                <a:latin typeface="Arial"/>
                <a:cs typeface="Arial"/>
              </a:rPr>
              <a:t>driving</a:t>
            </a:r>
            <a:r>
              <a:rPr sz="1071" spc="-24" dirty="0">
                <a:latin typeface="Arial"/>
                <a:cs typeface="Arial"/>
              </a:rPr>
              <a:t> </a:t>
            </a:r>
            <a:r>
              <a:rPr sz="1071" dirty="0">
                <a:latin typeface="Arial"/>
                <a:cs typeface="Arial"/>
              </a:rPr>
              <a:t>experience</a:t>
            </a:r>
            <a:r>
              <a:rPr sz="1071" spc="-29" dirty="0">
                <a:latin typeface="Arial"/>
                <a:cs typeface="Arial"/>
              </a:rPr>
              <a:t> </a:t>
            </a:r>
            <a:r>
              <a:rPr sz="1071" dirty="0">
                <a:latin typeface="Arial"/>
                <a:cs typeface="Arial"/>
              </a:rPr>
              <a:t>as</a:t>
            </a:r>
            <a:r>
              <a:rPr sz="1071" spc="-29" dirty="0">
                <a:latin typeface="Arial"/>
                <a:cs typeface="Arial"/>
              </a:rPr>
              <a:t> </a:t>
            </a:r>
            <a:r>
              <a:rPr sz="1071" dirty="0">
                <a:latin typeface="Arial"/>
                <a:cs typeface="Arial"/>
              </a:rPr>
              <a:t>well</a:t>
            </a:r>
            <a:r>
              <a:rPr sz="1071" spc="-24" dirty="0">
                <a:latin typeface="Arial"/>
                <a:cs typeface="Arial"/>
              </a:rPr>
              <a:t> </a:t>
            </a:r>
            <a:r>
              <a:rPr sz="1071" dirty="0">
                <a:latin typeface="Arial"/>
                <a:cs typeface="Arial"/>
              </a:rPr>
              <a:t>as</a:t>
            </a:r>
            <a:r>
              <a:rPr sz="1071" spc="-29" dirty="0">
                <a:latin typeface="Arial"/>
                <a:cs typeface="Arial"/>
              </a:rPr>
              <a:t> </a:t>
            </a:r>
            <a:r>
              <a:rPr sz="1071" dirty="0">
                <a:latin typeface="Arial"/>
                <a:cs typeface="Arial"/>
              </a:rPr>
              <a:t>comfortable</a:t>
            </a:r>
            <a:r>
              <a:rPr sz="1071" spc="-29" dirty="0">
                <a:latin typeface="Arial"/>
                <a:cs typeface="Arial"/>
              </a:rPr>
              <a:t> </a:t>
            </a:r>
            <a:r>
              <a:rPr sz="1071" dirty="0">
                <a:latin typeface="Arial"/>
                <a:cs typeface="Arial"/>
              </a:rPr>
              <a:t>temperature</a:t>
            </a:r>
            <a:r>
              <a:rPr sz="1071" spc="-24" dirty="0">
                <a:latin typeface="Arial"/>
                <a:cs typeface="Arial"/>
              </a:rPr>
              <a:t> </a:t>
            </a:r>
            <a:r>
              <a:rPr sz="1071" spc="-10" dirty="0">
                <a:latin typeface="Arial"/>
                <a:cs typeface="Arial"/>
              </a:rPr>
              <a:t>control.</a:t>
            </a:r>
            <a:endParaRPr sz="1071" dirty="0">
              <a:latin typeface="Arial"/>
              <a:cs typeface="Arial"/>
            </a:endParaRPr>
          </a:p>
          <a:p>
            <a:pPr marL="12369" marR="6184" algn="just">
              <a:lnSpc>
                <a:spcPct val="144100"/>
              </a:lnSpc>
              <a:spcBef>
                <a:spcPts val="575"/>
              </a:spcBef>
            </a:pPr>
            <a:r>
              <a:rPr sz="1071" dirty="0">
                <a:latin typeface="Arial"/>
                <a:cs typeface="Arial"/>
              </a:rPr>
              <a:t>In</a:t>
            </a:r>
            <a:r>
              <a:rPr sz="1071" spc="73" dirty="0">
                <a:latin typeface="Arial"/>
                <a:cs typeface="Arial"/>
              </a:rPr>
              <a:t> </a:t>
            </a:r>
            <a:r>
              <a:rPr sz="1071" dirty="0">
                <a:latin typeface="Arial"/>
                <a:cs typeface="Arial"/>
              </a:rPr>
              <a:t>an</a:t>
            </a:r>
            <a:r>
              <a:rPr sz="1071" spc="73" dirty="0">
                <a:latin typeface="Arial"/>
                <a:cs typeface="Arial"/>
              </a:rPr>
              <a:t> </a:t>
            </a:r>
            <a:r>
              <a:rPr sz="1071" dirty="0">
                <a:latin typeface="Arial"/>
                <a:cs typeface="Arial"/>
              </a:rPr>
              <a:t>externally</a:t>
            </a:r>
            <a:r>
              <a:rPr sz="1071" spc="73" dirty="0">
                <a:latin typeface="Arial"/>
                <a:cs typeface="Arial"/>
              </a:rPr>
              <a:t> </a:t>
            </a:r>
            <a:r>
              <a:rPr sz="1071" dirty="0">
                <a:latin typeface="Arial"/>
                <a:cs typeface="Arial"/>
              </a:rPr>
              <a:t>controlled</a:t>
            </a:r>
            <a:r>
              <a:rPr sz="1071" spc="73" dirty="0">
                <a:latin typeface="Arial"/>
                <a:cs typeface="Arial"/>
              </a:rPr>
              <a:t> </a:t>
            </a:r>
            <a:r>
              <a:rPr sz="1071" dirty="0">
                <a:latin typeface="Arial"/>
                <a:cs typeface="Arial"/>
              </a:rPr>
              <a:t>VDC,</a:t>
            </a:r>
            <a:r>
              <a:rPr sz="1071" spc="73" dirty="0">
                <a:latin typeface="Arial"/>
                <a:cs typeface="Arial"/>
              </a:rPr>
              <a:t> </a:t>
            </a:r>
            <a:r>
              <a:rPr sz="1071" dirty="0">
                <a:latin typeface="Arial"/>
                <a:cs typeface="Arial"/>
              </a:rPr>
              <a:t>actuation</a:t>
            </a:r>
            <a:r>
              <a:rPr sz="1071" spc="73" dirty="0">
                <a:latin typeface="Arial"/>
                <a:cs typeface="Arial"/>
              </a:rPr>
              <a:t> </a:t>
            </a:r>
            <a:r>
              <a:rPr sz="1071" dirty="0">
                <a:latin typeface="Arial"/>
                <a:cs typeface="Arial"/>
              </a:rPr>
              <a:t>of</a:t>
            </a:r>
            <a:r>
              <a:rPr sz="1071" spc="7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control</a:t>
            </a:r>
            <a:r>
              <a:rPr sz="1071" spc="73" dirty="0">
                <a:latin typeface="Arial"/>
                <a:cs typeface="Arial"/>
              </a:rPr>
              <a:t> </a:t>
            </a:r>
            <a:r>
              <a:rPr sz="1071" dirty="0">
                <a:latin typeface="Arial"/>
                <a:cs typeface="Arial"/>
              </a:rPr>
              <a:t>valve</a:t>
            </a:r>
            <a:r>
              <a:rPr sz="1071" spc="73" dirty="0">
                <a:latin typeface="Arial"/>
                <a:cs typeface="Arial"/>
              </a:rPr>
              <a:t> </a:t>
            </a:r>
            <a:r>
              <a:rPr sz="1071" dirty="0">
                <a:latin typeface="Arial"/>
                <a:cs typeface="Arial"/>
              </a:rPr>
              <a:t>is</a:t>
            </a:r>
            <a:r>
              <a:rPr sz="1071" spc="73" dirty="0">
                <a:latin typeface="Arial"/>
                <a:cs typeface="Arial"/>
              </a:rPr>
              <a:t> </a:t>
            </a:r>
            <a:r>
              <a:rPr sz="1071" dirty="0">
                <a:latin typeface="Arial"/>
                <a:cs typeface="Arial"/>
              </a:rPr>
              <a:t>done</a:t>
            </a:r>
            <a:r>
              <a:rPr sz="1071" spc="68" dirty="0">
                <a:latin typeface="Arial"/>
                <a:cs typeface="Arial"/>
              </a:rPr>
              <a:t> </a:t>
            </a:r>
            <a:r>
              <a:rPr sz="1071" dirty="0">
                <a:latin typeface="Arial"/>
                <a:cs typeface="Arial"/>
              </a:rPr>
              <a:t>by</a:t>
            </a:r>
            <a:r>
              <a:rPr sz="1071" spc="73" dirty="0">
                <a:latin typeface="Arial"/>
                <a:cs typeface="Arial"/>
              </a:rPr>
              <a:t> </a:t>
            </a:r>
            <a:r>
              <a:rPr sz="1071" dirty="0">
                <a:latin typeface="Arial"/>
                <a:cs typeface="Arial"/>
              </a:rPr>
              <a:t>means</a:t>
            </a:r>
            <a:r>
              <a:rPr sz="1071" spc="73" dirty="0">
                <a:latin typeface="Arial"/>
                <a:cs typeface="Arial"/>
              </a:rPr>
              <a:t> </a:t>
            </a:r>
            <a:r>
              <a:rPr sz="1071" dirty="0">
                <a:latin typeface="Arial"/>
                <a:cs typeface="Arial"/>
              </a:rPr>
              <a:t>of</a:t>
            </a:r>
            <a:r>
              <a:rPr sz="1071" spc="73" dirty="0">
                <a:latin typeface="Arial"/>
                <a:cs typeface="Arial"/>
              </a:rPr>
              <a:t> </a:t>
            </a:r>
            <a:r>
              <a:rPr sz="1071" dirty="0">
                <a:latin typeface="Arial"/>
                <a:cs typeface="Arial"/>
              </a:rPr>
              <a:t>a</a:t>
            </a:r>
            <a:r>
              <a:rPr sz="1071" spc="78" dirty="0">
                <a:latin typeface="Arial"/>
                <a:cs typeface="Arial"/>
              </a:rPr>
              <a:t> </a:t>
            </a:r>
            <a:r>
              <a:rPr sz="1071" spc="-10" dirty="0">
                <a:latin typeface="Arial"/>
                <a:cs typeface="Arial"/>
              </a:rPr>
              <a:t>solenoid </a:t>
            </a:r>
            <a:r>
              <a:rPr sz="1071" dirty="0">
                <a:latin typeface="Arial"/>
                <a:cs typeface="Arial"/>
              </a:rPr>
              <a:t>actuator.</a:t>
            </a:r>
            <a:r>
              <a:rPr sz="1071" spc="5" dirty="0">
                <a:latin typeface="Arial"/>
                <a:cs typeface="Arial"/>
              </a:rPr>
              <a:t> </a:t>
            </a:r>
            <a:r>
              <a:rPr sz="1071" dirty="0">
                <a:latin typeface="Arial"/>
                <a:cs typeface="Arial"/>
              </a:rPr>
              <a:t>This</a:t>
            </a:r>
            <a:r>
              <a:rPr sz="1071" spc="10" dirty="0">
                <a:latin typeface="Arial"/>
                <a:cs typeface="Arial"/>
              </a:rPr>
              <a:t> </a:t>
            </a:r>
            <a:r>
              <a:rPr sz="1071" dirty="0">
                <a:latin typeface="Arial"/>
                <a:cs typeface="Arial"/>
              </a:rPr>
              <a:t>type</a:t>
            </a:r>
            <a:r>
              <a:rPr sz="1071" spc="10"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compressor</a:t>
            </a:r>
            <a:r>
              <a:rPr sz="1071" spc="10" dirty="0">
                <a:latin typeface="Arial"/>
                <a:cs typeface="Arial"/>
              </a:rPr>
              <a:t> </a:t>
            </a:r>
            <a:r>
              <a:rPr sz="1071" dirty="0">
                <a:latin typeface="Arial"/>
                <a:cs typeface="Arial"/>
              </a:rPr>
              <a:t>sends</a:t>
            </a:r>
            <a:r>
              <a:rPr sz="1071" spc="10" dirty="0">
                <a:latin typeface="Arial"/>
                <a:cs typeface="Arial"/>
              </a:rPr>
              <a:t> </a:t>
            </a:r>
            <a:r>
              <a:rPr sz="1071" dirty="0">
                <a:latin typeface="Arial"/>
                <a:cs typeface="Arial"/>
              </a:rPr>
              <a:t>an</a:t>
            </a:r>
            <a:r>
              <a:rPr sz="1071" spc="10" dirty="0">
                <a:latin typeface="Arial"/>
                <a:cs typeface="Arial"/>
              </a:rPr>
              <a:t> </a:t>
            </a:r>
            <a:r>
              <a:rPr sz="1071" dirty="0">
                <a:latin typeface="Arial"/>
                <a:cs typeface="Arial"/>
              </a:rPr>
              <a:t>electronic</a:t>
            </a:r>
            <a:r>
              <a:rPr sz="1071" spc="5" dirty="0">
                <a:latin typeface="Arial"/>
                <a:cs typeface="Arial"/>
              </a:rPr>
              <a:t> </a:t>
            </a:r>
            <a:r>
              <a:rPr sz="1071" dirty="0">
                <a:latin typeface="Arial"/>
                <a:cs typeface="Arial"/>
              </a:rPr>
              <a:t>signal</a:t>
            </a:r>
            <a:r>
              <a:rPr sz="1071" spc="5" dirty="0">
                <a:latin typeface="Arial"/>
                <a:cs typeface="Arial"/>
              </a:rPr>
              <a:t> </a:t>
            </a:r>
            <a:r>
              <a:rPr sz="1071" dirty="0">
                <a:latin typeface="Arial"/>
                <a:cs typeface="Arial"/>
              </a:rPr>
              <a:t>originating</a:t>
            </a:r>
            <a:r>
              <a:rPr sz="1071" spc="10" dirty="0">
                <a:latin typeface="Arial"/>
                <a:cs typeface="Arial"/>
              </a:rPr>
              <a:t> </a:t>
            </a:r>
            <a:r>
              <a:rPr sz="1071" dirty="0">
                <a:latin typeface="Arial"/>
                <a:cs typeface="Arial"/>
              </a:rPr>
              <a:t>outside</a:t>
            </a:r>
            <a:r>
              <a:rPr sz="1071" spc="10"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compressor</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23</a:t>
            </a:r>
          </a:p>
        </p:txBody>
      </p:sp>
      <p:sp>
        <p:nvSpPr>
          <p:cNvPr id="7" name="object 3">
            <a:extLst>
              <a:ext uri="{FF2B5EF4-FFF2-40B4-BE49-F238E27FC236}">
                <a16:creationId xmlns:a16="http://schemas.microsoft.com/office/drawing/2014/main" id="{F1A927FB-45DD-4561-67CD-6142EE24F5FD}"/>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3852518"/>
            <a:ext cx="5813566" cy="1901576"/>
          </a:xfrm>
          <a:prstGeom prst="rect">
            <a:avLst/>
          </a:prstGeom>
        </p:spPr>
        <p:txBody>
          <a:bodyPr vert="horz" wrap="square" lIns="0" tIns="12368" rIns="0" bIns="0" rtlCol="0">
            <a:spAutoFit/>
          </a:bodyPr>
          <a:lstStyle/>
          <a:p>
            <a:pPr marL="12369" marR="4947" algn="just">
              <a:lnSpc>
                <a:spcPct val="143700"/>
              </a:lnSpc>
              <a:spcBef>
                <a:spcPts val="97"/>
              </a:spcBef>
            </a:pPr>
            <a:r>
              <a:rPr sz="1071" dirty="0">
                <a:latin typeface="Arial"/>
                <a:cs typeface="Arial"/>
              </a:rPr>
              <a:t>The</a:t>
            </a:r>
            <a:r>
              <a:rPr sz="1071" spc="166" dirty="0">
                <a:latin typeface="Arial"/>
                <a:cs typeface="Arial"/>
              </a:rPr>
              <a:t>  </a:t>
            </a:r>
            <a:r>
              <a:rPr sz="1071" dirty="0">
                <a:latin typeface="Arial"/>
                <a:cs typeface="Arial"/>
              </a:rPr>
              <a:t>figure</a:t>
            </a:r>
            <a:r>
              <a:rPr sz="1071" spc="166" dirty="0">
                <a:latin typeface="Arial"/>
                <a:cs typeface="Arial"/>
              </a:rPr>
              <a:t>  </a:t>
            </a:r>
            <a:r>
              <a:rPr sz="1071" dirty="0">
                <a:latin typeface="Arial"/>
                <a:cs typeface="Arial"/>
              </a:rPr>
              <a:t>below</a:t>
            </a:r>
            <a:r>
              <a:rPr sz="1071" spc="166" dirty="0">
                <a:latin typeface="Arial"/>
                <a:cs typeface="Arial"/>
              </a:rPr>
              <a:t>  </a:t>
            </a:r>
            <a:r>
              <a:rPr sz="1071" dirty="0">
                <a:latin typeface="Arial"/>
                <a:cs typeface="Arial"/>
              </a:rPr>
              <a:t>shows</a:t>
            </a:r>
            <a:r>
              <a:rPr sz="1071" spc="170" dirty="0">
                <a:latin typeface="Arial"/>
                <a:cs typeface="Arial"/>
              </a:rPr>
              <a:t>  </a:t>
            </a:r>
            <a:r>
              <a:rPr sz="1071" dirty="0">
                <a:latin typeface="Arial"/>
                <a:cs typeface="Arial"/>
              </a:rPr>
              <a:t>the</a:t>
            </a:r>
            <a:r>
              <a:rPr sz="1071" spc="166" dirty="0">
                <a:latin typeface="Arial"/>
                <a:cs typeface="Arial"/>
              </a:rPr>
              <a:t>  </a:t>
            </a:r>
            <a:r>
              <a:rPr sz="1071" dirty="0">
                <a:latin typeface="Arial"/>
                <a:cs typeface="Arial"/>
              </a:rPr>
              <a:t>construction</a:t>
            </a:r>
            <a:r>
              <a:rPr sz="1071" spc="166" dirty="0">
                <a:latin typeface="Arial"/>
                <a:cs typeface="Arial"/>
              </a:rPr>
              <a:t>  </a:t>
            </a:r>
            <a:r>
              <a:rPr sz="1071" dirty="0">
                <a:latin typeface="Arial"/>
                <a:cs typeface="Arial"/>
              </a:rPr>
              <a:t>of</a:t>
            </a:r>
            <a:r>
              <a:rPr sz="1071" spc="170" dirty="0">
                <a:latin typeface="Arial"/>
                <a:cs typeface="Arial"/>
              </a:rPr>
              <a:t>  </a:t>
            </a:r>
            <a:r>
              <a:rPr sz="1071" dirty="0">
                <a:latin typeface="Arial"/>
                <a:cs typeface="Arial"/>
              </a:rPr>
              <a:t>the</a:t>
            </a:r>
            <a:r>
              <a:rPr sz="1071" spc="166" dirty="0">
                <a:latin typeface="Arial"/>
                <a:cs typeface="Arial"/>
              </a:rPr>
              <a:t>  </a:t>
            </a:r>
            <a:r>
              <a:rPr sz="1071" dirty="0">
                <a:latin typeface="Arial"/>
                <a:cs typeface="Arial"/>
              </a:rPr>
              <a:t>variable</a:t>
            </a:r>
            <a:r>
              <a:rPr sz="1071" spc="166" dirty="0">
                <a:latin typeface="Arial"/>
                <a:cs typeface="Arial"/>
              </a:rPr>
              <a:t>  </a:t>
            </a:r>
            <a:r>
              <a:rPr sz="1071" dirty="0">
                <a:latin typeface="Arial"/>
                <a:cs typeface="Arial"/>
              </a:rPr>
              <a:t>displacement</a:t>
            </a:r>
            <a:r>
              <a:rPr sz="1071" spc="166" dirty="0">
                <a:latin typeface="Arial"/>
                <a:cs typeface="Arial"/>
              </a:rPr>
              <a:t>  </a:t>
            </a:r>
            <a:r>
              <a:rPr sz="1071" spc="-10" dirty="0">
                <a:latin typeface="Arial"/>
                <a:cs typeface="Arial"/>
              </a:rPr>
              <a:t>compressor. </a:t>
            </a:r>
            <a:r>
              <a:rPr sz="1071" dirty="0">
                <a:latin typeface="Arial"/>
                <a:cs typeface="Arial"/>
              </a:rPr>
              <a:t>Refrigerant</a:t>
            </a:r>
            <a:r>
              <a:rPr sz="1071" spc="282" dirty="0">
                <a:latin typeface="Arial"/>
                <a:cs typeface="Arial"/>
              </a:rPr>
              <a:t> </a:t>
            </a:r>
            <a:r>
              <a:rPr sz="1071" dirty="0">
                <a:latin typeface="Arial"/>
                <a:cs typeface="Arial"/>
              </a:rPr>
              <a:t>intake</a:t>
            </a:r>
            <a:r>
              <a:rPr sz="1071" spc="287" dirty="0">
                <a:latin typeface="Arial"/>
                <a:cs typeface="Arial"/>
              </a:rPr>
              <a:t> </a:t>
            </a:r>
            <a:r>
              <a:rPr sz="1071" dirty="0">
                <a:latin typeface="Arial"/>
                <a:cs typeface="Arial"/>
              </a:rPr>
              <a:t>and</a:t>
            </a:r>
            <a:r>
              <a:rPr sz="1071" spc="278" dirty="0">
                <a:latin typeface="Arial"/>
                <a:cs typeface="Arial"/>
              </a:rPr>
              <a:t> </a:t>
            </a:r>
            <a:r>
              <a:rPr sz="1071" dirty="0">
                <a:latin typeface="Arial"/>
                <a:cs typeface="Arial"/>
              </a:rPr>
              <a:t>compression</a:t>
            </a:r>
            <a:r>
              <a:rPr sz="1071" spc="287" dirty="0">
                <a:latin typeface="Arial"/>
                <a:cs typeface="Arial"/>
              </a:rPr>
              <a:t> </a:t>
            </a:r>
            <a:r>
              <a:rPr sz="1071" dirty="0">
                <a:latin typeface="Arial"/>
                <a:cs typeface="Arial"/>
              </a:rPr>
              <a:t>methods</a:t>
            </a:r>
            <a:r>
              <a:rPr sz="1071" spc="287" dirty="0">
                <a:latin typeface="Arial"/>
                <a:cs typeface="Arial"/>
              </a:rPr>
              <a:t> </a:t>
            </a:r>
            <a:r>
              <a:rPr sz="1071" dirty="0">
                <a:latin typeface="Arial"/>
                <a:cs typeface="Arial"/>
              </a:rPr>
              <a:t>are</a:t>
            </a:r>
            <a:r>
              <a:rPr sz="1071" spc="287" dirty="0">
                <a:latin typeface="Arial"/>
                <a:cs typeface="Arial"/>
              </a:rPr>
              <a:t> </a:t>
            </a:r>
            <a:r>
              <a:rPr sz="1071" dirty="0">
                <a:latin typeface="Arial"/>
                <a:cs typeface="Arial"/>
              </a:rPr>
              <a:t>almost</a:t>
            </a:r>
            <a:r>
              <a:rPr sz="1071" spc="282" dirty="0">
                <a:latin typeface="Arial"/>
                <a:cs typeface="Arial"/>
              </a:rPr>
              <a:t> </a:t>
            </a:r>
            <a:r>
              <a:rPr sz="1071" dirty="0">
                <a:latin typeface="Arial"/>
                <a:cs typeface="Arial"/>
              </a:rPr>
              <a:t>the</a:t>
            </a:r>
            <a:r>
              <a:rPr sz="1071" spc="282" dirty="0">
                <a:latin typeface="Arial"/>
                <a:cs typeface="Arial"/>
              </a:rPr>
              <a:t> </a:t>
            </a:r>
            <a:r>
              <a:rPr sz="1071" dirty="0">
                <a:latin typeface="Arial"/>
                <a:cs typeface="Arial"/>
              </a:rPr>
              <a:t>same</a:t>
            </a:r>
            <a:r>
              <a:rPr sz="1071" spc="287" dirty="0">
                <a:latin typeface="Arial"/>
                <a:cs typeface="Arial"/>
              </a:rPr>
              <a:t> </a:t>
            </a:r>
            <a:r>
              <a:rPr sz="1071" dirty="0">
                <a:latin typeface="Arial"/>
                <a:cs typeface="Arial"/>
              </a:rPr>
              <a:t>as</a:t>
            </a:r>
            <a:r>
              <a:rPr sz="1071" spc="287" dirty="0">
                <a:latin typeface="Arial"/>
                <a:cs typeface="Arial"/>
              </a:rPr>
              <a:t> </a:t>
            </a:r>
            <a:r>
              <a:rPr sz="1071" dirty="0">
                <a:latin typeface="Arial"/>
                <a:cs typeface="Arial"/>
              </a:rPr>
              <a:t>those</a:t>
            </a:r>
            <a:r>
              <a:rPr sz="1071" spc="287" dirty="0">
                <a:latin typeface="Arial"/>
                <a:cs typeface="Arial"/>
              </a:rPr>
              <a:t> </a:t>
            </a:r>
            <a:r>
              <a:rPr sz="1071" dirty="0">
                <a:latin typeface="Arial"/>
                <a:cs typeface="Arial"/>
              </a:rPr>
              <a:t>for</a:t>
            </a:r>
            <a:r>
              <a:rPr sz="1071" spc="282" dirty="0">
                <a:latin typeface="Arial"/>
                <a:cs typeface="Arial"/>
              </a:rPr>
              <a:t> </a:t>
            </a:r>
            <a:r>
              <a:rPr sz="1071" dirty="0">
                <a:latin typeface="Arial"/>
                <a:cs typeface="Arial"/>
              </a:rPr>
              <a:t>the</a:t>
            </a:r>
            <a:r>
              <a:rPr sz="1071" spc="282" dirty="0">
                <a:latin typeface="Arial"/>
                <a:cs typeface="Arial"/>
              </a:rPr>
              <a:t> </a:t>
            </a:r>
            <a:r>
              <a:rPr sz="1071" spc="-10" dirty="0">
                <a:latin typeface="Arial"/>
                <a:cs typeface="Arial"/>
              </a:rPr>
              <a:t>fixed displacement</a:t>
            </a:r>
            <a:r>
              <a:rPr sz="1071" spc="-34" dirty="0">
                <a:latin typeface="Arial"/>
                <a:cs typeface="Arial"/>
              </a:rPr>
              <a:t> </a:t>
            </a:r>
            <a:r>
              <a:rPr sz="1071" dirty="0">
                <a:latin typeface="Arial"/>
                <a:cs typeface="Arial"/>
              </a:rPr>
              <a:t>swash</a:t>
            </a:r>
            <a:r>
              <a:rPr sz="1071" spc="-29" dirty="0">
                <a:latin typeface="Arial"/>
                <a:cs typeface="Arial"/>
              </a:rPr>
              <a:t> </a:t>
            </a:r>
            <a:r>
              <a:rPr sz="1071" dirty="0">
                <a:latin typeface="Arial"/>
                <a:cs typeface="Arial"/>
              </a:rPr>
              <a:t>plate</a:t>
            </a:r>
            <a:r>
              <a:rPr sz="1071" spc="-29" dirty="0">
                <a:latin typeface="Arial"/>
                <a:cs typeface="Arial"/>
              </a:rPr>
              <a:t> </a:t>
            </a:r>
            <a:r>
              <a:rPr sz="1071" dirty="0">
                <a:latin typeface="Arial"/>
                <a:cs typeface="Arial"/>
              </a:rPr>
              <a:t>compressor.</a:t>
            </a:r>
            <a:r>
              <a:rPr sz="1071" spc="-34" dirty="0">
                <a:latin typeface="Arial"/>
                <a:cs typeface="Arial"/>
              </a:rPr>
              <a:t> </a:t>
            </a:r>
            <a:r>
              <a:rPr sz="1071" spc="-10" dirty="0">
                <a:latin typeface="Arial"/>
                <a:cs typeface="Arial"/>
              </a:rPr>
              <a:t>Unlike</a:t>
            </a:r>
            <a:r>
              <a:rPr sz="1071" spc="-3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fixed</a:t>
            </a:r>
            <a:r>
              <a:rPr sz="1071" spc="-44" dirty="0">
                <a:latin typeface="Arial"/>
                <a:cs typeface="Arial"/>
              </a:rPr>
              <a:t> </a:t>
            </a:r>
            <a:r>
              <a:rPr sz="1071" spc="-10" dirty="0">
                <a:latin typeface="Arial"/>
                <a:cs typeface="Arial"/>
              </a:rPr>
              <a:t>displacement</a:t>
            </a:r>
            <a:r>
              <a:rPr sz="1071" spc="-29" dirty="0">
                <a:latin typeface="Arial"/>
                <a:cs typeface="Arial"/>
              </a:rPr>
              <a:t> </a:t>
            </a:r>
            <a:r>
              <a:rPr sz="1071" dirty="0">
                <a:latin typeface="Arial"/>
                <a:cs typeface="Arial"/>
              </a:rPr>
              <a:t>type,</a:t>
            </a:r>
            <a:r>
              <a:rPr sz="1071" spc="-29" dirty="0">
                <a:latin typeface="Arial"/>
                <a:cs typeface="Arial"/>
              </a:rPr>
              <a:t> </a:t>
            </a:r>
            <a:r>
              <a:rPr sz="1071" spc="-10" dirty="0">
                <a:latin typeface="Arial"/>
                <a:cs typeface="Arial"/>
              </a:rPr>
              <a:t>however,</a:t>
            </a:r>
            <a:r>
              <a:rPr sz="1071" spc="-44" dirty="0">
                <a:latin typeface="Arial"/>
                <a:cs typeface="Arial"/>
              </a:rPr>
              <a:t> </a:t>
            </a:r>
            <a:r>
              <a:rPr sz="1071" dirty="0">
                <a:latin typeface="Arial"/>
                <a:cs typeface="Arial"/>
              </a:rPr>
              <a:t>there</a:t>
            </a:r>
            <a:r>
              <a:rPr sz="1071" spc="-29" dirty="0">
                <a:latin typeface="Arial"/>
                <a:cs typeface="Arial"/>
              </a:rPr>
              <a:t> </a:t>
            </a:r>
            <a:r>
              <a:rPr sz="1071" dirty="0">
                <a:latin typeface="Arial"/>
                <a:cs typeface="Arial"/>
              </a:rPr>
              <a:t>is</a:t>
            </a:r>
            <a:r>
              <a:rPr sz="1071" spc="-34" dirty="0">
                <a:latin typeface="Arial"/>
                <a:cs typeface="Arial"/>
              </a:rPr>
              <a:t> </a:t>
            </a:r>
            <a:r>
              <a:rPr sz="1071" spc="-19" dirty="0">
                <a:latin typeface="Arial"/>
                <a:cs typeface="Arial"/>
              </a:rPr>
              <a:t>only </a:t>
            </a:r>
            <a:r>
              <a:rPr sz="1071" dirty="0">
                <a:latin typeface="Arial"/>
                <a:cs typeface="Arial"/>
              </a:rPr>
              <a:t>one</a:t>
            </a:r>
            <a:r>
              <a:rPr sz="1071" spc="19" dirty="0">
                <a:latin typeface="Arial"/>
                <a:cs typeface="Arial"/>
              </a:rPr>
              <a:t> </a:t>
            </a:r>
            <a:r>
              <a:rPr sz="1071" dirty="0">
                <a:latin typeface="Arial"/>
                <a:cs typeface="Arial"/>
              </a:rPr>
              <a:t>cylinder.</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required</a:t>
            </a:r>
            <a:r>
              <a:rPr sz="1071" spc="24" dirty="0">
                <a:latin typeface="Arial"/>
                <a:cs typeface="Arial"/>
              </a:rPr>
              <a:t> </a:t>
            </a:r>
            <a:r>
              <a:rPr sz="1071" dirty="0">
                <a:latin typeface="Arial"/>
                <a:cs typeface="Arial"/>
              </a:rPr>
              <a:t>amount</a:t>
            </a:r>
            <a:r>
              <a:rPr sz="1071" spc="24"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gas</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sucked</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compressed</a:t>
            </a:r>
            <a:r>
              <a:rPr sz="1071" spc="19" dirty="0">
                <a:latin typeface="Arial"/>
                <a:cs typeface="Arial"/>
              </a:rPr>
              <a:t> </a:t>
            </a:r>
            <a:r>
              <a:rPr sz="1071" dirty="0">
                <a:latin typeface="Arial"/>
                <a:cs typeface="Arial"/>
              </a:rPr>
              <a:t>by</a:t>
            </a:r>
            <a:r>
              <a:rPr sz="1071" spc="29" dirty="0">
                <a:latin typeface="Arial"/>
                <a:cs typeface="Arial"/>
              </a:rPr>
              <a:t> </a:t>
            </a:r>
            <a:r>
              <a:rPr sz="1071" spc="-10" dirty="0">
                <a:latin typeface="Arial"/>
                <a:cs typeface="Arial"/>
              </a:rPr>
              <a:t>changing </a:t>
            </a:r>
            <a:r>
              <a:rPr sz="1071" dirty="0">
                <a:latin typeface="Arial"/>
                <a:cs typeface="Arial"/>
              </a:rPr>
              <a:t>the</a:t>
            </a:r>
            <a:r>
              <a:rPr sz="1071" spc="-44" dirty="0">
                <a:latin typeface="Arial"/>
                <a:cs typeface="Arial"/>
              </a:rPr>
              <a:t> </a:t>
            </a:r>
            <a:r>
              <a:rPr sz="1071" spc="-10" dirty="0">
                <a:latin typeface="Arial"/>
                <a:cs typeface="Arial"/>
              </a:rPr>
              <a:t>pressure</a:t>
            </a:r>
            <a:r>
              <a:rPr sz="1071" spc="-44" dirty="0">
                <a:latin typeface="Arial"/>
                <a:cs typeface="Arial"/>
              </a:rPr>
              <a:t> </a:t>
            </a:r>
            <a:r>
              <a:rPr sz="1071" spc="-10" dirty="0">
                <a:latin typeface="Arial"/>
                <a:cs typeface="Arial"/>
              </a:rPr>
              <a:t>balance</a:t>
            </a:r>
            <a:r>
              <a:rPr sz="1071" spc="-39" dirty="0">
                <a:latin typeface="Arial"/>
                <a:cs typeface="Arial"/>
              </a:rPr>
              <a:t> </a:t>
            </a:r>
            <a:r>
              <a:rPr sz="1071" spc="-10" dirty="0">
                <a:latin typeface="Arial"/>
                <a:cs typeface="Arial"/>
              </a:rPr>
              <a:t>within</a:t>
            </a:r>
            <a:r>
              <a:rPr sz="1071" spc="-3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compressor.</a:t>
            </a:r>
            <a:r>
              <a:rPr sz="1071" spc="-39" dirty="0">
                <a:latin typeface="Arial"/>
                <a:cs typeface="Arial"/>
              </a:rPr>
              <a:t> </a:t>
            </a:r>
            <a:r>
              <a:rPr sz="1071" spc="-10" dirty="0">
                <a:latin typeface="Arial"/>
                <a:cs typeface="Arial"/>
              </a:rPr>
              <a:t>The</a:t>
            </a:r>
            <a:r>
              <a:rPr sz="1071" spc="-44" dirty="0">
                <a:latin typeface="Arial"/>
                <a:cs typeface="Arial"/>
              </a:rPr>
              <a:t> </a:t>
            </a:r>
            <a:r>
              <a:rPr sz="1071" spc="-10" dirty="0">
                <a:latin typeface="Arial"/>
                <a:cs typeface="Arial"/>
              </a:rPr>
              <a:t>swash</a:t>
            </a:r>
            <a:r>
              <a:rPr sz="1071" spc="-39" dirty="0">
                <a:latin typeface="Arial"/>
                <a:cs typeface="Arial"/>
              </a:rPr>
              <a:t> </a:t>
            </a:r>
            <a:r>
              <a:rPr sz="1071" dirty="0">
                <a:latin typeface="Arial"/>
                <a:cs typeface="Arial"/>
              </a:rPr>
              <a:t>plate</a:t>
            </a:r>
            <a:r>
              <a:rPr sz="1071" spc="-44" dirty="0">
                <a:latin typeface="Arial"/>
                <a:cs typeface="Arial"/>
              </a:rPr>
              <a:t> </a:t>
            </a:r>
            <a:r>
              <a:rPr sz="1071" spc="-10" dirty="0">
                <a:latin typeface="Arial"/>
                <a:cs typeface="Arial"/>
              </a:rPr>
              <a:t>angle</a:t>
            </a:r>
            <a:r>
              <a:rPr sz="1071" spc="-39" dirty="0">
                <a:latin typeface="Arial"/>
                <a:cs typeface="Arial"/>
              </a:rPr>
              <a:t> </a:t>
            </a:r>
            <a:r>
              <a:rPr sz="1071" spc="-10" dirty="0">
                <a:latin typeface="Arial"/>
                <a:cs typeface="Arial"/>
              </a:rPr>
              <a:t>can</a:t>
            </a:r>
            <a:r>
              <a:rPr sz="1071" spc="-39" dirty="0">
                <a:latin typeface="Arial"/>
                <a:cs typeface="Arial"/>
              </a:rPr>
              <a:t> </a:t>
            </a:r>
            <a:r>
              <a:rPr sz="1071" spc="-10" dirty="0">
                <a:latin typeface="Arial"/>
                <a:cs typeface="Arial"/>
              </a:rPr>
              <a:t>be</a:t>
            </a:r>
            <a:r>
              <a:rPr sz="1071" spc="-39" dirty="0">
                <a:latin typeface="Arial"/>
                <a:cs typeface="Arial"/>
              </a:rPr>
              <a:t> </a:t>
            </a:r>
            <a:r>
              <a:rPr sz="1071" spc="-10" dirty="0">
                <a:latin typeface="Arial"/>
                <a:cs typeface="Arial"/>
              </a:rPr>
              <a:t>adjusted,</a:t>
            </a:r>
            <a:r>
              <a:rPr sz="1071" spc="-39" dirty="0">
                <a:latin typeface="Arial"/>
                <a:cs typeface="Arial"/>
              </a:rPr>
              <a:t> </a:t>
            </a:r>
            <a:r>
              <a:rPr sz="1071" spc="-10" dirty="0">
                <a:latin typeface="Arial"/>
                <a:cs typeface="Arial"/>
              </a:rPr>
              <a:t>which</a:t>
            </a:r>
            <a:r>
              <a:rPr sz="1071" spc="-44" dirty="0">
                <a:latin typeface="Arial"/>
                <a:cs typeface="Arial"/>
              </a:rPr>
              <a:t> </a:t>
            </a:r>
            <a:r>
              <a:rPr sz="1071" spc="-10" dirty="0">
                <a:latin typeface="Arial"/>
                <a:cs typeface="Arial"/>
              </a:rPr>
              <a:t>forces </a:t>
            </a:r>
            <a:r>
              <a:rPr sz="1071" dirty="0">
                <a:latin typeface="Arial"/>
                <a:cs typeface="Arial"/>
              </a:rPr>
              <a:t>the</a:t>
            </a:r>
            <a:r>
              <a:rPr sz="1071" spc="243" dirty="0">
                <a:latin typeface="Arial"/>
                <a:cs typeface="Arial"/>
              </a:rPr>
              <a:t> </a:t>
            </a:r>
            <a:r>
              <a:rPr sz="1071" dirty="0">
                <a:latin typeface="Arial"/>
                <a:cs typeface="Arial"/>
              </a:rPr>
              <a:t>piston</a:t>
            </a:r>
            <a:r>
              <a:rPr sz="1071" spc="243" dirty="0">
                <a:latin typeface="Arial"/>
                <a:cs typeface="Arial"/>
              </a:rPr>
              <a:t> </a:t>
            </a:r>
            <a:r>
              <a:rPr sz="1071" dirty="0">
                <a:latin typeface="Arial"/>
                <a:cs typeface="Arial"/>
              </a:rPr>
              <a:t>to</a:t>
            </a:r>
            <a:r>
              <a:rPr sz="1071" spc="247" dirty="0">
                <a:latin typeface="Arial"/>
                <a:cs typeface="Arial"/>
              </a:rPr>
              <a:t> </a:t>
            </a:r>
            <a:r>
              <a:rPr sz="1071" dirty="0">
                <a:latin typeface="Arial"/>
                <a:cs typeface="Arial"/>
              </a:rPr>
              <a:t>make</a:t>
            </a:r>
            <a:r>
              <a:rPr sz="1071" spc="247" dirty="0">
                <a:latin typeface="Arial"/>
                <a:cs typeface="Arial"/>
              </a:rPr>
              <a:t> </a:t>
            </a:r>
            <a:r>
              <a:rPr sz="1071" dirty="0">
                <a:latin typeface="Arial"/>
                <a:cs typeface="Arial"/>
              </a:rPr>
              <a:t>larger</a:t>
            </a:r>
            <a:r>
              <a:rPr sz="1071" spc="247" dirty="0">
                <a:latin typeface="Arial"/>
                <a:cs typeface="Arial"/>
              </a:rPr>
              <a:t> </a:t>
            </a:r>
            <a:r>
              <a:rPr sz="1071" dirty="0">
                <a:latin typeface="Arial"/>
                <a:cs typeface="Arial"/>
              </a:rPr>
              <a:t>or</a:t>
            </a:r>
            <a:r>
              <a:rPr sz="1071" spc="243" dirty="0">
                <a:latin typeface="Arial"/>
                <a:cs typeface="Arial"/>
              </a:rPr>
              <a:t> </a:t>
            </a:r>
            <a:r>
              <a:rPr sz="1071" dirty="0">
                <a:latin typeface="Arial"/>
                <a:cs typeface="Arial"/>
              </a:rPr>
              <a:t>smaller</a:t>
            </a:r>
            <a:r>
              <a:rPr sz="1071" spc="247" dirty="0">
                <a:latin typeface="Arial"/>
                <a:cs typeface="Arial"/>
              </a:rPr>
              <a:t> </a:t>
            </a:r>
            <a:r>
              <a:rPr sz="1071" dirty="0">
                <a:latin typeface="Arial"/>
                <a:cs typeface="Arial"/>
              </a:rPr>
              <a:t>strokes.</a:t>
            </a:r>
            <a:r>
              <a:rPr sz="1071" spc="243" dirty="0">
                <a:latin typeface="Arial"/>
                <a:cs typeface="Arial"/>
              </a:rPr>
              <a:t> </a:t>
            </a:r>
            <a:r>
              <a:rPr sz="1071" dirty="0">
                <a:latin typeface="Arial"/>
                <a:cs typeface="Arial"/>
              </a:rPr>
              <a:t>This</a:t>
            </a:r>
            <a:r>
              <a:rPr sz="1071" spc="243" dirty="0">
                <a:latin typeface="Arial"/>
                <a:cs typeface="Arial"/>
              </a:rPr>
              <a:t> </a:t>
            </a:r>
            <a:r>
              <a:rPr sz="1071" dirty="0">
                <a:latin typeface="Arial"/>
                <a:cs typeface="Arial"/>
              </a:rPr>
              <a:t>enables</a:t>
            </a:r>
            <a:r>
              <a:rPr sz="1071" spc="247" dirty="0">
                <a:latin typeface="Arial"/>
                <a:cs typeface="Arial"/>
              </a:rPr>
              <a:t> </a:t>
            </a:r>
            <a:r>
              <a:rPr sz="1071" dirty="0">
                <a:latin typeface="Arial"/>
                <a:cs typeface="Arial"/>
              </a:rPr>
              <a:t>stable</a:t>
            </a:r>
            <a:r>
              <a:rPr sz="1071" spc="247" dirty="0">
                <a:latin typeface="Arial"/>
                <a:cs typeface="Arial"/>
              </a:rPr>
              <a:t> </a:t>
            </a:r>
            <a:r>
              <a:rPr sz="1071" dirty="0">
                <a:latin typeface="Arial"/>
                <a:cs typeface="Arial"/>
              </a:rPr>
              <a:t>temperature</a:t>
            </a:r>
            <a:r>
              <a:rPr sz="1071" spc="243" dirty="0">
                <a:latin typeface="Arial"/>
                <a:cs typeface="Arial"/>
              </a:rPr>
              <a:t> </a:t>
            </a:r>
            <a:r>
              <a:rPr sz="1071" dirty="0">
                <a:latin typeface="Arial"/>
                <a:cs typeface="Arial"/>
              </a:rPr>
              <a:t>control</a:t>
            </a:r>
            <a:r>
              <a:rPr sz="1071" spc="243" dirty="0">
                <a:latin typeface="Arial"/>
                <a:cs typeface="Arial"/>
              </a:rPr>
              <a:t> </a:t>
            </a:r>
            <a:r>
              <a:rPr sz="1071" spc="-24" dirty="0">
                <a:latin typeface="Arial"/>
                <a:cs typeface="Arial"/>
              </a:rPr>
              <a:t>and </a:t>
            </a:r>
            <a:r>
              <a:rPr sz="1071" dirty="0">
                <a:latin typeface="Arial"/>
                <a:cs typeface="Arial"/>
              </a:rPr>
              <a:t>improved</a:t>
            </a:r>
            <a:r>
              <a:rPr sz="1071" spc="243" dirty="0">
                <a:latin typeface="Arial"/>
                <a:cs typeface="Arial"/>
              </a:rPr>
              <a:t> </a:t>
            </a:r>
            <a:r>
              <a:rPr sz="1071" dirty="0">
                <a:latin typeface="Arial"/>
                <a:cs typeface="Arial"/>
              </a:rPr>
              <a:t>driving</a:t>
            </a:r>
            <a:r>
              <a:rPr sz="1071" spc="243" dirty="0">
                <a:latin typeface="Arial"/>
                <a:cs typeface="Arial"/>
              </a:rPr>
              <a:t> </a:t>
            </a:r>
            <a:r>
              <a:rPr sz="1071" dirty="0">
                <a:latin typeface="Arial"/>
                <a:cs typeface="Arial"/>
              </a:rPr>
              <a:t>feel.</a:t>
            </a:r>
            <a:r>
              <a:rPr sz="1071" spc="239" dirty="0">
                <a:latin typeface="Arial"/>
                <a:cs typeface="Arial"/>
              </a:rPr>
              <a:t> </a:t>
            </a:r>
            <a:r>
              <a:rPr sz="1071" dirty="0">
                <a:latin typeface="Arial"/>
                <a:cs typeface="Arial"/>
              </a:rPr>
              <a:t>Displacement</a:t>
            </a:r>
            <a:r>
              <a:rPr sz="1071" spc="243" dirty="0">
                <a:latin typeface="Arial"/>
                <a:cs typeface="Arial"/>
              </a:rPr>
              <a:t> </a:t>
            </a:r>
            <a:r>
              <a:rPr sz="1071" dirty="0">
                <a:latin typeface="Arial"/>
                <a:cs typeface="Arial"/>
              </a:rPr>
              <a:t>control</a:t>
            </a:r>
            <a:r>
              <a:rPr sz="1071" spc="239" dirty="0">
                <a:latin typeface="Arial"/>
                <a:cs typeface="Arial"/>
              </a:rPr>
              <a:t> </a:t>
            </a:r>
            <a:r>
              <a:rPr sz="1071" dirty="0">
                <a:latin typeface="Arial"/>
                <a:cs typeface="Arial"/>
              </a:rPr>
              <a:t>can</a:t>
            </a:r>
            <a:r>
              <a:rPr sz="1071" spc="243" dirty="0">
                <a:latin typeface="Arial"/>
                <a:cs typeface="Arial"/>
              </a:rPr>
              <a:t> </a:t>
            </a:r>
            <a:r>
              <a:rPr sz="1071" dirty="0">
                <a:latin typeface="Arial"/>
                <a:cs typeface="Arial"/>
              </a:rPr>
              <a:t>be</a:t>
            </a:r>
            <a:r>
              <a:rPr sz="1071" spc="243" dirty="0">
                <a:latin typeface="Arial"/>
                <a:cs typeface="Arial"/>
              </a:rPr>
              <a:t> </a:t>
            </a:r>
            <a:r>
              <a:rPr sz="1071" dirty="0">
                <a:latin typeface="Arial"/>
                <a:cs typeface="Arial"/>
              </a:rPr>
              <a:t>achieved</a:t>
            </a:r>
            <a:r>
              <a:rPr sz="1071" spc="243" dirty="0">
                <a:latin typeface="Arial"/>
                <a:cs typeface="Arial"/>
              </a:rPr>
              <a:t> </a:t>
            </a:r>
            <a:r>
              <a:rPr sz="1071" dirty="0">
                <a:latin typeface="Arial"/>
                <a:cs typeface="Arial"/>
              </a:rPr>
              <a:t>by</a:t>
            </a:r>
            <a:r>
              <a:rPr sz="1071" spc="239" dirty="0">
                <a:latin typeface="Arial"/>
                <a:cs typeface="Arial"/>
              </a:rPr>
              <a:t> </a:t>
            </a:r>
            <a:r>
              <a:rPr sz="1071" dirty="0">
                <a:latin typeface="Arial"/>
                <a:cs typeface="Arial"/>
              </a:rPr>
              <a:t>either</a:t>
            </a:r>
            <a:r>
              <a:rPr sz="1071" spc="243" dirty="0">
                <a:latin typeface="Arial"/>
                <a:cs typeface="Arial"/>
              </a:rPr>
              <a:t> </a:t>
            </a:r>
            <a:r>
              <a:rPr sz="1071" dirty="0">
                <a:latin typeface="Arial"/>
                <a:cs typeface="Arial"/>
              </a:rPr>
              <a:t>internally</a:t>
            </a:r>
            <a:r>
              <a:rPr sz="1071" spc="247" dirty="0">
                <a:latin typeface="Arial"/>
                <a:cs typeface="Arial"/>
              </a:rPr>
              <a:t> </a:t>
            </a:r>
            <a:r>
              <a:rPr sz="1071" spc="-10" dirty="0">
                <a:latin typeface="Arial"/>
                <a:cs typeface="Arial"/>
              </a:rPr>
              <a:t>controlled </a:t>
            </a:r>
            <a:r>
              <a:rPr sz="1071" dirty="0">
                <a:latin typeface="Arial"/>
                <a:cs typeface="Arial"/>
              </a:rPr>
              <a:t>variable</a:t>
            </a:r>
            <a:r>
              <a:rPr sz="1071" spc="-39" dirty="0">
                <a:latin typeface="Arial"/>
                <a:cs typeface="Arial"/>
              </a:rPr>
              <a:t> </a:t>
            </a:r>
            <a:r>
              <a:rPr sz="1071" dirty="0">
                <a:latin typeface="Arial"/>
                <a:cs typeface="Arial"/>
              </a:rPr>
              <a:t>displacement</a:t>
            </a:r>
            <a:r>
              <a:rPr sz="1071" spc="-34" dirty="0">
                <a:latin typeface="Arial"/>
                <a:cs typeface="Arial"/>
              </a:rPr>
              <a:t> </a:t>
            </a:r>
            <a:r>
              <a:rPr sz="1071" dirty="0">
                <a:latin typeface="Arial"/>
                <a:cs typeface="Arial"/>
              </a:rPr>
              <a:t>or</a:t>
            </a:r>
            <a:r>
              <a:rPr sz="1071" spc="-34" dirty="0">
                <a:latin typeface="Arial"/>
                <a:cs typeface="Arial"/>
              </a:rPr>
              <a:t> </a:t>
            </a:r>
            <a:r>
              <a:rPr sz="1071" dirty="0">
                <a:latin typeface="Arial"/>
                <a:cs typeface="Arial"/>
              </a:rPr>
              <a:t>externally</a:t>
            </a:r>
            <a:r>
              <a:rPr sz="1071" spc="-39" dirty="0">
                <a:latin typeface="Arial"/>
                <a:cs typeface="Arial"/>
              </a:rPr>
              <a:t> </a:t>
            </a:r>
            <a:r>
              <a:rPr sz="1071" dirty="0">
                <a:latin typeface="Arial"/>
                <a:cs typeface="Arial"/>
              </a:rPr>
              <a:t>controlled</a:t>
            </a:r>
            <a:r>
              <a:rPr sz="1071" spc="-39" dirty="0">
                <a:latin typeface="Arial"/>
                <a:cs typeface="Arial"/>
              </a:rPr>
              <a:t> </a:t>
            </a:r>
            <a:r>
              <a:rPr sz="1071" dirty="0">
                <a:latin typeface="Arial"/>
                <a:cs typeface="Arial"/>
              </a:rPr>
              <a:t>variable</a:t>
            </a:r>
            <a:r>
              <a:rPr sz="1071" spc="-34" dirty="0">
                <a:latin typeface="Arial"/>
                <a:cs typeface="Arial"/>
              </a:rPr>
              <a:t> </a:t>
            </a:r>
            <a:r>
              <a:rPr sz="1071" dirty="0">
                <a:latin typeface="Arial"/>
                <a:cs typeface="Arial"/>
              </a:rPr>
              <a:t>displacement</a:t>
            </a:r>
            <a:r>
              <a:rPr sz="1071" spc="-34" dirty="0">
                <a:latin typeface="Arial"/>
                <a:cs typeface="Arial"/>
              </a:rPr>
              <a:t> </a:t>
            </a:r>
            <a:r>
              <a:rPr sz="1071" spc="-10" dirty="0">
                <a:latin typeface="Arial"/>
                <a:cs typeface="Arial"/>
              </a:rPr>
              <a:t>methods.</a:t>
            </a:r>
            <a:endParaRPr sz="1071">
              <a:latin typeface="Arial"/>
              <a:cs typeface="Arial"/>
            </a:endParaRPr>
          </a:p>
        </p:txBody>
      </p:sp>
      <p:sp>
        <p:nvSpPr>
          <p:cNvPr id="3" name="object 3"/>
          <p:cNvSpPr txBox="1"/>
          <p:nvPr/>
        </p:nvSpPr>
        <p:spPr>
          <a:xfrm>
            <a:off x="878126" y="8386171"/>
            <a:ext cx="5812948" cy="937503"/>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2.8</a:t>
            </a:r>
            <a:r>
              <a:rPr sz="1071" b="1" spc="360" dirty="0">
                <a:latin typeface="Arial"/>
                <a:cs typeface="Arial"/>
              </a:rPr>
              <a:t>   </a:t>
            </a:r>
            <a:r>
              <a:rPr sz="1071" b="1" dirty="0">
                <a:latin typeface="Arial"/>
                <a:cs typeface="Arial"/>
              </a:rPr>
              <a:t>Scroll </a:t>
            </a:r>
            <a:r>
              <a:rPr sz="1071" b="1" spc="-10" dirty="0">
                <a:latin typeface="Arial"/>
                <a:cs typeface="Arial"/>
              </a:rPr>
              <a:t>Compressor</a:t>
            </a:r>
            <a:endParaRPr sz="1071">
              <a:latin typeface="Arial"/>
              <a:cs typeface="Arial"/>
            </a:endParaRPr>
          </a:p>
          <a:p>
            <a:pPr marL="12369" marR="4947" algn="just">
              <a:lnSpc>
                <a:spcPct val="143600"/>
              </a:lnSpc>
              <a:spcBef>
                <a:spcPts val="570"/>
              </a:spcBef>
            </a:pPr>
            <a:r>
              <a:rPr sz="1071" dirty="0">
                <a:latin typeface="Arial"/>
                <a:cs typeface="Arial"/>
              </a:rPr>
              <a:t>A</a:t>
            </a:r>
            <a:r>
              <a:rPr sz="1071" spc="-44" dirty="0">
                <a:latin typeface="Arial"/>
                <a:cs typeface="Arial"/>
              </a:rPr>
              <a:t> </a:t>
            </a:r>
            <a:r>
              <a:rPr sz="1071" dirty="0">
                <a:latin typeface="Arial"/>
                <a:cs typeface="Arial"/>
              </a:rPr>
              <a:t>Scroll</a:t>
            </a:r>
            <a:r>
              <a:rPr sz="1071" spc="-39" dirty="0">
                <a:latin typeface="Arial"/>
                <a:cs typeface="Arial"/>
              </a:rPr>
              <a:t> </a:t>
            </a:r>
            <a:r>
              <a:rPr sz="1071" spc="-10" dirty="0">
                <a:latin typeface="Arial"/>
                <a:cs typeface="Arial"/>
              </a:rPr>
              <a:t>Compressor</a:t>
            </a:r>
            <a:r>
              <a:rPr sz="1071" spc="-4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spirally</a:t>
            </a:r>
            <a:r>
              <a:rPr sz="1071" spc="-39" dirty="0">
                <a:latin typeface="Arial"/>
                <a:cs typeface="Arial"/>
              </a:rPr>
              <a:t> </a:t>
            </a:r>
            <a:r>
              <a:rPr sz="1071" spc="-10" dirty="0">
                <a:latin typeface="Arial"/>
                <a:cs typeface="Arial"/>
              </a:rPr>
              <a:t>wound,</a:t>
            </a:r>
            <a:r>
              <a:rPr sz="1071" spc="-44" dirty="0">
                <a:latin typeface="Arial"/>
                <a:cs typeface="Arial"/>
              </a:rPr>
              <a:t> </a:t>
            </a:r>
            <a:r>
              <a:rPr sz="1071" dirty="0">
                <a:latin typeface="Arial"/>
                <a:cs typeface="Arial"/>
              </a:rPr>
              <a:t>fixed</a:t>
            </a:r>
            <a:r>
              <a:rPr sz="1071" spc="-44" dirty="0">
                <a:latin typeface="Arial"/>
                <a:cs typeface="Arial"/>
              </a:rPr>
              <a:t> </a:t>
            </a:r>
            <a:r>
              <a:rPr sz="1071" spc="-10" dirty="0">
                <a:latin typeface="Arial"/>
                <a:cs typeface="Arial"/>
              </a:rPr>
              <a:t>scroll</a:t>
            </a:r>
            <a:r>
              <a:rPr sz="1071" spc="-39" dirty="0">
                <a:latin typeface="Arial"/>
                <a:cs typeface="Arial"/>
              </a:rPr>
              <a:t> </a:t>
            </a:r>
            <a:r>
              <a:rPr sz="1071" dirty="0">
                <a:latin typeface="Arial"/>
                <a:cs typeface="Arial"/>
              </a:rPr>
              <a:t>and</a:t>
            </a:r>
            <a:r>
              <a:rPr sz="1071" spc="-44" dirty="0">
                <a:latin typeface="Arial"/>
                <a:cs typeface="Arial"/>
              </a:rPr>
              <a:t> </a:t>
            </a:r>
            <a:r>
              <a:rPr sz="1071" spc="-10" dirty="0">
                <a:latin typeface="Arial"/>
                <a:cs typeface="Arial"/>
              </a:rPr>
              <a:t>movable</a:t>
            </a:r>
            <a:r>
              <a:rPr sz="1071" spc="-44" dirty="0">
                <a:latin typeface="Arial"/>
                <a:cs typeface="Arial"/>
              </a:rPr>
              <a:t> </a:t>
            </a:r>
            <a:r>
              <a:rPr sz="1071" dirty="0">
                <a:latin typeface="Arial"/>
                <a:cs typeface="Arial"/>
              </a:rPr>
              <a:t>scroll</a:t>
            </a:r>
            <a:r>
              <a:rPr sz="1071" spc="-39" dirty="0">
                <a:latin typeface="Arial"/>
                <a:cs typeface="Arial"/>
              </a:rPr>
              <a:t> </a:t>
            </a:r>
            <a:r>
              <a:rPr sz="1071" dirty="0">
                <a:latin typeface="Arial"/>
                <a:cs typeface="Arial"/>
              </a:rPr>
              <a:t>that</a:t>
            </a:r>
            <a:r>
              <a:rPr sz="1071" spc="-44" dirty="0">
                <a:latin typeface="Arial"/>
                <a:cs typeface="Arial"/>
              </a:rPr>
              <a:t> </a:t>
            </a:r>
            <a:r>
              <a:rPr sz="1071" dirty="0">
                <a:latin typeface="Arial"/>
                <a:cs typeface="Arial"/>
              </a:rPr>
              <a:t>form</a:t>
            </a:r>
            <a:r>
              <a:rPr sz="1071" spc="-44"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pair.</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fixed scroll</a:t>
            </a:r>
            <a:r>
              <a:rPr sz="1071" spc="-49" dirty="0">
                <a:latin typeface="Arial"/>
                <a:cs typeface="Arial"/>
              </a:rPr>
              <a:t> </a:t>
            </a:r>
            <a:r>
              <a:rPr sz="1071" dirty="0">
                <a:latin typeface="Arial"/>
                <a:cs typeface="Arial"/>
              </a:rPr>
              <a:t>is</a:t>
            </a:r>
            <a:r>
              <a:rPr sz="1071" spc="-29" dirty="0">
                <a:latin typeface="Arial"/>
                <a:cs typeface="Arial"/>
              </a:rPr>
              <a:t> </a:t>
            </a:r>
            <a:r>
              <a:rPr sz="1071" spc="-10" dirty="0">
                <a:latin typeface="Arial"/>
                <a:cs typeface="Arial"/>
              </a:rPr>
              <a:t>integrated</a:t>
            </a:r>
            <a:r>
              <a:rPr sz="1071" spc="-39" dirty="0">
                <a:latin typeface="Arial"/>
                <a:cs typeface="Arial"/>
              </a:rPr>
              <a:t> </a:t>
            </a:r>
            <a:r>
              <a:rPr sz="1071" dirty="0">
                <a:latin typeface="Arial"/>
                <a:cs typeface="Arial"/>
              </a:rPr>
              <a:t>with</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housing.</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movable</a:t>
            </a:r>
            <a:r>
              <a:rPr sz="1071" spc="-39" dirty="0">
                <a:latin typeface="Arial"/>
                <a:cs typeface="Arial"/>
              </a:rPr>
              <a:t> </a:t>
            </a:r>
            <a:r>
              <a:rPr sz="1071" dirty="0">
                <a:latin typeface="Arial"/>
                <a:cs typeface="Arial"/>
              </a:rPr>
              <a:t>spiral</a:t>
            </a:r>
            <a:r>
              <a:rPr sz="1071" spc="-39" dirty="0">
                <a:latin typeface="Arial"/>
                <a:cs typeface="Arial"/>
              </a:rPr>
              <a:t> </a:t>
            </a:r>
            <a:r>
              <a:rPr sz="1071" dirty="0">
                <a:latin typeface="Arial"/>
                <a:cs typeface="Arial"/>
              </a:rPr>
              <a:t>is</a:t>
            </a:r>
            <a:r>
              <a:rPr sz="1071" spc="-34" dirty="0">
                <a:latin typeface="Arial"/>
                <a:cs typeface="Arial"/>
              </a:rPr>
              <a:t> </a:t>
            </a:r>
            <a:r>
              <a:rPr sz="1071" spc="-10" dirty="0">
                <a:latin typeface="Arial"/>
                <a:cs typeface="Arial"/>
              </a:rPr>
              <a:t>able</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orbit</a:t>
            </a:r>
            <a:r>
              <a:rPr sz="1071" spc="-39" dirty="0">
                <a:latin typeface="Arial"/>
                <a:cs typeface="Arial"/>
              </a:rPr>
              <a:t> </a:t>
            </a:r>
            <a:r>
              <a:rPr sz="1071" dirty="0">
                <a:latin typeface="Arial"/>
                <a:cs typeface="Arial"/>
              </a:rPr>
              <a:t>or</a:t>
            </a:r>
            <a:r>
              <a:rPr sz="1071" spc="-44" dirty="0">
                <a:latin typeface="Arial"/>
                <a:cs typeface="Arial"/>
              </a:rPr>
              <a:t> </a:t>
            </a:r>
            <a:r>
              <a:rPr sz="1071" spc="-10" dirty="0">
                <a:latin typeface="Arial"/>
                <a:cs typeface="Arial"/>
              </a:rPr>
              <a:t>oscillate</a:t>
            </a:r>
            <a:r>
              <a:rPr sz="1071" spc="-39" dirty="0">
                <a:latin typeface="Arial"/>
                <a:cs typeface="Arial"/>
              </a:rPr>
              <a:t> </a:t>
            </a:r>
            <a:r>
              <a:rPr sz="1071" spc="-10" dirty="0">
                <a:latin typeface="Arial"/>
                <a:cs typeface="Arial"/>
              </a:rPr>
              <a:t>without</a:t>
            </a:r>
            <a:r>
              <a:rPr sz="1071" spc="-39" dirty="0">
                <a:latin typeface="Arial"/>
                <a:cs typeface="Arial"/>
              </a:rPr>
              <a:t> </a:t>
            </a:r>
            <a:r>
              <a:rPr sz="1071" spc="-10" dirty="0">
                <a:latin typeface="Arial"/>
                <a:cs typeface="Arial"/>
              </a:rPr>
              <a:t>actually </a:t>
            </a:r>
            <a:r>
              <a:rPr sz="1071" dirty="0">
                <a:latin typeface="Arial"/>
                <a:cs typeface="Arial"/>
              </a:rPr>
              <a:t>fully</a:t>
            </a:r>
            <a:r>
              <a:rPr sz="1071" spc="5" dirty="0">
                <a:latin typeface="Arial"/>
                <a:cs typeface="Arial"/>
              </a:rPr>
              <a:t> </a:t>
            </a:r>
            <a:r>
              <a:rPr sz="1071" dirty="0">
                <a:latin typeface="Arial"/>
                <a:cs typeface="Arial"/>
              </a:rPr>
              <a:t>rotating.</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movable</a:t>
            </a:r>
            <a:r>
              <a:rPr sz="1071" spc="5" dirty="0">
                <a:latin typeface="Arial"/>
                <a:cs typeface="Arial"/>
              </a:rPr>
              <a:t> </a:t>
            </a:r>
            <a:r>
              <a:rPr sz="1071" dirty="0">
                <a:latin typeface="Arial"/>
                <a:cs typeface="Arial"/>
              </a:rPr>
              <a:t>scroll is</a:t>
            </a:r>
            <a:r>
              <a:rPr sz="1071" spc="5" dirty="0">
                <a:latin typeface="Arial"/>
                <a:cs typeface="Arial"/>
              </a:rPr>
              <a:t> </a:t>
            </a:r>
            <a:r>
              <a:rPr sz="1071" dirty="0">
                <a:latin typeface="Arial"/>
                <a:cs typeface="Arial"/>
              </a:rPr>
              <a:t>connected</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input</a:t>
            </a:r>
            <a:r>
              <a:rPr sz="1071" spc="-5" dirty="0">
                <a:latin typeface="Arial"/>
                <a:cs typeface="Arial"/>
              </a:rPr>
              <a:t> </a:t>
            </a:r>
            <a:r>
              <a:rPr sz="1071" dirty="0">
                <a:latin typeface="Arial"/>
                <a:cs typeface="Arial"/>
              </a:rPr>
              <a:t>shaft</a:t>
            </a:r>
            <a:r>
              <a:rPr sz="1071" spc="10" dirty="0">
                <a:latin typeface="Arial"/>
                <a:cs typeface="Arial"/>
              </a:rPr>
              <a:t> </a:t>
            </a:r>
            <a:r>
              <a:rPr sz="1071" dirty="0">
                <a:latin typeface="Arial"/>
                <a:cs typeface="Arial"/>
              </a:rPr>
              <a:t>via a</a:t>
            </a:r>
            <a:r>
              <a:rPr sz="1071" spc="10" dirty="0">
                <a:latin typeface="Arial"/>
                <a:cs typeface="Arial"/>
              </a:rPr>
              <a:t> </a:t>
            </a:r>
            <a:r>
              <a:rPr sz="1071" dirty="0">
                <a:latin typeface="Arial"/>
                <a:cs typeface="Arial"/>
              </a:rPr>
              <a:t>concentric</a:t>
            </a:r>
            <a:r>
              <a:rPr sz="1071" spc="5" dirty="0">
                <a:latin typeface="Arial"/>
                <a:cs typeface="Arial"/>
              </a:rPr>
              <a:t> </a:t>
            </a:r>
            <a:r>
              <a:rPr sz="1071" dirty="0">
                <a:latin typeface="Arial"/>
                <a:cs typeface="Arial"/>
              </a:rPr>
              <a:t>bearing.</a:t>
            </a:r>
            <a:r>
              <a:rPr sz="1071" spc="5" dirty="0">
                <a:latin typeface="Arial"/>
                <a:cs typeface="Arial"/>
              </a:rPr>
              <a:t> </a:t>
            </a:r>
            <a:r>
              <a:rPr sz="1071" dirty="0">
                <a:latin typeface="Arial"/>
                <a:cs typeface="Arial"/>
              </a:rPr>
              <a:t>As</a:t>
            </a:r>
            <a:r>
              <a:rPr sz="1071" spc="10" dirty="0">
                <a:latin typeface="Arial"/>
                <a:cs typeface="Arial"/>
              </a:rPr>
              <a:t> </a:t>
            </a:r>
            <a:r>
              <a:rPr sz="1071" spc="-24" dirty="0">
                <a:latin typeface="Arial"/>
                <a:cs typeface="Arial"/>
              </a:rPr>
              <a:t>the</a:t>
            </a:r>
            <a:endParaRPr sz="1071">
              <a:latin typeface="Arial"/>
              <a:cs typeface="Arial"/>
            </a:endParaRPr>
          </a:p>
        </p:txBody>
      </p:sp>
      <p:pic>
        <p:nvPicPr>
          <p:cNvPr id="4" name="object 4"/>
          <p:cNvPicPr/>
          <p:nvPr/>
        </p:nvPicPr>
        <p:blipFill>
          <a:blip r:embed="rId2" cstate="print"/>
          <a:stretch>
            <a:fillRect/>
          </a:stretch>
        </p:blipFill>
        <p:spPr>
          <a:xfrm>
            <a:off x="1186089" y="1889361"/>
            <a:ext cx="5214832" cy="1904668"/>
          </a:xfrm>
          <a:prstGeom prst="rect">
            <a:avLst/>
          </a:prstGeom>
        </p:spPr>
      </p:pic>
      <p:pic>
        <p:nvPicPr>
          <p:cNvPr id="5" name="object 5"/>
          <p:cNvPicPr/>
          <p:nvPr/>
        </p:nvPicPr>
        <p:blipFill>
          <a:blip r:embed="rId3" cstate="print"/>
          <a:stretch>
            <a:fillRect/>
          </a:stretch>
        </p:blipFill>
        <p:spPr>
          <a:xfrm>
            <a:off x="2313600" y="5935130"/>
            <a:ext cx="2949077" cy="2281582"/>
          </a:xfrm>
          <a:prstGeom prst="rect">
            <a:avLst/>
          </a:prstGeom>
        </p:spPr>
      </p:pic>
      <p:sp>
        <p:nvSpPr>
          <p:cNvPr id="6" name="object 6"/>
          <p:cNvSpPr txBox="1"/>
          <p:nvPr/>
        </p:nvSpPr>
        <p:spPr>
          <a:xfrm>
            <a:off x="878126" y="888954"/>
            <a:ext cx="5812948" cy="823032"/>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endParaRPr sz="974" dirty="0">
              <a:latin typeface="Verdana"/>
              <a:cs typeface="Verdana"/>
            </a:endParaRPr>
          </a:p>
          <a:p>
            <a:pPr>
              <a:spcBef>
                <a:spcPts val="502"/>
              </a:spcBef>
            </a:pPr>
            <a:endParaRPr sz="974" dirty="0">
              <a:latin typeface="Verdana"/>
              <a:cs typeface="Verdana"/>
            </a:endParaRPr>
          </a:p>
          <a:p>
            <a:pPr marL="12369" marR="5566">
              <a:lnSpc>
                <a:spcPct val="143600"/>
              </a:lnSpc>
            </a:pPr>
            <a:r>
              <a:rPr sz="1071" dirty="0">
                <a:latin typeface="Arial"/>
                <a:cs typeface="Arial"/>
              </a:rPr>
              <a:t>to</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control</a:t>
            </a:r>
            <a:r>
              <a:rPr sz="1071" spc="-34" dirty="0">
                <a:latin typeface="Arial"/>
                <a:cs typeface="Arial"/>
              </a:rPr>
              <a:t> </a:t>
            </a:r>
            <a:r>
              <a:rPr sz="1071" spc="-10" dirty="0">
                <a:latin typeface="Arial"/>
                <a:cs typeface="Arial"/>
              </a:rPr>
              <a:t>valve</a:t>
            </a:r>
            <a:r>
              <a:rPr sz="1071" spc="-39" dirty="0">
                <a:latin typeface="Arial"/>
                <a:cs typeface="Arial"/>
              </a:rPr>
              <a:t> </a:t>
            </a:r>
            <a:r>
              <a:rPr sz="1071" dirty="0">
                <a:latin typeface="Arial"/>
                <a:cs typeface="Arial"/>
              </a:rPr>
              <a:t>to</a:t>
            </a:r>
            <a:r>
              <a:rPr sz="1071" spc="-34" dirty="0">
                <a:latin typeface="Arial"/>
                <a:cs typeface="Arial"/>
              </a:rPr>
              <a:t> </a:t>
            </a:r>
            <a:r>
              <a:rPr sz="1071" spc="-10" dirty="0">
                <a:latin typeface="Arial"/>
                <a:cs typeface="Arial"/>
              </a:rPr>
              <a:t>make</a:t>
            </a:r>
            <a:r>
              <a:rPr sz="1071" spc="-39" dirty="0">
                <a:latin typeface="Arial"/>
                <a:cs typeface="Arial"/>
              </a:rPr>
              <a:t> </a:t>
            </a:r>
            <a:r>
              <a:rPr sz="1071" spc="-10" dirty="0">
                <a:latin typeface="Arial"/>
                <a:cs typeface="Arial"/>
              </a:rPr>
              <a:t>possible</a:t>
            </a:r>
            <a:r>
              <a:rPr sz="1071" spc="-44" dirty="0">
                <a:latin typeface="Arial"/>
                <a:cs typeface="Arial"/>
              </a:rPr>
              <a:t> </a:t>
            </a:r>
            <a:r>
              <a:rPr sz="1071" spc="-10" dirty="0">
                <a:latin typeface="Arial"/>
                <a:cs typeface="Arial"/>
              </a:rPr>
              <a:t>precise</a:t>
            </a:r>
            <a:r>
              <a:rPr sz="1071" spc="-39" dirty="0">
                <a:latin typeface="Arial"/>
                <a:cs typeface="Arial"/>
              </a:rPr>
              <a:t> </a:t>
            </a:r>
            <a:r>
              <a:rPr sz="1071" spc="-10" dirty="0">
                <a:latin typeface="Arial"/>
                <a:cs typeface="Arial"/>
              </a:rPr>
              <a:t>voluntary</a:t>
            </a:r>
            <a:r>
              <a:rPr sz="1071" spc="-39" dirty="0">
                <a:latin typeface="Arial"/>
                <a:cs typeface="Arial"/>
              </a:rPr>
              <a:t> </a:t>
            </a:r>
            <a:r>
              <a:rPr sz="1071" dirty="0">
                <a:latin typeface="Arial"/>
                <a:cs typeface="Arial"/>
              </a:rPr>
              <a:t>control</a:t>
            </a:r>
            <a:r>
              <a:rPr sz="1071" spc="-44" dirty="0">
                <a:latin typeface="Arial"/>
                <a:cs typeface="Arial"/>
              </a:rPr>
              <a:t> </a:t>
            </a:r>
            <a:r>
              <a:rPr sz="1071" dirty="0">
                <a:latin typeface="Arial"/>
                <a:cs typeface="Arial"/>
              </a:rPr>
              <a:t>so</a:t>
            </a:r>
            <a:r>
              <a:rPr sz="1071" spc="-34" dirty="0">
                <a:latin typeface="Arial"/>
                <a:cs typeface="Arial"/>
              </a:rPr>
              <a:t> </a:t>
            </a:r>
            <a:r>
              <a:rPr sz="1071" dirty="0">
                <a:latin typeface="Arial"/>
                <a:cs typeface="Arial"/>
              </a:rPr>
              <a:t>that</a:t>
            </a:r>
            <a:r>
              <a:rPr sz="1071" spc="-4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compressor</a:t>
            </a:r>
            <a:r>
              <a:rPr sz="1071" spc="-39" dirty="0">
                <a:latin typeface="Arial"/>
                <a:cs typeface="Arial"/>
              </a:rPr>
              <a:t> </a:t>
            </a:r>
            <a:r>
              <a:rPr sz="1071" spc="-10" dirty="0">
                <a:latin typeface="Arial"/>
                <a:cs typeface="Arial"/>
              </a:rPr>
              <a:t>can</a:t>
            </a:r>
            <a:r>
              <a:rPr sz="1071" spc="-39" dirty="0">
                <a:latin typeface="Arial"/>
                <a:cs typeface="Arial"/>
              </a:rPr>
              <a:t> </a:t>
            </a:r>
            <a:r>
              <a:rPr sz="1071" spc="-10" dirty="0">
                <a:latin typeface="Arial"/>
                <a:cs typeface="Arial"/>
              </a:rPr>
              <a:t>operate </a:t>
            </a:r>
            <a:r>
              <a:rPr sz="1071" dirty="0">
                <a:latin typeface="Arial"/>
                <a:cs typeface="Arial"/>
              </a:rPr>
              <a:t>at</a:t>
            </a:r>
            <a:r>
              <a:rPr sz="1071" spc="-29" dirty="0">
                <a:latin typeface="Arial"/>
                <a:cs typeface="Arial"/>
              </a:rPr>
              <a:t> </a:t>
            </a:r>
            <a:r>
              <a:rPr sz="1071" dirty="0">
                <a:latin typeface="Arial"/>
                <a:cs typeface="Arial"/>
              </a:rPr>
              <a:t>optimum</a:t>
            </a:r>
            <a:r>
              <a:rPr sz="1071" spc="-24" dirty="0">
                <a:latin typeface="Arial"/>
                <a:cs typeface="Arial"/>
              </a:rPr>
              <a:t> </a:t>
            </a:r>
            <a:r>
              <a:rPr sz="1071" dirty="0">
                <a:latin typeface="Arial"/>
                <a:cs typeface="Arial"/>
              </a:rPr>
              <a:t>displacement.</a:t>
            </a:r>
            <a:r>
              <a:rPr sz="1071" spc="-29"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allows</a:t>
            </a:r>
            <a:r>
              <a:rPr sz="1071" spc="-29"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significant</a:t>
            </a:r>
            <a:r>
              <a:rPr sz="1071" spc="-34" dirty="0">
                <a:latin typeface="Arial"/>
                <a:cs typeface="Arial"/>
              </a:rPr>
              <a:t> </a:t>
            </a:r>
            <a:r>
              <a:rPr sz="1071" dirty="0">
                <a:latin typeface="Arial"/>
                <a:cs typeface="Arial"/>
              </a:rPr>
              <a:t>energy</a:t>
            </a:r>
            <a:r>
              <a:rPr sz="1071" spc="-29" dirty="0">
                <a:latin typeface="Arial"/>
                <a:cs typeface="Arial"/>
              </a:rPr>
              <a:t> </a:t>
            </a:r>
            <a:r>
              <a:rPr sz="1071" spc="-10" dirty="0">
                <a:latin typeface="Arial"/>
                <a:cs typeface="Arial"/>
              </a:rPr>
              <a:t>savings.</a:t>
            </a:r>
            <a:endParaRPr sz="1071" dirty="0">
              <a:latin typeface="Arial"/>
              <a:cs typeface="Arial"/>
            </a:endParaRPr>
          </a:p>
        </p:txBody>
      </p:sp>
      <p:sp>
        <p:nvSpPr>
          <p:cNvPr id="7" name="object 7"/>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8" name="object 8"/>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10" name="object 10"/>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24</a:t>
            </a:r>
          </a:p>
        </p:txBody>
      </p:sp>
      <p:sp>
        <p:nvSpPr>
          <p:cNvPr id="11" name="object 3">
            <a:extLst>
              <a:ext uri="{FF2B5EF4-FFF2-40B4-BE49-F238E27FC236}">
                <a16:creationId xmlns:a16="http://schemas.microsoft.com/office/drawing/2014/main" id="{BCE8DB72-286F-647F-21D0-8C819F5DE10D}"/>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4"/>
              </a:rPr>
              <a:t>www.mitsde.com</a:t>
            </a:r>
            <a:endParaRPr sz="120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5356711"/>
            <a:ext cx="5813566" cy="3843966"/>
          </a:xfrm>
          <a:prstGeom prst="rect">
            <a:avLst/>
          </a:prstGeom>
        </p:spPr>
        <p:txBody>
          <a:bodyPr vert="horz" wrap="square" lIns="0" tIns="12368" rIns="0" bIns="0" rtlCol="0">
            <a:spAutoFit/>
          </a:bodyPr>
          <a:lstStyle/>
          <a:p>
            <a:pPr marL="12369" marR="4947" algn="just">
              <a:lnSpc>
                <a:spcPct val="143600"/>
              </a:lnSpc>
              <a:spcBef>
                <a:spcPts val="97"/>
              </a:spcBef>
            </a:pPr>
            <a:r>
              <a:rPr sz="1071" dirty="0">
                <a:latin typeface="Arial"/>
                <a:cs typeface="Arial"/>
              </a:rPr>
              <a:t>All</a:t>
            </a:r>
            <a:r>
              <a:rPr sz="1071" spc="68" dirty="0">
                <a:latin typeface="Arial"/>
                <a:cs typeface="Arial"/>
              </a:rPr>
              <a:t> </a:t>
            </a:r>
            <a:r>
              <a:rPr sz="1071" dirty="0">
                <a:latin typeface="Arial"/>
                <a:cs typeface="Arial"/>
              </a:rPr>
              <a:t>these</a:t>
            </a:r>
            <a:r>
              <a:rPr sz="1071" spc="73" dirty="0">
                <a:latin typeface="Arial"/>
                <a:cs typeface="Arial"/>
              </a:rPr>
              <a:t> </a:t>
            </a:r>
            <a:r>
              <a:rPr sz="1071" dirty="0">
                <a:latin typeface="Arial"/>
                <a:cs typeface="Arial"/>
              </a:rPr>
              <a:t>compressors</a:t>
            </a:r>
            <a:r>
              <a:rPr sz="1071" spc="73" dirty="0">
                <a:latin typeface="Arial"/>
                <a:cs typeface="Arial"/>
              </a:rPr>
              <a:t> </a:t>
            </a:r>
            <a:r>
              <a:rPr sz="1071" dirty="0">
                <a:latin typeface="Arial"/>
                <a:cs typeface="Arial"/>
              </a:rPr>
              <a:t>have</a:t>
            </a:r>
            <a:r>
              <a:rPr sz="1071" spc="68" dirty="0">
                <a:latin typeface="Arial"/>
                <a:cs typeface="Arial"/>
              </a:rPr>
              <a:t> </a:t>
            </a:r>
            <a:r>
              <a:rPr sz="1071" dirty="0">
                <a:latin typeface="Arial"/>
                <a:cs typeface="Arial"/>
              </a:rPr>
              <a:t>a</a:t>
            </a:r>
            <a:r>
              <a:rPr sz="1071" spc="73" dirty="0">
                <a:latin typeface="Arial"/>
                <a:cs typeface="Arial"/>
              </a:rPr>
              <a:t> </a:t>
            </a:r>
            <a:r>
              <a:rPr sz="1071" spc="-10" dirty="0">
                <a:latin typeface="Arial"/>
                <a:cs typeface="Arial"/>
              </a:rPr>
              <a:t>“bolt-</a:t>
            </a:r>
            <a:r>
              <a:rPr sz="1071" dirty="0">
                <a:latin typeface="Arial"/>
                <a:cs typeface="Arial"/>
              </a:rPr>
              <a:t>on”</a:t>
            </a:r>
            <a:r>
              <a:rPr sz="1071" spc="73" dirty="0">
                <a:latin typeface="Arial"/>
                <a:cs typeface="Arial"/>
              </a:rPr>
              <a:t> </a:t>
            </a:r>
            <a:r>
              <a:rPr sz="1071" dirty="0">
                <a:latin typeface="Arial"/>
                <a:cs typeface="Arial"/>
              </a:rPr>
              <a:t>fitting</a:t>
            </a:r>
            <a:r>
              <a:rPr sz="1071" spc="68" dirty="0">
                <a:latin typeface="Arial"/>
                <a:cs typeface="Arial"/>
              </a:rPr>
              <a:t> </a:t>
            </a:r>
            <a:r>
              <a:rPr sz="1071" dirty="0">
                <a:latin typeface="Arial"/>
                <a:cs typeface="Arial"/>
              </a:rPr>
              <a:t>block</a:t>
            </a:r>
            <a:r>
              <a:rPr sz="1071" spc="73" dirty="0">
                <a:latin typeface="Arial"/>
                <a:cs typeface="Arial"/>
              </a:rPr>
              <a:t> </a:t>
            </a:r>
            <a:r>
              <a:rPr sz="1071" dirty="0">
                <a:latin typeface="Arial"/>
                <a:cs typeface="Arial"/>
              </a:rPr>
              <a:t>to</a:t>
            </a:r>
            <a:r>
              <a:rPr sz="1071" spc="73" dirty="0">
                <a:latin typeface="Arial"/>
                <a:cs typeface="Arial"/>
              </a:rPr>
              <a:t> </a:t>
            </a:r>
            <a:r>
              <a:rPr sz="1071" dirty="0">
                <a:latin typeface="Arial"/>
                <a:cs typeface="Arial"/>
              </a:rPr>
              <a:t>provide</a:t>
            </a:r>
            <a:r>
              <a:rPr sz="1071" spc="68" dirty="0">
                <a:latin typeface="Arial"/>
                <a:cs typeface="Arial"/>
              </a:rPr>
              <a:t> </a:t>
            </a:r>
            <a:r>
              <a:rPr sz="1071" dirty="0">
                <a:latin typeface="Arial"/>
                <a:cs typeface="Arial"/>
              </a:rPr>
              <a:t>connections</a:t>
            </a:r>
            <a:r>
              <a:rPr sz="1071" spc="73" dirty="0">
                <a:latin typeface="Arial"/>
                <a:cs typeface="Arial"/>
              </a:rPr>
              <a:t> </a:t>
            </a:r>
            <a:r>
              <a:rPr sz="1071" dirty="0">
                <a:latin typeface="Arial"/>
                <a:cs typeface="Arial"/>
              </a:rPr>
              <a:t>to</a:t>
            </a:r>
            <a:r>
              <a:rPr sz="1071" spc="73" dirty="0">
                <a:latin typeface="Arial"/>
                <a:cs typeface="Arial"/>
              </a:rPr>
              <a:t> </a:t>
            </a:r>
            <a:r>
              <a:rPr sz="1071" dirty="0">
                <a:latin typeface="Arial"/>
                <a:cs typeface="Arial"/>
              </a:rPr>
              <a:t>the</a:t>
            </a:r>
            <a:r>
              <a:rPr sz="1071" spc="68" dirty="0">
                <a:latin typeface="Arial"/>
                <a:cs typeface="Arial"/>
              </a:rPr>
              <a:t> </a:t>
            </a:r>
            <a:r>
              <a:rPr sz="1071" spc="-10" dirty="0">
                <a:latin typeface="Arial"/>
                <a:cs typeface="Arial"/>
              </a:rPr>
              <a:t>low-pressure </a:t>
            </a:r>
            <a:r>
              <a:rPr sz="1071" dirty="0">
                <a:latin typeface="Arial"/>
                <a:cs typeface="Arial"/>
              </a:rPr>
              <a:t>side</a:t>
            </a:r>
            <a:r>
              <a:rPr sz="1071" spc="68" dirty="0">
                <a:latin typeface="Arial"/>
                <a:cs typeface="Arial"/>
              </a:rPr>
              <a:t> </a:t>
            </a:r>
            <a:r>
              <a:rPr sz="1071" dirty="0">
                <a:latin typeface="Arial"/>
                <a:cs typeface="Arial"/>
              </a:rPr>
              <a:t>of</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system</a:t>
            </a:r>
            <a:r>
              <a:rPr sz="1071" spc="63" dirty="0">
                <a:latin typeface="Arial"/>
                <a:cs typeface="Arial"/>
              </a:rPr>
              <a:t> </a:t>
            </a:r>
            <a:r>
              <a:rPr sz="1071" dirty="0">
                <a:latin typeface="Arial"/>
                <a:cs typeface="Arial"/>
              </a:rPr>
              <a:t>(suction</a:t>
            </a:r>
            <a:r>
              <a:rPr sz="1071" spc="73" dirty="0">
                <a:latin typeface="Arial"/>
                <a:cs typeface="Arial"/>
              </a:rPr>
              <a:t> </a:t>
            </a:r>
            <a:r>
              <a:rPr sz="1071" dirty="0">
                <a:latin typeface="Arial"/>
                <a:cs typeface="Arial"/>
              </a:rPr>
              <a:t>side)</a:t>
            </a:r>
            <a:r>
              <a:rPr sz="1071" spc="68" dirty="0">
                <a:latin typeface="Arial"/>
                <a:cs typeface="Arial"/>
              </a:rPr>
              <a:t> </a:t>
            </a:r>
            <a:r>
              <a:rPr sz="1071" dirty="0">
                <a:latin typeface="Arial"/>
                <a:cs typeface="Arial"/>
              </a:rPr>
              <a:t>and</a:t>
            </a:r>
            <a:r>
              <a:rPr sz="1071" spc="73" dirty="0">
                <a:latin typeface="Arial"/>
                <a:cs typeface="Arial"/>
              </a:rPr>
              <a:t> </a:t>
            </a:r>
            <a:r>
              <a:rPr sz="1071" spc="-10" dirty="0">
                <a:latin typeface="Arial"/>
                <a:cs typeface="Arial"/>
              </a:rPr>
              <a:t>high-</a:t>
            </a:r>
            <a:r>
              <a:rPr sz="1071" dirty="0">
                <a:latin typeface="Arial"/>
                <a:cs typeface="Arial"/>
              </a:rPr>
              <a:t>pressure</a:t>
            </a:r>
            <a:r>
              <a:rPr sz="1071" spc="68" dirty="0">
                <a:latin typeface="Arial"/>
                <a:cs typeface="Arial"/>
              </a:rPr>
              <a:t> </a:t>
            </a:r>
            <a:r>
              <a:rPr sz="1071" dirty="0">
                <a:latin typeface="Arial"/>
                <a:cs typeface="Arial"/>
              </a:rPr>
              <a:t>side</a:t>
            </a:r>
            <a:r>
              <a:rPr sz="1071" spc="73" dirty="0">
                <a:latin typeface="Arial"/>
                <a:cs typeface="Arial"/>
              </a:rPr>
              <a:t> </a:t>
            </a:r>
            <a:r>
              <a:rPr sz="1071" dirty="0">
                <a:latin typeface="Arial"/>
                <a:cs typeface="Arial"/>
              </a:rPr>
              <a:t>of</a:t>
            </a:r>
            <a:r>
              <a:rPr sz="1071" spc="68"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system</a:t>
            </a:r>
            <a:r>
              <a:rPr sz="1071" spc="63" dirty="0">
                <a:latin typeface="Arial"/>
                <a:cs typeface="Arial"/>
              </a:rPr>
              <a:t> </a:t>
            </a:r>
            <a:r>
              <a:rPr sz="1071" dirty="0">
                <a:latin typeface="Arial"/>
                <a:cs typeface="Arial"/>
              </a:rPr>
              <a:t>(discharge</a:t>
            </a:r>
            <a:r>
              <a:rPr sz="1071" spc="68" dirty="0">
                <a:latin typeface="Arial"/>
                <a:cs typeface="Arial"/>
              </a:rPr>
              <a:t> </a:t>
            </a:r>
            <a:r>
              <a:rPr sz="1071" dirty="0">
                <a:latin typeface="Arial"/>
                <a:cs typeface="Arial"/>
              </a:rPr>
              <a:t>port).</a:t>
            </a:r>
            <a:r>
              <a:rPr sz="1071" spc="68" dirty="0">
                <a:latin typeface="Arial"/>
                <a:cs typeface="Arial"/>
              </a:rPr>
              <a:t> </a:t>
            </a:r>
            <a:r>
              <a:rPr sz="1071" spc="-10" dirty="0">
                <a:latin typeface="Arial"/>
                <a:cs typeface="Arial"/>
              </a:rPr>
              <a:t>There </a:t>
            </a:r>
            <a:r>
              <a:rPr sz="1071" dirty="0">
                <a:latin typeface="Arial"/>
                <a:cs typeface="Arial"/>
              </a:rPr>
              <a:t>may</a:t>
            </a:r>
            <a:r>
              <a:rPr sz="1071" spc="-19" dirty="0">
                <a:latin typeface="Arial"/>
                <a:cs typeface="Arial"/>
              </a:rPr>
              <a:t> </a:t>
            </a:r>
            <a:r>
              <a:rPr sz="1071" dirty="0">
                <a:latin typeface="Arial"/>
                <a:cs typeface="Arial"/>
              </a:rPr>
              <a:t>also</a:t>
            </a:r>
            <a:r>
              <a:rPr sz="1071" spc="-19"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fittings</a:t>
            </a:r>
            <a:r>
              <a:rPr sz="1071" spc="-19" dirty="0">
                <a:latin typeface="Arial"/>
                <a:cs typeface="Arial"/>
              </a:rPr>
              <a:t> </a:t>
            </a:r>
            <a:r>
              <a:rPr sz="1071" dirty="0">
                <a:latin typeface="Arial"/>
                <a:cs typeface="Arial"/>
              </a:rPr>
              <a:t>on</a:t>
            </a:r>
            <a:r>
              <a:rPr sz="1071" spc="-15"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near</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connect</a:t>
            </a:r>
            <a:r>
              <a:rPr sz="1071" spc="-15" dirty="0">
                <a:latin typeface="Arial"/>
                <a:cs typeface="Arial"/>
              </a:rPr>
              <a:t> </a:t>
            </a:r>
            <a:r>
              <a:rPr sz="1071" dirty="0">
                <a:latin typeface="Arial"/>
                <a:cs typeface="Arial"/>
              </a:rPr>
              <a:t>pressure</a:t>
            </a:r>
            <a:r>
              <a:rPr sz="1071" spc="-19" dirty="0">
                <a:latin typeface="Arial"/>
                <a:cs typeface="Arial"/>
              </a:rPr>
              <a:t> </a:t>
            </a:r>
            <a:r>
              <a:rPr sz="1071" spc="-10" dirty="0">
                <a:latin typeface="Arial"/>
                <a:cs typeface="Arial"/>
              </a:rPr>
              <a:t>gauges.</a:t>
            </a:r>
            <a:endParaRPr sz="1071">
              <a:latin typeface="Arial"/>
              <a:cs typeface="Arial"/>
            </a:endParaRPr>
          </a:p>
          <a:p>
            <a:pPr marL="452069" lvl="1" indent="-439700" algn="just">
              <a:spcBef>
                <a:spcPts val="1164"/>
              </a:spcBef>
              <a:buFont typeface="Arial"/>
              <a:buAutoNum type="arabicPeriod" startAt="9"/>
              <a:tabLst>
                <a:tab pos="452069" algn="l"/>
              </a:tabLst>
            </a:pPr>
            <a:r>
              <a:rPr sz="1071" b="1" dirty="0">
                <a:latin typeface="Arial"/>
                <a:cs typeface="Arial"/>
              </a:rPr>
              <a:t>Electric</a:t>
            </a:r>
            <a:r>
              <a:rPr sz="1071" b="1" spc="-19" dirty="0">
                <a:latin typeface="Arial"/>
                <a:cs typeface="Arial"/>
              </a:rPr>
              <a:t> </a:t>
            </a:r>
            <a:r>
              <a:rPr sz="1071" b="1" spc="-10" dirty="0">
                <a:latin typeface="Arial"/>
                <a:cs typeface="Arial"/>
              </a:rPr>
              <a:t>Compressors</a:t>
            </a:r>
            <a:endParaRPr sz="1071">
              <a:latin typeface="Arial"/>
              <a:cs typeface="Arial"/>
            </a:endParaRPr>
          </a:p>
          <a:p>
            <a:pPr marL="12369" marR="5566" algn="just">
              <a:lnSpc>
                <a:spcPct val="143800"/>
              </a:lnSpc>
              <a:spcBef>
                <a:spcPts val="565"/>
              </a:spcBef>
            </a:pPr>
            <a:r>
              <a:rPr sz="1071" dirty="0">
                <a:latin typeface="Arial"/>
                <a:cs typeface="Arial"/>
              </a:rPr>
              <a:t>For</a:t>
            </a:r>
            <a:r>
              <a:rPr sz="1071" spc="58" dirty="0">
                <a:latin typeface="Arial"/>
                <a:cs typeface="Arial"/>
              </a:rPr>
              <a:t> </a:t>
            </a:r>
            <a:r>
              <a:rPr sz="1071" dirty="0">
                <a:latin typeface="Arial"/>
                <a:cs typeface="Arial"/>
              </a:rPr>
              <a:t>traditional</a:t>
            </a:r>
            <a:r>
              <a:rPr sz="1071" spc="63" dirty="0">
                <a:latin typeface="Arial"/>
                <a:cs typeface="Arial"/>
              </a:rPr>
              <a:t> </a:t>
            </a:r>
            <a:r>
              <a:rPr sz="1071" dirty="0">
                <a:latin typeface="Arial"/>
                <a:cs typeface="Arial"/>
              </a:rPr>
              <a:t>internal</a:t>
            </a:r>
            <a:r>
              <a:rPr sz="1071" spc="63" dirty="0">
                <a:latin typeface="Arial"/>
                <a:cs typeface="Arial"/>
              </a:rPr>
              <a:t> </a:t>
            </a:r>
            <a:r>
              <a:rPr sz="1071" dirty="0">
                <a:latin typeface="Arial"/>
                <a:cs typeface="Arial"/>
              </a:rPr>
              <a:t>combustion</a:t>
            </a:r>
            <a:r>
              <a:rPr sz="1071" spc="63" dirty="0">
                <a:latin typeface="Arial"/>
                <a:cs typeface="Arial"/>
              </a:rPr>
              <a:t> </a:t>
            </a:r>
            <a:r>
              <a:rPr sz="1071" dirty="0">
                <a:latin typeface="Arial"/>
                <a:cs typeface="Arial"/>
              </a:rPr>
              <a:t>vehicles,</a:t>
            </a:r>
            <a:r>
              <a:rPr sz="1071" spc="63"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air</a:t>
            </a:r>
            <a:r>
              <a:rPr sz="1071" spc="63" dirty="0">
                <a:latin typeface="Arial"/>
                <a:cs typeface="Arial"/>
              </a:rPr>
              <a:t> </a:t>
            </a:r>
            <a:r>
              <a:rPr sz="1071" dirty="0">
                <a:latin typeface="Arial"/>
                <a:cs typeface="Arial"/>
              </a:rPr>
              <a:t>conditioning</a:t>
            </a:r>
            <a:r>
              <a:rPr sz="1071" spc="63" dirty="0">
                <a:latin typeface="Arial"/>
                <a:cs typeface="Arial"/>
              </a:rPr>
              <a:t> </a:t>
            </a:r>
            <a:r>
              <a:rPr sz="1071" dirty="0">
                <a:latin typeface="Arial"/>
                <a:cs typeface="Arial"/>
              </a:rPr>
              <a:t>compressor</a:t>
            </a:r>
            <a:r>
              <a:rPr sz="1071" spc="58" dirty="0">
                <a:latin typeface="Arial"/>
                <a:cs typeface="Arial"/>
              </a:rPr>
              <a:t> </a:t>
            </a:r>
            <a:r>
              <a:rPr sz="1071" dirty="0">
                <a:latin typeface="Arial"/>
                <a:cs typeface="Arial"/>
              </a:rPr>
              <a:t>is</a:t>
            </a:r>
            <a:r>
              <a:rPr sz="1071" spc="63" dirty="0">
                <a:latin typeface="Arial"/>
                <a:cs typeface="Arial"/>
              </a:rPr>
              <a:t> </a:t>
            </a:r>
            <a:r>
              <a:rPr sz="1071" dirty="0">
                <a:latin typeface="Arial"/>
                <a:cs typeface="Arial"/>
              </a:rPr>
              <a:t>driven</a:t>
            </a:r>
            <a:r>
              <a:rPr sz="1071" spc="58" dirty="0">
                <a:latin typeface="Arial"/>
                <a:cs typeface="Arial"/>
              </a:rPr>
              <a:t> </a:t>
            </a:r>
            <a:r>
              <a:rPr sz="1071" dirty="0">
                <a:latin typeface="Arial"/>
                <a:cs typeface="Arial"/>
              </a:rPr>
              <a:t>by</a:t>
            </a:r>
            <a:r>
              <a:rPr sz="1071" spc="63" dirty="0">
                <a:latin typeface="Arial"/>
                <a:cs typeface="Arial"/>
              </a:rPr>
              <a:t> </a:t>
            </a:r>
            <a:r>
              <a:rPr sz="1071" dirty="0">
                <a:latin typeface="Arial"/>
                <a:cs typeface="Arial"/>
              </a:rPr>
              <a:t>a</a:t>
            </a:r>
            <a:r>
              <a:rPr sz="1071" spc="63" dirty="0">
                <a:latin typeface="Arial"/>
                <a:cs typeface="Arial"/>
              </a:rPr>
              <a:t> </a:t>
            </a:r>
            <a:r>
              <a:rPr sz="1071" spc="-19" dirty="0">
                <a:latin typeface="Arial"/>
                <a:cs typeface="Arial"/>
              </a:rPr>
              <a:t>belt </a:t>
            </a:r>
            <a:r>
              <a:rPr sz="1071" dirty="0">
                <a:latin typeface="Arial"/>
                <a:cs typeface="Arial"/>
              </a:rPr>
              <a:t>connected</a:t>
            </a:r>
            <a:r>
              <a:rPr sz="1071" spc="15"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engine;</a:t>
            </a:r>
            <a:r>
              <a:rPr sz="1071" spc="19" dirty="0">
                <a:latin typeface="Arial"/>
                <a:cs typeface="Arial"/>
              </a:rPr>
              <a:t> </a:t>
            </a:r>
            <a:r>
              <a:rPr sz="1071" dirty="0">
                <a:latin typeface="Arial"/>
                <a:cs typeface="Arial"/>
              </a:rPr>
              <a:t>therefore,</a:t>
            </a:r>
            <a:r>
              <a:rPr sz="1071" spc="19"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only</a:t>
            </a:r>
            <a:r>
              <a:rPr sz="1071" spc="19" dirty="0">
                <a:latin typeface="Arial"/>
                <a:cs typeface="Arial"/>
              </a:rPr>
              <a:t> </a:t>
            </a:r>
            <a:r>
              <a:rPr sz="1071" dirty="0">
                <a:latin typeface="Arial"/>
                <a:cs typeface="Arial"/>
              </a:rPr>
              <a:t>operate</a:t>
            </a:r>
            <a:r>
              <a:rPr sz="1071" spc="19" dirty="0">
                <a:latin typeface="Arial"/>
                <a:cs typeface="Arial"/>
              </a:rPr>
              <a:t> </a:t>
            </a:r>
            <a:r>
              <a:rPr sz="1071" dirty="0">
                <a:latin typeface="Arial"/>
                <a:cs typeface="Arial"/>
              </a:rPr>
              <a:t>when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engine</a:t>
            </a:r>
            <a:r>
              <a:rPr sz="1071" spc="1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running.</a:t>
            </a:r>
            <a:r>
              <a:rPr sz="1071" spc="19" dirty="0">
                <a:latin typeface="Arial"/>
                <a:cs typeface="Arial"/>
              </a:rPr>
              <a:t> </a:t>
            </a:r>
            <a:r>
              <a:rPr sz="1071" dirty="0">
                <a:latin typeface="Arial"/>
                <a:cs typeface="Arial"/>
              </a:rPr>
              <a:t>Electric</a:t>
            </a:r>
            <a:r>
              <a:rPr sz="1071" spc="19" dirty="0">
                <a:latin typeface="Arial"/>
                <a:cs typeface="Arial"/>
              </a:rPr>
              <a:t> </a:t>
            </a:r>
            <a:r>
              <a:rPr sz="1071" spc="-24" dirty="0">
                <a:latin typeface="Arial"/>
                <a:cs typeface="Arial"/>
              </a:rPr>
              <a:t>and </a:t>
            </a:r>
            <a:r>
              <a:rPr sz="1071" dirty="0">
                <a:latin typeface="Arial"/>
                <a:cs typeface="Arial"/>
              </a:rPr>
              <a:t>hybrid</a:t>
            </a:r>
            <a:r>
              <a:rPr sz="1071" spc="170" dirty="0">
                <a:latin typeface="Arial"/>
                <a:cs typeface="Arial"/>
              </a:rPr>
              <a:t> </a:t>
            </a:r>
            <a:r>
              <a:rPr sz="1071" dirty="0">
                <a:latin typeface="Arial"/>
                <a:cs typeface="Arial"/>
              </a:rPr>
              <a:t>vehicles</a:t>
            </a:r>
            <a:r>
              <a:rPr sz="1071" spc="170" dirty="0">
                <a:latin typeface="Arial"/>
                <a:cs typeface="Arial"/>
              </a:rPr>
              <a:t> </a:t>
            </a:r>
            <a:r>
              <a:rPr sz="1071" dirty="0">
                <a:latin typeface="Arial"/>
                <a:cs typeface="Arial"/>
              </a:rPr>
              <a:t>operate</a:t>
            </a:r>
            <a:r>
              <a:rPr sz="1071" spc="175" dirty="0">
                <a:latin typeface="Arial"/>
                <a:cs typeface="Arial"/>
              </a:rPr>
              <a:t> </a:t>
            </a:r>
            <a:r>
              <a:rPr sz="1071" dirty="0">
                <a:latin typeface="Arial"/>
                <a:cs typeface="Arial"/>
              </a:rPr>
              <a:t>under</a:t>
            </a:r>
            <a:r>
              <a:rPr sz="1071" spc="170" dirty="0">
                <a:latin typeface="Arial"/>
                <a:cs typeface="Arial"/>
              </a:rPr>
              <a:t> </a:t>
            </a:r>
            <a:r>
              <a:rPr sz="1071" dirty="0">
                <a:latin typeface="Arial"/>
                <a:cs typeface="Arial"/>
              </a:rPr>
              <a:t>different</a:t>
            </a:r>
            <a:r>
              <a:rPr sz="1071" spc="175" dirty="0">
                <a:latin typeface="Arial"/>
                <a:cs typeface="Arial"/>
              </a:rPr>
              <a:t> </a:t>
            </a:r>
            <a:r>
              <a:rPr sz="1071" dirty="0">
                <a:latin typeface="Arial"/>
                <a:cs typeface="Arial"/>
              </a:rPr>
              <a:t>conditions</a:t>
            </a:r>
            <a:r>
              <a:rPr sz="1071" spc="175" dirty="0">
                <a:latin typeface="Arial"/>
                <a:cs typeface="Arial"/>
              </a:rPr>
              <a:t> </a:t>
            </a:r>
            <a:r>
              <a:rPr sz="1071" dirty="0">
                <a:latin typeface="Arial"/>
                <a:cs typeface="Arial"/>
              </a:rPr>
              <a:t>and</a:t>
            </a:r>
            <a:r>
              <a:rPr sz="1071" spc="170" dirty="0">
                <a:latin typeface="Arial"/>
                <a:cs typeface="Arial"/>
              </a:rPr>
              <a:t> </a:t>
            </a:r>
            <a:r>
              <a:rPr sz="1071" dirty="0">
                <a:latin typeface="Arial"/>
                <a:cs typeface="Arial"/>
              </a:rPr>
              <a:t>include</a:t>
            </a:r>
            <a:r>
              <a:rPr sz="1071" spc="175" dirty="0">
                <a:latin typeface="Arial"/>
                <a:cs typeface="Arial"/>
              </a:rPr>
              <a:t> </a:t>
            </a:r>
            <a:r>
              <a:rPr sz="1071" dirty="0">
                <a:latin typeface="Arial"/>
                <a:cs typeface="Arial"/>
              </a:rPr>
              <a:t>an</a:t>
            </a:r>
            <a:r>
              <a:rPr sz="1071" spc="170" dirty="0">
                <a:latin typeface="Arial"/>
                <a:cs typeface="Arial"/>
              </a:rPr>
              <a:t> </a:t>
            </a:r>
            <a:r>
              <a:rPr sz="1071" dirty="0">
                <a:latin typeface="Arial"/>
                <a:cs typeface="Arial"/>
              </a:rPr>
              <a:t>efficient</a:t>
            </a:r>
            <a:r>
              <a:rPr sz="1071" spc="170" dirty="0">
                <a:latin typeface="Arial"/>
                <a:cs typeface="Arial"/>
              </a:rPr>
              <a:t> </a:t>
            </a:r>
            <a:r>
              <a:rPr sz="1071" dirty="0">
                <a:latin typeface="Arial"/>
                <a:cs typeface="Arial"/>
              </a:rPr>
              <a:t>scroll</a:t>
            </a:r>
            <a:r>
              <a:rPr sz="1071" spc="166" dirty="0">
                <a:latin typeface="Arial"/>
                <a:cs typeface="Arial"/>
              </a:rPr>
              <a:t> </a:t>
            </a:r>
            <a:r>
              <a:rPr sz="1071" spc="-10" dirty="0">
                <a:latin typeface="Arial"/>
                <a:cs typeface="Arial"/>
              </a:rPr>
              <a:t>compressor </a:t>
            </a:r>
            <a:r>
              <a:rPr sz="1071" dirty="0">
                <a:latin typeface="Arial"/>
                <a:cs typeface="Arial"/>
              </a:rPr>
              <a:t>controlled</a:t>
            </a:r>
            <a:r>
              <a:rPr sz="1071" spc="5" dirty="0">
                <a:latin typeface="Arial"/>
                <a:cs typeface="Arial"/>
              </a:rPr>
              <a:t> </a:t>
            </a:r>
            <a:r>
              <a:rPr sz="1071" dirty="0">
                <a:latin typeface="Arial"/>
                <a:cs typeface="Arial"/>
              </a:rPr>
              <a:t>by</a:t>
            </a:r>
            <a:r>
              <a:rPr sz="1071" spc="15" dirty="0">
                <a:latin typeface="Arial"/>
                <a:cs typeface="Arial"/>
              </a:rPr>
              <a:t> </a:t>
            </a:r>
            <a:r>
              <a:rPr sz="1071" spc="-10" dirty="0">
                <a:latin typeface="Arial"/>
                <a:cs typeface="Arial"/>
              </a:rPr>
              <a:t>on-</a:t>
            </a:r>
            <a:r>
              <a:rPr sz="1071" dirty="0">
                <a:latin typeface="Arial"/>
                <a:cs typeface="Arial"/>
              </a:rPr>
              <a:t>board</a:t>
            </a:r>
            <a:r>
              <a:rPr sz="1071" spc="5" dirty="0">
                <a:latin typeface="Arial"/>
                <a:cs typeface="Arial"/>
              </a:rPr>
              <a:t> </a:t>
            </a:r>
            <a:r>
              <a:rPr sz="1071" dirty="0">
                <a:latin typeface="Arial"/>
                <a:cs typeface="Arial"/>
              </a:rPr>
              <a:t>electric</a:t>
            </a:r>
            <a:r>
              <a:rPr sz="1071" spc="5" dirty="0">
                <a:latin typeface="Arial"/>
                <a:cs typeface="Arial"/>
              </a:rPr>
              <a:t> </a:t>
            </a:r>
            <a:r>
              <a:rPr sz="1071" dirty="0">
                <a:latin typeface="Arial"/>
                <a:cs typeface="Arial"/>
              </a:rPr>
              <a:t>motor</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integrated</a:t>
            </a:r>
            <a:r>
              <a:rPr sz="1071" spc="10" dirty="0">
                <a:latin typeface="Arial"/>
                <a:cs typeface="Arial"/>
              </a:rPr>
              <a:t> </a:t>
            </a:r>
            <a:r>
              <a:rPr sz="1071" dirty="0">
                <a:latin typeface="Arial"/>
                <a:cs typeface="Arial"/>
              </a:rPr>
              <a:t>power</a:t>
            </a:r>
            <a:r>
              <a:rPr sz="1071" spc="5" dirty="0">
                <a:latin typeface="Arial"/>
                <a:cs typeface="Arial"/>
              </a:rPr>
              <a:t> </a:t>
            </a:r>
            <a:r>
              <a:rPr sz="1071" dirty="0">
                <a:latin typeface="Arial"/>
                <a:cs typeface="Arial"/>
              </a:rPr>
              <a:t>electronics.</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electric</a:t>
            </a:r>
            <a:r>
              <a:rPr sz="1071" spc="5" dirty="0">
                <a:latin typeface="Arial"/>
                <a:cs typeface="Arial"/>
              </a:rPr>
              <a:t> </a:t>
            </a:r>
            <a:r>
              <a:rPr sz="1071" spc="-10" dirty="0">
                <a:latin typeface="Arial"/>
                <a:cs typeface="Arial"/>
              </a:rPr>
              <a:t>compressor </a:t>
            </a:r>
            <a:r>
              <a:rPr sz="1071" dirty="0">
                <a:latin typeface="Arial"/>
                <a:cs typeface="Arial"/>
              </a:rPr>
              <a:t>operates</a:t>
            </a:r>
            <a:r>
              <a:rPr sz="1071" spc="-15" dirty="0">
                <a:latin typeface="Arial"/>
                <a:cs typeface="Arial"/>
              </a:rPr>
              <a:t> </a:t>
            </a:r>
            <a:r>
              <a:rPr sz="1071" spc="-10" dirty="0">
                <a:latin typeface="Arial"/>
                <a:cs typeface="Arial"/>
              </a:rPr>
              <a:t>independently,</a:t>
            </a:r>
            <a:r>
              <a:rPr sz="1071" spc="-19" dirty="0">
                <a:latin typeface="Arial"/>
                <a:cs typeface="Arial"/>
              </a:rPr>
              <a:t> </a:t>
            </a:r>
            <a:r>
              <a:rPr sz="1071" dirty="0">
                <a:latin typeface="Arial"/>
                <a:cs typeface="Arial"/>
              </a:rPr>
              <a:t>enabling</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cabin</a:t>
            </a:r>
            <a:r>
              <a:rPr sz="1071" spc="-10"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cooled</a:t>
            </a:r>
            <a:r>
              <a:rPr sz="1071" spc="-15" dirty="0">
                <a:latin typeface="Arial"/>
                <a:cs typeface="Arial"/>
              </a:rPr>
              <a:t> </a:t>
            </a:r>
            <a:r>
              <a:rPr sz="1071" dirty="0">
                <a:latin typeface="Arial"/>
                <a:cs typeface="Arial"/>
              </a:rPr>
              <a:t>even</a:t>
            </a:r>
            <a:r>
              <a:rPr sz="1071" spc="-19" dirty="0">
                <a:latin typeface="Arial"/>
                <a:cs typeface="Arial"/>
              </a:rPr>
              <a:t> </a:t>
            </a:r>
            <a:r>
              <a:rPr sz="1071" dirty="0">
                <a:latin typeface="Arial"/>
                <a:cs typeface="Arial"/>
              </a:rPr>
              <a:t>when</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engine</a:t>
            </a:r>
            <a:r>
              <a:rPr sz="1071" spc="-15" dirty="0">
                <a:latin typeface="Arial"/>
                <a:cs typeface="Arial"/>
              </a:rPr>
              <a:t> </a:t>
            </a:r>
            <a:r>
              <a:rPr sz="1071" dirty="0">
                <a:latin typeface="Arial"/>
                <a:cs typeface="Arial"/>
              </a:rPr>
              <a:t>is</a:t>
            </a:r>
            <a:r>
              <a:rPr sz="1071" spc="-15" dirty="0">
                <a:latin typeface="Arial"/>
                <a:cs typeface="Arial"/>
              </a:rPr>
              <a:t> </a:t>
            </a:r>
            <a:r>
              <a:rPr sz="1071" spc="-19" dirty="0">
                <a:latin typeface="Arial"/>
                <a:cs typeface="Arial"/>
              </a:rPr>
              <a:t>OFF.</a:t>
            </a:r>
            <a:endParaRPr sz="1071">
              <a:latin typeface="Arial"/>
              <a:cs typeface="Arial"/>
            </a:endParaRPr>
          </a:p>
          <a:p>
            <a:pPr marL="453307" lvl="1" indent="-440938" algn="just">
              <a:spcBef>
                <a:spcPts val="1169"/>
              </a:spcBef>
              <a:buFont typeface="Arial"/>
              <a:buAutoNum type="arabicPeriod" startAt="10"/>
              <a:tabLst>
                <a:tab pos="453307" algn="l"/>
              </a:tabLst>
            </a:pPr>
            <a:r>
              <a:rPr sz="1071" b="1" dirty="0">
                <a:latin typeface="Arial"/>
                <a:cs typeface="Arial"/>
              </a:rPr>
              <a:t>Air</a:t>
            </a:r>
            <a:r>
              <a:rPr sz="1071" b="1" spc="-24" dirty="0">
                <a:latin typeface="Arial"/>
                <a:cs typeface="Arial"/>
              </a:rPr>
              <a:t> </a:t>
            </a:r>
            <a:r>
              <a:rPr sz="1071" b="1" dirty="0">
                <a:latin typeface="Arial"/>
                <a:cs typeface="Arial"/>
              </a:rPr>
              <a:t>Conditioning</a:t>
            </a:r>
            <a:r>
              <a:rPr sz="1071" b="1" spc="-15" dirty="0">
                <a:latin typeface="Arial"/>
                <a:cs typeface="Arial"/>
              </a:rPr>
              <a:t> </a:t>
            </a:r>
            <a:r>
              <a:rPr sz="1071" b="1" spc="-10" dirty="0">
                <a:latin typeface="Arial"/>
                <a:cs typeface="Arial"/>
              </a:rPr>
              <a:t>Compressor</a:t>
            </a:r>
            <a:r>
              <a:rPr sz="1071" b="1" spc="-19" dirty="0">
                <a:latin typeface="Arial"/>
                <a:cs typeface="Arial"/>
              </a:rPr>
              <a:t> </a:t>
            </a:r>
            <a:r>
              <a:rPr sz="1071" b="1" spc="-10" dirty="0">
                <a:latin typeface="Arial"/>
                <a:cs typeface="Arial"/>
              </a:rPr>
              <a:t>Failures</a:t>
            </a:r>
            <a:endParaRPr sz="1071">
              <a:latin typeface="Arial"/>
              <a:cs typeface="Arial"/>
            </a:endParaRPr>
          </a:p>
          <a:p>
            <a:pPr marL="12369" marR="4947" algn="just">
              <a:lnSpc>
                <a:spcPct val="143800"/>
              </a:lnSpc>
              <a:spcBef>
                <a:spcPts val="579"/>
              </a:spcBef>
            </a:pPr>
            <a:r>
              <a:rPr sz="1071" spc="-5" dirty="0">
                <a:latin typeface="Arial"/>
                <a:cs typeface="Arial"/>
              </a:rPr>
              <a:t>Compressor</a:t>
            </a:r>
            <a:r>
              <a:rPr sz="1071" spc="34" dirty="0">
                <a:latin typeface="Arial"/>
                <a:cs typeface="Arial"/>
              </a:rPr>
              <a:t> </a:t>
            </a:r>
            <a:r>
              <a:rPr sz="1071" spc="-5" dirty="0">
                <a:latin typeface="Arial"/>
                <a:cs typeface="Arial"/>
              </a:rPr>
              <a:t>failures</a:t>
            </a:r>
            <a:r>
              <a:rPr sz="1071" spc="29" dirty="0">
                <a:latin typeface="Arial"/>
                <a:cs typeface="Arial"/>
              </a:rPr>
              <a:t> </a:t>
            </a:r>
            <a:r>
              <a:rPr sz="1071" spc="-5" dirty="0">
                <a:latin typeface="Arial"/>
                <a:cs typeface="Arial"/>
              </a:rPr>
              <a:t>are</a:t>
            </a:r>
            <a:r>
              <a:rPr sz="1071" spc="29" dirty="0">
                <a:latin typeface="Arial"/>
                <a:cs typeface="Arial"/>
              </a:rPr>
              <a:t> </a:t>
            </a:r>
            <a:r>
              <a:rPr sz="1071" spc="-10" dirty="0">
                <a:latin typeface="Arial"/>
                <a:cs typeface="Arial"/>
              </a:rPr>
              <a:t>usually</a:t>
            </a:r>
            <a:r>
              <a:rPr sz="1071" spc="34" dirty="0">
                <a:latin typeface="Arial"/>
                <a:cs typeface="Arial"/>
              </a:rPr>
              <a:t> </a:t>
            </a:r>
            <a:r>
              <a:rPr sz="1071" dirty="0">
                <a:latin typeface="Arial"/>
                <a:cs typeface="Arial"/>
              </a:rPr>
              <a:t>the</a:t>
            </a:r>
            <a:r>
              <a:rPr sz="1071" spc="24" dirty="0">
                <a:latin typeface="Arial"/>
                <a:cs typeface="Arial"/>
              </a:rPr>
              <a:t> </a:t>
            </a:r>
            <a:r>
              <a:rPr sz="1071" spc="-5" dirty="0">
                <a:latin typeface="Arial"/>
                <a:cs typeface="Arial"/>
              </a:rPr>
              <a:t>result</a:t>
            </a:r>
            <a:r>
              <a:rPr sz="1071" spc="34"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loss</a:t>
            </a:r>
            <a:r>
              <a:rPr sz="1071" spc="29" dirty="0">
                <a:latin typeface="Arial"/>
                <a:cs typeface="Arial"/>
              </a:rPr>
              <a:t> </a:t>
            </a:r>
            <a:r>
              <a:rPr sz="1071" dirty="0">
                <a:latin typeface="Arial"/>
                <a:cs typeface="Arial"/>
              </a:rPr>
              <a:t>of</a:t>
            </a:r>
            <a:r>
              <a:rPr sz="1071" spc="29" dirty="0">
                <a:latin typeface="Arial"/>
                <a:cs typeface="Arial"/>
              </a:rPr>
              <a:t> </a:t>
            </a:r>
            <a:r>
              <a:rPr sz="1071" spc="-5" dirty="0">
                <a:latin typeface="Arial"/>
                <a:cs typeface="Arial"/>
              </a:rPr>
              <a:t>lubrication,</a:t>
            </a:r>
            <a:r>
              <a:rPr sz="1071" spc="34" dirty="0">
                <a:latin typeface="Arial"/>
                <a:cs typeface="Arial"/>
              </a:rPr>
              <a:t> </a:t>
            </a:r>
            <a:r>
              <a:rPr sz="1071" spc="-10" dirty="0">
                <a:latin typeface="Arial"/>
                <a:cs typeface="Arial"/>
              </a:rPr>
              <a:t>which</a:t>
            </a:r>
            <a:r>
              <a:rPr sz="1071" spc="34" dirty="0">
                <a:latin typeface="Arial"/>
                <a:cs typeface="Arial"/>
              </a:rPr>
              <a:t> </a:t>
            </a:r>
            <a:r>
              <a:rPr sz="1071" spc="-10" dirty="0">
                <a:latin typeface="Arial"/>
                <a:cs typeface="Arial"/>
              </a:rPr>
              <a:t>in</a:t>
            </a:r>
            <a:r>
              <a:rPr sz="1071" spc="34" dirty="0">
                <a:latin typeface="Arial"/>
                <a:cs typeface="Arial"/>
              </a:rPr>
              <a:t> </a:t>
            </a:r>
            <a:r>
              <a:rPr sz="1071" spc="-5" dirty="0">
                <a:latin typeface="Arial"/>
                <a:cs typeface="Arial"/>
              </a:rPr>
              <a:t>turn</a:t>
            </a:r>
            <a:r>
              <a:rPr sz="1071" spc="29" dirty="0">
                <a:latin typeface="Arial"/>
                <a:cs typeface="Arial"/>
              </a:rPr>
              <a:t> </a:t>
            </a:r>
            <a:r>
              <a:rPr sz="1071" spc="-10" dirty="0">
                <a:latin typeface="Arial"/>
                <a:cs typeface="Arial"/>
              </a:rPr>
              <a:t>may</a:t>
            </a:r>
            <a:r>
              <a:rPr sz="1071" spc="34" dirty="0">
                <a:latin typeface="Arial"/>
                <a:cs typeface="Arial"/>
              </a:rPr>
              <a:t> </a:t>
            </a:r>
            <a:r>
              <a:rPr sz="1071" spc="-10" dirty="0">
                <a:latin typeface="Arial"/>
                <a:cs typeface="Arial"/>
              </a:rPr>
              <a:t>be</a:t>
            </a:r>
            <a:r>
              <a:rPr sz="1071" spc="34" dirty="0">
                <a:latin typeface="Arial"/>
                <a:cs typeface="Arial"/>
              </a:rPr>
              <a:t> </a:t>
            </a:r>
            <a:r>
              <a:rPr sz="1071" spc="-10" dirty="0">
                <a:latin typeface="Arial"/>
                <a:cs typeface="Arial"/>
              </a:rPr>
              <a:t>due</a:t>
            </a:r>
            <a:r>
              <a:rPr sz="1071" spc="29" dirty="0">
                <a:latin typeface="Arial"/>
                <a:cs typeface="Arial"/>
              </a:rPr>
              <a:t> </a:t>
            </a:r>
            <a:r>
              <a:rPr sz="1071" dirty="0">
                <a:latin typeface="Arial"/>
                <a:cs typeface="Arial"/>
              </a:rPr>
              <a:t>to </a:t>
            </a:r>
            <a:r>
              <a:rPr sz="1071" spc="-10" dirty="0">
                <a:latin typeface="Arial"/>
                <a:cs typeface="Arial"/>
              </a:rPr>
              <a:t>low</a:t>
            </a:r>
            <a:r>
              <a:rPr sz="1071" spc="-78" dirty="0">
                <a:latin typeface="Arial"/>
                <a:cs typeface="Arial"/>
              </a:rPr>
              <a:t> </a:t>
            </a:r>
            <a:r>
              <a:rPr sz="1071" spc="-5" dirty="0">
                <a:latin typeface="Arial"/>
                <a:cs typeface="Arial"/>
              </a:rPr>
              <a:t>refrigerant</a:t>
            </a:r>
            <a:r>
              <a:rPr sz="1071" spc="-78" dirty="0">
                <a:latin typeface="Arial"/>
                <a:cs typeface="Arial"/>
              </a:rPr>
              <a:t> </a:t>
            </a:r>
            <a:r>
              <a:rPr sz="1071" spc="-10" dirty="0">
                <a:latin typeface="Arial"/>
                <a:cs typeface="Arial"/>
              </a:rPr>
              <a:t>in</a:t>
            </a:r>
            <a:r>
              <a:rPr sz="1071" spc="-78" dirty="0">
                <a:latin typeface="Arial"/>
                <a:cs typeface="Arial"/>
              </a:rPr>
              <a:t> </a:t>
            </a:r>
            <a:r>
              <a:rPr sz="1071" dirty="0">
                <a:latin typeface="Arial"/>
                <a:cs typeface="Arial"/>
              </a:rPr>
              <a:t>the</a:t>
            </a:r>
            <a:r>
              <a:rPr sz="1071" spc="-78" dirty="0">
                <a:latin typeface="Arial"/>
                <a:cs typeface="Arial"/>
              </a:rPr>
              <a:t> </a:t>
            </a:r>
            <a:r>
              <a:rPr sz="1071" spc="-5" dirty="0">
                <a:latin typeface="Arial"/>
                <a:cs typeface="Arial"/>
              </a:rPr>
              <a:t>system,</a:t>
            </a:r>
            <a:r>
              <a:rPr sz="1071" spc="-78" dirty="0">
                <a:latin typeface="Arial"/>
                <a:cs typeface="Arial"/>
              </a:rPr>
              <a:t> </a:t>
            </a:r>
            <a:r>
              <a:rPr sz="1071" spc="-10" dirty="0">
                <a:latin typeface="Arial"/>
                <a:cs typeface="Arial"/>
              </a:rPr>
              <a:t>a</a:t>
            </a:r>
            <a:r>
              <a:rPr sz="1071" spc="-78" dirty="0">
                <a:latin typeface="Arial"/>
                <a:cs typeface="Arial"/>
              </a:rPr>
              <a:t> </a:t>
            </a:r>
            <a:r>
              <a:rPr sz="1071" spc="-10" dirty="0">
                <a:latin typeface="Arial"/>
                <a:cs typeface="Arial"/>
              </a:rPr>
              <a:t>blockage</a:t>
            </a:r>
            <a:r>
              <a:rPr sz="1071" spc="-78" dirty="0">
                <a:latin typeface="Arial"/>
                <a:cs typeface="Arial"/>
              </a:rPr>
              <a:t> </a:t>
            </a:r>
            <a:r>
              <a:rPr sz="1071" spc="-5" dirty="0">
                <a:latin typeface="Arial"/>
                <a:cs typeface="Arial"/>
              </a:rPr>
              <a:t>(such</a:t>
            </a:r>
            <a:r>
              <a:rPr sz="1071" spc="-78" dirty="0">
                <a:latin typeface="Arial"/>
                <a:cs typeface="Arial"/>
              </a:rPr>
              <a:t> </a:t>
            </a:r>
            <a:r>
              <a:rPr sz="1071" spc="-10" dirty="0">
                <a:latin typeface="Arial"/>
                <a:cs typeface="Arial"/>
              </a:rPr>
              <a:t>as</a:t>
            </a:r>
            <a:r>
              <a:rPr sz="1071" spc="-73" dirty="0">
                <a:latin typeface="Arial"/>
                <a:cs typeface="Arial"/>
              </a:rPr>
              <a:t> </a:t>
            </a:r>
            <a:r>
              <a:rPr sz="1071" spc="-10" dirty="0">
                <a:latin typeface="Arial"/>
                <a:cs typeface="Arial"/>
              </a:rPr>
              <a:t>a</a:t>
            </a:r>
            <a:r>
              <a:rPr sz="1071" spc="-78" dirty="0">
                <a:latin typeface="Arial"/>
                <a:cs typeface="Arial"/>
              </a:rPr>
              <a:t> </a:t>
            </a:r>
            <a:r>
              <a:rPr sz="1071" spc="-10" dirty="0">
                <a:latin typeface="Arial"/>
                <a:cs typeface="Arial"/>
              </a:rPr>
              <a:t>plugged</a:t>
            </a:r>
            <a:r>
              <a:rPr sz="1071" spc="-78" dirty="0">
                <a:latin typeface="Arial"/>
                <a:cs typeface="Arial"/>
              </a:rPr>
              <a:t> </a:t>
            </a:r>
            <a:r>
              <a:rPr sz="1071" spc="-5" dirty="0">
                <a:latin typeface="Arial"/>
                <a:cs typeface="Arial"/>
              </a:rPr>
              <a:t>orifice</a:t>
            </a:r>
            <a:r>
              <a:rPr sz="1071" spc="-78" dirty="0">
                <a:latin typeface="Arial"/>
                <a:cs typeface="Arial"/>
              </a:rPr>
              <a:t> </a:t>
            </a:r>
            <a:r>
              <a:rPr sz="1071" spc="-10" dirty="0">
                <a:latin typeface="Arial"/>
                <a:cs typeface="Arial"/>
              </a:rPr>
              <a:t>tube</a:t>
            </a:r>
            <a:r>
              <a:rPr sz="1071" spc="-78" dirty="0">
                <a:latin typeface="Arial"/>
                <a:cs typeface="Arial"/>
              </a:rPr>
              <a:t> </a:t>
            </a:r>
            <a:r>
              <a:rPr sz="1071" spc="-10" dirty="0">
                <a:latin typeface="Arial"/>
                <a:cs typeface="Arial"/>
              </a:rPr>
              <a:t>which</a:t>
            </a:r>
            <a:r>
              <a:rPr sz="1071" spc="-78" dirty="0">
                <a:latin typeface="Arial"/>
                <a:cs typeface="Arial"/>
              </a:rPr>
              <a:t> </a:t>
            </a:r>
            <a:r>
              <a:rPr sz="1071" spc="-5" dirty="0">
                <a:latin typeface="Arial"/>
                <a:cs typeface="Arial"/>
              </a:rPr>
              <a:t>prevents</a:t>
            </a:r>
            <a:r>
              <a:rPr sz="1071" spc="-83" dirty="0">
                <a:latin typeface="Arial"/>
                <a:cs typeface="Arial"/>
              </a:rPr>
              <a:t> </a:t>
            </a:r>
            <a:r>
              <a:rPr sz="1071" spc="-5" dirty="0">
                <a:latin typeface="Arial"/>
                <a:cs typeface="Arial"/>
              </a:rPr>
              <a:t>refrigerant</a:t>
            </a:r>
            <a:r>
              <a:rPr sz="1071" dirty="0">
                <a:latin typeface="Arial"/>
                <a:cs typeface="Arial"/>
              </a:rPr>
              <a:t> </a:t>
            </a:r>
            <a:r>
              <a:rPr sz="1071" spc="-10" dirty="0">
                <a:latin typeface="Arial"/>
                <a:cs typeface="Arial"/>
              </a:rPr>
              <a:t>and</a:t>
            </a:r>
            <a:r>
              <a:rPr sz="1071" spc="131" dirty="0">
                <a:latin typeface="Arial"/>
                <a:cs typeface="Arial"/>
              </a:rPr>
              <a:t> </a:t>
            </a:r>
            <a:r>
              <a:rPr sz="1071" spc="-10" dirty="0">
                <a:latin typeface="Arial"/>
                <a:cs typeface="Arial"/>
              </a:rPr>
              <a:t>oil</a:t>
            </a:r>
            <a:r>
              <a:rPr sz="1071" spc="136" dirty="0">
                <a:latin typeface="Arial"/>
                <a:cs typeface="Arial"/>
              </a:rPr>
              <a:t> </a:t>
            </a:r>
            <a:r>
              <a:rPr sz="1071" dirty="0">
                <a:latin typeface="Arial"/>
                <a:cs typeface="Arial"/>
              </a:rPr>
              <a:t>from</a:t>
            </a:r>
            <a:r>
              <a:rPr sz="1071" spc="136" dirty="0">
                <a:latin typeface="Arial"/>
                <a:cs typeface="Arial"/>
              </a:rPr>
              <a:t> </a:t>
            </a:r>
            <a:r>
              <a:rPr sz="1071" spc="-5" dirty="0">
                <a:latin typeface="Arial"/>
                <a:cs typeface="Arial"/>
              </a:rPr>
              <a:t>circulating</a:t>
            </a:r>
            <a:r>
              <a:rPr sz="1071" spc="127" dirty="0">
                <a:latin typeface="Arial"/>
                <a:cs typeface="Arial"/>
              </a:rPr>
              <a:t> </a:t>
            </a:r>
            <a:r>
              <a:rPr sz="1071" dirty="0">
                <a:latin typeface="Arial"/>
                <a:cs typeface="Arial"/>
              </a:rPr>
              <a:t>to</a:t>
            </a:r>
            <a:r>
              <a:rPr sz="1071" spc="131" dirty="0">
                <a:latin typeface="Arial"/>
                <a:cs typeface="Arial"/>
              </a:rPr>
              <a:t> </a:t>
            </a:r>
            <a:r>
              <a:rPr sz="1071" dirty="0">
                <a:latin typeface="Arial"/>
                <a:cs typeface="Arial"/>
              </a:rPr>
              <a:t>the</a:t>
            </a:r>
            <a:r>
              <a:rPr sz="1071" spc="131" dirty="0">
                <a:latin typeface="Arial"/>
                <a:cs typeface="Arial"/>
              </a:rPr>
              <a:t> </a:t>
            </a:r>
            <a:r>
              <a:rPr sz="1071" spc="-5" dirty="0">
                <a:latin typeface="Arial"/>
                <a:cs typeface="Arial"/>
              </a:rPr>
              <a:t>compressor),</a:t>
            </a:r>
            <a:r>
              <a:rPr sz="1071" spc="131" dirty="0">
                <a:latin typeface="Arial"/>
                <a:cs typeface="Arial"/>
              </a:rPr>
              <a:t> </a:t>
            </a:r>
            <a:r>
              <a:rPr sz="1071" spc="-10" dirty="0">
                <a:latin typeface="Arial"/>
                <a:cs typeface="Arial"/>
              </a:rPr>
              <a:t>loss</a:t>
            </a:r>
            <a:r>
              <a:rPr sz="1071" spc="131" dirty="0">
                <a:latin typeface="Arial"/>
                <a:cs typeface="Arial"/>
              </a:rPr>
              <a:t> </a:t>
            </a:r>
            <a:r>
              <a:rPr sz="1071" dirty="0">
                <a:latin typeface="Arial"/>
                <a:cs typeface="Arial"/>
              </a:rPr>
              <a:t>of</a:t>
            </a:r>
            <a:r>
              <a:rPr sz="1071" spc="131" dirty="0">
                <a:latin typeface="Arial"/>
                <a:cs typeface="Arial"/>
              </a:rPr>
              <a:t> </a:t>
            </a:r>
            <a:r>
              <a:rPr sz="1071" spc="-5" dirty="0">
                <a:latin typeface="Arial"/>
                <a:cs typeface="Arial"/>
              </a:rPr>
              <a:t>lubricant</a:t>
            </a:r>
            <a:r>
              <a:rPr sz="1071" spc="131" dirty="0">
                <a:latin typeface="Arial"/>
                <a:cs typeface="Arial"/>
              </a:rPr>
              <a:t> </a:t>
            </a:r>
            <a:r>
              <a:rPr sz="1071" spc="-10" dirty="0">
                <a:latin typeface="Arial"/>
                <a:cs typeface="Arial"/>
              </a:rPr>
              <a:t>due</a:t>
            </a:r>
            <a:r>
              <a:rPr sz="1071" spc="131" dirty="0">
                <a:latin typeface="Arial"/>
                <a:cs typeface="Arial"/>
              </a:rPr>
              <a:t> </a:t>
            </a:r>
            <a:r>
              <a:rPr sz="1071" dirty="0">
                <a:latin typeface="Arial"/>
                <a:cs typeface="Arial"/>
              </a:rPr>
              <a:t>to</a:t>
            </a:r>
            <a:r>
              <a:rPr sz="1071" spc="131" dirty="0">
                <a:latin typeface="Arial"/>
                <a:cs typeface="Arial"/>
              </a:rPr>
              <a:t> </a:t>
            </a:r>
            <a:r>
              <a:rPr sz="1071" spc="-10" dirty="0">
                <a:latin typeface="Arial"/>
                <a:cs typeface="Arial"/>
              </a:rPr>
              <a:t>leaks</a:t>
            </a:r>
            <a:r>
              <a:rPr sz="1071" spc="136" dirty="0">
                <a:latin typeface="Arial"/>
                <a:cs typeface="Arial"/>
              </a:rPr>
              <a:t> </a:t>
            </a:r>
            <a:r>
              <a:rPr sz="1071" dirty="0">
                <a:latin typeface="Arial"/>
                <a:cs typeface="Arial"/>
              </a:rPr>
              <a:t>or</a:t>
            </a:r>
            <a:r>
              <a:rPr sz="1071" spc="131" dirty="0">
                <a:latin typeface="Arial"/>
                <a:cs typeface="Arial"/>
              </a:rPr>
              <a:t> </a:t>
            </a:r>
            <a:r>
              <a:rPr sz="1071" spc="-5" dirty="0">
                <a:latin typeface="Arial"/>
                <a:cs typeface="Arial"/>
              </a:rPr>
              <a:t>improper</a:t>
            </a:r>
            <a:r>
              <a:rPr sz="1071" spc="131" dirty="0">
                <a:latin typeface="Arial"/>
                <a:cs typeface="Arial"/>
              </a:rPr>
              <a:t> </a:t>
            </a:r>
            <a:r>
              <a:rPr sz="1071" spc="-5" dirty="0">
                <a:latin typeface="Arial"/>
                <a:cs typeface="Arial"/>
              </a:rPr>
              <a:t>service procedures</a:t>
            </a:r>
            <a:r>
              <a:rPr sz="1071" spc="209" dirty="0">
                <a:latin typeface="Arial"/>
                <a:cs typeface="Arial"/>
              </a:rPr>
              <a:t> </a:t>
            </a:r>
            <a:r>
              <a:rPr sz="1071" dirty="0">
                <a:latin typeface="Arial"/>
                <a:cs typeface="Arial"/>
              </a:rPr>
              <a:t>(not</a:t>
            </a:r>
            <a:r>
              <a:rPr sz="1071" spc="214" dirty="0">
                <a:latin typeface="Arial"/>
                <a:cs typeface="Arial"/>
              </a:rPr>
              <a:t> </a:t>
            </a:r>
            <a:r>
              <a:rPr sz="1071" spc="-10" dirty="0">
                <a:latin typeface="Arial"/>
                <a:cs typeface="Arial"/>
              </a:rPr>
              <a:t>adding</a:t>
            </a:r>
            <a:r>
              <a:rPr sz="1071" spc="209" dirty="0">
                <a:latin typeface="Arial"/>
                <a:cs typeface="Arial"/>
              </a:rPr>
              <a:t> </a:t>
            </a:r>
            <a:r>
              <a:rPr sz="1071" spc="-10" dirty="0">
                <a:latin typeface="Arial"/>
                <a:cs typeface="Arial"/>
              </a:rPr>
              <a:t>oil</a:t>
            </a:r>
            <a:r>
              <a:rPr sz="1071" spc="209" dirty="0">
                <a:latin typeface="Arial"/>
                <a:cs typeface="Arial"/>
              </a:rPr>
              <a:t> </a:t>
            </a:r>
            <a:r>
              <a:rPr sz="1071" dirty="0">
                <a:latin typeface="Arial"/>
                <a:cs typeface="Arial"/>
              </a:rPr>
              <a:t>to</a:t>
            </a:r>
            <a:r>
              <a:rPr sz="1071" spc="214" dirty="0">
                <a:latin typeface="Arial"/>
                <a:cs typeface="Arial"/>
              </a:rPr>
              <a:t> </a:t>
            </a:r>
            <a:r>
              <a:rPr sz="1071" dirty="0">
                <a:latin typeface="Arial"/>
                <a:cs typeface="Arial"/>
              </a:rPr>
              <a:t>the</a:t>
            </a:r>
            <a:r>
              <a:rPr sz="1071" spc="205" dirty="0">
                <a:latin typeface="Arial"/>
                <a:cs typeface="Arial"/>
              </a:rPr>
              <a:t> </a:t>
            </a:r>
            <a:r>
              <a:rPr sz="1071" spc="-5" dirty="0">
                <a:latin typeface="Arial"/>
                <a:cs typeface="Arial"/>
              </a:rPr>
              <a:t>system</a:t>
            </a:r>
            <a:r>
              <a:rPr sz="1071" spc="214" dirty="0">
                <a:latin typeface="Arial"/>
                <a:cs typeface="Arial"/>
              </a:rPr>
              <a:t> </a:t>
            </a:r>
            <a:r>
              <a:rPr sz="1071" dirty="0">
                <a:latin typeface="Arial"/>
                <a:cs typeface="Arial"/>
              </a:rPr>
              <a:t>to</a:t>
            </a:r>
            <a:r>
              <a:rPr sz="1071" spc="209" dirty="0">
                <a:latin typeface="Arial"/>
                <a:cs typeface="Arial"/>
              </a:rPr>
              <a:t> </a:t>
            </a:r>
            <a:r>
              <a:rPr sz="1071" spc="-5" dirty="0">
                <a:latin typeface="Arial"/>
                <a:cs typeface="Arial"/>
              </a:rPr>
              <a:t>compensate</a:t>
            </a:r>
            <a:r>
              <a:rPr sz="1071" spc="214" dirty="0">
                <a:latin typeface="Arial"/>
                <a:cs typeface="Arial"/>
              </a:rPr>
              <a:t> </a:t>
            </a:r>
            <a:r>
              <a:rPr sz="1071" dirty="0">
                <a:latin typeface="Arial"/>
                <a:cs typeface="Arial"/>
              </a:rPr>
              <a:t>for</a:t>
            </a:r>
            <a:r>
              <a:rPr sz="1071" spc="223" dirty="0">
                <a:latin typeface="Arial"/>
                <a:cs typeface="Arial"/>
              </a:rPr>
              <a:t> </a:t>
            </a:r>
            <a:r>
              <a:rPr sz="1071" dirty="0">
                <a:latin typeface="Arial"/>
                <a:cs typeface="Arial"/>
              </a:rPr>
              <a:t>the</a:t>
            </a:r>
            <a:r>
              <a:rPr sz="1071" spc="214" dirty="0">
                <a:latin typeface="Arial"/>
                <a:cs typeface="Arial"/>
              </a:rPr>
              <a:t> </a:t>
            </a:r>
            <a:r>
              <a:rPr sz="1071" spc="-10" dirty="0">
                <a:latin typeface="Arial"/>
                <a:cs typeface="Arial"/>
              </a:rPr>
              <a:t>oil</a:t>
            </a:r>
            <a:r>
              <a:rPr sz="1071" spc="214" dirty="0">
                <a:latin typeface="Arial"/>
                <a:cs typeface="Arial"/>
              </a:rPr>
              <a:t> </a:t>
            </a:r>
            <a:r>
              <a:rPr sz="1071" spc="-10" dirty="0">
                <a:latin typeface="Arial"/>
                <a:cs typeface="Arial"/>
              </a:rPr>
              <a:t>lost</a:t>
            </a:r>
            <a:r>
              <a:rPr sz="1071" spc="214" dirty="0">
                <a:latin typeface="Arial"/>
                <a:cs typeface="Arial"/>
              </a:rPr>
              <a:t> </a:t>
            </a:r>
            <a:r>
              <a:rPr sz="1071" spc="-5" dirty="0">
                <a:latin typeface="Arial"/>
                <a:cs typeface="Arial"/>
              </a:rPr>
              <a:t>through</a:t>
            </a:r>
            <a:r>
              <a:rPr sz="1071" spc="209" dirty="0">
                <a:latin typeface="Arial"/>
                <a:cs typeface="Arial"/>
              </a:rPr>
              <a:t> </a:t>
            </a:r>
            <a:r>
              <a:rPr sz="1071" spc="-10" dirty="0">
                <a:latin typeface="Arial"/>
                <a:cs typeface="Arial"/>
              </a:rPr>
              <a:t>leakage</a:t>
            </a:r>
            <a:r>
              <a:rPr sz="1071" spc="209" dirty="0">
                <a:latin typeface="Arial"/>
                <a:cs typeface="Arial"/>
              </a:rPr>
              <a:t> </a:t>
            </a:r>
            <a:r>
              <a:rPr sz="1071" dirty="0">
                <a:latin typeface="Arial"/>
                <a:cs typeface="Arial"/>
              </a:rPr>
              <a:t>or </a:t>
            </a:r>
            <a:r>
              <a:rPr sz="1071" spc="-5" dirty="0">
                <a:latin typeface="Arial"/>
                <a:cs typeface="Arial"/>
              </a:rPr>
              <a:t>component</a:t>
            </a:r>
            <a:r>
              <a:rPr sz="1071" dirty="0">
                <a:latin typeface="Arial"/>
                <a:cs typeface="Arial"/>
              </a:rPr>
              <a:t> </a:t>
            </a:r>
            <a:r>
              <a:rPr sz="1071" spc="-5" dirty="0">
                <a:latin typeface="Arial"/>
                <a:cs typeface="Arial"/>
              </a:rPr>
              <a:t>replacement),</a:t>
            </a:r>
            <a:r>
              <a:rPr sz="1071" dirty="0">
                <a:latin typeface="Arial"/>
                <a:cs typeface="Arial"/>
              </a:rPr>
              <a:t> or </a:t>
            </a:r>
            <a:r>
              <a:rPr sz="1071" spc="-10" dirty="0">
                <a:latin typeface="Arial"/>
                <a:cs typeface="Arial"/>
              </a:rPr>
              <a:t>use</a:t>
            </a:r>
            <a:r>
              <a:rPr sz="1071" dirty="0">
                <a:latin typeface="Arial"/>
                <a:cs typeface="Arial"/>
              </a:rPr>
              <a:t> of </a:t>
            </a:r>
            <a:r>
              <a:rPr sz="1071" spc="-5" dirty="0">
                <a:latin typeface="Arial"/>
                <a:cs typeface="Arial"/>
              </a:rPr>
              <a:t>the</a:t>
            </a:r>
            <a:r>
              <a:rPr sz="1071" dirty="0">
                <a:latin typeface="Arial"/>
                <a:cs typeface="Arial"/>
              </a:rPr>
              <a:t> </a:t>
            </a:r>
            <a:r>
              <a:rPr sz="1071" spc="-10" dirty="0">
                <a:latin typeface="Arial"/>
                <a:cs typeface="Arial"/>
              </a:rPr>
              <a:t>wrong</a:t>
            </a:r>
            <a:r>
              <a:rPr sz="1071" dirty="0">
                <a:latin typeface="Arial"/>
                <a:cs typeface="Arial"/>
              </a:rPr>
              <a:t> </a:t>
            </a:r>
            <a:r>
              <a:rPr sz="1071" spc="-5" dirty="0">
                <a:latin typeface="Arial"/>
                <a:cs typeface="Arial"/>
              </a:rPr>
              <a:t>type</a:t>
            </a:r>
            <a:r>
              <a:rPr sz="1071" dirty="0">
                <a:latin typeface="Arial"/>
                <a:cs typeface="Arial"/>
              </a:rPr>
              <a:t> of </a:t>
            </a:r>
            <a:r>
              <a:rPr sz="1071" spc="-5" dirty="0">
                <a:latin typeface="Arial"/>
                <a:cs typeface="Arial"/>
              </a:rPr>
              <a:t>lubricant.</a:t>
            </a:r>
            <a:endParaRPr sz="1071">
              <a:latin typeface="Arial"/>
              <a:cs typeface="Arial"/>
            </a:endParaRPr>
          </a:p>
        </p:txBody>
      </p:sp>
      <p:pic>
        <p:nvPicPr>
          <p:cNvPr id="3" name="object 3"/>
          <p:cNvPicPr/>
          <p:nvPr/>
        </p:nvPicPr>
        <p:blipFill>
          <a:blip r:embed="rId2" cstate="print"/>
          <a:stretch>
            <a:fillRect/>
          </a:stretch>
        </p:blipFill>
        <p:spPr>
          <a:xfrm>
            <a:off x="2047389" y="2705136"/>
            <a:ext cx="3485664" cy="2574296"/>
          </a:xfrm>
          <a:prstGeom prst="rect">
            <a:avLst/>
          </a:prstGeom>
        </p:spPr>
      </p:pic>
      <p:sp>
        <p:nvSpPr>
          <p:cNvPr id="4" name="object 4"/>
          <p:cNvSpPr txBox="1"/>
          <p:nvPr/>
        </p:nvSpPr>
        <p:spPr>
          <a:xfrm>
            <a:off x="878126" y="888954"/>
            <a:ext cx="5814185" cy="1611901"/>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02"/>
              </a:spcBef>
            </a:pPr>
            <a:endParaRPr sz="974" dirty="0">
              <a:latin typeface="Verdana"/>
              <a:cs typeface="Verdana"/>
            </a:endParaRPr>
          </a:p>
          <a:p>
            <a:pPr marL="12369" marR="4947" algn="just">
              <a:lnSpc>
                <a:spcPct val="143600"/>
              </a:lnSpc>
            </a:pPr>
            <a:r>
              <a:rPr sz="1071" dirty="0">
                <a:latin typeface="Arial"/>
                <a:cs typeface="Arial"/>
              </a:rPr>
              <a:t>movable</a:t>
            </a:r>
            <a:r>
              <a:rPr sz="1071" spc="97" dirty="0">
                <a:latin typeface="Arial"/>
                <a:cs typeface="Arial"/>
              </a:rPr>
              <a:t> </a:t>
            </a:r>
            <a:r>
              <a:rPr sz="1071" dirty="0">
                <a:latin typeface="Arial"/>
                <a:cs typeface="Arial"/>
              </a:rPr>
              <a:t>spiral</a:t>
            </a:r>
            <a:r>
              <a:rPr sz="1071" spc="102" dirty="0">
                <a:latin typeface="Arial"/>
                <a:cs typeface="Arial"/>
              </a:rPr>
              <a:t> </a:t>
            </a:r>
            <a:r>
              <a:rPr sz="1071" dirty="0">
                <a:latin typeface="Arial"/>
                <a:cs typeface="Arial"/>
              </a:rPr>
              <a:t>oscillates</a:t>
            </a:r>
            <a:r>
              <a:rPr sz="1071" spc="107" dirty="0">
                <a:latin typeface="Arial"/>
                <a:cs typeface="Arial"/>
              </a:rPr>
              <a:t> </a:t>
            </a:r>
            <a:r>
              <a:rPr sz="1071" dirty="0">
                <a:latin typeface="Arial"/>
                <a:cs typeface="Arial"/>
              </a:rPr>
              <a:t>within</a:t>
            </a:r>
            <a:r>
              <a:rPr sz="1071" spc="102"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fixed</a:t>
            </a:r>
            <a:r>
              <a:rPr sz="1071" spc="107" dirty="0">
                <a:latin typeface="Arial"/>
                <a:cs typeface="Arial"/>
              </a:rPr>
              <a:t> </a:t>
            </a:r>
            <a:r>
              <a:rPr sz="1071" dirty="0">
                <a:latin typeface="Arial"/>
                <a:cs typeface="Arial"/>
              </a:rPr>
              <a:t>spiral,</a:t>
            </a:r>
            <a:r>
              <a:rPr sz="1071" spc="97" dirty="0">
                <a:latin typeface="Arial"/>
                <a:cs typeface="Arial"/>
              </a:rPr>
              <a:t> </a:t>
            </a:r>
            <a:r>
              <a:rPr sz="1071" dirty="0">
                <a:latin typeface="Arial"/>
                <a:cs typeface="Arial"/>
              </a:rPr>
              <a:t>a</a:t>
            </a:r>
            <a:r>
              <a:rPr sz="1071" spc="102" dirty="0">
                <a:latin typeface="Arial"/>
                <a:cs typeface="Arial"/>
              </a:rPr>
              <a:t> </a:t>
            </a:r>
            <a:r>
              <a:rPr sz="1071" dirty="0">
                <a:latin typeface="Arial"/>
                <a:cs typeface="Arial"/>
              </a:rPr>
              <a:t>number</a:t>
            </a:r>
            <a:r>
              <a:rPr sz="1071" spc="107" dirty="0">
                <a:latin typeface="Arial"/>
                <a:cs typeface="Arial"/>
              </a:rPr>
              <a:t> </a:t>
            </a:r>
            <a:r>
              <a:rPr sz="1071" dirty="0">
                <a:latin typeface="Arial"/>
                <a:cs typeface="Arial"/>
              </a:rPr>
              <a:t>of</a:t>
            </a:r>
            <a:r>
              <a:rPr sz="1071" spc="102" dirty="0">
                <a:latin typeface="Arial"/>
                <a:cs typeface="Arial"/>
              </a:rPr>
              <a:t> </a:t>
            </a:r>
            <a:r>
              <a:rPr sz="1071" dirty="0">
                <a:latin typeface="Arial"/>
                <a:cs typeface="Arial"/>
              </a:rPr>
              <a:t>pockets</a:t>
            </a:r>
            <a:r>
              <a:rPr sz="1071" spc="97" dirty="0">
                <a:latin typeface="Arial"/>
                <a:cs typeface="Arial"/>
              </a:rPr>
              <a:t> </a:t>
            </a:r>
            <a:r>
              <a:rPr sz="1071" dirty="0">
                <a:latin typeface="Arial"/>
                <a:cs typeface="Arial"/>
              </a:rPr>
              <a:t>are</a:t>
            </a:r>
            <a:r>
              <a:rPr sz="1071" spc="102" dirty="0">
                <a:latin typeface="Arial"/>
                <a:cs typeface="Arial"/>
              </a:rPr>
              <a:t> </a:t>
            </a:r>
            <a:r>
              <a:rPr sz="1071" dirty="0">
                <a:latin typeface="Arial"/>
                <a:cs typeface="Arial"/>
              </a:rPr>
              <a:t>formed</a:t>
            </a:r>
            <a:r>
              <a:rPr sz="1071" spc="107" dirty="0">
                <a:latin typeface="Arial"/>
                <a:cs typeface="Arial"/>
              </a:rPr>
              <a:t> </a:t>
            </a:r>
            <a:r>
              <a:rPr sz="1071" dirty="0">
                <a:latin typeface="Arial"/>
                <a:cs typeface="Arial"/>
              </a:rPr>
              <a:t>between</a:t>
            </a:r>
            <a:r>
              <a:rPr sz="1071" spc="102" dirty="0">
                <a:latin typeface="Arial"/>
                <a:cs typeface="Arial"/>
              </a:rPr>
              <a:t> </a:t>
            </a:r>
            <a:r>
              <a:rPr sz="1071" spc="-24" dirty="0">
                <a:latin typeface="Arial"/>
                <a:cs typeface="Arial"/>
              </a:rPr>
              <a:t>the </a:t>
            </a:r>
            <a:r>
              <a:rPr sz="1071" dirty="0">
                <a:latin typeface="Arial"/>
                <a:cs typeface="Arial"/>
              </a:rPr>
              <a:t>spiral.</a:t>
            </a:r>
            <a:r>
              <a:rPr sz="1071" spc="68" dirty="0">
                <a:latin typeface="Arial"/>
                <a:cs typeface="Arial"/>
              </a:rPr>
              <a:t> </a:t>
            </a:r>
            <a:r>
              <a:rPr sz="1071" dirty="0">
                <a:latin typeface="Arial"/>
                <a:cs typeface="Arial"/>
              </a:rPr>
              <a:t>As</a:t>
            </a:r>
            <a:r>
              <a:rPr sz="1071" spc="68" dirty="0">
                <a:latin typeface="Arial"/>
                <a:cs typeface="Arial"/>
              </a:rPr>
              <a:t> </a:t>
            </a:r>
            <a:r>
              <a:rPr sz="1071" dirty="0">
                <a:latin typeface="Arial"/>
                <a:cs typeface="Arial"/>
              </a:rPr>
              <a:t>these</a:t>
            </a:r>
            <a:r>
              <a:rPr sz="1071" spc="73" dirty="0">
                <a:latin typeface="Arial"/>
                <a:cs typeface="Arial"/>
              </a:rPr>
              <a:t> </a:t>
            </a:r>
            <a:r>
              <a:rPr sz="1071" dirty="0">
                <a:latin typeface="Arial"/>
                <a:cs typeface="Arial"/>
              </a:rPr>
              <a:t>pockets</a:t>
            </a:r>
            <a:r>
              <a:rPr sz="1071" spc="63" dirty="0">
                <a:latin typeface="Arial"/>
                <a:cs typeface="Arial"/>
              </a:rPr>
              <a:t> </a:t>
            </a:r>
            <a:r>
              <a:rPr sz="1071" dirty="0">
                <a:latin typeface="Arial"/>
                <a:cs typeface="Arial"/>
              </a:rPr>
              <a:t>decrease</a:t>
            </a:r>
            <a:r>
              <a:rPr sz="1071" spc="73" dirty="0">
                <a:latin typeface="Arial"/>
                <a:cs typeface="Arial"/>
              </a:rPr>
              <a:t> </a:t>
            </a:r>
            <a:r>
              <a:rPr sz="1071" dirty="0">
                <a:latin typeface="Arial"/>
                <a:cs typeface="Arial"/>
              </a:rPr>
              <a:t>in</a:t>
            </a:r>
            <a:r>
              <a:rPr sz="1071" spc="68" dirty="0">
                <a:latin typeface="Arial"/>
                <a:cs typeface="Arial"/>
              </a:rPr>
              <a:t> </a:t>
            </a:r>
            <a:r>
              <a:rPr sz="1071" dirty="0">
                <a:latin typeface="Arial"/>
                <a:cs typeface="Arial"/>
              </a:rPr>
              <a:t>size,</a:t>
            </a:r>
            <a:r>
              <a:rPr sz="1071" spc="7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refrigerant</a:t>
            </a:r>
            <a:r>
              <a:rPr sz="1071" spc="68" dirty="0">
                <a:latin typeface="Arial"/>
                <a:cs typeface="Arial"/>
              </a:rPr>
              <a:t> </a:t>
            </a:r>
            <a:r>
              <a:rPr sz="1071" dirty="0">
                <a:latin typeface="Arial"/>
                <a:cs typeface="Arial"/>
              </a:rPr>
              <a:t>is</a:t>
            </a:r>
            <a:r>
              <a:rPr sz="1071" spc="68" dirty="0">
                <a:latin typeface="Arial"/>
                <a:cs typeface="Arial"/>
              </a:rPr>
              <a:t> </a:t>
            </a:r>
            <a:r>
              <a:rPr sz="1071" dirty="0">
                <a:latin typeface="Arial"/>
                <a:cs typeface="Arial"/>
              </a:rPr>
              <a:t>squeezed,</a:t>
            </a:r>
            <a:r>
              <a:rPr sz="1071" spc="6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pressure</a:t>
            </a:r>
            <a:r>
              <a:rPr sz="1071" spc="68" dirty="0">
                <a:latin typeface="Arial"/>
                <a:cs typeface="Arial"/>
              </a:rPr>
              <a:t> </a:t>
            </a:r>
            <a:r>
              <a:rPr sz="1071" spc="-10" dirty="0">
                <a:latin typeface="Arial"/>
                <a:cs typeface="Arial"/>
              </a:rPr>
              <a:t>increases, </a:t>
            </a:r>
            <a:r>
              <a:rPr sz="1071" dirty="0">
                <a:latin typeface="Arial"/>
                <a:cs typeface="Arial"/>
              </a:rPr>
              <a:t>and</a:t>
            </a:r>
            <a:r>
              <a:rPr sz="1071" spc="-49" dirty="0">
                <a:latin typeface="Arial"/>
                <a:cs typeface="Arial"/>
              </a:rPr>
              <a:t> </a:t>
            </a:r>
            <a:r>
              <a:rPr sz="1071" dirty="0">
                <a:latin typeface="Arial"/>
                <a:cs typeface="Arial"/>
              </a:rPr>
              <a:t>is</a:t>
            </a:r>
            <a:r>
              <a:rPr sz="1071" spc="-49" dirty="0">
                <a:latin typeface="Arial"/>
                <a:cs typeface="Arial"/>
              </a:rPr>
              <a:t> </a:t>
            </a:r>
            <a:r>
              <a:rPr sz="1071" spc="-10" dirty="0">
                <a:latin typeface="Arial"/>
                <a:cs typeface="Arial"/>
              </a:rPr>
              <a:t>discharged</a:t>
            </a:r>
            <a:r>
              <a:rPr sz="1071" spc="-49" dirty="0">
                <a:latin typeface="Arial"/>
                <a:cs typeface="Arial"/>
              </a:rPr>
              <a:t> </a:t>
            </a:r>
            <a:r>
              <a:rPr sz="1071" spc="-10" dirty="0">
                <a:latin typeface="Arial"/>
                <a:cs typeface="Arial"/>
              </a:rPr>
              <a:t>through</a:t>
            </a:r>
            <a:r>
              <a:rPr sz="1071" spc="-44" dirty="0">
                <a:latin typeface="Arial"/>
                <a:cs typeface="Arial"/>
              </a:rPr>
              <a:t> </a:t>
            </a:r>
            <a:r>
              <a:rPr sz="1071" dirty="0">
                <a:latin typeface="Arial"/>
                <a:cs typeface="Arial"/>
              </a:rPr>
              <a:t>a</a:t>
            </a:r>
            <a:r>
              <a:rPr sz="1071" spc="-49" dirty="0">
                <a:latin typeface="Arial"/>
                <a:cs typeface="Arial"/>
              </a:rPr>
              <a:t> </a:t>
            </a:r>
            <a:r>
              <a:rPr sz="1071" spc="-10" dirty="0">
                <a:latin typeface="Arial"/>
                <a:cs typeface="Arial"/>
              </a:rPr>
              <a:t>reed</a:t>
            </a:r>
            <a:r>
              <a:rPr sz="1071" spc="-49" dirty="0">
                <a:latin typeface="Arial"/>
                <a:cs typeface="Arial"/>
              </a:rPr>
              <a:t> </a:t>
            </a:r>
            <a:r>
              <a:rPr sz="1071" spc="-10" dirty="0">
                <a:latin typeface="Arial"/>
                <a:cs typeface="Arial"/>
              </a:rPr>
              <a:t>valve</a:t>
            </a:r>
            <a:r>
              <a:rPr sz="1071" spc="-44" dirty="0">
                <a:latin typeface="Arial"/>
                <a:cs typeface="Arial"/>
              </a:rPr>
              <a:t> </a:t>
            </a:r>
            <a:r>
              <a:rPr sz="1071" dirty="0">
                <a:latin typeface="Arial"/>
                <a:cs typeface="Arial"/>
              </a:rPr>
              <a:t>at</a:t>
            </a:r>
            <a:r>
              <a:rPr sz="1071" spc="-5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discharge</a:t>
            </a:r>
            <a:r>
              <a:rPr sz="1071" spc="-49" dirty="0">
                <a:latin typeface="Arial"/>
                <a:cs typeface="Arial"/>
              </a:rPr>
              <a:t> </a:t>
            </a:r>
            <a:r>
              <a:rPr sz="1071" dirty="0">
                <a:latin typeface="Arial"/>
                <a:cs typeface="Arial"/>
              </a:rPr>
              <a:t>port</a:t>
            </a:r>
            <a:r>
              <a:rPr sz="1071" spc="-49"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rear</a:t>
            </a:r>
            <a:r>
              <a:rPr sz="1071" spc="-49" dirty="0">
                <a:latin typeface="Arial"/>
                <a:cs typeface="Arial"/>
              </a:rPr>
              <a:t> </a:t>
            </a:r>
            <a:r>
              <a:rPr sz="1071" spc="-10" dirty="0">
                <a:latin typeface="Arial"/>
                <a:cs typeface="Arial"/>
              </a:rPr>
              <a:t>section</a:t>
            </a:r>
            <a:r>
              <a:rPr sz="1071" spc="-49"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compressor.</a:t>
            </a:r>
            <a:endParaRPr sz="1071" dirty="0">
              <a:latin typeface="Arial"/>
              <a:cs typeface="Arial"/>
            </a:endParaRPr>
          </a:p>
          <a:p>
            <a:pPr marL="12369" marR="6184" algn="just">
              <a:lnSpc>
                <a:spcPct val="143600"/>
              </a:lnSpc>
              <a:spcBef>
                <a:spcPts val="589"/>
              </a:spcBef>
            </a:pPr>
            <a:r>
              <a:rPr sz="1071" dirty="0">
                <a:latin typeface="Arial"/>
                <a:cs typeface="Arial"/>
              </a:rPr>
              <a:t>Some</a:t>
            </a:r>
            <a:r>
              <a:rPr sz="1071" spc="-39" dirty="0">
                <a:latin typeface="Arial"/>
                <a:cs typeface="Arial"/>
              </a:rPr>
              <a:t> </a:t>
            </a:r>
            <a:r>
              <a:rPr sz="1071" dirty="0">
                <a:latin typeface="Arial"/>
                <a:cs typeface="Arial"/>
              </a:rPr>
              <a:t>hybrid</a:t>
            </a:r>
            <a:r>
              <a:rPr sz="1071" spc="-39" dirty="0">
                <a:latin typeface="Arial"/>
                <a:cs typeface="Arial"/>
              </a:rPr>
              <a:t> </a:t>
            </a:r>
            <a:r>
              <a:rPr sz="1071" dirty="0">
                <a:latin typeface="Arial"/>
                <a:cs typeface="Arial"/>
              </a:rPr>
              <a:t>models</a:t>
            </a:r>
            <a:r>
              <a:rPr sz="1071" spc="-29" dirty="0">
                <a:latin typeface="Arial"/>
                <a:cs typeface="Arial"/>
              </a:rPr>
              <a:t> </a:t>
            </a:r>
            <a:r>
              <a:rPr sz="1071" dirty="0">
                <a:latin typeface="Arial"/>
                <a:cs typeface="Arial"/>
              </a:rPr>
              <a:t>use</a:t>
            </a:r>
            <a:r>
              <a:rPr sz="1071" spc="-39" dirty="0">
                <a:latin typeface="Arial"/>
                <a:cs typeface="Arial"/>
              </a:rPr>
              <a:t> </a:t>
            </a:r>
            <a:r>
              <a:rPr sz="1071" dirty="0">
                <a:latin typeface="Arial"/>
                <a:cs typeface="Arial"/>
              </a:rPr>
              <a:t>an</a:t>
            </a:r>
            <a:r>
              <a:rPr sz="1071" spc="-34" dirty="0">
                <a:latin typeface="Arial"/>
                <a:cs typeface="Arial"/>
              </a:rPr>
              <a:t> </a:t>
            </a:r>
            <a:r>
              <a:rPr sz="1071" dirty="0">
                <a:latin typeface="Arial"/>
                <a:cs typeface="Arial"/>
              </a:rPr>
              <a:t>electric</a:t>
            </a:r>
            <a:r>
              <a:rPr sz="1071" spc="-44" dirty="0">
                <a:latin typeface="Arial"/>
                <a:cs typeface="Arial"/>
              </a:rPr>
              <a:t> </a:t>
            </a:r>
            <a:r>
              <a:rPr sz="1071" dirty="0">
                <a:latin typeface="Arial"/>
                <a:cs typeface="Arial"/>
              </a:rPr>
              <a:t>motor</a:t>
            </a:r>
            <a:r>
              <a:rPr sz="1071" spc="-34" dirty="0">
                <a:latin typeface="Arial"/>
                <a:cs typeface="Arial"/>
              </a:rPr>
              <a:t> </a:t>
            </a:r>
            <a:r>
              <a:rPr sz="1071" dirty="0">
                <a:latin typeface="Arial"/>
                <a:cs typeface="Arial"/>
              </a:rPr>
              <a:t>drive</a:t>
            </a:r>
            <a:r>
              <a:rPr sz="1071" spc="-39" dirty="0">
                <a:latin typeface="Arial"/>
                <a:cs typeface="Arial"/>
              </a:rPr>
              <a:t> </a:t>
            </a:r>
            <a:r>
              <a:rPr sz="1071" spc="-10" dirty="0">
                <a:latin typeface="Arial"/>
                <a:cs typeface="Arial"/>
              </a:rPr>
              <a:t>scroll-</a:t>
            </a:r>
            <a:r>
              <a:rPr sz="1071" dirty="0">
                <a:latin typeface="Arial"/>
                <a:cs typeface="Arial"/>
              </a:rPr>
              <a:t>type</a:t>
            </a:r>
            <a:r>
              <a:rPr sz="1071" spc="-34" dirty="0">
                <a:latin typeface="Arial"/>
                <a:cs typeface="Arial"/>
              </a:rPr>
              <a:t> </a:t>
            </a:r>
            <a:r>
              <a:rPr sz="1071" dirty="0">
                <a:latin typeface="Arial"/>
                <a:cs typeface="Arial"/>
              </a:rPr>
              <a:t>compressor</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continue</a:t>
            </a:r>
            <a:r>
              <a:rPr sz="1071" spc="-2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operation </a:t>
            </a:r>
            <a:r>
              <a:rPr sz="1071" dirty="0">
                <a:latin typeface="Arial"/>
                <a:cs typeface="Arial"/>
              </a:rPr>
              <a:t>even</a:t>
            </a:r>
            <a:r>
              <a:rPr sz="1071" spc="-24" dirty="0">
                <a:latin typeface="Arial"/>
                <a:cs typeface="Arial"/>
              </a:rPr>
              <a:t> </a:t>
            </a:r>
            <a:r>
              <a:rPr sz="1071" dirty="0">
                <a:latin typeface="Arial"/>
                <a:cs typeface="Arial"/>
              </a:rPr>
              <a:t>when</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engine</a:t>
            </a:r>
            <a:r>
              <a:rPr sz="1071" spc="-19" dirty="0">
                <a:latin typeface="Arial"/>
                <a:cs typeface="Arial"/>
              </a:rPr>
              <a:t> </a:t>
            </a:r>
            <a:r>
              <a:rPr sz="1071" spc="-10" dirty="0">
                <a:latin typeface="Arial"/>
                <a:cs typeface="Arial"/>
              </a:rPr>
              <a:t>stops.</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25</a:t>
            </a:r>
          </a:p>
        </p:txBody>
      </p:sp>
      <p:sp>
        <p:nvSpPr>
          <p:cNvPr id="9" name="object 3">
            <a:extLst>
              <a:ext uri="{FF2B5EF4-FFF2-40B4-BE49-F238E27FC236}">
                <a16:creationId xmlns:a16="http://schemas.microsoft.com/office/drawing/2014/main" id="{F2BC785C-B0C3-F829-8320-931F356276D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8204" y="1371346"/>
            <a:ext cx="5509260" cy="3025775"/>
          </a:xfrm>
          <a:prstGeom prst="rect">
            <a:avLst/>
          </a:prstGeom>
        </p:spPr>
        <p:txBody>
          <a:bodyPr vert="horz" wrap="square" lIns="0" tIns="12065" rIns="0" bIns="0" rtlCol="0">
            <a:spAutoFit/>
          </a:bodyPr>
          <a:lstStyle/>
          <a:p>
            <a:pPr marL="288925" algn="ctr">
              <a:lnSpc>
                <a:spcPct val="100000"/>
              </a:lnSpc>
              <a:spcBef>
                <a:spcPts val="95"/>
              </a:spcBef>
            </a:pPr>
            <a:r>
              <a:rPr sz="1600" b="1" u="sng" spc="-10" dirty="0">
                <a:uFill>
                  <a:solidFill>
                    <a:srgbClr val="000000"/>
                  </a:solidFill>
                </a:uFill>
                <a:latin typeface="Times New Roman"/>
                <a:cs typeface="Times New Roman"/>
              </a:rPr>
              <a:t>ACKNOWLEDGEMENT</a:t>
            </a: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400"/>
              </a:spcBef>
            </a:pPr>
            <a:endParaRPr sz="1600" dirty="0">
              <a:latin typeface="Times New Roman"/>
              <a:cs typeface="Times New Roman"/>
            </a:endParaRPr>
          </a:p>
          <a:p>
            <a:pPr marL="12700" marR="5080" algn="just">
              <a:lnSpc>
                <a:spcPts val="1610"/>
              </a:lnSpc>
            </a:pPr>
            <a:r>
              <a:rPr sz="1400" dirty="0">
                <a:latin typeface="Times New Roman"/>
                <a:cs typeface="Times New Roman"/>
              </a:rPr>
              <a:t>I</a:t>
            </a:r>
            <a:r>
              <a:rPr sz="1400" spc="325" dirty="0">
                <a:latin typeface="Times New Roman"/>
                <a:cs typeface="Times New Roman"/>
              </a:rPr>
              <a:t> </a:t>
            </a:r>
            <a:r>
              <a:rPr sz="1400" dirty="0">
                <a:latin typeface="Times New Roman"/>
                <a:cs typeface="Times New Roman"/>
              </a:rPr>
              <a:t>would</a:t>
            </a:r>
            <a:r>
              <a:rPr sz="1400" spc="330" dirty="0">
                <a:latin typeface="Times New Roman"/>
                <a:cs typeface="Times New Roman"/>
              </a:rPr>
              <a:t> </a:t>
            </a:r>
            <a:r>
              <a:rPr sz="1400" dirty="0">
                <a:latin typeface="Times New Roman"/>
                <a:cs typeface="Times New Roman"/>
              </a:rPr>
              <a:t>like</a:t>
            </a:r>
            <a:r>
              <a:rPr sz="1400" spc="310" dirty="0">
                <a:latin typeface="Times New Roman"/>
                <a:cs typeface="Times New Roman"/>
              </a:rPr>
              <a:t> </a:t>
            </a:r>
            <a:r>
              <a:rPr sz="1400" dirty="0">
                <a:latin typeface="Times New Roman"/>
                <a:cs typeface="Times New Roman"/>
              </a:rPr>
              <a:t>to</a:t>
            </a:r>
            <a:r>
              <a:rPr sz="1400" spc="320" dirty="0">
                <a:latin typeface="Times New Roman"/>
                <a:cs typeface="Times New Roman"/>
              </a:rPr>
              <a:t> </a:t>
            </a:r>
            <a:r>
              <a:rPr sz="1400" dirty="0">
                <a:latin typeface="Times New Roman"/>
                <a:cs typeface="Times New Roman"/>
              </a:rPr>
              <a:t>take</a:t>
            </a:r>
            <a:r>
              <a:rPr sz="1400" spc="325" dirty="0">
                <a:latin typeface="Times New Roman"/>
                <a:cs typeface="Times New Roman"/>
              </a:rPr>
              <a:t> </a:t>
            </a:r>
            <a:r>
              <a:rPr sz="1400" dirty="0">
                <a:latin typeface="Times New Roman"/>
                <a:cs typeface="Times New Roman"/>
              </a:rPr>
              <a:t>this</a:t>
            </a:r>
            <a:r>
              <a:rPr sz="1400" spc="315" dirty="0">
                <a:latin typeface="Times New Roman"/>
                <a:cs typeface="Times New Roman"/>
              </a:rPr>
              <a:t> </a:t>
            </a:r>
            <a:r>
              <a:rPr sz="1400" dirty="0">
                <a:latin typeface="Times New Roman"/>
                <a:cs typeface="Times New Roman"/>
              </a:rPr>
              <a:t>opportunity</a:t>
            </a:r>
            <a:r>
              <a:rPr sz="1400" spc="310" dirty="0">
                <a:latin typeface="Times New Roman"/>
                <a:cs typeface="Times New Roman"/>
              </a:rPr>
              <a:t> </a:t>
            </a:r>
            <a:r>
              <a:rPr sz="1400" dirty="0">
                <a:latin typeface="Times New Roman"/>
                <a:cs typeface="Times New Roman"/>
              </a:rPr>
              <a:t>to</a:t>
            </a:r>
            <a:r>
              <a:rPr sz="1400" spc="325" dirty="0">
                <a:latin typeface="Times New Roman"/>
                <a:cs typeface="Times New Roman"/>
              </a:rPr>
              <a:t> </a:t>
            </a:r>
            <a:r>
              <a:rPr sz="1400" dirty="0">
                <a:latin typeface="Times New Roman"/>
                <a:cs typeface="Times New Roman"/>
              </a:rPr>
              <a:t>express</a:t>
            </a:r>
            <a:r>
              <a:rPr sz="1400" spc="325" dirty="0">
                <a:latin typeface="Times New Roman"/>
                <a:cs typeface="Times New Roman"/>
              </a:rPr>
              <a:t> </a:t>
            </a:r>
            <a:r>
              <a:rPr sz="1400" dirty="0">
                <a:latin typeface="Times New Roman"/>
                <a:cs typeface="Times New Roman"/>
              </a:rPr>
              <a:t>my</a:t>
            </a:r>
            <a:r>
              <a:rPr sz="1400" spc="310" dirty="0">
                <a:latin typeface="Times New Roman"/>
                <a:cs typeface="Times New Roman"/>
              </a:rPr>
              <a:t> </a:t>
            </a:r>
            <a:r>
              <a:rPr sz="1400" dirty="0">
                <a:latin typeface="Times New Roman"/>
                <a:cs typeface="Times New Roman"/>
              </a:rPr>
              <a:t>sincere</a:t>
            </a:r>
            <a:r>
              <a:rPr sz="1400" spc="325" dirty="0">
                <a:latin typeface="Times New Roman"/>
                <a:cs typeface="Times New Roman"/>
              </a:rPr>
              <a:t> </a:t>
            </a:r>
            <a:r>
              <a:rPr sz="1400" dirty="0">
                <a:latin typeface="Times New Roman"/>
                <a:cs typeface="Times New Roman"/>
              </a:rPr>
              <a:t>thanks</a:t>
            </a:r>
            <a:r>
              <a:rPr sz="1400" spc="390" dirty="0">
                <a:latin typeface="Times New Roman"/>
                <a:cs typeface="Times New Roman"/>
              </a:rPr>
              <a:t> </a:t>
            </a:r>
            <a:r>
              <a:rPr sz="1400" spc="-25" dirty="0">
                <a:latin typeface="Times New Roman"/>
                <a:cs typeface="Times New Roman"/>
              </a:rPr>
              <a:t>and </a:t>
            </a:r>
            <a:r>
              <a:rPr sz="1400" dirty="0">
                <a:latin typeface="Times New Roman"/>
                <a:cs typeface="Times New Roman"/>
              </a:rPr>
              <a:t>gratitude</a:t>
            </a:r>
            <a:r>
              <a:rPr sz="1400" spc="155" dirty="0">
                <a:latin typeface="Times New Roman"/>
                <a:cs typeface="Times New Roman"/>
              </a:rPr>
              <a:t> </a:t>
            </a:r>
            <a:r>
              <a:rPr sz="1400" dirty="0">
                <a:latin typeface="Times New Roman"/>
                <a:cs typeface="Times New Roman"/>
              </a:rPr>
              <a:t>to</a:t>
            </a:r>
            <a:r>
              <a:rPr sz="1400" spc="155" dirty="0">
                <a:latin typeface="Times New Roman"/>
                <a:cs typeface="Times New Roman"/>
              </a:rPr>
              <a:t> </a:t>
            </a:r>
            <a:r>
              <a:rPr sz="1400" b="1" u="sng" dirty="0">
                <a:uFill>
                  <a:solidFill>
                    <a:srgbClr val="000000"/>
                  </a:solidFill>
                </a:uFill>
                <a:latin typeface="Times New Roman"/>
                <a:cs typeface="Times New Roman"/>
              </a:rPr>
              <a:t>“</a:t>
            </a:r>
            <a:r>
              <a:rPr lang="en-US" sz="1400" b="1" u="sng" dirty="0">
                <a:uFill>
                  <a:solidFill>
                    <a:srgbClr val="000000"/>
                  </a:solidFill>
                </a:uFill>
                <a:latin typeface="Times New Roman"/>
                <a:cs typeface="Times New Roman"/>
              </a:rPr>
              <a:t> </a:t>
            </a:r>
            <a:r>
              <a:rPr lang="en-US" sz="1400" b="1" u="sng" dirty="0" err="1">
                <a:uFill>
                  <a:solidFill>
                    <a:srgbClr val="000000"/>
                  </a:solidFill>
                </a:uFill>
                <a:latin typeface="Times New Roman"/>
                <a:cs typeface="Times New Roman"/>
              </a:rPr>
              <a:t>Mr.Atul</a:t>
            </a:r>
            <a:r>
              <a:rPr lang="en-US" sz="1400" b="1" u="sng" dirty="0">
                <a:uFill>
                  <a:solidFill>
                    <a:srgbClr val="000000"/>
                  </a:solidFill>
                </a:uFill>
                <a:latin typeface="Times New Roman"/>
                <a:cs typeface="Times New Roman"/>
              </a:rPr>
              <a:t> Sawant</a:t>
            </a:r>
            <a:r>
              <a:rPr sz="1400" b="1" u="sng" dirty="0">
                <a:uFill>
                  <a:solidFill>
                    <a:srgbClr val="000000"/>
                  </a:solidFill>
                </a:uFill>
                <a:latin typeface="Times New Roman"/>
                <a:cs typeface="Times New Roman"/>
              </a:rPr>
              <a:t>”</a:t>
            </a:r>
            <a:r>
              <a:rPr sz="1400" u="none" dirty="0">
                <a:latin typeface="Times New Roman"/>
                <a:cs typeface="Times New Roman"/>
              </a:rPr>
              <a:t>,</a:t>
            </a:r>
            <a:r>
              <a:rPr sz="1400" u="none" spc="165" dirty="0">
                <a:latin typeface="Times New Roman"/>
                <a:cs typeface="Times New Roman"/>
              </a:rPr>
              <a:t> </a:t>
            </a:r>
            <a:r>
              <a:rPr sz="1400" u="none" dirty="0">
                <a:latin typeface="Times New Roman"/>
                <a:cs typeface="Times New Roman"/>
              </a:rPr>
              <a:t>Faculty</a:t>
            </a:r>
            <a:r>
              <a:rPr sz="1400" u="none" spc="150" dirty="0">
                <a:latin typeface="Times New Roman"/>
                <a:cs typeface="Times New Roman"/>
              </a:rPr>
              <a:t> </a:t>
            </a:r>
            <a:r>
              <a:rPr sz="1400" u="none" dirty="0">
                <a:latin typeface="Times New Roman"/>
                <a:cs typeface="Times New Roman"/>
              </a:rPr>
              <a:t>of</a:t>
            </a:r>
            <a:r>
              <a:rPr sz="1400" u="none" spc="160" dirty="0">
                <a:latin typeface="Times New Roman"/>
                <a:cs typeface="Times New Roman"/>
              </a:rPr>
              <a:t> </a:t>
            </a:r>
            <a:r>
              <a:rPr sz="1400" u="none" dirty="0">
                <a:latin typeface="Times New Roman"/>
                <a:cs typeface="Times New Roman"/>
              </a:rPr>
              <a:t>MIT</a:t>
            </a:r>
            <a:r>
              <a:rPr sz="1400" u="none" spc="155" dirty="0">
                <a:latin typeface="Times New Roman"/>
                <a:cs typeface="Times New Roman"/>
              </a:rPr>
              <a:t> </a:t>
            </a:r>
            <a:r>
              <a:rPr sz="1400" u="none" dirty="0">
                <a:latin typeface="Times New Roman"/>
                <a:cs typeface="Times New Roman"/>
              </a:rPr>
              <a:t>School</a:t>
            </a:r>
            <a:r>
              <a:rPr sz="1400" u="none" spc="335" dirty="0">
                <a:latin typeface="Times New Roman"/>
                <a:cs typeface="Times New Roman"/>
              </a:rPr>
              <a:t> </a:t>
            </a:r>
            <a:r>
              <a:rPr sz="1400" u="none" dirty="0">
                <a:latin typeface="Times New Roman"/>
                <a:cs typeface="Times New Roman"/>
              </a:rPr>
              <a:t>of</a:t>
            </a:r>
            <a:r>
              <a:rPr sz="1400" u="none" spc="160" dirty="0">
                <a:latin typeface="Times New Roman"/>
                <a:cs typeface="Times New Roman"/>
              </a:rPr>
              <a:t> </a:t>
            </a:r>
            <a:r>
              <a:rPr sz="1400" u="none" dirty="0">
                <a:latin typeface="Times New Roman"/>
                <a:cs typeface="Times New Roman"/>
              </a:rPr>
              <a:t>Distance</a:t>
            </a:r>
            <a:r>
              <a:rPr sz="1400" u="none" spc="165" dirty="0">
                <a:latin typeface="Times New Roman"/>
                <a:cs typeface="Times New Roman"/>
              </a:rPr>
              <a:t> </a:t>
            </a:r>
            <a:r>
              <a:rPr sz="1400" u="none" spc="-10" dirty="0">
                <a:latin typeface="Times New Roman"/>
                <a:cs typeface="Times New Roman"/>
              </a:rPr>
              <a:t>Education, </a:t>
            </a:r>
            <a:r>
              <a:rPr sz="1400" u="none" dirty="0">
                <a:latin typeface="Times New Roman"/>
                <a:cs typeface="Times New Roman"/>
              </a:rPr>
              <a:t>for</a:t>
            </a:r>
            <a:r>
              <a:rPr sz="1400" u="none" spc="180" dirty="0">
                <a:latin typeface="Times New Roman"/>
                <a:cs typeface="Times New Roman"/>
              </a:rPr>
              <a:t> </a:t>
            </a:r>
            <a:r>
              <a:rPr sz="1400" u="none" dirty="0">
                <a:latin typeface="Times New Roman"/>
                <a:cs typeface="Times New Roman"/>
              </a:rPr>
              <a:t>allowing</a:t>
            </a:r>
            <a:r>
              <a:rPr sz="1400" u="none" spc="185" dirty="0">
                <a:latin typeface="Times New Roman"/>
                <a:cs typeface="Times New Roman"/>
              </a:rPr>
              <a:t> </a:t>
            </a:r>
            <a:r>
              <a:rPr sz="1400" u="none" dirty="0">
                <a:latin typeface="Times New Roman"/>
                <a:cs typeface="Times New Roman"/>
              </a:rPr>
              <a:t>me</a:t>
            </a:r>
            <a:r>
              <a:rPr sz="1400" u="none" spc="185" dirty="0">
                <a:latin typeface="Times New Roman"/>
                <a:cs typeface="Times New Roman"/>
              </a:rPr>
              <a:t> </a:t>
            </a:r>
            <a:r>
              <a:rPr sz="1400" u="none" dirty="0">
                <a:latin typeface="Times New Roman"/>
                <a:cs typeface="Times New Roman"/>
              </a:rPr>
              <a:t>to</a:t>
            </a:r>
            <a:r>
              <a:rPr sz="1400" u="none" spc="180" dirty="0">
                <a:latin typeface="Times New Roman"/>
                <a:cs typeface="Times New Roman"/>
              </a:rPr>
              <a:t> </a:t>
            </a:r>
            <a:r>
              <a:rPr sz="1400" u="none" dirty="0">
                <a:latin typeface="Times New Roman"/>
                <a:cs typeface="Times New Roman"/>
              </a:rPr>
              <a:t>do</a:t>
            </a:r>
            <a:r>
              <a:rPr sz="1400" u="none" spc="185" dirty="0">
                <a:latin typeface="Times New Roman"/>
                <a:cs typeface="Times New Roman"/>
              </a:rPr>
              <a:t> </a:t>
            </a:r>
            <a:r>
              <a:rPr sz="1400" u="none" dirty="0">
                <a:latin typeface="Times New Roman"/>
                <a:cs typeface="Times New Roman"/>
              </a:rPr>
              <a:t>my</a:t>
            </a:r>
            <a:r>
              <a:rPr sz="1400" u="none" spc="180" dirty="0">
                <a:latin typeface="Times New Roman"/>
                <a:cs typeface="Times New Roman"/>
              </a:rPr>
              <a:t> </a:t>
            </a:r>
            <a:r>
              <a:rPr sz="1400" u="none" dirty="0">
                <a:latin typeface="Times New Roman"/>
                <a:cs typeface="Times New Roman"/>
              </a:rPr>
              <a:t>project</a:t>
            </a:r>
            <a:r>
              <a:rPr sz="1400" u="none" spc="185" dirty="0">
                <a:latin typeface="Times New Roman"/>
                <a:cs typeface="Times New Roman"/>
              </a:rPr>
              <a:t> </a:t>
            </a:r>
            <a:r>
              <a:rPr sz="1400" u="none" dirty="0">
                <a:latin typeface="Times New Roman"/>
                <a:cs typeface="Times New Roman"/>
              </a:rPr>
              <a:t>work</a:t>
            </a:r>
            <a:r>
              <a:rPr sz="1400" u="none" spc="185" dirty="0">
                <a:latin typeface="Times New Roman"/>
                <a:cs typeface="Times New Roman"/>
              </a:rPr>
              <a:t> </a:t>
            </a:r>
            <a:r>
              <a:rPr sz="1400" u="none" dirty="0">
                <a:latin typeface="Times New Roman"/>
                <a:cs typeface="Times New Roman"/>
              </a:rPr>
              <a:t>in</a:t>
            </a:r>
            <a:r>
              <a:rPr sz="1400" u="none" spc="345" dirty="0">
                <a:latin typeface="Times New Roman"/>
                <a:cs typeface="Times New Roman"/>
              </a:rPr>
              <a:t> </a:t>
            </a:r>
            <a:r>
              <a:rPr sz="1400" u="none" dirty="0">
                <a:latin typeface="Times New Roman"/>
                <a:cs typeface="Times New Roman"/>
              </a:rPr>
              <a:t>your</a:t>
            </a:r>
            <a:r>
              <a:rPr sz="1400" u="none" spc="185" dirty="0">
                <a:latin typeface="Times New Roman"/>
                <a:cs typeface="Times New Roman"/>
              </a:rPr>
              <a:t> </a:t>
            </a:r>
            <a:r>
              <a:rPr sz="1400" u="none" dirty="0">
                <a:latin typeface="Times New Roman"/>
                <a:cs typeface="Times New Roman"/>
              </a:rPr>
              <a:t>esteemed</a:t>
            </a:r>
            <a:r>
              <a:rPr sz="1400" u="none" spc="190" dirty="0">
                <a:latin typeface="Times New Roman"/>
                <a:cs typeface="Times New Roman"/>
              </a:rPr>
              <a:t> </a:t>
            </a:r>
            <a:r>
              <a:rPr sz="1400" u="none" dirty="0">
                <a:latin typeface="Times New Roman"/>
                <a:cs typeface="Times New Roman"/>
              </a:rPr>
              <a:t>organization.</a:t>
            </a:r>
            <a:r>
              <a:rPr sz="1400" u="none" spc="185" dirty="0">
                <a:latin typeface="Times New Roman"/>
                <a:cs typeface="Times New Roman"/>
              </a:rPr>
              <a:t> </a:t>
            </a:r>
            <a:r>
              <a:rPr sz="1400" u="none" spc="-25" dirty="0">
                <a:latin typeface="Times New Roman"/>
                <a:cs typeface="Times New Roman"/>
              </a:rPr>
              <a:t>It </a:t>
            </a:r>
            <a:r>
              <a:rPr sz="1400" u="none" dirty="0">
                <a:latin typeface="Times New Roman"/>
                <a:cs typeface="Times New Roman"/>
              </a:rPr>
              <a:t>has</a:t>
            </a:r>
            <a:r>
              <a:rPr sz="1400" u="none" spc="-25" dirty="0">
                <a:latin typeface="Times New Roman"/>
                <a:cs typeface="Times New Roman"/>
              </a:rPr>
              <a:t> </a:t>
            </a:r>
            <a:r>
              <a:rPr sz="1400" u="none" dirty="0">
                <a:latin typeface="Times New Roman"/>
                <a:cs typeface="Times New Roman"/>
              </a:rPr>
              <a:t>been</a:t>
            </a:r>
            <a:r>
              <a:rPr sz="1400" u="none" spc="-10" dirty="0">
                <a:latin typeface="Times New Roman"/>
                <a:cs typeface="Times New Roman"/>
              </a:rPr>
              <a:t> </a:t>
            </a:r>
            <a:r>
              <a:rPr sz="1400" u="none" dirty="0">
                <a:latin typeface="Times New Roman"/>
                <a:cs typeface="Times New Roman"/>
              </a:rPr>
              <a:t>a</a:t>
            </a:r>
            <a:r>
              <a:rPr sz="1400" u="none" spc="-20" dirty="0">
                <a:latin typeface="Times New Roman"/>
                <a:cs typeface="Times New Roman"/>
              </a:rPr>
              <a:t> </a:t>
            </a:r>
            <a:r>
              <a:rPr sz="1400" u="none" dirty="0">
                <a:latin typeface="Times New Roman"/>
                <a:cs typeface="Times New Roman"/>
              </a:rPr>
              <a:t>great learning</a:t>
            </a:r>
            <a:r>
              <a:rPr sz="1400" u="none" spc="-15" dirty="0">
                <a:latin typeface="Times New Roman"/>
                <a:cs typeface="Times New Roman"/>
              </a:rPr>
              <a:t> </a:t>
            </a:r>
            <a:r>
              <a:rPr sz="1400" u="none" dirty="0">
                <a:latin typeface="Times New Roman"/>
                <a:cs typeface="Times New Roman"/>
              </a:rPr>
              <a:t>and</a:t>
            </a:r>
            <a:r>
              <a:rPr sz="1400" u="none" spc="330" dirty="0">
                <a:latin typeface="Times New Roman"/>
                <a:cs typeface="Times New Roman"/>
              </a:rPr>
              <a:t> </a:t>
            </a:r>
            <a:r>
              <a:rPr sz="1400" u="none" spc="-10" dirty="0">
                <a:latin typeface="Times New Roman"/>
                <a:cs typeface="Times New Roman"/>
              </a:rPr>
              <a:t>enjoyableexperience.</a:t>
            </a:r>
            <a:endParaRPr sz="1400" dirty="0">
              <a:latin typeface="Times New Roman"/>
              <a:cs typeface="Times New Roman"/>
            </a:endParaRPr>
          </a:p>
          <a:p>
            <a:pPr marL="12700" marR="6985" algn="just">
              <a:lnSpc>
                <a:spcPct val="96000"/>
              </a:lnSpc>
              <a:spcBef>
                <a:spcPts val="720"/>
              </a:spcBef>
            </a:pPr>
            <a:r>
              <a:rPr sz="1400" dirty="0">
                <a:latin typeface="Times New Roman"/>
                <a:cs typeface="Times New Roman"/>
              </a:rPr>
              <a:t>I</a:t>
            </a:r>
            <a:r>
              <a:rPr sz="1400" spc="-25" dirty="0">
                <a:latin typeface="Times New Roman"/>
                <a:cs typeface="Times New Roman"/>
              </a:rPr>
              <a:t> </a:t>
            </a:r>
            <a:r>
              <a:rPr sz="1400" dirty="0">
                <a:latin typeface="Times New Roman"/>
                <a:cs typeface="Times New Roman"/>
              </a:rPr>
              <a:t>would</a:t>
            </a:r>
            <a:r>
              <a:rPr sz="1400" spc="-35" dirty="0">
                <a:latin typeface="Times New Roman"/>
                <a:cs typeface="Times New Roman"/>
              </a:rPr>
              <a:t> </a:t>
            </a:r>
            <a:r>
              <a:rPr sz="1400" dirty="0">
                <a:latin typeface="Times New Roman"/>
                <a:cs typeface="Times New Roman"/>
              </a:rPr>
              <a:t>like</a:t>
            </a:r>
            <a:r>
              <a:rPr sz="1400" spc="-40" dirty="0">
                <a:latin typeface="Times New Roman"/>
                <a:cs typeface="Times New Roman"/>
              </a:rPr>
              <a:t> </a:t>
            </a:r>
            <a:r>
              <a:rPr sz="1400" dirty="0">
                <a:latin typeface="Times New Roman"/>
                <a:cs typeface="Times New Roman"/>
              </a:rPr>
              <a:t>to</a:t>
            </a:r>
            <a:r>
              <a:rPr sz="1400" spc="-15" dirty="0">
                <a:latin typeface="Times New Roman"/>
                <a:cs typeface="Times New Roman"/>
              </a:rPr>
              <a:t> </a:t>
            </a:r>
            <a:r>
              <a:rPr sz="1400" dirty="0">
                <a:latin typeface="Times New Roman"/>
                <a:cs typeface="Times New Roman"/>
              </a:rPr>
              <a:t>express</a:t>
            </a:r>
            <a:r>
              <a:rPr sz="1400" spc="-20" dirty="0">
                <a:latin typeface="Times New Roman"/>
                <a:cs typeface="Times New Roman"/>
              </a:rPr>
              <a:t> </a:t>
            </a:r>
            <a:r>
              <a:rPr sz="1400" dirty="0">
                <a:latin typeface="Times New Roman"/>
                <a:cs typeface="Times New Roman"/>
              </a:rPr>
              <a:t>my</a:t>
            </a:r>
            <a:r>
              <a:rPr sz="1400" spc="-30" dirty="0">
                <a:latin typeface="Times New Roman"/>
                <a:cs typeface="Times New Roman"/>
              </a:rPr>
              <a:t> </a:t>
            </a:r>
            <a:r>
              <a:rPr sz="1400" dirty="0">
                <a:latin typeface="Times New Roman"/>
                <a:cs typeface="Times New Roman"/>
              </a:rPr>
              <a:t>deep</a:t>
            </a:r>
            <a:r>
              <a:rPr sz="1400" spc="-15" dirty="0">
                <a:latin typeface="Times New Roman"/>
                <a:cs typeface="Times New Roman"/>
              </a:rPr>
              <a:t> </a:t>
            </a:r>
            <a:r>
              <a:rPr sz="1400" dirty="0">
                <a:latin typeface="Times New Roman"/>
                <a:cs typeface="Times New Roman"/>
              </a:rPr>
              <a:t>sense</a:t>
            </a:r>
            <a:r>
              <a:rPr sz="1400" spc="-25" dirty="0">
                <a:latin typeface="Times New Roman"/>
                <a:cs typeface="Times New Roman"/>
              </a:rPr>
              <a:t> </a:t>
            </a:r>
            <a:r>
              <a:rPr sz="1400" dirty="0">
                <a:latin typeface="Times New Roman"/>
                <a:cs typeface="Times New Roman"/>
              </a:rPr>
              <a:t>of</a:t>
            </a:r>
            <a:r>
              <a:rPr sz="1400" spc="-20" dirty="0">
                <a:latin typeface="Times New Roman"/>
                <a:cs typeface="Times New Roman"/>
              </a:rPr>
              <a:t> </a:t>
            </a:r>
            <a:r>
              <a:rPr sz="1400" dirty="0">
                <a:latin typeface="Times New Roman"/>
                <a:cs typeface="Times New Roman"/>
              </a:rPr>
              <a:t>gratitude</a:t>
            </a:r>
            <a:r>
              <a:rPr sz="1400" spc="-25" dirty="0">
                <a:latin typeface="Times New Roman"/>
                <a:cs typeface="Times New Roman"/>
              </a:rPr>
              <a:t> </a:t>
            </a:r>
            <a:r>
              <a:rPr sz="1400" dirty="0">
                <a:latin typeface="Times New Roman"/>
                <a:cs typeface="Times New Roman"/>
              </a:rPr>
              <a:t>and</a:t>
            </a:r>
            <a:r>
              <a:rPr sz="1400" spc="-15" dirty="0">
                <a:latin typeface="Times New Roman"/>
                <a:cs typeface="Times New Roman"/>
              </a:rPr>
              <a:t> </a:t>
            </a:r>
            <a:r>
              <a:rPr sz="1400" dirty="0">
                <a:latin typeface="Times New Roman"/>
                <a:cs typeface="Times New Roman"/>
              </a:rPr>
              <a:t>profound</a:t>
            </a:r>
            <a:r>
              <a:rPr sz="1400" spc="-40" dirty="0">
                <a:latin typeface="Times New Roman"/>
                <a:cs typeface="Times New Roman"/>
              </a:rPr>
              <a:t> </a:t>
            </a:r>
            <a:r>
              <a:rPr sz="1400" dirty="0">
                <a:latin typeface="Times New Roman"/>
                <a:cs typeface="Times New Roman"/>
              </a:rPr>
              <a:t>thanks</a:t>
            </a:r>
            <a:r>
              <a:rPr sz="1400" spc="-35" dirty="0">
                <a:latin typeface="Times New Roman"/>
                <a:cs typeface="Times New Roman"/>
              </a:rPr>
              <a:t> </a:t>
            </a:r>
            <a:r>
              <a:rPr sz="1400" dirty="0">
                <a:latin typeface="Times New Roman"/>
                <a:cs typeface="Times New Roman"/>
              </a:rPr>
              <a:t>to</a:t>
            </a:r>
            <a:r>
              <a:rPr sz="1400" spc="-20" dirty="0">
                <a:latin typeface="Times New Roman"/>
                <a:cs typeface="Times New Roman"/>
              </a:rPr>
              <a:t> </a:t>
            </a:r>
            <a:r>
              <a:rPr sz="1400" spc="-25" dirty="0">
                <a:latin typeface="Times New Roman"/>
                <a:cs typeface="Times New Roman"/>
              </a:rPr>
              <a:t>all </a:t>
            </a:r>
            <a:r>
              <a:rPr sz="1400" dirty="0">
                <a:latin typeface="Times New Roman"/>
                <a:cs typeface="Times New Roman"/>
              </a:rPr>
              <a:t>staff</a:t>
            </a:r>
            <a:r>
              <a:rPr sz="1400" spc="90" dirty="0">
                <a:latin typeface="Times New Roman"/>
                <a:cs typeface="Times New Roman"/>
              </a:rPr>
              <a:t> </a:t>
            </a:r>
            <a:r>
              <a:rPr sz="1400" dirty="0">
                <a:latin typeface="Times New Roman"/>
                <a:cs typeface="Times New Roman"/>
              </a:rPr>
              <a:t>members</a:t>
            </a:r>
            <a:r>
              <a:rPr sz="1400" spc="105" dirty="0">
                <a:latin typeface="Times New Roman"/>
                <a:cs typeface="Times New Roman"/>
              </a:rPr>
              <a:t> </a:t>
            </a:r>
            <a:r>
              <a:rPr sz="1400" dirty="0">
                <a:latin typeface="Times New Roman"/>
                <a:cs typeface="Times New Roman"/>
              </a:rPr>
              <a:t>of</a:t>
            </a:r>
            <a:r>
              <a:rPr sz="1400" spc="100" dirty="0">
                <a:latin typeface="Times New Roman"/>
                <a:cs typeface="Times New Roman"/>
              </a:rPr>
              <a:t> </a:t>
            </a:r>
            <a:r>
              <a:rPr sz="1400" dirty="0">
                <a:latin typeface="Times New Roman"/>
                <a:cs typeface="Times New Roman"/>
              </a:rPr>
              <a:t>MIT</a:t>
            </a:r>
            <a:r>
              <a:rPr sz="1400" spc="95" dirty="0">
                <a:latin typeface="Times New Roman"/>
                <a:cs typeface="Times New Roman"/>
              </a:rPr>
              <a:t> </a:t>
            </a:r>
            <a:r>
              <a:rPr sz="1400" dirty="0">
                <a:latin typeface="Times New Roman"/>
                <a:cs typeface="Times New Roman"/>
              </a:rPr>
              <a:t>School</a:t>
            </a:r>
            <a:r>
              <a:rPr sz="1400" spc="100" dirty="0">
                <a:latin typeface="Times New Roman"/>
                <a:cs typeface="Times New Roman"/>
              </a:rPr>
              <a:t> </a:t>
            </a:r>
            <a:r>
              <a:rPr sz="1400" dirty="0">
                <a:latin typeface="Times New Roman"/>
                <a:cs typeface="Times New Roman"/>
              </a:rPr>
              <a:t>of</a:t>
            </a:r>
            <a:r>
              <a:rPr sz="1400" spc="100" dirty="0">
                <a:latin typeface="Times New Roman"/>
                <a:cs typeface="Times New Roman"/>
              </a:rPr>
              <a:t> </a:t>
            </a:r>
            <a:r>
              <a:rPr sz="1400" dirty="0">
                <a:latin typeface="Times New Roman"/>
                <a:cs typeface="Times New Roman"/>
              </a:rPr>
              <a:t>Distance</a:t>
            </a:r>
            <a:r>
              <a:rPr sz="1400" spc="90" dirty="0">
                <a:latin typeface="Times New Roman"/>
                <a:cs typeface="Times New Roman"/>
              </a:rPr>
              <a:t> </a:t>
            </a:r>
            <a:r>
              <a:rPr sz="1400" dirty="0">
                <a:latin typeface="Times New Roman"/>
                <a:cs typeface="Times New Roman"/>
              </a:rPr>
              <a:t>Education</a:t>
            </a:r>
            <a:r>
              <a:rPr sz="1400" spc="105" dirty="0">
                <a:latin typeface="Times New Roman"/>
                <a:cs typeface="Times New Roman"/>
              </a:rPr>
              <a:t> </a:t>
            </a:r>
            <a:r>
              <a:rPr sz="1400" dirty="0">
                <a:latin typeface="Times New Roman"/>
                <a:cs typeface="Times New Roman"/>
              </a:rPr>
              <a:t>for</a:t>
            </a:r>
            <a:r>
              <a:rPr sz="1400" spc="100" dirty="0">
                <a:latin typeface="Times New Roman"/>
                <a:cs typeface="Times New Roman"/>
              </a:rPr>
              <a:t> </a:t>
            </a:r>
            <a:r>
              <a:rPr sz="1400" dirty="0">
                <a:latin typeface="Times New Roman"/>
                <a:cs typeface="Times New Roman"/>
              </a:rPr>
              <a:t>their</a:t>
            </a:r>
            <a:r>
              <a:rPr sz="1400" spc="90" dirty="0">
                <a:latin typeface="Times New Roman"/>
                <a:cs typeface="Times New Roman"/>
              </a:rPr>
              <a:t> </a:t>
            </a:r>
            <a:r>
              <a:rPr sz="1400" dirty="0">
                <a:latin typeface="Times New Roman"/>
                <a:cs typeface="Times New Roman"/>
              </a:rPr>
              <a:t>kind</a:t>
            </a:r>
            <a:r>
              <a:rPr sz="1400" spc="105" dirty="0">
                <a:latin typeface="Times New Roman"/>
                <a:cs typeface="Times New Roman"/>
              </a:rPr>
              <a:t> </a:t>
            </a:r>
            <a:r>
              <a:rPr sz="1400" spc="-10" dirty="0">
                <a:latin typeface="Times New Roman"/>
                <a:cs typeface="Times New Roman"/>
              </a:rPr>
              <a:t>support </a:t>
            </a:r>
            <a:r>
              <a:rPr sz="1400" dirty="0">
                <a:latin typeface="Times New Roman"/>
                <a:cs typeface="Times New Roman"/>
              </a:rPr>
              <a:t>and</a:t>
            </a:r>
            <a:r>
              <a:rPr sz="1400" spc="90" dirty="0">
                <a:latin typeface="Times New Roman"/>
                <a:cs typeface="Times New Roman"/>
              </a:rPr>
              <a:t>  </a:t>
            </a:r>
            <a:r>
              <a:rPr sz="1400" dirty="0">
                <a:latin typeface="Times New Roman"/>
                <a:cs typeface="Times New Roman"/>
              </a:rPr>
              <a:t>cooperation</a:t>
            </a:r>
            <a:r>
              <a:rPr sz="1400" spc="90" dirty="0">
                <a:latin typeface="Times New Roman"/>
                <a:cs typeface="Times New Roman"/>
              </a:rPr>
              <a:t>  </a:t>
            </a:r>
            <a:r>
              <a:rPr sz="1400" dirty="0">
                <a:latin typeface="Times New Roman"/>
                <a:cs typeface="Times New Roman"/>
              </a:rPr>
              <a:t>which</a:t>
            </a:r>
            <a:r>
              <a:rPr sz="1400" spc="85" dirty="0">
                <a:latin typeface="Times New Roman"/>
                <a:cs typeface="Times New Roman"/>
              </a:rPr>
              <a:t>  </a:t>
            </a:r>
            <a:r>
              <a:rPr sz="1400" dirty="0">
                <a:latin typeface="Times New Roman"/>
                <a:cs typeface="Times New Roman"/>
              </a:rPr>
              <a:t>helped</a:t>
            </a:r>
            <a:r>
              <a:rPr sz="1400" spc="95" dirty="0">
                <a:latin typeface="Times New Roman"/>
                <a:cs typeface="Times New Roman"/>
              </a:rPr>
              <a:t>  </a:t>
            </a:r>
            <a:r>
              <a:rPr sz="1400" dirty="0">
                <a:latin typeface="Times New Roman"/>
                <a:cs typeface="Times New Roman"/>
              </a:rPr>
              <a:t>me</a:t>
            </a:r>
            <a:r>
              <a:rPr sz="1400" spc="90" dirty="0">
                <a:latin typeface="Times New Roman"/>
                <a:cs typeface="Times New Roman"/>
              </a:rPr>
              <a:t>  </a:t>
            </a:r>
            <a:r>
              <a:rPr sz="1400" dirty="0">
                <a:latin typeface="Times New Roman"/>
                <a:cs typeface="Times New Roman"/>
              </a:rPr>
              <a:t>in</a:t>
            </a:r>
            <a:r>
              <a:rPr sz="1400" spc="90" dirty="0">
                <a:latin typeface="Times New Roman"/>
                <a:cs typeface="Times New Roman"/>
              </a:rPr>
              <a:t>  </a:t>
            </a:r>
            <a:r>
              <a:rPr sz="1400" dirty="0">
                <a:latin typeface="Times New Roman"/>
                <a:cs typeface="Times New Roman"/>
              </a:rPr>
              <a:t>gaining</a:t>
            </a:r>
            <a:r>
              <a:rPr sz="1400" spc="90" dirty="0">
                <a:latin typeface="Times New Roman"/>
                <a:cs typeface="Times New Roman"/>
              </a:rPr>
              <a:t>  </a:t>
            </a:r>
            <a:r>
              <a:rPr sz="1400" dirty="0">
                <a:latin typeface="Times New Roman"/>
                <a:cs typeface="Times New Roman"/>
              </a:rPr>
              <a:t>lots</a:t>
            </a:r>
            <a:r>
              <a:rPr sz="1400" spc="85" dirty="0">
                <a:latin typeface="Times New Roman"/>
                <a:cs typeface="Times New Roman"/>
              </a:rPr>
              <a:t>  </a:t>
            </a:r>
            <a:r>
              <a:rPr sz="1400" dirty="0">
                <a:latin typeface="Times New Roman"/>
                <a:cs typeface="Times New Roman"/>
              </a:rPr>
              <a:t>of</a:t>
            </a:r>
            <a:r>
              <a:rPr sz="1400" spc="90" dirty="0">
                <a:latin typeface="Times New Roman"/>
                <a:cs typeface="Times New Roman"/>
              </a:rPr>
              <a:t>  </a:t>
            </a:r>
            <a:r>
              <a:rPr sz="1400" dirty="0">
                <a:latin typeface="Times New Roman"/>
                <a:cs typeface="Times New Roman"/>
              </a:rPr>
              <a:t>knowledge</a:t>
            </a:r>
            <a:r>
              <a:rPr sz="1400" spc="85" dirty="0">
                <a:latin typeface="Times New Roman"/>
                <a:cs typeface="Times New Roman"/>
              </a:rPr>
              <a:t>  </a:t>
            </a:r>
            <a:r>
              <a:rPr sz="1400" spc="-25" dirty="0">
                <a:latin typeface="Times New Roman"/>
                <a:cs typeface="Times New Roman"/>
              </a:rPr>
              <a:t>and </a:t>
            </a:r>
            <a:r>
              <a:rPr sz="1400" dirty="0">
                <a:latin typeface="Times New Roman"/>
                <a:cs typeface="Times New Roman"/>
              </a:rPr>
              <a:t>experience</a:t>
            </a:r>
            <a:r>
              <a:rPr sz="1400" spc="-35" dirty="0">
                <a:latin typeface="Times New Roman"/>
                <a:cs typeface="Times New Roman"/>
              </a:rPr>
              <a:t> </a:t>
            </a:r>
            <a:r>
              <a:rPr sz="1400" dirty="0">
                <a:latin typeface="Times New Roman"/>
                <a:cs typeface="Times New Roman"/>
              </a:rPr>
              <a:t>to</a:t>
            </a:r>
            <a:r>
              <a:rPr sz="1400" spc="-40" dirty="0">
                <a:latin typeface="Times New Roman"/>
                <a:cs typeface="Times New Roman"/>
              </a:rPr>
              <a:t> </a:t>
            </a:r>
            <a:r>
              <a:rPr sz="1400" dirty="0">
                <a:latin typeface="Times New Roman"/>
                <a:cs typeface="Times New Roman"/>
              </a:rPr>
              <a:t>do</a:t>
            </a:r>
            <a:r>
              <a:rPr sz="1400" spc="-20" dirty="0">
                <a:latin typeface="Times New Roman"/>
                <a:cs typeface="Times New Roman"/>
              </a:rPr>
              <a:t> </a:t>
            </a:r>
            <a:r>
              <a:rPr sz="1400" dirty="0">
                <a:latin typeface="Times New Roman"/>
                <a:cs typeface="Times New Roman"/>
              </a:rPr>
              <a:t>my</a:t>
            </a:r>
            <a:r>
              <a:rPr sz="1400" spc="-40" dirty="0">
                <a:latin typeface="Times New Roman"/>
                <a:cs typeface="Times New Roman"/>
              </a:rPr>
              <a:t> </a:t>
            </a:r>
            <a:r>
              <a:rPr sz="1400" dirty="0">
                <a:latin typeface="Times New Roman"/>
                <a:cs typeface="Times New Roman"/>
              </a:rPr>
              <a:t>project</a:t>
            </a:r>
            <a:r>
              <a:rPr sz="1400" spc="-25" dirty="0">
                <a:latin typeface="Times New Roman"/>
                <a:cs typeface="Times New Roman"/>
              </a:rPr>
              <a:t> </a:t>
            </a:r>
            <a:r>
              <a:rPr sz="1400" dirty="0">
                <a:latin typeface="Times New Roman"/>
                <a:cs typeface="Times New Roman"/>
              </a:rPr>
              <a:t>work</a:t>
            </a:r>
            <a:r>
              <a:rPr sz="1400" spc="-30" dirty="0">
                <a:latin typeface="Times New Roman"/>
                <a:cs typeface="Times New Roman"/>
              </a:rPr>
              <a:t> </a:t>
            </a:r>
            <a:r>
              <a:rPr sz="1400" spc="-10" dirty="0">
                <a:latin typeface="Times New Roman"/>
                <a:cs typeface="Times New Roman"/>
              </a:rPr>
              <a:t>successfully.</a:t>
            </a:r>
            <a:endParaRPr sz="1400" dirty="0">
              <a:latin typeface="Times New Roman"/>
              <a:cs typeface="Times New Roman"/>
            </a:endParaRPr>
          </a:p>
          <a:p>
            <a:pPr marL="12700" marR="31115" algn="just">
              <a:lnSpc>
                <a:spcPts val="1610"/>
              </a:lnSpc>
              <a:spcBef>
                <a:spcPts val="840"/>
              </a:spcBef>
            </a:pPr>
            <a:r>
              <a:rPr sz="1400" dirty="0">
                <a:latin typeface="Times New Roman"/>
                <a:cs typeface="Times New Roman"/>
              </a:rPr>
              <a:t>At</a:t>
            </a:r>
            <a:r>
              <a:rPr sz="1400" spc="20" dirty="0">
                <a:latin typeface="Times New Roman"/>
                <a:cs typeface="Times New Roman"/>
              </a:rPr>
              <a:t> </a:t>
            </a:r>
            <a:r>
              <a:rPr sz="1400" dirty="0">
                <a:latin typeface="Times New Roman"/>
                <a:cs typeface="Times New Roman"/>
              </a:rPr>
              <a:t>last</a:t>
            </a:r>
            <a:r>
              <a:rPr sz="1400" spc="20" dirty="0">
                <a:latin typeface="Times New Roman"/>
                <a:cs typeface="Times New Roman"/>
              </a:rPr>
              <a:t> </a:t>
            </a:r>
            <a:r>
              <a:rPr sz="1400" dirty="0">
                <a:latin typeface="Times New Roman"/>
                <a:cs typeface="Times New Roman"/>
              </a:rPr>
              <a:t>but</a:t>
            </a:r>
            <a:r>
              <a:rPr sz="1400" spc="20" dirty="0">
                <a:latin typeface="Times New Roman"/>
                <a:cs typeface="Times New Roman"/>
              </a:rPr>
              <a:t> </a:t>
            </a:r>
            <a:r>
              <a:rPr sz="1400" dirty="0">
                <a:latin typeface="Times New Roman"/>
                <a:cs typeface="Times New Roman"/>
              </a:rPr>
              <a:t>not</a:t>
            </a:r>
            <a:r>
              <a:rPr sz="1400" spc="25" dirty="0">
                <a:latin typeface="Times New Roman"/>
                <a:cs typeface="Times New Roman"/>
              </a:rPr>
              <a:t> </a:t>
            </a:r>
            <a:r>
              <a:rPr sz="1400" dirty="0">
                <a:latin typeface="Times New Roman"/>
                <a:cs typeface="Times New Roman"/>
              </a:rPr>
              <a:t>least,</a:t>
            </a:r>
            <a:r>
              <a:rPr sz="1400" spc="10" dirty="0">
                <a:latin typeface="Times New Roman"/>
                <a:cs typeface="Times New Roman"/>
              </a:rPr>
              <a:t> </a:t>
            </a:r>
            <a:r>
              <a:rPr sz="1400" dirty="0">
                <a:latin typeface="Times New Roman"/>
                <a:cs typeface="Times New Roman"/>
              </a:rPr>
              <a:t>I</a:t>
            </a:r>
            <a:r>
              <a:rPr sz="1400" spc="5" dirty="0">
                <a:latin typeface="Times New Roman"/>
                <a:cs typeface="Times New Roman"/>
              </a:rPr>
              <a:t> </a:t>
            </a:r>
            <a:r>
              <a:rPr sz="1400" dirty="0">
                <a:latin typeface="Times New Roman"/>
                <a:cs typeface="Times New Roman"/>
              </a:rPr>
              <a:t>am</a:t>
            </a:r>
            <a:r>
              <a:rPr sz="1400" spc="-5" dirty="0">
                <a:latin typeface="Times New Roman"/>
                <a:cs typeface="Times New Roman"/>
              </a:rPr>
              <a:t> </a:t>
            </a:r>
            <a:r>
              <a:rPr sz="1400" dirty="0">
                <a:latin typeface="Times New Roman"/>
                <a:cs typeface="Times New Roman"/>
              </a:rPr>
              <a:t>thankful</a:t>
            </a:r>
            <a:r>
              <a:rPr sz="1400" spc="20" dirty="0">
                <a:latin typeface="Times New Roman"/>
                <a:cs typeface="Times New Roman"/>
              </a:rPr>
              <a:t> </a:t>
            </a:r>
            <a:r>
              <a:rPr sz="1400" dirty="0">
                <a:latin typeface="Times New Roman"/>
                <a:cs typeface="Times New Roman"/>
              </a:rPr>
              <a:t>to</a:t>
            </a:r>
            <a:r>
              <a:rPr sz="1400" spc="20" dirty="0">
                <a:latin typeface="Times New Roman"/>
                <a:cs typeface="Times New Roman"/>
              </a:rPr>
              <a:t> </a:t>
            </a:r>
            <a:r>
              <a:rPr sz="1400" dirty="0">
                <a:latin typeface="Times New Roman"/>
                <a:cs typeface="Times New Roman"/>
              </a:rPr>
              <a:t>my</a:t>
            </a:r>
            <a:r>
              <a:rPr sz="1400" spc="15" dirty="0">
                <a:latin typeface="Times New Roman"/>
                <a:cs typeface="Times New Roman"/>
              </a:rPr>
              <a:t> </a:t>
            </a:r>
            <a:r>
              <a:rPr sz="1400" dirty="0">
                <a:latin typeface="Times New Roman"/>
                <a:cs typeface="Times New Roman"/>
              </a:rPr>
              <a:t>Family and</a:t>
            </a:r>
            <a:r>
              <a:rPr sz="1400" spc="20" dirty="0">
                <a:latin typeface="Times New Roman"/>
                <a:cs typeface="Times New Roman"/>
              </a:rPr>
              <a:t> </a:t>
            </a:r>
            <a:r>
              <a:rPr sz="1400" dirty="0">
                <a:latin typeface="Times New Roman"/>
                <a:cs typeface="Times New Roman"/>
              </a:rPr>
              <a:t>Friends</a:t>
            </a:r>
            <a:r>
              <a:rPr sz="1400" spc="20" dirty="0">
                <a:latin typeface="Times New Roman"/>
                <a:cs typeface="Times New Roman"/>
              </a:rPr>
              <a:t> </a:t>
            </a:r>
            <a:r>
              <a:rPr sz="1400" dirty="0">
                <a:latin typeface="Times New Roman"/>
                <a:cs typeface="Times New Roman"/>
              </a:rPr>
              <a:t>for</a:t>
            </a:r>
            <a:r>
              <a:rPr sz="1400" spc="10" dirty="0">
                <a:latin typeface="Times New Roman"/>
                <a:cs typeface="Times New Roman"/>
              </a:rPr>
              <a:t> </a:t>
            </a:r>
            <a:r>
              <a:rPr sz="1400" dirty="0">
                <a:latin typeface="Times New Roman"/>
                <a:cs typeface="Times New Roman"/>
              </a:rPr>
              <a:t>their</a:t>
            </a:r>
            <a:r>
              <a:rPr sz="1400" spc="15" dirty="0">
                <a:latin typeface="Times New Roman"/>
                <a:cs typeface="Times New Roman"/>
              </a:rPr>
              <a:t> </a:t>
            </a:r>
            <a:r>
              <a:rPr sz="1400" spc="-10" dirty="0">
                <a:latin typeface="Times New Roman"/>
                <a:cs typeface="Times New Roman"/>
              </a:rPr>
              <a:t>moral </a:t>
            </a:r>
            <a:r>
              <a:rPr sz="1400" dirty="0">
                <a:latin typeface="Times New Roman"/>
                <a:cs typeface="Times New Roman"/>
              </a:rPr>
              <a:t>support,</a:t>
            </a:r>
            <a:r>
              <a:rPr sz="1400" spc="-45" dirty="0">
                <a:latin typeface="Times New Roman"/>
                <a:cs typeface="Times New Roman"/>
              </a:rPr>
              <a:t> </a:t>
            </a:r>
            <a:r>
              <a:rPr sz="1400" dirty="0">
                <a:latin typeface="Times New Roman"/>
                <a:cs typeface="Times New Roman"/>
              </a:rPr>
              <a:t>endurance</a:t>
            </a:r>
            <a:r>
              <a:rPr sz="1400" spc="-30" dirty="0">
                <a:latin typeface="Times New Roman"/>
                <a:cs typeface="Times New Roman"/>
              </a:rPr>
              <a:t> </a:t>
            </a:r>
            <a:r>
              <a:rPr sz="1400" dirty="0">
                <a:latin typeface="Times New Roman"/>
                <a:cs typeface="Times New Roman"/>
              </a:rPr>
              <a:t>and</a:t>
            </a:r>
            <a:r>
              <a:rPr sz="1400" spc="-35" dirty="0">
                <a:latin typeface="Times New Roman"/>
                <a:cs typeface="Times New Roman"/>
              </a:rPr>
              <a:t> </a:t>
            </a:r>
            <a:r>
              <a:rPr sz="1400" dirty="0">
                <a:latin typeface="Times New Roman"/>
                <a:cs typeface="Times New Roman"/>
              </a:rPr>
              <a:t>encouragement</a:t>
            </a:r>
            <a:r>
              <a:rPr sz="1400" spc="-30" dirty="0">
                <a:latin typeface="Times New Roman"/>
                <a:cs typeface="Times New Roman"/>
              </a:rPr>
              <a:t> </a:t>
            </a:r>
            <a:r>
              <a:rPr sz="1400" dirty="0">
                <a:latin typeface="Times New Roman"/>
                <a:cs typeface="Times New Roman"/>
              </a:rPr>
              <a:t>during</a:t>
            </a:r>
            <a:r>
              <a:rPr sz="1400" spc="-30" dirty="0">
                <a:latin typeface="Times New Roman"/>
                <a:cs typeface="Times New Roman"/>
              </a:rPr>
              <a:t> </a:t>
            </a:r>
            <a:r>
              <a:rPr sz="1400" dirty="0">
                <a:latin typeface="Times New Roman"/>
                <a:cs typeface="Times New Roman"/>
              </a:rPr>
              <a:t>the</a:t>
            </a:r>
            <a:r>
              <a:rPr sz="1400" spc="-45" dirty="0">
                <a:latin typeface="Times New Roman"/>
                <a:cs typeface="Times New Roman"/>
              </a:rPr>
              <a:t> </a:t>
            </a:r>
            <a:r>
              <a:rPr sz="1400" dirty="0">
                <a:latin typeface="Times New Roman"/>
                <a:cs typeface="Times New Roman"/>
              </a:rPr>
              <a:t>course</a:t>
            </a:r>
            <a:r>
              <a:rPr sz="1400" spc="-35" dirty="0">
                <a:latin typeface="Times New Roman"/>
                <a:cs typeface="Times New Roman"/>
              </a:rPr>
              <a:t> </a:t>
            </a:r>
            <a:r>
              <a:rPr sz="1400" dirty="0">
                <a:latin typeface="Times New Roman"/>
                <a:cs typeface="Times New Roman"/>
              </a:rPr>
              <a:t>of</a:t>
            </a:r>
            <a:r>
              <a:rPr sz="1400" spc="-15" dirty="0">
                <a:latin typeface="Times New Roman"/>
                <a:cs typeface="Times New Roman"/>
              </a:rPr>
              <a:t> </a:t>
            </a:r>
            <a:r>
              <a:rPr sz="1400" dirty="0">
                <a:latin typeface="Times New Roman"/>
                <a:cs typeface="Times New Roman"/>
              </a:rPr>
              <a:t>the</a:t>
            </a:r>
            <a:r>
              <a:rPr sz="1400" spc="-65" dirty="0">
                <a:latin typeface="Times New Roman"/>
                <a:cs typeface="Times New Roman"/>
              </a:rPr>
              <a:t> </a:t>
            </a:r>
            <a:r>
              <a:rPr sz="1400" spc="-10" dirty="0">
                <a:latin typeface="Times New Roman"/>
                <a:cs typeface="Times New Roman"/>
              </a:rPr>
              <a:t>project.</a:t>
            </a:r>
            <a:endParaRPr sz="1400" dirty="0">
              <a:latin typeface="Times New Roman"/>
              <a:cs typeface="Times New Roman"/>
            </a:endParaRPr>
          </a:p>
        </p:txBody>
      </p:sp>
      <p:sp>
        <p:nvSpPr>
          <p:cNvPr id="4" name="object 4"/>
          <p:cNvSpPr txBox="1"/>
          <p:nvPr/>
        </p:nvSpPr>
        <p:spPr>
          <a:xfrm>
            <a:off x="3284346" y="10093664"/>
            <a:ext cx="1282065" cy="196215"/>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3" name="object 3"/>
          <p:cNvSpPr txBox="1"/>
          <p:nvPr/>
        </p:nvSpPr>
        <p:spPr>
          <a:xfrm>
            <a:off x="3362071" y="5745861"/>
            <a:ext cx="2248535" cy="1065530"/>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Times New Roman"/>
                <a:cs typeface="Times New Roman"/>
              </a:rPr>
              <a:t>Sign:-</a:t>
            </a:r>
            <a:endParaRPr sz="1400" dirty="0">
              <a:latin typeface="Times New Roman"/>
              <a:cs typeface="Times New Roman"/>
            </a:endParaRPr>
          </a:p>
          <a:p>
            <a:pPr marL="12700">
              <a:lnSpc>
                <a:spcPct val="100000"/>
              </a:lnSpc>
              <a:spcBef>
                <a:spcPts val="1570"/>
              </a:spcBef>
            </a:pPr>
            <a:r>
              <a:rPr sz="1400" b="1" spc="-10" dirty="0">
                <a:latin typeface="Times New Roman"/>
                <a:cs typeface="Times New Roman"/>
              </a:rPr>
              <a:t>Name:-</a:t>
            </a:r>
            <a:r>
              <a:rPr lang="en-US" sz="1400" b="1" spc="-10" dirty="0">
                <a:latin typeface="Times New Roman"/>
                <a:cs typeface="Times New Roman"/>
              </a:rPr>
              <a:t>Mahesh Bhosale</a:t>
            </a:r>
            <a:endParaRPr sz="1400" dirty="0">
              <a:latin typeface="Times New Roman"/>
              <a:cs typeface="Times New Roman"/>
            </a:endParaRPr>
          </a:p>
          <a:p>
            <a:pPr marL="12700">
              <a:lnSpc>
                <a:spcPct val="100000"/>
              </a:lnSpc>
              <a:spcBef>
                <a:spcPts val="1570"/>
              </a:spcBef>
              <a:tabLst>
                <a:tab pos="2235200" algn="l"/>
              </a:tabLst>
            </a:pPr>
            <a:r>
              <a:rPr sz="1400" b="1" dirty="0">
                <a:latin typeface="Times New Roman"/>
                <a:cs typeface="Times New Roman"/>
              </a:rPr>
              <a:t>Student</a:t>
            </a:r>
            <a:r>
              <a:rPr sz="1400" b="1" spc="-25" dirty="0">
                <a:latin typeface="Times New Roman"/>
                <a:cs typeface="Times New Roman"/>
              </a:rPr>
              <a:t> </a:t>
            </a:r>
            <a:r>
              <a:rPr sz="1400" b="1" dirty="0">
                <a:latin typeface="Times New Roman"/>
                <a:cs typeface="Times New Roman"/>
              </a:rPr>
              <a:t>ID:</a:t>
            </a:r>
            <a:r>
              <a:rPr sz="1400" b="1" spc="-20" dirty="0">
                <a:latin typeface="Times New Roman"/>
                <a:cs typeface="Times New Roman"/>
              </a:rPr>
              <a:t> </a:t>
            </a:r>
            <a:r>
              <a:rPr lang="en-IN" sz="1400" b="1" spc="-10" dirty="0">
                <a:latin typeface="Times New Roman"/>
                <a:cs typeface="Times New Roman"/>
              </a:rPr>
              <a:t>MIT2022D01920</a:t>
            </a:r>
            <a:r>
              <a:rPr lang="en-IN" sz="1400" b="0" i="0" dirty="0">
                <a:solidFill>
                  <a:srgbClr val="777777"/>
                </a:solidFill>
                <a:effectLst/>
                <a:highlight>
                  <a:srgbClr val="F4F5F7"/>
                </a:highlight>
                <a:latin typeface="Roboto" panose="02000000000000000000" pitchFamily="2" charset="0"/>
              </a:rPr>
              <a:t> </a:t>
            </a:r>
            <a:endParaRPr sz="1400" dirty="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888954"/>
            <a:ext cx="5813566" cy="7805712"/>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62"/>
              </a:spcBef>
            </a:pPr>
            <a:endParaRPr sz="974" dirty="0">
              <a:latin typeface="Verdana"/>
              <a:cs typeface="Verdana"/>
            </a:endParaRPr>
          </a:p>
          <a:p>
            <a:pPr marL="12369"/>
            <a:r>
              <a:rPr sz="1071" dirty="0">
                <a:latin typeface="Arial"/>
                <a:cs typeface="Arial"/>
              </a:rPr>
              <a:t>There</a:t>
            </a:r>
            <a:r>
              <a:rPr sz="1071" spc="-24"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number</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possible</a:t>
            </a:r>
            <a:r>
              <a:rPr sz="1071" spc="-24" dirty="0">
                <a:latin typeface="Arial"/>
                <a:cs typeface="Arial"/>
              </a:rPr>
              <a:t> </a:t>
            </a:r>
            <a:r>
              <a:rPr sz="1071" dirty="0">
                <a:latin typeface="Arial"/>
                <a:cs typeface="Arial"/>
              </a:rPr>
              <a:t>causes</a:t>
            </a:r>
            <a:r>
              <a:rPr sz="1071" spc="-19"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failure:</a:t>
            </a:r>
            <a:endParaRPr sz="1071" dirty="0">
              <a:latin typeface="Arial"/>
              <a:cs typeface="Arial"/>
            </a:endParaRPr>
          </a:p>
          <a:p>
            <a:pPr marL="455161" indent="-220160">
              <a:spcBef>
                <a:spcPts val="1144"/>
              </a:spcBef>
              <a:buAutoNum type="alphaLcPeriod"/>
              <a:tabLst>
                <a:tab pos="455161" algn="l"/>
              </a:tabLst>
            </a:pPr>
            <a:r>
              <a:rPr sz="1071" dirty="0">
                <a:latin typeface="Arial"/>
                <a:cs typeface="Arial"/>
              </a:rPr>
              <a:t>Bearing</a:t>
            </a:r>
            <a:r>
              <a:rPr sz="1071" spc="-29" dirty="0">
                <a:latin typeface="Arial"/>
                <a:cs typeface="Arial"/>
              </a:rPr>
              <a:t> </a:t>
            </a:r>
            <a:r>
              <a:rPr sz="1071" dirty="0">
                <a:latin typeface="Arial"/>
                <a:cs typeface="Arial"/>
              </a:rPr>
              <a:t>damage</a:t>
            </a:r>
            <a:r>
              <a:rPr sz="1071" spc="-24" dirty="0">
                <a:latin typeface="Arial"/>
                <a:cs typeface="Arial"/>
              </a:rPr>
              <a:t> </a:t>
            </a:r>
            <a:r>
              <a:rPr sz="1071" dirty="0">
                <a:latin typeface="Arial"/>
                <a:cs typeface="Arial"/>
              </a:rPr>
              <a:t>caused</a:t>
            </a:r>
            <a:r>
              <a:rPr sz="1071" spc="-24" dirty="0">
                <a:latin typeface="Arial"/>
                <a:cs typeface="Arial"/>
              </a:rPr>
              <a:t> </a:t>
            </a:r>
            <a:r>
              <a:rPr sz="1071" dirty="0">
                <a:latin typeface="Arial"/>
                <a:cs typeface="Arial"/>
              </a:rPr>
              <a:t>by</a:t>
            </a:r>
            <a:r>
              <a:rPr sz="1071" spc="-2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defective</a:t>
            </a:r>
            <a:r>
              <a:rPr sz="1071" spc="-24" dirty="0">
                <a:latin typeface="Arial"/>
                <a:cs typeface="Arial"/>
              </a:rPr>
              <a:t> </a:t>
            </a:r>
            <a:r>
              <a:rPr sz="1071" dirty="0">
                <a:latin typeface="Arial"/>
                <a:cs typeface="Arial"/>
              </a:rPr>
              <a:t>tensioner</a:t>
            </a:r>
            <a:r>
              <a:rPr sz="1071" spc="-24"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by</a:t>
            </a:r>
            <a:r>
              <a:rPr sz="1071" spc="-24" dirty="0">
                <a:latin typeface="Arial"/>
                <a:cs typeface="Arial"/>
              </a:rPr>
              <a:t> </a:t>
            </a:r>
            <a:r>
              <a:rPr sz="1071" spc="-19" dirty="0">
                <a:latin typeface="Arial"/>
                <a:cs typeface="Arial"/>
              </a:rPr>
              <a:t>wear</a:t>
            </a:r>
            <a:endParaRPr sz="1071" dirty="0">
              <a:latin typeface="Arial"/>
              <a:cs typeface="Arial"/>
            </a:endParaRPr>
          </a:p>
          <a:p>
            <a:pPr marL="455161" indent="-220160">
              <a:spcBef>
                <a:spcPts val="565"/>
              </a:spcBef>
              <a:buAutoNum type="alphaLcPeriod"/>
              <a:tabLst>
                <a:tab pos="455161" algn="l"/>
              </a:tabLst>
            </a:pPr>
            <a:r>
              <a:rPr sz="1071" dirty="0">
                <a:latin typeface="Arial"/>
                <a:cs typeface="Arial"/>
              </a:rPr>
              <a:t>Loss</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sealing</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compressor</a:t>
            </a:r>
            <a:r>
              <a:rPr sz="1071" spc="-10" dirty="0">
                <a:latin typeface="Arial"/>
                <a:cs typeface="Arial"/>
              </a:rPr>
              <a:t> </a:t>
            </a:r>
            <a:r>
              <a:rPr sz="1071" dirty="0">
                <a:latin typeface="Arial"/>
                <a:cs typeface="Arial"/>
              </a:rPr>
              <a:t>shaft</a:t>
            </a:r>
            <a:r>
              <a:rPr sz="1071" spc="-15"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housing</a:t>
            </a:r>
            <a:endParaRPr sz="1071" dirty="0">
              <a:latin typeface="Arial"/>
              <a:cs typeface="Arial"/>
            </a:endParaRPr>
          </a:p>
          <a:p>
            <a:pPr marL="454543" indent="-219541">
              <a:spcBef>
                <a:spcPts val="565"/>
              </a:spcBef>
              <a:buAutoNum type="alphaLcPeriod"/>
              <a:tabLst>
                <a:tab pos="454543" algn="l"/>
              </a:tabLst>
            </a:pPr>
            <a:r>
              <a:rPr sz="1071" dirty="0">
                <a:latin typeface="Arial"/>
                <a:cs typeface="Arial"/>
              </a:rPr>
              <a:t>Mechanical</a:t>
            </a:r>
            <a:r>
              <a:rPr sz="1071" spc="-29" dirty="0">
                <a:latin typeface="Arial"/>
                <a:cs typeface="Arial"/>
              </a:rPr>
              <a:t> </a:t>
            </a:r>
            <a:r>
              <a:rPr sz="1071" dirty="0">
                <a:latin typeface="Arial"/>
                <a:cs typeface="Arial"/>
              </a:rPr>
              <a:t>damage</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compressor</a:t>
            </a:r>
            <a:r>
              <a:rPr sz="1071" spc="-24" dirty="0">
                <a:latin typeface="Arial"/>
                <a:cs typeface="Arial"/>
              </a:rPr>
              <a:t> </a:t>
            </a:r>
            <a:r>
              <a:rPr sz="1071" spc="-10" dirty="0">
                <a:latin typeface="Arial"/>
                <a:cs typeface="Arial"/>
              </a:rPr>
              <a:t>housing</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Electrical</a:t>
            </a:r>
            <a:r>
              <a:rPr sz="1071" spc="-54" dirty="0">
                <a:latin typeface="Arial"/>
                <a:cs typeface="Arial"/>
              </a:rPr>
              <a:t> </a:t>
            </a:r>
            <a:r>
              <a:rPr sz="1071" spc="-10" dirty="0">
                <a:latin typeface="Arial"/>
                <a:cs typeface="Arial"/>
              </a:rPr>
              <a:t>connections</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Lack</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oil/refrigerant</a:t>
            </a:r>
            <a:r>
              <a:rPr sz="1071" spc="-10" dirty="0">
                <a:latin typeface="Arial"/>
                <a:cs typeface="Arial"/>
              </a:rPr>
              <a:t> (30-</a:t>
            </a:r>
            <a:r>
              <a:rPr sz="1071" dirty="0">
                <a:latin typeface="Arial"/>
                <a:cs typeface="Arial"/>
              </a:rPr>
              <a:t>35%</a:t>
            </a:r>
            <a:r>
              <a:rPr sz="1071" spc="-15" dirty="0">
                <a:latin typeface="Arial"/>
                <a:cs typeface="Arial"/>
              </a:rPr>
              <a:t> </a:t>
            </a:r>
            <a:r>
              <a:rPr sz="1071" dirty="0">
                <a:latin typeface="Arial"/>
                <a:cs typeface="Arial"/>
              </a:rPr>
              <a:t>more</a:t>
            </a:r>
            <a:r>
              <a:rPr sz="1071" spc="-15" dirty="0">
                <a:latin typeface="Arial"/>
                <a:cs typeface="Arial"/>
              </a:rPr>
              <a:t> </a:t>
            </a:r>
            <a:r>
              <a:rPr sz="1071" dirty="0">
                <a:latin typeface="Arial"/>
                <a:cs typeface="Arial"/>
              </a:rPr>
              <a:t>or</a:t>
            </a:r>
            <a:r>
              <a:rPr sz="1071" spc="-15" dirty="0">
                <a:latin typeface="Arial"/>
                <a:cs typeface="Arial"/>
              </a:rPr>
              <a:t> </a:t>
            </a:r>
            <a:r>
              <a:rPr sz="1071" spc="-10" dirty="0">
                <a:latin typeface="Arial"/>
                <a:cs typeface="Arial"/>
              </a:rPr>
              <a:t>70-</a:t>
            </a:r>
            <a:r>
              <a:rPr sz="1071" dirty="0">
                <a:latin typeface="Arial"/>
                <a:cs typeface="Arial"/>
              </a:rPr>
              <a:t>75%</a:t>
            </a:r>
            <a:r>
              <a:rPr sz="1071" spc="-10" dirty="0">
                <a:latin typeface="Arial"/>
                <a:cs typeface="Arial"/>
              </a:rPr>
              <a:t> less)</a:t>
            </a:r>
            <a:endParaRPr sz="1071" dirty="0">
              <a:latin typeface="Arial"/>
              <a:cs typeface="Arial"/>
            </a:endParaRPr>
          </a:p>
          <a:p>
            <a:pPr marL="457017" indent="-222015">
              <a:spcBef>
                <a:spcPts val="565"/>
              </a:spcBef>
              <a:buAutoNum type="alphaLcPeriod"/>
              <a:tabLst>
                <a:tab pos="457017" algn="l"/>
              </a:tabLst>
            </a:pPr>
            <a:r>
              <a:rPr sz="1071" dirty="0">
                <a:latin typeface="Arial"/>
                <a:cs typeface="Arial"/>
              </a:rPr>
              <a:t>Expansion</a:t>
            </a:r>
            <a:r>
              <a:rPr sz="1071" spc="-24" dirty="0">
                <a:latin typeface="Arial"/>
                <a:cs typeface="Arial"/>
              </a:rPr>
              <a:t> </a:t>
            </a:r>
            <a:r>
              <a:rPr sz="1071" dirty="0">
                <a:latin typeface="Arial"/>
                <a:cs typeface="Arial"/>
              </a:rPr>
              <a:t>valve</a:t>
            </a:r>
            <a:r>
              <a:rPr sz="1071" spc="-24" dirty="0">
                <a:latin typeface="Arial"/>
                <a:cs typeface="Arial"/>
              </a:rPr>
              <a:t> </a:t>
            </a:r>
            <a:r>
              <a:rPr sz="1071" dirty="0">
                <a:latin typeface="Arial"/>
                <a:cs typeface="Arial"/>
              </a:rPr>
              <a:t>stuck</a:t>
            </a:r>
            <a:r>
              <a:rPr sz="1071" spc="-24" dirty="0">
                <a:latin typeface="Arial"/>
                <a:cs typeface="Arial"/>
              </a:rPr>
              <a:t> </a:t>
            </a:r>
            <a:r>
              <a:rPr sz="1071" dirty="0">
                <a:latin typeface="Arial"/>
                <a:cs typeface="Arial"/>
              </a:rPr>
              <a:t>shut</a:t>
            </a:r>
            <a:r>
              <a:rPr sz="1071" spc="-24" dirty="0">
                <a:latin typeface="Arial"/>
                <a:cs typeface="Arial"/>
              </a:rPr>
              <a:t> </a:t>
            </a:r>
            <a:r>
              <a:rPr sz="1071" dirty="0">
                <a:latin typeface="Arial"/>
                <a:cs typeface="Arial"/>
              </a:rPr>
              <a:t>or</a:t>
            </a:r>
            <a:r>
              <a:rPr sz="1071" spc="-24" dirty="0">
                <a:latin typeface="Arial"/>
                <a:cs typeface="Arial"/>
              </a:rPr>
              <a:t> </a:t>
            </a:r>
            <a:r>
              <a:rPr sz="1071" spc="-10" dirty="0">
                <a:latin typeface="Arial"/>
                <a:cs typeface="Arial"/>
              </a:rPr>
              <a:t>blocked.</a:t>
            </a:r>
            <a:endParaRPr sz="1071" dirty="0">
              <a:latin typeface="Arial"/>
              <a:cs typeface="Arial"/>
            </a:endParaRPr>
          </a:p>
          <a:p>
            <a:pPr marL="455161" marR="766849" indent="-220160">
              <a:lnSpc>
                <a:spcPct val="143600"/>
              </a:lnSpc>
              <a:spcBef>
                <a:spcPts val="5"/>
              </a:spcBef>
              <a:buAutoNum type="alphaLcPeriod"/>
              <a:tabLst>
                <a:tab pos="457636" algn="l"/>
              </a:tabLst>
            </a:pPr>
            <a:r>
              <a:rPr sz="1071" dirty="0">
                <a:latin typeface="Arial"/>
                <a:cs typeface="Arial"/>
              </a:rPr>
              <a:t>Compressor</a:t>
            </a:r>
            <a:r>
              <a:rPr sz="1071" spc="-24" dirty="0">
                <a:latin typeface="Arial"/>
                <a:cs typeface="Arial"/>
              </a:rPr>
              <a:t> </a:t>
            </a:r>
            <a:r>
              <a:rPr sz="1071" dirty="0">
                <a:latin typeface="Arial"/>
                <a:cs typeface="Arial"/>
              </a:rPr>
              <a:t>displacement</a:t>
            </a:r>
            <a:r>
              <a:rPr sz="1071" spc="-24" dirty="0">
                <a:latin typeface="Arial"/>
                <a:cs typeface="Arial"/>
              </a:rPr>
              <a:t> </a:t>
            </a:r>
            <a:r>
              <a:rPr sz="1071" dirty="0">
                <a:latin typeface="Arial"/>
                <a:cs typeface="Arial"/>
              </a:rPr>
              <a:t>regular</a:t>
            </a:r>
            <a:r>
              <a:rPr sz="1071" spc="-19" dirty="0">
                <a:latin typeface="Arial"/>
                <a:cs typeface="Arial"/>
              </a:rPr>
              <a:t> </a:t>
            </a:r>
            <a:r>
              <a:rPr sz="1071" dirty="0">
                <a:latin typeface="Arial"/>
                <a:cs typeface="Arial"/>
              </a:rPr>
              <a:t>valve</a:t>
            </a:r>
            <a:r>
              <a:rPr sz="1071" spc="-24" dirty="0">
                <a:latin typeface="Arial"/>
                <a:cs typeface="Arial"/>
              </a:rPr>
              <a:t> </a:t>
            </a:r>
            <a:r>
              <a:rPr sz="1071" dirty="0">
                <a:latin typeface="Arial"/>
                <a:cs typeface="Arial"/>
              </a:rPr>
              <a:t>defective</a:t>
            </a:r>
            <a:r>
              <a:rPr sz="1071" spc="-29" dirty="0">
                <a:latin typeface="Arial"/>
                <a:cs typeface="Arial"/>
              </a:rPr>
              <a:t> </a:t>
            </a:r>
            <a:r>
              <a:rPr sz="1071" dirty="0">
                <a:latin typeface="Arial"/>
                <a:cs typeface="Arial"/>
              </a:rPr>
              <a:t>(for</a:t>
            </a:r>
            <a:r>
              <a:rPr sz="1071" spc="-19" dirty="0">
                <a:latin typeface="Arial"/>
                <a:cs typeface="Arial"/>
              </a:rPr>
              <a:t> </a:t>
            </a:r>
            <a:r>
              <a:rPr sz="1071" spc="-10" dirty="0">
                <a:latin typeface="Arial"/>
                <a:cs typeface="Arial"/>
              </a:rPr>
              <a:t>variable-displacement 	</a:t>
            </a:r>
            <a:r>
              <a:rPr sz="1071" dirty="0">
                <a:latin typeface="Arial"/>
                <a:cs typeface="Arial"/>
              </a:rPr>
              <a:t>compressors</a:t>
            </a:r>
            <a:r>
              <a:rPr sz="1071" spc="-34" dirty="0">
                <a:latin typeface="Arial"/>
                <a:cs typeface="Arial"/>
              </a:rPr>
              <a:t> </a:t>
            </a:r>
            <a:r>
              <a:rPr sz="1071" spc="-19" dirty="0">
                <a:latin typeface="Arial"/>
                <a:cs typeface="Arial"/>
              </a:rPr>
              <a:t>only)</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Clogging</a:t>
            </a:r>
            <a:r>
              <a:rPr sz="1071" spc="-2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A/C</a:t>
            </a:r>
            <a:r>
              <a:rPr sz="1071" spc="-24" dirty="0">
                <a:latin typeface="Arial"/>
                <a:cs typeface="Arial"/>
              </a:rPr>
              <a:t> </a:t>
            </a:r>
            <a:r>
              <a:rPr sz="1071" dirty="0">
                <a:latin typeface="Arial"/>
                <a:cs typeface="Arial"/>
              </a:rPr>
              <a:t>system</a:t>
            </a:r>
            <a:r>
              <a:rPr sz="1071" spc="-29" dirty="0">
                <a:latin typeface="Arial"/>
                <a:cs typeface="Arial"/>
              </a:rPr>
              <a:t> </a:t>
            </a:r>
            <a:r>
              <a:rPr sz="1071" spc="-10" dirty="0">
                <a:latin typeface="Arial"/>
                <a:cs typeface="Arial"/>
              </a:rPr>
              <a:t>circuit</a:t>
            </a:r>
            <a:endParaRPr sz="1071" dirty="0">
              <a:latin typeface="Arial"/>
              <a:cs typeface="Arial"/>
            </a:endParaRPr>
          </a:p>
          <a:p>
            <a:pPr marL="457636" indent="-222634">
              <a:spcBef>
                <a:spcPts val="560"/>
              </a:spcBef>
              <a:buAutoNum type="alphaLcPeriod"/>
              <a:tabLst>
                <a:tab pos="457636" algn="l"/>
              </a:tabLst>
            </a:pPr>
            <a:r>
              <a:rPr sz="1071" dirty="0">
                <a:latin typeface="Arial"/>
                <a:cs typeface="Arial"/>
              </a:rPr>
              <a:t>Filter</a:t>
            </a:r>
            <a:r>
              <a:rPr sz="1071" spc="-24" dirty="0">
                <a:latin typeface="Arial"/>
                <a:cs typeface="Arial"/>
              </a:rPr>
              <a:t> </a:t>
            </a:r>
            <a:r>
              <a:rPr sz="1071" dirty="0">
                <a:latin typeface="Arial"/>
                <a:cs typeface="Arial"/>
              </a:rPr>
              <a:t>saturated</a:t>
            </a:r>
            <a:r>
              <a:rPr sz="1071" spc="-24" dirty="0">
                <a:latin typeface="Arial"/>
                <a:cs typeface="Arial"/>
              </a:rPr>
              <a:t> </a:t>
            </a:r>
            <a:r>
              <a:rPr sz="1071" dirty="0">
                <a:latin typeface="Arial"/>
                <a:cs typeface="Arial"/>
              </a:rPr>
              <a:t>with</a:t>
            </a:r>
            <a:r>
              <a:rPr sz="1071" spc="-24" dirty="0">
                <a:latin typeface="Arial"/>
                <a:cs typeface="Arial"/>
              </a:rPr>
              <a:t> </a:t>
            </a:r>
            <a:r>
              <a:rPr sz="1071" spc="-10" dirty="0">
                <a:latin typeface="Arial"/>
                <a:cs typeface="Arial"/>
              </a:rPr>
              <a:t>moisture</a:t>
            </a:r>
            <a:endParaRPr sz="1071" dirty="0">
              <a:latin typeface="Arial"/>
              <a:cs typeface="Arial"/>
            </a:endParaRPr>
          </a:p>
          <a:p>
            <a:pPr marL="457636" indent="-222634">
              <a:spcBef>
                <a:spcPts val="565"/>
              </a:spcBef>
              <a:buAutoNum type="alphaLcPeriod"/>
              <a:tabLst>
                <a:tab pos="457636" algn="l"/>
              </a:tabLst>
            </a:pPr>
            <a:r>
              <a:rPr sz="1071" dirty="0">
                <a:latin typeface="Arial"/>
                <a:cs typeface="Arial"/>
              </a:rPr>
              <a:t>Humidity</a:t>
            </a:r>
            <a:r>
              <a:rPr sz="1071" spc="-39" dirty="0">
                <a:latin typeface="Arial"/>
                <a:cs typeface="Arial"/>
              </a:rPr>
              <a:t> </a:t>
            </a:r>
            <a:r>
              <a:rPr sz="1071" dirty="0">
                <a:latin typeface="Arial"/>
                <a:cs typeface="Arial"/>
              </a:rPr>
              <a:t>(corrosion</a:t>
            </a:r>
            <a:r>
              <a:rPr sz="1071" spc="-34" dirty="0">
                <a:latin typeface="Arial"/>
                <a:cs typeface="Arial"/>
              </a:rPr>
              <a:t> </a:t>
            </a:r>
            <a:r>
              <a:rPr sz="1071" spc="-10" dirty="0">
                <a:latin typeface="Arial"/>
                <a:cs typeface="Arial"/>
              </a:rPr>
              <a:t>etc.)</a:t>
            </a:r>
            <a:endParaRPr sz="1071" dirty="0">
              <a:latin typeface="Arial"/>
              <a:cs typeface="Arial"/>
            </a:endParaRPr>
          </a:p>
          <a:p>
            <a:pPr marL="455161" lvl="2" indent="-442792" algn="just">
              <a:spcBef>
                <a:spcPts val="1169"/>
              </a:spcBef>
              <a:buFont typeface="Arial"/>
              <a:buAutoNum type="arabicPeriod"/>
              <a:tabLst>
                <a:tab pos="455161" algn="l"/>
              </a:tabLst>
            </a:pPr>
            <a:r>
              <a:rPr sz="1071" b="1" dirty="0">
                <a:latin typeface="Arial"/>
                <a:cs typeface="Arial"/>
              </a:rPr>
              <a:t>Effects</a:t>
            </a:r>
            <a:r>
              <a:rPr sz="1071" b="1" spc="-29" dirty="0">
                <a:latin typeface="Arial"/>
                <a:cs typeface="Arial"/>
              </a:rPr>
              <a:t> </a:t>
            </a:r>
            <a:r>
              <a:rPr sz="1071" b="1" dirty="0">
                <a:latin typeface="Arial"/>
                <a:cs typeface="Arial"/>
              </a:rPr>
              <a:t>of</a:t>
            </a:r>
            <a:r>
              <a:rPr sz="1071" b="1" spc="-24" dirty="0">
                <a:latin typeface="Arial"/>
                <a:cs typeface="Arial"/>
              </a:rPr>
              <a:t> </a:t>
            </a:r>
            <a:r>
              <a:rPr sz="1071" b="1" spc="-10" dirty="0">
                <a:latin typeface="Arial"/>
                <a:cs typeface="Arial"/>
              </a:rPr>
              <a:t>Failure</a:t>
            </a:r>
            <a:endParaRPr sz="1071" dirty="0">
              <a:latin typeface="Arial"/>
              <a:cs typeface="Arial"/>
            </a:endParaRPr>
          </a:p>
          <a:p>
            <a:pPr marL="12369">
              <a:spcBef>
                <a:spcPts val="1125"/>
              </a:spcBef>
            </a:pPr>
            <a:r>
              <a:rPr sz="1071" dirty="0">
                <a:latin typeface="Arial"/>
                <a:cs typeface="Arial"/>
              </a:rPr>
              <a:t>A</a:t>
            </a:r>
            <a:r>
              <a:rPr sz="1071" spc="-24" dirty="0">
                <a:latin typeface="Arial"/>
                <a:cs typeface="Arial"/>
              </a:rPr>
              <a:t> </a:t>
            </a:r>
            <a:r>
              <a:rPr sz="1071" dirty="0">
                <a:latin typeface="Arial"/>
                <a:cs typeface="Arial"/>
              </a:rPr>
              <a:t>damaged</a:t>
            </a:r>
            <a:r>
              <a:rPr sz="1071" spc="-15"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failed</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manifest</a:t>
            </a:r>
            <a:r>
              <a:rPr sz="1071" spc="-19" dirty="0">
                <a:latin typeface="Arial"/>
                <a:cs typeface="Arial"/>
              </a:rPr>
              <a:t> </a:t>
            </a:r>
            <a:r>
              <a:rPr sz="1071" dirty="0">
                <a:latin typeface="Arial"/>
                <a:cs typeface="Arial"/>
              </a:rPr>
              <a:t>itself</a:t>
            </a:r>
            <a:r>
              <a:rPr sz="1071" spc="-19" dirty="0">
                <a:latin typeface="Arial"/>
                <a:cs typeface="Arial"/>
              </a:rPr>
              <a:t> </a:t>
            </a:r>
            <a:r>
              <a:rPr sz="1071" dirty="0">
                <a:latin typeface="Arial"/>
                <a:cs typeface="Arial"/>
              </a:rPr>
              <a:t>as</a:t>
            </a:r>
            <a:r>
              <a:rPr sz="1071" spc="-24" dirty="0">
                <a:latin typeface="Arial"/>
                <a:cs typeface="Arial"/>
              </a:rPr>
              <a:t> </a:t>
            </a:r>
            <a:r>
              <a:rPr sz="1071" spc="-10" dirty="0">
                <a:latin typeface="Arial"/>
                <a:cs typeface="Arial"/>
              </a:rPr>
              <a:t>follows:</a:t>
            </a:r>
            <a:endParaRPr sz="1071" dirty="0">
              <a:latin typeface="Arial"/>
              <a:cs typeface="Arial"/>
            </a:endParaRPr>
          </a:p>
          <a:p>
            <a:pPr marL="455161" lvl="3" indent="-220160">
              <a:spcBef>
                <a:spcPts val="1144"/>
              </a:spcBef>
              <a:buAutoNum type="alphaLcPeriod"/>
              <a:tabLst>
                <a:tab pos="455161" algn="l"/>
              </a:tabLst>
            </a:pPr>
            <a:r>
              <a:rPr sz="1071" dirty="0">
                <a:latin typeface="Arial"/>
                <a:cs typeface="Arial"/>
              </a:rPr>
              <a:t>Loss</a:t>
            </a:r>
            <a:r>
              <a:rPr sz="1071" spc="-15" dirty="0">
                <a:latin typeface="Arial"/>
                <a:cs typeface="Arial"/>
              </a:rPr>
              <a:t> </a:t>
            </a:r>
            <a:r>
              <a:rPr sz="1071" dirty="0">
                <a:latin typeface="Arial"/>
                <a:cs typeface="Arial"/>
              </a:rPr>
              <a:t>of</a:t>
            </a:r>
            <a:r>
              <a:rPr sz="1071" spc="-10" dirty="0">
                <a:latin typeface="Arial"/>
                <a:cs typeface="Arial"/>
              </a:rPr>
              <a:t> sealing</a:t>
            </a:r>
            <a:endParaRPr sz="1071" dirty="0">
              <a:latin typeface="Arial"/>
              <a:cs typeface="Arial"/>
            </a:endParaRPr>
          </a:p>
          <a:p>
            <a:pPr marL="455161" lvl="3" indent="-220160">
              <a:spcBef>
                <a:spcPts val="565"/>
              </a:spcBef>
              <a:buAutoNum type="alphaLcPeriod"/>
              <a:tabLst>
                <a:tab pos="455161" algn="l"/>
              </a:tabLst>
            </a:pPr>
            <a:r>
              <a:rPr sz="1071" dirty="0">
                <a:latin typeface="Arial"/>
                <a:cs typeface="Arial"/>
              </a:rPr>
              <a:t>Development</a:t>
            </a:r>
            <a:r>
              <a:rPr sz="1071" spc="-29" dirty="0">
                <a:latin typeface="Arial"/>
                <a:cs typeface="Arial"/>
              </a:rPr>
              <a:t> </a:t>
            </a:r>
            <a:r>
              <a:rPr sz="1071" dirty="0">
                <a:latin typeface="Arial"/>
                <a:cs typeface="Arial"/>
              </a:rPr>
              <a:t>of</a:t>
            </a:r>
            <a:r>
              <a:rPr sz="1071" spc="-29" dirty="0">
                <a:latin typeface="Arial"/>
                <a:cs typeface="Arial"/>
              </a:rPr>
              <a:t> </a:t>
            </a:r>
            <a:r>
              <a:rPr sz="1071" spc="-19" dirty="0">
                <a:latin typeface="Arial"/>
                <a:cs typeface="Arial"/>
              </a:rPr>
              <a:t>noise</a:t>
            </a:r>
            <a:endParaRPr sz="1071" dirty="0">
              <a:latin typeface="Arial"/>
              <a:cs typeface="Arial"/>
            </a:endParaRPr>
          </a:p>
          <a:p>
            <a:pPr marL="454543" lvl="3" indent="-219541">
              <a:spcBef>
                <a:spcPts val="565"/>
              </a:spcBef>
              <a:buAutoNum type="alphaLcPeriod"/>
              <a:tabLst>
                <a:tab pos="454543" algn="l"/>
              </a:tabLst>
            </a:pPr>
            <a:r>
              <a:rPr sz="1071" dirty="0">
                <a:latin typeface="Arial"/>
                <a:cs typeface="Arial"/>
              </a:rPr>
              <a:t>Insufficient</a:t>
            </a:r>
            <a:r>
              <a:rPr sz="1071" spc="-2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no</a:t>
            </a:r>
            <a:r>
              <a:rPr sz="1071" spc="-19" dirty="0">
                <a:latin typeface="Arial"/>
                <a:cs typeface="Arial"/>
              </a:rPr>
              <a:t> </a:t>
            </a:r>
            <a:r>
              <a:rPr sz="1071" dirty="0">
                <a:latin typeface="Arial"/>
                <a:cs typeface="Arial"/>
              </a:rPr>
              <a:t>cooling</a:t>
            </a:r>
            <a:r>
              <a:rPr sz="1071" spc="-19" dirty="0">
                <a:latin typeface="Arial"/>
                <a:cs typeface="Arial"/>
              </a:rPr>
              <a:t> </a:t>
            </a:r>
            <a:r>
              <a:rPr sz="1071" spc="-10" dirty="0">
                <a:latin typeface="Arial"/>
                <a:cs typeface="Arial"/>
              </a:rPr>
              <a:t>performance</a:t>
            </a:r>
            <a:endParaRPr sz="1071" dirty="0">
              <a:latin typeface="Arial"/>
              <a:cs typeface="Arial"/>
            </a:endParaRPr>
          </a:p>
          <a:p>
            <a:pPr marL="455161" lvl="3" indent="-220160">
              <a:spcBef>
                <a:spcPts val="560"/>
              </a:spcBef>
              <a:buAutoNum type="alphaLcPeriod"/>
              <a:tabLst>
                <a:tab pos="455161" algn="l"/>
              </a:tabLst>
            </a:pPr>
            <a:r>
              <a:rPr sz="1071" dirty="0">
                <a:latin typeface="Arial"/>
                <a:cs typeface="Arial"/>
              </a:rPr>
              <a:t>Fault</a:t>
            </a:r>
            <a:r>
              <a:rPr sz="1071" spc="-19" dirty="0">
                <a:latin typeface="Arial"/>
                <a:cs typeface="Arial"/>
              </a:rPr>
              <a:t> </a:t>
            </a:r>
            <a:r>
              <a:rPr sz="1071" dirty="0">
                <a:latin typeface="Arial"/>
                <a:cs typeface="Arial"/>
              </a:rPr>
              <a:t>code</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stored</a:t>
            </a:r>
            <a:r>
              <a:rPr sz="1071" spc="-19" dirty="0">
                <a:latin typeface="Arial"/>
                <a:cs typeface="Arial"/>
              </a:rPr>
              <a:t> </a:t>
            </a:r>
            <a:r>
              <a:rPr sz="1071" dirty="0">
                <a:latin typeface="Arial"/>
                <a:cs typeface="Arial"/>
              </a:rPr>
              <a:t>(automatic</a:t>
            </a:r>
            <a:r>
              <a:rPr sz="1071" spc="-19" dirty="0">
                <a:latin typeface="Arial"/>
                <a:cs typeface="Arial"/>
              </a:rPr>
              <a:t> </a:t>
            </a:r>
            <a:r>
              <a:rPr sz="1071" dirty="0">
                <a:latin typeface="Arial"/>
                <a:cs typeface="Arial"/>
              </a:rPr>
              <a:t>air</a:t>
            </a:r>
            <a:r>
              <a:rPr sz="1071" spc="-19" dirty="0">
                <a:latin typeface="Arial"/>
                <a:cs typeface="Arial"/>
              </a:rPr>
              <a:t> </a:t>
            </a:r>
            <a:r>
              <a:rPr sz="1071" spc="-10" dirty="0">
                <a:latin typeface="Arial"/>
                <a:cs typeface="Arial"/>
              </a:rPr>
              <a:t>conditioning)</a:t>
            </a:r>
            <a:endParaRPr sz="1071" dirty="0">
              <a:latin typeface="Arial"/>
              <a:cs typeface="Arial"/>
            </a:endParaRPr>
          </a:p>
          <a:p>
            <a:pPr marL="455161" lvl="2" indent="-442792" algn="just">
              <a:spcBef>
                <a:spcPts val="1164"/>
              </a:spcBef>
              <a:buFont typeface="Arial"/>
              <a:buAutoNum type="arabicPeriod" startAt="2"/>
              <a:tabLst>
                <a:tab pos="455161" algn="l"/>
              </a:tabLst>
            </a:pPr>
            <a:r>
              <a:rPr sz="1071" b="1" spc="-10" dirty="0">
                <a:latin typeface="Arial"/>
                <a:cs typeface="Arial"/>
              </a:rPr>
              <a:t>Troubleshooting</a:t>
            </a:r>
            <a:endParaRPr sz="1071" dirty="0">
              <a:latin typeface="Arial"/>
              <a:cs typeface="Arial"/>
            </a:endParaRPr>
          </a:p>
          <a:p>
            <a:pPr marL="12369" marR="4947" algn="just">
              <a:lnSpc>
                <a:spcPct val="143800"/>
              </a:lnSpc>
              <a:spcBef>
                <a:spcPts val="565"/>
              </a:spcBef>
            </a:pPr>
            <a:r>
              <a:rPr sz="1071" dirty="0">
                <a:latin typeface="Arial"/>
                <a:cs typeface="Arial"/>
              </a:rPr>
              <a:t>When</a:t>
            </a:r>
            <a:r>
              <a:rPr sz="1071" spc="331" dirty="0">
                <a:latin typeface="Arial"/>
                <a:cs typeface="Arial"/>
              </a:rPr>
              <a:t> </a:t>
            </a:r>
            <a:r>
              <a:rPr sz="1071" dirty="0">
                <a:latin typeface="Arial"/>
                <a:cs typeface="Arial"/>
              </a:rPr>
              <a:t>making</a:t>
            </a:r>
            <a:r>
              <a:rPr sz="1071" spc="336" dirty="0">
                <a:latin typeface="Arial"/>
                <a:cs typeface="Arial"/>
              </a:rPr>
              <a:t> </a:t>
            </a:r>
            <a:r>
              <a:rPr sz="1071" dirty="0">
                <a:latin typeface="Arial"/>
                <a:cs typeface="Arial"/>
              </a:rPr>
              <a:t>diagnostics</a:t>
            </a:r>
            <a:r>
              <a:rPr sz="1071" spc="336" dirty="0">
                <a:latin typeface="Arial"/>
                <a:cs typeface="Arial"/>
              </a:rPr>
              <a:t> </a:t>
            </a:r>
            <a:r>
              <a:rPr sz="1071" dirty="0">
                <a:latin typeface="Arial"/>
                <a:cs typeface="Arial"/>
              </a:rPr>
              <a:t>on</a:t>
            </a:r>
            <a:r>
              <a:rPr sz="1071" spc="336" dirty="0">
                <a:latin typeface="Arial"/>
                <a:cs typeface="Arial"/>
              </a:rPr>
              <a:t> </a:t>
            </a:r>
            <a:r>
              <a:rPr sz="1071" dirty="0">
                <a:latin typeface="Arial"/>
                <a:cs typeface="Arial"/>
              </a:rPr>
              <a:t>the</a:t>
            </a:r>
            <a:r>
              <a:rPr sz="1071" spc="326" dirty="0">
                <a:latin typeface="Arial"/>
                <a:cs typeface="Arial"/>
              </a:rPr>
              <a:t> </a:t>
            </a:r>
            <a:r>
              <a:rPr sz="1071" dirty="0">
                <a:latin typeface="Arial"/>
                <a:cs typeface="Arial"/>
              </a:rPr>
              <a:t>compressor,</a:t>
            </a:r>
            <a:r>
              <a:rPr sz="1071" spc="336" dirty="0">
                <a:latin typeface="Arial"/>
                <a:cs typeface="Arial"/>
              </a:rPr>
              <a:t> </a:t>
            </a:r>
            <a:r>
              <a:rPr sz="1071" dirty="0">
                <a:latin typeface="Arial"/>
                <a:cs typeface="Arial"/>
              </a:rPr>
              <a:t>the</a:t>
            </a:r>
            <a:r>
              <a:rPr sz="1071" spc="336" dirty="0">
                <a:latin typeface="Arial"/>
                <a:cs typeface="Arial"/>
              </a:rPr>
              <a:t> </a:t>
            </a:r>
            <a:r>
              <a:rPr sz="1071" dirty="0">
                <a:latin typeface="Arial"/>
                <a:cs typeface="Arial"/>
              </a:rPr>
              <a:t>first</a:t>
            </a:r>
            <a:r>
              <a:rPr sz="1071" spc="331" dirty="0">
                <a:latin typeface="Arial"/>
                <a:cs typeface="Arial"/>
              </a:rPr>
              <a:t> </a:t>
            </a:r>
            <a:r>
              <a:rPr sz="1071" dirty="0">
                <a:latin typeface="Arial"/>
                <a:cs typeface="Arial"/>
              </a:rPr>
              <a:t>item</a:t>
            </a:r>
            <a:r>
              <a:rPr sz="1071" spc="331" dirty="0">
                <a:latin typeface="Arial"/>
                <a:cs typeface="Arial"/>
              </a:rPr>
              <a:t> </a:t>
            </a:r>
            <a:r>
              <a:rPr sz="1071" dirty="0">
                <a:latin typeface="Arial"/>
                <a:cs typeface="Arial"/>
              </a:rPr>
              <a:t>to</a:t>
            </a:r>
            <a:r>
              <a:rPr sz="1071" spc="336" dirty="0">
                <a:latin typeface="Arial"/>
                <a:cs typeface="Arial"/>
              </a:rPr>
              <a:t> </a:t>
            </a:r>
            <a:r>
              <a:rPr sz="1071" dirty="0">
                <a:latin typeface="Arial"/>
                <a:cs typeface="Arial"/>
              </a:rPr>
              <a:t>verify</a:t>
            </a:r>
            <a:r>
              <a:rPr sz="1071" spc="336" dirty="0">
                <a:latin typeface="Arial"/>
                <a:cs typeface="Arial"/>
              </a:rPr>
              <a:t> </a:t>
            </a:r>
            <a:r>
              <a:rPr sz="1071" dirty="0">
                <a:latin typeface="Arial"/>
                <a:cs typeface="Arial"/>
              </a:rPr>
              <a:t>is</a:t>
            </a:r>
            <a:r>
              <a:rPr sz="1071" spc="331" dirty="0">
                <a:latin typeface="Arial"/>
                <a:cs typeface="Arial"/>
              </a:rPr>
              <a:t> </a:t>
            </a:r>
            <a:r>
              <a:rPr sz="1071" dirty="0">
                <a:latin typeface="Arial"/>
                <a:cs typeface="Arial"/>
              </a:rPr>
              <a:t>A/C</a:t>
            </a:r>
            <a:r>
              <a:rPr sz="1071" spc="336" dirty="0">
                <a:latin typeface="Arial"/>
                <a:cs typeface="Arial"/>
              </a:rPr>
              <a:t> </a:t>
            </a:r>
            <a:r>
              <a:rPr sz="1071" spc="-10" dirty="0">
                <a:latin typeface="Arial"/>
                <a:cs typeface="Arial"/>
              </a:rPr>
              <a:t>compressor </a:t>
            </a:r>
            <a:r>
              <a:rPr sz="1071" dirty="0">
                <a:latin typeface="Arial"/>
                <a:cs typeface="Arial"/>
              </a:rPr>
              <a:t>engagement.</a:t>
            </a:r>
            <a:r>
              <a:rPr sz="1071" spc="78" dirty="0">
                <a:latin typeface="Arial"/>
                <a:cs typeface="Arial"/>
              </a:rPr>
              <a:t> </a:t>
            </a:r>
            <a:r>
              <a:rPr sz="1071" dirty="0">
                <a:latin typeface="Arial"/>
                <a:cs typeface="Arial"/>
              </a:rPr>
              <a:t>Whether</a:t>
            </a:r>
            <a:r>
              <a:rPr sz="1071" spc="83" dirty="0">
                <a:latin typeface="Arial"/>
                <a:cs typeface="Arial"/>
              </a:rPr>
              <a:t> </a:t>
            </a:r>
            <a:r>
              <a:rPr sz="1071" dirty="0">
                <a:latin typeface="Arial"/>
                <a:cs typeface="Arial"/>
              </a:rPr>
              <a:t>or</a:t>
            </a:r>
            <a:r>
              <a:rPr sz="1071" spc="83" dirty="0">
                <a:latin typeface="Arial"/>
                <a:cs typeface="Arial"/>
              </a:rPr>
              <a:t> </a:t>
            </a:r>
            <a:r>
              <a:rPr sz="1071" dirty="0">
                <a:latin typeface="Arial"/>
                <a:cs typeface="Arial"/>
              </a:rPr>
              <a:t>not</a:t>
            </a:r>
            <a:r>
              <a:rPr sz="1071" spc="78"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compressor</a:t>
            </a:r>
            <a:r>
              <a:rPr sz="1071" spc="83" dirty="0">
                <a:latin typeface="Arial"/>
                <a:cs typeface="Arial"/>
              </a:rPr>
              <a:t> </a:t>
            </a:r>
            <a:r>
              <a:rPr sz="1071" dirty="0">
                <a:latin typeface="Arial"/>
                <a:cs typeface="Arial"/>
              </a:rPr>
              <a:t>clutch</a:t>
            </a:r>
            <a:r>
              <a:rPr sz="1071" spc="83" dirty="0">
                <a:latin typeface="Arial"/>
                <a:cs typeface="Arial"/>
              </a:rPr>
              <a:t> </a:t>
            </a:r>
            <a:r>
              <a:rPr sz="1071" dirty="0">
                <a:latin typeface="Arial"/>
                <a:cs typeface="Arial"/>
              </a:rPr>
              <a:t>is</a:t>
            </a:r>
            <a:r>
              <a:rPr sz="1071" spc="78" dirty="0">
                <a:latin typeface="Arial"/>
                <a:cs typeface="Arial"/>
              </a:rPr>
              <a:t> </a:t>
            </a:r>
            <a:r>
              <a:rPr sz="1071" dirty="0">
                <a:latin typeface="Arial"/>
                <a:cs typeface="Arial"/>
              </a:rPr>
              <a:t>activated</a:t>
            </a:r>
            <a:r>
              <a:rPr sz="1071" spc="83" dirty="0">
                <a:latin typeface="Arial"/>
                <a:cs typeface="Arial"/>
              </a:rPr>
              <a:t> </a:t>
            </a:r>
            <a:r>
              <a:rPr sz="1071" dirty="0">
                <a:latin typeface="Arial"/>
                <a:cs typeface="Arial"/>
              </a:rPr>
              <a:t>when</a:t>
            </a:r>
            <a:r>
              <a:rPr sz="1071" spc="78" dirty="0">
                <a:latin typeface="Arial"/>
                <a:cs typeface="Arial"/>
              </a:rPr>
              <a:t> </a:t>
            </a:r>
            <a:r>
              <a:rPr sz="1071" dirty="0">
                <a:latin typeface="Arial"/>
                <a:cs typeface="Arial"/>
              </a:rPr>
              <a:t>A/C</a:t>
            </a:r>
            <a:r>
              <a:rPr sz="1071" spc="78" dirty="0">
                <a:latin typeface="Arial"/>
                <a:cs typeface="Arial"/>
              </a:rPr>
              <a:t> </a:t>
            </a:r>
            <a:r>
              <a:rPr sz="1071" dirty="0">
                <a:latin typeface="Arial"/>
                <a:cs typeface="Arial"/>
              </a:rPr>
              <a:t>is</a:t>
            </a:r>
            <a:r>
              <a:rPr sz="1071" spc="88" dirty="0">
                <a:latin typeface="Arial"/>
                <a:cs typeface="Arial"/>
              </a:rPr>
              <a:t> </a:t>
            </a:r>
            <a:r>
              <a:rPr sz="1071" dirty="0">
                <a:latin typeface="Arial"/>
                <a:cs typeface="Arial"/>
              </a:rPr>
              <a:t>requested</a:t>
            </a:r>
            <a:r>
              <a:rPr sz="1071" spc="83" dirty="0">
                <a:latin typeface="Arial"/>
                <a:cs typeface="Arial"/>
              </a:rPr>
              <a:t> </a:t>
            </a:r>
            <a:r>
              <a:rPr sz="1071" dirty="0">
                <a:latin typeface="Arial"/>
                <a:cs typeface="Arial"/>
              </a:rPr>
              <a:t>at</a:t>
            </a:r>
            <a:r>
              <a:rPr sz="1071" spc="83" dirty="0">
                <a:latin typeface="Arial"/>
                <a:cs typeface="Arial"/>
              </a:rPr>
              <a:t> </a:t>
            </a:r>
            <a:r>
              <a:rPr sz="1071" spc="-24" dirty="0">
                <a:latin typeface="Arial"/>
                <a:cs typeface="Arial"/>
              </a:rPr>
              <a:t>the </a:t>
            </a:r>
            <a:r>
              <a:rPr sz="1071" dirty="0">
                <a:latin typeface="Arial"/>
                <a:cs typeface="Arial"/>
              </a:rPr>
              <a:t>control</a:t>
            </a:r>
            <a:r>
              <a:rPr sz="1071" spc="5" dirty="0">
                <a:latin typeface="Arial"/>
                <a:cs typeface="Arial"/>
              </a:rPr>
              <a:t> </a:t>
            </a:r>
            <a:r>
              <a:rPr sz="1071" dirty="0">
                <a:latin typeface="Arial"/>
                <a:cs typeface="Arial"/>
              </a:rPr>
              <a:t>panel</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crucial</a:t>
            </a:r>
            <a:r>
              <a:rPr sz="1071" spc="5" dirty="0">
                <a:latin typeface="Arial"/>
                <a:cs typeface="Arial"/>
              </a:rPr>
              <a:t> </a:t>
            </a:r>
            <a:r>
              <a:rPr sz="1071" dirty="0">
                <a:latin typeface="Arial"/>
                <a:cs typeface="Arial"/>
              </a:rPr>
              <a:t>item.</a:t>
            </a:r>
            <a:r>
              <a:rPr sz="1071" spc="5" dirty="0">
                <a:latin typeface="Arial"/>
                <a:cs typeface="Arial"/>
              </a:rPr>
              <a:t> </a:t>
            </a:r>
            <a:r>
              <a:rPr sz="1071" dirty="0">
                <a:latin typeface="Arial"/>
                <a:cs typeface="Arial"/>
              </a:rPr>
              <a:t>When diagnosing</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vehicle</a:t>
            </a:r>
            <a:r>
              <a:rPr sz="1071" spc="10" dirty="0">
                <a:latin typeface="Arial"/>
                <a:cs typeface="Arial"/>
              </a:rPr>
              <a:t> </a:t>
            </a:r>
            <a:r>
              <a:rPr sz="1071" dirty="0">
                <a:latin typeface="Arial"/>
                <a:cs typeface="Arial"/>
              </a:rPr>
              <a:t>equipped</a:t>
            </a:r>
            <a:r>
              <a:rPr sz="1071" spc="5" dirty="0">
                <a:latin typeface="Arial"/>
                <a:cs typeface="Arial"/>
              </a:rPr>
              <a:t> </a:t>
            </a:r>
            <a:r>
              <a:rPr sz="1071" dirty="0">
                <a:latin typeface="Arial"/>
                <a:cs typeface="Arial"/>
              </a:rPr>
              <a:t>with</a:t>
            </a:r>
            <a:r>
              <a:rPr sz="1071" spc="10" dirty="0">
                <a:latin typeface="Arial"/>
                <a:cs typeface="Arial"/>
              </a:rPr>
              <a:t> </a:t>
            </a:r>
            <a:r>
              <a:rPr sz="1071" dirty="0">
                <a:latin typeface="Arial"/>
                <a:cs typeface="Arial"/>
              </a:rPr>
              <a:t>an</a:t>
            </a:r>
            <a:r>
              <a:rPr sz="1071" spc="10" dirty="0">
                <a:latin typeface="Arial"/>
                <a:cs typeface="Arial"/>
              </a:rPr>
              <a:t> </a:t>
            </a:r>
            <a:r>
              <a:rPr sz="1071" dirty="0">
                <a:latin typeface="Arial"/>
                <a:cs typeface="Arial"/>
              </a:rPr>
              <a:t>electric</a:t>
            </a:r>
            <a:r>
              <a:rPr sz="1071" spc="5" dirty="0">
                <a:latin typeface="Arial"/>
                <a:cs typeface="Arial"/>
              </a:rPr>
              <a:t> </a:t>
            </a:r>
            <a:r>
              <a:rPr sz="1071" dirty="0">
                <a:latin typeface="Arial"/>
                <a:cs typeface="Arial"/>
              </a:rPr>
              <a:t>cooling</a:t>
            </a:r>
            <a:r>
              <a:rPr sz="1071" spc="5" dirty="0">
                <a:latin typeface="Arial"/>
                <a:cs typeface="Arial"/>
              </a:rPr>
              <a:t> </a:t>
            </a:r>
            <a:r>
              <a:rPr sz="1071" spc="-19" dirty="0">
                <a:latin typeface="Arial"/>
                <a:cs typeface="Arial"/>
              </a:rPr>
              <a:t>fan, </a:t>
            </a:r>
            <a:r>
              <a:rPr sz="1071" dirty="0">
                <a:latin typeface="Arial"/>
                <a:cs typeface="Arial"/>
              </a:rPr>
              <a:t>make</a:t>
            </a:r>
            <a:r>
              <a:rPr sz="1071" spc="-15" dirty="0">
                <a:latin typeface="Arial"/>
                <a:cs typeface="Arial"/>
              </a:rPr>
              <a:t> </a:t>
            </a:r>
            <a:r>
              <a:rPr sz="1071" dirty="0">
                <a:latin typeface="Arial"/>
                <a:cs typeface="Arial"/>
              </a:rPr>
              <a:t>sure</a:t>
            </a:r>
            <a:r>
              <a:rPr sz="1071" spc="-15" dirty="0">
                <a:latin typeface="Arial"/>
                <a:cs typeface="Arial"/>
              </a:rPr>
              <a:t> </a:t>
            </a:r>
            <a:r>
              <a:rPr sz="1071" dirty="0">
                <a:latin typeface="Arial"/>
                <a:cs typeface="Arial"/>
              </a:rPr>
              <a:t>that</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fan</a:t>
            </a:r>
            <a:r>
              <a:rPr sz="1071" spc="-15" dirty="0">
                <a:latin typeface="Arial"/>
                <a:cs typeface="Arial"/>
              </a:rPr>
              <a:t> </a:t>
            </a:r>
            <a:r>
              <a:rPr sz="1071" dirty="0">
                <a:latin typeface="Arial"/>
                <a:cs typeface="Arial"/>
              </a:rPr>
              <a:t>comes</a:t>
            </a:r>
            <a:r>
              <a:rPr sz="1071" spc="-15" dirty="0">
                <a:latin typeface="Arial"/>
                <a:cs typeface="Arial"/>
              </a:rPr>
              <a:t> </a:t>
            </a:r>
            <a:r>
              <a:rPr sz="1071" dirty="0">
                <a:latin typeface="Arial"/>
                <a:cs typeface="Arial"/>
              </a:rPr>
              <a:t>ON</a:t>
            </a:r>
            <a:r>
              <a:rPr sz="1071" spc="-10" dirty="0">
                <a:latin typeface="Arial"/>
                <a:cs typeface="Arial"/>
              </a:rPr>
              <a:t> </a:t>
            </a:r>
            <a:r>
              <a:rPr sz="1071" dirty="0">
                <a:latin typeface="Arial"/>
                <a:cs typeface="Arial"/>
              </a:rPr>
              <a:t>whenever</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compressor</a:t>
            </a:r>
            <a:r>
              <a:rPr sz="1071" spc="-15" dirty="0">
                <a:latin typeface="Arial"/>
                <a:cs typeface="Arial"/>
              </a:rPr>
              <a:t> </a:t>
            </a:r>
            <a:r>
              <a:rPr sz="1071" dirty="0">
                <a:latin typeface="Arial"/>
                <a:cs typeface="Arial"/>
              </a:rPr>
              <a:t>clutch</a:t>
            </a:r>
            <a:r>
              <a:rPr sz="1071" spc="-15" dirty="0">
                <a:latin typeface="Arial"/>
                <a:cs typeface="Arial"/>
              </a:rPr>
              <a:t> </a:t>
            </a:r>
            <a:r>
              <a:rPr sz="1071" dirty="0">
                <a:latin typeface="Arial"/>
                <a:cs typeface="Arial"/>
              </a:rPr>
              <a:t>is</a:t>
            </a:r>
            <a:r>
              <a:rPr sz="1071" spc="-15" dirty="0">
                <a:latin typeface="Arial"/>
                <a:cs typeface="Arial"/>
              </a:rPr>
              <a:t> </a:t>
            </a:r>
            <a:r>
              <a:rPr sz="1071" spc="-10" dirty="0">
                <a:latin typeface="Arial"/>
                <a:cs typeface="Arial"/>
              </a:rPr>
              <a:t>engaged.</a:t>
            </a:r>
            <a:endParaRPr sz="1071" dirty="0">
              <a:latin typeface="Arial"/>
              <a:cs typeface="Arial"/>
            </a:endParaRPr>
          </a:p>
          <a:p>
            <a:pPr marL="12369" marR="4947" algn="just">
              <a:lnSpc>
                <a:spcPct val="143700"/>
              </a:lnSpc>
              <a:spcBef>
                <a:spcPts val="584"/>
              </a:spcBef>
            </a:pPr>
            <a:r>
              <a:rPr sz="1071" dirty="0">
                <a:latin typeface="Arial"/>
                <a:cs typeface="Arial"/>
              </a:rPr>
              <a:t>If</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compressor</a:t>
            </a:r>
            <a:r>
              <a:rPr sz="1071" spc="68" dirty="0">
                <a:latin typeface="Arial"/>
                <a:cs typeface="Arial"/>
              </a:rPr>
              <a:t> </a:t>
            </a:r>
            <a:r>
              <a:rPr sz="1071" dirty="0">
                <a:latin typeface="Arial"/>
                <a:cs typeface="Arial"/>
              </a:rPr>
              <a:t>does</a:t>
            </a:r>
            <a:r>
              <a:rPr sz="1071" spc="63" dirty="0">
                <a:latin typeface="Arial"/>
                <a:cs typeface="Arial"/>
              </a:rPr>
              <a:t> </a:t>
            </a:r>
            <a:r>
              <a:rPr sz="1071" dirty="0">
                <a:latin typeface="Arial"/>
                <a:cs typeface="Arial"/>
              </a:rPr>
              <a:t>not</a:t>
            </a:r>
            <a:r>
              <a:rPr sz="1071" spc="68" dirty="0">
                <a:latin typeface="Arial"/>
                <a:cs typeface="Arial"/>
              </a:rPr>
              <a:t> </a:t>
            </a:r>
            <a:r>
              <a:rPr sz="1071" dirty="0">
                <a:latin typeface="Arial"/>
                <a:cs typeface="Arial"/>
              </a:rPr>
              <a:t>engage</a:t>
            </a:r>
            <a:r>
              <a:rPr sz="1071" spc="68" dirty="0">
                <a:latin typeface="Arial"/>
                <a:cs typeface="Arial"/>
              </a:rPr>
              <a:t> </a:t>
            </a:r>
            <a:r>
              <a:rPr sz="1071" dirty="0">
                <a:latin typeface="Arial"/>
                <a:cs typeface="Arial"/>
              </a:rPr>
              <a:t>when</a:t>
            </a:r>
            <a:r>
              <a:rPr sz="1071" spc="68" dirty="0">
                <a:latin typeface="Arial"/>
                <a:cs typeface="Arial"/>
              </a:rPr>
              <a:t> </a:t>
            </a:r>
            <a:r>
              <a:rPr sz="1071" dirty="0">
                <a:latin typeface="Arial"/>
                <a:cs typeface="Arial"/>
              </a:rPr>
              <a:t>commanded,</a:t>
            </a:r>
            <a:r>
              <a:rPr sz="1071" spc="68" dirty="0">
                <a:latin typeface="Arial"/>
                <a:cs typeface="Arial"/>
              </a:rPr>
              <a:t> </a:t>
            </a:r>
            <a:r>
              <a:rPr sz="1071" dirty="0">
                <a:latin typeface="Arial"/>
                <a:cs typeface="Arial"/>
              </a:rPr>
              <a:t>connect</a:t>
            </a:r>
            <a:r>
              <a:rPr sz="1071" spc="68" dirty="0">
                <a:latin typeface="Arial"/>
                <a:cs typeface="Arial"/>
              </a:rPr>
              <a:t> </a:t>
            </a:r>
            <a:r>
              <a:rPr sz="1071" dirty="0">
                <a:latin typeface="Arial"/>
                <a:cs typeface="Arial"/>
              </a:rPr>
              <a:t>a</a:t>
            </a:r>
            <a:r>
              <a:rPr sz="1071" spc="68" dirty="0">
                <a:latin typeface="Arial"/>
                <a:cs typeface="Arial"/>
              </a:rPr>
              <a:t> </a:t>
            </a:r>
            <a:r>
              <a:rPr sz="1071" dirty="0">
                <a:latin typeface="Arial"/>
                <a:cs typeface="Arial"/>
              </a:rPr>
              <a:t>manifold</a:t>
            </a:r>
            <a:r>
              <a:rPr sz="1071" spc="73" dirty="0">
                <a:latin typeface="Arial"/>
                <a:cs typeface="Arial"/>
              </a:rPr>
              <a:t> </a:t>
            </a:r>
            <a:r>
              <a:rPr sz="1071" dirty="0">
                <a:latin typeface="Arial"/>
                <a:cs typeface="Arial"/>
              </a:rPr>
              <a:t>gauge</a:t>
            </a:r>
            <a:r>
              <a:rPr sz="1071" spc="68" dirty="0">
                <a:latin typeface="Arial"/>
                <a:cs typeface="Arial"/>
              </a:rPr>
              <a:t> </a:t>
            </a:r>
            <a:r>
              <a:rPr sz="1071" dirty="0">
                <a:latin typeface="Arial"/>
                <a:cs typeface="Arial"/>
              </a:rPr>
              <a:t>set</a:t>
            </a:r>
            <a:r>
              <a:rPr sz="1071" spc="68" dirty="0">
                <a:latin typeface="Arial"/>
                <a:cs typeface="Arial"/>
              </a:rPr>
              <a:t> </a:t>
            </a:r>
            <a:r>
              <a:rPr sz="1071" dirty="0">
                <a:latin typeface="Arial"/>
                <a:cs typeface="Arial"/>
              </a:rPr>
              <a:t>to</a:t>
            </a:r>
            <a:r>
              <a:rPr sz="1071" spc="68" dirty="0">
                <a:latin typeface="Arial"/>
                <a:cs typeface="Arial"/>
              </a:rPr>
              <a:t> </a:t>
            </a:r>
            <a:r>
              <a:rPr sz="1071" dirty="0">
                <a:latin typeface="Arial"/>
                <a:cs typeface="Arial"/>
              </a:rPr>
              <a:t>see</a:t>
            </a:r>
            <a:r>
              <a:rPr sz="1071" spc="68" dirty="0">
                <a:latin typeface="Arial"/>
                <a:cs typeface="Arial"/>
              </a:rPr>
              <a:t> </a:t>
            </a:r>
            <a:r>
              <a:rPr sz="1071" spc="-24" dirty="0">
                <a:latin typeface="Arial"/>
                <a:cs typeface="Arial"/>
              </a:rPr>
              <a:t>if </a:t>
            </a:r>
            <a:r>
              <a:rPr sz="1071" dirty="0">
                <a:latin typeface="Arial"/>
                <a:cs typeface="Arial"/>
              </a:rPr>
              <a:t>there</a:t>
            </a:r>
            <a:r>
              <a:rPr sz="1071" spc="2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any</a:t>
            </a:r>
            <a:r>
              <a:rPr sz="1071" spc="29" dirty="0">
                <a:latin typeface="Arial"/>
                <a:cs typeface="Arial"/>
              </a:rPr>
              <a:t> </a:t>
            </a:r>
            <a:r>
              <a:rPr sz="1071" dirty="0">
                <a:latin typeface="Arial"/>
                <a:cs typeface="Arial"/>
              </a:rPr>
              <a:t>pressure</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refrigeration</a:t>
            </a:r>
            <a:r>
              <a:rPr sz="1071" spc="29"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If</a:t>
            </a:r>
            <a:r>
              <a:rPr sz="1071" spc="29" dirty="0">
                <a:latin typeface="Arial"/>
                <a:cs typeface="Arial"/>
              </a:rPr>
              <a:t> </a:t>
            </a:r>
            <a:r>
              <a:rPr sz="1071" dirty="0">
                <a:latin typeface="Arial"/>
                <a:cs typeface="Arial"/>
              </a:rPr>
              <a:t>no</a:t>
            </a:r>
            <a:r>
              <a:rPr sz="1071" spc="29" dirty="0">
                <a:latin typeface="Arial"/>
                <a:cs typeface="Arial"/>
              </a:rPr>
              <a:t> </a:t>
            </a:r>
            <a:r>
              <a:rPr sz="1071" dirty="0">
                <a:latin typeface="Arial"/>
                <a:cs typeface="Arial"/>
              </a:rPr>
              <a:t>pressure</a:t>
            </a:r>
            <a:r>
              <a:rPr sz="1071" spc="24" dirty="0">
                <a:latin typeface="Arial"/>
                <a:cs typeface="Arial"/>
              </a:rPr>
              <a:t> </a:t>
            </a:r>
            <a:r>
              <a:rPr sz="1071" dirty="0">
                <a:latin typeface="Arial"/>
                <a:cs typeface="Arial"/>
              </a:rPr>
              <a:t>exists,</a:t>
            </a:r>
            <a:r>
              <a:rPr sz="1071" spc="34" dirty="0">
                <a:latin typeface="Arial"/>
                <a:cs typeface="Arial"/>
              </a:rPr>
              <a:t> </a:t>
            </a:r>
            <a:r>
              <a:rPr sz="1071" dirty="0">
                <a:latin typeface="Arial"/>
                <a:cs typeface="Arial"/>
              </a:rPr>
              <a:t>look</a:t>
            </a:r>
            <a:r>
              <a:rPr sz="1071" spc="34"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signs</a:t>
            </a:r>
            <a:r>
              <a:rPr sz="1071" spc="3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a</a:t>
            </a:r>
            <a:r>
              <a:rPr sz="1071" spc="29" dirty="0">
                <a:latin typeface="Arial"/>
                <a:cs typeface="Arial"/>
              </a:rPr>
              <a:t> </a:t>
            </a:r>
            <a:r>
              <a:rPr sz="1071" spc="-10" dirty="0">
                <a:latin typeface="Arial"/>
                <a:cs typeface="Arial"/>
              </a:rPr>
              <a:t>large, </a:t>
            </a:r>
            <a:r>
              <a:rPr sz="1071" dirty="0">
                <a:latin typeface="Arial"/>
                <a:cs typeface="Arial"/>
              </a:rPr>
              <a:t>obvious</a:t>
            </a:r>
            <a:r>
              <a:rPr sz="1071" spc="151" dirty="0">
                <a:latin typeface="Arial"/>
                <a:cs typeface="Arial"/>
              </a:rPr>
              <a:t> </a:t>
            </a:r>
            <a:r>
              <a:rPr sz="1071" dirty="0">
                <a:latin typeface="Arial"/>
                <a:cs typeface="Arial"/>
              </a:rPr>
              <a:t>refrigerant</a:t>
            </a:r>
            <a:r>
              <a:rPr sz="1071" spc="151" dirty="0">
                <a:latin typeface="Arial"/>
                <a:cs typeface="Arial"/>
              </a:rPr>
              <a:t> </a:t>
            </a:r>
            <a:r>
              <a:rPr sz="1071" dirty="0">
                <a:latin typeface="Arial"/>
                <a:cs typeface="Arial"/>
              </a:rPr>
              <a:t>leak.</a:t>
            </a:r>
            <a:r>
              <a:rPr sz="1071" spc="151" dirty="0">
                <a:latin typeface="Arial"/>
                <a:cs typeface="Arial"/>
              </a:rPr>
              <a:t> </a:t>
            </a:r>
            <a:r>
              <a:rPr sz="1071" dirty="0">
                <a:latin typeface="Arial"/>
                <a:cs typeface="Arial"/>
              </a:rPr>
              <a:t>Visual</a:t>
            </a:r>
            <a:r>
              <a:rPr sz="1071" spc="146" dirty="0">
                <a:latin typeface="Arial"/>
                <a:cs typeface="Arial"/>
              </a:rPr>
              <a:t> </a:t>
            </a:r>
            <a:r>
              <a:rPr sz="1071" dirty="0">
                <a:latin typeface="Arial"/>
                <a:cs typeface="Arial"/>
              </a:rPr>
              <a:t>clues</a:t>
            </a:r>
            <a:r>
              <a:rPr sz="1071" spc="156" dirty="0">
                <a:latin typeface="Arial"/>
                <a:cs typeface="Arial"/>
              </a:rPr>
              <a:t> </a:t>
            </a:r>
            <a:r>
              <a:rPr sz="1071" dirty="0">
                <a:latin typeface="Arial"/>
                <a:cs typeface="Arial"/>
              </a:rPr>
              <a:t>that</a:t>
            </a:r>
            <a:r>
              <a:rPr sz="1071" spc="151" dirty="0">
                <a:latin typeface="Arial"/>
                <a:cs typeface="Arial"/>
              </a:rPr>
              <a:t> </a:t>
            </a:r>
            <a:r>
              <a:rPr sz="1071" dirty="0">
                <a:latin typeface="Arial"/>
                <a:cs typeface="Arial"/>
              </a:rPr>
              <a:t>indicate</a:t>
            </a:r>
            <a:r>
              <a:rPr sz="1071" spc="151"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presence</a:t>
            </a:r>
            <a:r>
              <a:rPr sz="1071" spc="151" dirty="0">
                <a:latin typeface="Arial"/>
                <a:cs typeface="Arial"/>
              </a:rPr>
              <a:t> </a:t>
            </a:r>
            <a:r>
              <a:rPr sz="1071" dirty="0">
                <a:latin typeface="Arial"/>
                <a:cs typeface="Arial"/>
              </a:rPr>
              <a:t>of</a:t>
            </a:r>
            <a:r>
              <a:rPr sz="1071" spc="151" dirty="0">
                <a:latin typeface="Arial"/>
                <a:cs typeface="Arial"/>
              </a:rPr>
              <a:t> </a:t>
            </a:r>
            <a:r>
              <a:rPr sz="1071" dirty="0">
                <a:latin typeface="Arial"/>
                <a:cs typeface="Arial"/>
              </a:rPr>
              <a:t>a</a:t>
            </a:r>
            <a:r>
              <a:rPr sz="1071" spc="151" dirty="0">
                <a:latin typeface="Arial"/>
                <a:cs typeface="Arial"/>
              </a:rPr>
              <a:t> </a:t>
            </a:r>
            <a:r>
              <a:rPr sz="1071" dirty="0">
                <a:latin typeface="Arial"/>
                <a:cs typeface="Arial"/>
              </a:rPr>
              <a:t>large</a:t>
            </a:r>
            <a:r>
              <a:rPr sz="1071" spc="151" dirty="0">
                <a:latin typeface="Arial"/>
                <a:cs typeface="Arial"/>
              </a:rPr>
              <a:t> </a:t>
            </a:r>
            <a:r>
              <a:rPr sz="1071" dirty="0">
                <a:latin typeface="Arial"/>
                <a:cs typeface="Arial"/>
              </a:rPr>
              <a:t>leak</a:t>
            </a:r>
            <a:r>
              <a:rPr sz="1071" spc="141" dirty="0">
                <a:latin typeface="Arial"/>
                <a:cs typeface="Arial"/>
              </a:rPr>
              <a:t> </a:t>
            </a:r>
            <a:r>
              <a:rPr sz="1071" dirty="0">
                <a:latin typeface="Arial"/>
                <a:cs typeface="Arial"/>
              </a:rPr>
              <a:t>may</a:t>
            </a:r>
            <a:r>
              <a:rPr sz="1071" spc="151" dirty="0">
                <a:latin typeface="Arial"/>
                <a:cs typeface="Arial"/>
              </a:rPr>
              <a:t> </a:t>
            </a:r>
            <a:r>
              <a:rPr sz="1071" spc="-10" dirty="0">
                <a:latin typeface="Arial"/>
                <a:cs typeface="Arial"/>
              </a:rPr>
              <a:t>include </a:t>
            </a:r>
            <a:r>
              <a:rPr sz="1071" dirty="0">
                <a:latin typeface="Arial"/>
                <a:cs typeface="Arial"/>
              </a:rPr>
              <a:t>broken,</a:t>
            </a:r>
            <a:r>
              <a:rPr sz="1071" spc="111" dirty="0">
                <a:latin typeface="Arial"/>
                <a:cs typeface="Arial"/>
              </a:rPr>
              <a:t> </a:t>
            </a:r>
            <a:r>
              <a:rPr sz="1071" dirty="0">
                <a:latin typeface="Arial"/>
                <a:cs typeface="Arial"/>
              </a:rPr>
              <a:t>physically</a:t>
            </a:r>
            <a:r>
              <a:rPr sz="1071" spc="117" dirty="0">
                <a:latin typeface="Arial"/>
                <a:cs typeface="Arial"/>
              </a:rPr>
              <a:t> </a:t>
            </a:r>
            <a:r>
              <a:rPr sz="1071" dirty="0">
                <a:latin typeface="Arial"/>
                <a:cs typeface="Arial"/>
              </a:rPr>
              <a:t>damaged,</a:t>
            </a:r>
            <a:r>
              <a:rPr sz="1071" spc="111" dirty="0">
                <a:latin typeface="Arial"/>
                <a:cs typeface="Arial"/>
              </a:rPr>
              <a:t> </a:t>
            </a:r>
            <a:r>
              <a:rPr sz="1071" dirty="0">
                <a:latin typeface="Arial"/>
                <a:cs typeface="Arial"/>
              </a:rPr>
              <a:t>or</a:t>
            </a:r>
            <a:r>
              <a:rPr sz="1071" spc="117" dirty="0">
                <a:latin typeface="Arial"/>
                <a:cs typeface="Arial"/>
              </a:rPr>
              <a:t> </a:t>
            </a:r>
            <a:r>
              <a:rPr sz="1071" spc="-10" dirty="0">
                <a:latin typeface="Arial"/>
                <a:cs typeface="Arial"/>
              </a:rPr>
              <a:t>oil-</a:t>
            </a:r>
            <a:r>
              <a:rPr sz="1071" dirty="0">
                <a:latin typeface="Arial"/>
                <a:cs typeface="Arial"/>
              </a:rPr>
              <a:t>stained</a:t>
            </a:r>
            <a:r>
              <a:rPr sz="1071" spc="111" dirty="0">
                <a:latin typeface="Arial"/>
                <a:cs typeface="Arial"/>
              </a:rPr>
              <a:t> </a:t>
            </a:r>
            <a:r>
              <a:rPr sz="1071" dirty="0">
                <a:latin typeface="Arial"/>
                <a:cs typeface="Arial"/>
              </a:rPr>
              <a:t>hoses,</a:t>
            </a:r>
            <a:r>
              <a:rPr sz="1071" spc="117" dirty="0">
                <a:latin typeface="Arial"/>
                <a:cs typeface="Arial"/>
              </a:rPr>
              <a:t> </a:t>
            </a:r>
            <a:r>
              <a:rPr sz="1071" dirty="0">
                <a:latin typeface="Arial"/>
                <a:cs typeface="Arial"/>
              </a:rPr>
              <a:t>pipes,</a:t>
            </a:r>
            <a:r>
              <a:rPr sz="1071" spc="117" dirty="0">
                <a:latin typeface="Arial"/>
                <a:cs typeface="Arial"/>
              </a:rPr>
              <a:t> </a:t>
            </a:r>
            <a:r>
              <a:rPr sz="1071" dirty="0">
                <a:latin typeface="Arial"/>
                <a:cs typeface="Arial"/>
              </a:rPr>
              <a:t>or</a:t>
            </a:r>
            <a:r>
              <a:rPr sz="1071" spc="111" dirty="0">
                <a:latin typeface="Arial"/>
                <a:cs typeface="Arial"/>
              </a:rPr>
              <a:t> </a:t>
            </a:r>
            <a:r>
              <a:rPr sz="1071" dirty="0">
                <a:latin typeface="Arial"/>
                <a:cs typeface="Arial"/>
              </a:rPr>
              <a:t>components.</a:t>
            </a:r>
            <a:r>
              <a:rPr sz="1071" spc="117" dirty="0">
                <a:latin typeface="Arial"/>
                <a:cs typeface="Arial"/>
              </a:rPr>
              <a:t> </a:t>
            </a:r>
            <a:r>
              <a:rPr sz="1071" dirty="0">
                <a:latin typeface="Arial"/>
                <a:cs typeface="Arial"/>
              </a:rPr>
              <a:t>Broken</a:t>
            </a:r>
            <a:r>
              <a:rPr sz="1071" spc="117" dirty="0">
                <a:latin typeface="Arial"/>
                <a:cs typeface="Arial"/>
              </a:rPr>
              <a:t> </a:t>
            </a:r>
            <a:r>
              <a:rPr sz="1071" dirty="0">
                <a:latin typeface="Arial"/>
                <a:cs typeface="Arial"/>
              </a:rPr>
              <a:t>or</a:t>
            </a:r>
            <a:r>
              <a:rPr sz="1071" spc="111" dirty="0">
                <a:latin typeface="Arial"/>
                <a:cs typeface="Arial"/>
              </a:rPr>
              <a:t> </a:t>
            </a:r>
            <a:r>
              <a:rPr sz="1071" spc="-10" dirty="0">
                <a:latin typeface="Arial"/>
                <a:cs typeface="Arial"/>
              </a:rPr>
              <a:t>damaged </a:t>
            </a:r>
            <a:r>
              <a:rPr sz="1071" dirty="0">
                <a:latin typeface="Arial"/>
                <a:cs typeface="Arial"/>
              </a:rPr>
              <a:t>components</a:t>
            </a:r>
            <a:r>
              <a:rPr sz="1071" spc="-10" dirty="0">
                <a:latin typeface="Arial"/>
                <a:cs typeface="Arial"/>
              </a:rPr>
              <a:t> </a:t>
            </a:r>
            <a:r>
              <a:rPr sz="1071" dirty="0">
                <a:latin typeface="Arial"/>
                <a:cs typeface="Arial"/>
              </a:rPr>
              <a:t>will</a:t>
            </a:r>
            <a:r>
              <a:rPr sz="1071" spc="-15" dirty="0">
                <a:latin typeface="Arial"/>
                <a:cs typeface="Arial"/>
              </a:rPr>
              <a:t> </a:t>
            </a:r>
            <a:r>
              <a:rPr sz="1071" dirty="0">
                <a:latin typeface="Arial"/>
                <a:cs typeface="Arial"/>
              </a:rPr>
              <a:t>obviously</a:t>
            </a:r>
            <a:r>
              <a:rPr sz="1071" spc="-10" dirty="0">
                <a:latin typeface="Arial"/>
                <a:cs typeface="Arial"/>
              </a:rPr>
              <a:t> </a:t>
            </a:r>
            <a:r>
              <a:rPr sz="1071" dirty="0">
                <a:latin typeface="Arial"/>
                <a:cs typeface="Arial"/>
              </a:rPr>
              <a:t>need</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be</a:t>
            </a:r>
            <a:r>
              <a:rPr sz="1071" spc="-15" dirty="0">
                <a:latin typeface="Arial"/>
                <a:cs typeface="Arial"/>
              </a:rPr>
              <a:t> </a:t>
            </a:r>
            <a:r>
              <a:rPr sz="1071" dirty="0">
                <a:latin typeface="Arial"/>
                <a:cs typeface="Arial"/>
              </a:rPr>
              <a:t>repaired</a:t>
            </a:r>
            <a:r>
              <a:rPr sz="1071" spc="-15"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replaced.</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A/C</a:t>
            </a:r>
            <a:r>
              <a:rPr sz="1071" spc="-15"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will</a:t>
            </a:r>
            <a:r>
              <a:rPr sz="1071" spc="-10" dirty="0">
                <a:latin typeface="Arial"/>
                <a:cs typeface="Arial"/>
              </a:rPr>
              <a:t> </a:t>
            </a:r>
            <a:r>
              <a:rPr sz="1071" dirty="0">
                <a:latin typeface="Arial"/>
                <a:cs typeface="Arial"/>
              </a:rPr>
              <a:t>then</a:t>
            </a:r>
            <a:r>
              <a:rPr sz="1071" spc="-15" dirty="0">
                <a:latin typeface="Arial"/>
                <a:cs typeface="Arial"/>
              </a:rPr>
              <a:t> </a:t>
            </a:r>
            <a:r>
              <a:rPr sz="1071" dirty="0">
                <a:latin typeface="Arial"/>
                <a:cs typeface="Arial"/>
              </a:rPr>
              <a:t>need</a:t>
            </a:r>
            <a:r>
              <a:rPr sz="1071" spc="-15" dirty="0">
                <a:latin typeface="Arial"/>
                <a:cs typeface="Arial"/>
              </a:rPr>
              <a:t> </a:t>
            </a:r>
            <a:r>
              <a:rPr sz="1071" dirty="0">
                <a:latin typeface="Arial"/>
                <a:cs typeface="Arial"/>
              </a:rPr>
              <a:t>to</a:t>
            </a:r>
            <a:r>
              <a:rPr sz="1071" spc="-15" dirty="0">
                <a:latin typeface="Arial"/>
                <a:cs typeface="Arial"/>
              </a:rPr>
              <a:t> </a:t>
            </a:r>
            <a:r>
              <a:rPr sz="1071" spc="-24" dirty="0">
                <a:latin typeface="Arial"/>
                <a:cs typeface="Arial"/>
              </a:rPr>
              <a:t>be </a:t>
            </a:r>
            <a:r>
              <a:rPr sz="1071" dirty="0">
                <a:latin typeface="Arial"/>
                <a:cs typeface="Arial"/>
              </a:rPr>
              <a:t>made</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operate</a:t>
            </a:r>
            <a:r>
              <a:rPr sz="1071" spc="-19" dirty="0">
                <a:latin typeface="Arial"/>
                <a:cs typeface="Arial"/>
              </a:rPr>
              <a:t> </a:t>
            </a:r>
            <a:r>
              <a:rPr sz="1071" dirty="0">
                <a:latin typeface="Arial"/>
                <a:cs typeface="Arial"/>
              </a:rPr>
              <a:t>before</a:t>
            </a:r>
            <a:r>
              <a:rPr sz="1071" spc="-19" dirty="0">
                <a:latin typeface="Arial"/>
                <a:cs typeface="Arial"/>
              </a:rPr>
              <a:t> </a:t>
            </a:r>
            <a:r>
              <a:rPr sz="1071" dirty="0">
                <a:latin typeface="Arial"/>
                <a:cs typeface="Arial"/>
              </a:rPr>
              <a:t>any</a:t>
            </a:r>
            <a:r>
              <a:rPr sz="1071" spc="-15" dirty="0">
                <a:latin typeface="Arial"/>
                <a:cs typeface="Arial"/>
              </a:rPr>
              <a:t> </a:t>
            </a:r>
            <a:r>
              <a:rPr sz="1071" dirty="0">
                <a:latin typeface="Arial"/>
                <a:cs typeface="Arial"/>
              </a:rPr>
              <a:t>other</a:t>
            </a:r>
            <a:r>
              <a:rPr sz="1071" spc="-19" dirty="0">
                <a:latin typeface="Arial"/>
                <a:cs typeface="Arial"/>
              </a:rPr>
              <a:t> </a:t>
            </a:r>
            <a:r>
              <a:rPr sz="1071" dirty="0">
                <a:latin typeface="Arial"/>
                <a:cs typeface="Arial"/>
              </a:rPr>
              <a:t>diagnostics</a:t>
            </a:r>
            <a:r>
              <a:rPr sz="1071" spc="-1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be</a:t>
            </a:r>
            <a:r>
              <a:rPr sz="1071" spc="-15" dirty="0">
                <a:latin typeface="Arial"/>
                <a:cs typeface="Arial"/>
              </a:rPr>
              <a:t> </a:t>
            </a:r>
            <a:r>
              <a:rPr sz="1071" spc="-10" dirty="0">
                <a:latin typeface="Arial"/>
                <a:cs typeface="Arial"/>
              </a:rPr>
              <a:t>performed.</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26</a:t>
            </a:r>
          </a:p>
        </p:txBody>
      </p:sp>
      <p:sp>
        <p:nvSpPr>
          <p:cNvPr id="7" name="object 3">
            <a:extLst>
              <a:ext uri="{FF2B5EF4-FFF2-40B4-BE49-F238E27FC236}">
                <a16:creationId xmlns:a16="http://schemas.microsoft.com/office/drawing/2014/main" id="{82CCA524-2886-EED8-0C9B-1C8ED3F94268}"/>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90494" y="2432965"/>
          <a:ext cx="5782028" cy="2592328"/>
        </p:xfrm>
        <a:graphic>
          <a:graphicData uri="http://schemas.openxmlformats.org/drawingml/2006/table">
            <a:tbl>
              <a:tblPr firstRow="1" bandRow="1">
                <a:tableStyleId>{2D5ABB26-0587-4C30-8999-92F81FD0307C}</a:tableStyleId>
              </a:tblPr>
              <a:tblGrid>
                <a:gridCol w="2891014">
                  <a:extLst>
                    <a:ext uri="{9D8B030D-6E8A-4147-A177-3AD203B41FA5}">
                      <a16:colId xmlns:a16="http://schemas.microsoft.com/office/drawing/2014/main" val="20000"/>
                    </a:ext>
                  </a:extLst>
                </a:gridCol>
                <a:gridCol w="2891014">
                  <a:extLst>
                    <a:ext uri="{9D8B030D-6E8A-4147-A177-3AD203B41FA5}">
                      <a16:colId xmlns:a16="http://schemas.microsoft.com/office/drawing/2014/main" val="20001"/>
                    </a:ext>
                  </a:extLst>
                </a:gridCol>
              </a:tblGrid>
              <a:tr h="314147">
                <a:tc>
                  <a:txBody>
                    <a:bodyPr/>
                    <a:lstStyle/>
                    <a:p>
                      <a:pPr marL="67945">
                        <a:lnSpc>
                          <a:spcPts val="1295"/>
                        </a:lnSpc>
                      </a:pPr>
                      <a:r>
                        <a:rPr sz="1100" b="1" spc="-10" dirty="0">
                          <a:latin typeface="Arial"/>
                          <a:cs typeface="Arial"/>
                        </a:rPr>
                        <a:t>Cause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5"/>
                        </a:lnSpc>
                      </a:pPr>
                      <a:r>
                        <a:rPr sz="1100" b="1" spc="-10" dirty="0">
                          <a:latin typeface="Arial"/>
                          <a:cs typeface="Arial"/>
                        </a:rPr>
                        <a:t>Solution</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15383">
                <a:tc>
                  <a:txBody>
                    <a:bodyPr/>
                    <a:lstStyle/>
                    <a:p>
                      <a:pPr marL="67945">
                        <a:lnSpc>
                          <a:spcPts val="1265"/>
                        </a:lnSpc>
                      </a:pPr>
                      <a:r>
                        <a:rPr sz="1100" dirty="0">
                          <a:latin typeface="Arial"/>
                          <a:cs typeface="Arial"/>
                        </a:rPr>
                        <a:t>Belt</a:t>
                      </a:r>
                      <a:r>
                        <a:rPr sz="1100" spc="-15" dirty="0">
                          <a:latin typeface="Arial"/>
                          <a:cs typeface="Arial"/>
                        </a:rPr>
                        <a:t> </a:t>
                      </a:r>
                      <a:r>
                        <a:rPr sz="1100" dirty="0">
                          <a:latin typeface="Arial"/>
                          <a:cs typeface="Arial"/>
                        </a:rPr>
                        <a:t>worn</a:t>
                      </a:r>
                      <a:r>
                        <a:rPr sz="1100" spc="-10" dirty="0">
                          <a:latin typeface="Arial"/>
                          <a:cs typeface="Arial"/>
                        </a:rPr>
                        <a:t> </a:t>
                      </a:r>
                      <a:r>
                        <a:rPr sz="1100" dirty="0">
                          <a:latin typeface="Arial"/>
                          <a:cs typeface="Arial"/>
                        </a:rPr>
                        <a:t>or</a:t>
                      </a:r>
                      <a:r>
                        <a:rPr sz="1100" spc="-15" dirty="0">
                          <a:latin typeface="Arial"/>
                          <a:cs typeface="Arial"/>
                        </a:rPr>
                        <a:t> </a:t>
                      </a:r>
                      <a:r>
                        <a:rPr sz="1100" spc="-10" dirty="0">
                          <a:latin typeface="Arial"/>
                          <a:cs typeface="Arial"/>
                        </a:rPr>
                        <a:t>slipped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5"/>
                        </a:lnSpc>
                      </a:pPr>
                      <a:r>
                        <a:rPr sz="1100" dirty="0">
                          <a:latin typeface="Arial"/>
                          <a:cs typeface="Arial"/>
                        </a:rPr>
                        <a:t>Check</a:t>
                      </a:r>
                      <a:r>
                        <a:rPr sz="1100" spc="-20" dirty="0">
                          <a:latin typeface="Arial"/>
                          <a:cs typeface="Arial"/>
                        </a:rPr>
                        <a:t> </a:t>
                      </a:r>
                      <a:r>
                        <a:rPr sz="1100" dirty="0">
                          <a:latin typeface="Arial"/>
                          <a:cs typeface="Arial"/>
                        </a:rPr>
                        <a:t>the</a:t>
                      </a:r>
                      <a:r>
                        <a:rPr sz="1100" spc="-15" dirty="0">
                          <a:latin typeface="Arial"/>
                          <a:cs typeface="Arial"/>
                        </a:rPr>
                        <a:t> </a:t>
                      </a:r>
                      <a:r>
                        <a:rPr sz="1100" dirty="0">
                          <a:latin typeface="Arial"/>
                          <a:cs typeface="Arial"/>
                        </a:rPr>
                        <a:t>wear</a:t>
                      </a:r>
                      <a:r>
                        <a:rPr sz="1100" spc="-15" dirty="0">
                          <a:latin typeface="Arial"/>
                          <a:cs typeface="Arial"/>
                        </a:rPr>
                        <a:t> </a:t>
                      </a:r>
                      <a:r>
                        <a:rPr sz="1100" dirty="0">
                          <a:latin typeface="Arial"/>
                          <a:cs typeface="Arial"/>
                        </a:rPr>
                        <a:t>and</a:t>
                      </a:r>
                      <a:r>
                        <a:rPr sz="1100" spc="-15" dirty="0">
                          <a:latin typeface="Arial"/>
                          <a:cs typeface="Arial"/>
                        </a:rPr>
                        <a:t> </a:t>
                      </a:r>
                      <a:r>
                        <a:rPr sz="1100" dirty="0">
                          <a:latin typeface="Arial"/>
                          <a:cs typeface="Arial"/>
                        </a:rPr>
                        <a:t>tension</a:t>
                      </a:r>
                      <a:r>
                        <a:rPr sz="1100" spc="-15" dirty="0">
                          <a:latin typeface="Arial"/>
                          <a:cs typeface="Arial"/>
                        </a:rPr>
                        <a:t> </a:t>
                      </a:r>
                      <a:r>
                        <a:rPr sz="1100" dirty="0">
                          <a:latin typeface="Arial"/>
                          <a:cs typeface="Arial"/>
                        </a:rPr>
                        <a:t>of</a:t>
                      </a:r>
                      <a:r>
                        <a:rPr sz="1100" spc="-15" dirty="0">
                          <a:latin typeface="Arial"/>
                          <a:cs typeface="Arial"/>
                        </a:rPr>
                        <a:t> </a:t>
                      </a:r>
                      <a:r>
                        <a:rPr sz="1100" dirty="0">
                          <a:latin typeface="Arial"/>
                          <a:cs typeface="Arial"/>
                        </a:rPr>
                        <a:t>the</a:t>
                      </a:r>
                      <a:r>
                        <a:rPr sz="1100" spc="-15" dirty="0">
                          <a:latin typeface="Arial"/>
                          <a:cs typeface="Arial"/>
                        </a:rPr>
                        <a:t> </a:t>
                      </a:r>
                      <a:r>
                        <a:rPr sz="1100" spc="-20" dirty="0">
                          <a:latin typeface="Arial"/>
                          <a:cs typeface="Arial"/>
                        </a:rPr>
                        <a:t>belt.</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15383">
                <a:tc>
                  <a:txBody>
                    <a:bodyPr/>
                    <a:lstStyle/>
                    <a:p>
                      <a:pPr marL="67945">
                        <a:lnSpc>
                          <a:spcPts val="1260"/>
                        </a:lnSpc>
                      </a:pPr>
                      <a:r>
                        <a:rPr sz="1100" dirty="0">
                          <a:latin typeface="Arial"/>
                          <a:cs typeface="Arial"/>
                        </a:rPr>
                        <a:t>Belt</a:t>
                      </a:r>
                      <a:r>
                        <a:rPr sz="1100" spc="-25" dirty="0">
                          <a:latin typeface="Arial"/>
                          <a:cs typeface="Arial"/>
                        </a:rPr>
                        <a:t> </a:t>
                      </a:r>
                      <a:r>
                        <a:rPr sz="1100" dirty="0">
                          <a:latin typeface="Arial"/>
                          <a:cs typeface="Arial"/>
                        </a:rPr>
                        <a:t>idler</a:t>
                      </a:r>
                      <a:r>
                        <a:rPr sz="1100" spc="-20" dirty="0">
                          <a:latin typeface="Arial"/>
                          <a:cs typeface="Arial"/>
                        </a:rPr>
                        <a:t> </a:t>
                      </a:r>
                      <a:r>
                        <a:rPr sz="1100" dirty="0">
                          <a:latin typeface="Arial"/>
                          <a:cs typeface="Arial"/>
                        </a:rPr>
                        <a:t>pulley</a:t>
                      </a:r>
                      <a:r>
                        <a:rPr sz="1100" spc="-20" dirty="0">
                          <a:latin typeface="Arial"/>
                          <a:cs typeface="Arial"/>
                        </a:rPr>
                        <a:t> </a:t>
                      </a:r>
                      <a:r>
                        <a:rPr sz="1100" dirty="0">
                          <a:latin typeface="Arial"/>
                          <a:cs typeface="Arial"/>
                        </a:rPr>
                        <a:t>is</a:t>
                      </a:r>
                      <a:r>
                        <a:rPr sz="1100" spc="-25" dirty="0">
                          <a:latin typeface="Arial"/>
                          <a:cs typeface="Arial"/>
                        </a:rPr>
                        <a:t> </a:t>
                      </a:r>
                      <a:r>
                        <a:rPr sz="1100" spc="-20" dirty="0">
                          <a:latin typeface="Arial"/>
                          <a:cs typeface="Arial"/>
                        </a:rPr>
                        <a:t>noisy</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0"/>
                        </a:lnSpc>
                      </a:pPr>
                      <a:r>
                        <a:rPr sz="1100" dirty="0">
                          <a:latin typeface="Arial"/>
                          <a:cs typeface="Arial"/>
                        </a:rPr>
                        <a:t>Replace</a:t>
                      </a:r>
                      <a:r>
                        <a:rPr sz="1100" spc="-50" dirty="0">
                          <a:latin typeface="Arial"/>
                          <a:cs typeface="Arial"/>
                        </a:rPr>
                        <a:t> </a:t>
                      </a:r>
                      <a:r>
                        <a:rPr sz="1100" spc="-25" dirty="0">
                          <a:latin typeface="Arial"/>
                          <a:cs typeface="Arial"/>
                        </a:rPr>
                        <a:t>it.</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784130">
                <a:tc>
                  <a:txBody>
                    <a:bodyPr/>
                    <a:lstStyle/>
                    <a:p>
                      <a:pPr marL="67945">
                        <a:lnSpc>
                          <a:spcPts val="1260"/>
                        </a:lnSpc>
                      </a:pPr>
                      <a:r>
                        <a:rPr sz="1100" dirty="0">
                          <a:latin typeface="Arial"/>
                          <a:cs typeface="Arial"/>
                        </a:rPr>
                        <a:t>Electric</a:t>
                      </a:r>
                      <a:r>
                        <a:rPr sz="1100" spc="-30" dirty="0">
                          <a:latin typeface="Arial"/>
                          <a:cs typeface="Arial"/>
                        </a:rPr>
                        <a:t> </a:t>
                      </a:r>
                      <a:r>
                        <a:rPr sz="1100" dirty="0">
                          <a:latin typeface="Arial"/>
                          <a:cs typeface="Arial"/>
                        </a:rPr>
                        <a:t>clutch</a:t>
                      </a:r>
                      <a:r>
                        <a:rPr sz="1100" spc="-30" dirty="0">
                          <a:latin typeface="Arial"/>
                          <a:cs typeface="Arial"/>
                        </a:rPr>
                        <a:t> </a:t>
                      </a:r>
                      <a:r>
                        <a:rPr sz="1100" dirty="0">
                          <a:latin typeface="Arial"/>
                          <a:cs typeface="Arial"/>
                        </a:rPr>
                        <a:t>plate</a:t>
                      </a:r>
                      <a:r>
                        <a:rPr sz="1100" spc="-30" dirty="0">
                          <a:latin typeface="Arial"/>
                          <a:cs typeface="Arial"/>
                        </a:rPr>
                        <a:t> </a:t>
                      </a:r>
                      <a:r>
                        <a:rPr sz="1100" spc="-10" dirty="0">
                          <a:latin typeface="Arial"/>
                          <a:cs typeface="Arial"/>
                        </a:rPr>
                        <a:t>slipping</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0"/>
                        </a:lnSpc>
                      </a:pPr>
                      <a:r>
                        <a:rPr sz="1100" dirty="0">
                          <a:latin typeface="Arial"/>
                          <a:cs typeface="Arial"/>
                        </a:rPr>
                        <a:t>Make</a:t>
                      </a:r>
                      <a:r>
                        <a:rPr sz="1100" spc="-20" dirty="0">
                          <a:latin typeface="Arial"/>
                          <a:cs typeface="Arial"/>
                        </a:rPr>
                        <a:t> </a:t>
                      </a:r>
                      <a:r>
                        <a:rPr sz="1100" dirty="0">
                          <a:latin typeface="Arial"/>
                          <a:cs typeface="Arial"/>
                        </a:rPr>
                        <a:t>sure</a:t>
                      </a:r>
                      <a:r>
                        <a:rPr sz="1100" spc="-20" dirty="0">
                          <a:latin typeface="Arial"/>
                          <a:cs typeface="Arial"/>
                        </a:rPr>
                        <a:t> </a:t>
                      </a:r>
                      <a:r>
                        <a:rPr sz="1100" dirty="0">
                          <a:latin typeface="Arial"/>
                          <a:cs typeface="Arial"/>
                        </a:rPr>
                        <a:t>that</a:t>
                      </a:r>
                      <a:r>
                        <a:rPr sz="1100" spc="-20"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distance</a:t>
                      </a:r>
                      <a:r>
                        <a:rPr sz="1100" spc="-20" dirty="0">
                          <a:latin typeface="Arial"/>
                          <a:cs typeface="Arial"/>
                        </a:rPr>
                        <a:t> </a:t>
                      </a:r>
                      <a:r>
                        <a:rPr sz="1100" dirty="0">
                          <a:latin typeface="Arial"/>
                          <a:cs typeface="Arial"/>
                        </a:rPr>
                        <a:t>between</a:t>
                      </a:r>
                      <a:r>
                        <a:rPr sz="1100" spc="-20" dirty="0">
                          <a:latin typeface="Arial"/>
                          <a:cs typeface="Arial"/>
                        </a:rPr>
                        <a:t> </a:t>
                      </a:r>
                      <a:r>
                        <a:rPr sz="1100" spc="-25" dirty="0">
                          <a:latin typeface="Arial"/>
                          <a:cs typeface="Arial"/>
                        </a:rPr>
                        <a:t>the</a:t>
                      </a:r>
                      <a:endParaRPr sz="1100">
                        <a:latin typeface="Arial"/>
                        <a:cs typeface="Arial"/>
                      </a:endParaRPr>
                    </a:p>
                    <a:p>
                      <a:pPr marL="67945" marR="181610">
                        <a:lnSpc>
                          <a:spcPct val="143700"/>
                        </a:lnSpc>
                      </a:pPr>
                      <a:r>
                        <a:rPr sz="1100" dirty="0">
                          <a:latin typeface="Arial"/>
                          <a:cs typeface="Arial"/>
                        </a:rPr>
                        <a:t>compressor</a:t>
                      </a:r>
                      <a:r>
                        <a:rPr sz="1100" spc="-25" dirty="0">
                          <a:latin typeface="Arial"/>
                          <a:cs typeface="Arial"/>
                        </a:rPr>
                        <a:t> </a:t>
                      </a:r>
                      <a:r>
                        <a:rPr sz="1100" dirty="0">
                          <a:latin typeface="Arial"/>
                          <a:cs typeface="Arial"/>
                        </a:rPr>
                        <a:t>pulley</a:t>
                      </a:r>
                      <a:r>
                        <a:rPr sz="1100" spc="-25" dirty="0">
                          <a:latin typeface="Arial"/>
                          <a:cs typeface="Arial"/>
                        </a:rPr>
                        <a:t> </a:t>
                      </a:r>
                      <a:r>
                        <a:rPr sz="1100" dirty="0">
                          <a:latin typeface="Arial"/>
                          <a:cs typeface="Arial"/>
                        </a:rPr>
                        <a:t>and</a:t>
                      </a:r>
                      <a:r>
                        <a:rPr sz="1100" spc="-25" dirty="0">
                          <a:latin typeface="Arial"/>
                          <a:cs typeface="Arial"/>
                        </a:rPr>
                        <a:t> </a:t>
                      </a:r>
                      <a:r>
                        <a:rPr sz="1100" dirty="0">
                          <a:latin typeface="Arial"/>
                          <a:cs typeface="Arial"/>
                        </a:rPr>
                        <a:t>electric</a:t>
                      </a:r>
                      <a:r>
                        <a:rPr sz="1100" spc="-30" dirty="0">
                          <a:latin typeface="Arial"/>
                          <a:cs typeface="Arial"/>
                        </a:rPr>
                        <a:t> </a:t>
                      </a:r>
                      <a:r>
                        <a:rPr sz="1100" dirty="0">
                          <a:latin typeface="Arial"/>
                          <a:cs typeface="Arial"/>
                        </a:rPr>
                        <a:t>clutch</a:t>
                      </a:r>
                      <a:r>
                        <a:rPr sz="1100" spc="-30" dirty="0">
                          <a:latin typeface="Arial"/>
                          <a:cs typeface="Arial"/>
                        </a:rPr>
                        <a:t> </a:t>
                      </a:r>
                      <a:r>
                        <a:rPr sz="1100" dirty="0">
                          <a:latin typeface="Arial"/>
                          <a:cs typeface="Arial"/>
                        </a:rPr>
                        <a:t>is</a:t>
                      </a:r>
                      <a:r>
                        <a:rPr sz="1100" spc="-25" dirty="0">
                          <a:latin typeface="Arial"/>
                          <a:cs typeface="Arial"/>
                        </a:rPr>
                        <a:t> </a:t>
                      </a:r>
                      <a:r>
                        <a:rPr sz="1100" spc="-20" dirty="0">
                          <a:latin typeface="Arial"/>
                          <a:cs typeface="Arial"/>
                        </a:rPr>
                        <a:t>0.3- </a:t>
                      </a:r>
                      <a:r>
                        <a:rPr sz="1100" spc="-10" dirty="0">
                          <a:latin typeface="Arial"/>
                          <a:cs typeface="Arial"/>
                        </a:rPr>
                        <a:t>0.5mm.</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548520">
                <a:tc>
                  <a:txBody>
                    <a:bodyPr/>
                    <a:lstStyle/>
                    <a:p>
                      <a:pPr marL="67945">
                        <a:lnSpc>
                          <a:spcPts val="1260"/>
                        </a:lnSpc>
                      </a:pPr>
                      <a:r>
                        <a:rPr sz="1100" dirty="0">
                          <a:latin typeface="Arial"/>
                          <a:cs typeface="Arial"/>
                        </a:rPr>
                        <a:t>Vibration</a:t>
                      </a:r>
                      <a:r>
                        <a:rPr sz="1100" spc="-25" dirty="0">
                          <a:latin typeface="Arial"/>
                          <a:cs typeface="Arial"/>
                        </a:rPr>
                        <a:t> </a:t>
                      </a:r>
                      <a:r>
                        <a:rPr sz="1100" dirty="0">
                          <a:latin typeface="Arial"/>
                          <a:cs typeface="Arial"/>
                        </a:rPr>
                        <a:t>and</a:t>
                      </a:r>
                      <a:r>
                        <a:rPr sz="1100" spc="-25" dirty="0">
                          <a:latin typeface="Arial"/>
                          <a:cs typeface="Arial"/>
                        </a:rPr>
                        <a:t> </a:t>
                      </a:r>
                      <a:r>
                        <a:rPr sz="1100" dirty="0">
                          <a:latin typeface="Arial"/>
                          <a:cs typeface="Arial"/>
                        </a:rPr>
                        <a:t>resonance</a:t>
                      </a:r>
                      <a:r>
                        <a:rPr sz="1100" spc="-25" dirty="0">
                          <a:latin typeface="Arial"/>
                          <a:cs typeface="Arial"/>
                        </a:rPr>
                        <a:t> </a:t>
                      </a:r>
                      <a:r>
                        <a:rPr sz="1100" dirty="0">
                          <a:latin typeface="Arial"/>
                          <a:cs typeface="Arial"/>
                        </a:rPr>
                        <a:t>of</a:t>
                      </a:r>
                      <a:r>
                        <a:rPr sz="1100" spc="-25" dirty="0">
                          <a:latin typeface="Arial"/>
                          <a:cs typeface="Arial"/>
                        </a:rPr>
                        <a:t> </a:t>
                      </a:r>
                      <a:r>
                        <a:rPr sz="1100" dirty="0">
                          <a:latin typeface="Arial"/>
                          <a:cs typeface="Arial"/>
                        </a:rPr>
                        <a:t>the</a:t>
                      </a:r>
                      <a:r>
                        <a:rPr sz="1100" spc="-20" dirty="0">
                          <a:latin typeface="Arial"/>
                          <a:cs typeface="Arial"/>
                        </a:rPr>
                        <a:t> </a:t>
                      </a:r>
                      <a:r>
                        <a:rPr sz="1100" spc="-10" dirty="0">
                          <a:latin typeface="Arial"/>
                          <a:cs typeface="Arial"/>
                        </a:rPr>
                        <a:t>compressor</a:t>
                      </a:r>
                      <a:endParaRPr sz="1100">
                        <a:latin typeface="Arial"/>
                        <a:cs typeface="Arial"/>
                      </a:endParaRPr>
                    </a:p>
                    <a:p>
                      <a:pPr marL="67945">
                        <a:lnSpc>
                          <a:spcPct val="100000"/>
                        </a:lnSpc>
                        <a:spcBef>
                          <a:spcPts val="575"/>
                        </a:spcBef>
                      </a:pPr>
                      <a:r>
                        <a:rPr sz="1100" dirty="0">
                          <a:latin typeface="Arial"/>
                          <a:cs typeface="Arial"/>
                        </a:rPr>
                        <a:t>support</a:t>
                      </a:r>
                      <a:r>
                        <a:rPr sz="1100" spc="-40" dirty="0">
                          <a:latin typeface="Arial"/>
                          <a:cs typeface="Arial"/>
                        </a:rPr>
                        <a:t> </a:t>
                      </a:r>
                      <a:r>
                        <a:rPr sz="1100" spc="-10" dirty="0">
                          <a:latin typeface="Arial"/>
                          <a:cs typeface="Arial"/>
                        </a:rPr>
                        <a:t>plate.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0"/>
                        </a:lnSpc>
                      </a:pPr>
                      <a:r>
                        <a:rPr sz="1100" dirty="0">
                          <a:latin typeface="Arial"/>
                          <a:cs typeface="Arial"/>
                        </a:rPr>
                        <a:t>Make</a:t>
                      </a:r>
                      <a:r>
                        <a:rPr sz="1100" spc="-10" dirty="0">
                          <a:latin typeface="Arial"/>
                          <a:cs typeface="Arial"/>
                        </a:rPr>
                        <a:t> </a:t>
                      </a:r>
                      <a:r>
                        <a:rPr sz="1100" dirty="0">
                          <a:latin typeface="Arial"/>
                          <a:cs typeface="Arial"/>
                        </a:rPr>
                        <a:t>sure</a:t>
                      </a:r>
                      <a:r>
                        <a:rPr sz="1100" spc="-10" dirty="0">
                          <a:latin typeface="Arial"/>
                          <a:cs typeface="Arial"/>
                        </a:rPr>
                        <a:t> </a:t>
                      </a:r>
                      <a:r>
                        <a:rPr sz="1100" dirty="0">
                          <a:latin typeface="Arial"/>
                          <a:cs typeface="Arial"/>
                        </a:rPr>
                        <a:t>the</a:t>
                      </a:r>
                      <a:r>
                        <a:rPr sz="1100" spc="-10" dirty="0">
                          <a:latin typeface="Arial"/>
                          <a:cs typeface="Arial"/>
                        </a:rPr>
                        <a:t> </a:t>
                      </a:r>
                      <a:r>
                        <a:rPr sz="1100" dirty="0">
                          <a:latin typeface="Arial"/>
                          <a:cs typeface="Arial"/>
                        </a:rPr>
                        <a:t>bolts</a:t>
                      </a:r>
                      <a:r>
                        <a:rPr sz="1100" spc="-10" dirty="0">
                          <a:latin typeface="Arial"/>
                          <a:cs typeface="Arial"/>
                        </a:rPr>
                        <a:t> </a:t>
                      </a:r>
                      <a:r>
                        <a:rPr sz="1100" dirty="0">
                          <a:latin typeface="Arial"/>
                          <a:cs typeface="Arial"/>
                        </a:rPr>
                        <a:t>are</a:t>
                      </a:r>
                      <a:r>
                        <a:rPr sz="1100" spc="-15" dirty="0">
                          <a:latin typeface="Arial"/>
                          <a:cs typeface="Arial"/>
                        </a:rPr>
                        <a:t> </a:t>
                      </a:r>
                      <a:r>
                        <a:rPr sz="1100" dirty="0">
                          <a:latin typeface="Arial"/>
                          <a:cs typeface="Arial"/>
                        </a:rPr>
                        <a:t>tight</a:t>
                      </a:r>
                      <a:r>
                        <a:rPr sz="1100" spc="-10" dirty="0">
                          <a:latin typeface="Arial"/>
                          <a:cs typeface="Arial"/>
                        </a:rPr>
                        <a:t> </a:t>
                      </a:r>
                      <a:r>
                        <a:rPr sz="1100" dirty="0">
                          <a:latin typeface="Arial"/>
                          <a:cs typeface="Arial"/>
                        </a:rPr>
                        <a:t>and</a:t>
                      </a:r>
                      <a:r>
                        <a:rPr sz="1100" spc="-10" dirty="0">
                          <a:latin typeface="Arial"/>
                          <a:cs typeface="Arial"/>
                        </a:rPr>
                        <a:t> </a:t>
                      </a:r>
                      <a:r>
                        <a:rPr sz="1100" dirty="0">
                          <a:latin typeface="Arial"/>
                          <a:cs typeface="Arial"/>
                        </a:rPr>
                        <a:t>the</a:t>
                      </a:r>
                      <a:r>
                        <a:rPr sz="1100" spc="-15" dirty="0">
                          <a:latin typeface="Arial"/>
                          <a:cs typeface="Arial"/>
                        </a:rPr>
                        <a:t> </a:t>
                      </a:r>
                      <a:r>
                        <a:rPr sz="1100" dirty="0">
                          <a:latin typeface="Arial"/>
                          <a:cs typeface="Arial"/>
                        </a:rPr>
                        <a:t>plate</a:t>
                      </a:r>
                      <a:r>
                        <a:rPr sz="1100" spc="-10" dirty="0">
                          <a:latin typeface="Arial"/>
                          <a:cs typeface="Arial"/>
                        </a:rPr>
                        <a:t> </a:t>
                      </a:r>
                      <a:r>
                        <a:rPr sz="1100" spc="-25" dirty="0">
                          <a:latin typeface="Arial"/>
                          <a:cs typeface="Arial"/>
                        </a:rPr>
                        <a:t>is</a:t>
                      </a:r>
                      <a:endParaRPr sz="1100">
                        <a:latin typeface="Arial"/>
                        <a:cs typeface="Arial"/>
                      </a:endParaRPr>
                    </a:p>
                    <a:p>
                      <a:pPr marL="67945">
                        <a:lnSpc>
                          <a:spcPct val="100000"/>
                        </a:lnSpc>
                        <a:spcBef>
                          <a:spcPts val="575"/>
                        </a:spcBef>
                      </a:pPr>
                      <a:r>
                        <a:rPr sz="1100" dirty="0">
                          <a:latin typeface="Arial"/>
                          <a:cs typeface="Arial"/>
                        </a:rPr>
                        <a:t>properly</a:t>
                      </a:r>
                      <a:r>
                        <a:rPr sz="1100" spc="-40" dirty="0">
                          <a:latin typeface="Arial"/>
                          <a:cs typeface="Arial"/>
                        </a:rPr>
                        <a:t> </a:t>
                      </a:r>
                      <a:r>
                        <a:rPr sz="1100" spc="-10" dirty="0">
                          <a:latin typeface="Arial"/>
                          <a:cs typeface="Arial"/>
                        </a:rPr>
                        <a:t>positioned.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314765">
                <a:tc>
                  <a:txBody>
                    <a:bodyPr/>
                    <a:lstStyle/>
                    <a:p>
                      <a:pPr marL="67945">
                        <a:lnSpc>
                          <a:spcPts val="1265"/>
                        </a:lnSpc>
                      </a:pPr>
                      <a:r>
                        <a:rPr sz="1100" dirty="0">
                          <a:latin typeface="Arial"/>
                          <a:cs typeface="Arial"/>
                        </a:rPr>
                        <a:t>Expansion</a:t>
                      </a:r>
                      <a:r>
                        <a:rPr sz="1100" spc="-50" dirty="0">
                          <a:latin typeface="Arial"/>
                          <a:cs typeface="Arial"/>
                        </a:rPr>
                        <a:t> </a:t>
                      </a:r>
                      <a:r>
                        <a:rPr sz="1100" dirty="0">
                          <a:latin typeface="Arial"/>
                          <a:cs typeface="Arial"/>
                        </a:rPr>
                        <a:t>valve</a:t>
                      </a:r>
                      <a:r>
                        <a:rPr sz="1100" spc="-45" dirty="0">
                          <a:latin typeface="Arial"/>
                          <a:cs typeface="Arial"/>
                        </a:rPr>
                        <a:t> </a:t>
                      </a:r>
                      <a:r>
                        <a:rPr sz="1100" spc="-10" dirty="0">
                          <a:latin typeface="Arial"/>
                          <a:cs typeface="Arial"/>
                        </a:rPr>
                        <a:t>“whistles”.</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5"/>
                        </a:lnSpc>
                      </a:pPr>
                      <a:r>
                        <a:rPr sz="1100" dirty="0">
                          <a:latin typeface="Arial"/>
                          <a:cs typeface="Arial"/>
                        </a:rPr>
                        <a:t>If</a:t>
                      </a:r>
                      <a:r>
                        <a:rPr sz="1100" spc="-20" dirty="0">
                          <a:latin typeface="Arial"/>
                          <a:cs typeface="Arial"/>
                        </a:rPr>
                        <a:t> </a:t>
                      </a:r>
                      <a:r>
                        <a:rPr sz="1100" dirty="0">
                          <a:latin typeface="Arial"/>
                          <a:cs typeface="Arial"/>
                        </a:rPr>
                        <a:t>the</a:t>
                      </a:r>
                      <a:r>
                        <a:rPr sz="1100" spc="-15" dirty="0">
                          <a:latin typeface="Arial"/>
                          <a:cs typeface="Arial"/>
                        </a:rPr>
                        <a:t> </a:t>
                      </a:r>
                      <a:r>
                        <a:rPr sz="1100" dirty="0">
                          <a:latin typeface="Arial"/>
                          <a:cs typeface="Arial"/>
                        </a:rPr>
                        <a:t>noise</a:t>
                      </a:r>
                      <a:r>
                        <a:rPr sz="1100" spc="-20" dirty="0">
                          <a:latin typeface="Arial"/>
                          <a:cs typeface="Arial"/>
                        </a:rPr>
                        <a:t> </a:t>
                      </a:r>
                      <a:r>
                        <a:rPr sz="1100" dirty="0">
                          <a:latin typeface="Arial"/>
                          <a:cs typeface="Arial"/>
                        </a:rPr>
                        <a:t>persists,</a:t>
                      </a:r>
                      <a:r>
                        <a:rPr sz="1100" spc="-20" dirty="0">
                          <a:latin typeface="Arial"/>
                          <a:cs typeface="Arial"/>
                        </a:rPr>
                        <a:t> </a:t>
                      </a:r>
                      <a:r>
                        <a:rPr sz="1100" dirty="0">
                          <a:latin typeface="Arial"/>
                          <a:cs typeface="Arial"/>
                        </a:rPr>
                        <a:t>replace</a:t>
                      </a:r>
                      <a:r>
                        <a:rPr sz="1100" spc="-15" dirty="0">
                          <a:latin typeface="Arial"/>
                          <a:cs typeface="Arial"/>
                        </a:rPr>
                        <a:t> </a:t>
                      </a:r>
                      <a:r>
                        <a:rPr sz="1100" dirty="0">
                          <a:latin typeface="Arial"/>
                          <a:cs typeface="Arial"/>
                        </a:rPr>
                        <a:t>the</a:t>
                      </a:r>
                      <a:r>
                        <a:rPr sz="1100" spc="-15" dirty="0">
                          <a:latin typeface="Arial"/>
                          <a:cs typeface="Arial"/>
                        </a:rPr>
                        <a:t> </a:t>
                      </a:r>
                      <a:r>
                        <a:rPr sz="1100" spc="-10" dirty="0">
                          <a:latin typeface="Arial"/>
                          <a:cs typeface="Arial"/>
                        </a:rPr>
                        <a:t>valve.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
        <p:nvSpPr>
          <p:cNvPr id="3" name="object 3"/>
          <p:cNvSpPr txBox="1"/>
          <p:nvPr/>
        </p:nvSpPr>
        <p:spPr>
          <a:xfrm>
            <a:off x="878126" y="5319161"/>
            <a:ext cx="5814185" cy="3824896"/>
          </a:xfrm>
          <a:prstGeom prst="rect">
            <a:avLst/>
          </a:prstGeom>
        </p:spPr>
        <p:txBody>
          <a:bodyPr vert="horz" wrap="square" lIns="0" tIns="11750" rIns="0" bIns="0" rtlCol="0">
            <a:spAutoFit/>
          </a:bodyPr>
          <a:lstStyle/>
          <a:p>
            <a:pPr marL="12369">
              <a:spcBef>
                <a:spcPts val="93"/>
              </a:spcBef>
            </a:pPr>
            <a:r>
              <a:rPr sz="1071" dirty="0">
                <a:latin typeface="Arial"/>
                <a:cs typeface="Arial"/>
              </a:rPr>
              <a:t>Function</a:t>
            </a:r>
            <a:r>
              <a:rPr sz="1071" spc="-19" dirty="0">
                <a:latin typeface="Arial"/>
                <a:cs typeface="Arial"/>
              </a:rPr>
              <a:t> </a:t>
            </a:r>
            <a:r>
              <a:rPr sz="1071" dirty="0">
                <a:latin typeface="Arial"/>
                <a:cs typeface="Arial"/>
              </a:rPr>
              <a:t>test</a:t>
            </a:r>
            <a:r>
              <a:rPr sz="1071" spc="-19"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pressure</a:t>
            </a:r>
            <a:r>
              <a:rPr sz="1071" spc="-19" dirty="0">
                <a:latin typeface="Arial"/>
                <a:cs typeface="Arial"/>
              </a:rPr>
              <a:t> </a:t>
            </a:r>
            <a:r>
              <a:rPr sz="1071" dirty="0">
                <a:latin typeface="Arial"/>
                <a:cs typeface="Arial"/>
              </a:rPr>
              <a:t>measurement</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system:</a:t>
            </a:r>
            <a:endParaRPr sz="1071">
              <a:latin typeface="Arial"/>
              <a:cs typeface="Arial"/>
            </a:endParaRPr>
          </a:p>
          <a:p>
            <a:pPr marL="455161" marR="168830" indent="-220160">
              <a:lnSpc>
                <a:spcPct val="143600"/>
              </a:lnSpc>
              <a:spcBef>
                <a:spcPts val="594"/>
              </a:spcBef>
              <a:buAutoNum type="alphaLcPeriod"/>
              <a:tabLst>
                <a:tab pos="457636" algn="l"/>
              </a:tabLst>
            </a:pPr>
            <a:r>
              <a:rPr sz="1071" dirty="0">
                <a:latin typeface="Arial"/>
                <a:cs typeface="Arial"/>
              </a:rPr>
              <a:t>Does</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switch</a:t>
            </a:r>
            <a:r>
              <a:rPr sz="1071" spc="-19"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connector</a:t>
            </a:r>
            <a:r>
              <a:rPr sz="1071" spc="-19" dirty="0">
                <a:latin typeface="Arial"/>
                <a:cs typeface="Arial"/>
              </a:rPr>
              <a:t> </a:t>
            </a:r>
            <a:r>
              <a:rPr sz="1071" dirty="0">
                <a:latin typeface="Arial"/>
                <a:cs typeface="Arial"/>
              </a:rPr>
              <a:t>plug</a:t>
            </a:r>
            <a:r>
              <a:rPr sz="1071" spc="-19" dirty="0">
                <a:latin typeface="Arial"/>
                <a:cs typeface="Arial"/>
              </a:rPr>
              <a:t> </a:t>
            </a:r>
            <a:r>
              <a:rPr sz="1071" dirty="0">
                <a:latin typeface="Arial"/>
                <a:cs typeface="Arial"/>
              </a:rPr>
              <a:t>securely</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place,</a:t>
            </a:r>
            <a:r>
              <a:rPr sz="1071" spc="-2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there</a:t>
            </a:r>
            <a:r>
              <a:rPr sz="1071" spc="-24" dirty="0">
                <a:latin typeface="Arial"/>
                <a:cs typeface="Arial"/>
              </a:rPr>
              <a:t> </a:t>
            </a:r>
            <a:r>
              <a:rPr sz="1071" spc="-49" dirty="0">
                <a:latin typeface="Arial"/>
                <a:cs typeface="Arial"/>
              </a:rPr>
              <a:t>a 	</a:t>
            </a:r>
            <a:r>
              <a:rPr sz="1071" spc="-10" dirty="0">
                <a:latin typeface="Arial"/>
                <a:cs typeface="Arial"/>
              </a:rPr>
              <a:t>voltage?</a:t>
            </a:r>
            <a:endParaRPr sz="1071">
              <a:latin typeface="Arial"/>
              <a:cs typeface="Arial"/>
            </a:endParaRPr>
          </a:p>
          <a:p>
            <a:pPr marL="455161" indent="-220160">
              <a:spcBef>
                <a:spcPts val="560"/>
              </a:spcBef>
              <a:buAutoNum type="alphaLcPeriod"/>
              <a:tabLst>
                <a:tab pos="455161" algn="l"/>
              </a:tabLst>
            </a:pPr>
            <a:r>
              <a:rPr sz="1071" dirty="0">
                <a:latin typeface="Arial"/>
                <a:cs typeface="Arial"/>
              </a:rPr>
              <a:t>Check</a:t>
            </a:r>
            <a:r>
              <a:rPr sz="1071" spc="-24" dirty="0">
                <a:latin typeface="Arial"/>
                <a:cs typeface="Arial"/>
              </a:rPr>
              <a:t> </a:t>
            </a:r>
            <a:r>
              <a:rPr sz="1071" dirty="0">
                <a:latin typeface="Arial"/>
                <a:cs typeface="Arial"/>
              </a:rPr>
              <a:t>that</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drive</a:t>
            </a:r>
            <a:r>
              <a:rPr sz="1071" spc="-24" dirty="0">
                <a:latin typeface="Arial"/>
                <a:cs typeface="Arial"/>
              </a:rPr>
              <a:t> </a:t>
            </a:r>
            <a:r>
              <a:rPr sz="1071" dirty="0">
                <a:latin typeface="Arial"/>
                <a:cs typeface="Arial"/>
              </a:rPr>
              <a:t>belt</a:t>
            </a:r>
            <a:r>
              <a:rPr sz="1071" spc="-2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positioned</a:t>
            </a:r>
            <a:r>
              <a:rPr sz="1071" spc="-24" dirty="0">
                <a:latin typeface="Arial"/>
                <a:cs typeface="Arial"/>
              </a:rPr>
              <a:t> </a:t>
            </a:r>
            <a:r>
              <a:rPr sz="1071" dirty="0">
                <a:latin typeface="Arial"/>
                <a:cs typeface="Arial"/>
              </a:rPr>
              <a:t>correctly,</a:t>
            </a:r>
            <a:r>
              <a:rPr sz="1071" spc="-29" dirty="0">
                <a:latin typeface="Arial"/>
                <a:cs typeface="Arial"/>
              </a:rPr>
              <a:t> </a:t>
            </a:r>
            <a:r>
              <a:rPr sz="1071" dirty="0">
                <a:latin typeface="Arial"/>
                <a:cs typeface="Arial"/>
              </a:rPr>
              <a:t>undamaged,</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there</a:t>
            </a:r>
            <a:r>
              <a:rPr sz="1071" spc="-24" dirty="0">
                <a:latin typeface="Arial"/>
                <a:cs typeface="Arial"/>
              </a:rPr>
              <a:t> </a:t>
            </a:r>
            <a:r>
              <a:rPr sz="1071" dirty="0">
                <a:latin typeface="Arial"/>
                <a:cs typeface="Arial"/>
              </a:rPr>
              <a:t>is</a:t>
            </a:r>
            <a:r>
              <a:rPr sz="1071" spc="-24" dirty="0">
                <a:latin typeface="Arial"/>
                <a:cs typeface="Arial"/>
              </a:rPr>
              <a:t> </a:t>
            </a:r>
            <a:r>
              <a:rPr sz="1071" spc="-10" dirty="0">
                <a:latin typeface="Arial"/>
                <a:cs typeface="Arial"/>
              </a:rPr>
              <a:t>tension.</a:t>
            </a:r>
            <a:endParaRPr sz="1071">
              <a:latin typeface="Arial"/>
              <a:cs typeface="Arial"/>
            </a:endParaRPr>
          </a:p>
          <a:p>
            <a:pPr marL="454543" indent="-219541">
              <a:spcBef>
                <a:spcPts val="560"/>
              </a:spcBef>
              <a:buAutoNum type="alphaLcPeriod"/>
              <a:tabLst>
                <a:tab pos="454543" algn="l"/>
              </a:tabLst>
            </a:pPr>
            <a:r>
              <a:rPr sz="1071" dirty="0">
                <a:latin typeface="Arial"/>
                <a:cs typeface="Arial"/>
              </a:rPr>
              <a:t>Check</a:t>
            </a:r>
            <a:r>
              <a:rPr sz="1071" spc="-24" dirty="0">
                <a:latin typeface="Arial"/>
                <a:cs typeface="Arial"/>
              </a:rPr>
              <a:t> </a:t>
            </a:r>
            <a:r>
              <a:rPr sz="1071" dirty="0">
                <a:latin typeface="Arial"/>
                <a:cs typeface="Arial"/>
              </a:rPr>
              <a:t>visually</a:t>
            </a:r>
            <a:r>
              <a:rPr sz="1071" spc="-24"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loss</a:t>
            </a:r>
            <a:r>
              <a:rPr sz="1071" spc="-24" dirty="0">
                <a:latin typeface="Arial"/>
                <a:cs typeface="Arial"/>
              </a:rPr>
              <a:t> </a:t>
            </a:r>
            <a:r>
              <a:rPr sz="1071" dirty="0">
                <a:latin typeface="Arial"/>
                <a:cs typeface="Arial"/>
              </a:rPr>
              <a:t>of</a:t>
            </a:r>
            <a:r>
              <a:rPr sz="1071" spc="-29" dirty="0">
                <a:latin typeface="Arial"/>
                <a:cs typeface="Arial"/>
              </a:rPr>
              <a:t> </a:t>
            </a:r>
            <a:r>
              <a:rPr sz="1071" spc="-10" dirty="0">
                <a:latin typeface="Arial"/>
                <a:cs typeface="Arial"/>
              </a:rPr>
              <a:t>sealing.</a:t>
            </a:r>
            <a:endParaRPr sz="1071">
              <a:latin typeface="Arial"/>
              <a:cs typeface="Arial"/>
            </a:endParaRPr>
          </a:p>
          <a:p>
            <a:pPr marL="455161" indent="-220160">
              <a:spcBef>
                <a:spcPts val="565"/>
              </a:spcBef>
              <a:buAutoNum type="alphaLcPeriod"/>
              <a:tabLst>
                <a:tab pos="455161" algn="l"/>
              </a:tabLst>
            </a:pPr>
            <a:r>
              <a:rPr sz="1071" dirty="0">
                <a:latin typeface="Arial"/>
                <a:cs typeface="Arial"/>
              </a:rPr>
              <a:t>Check</a:t>
            </a:r>
            <a:r>
              <a:rPr sz="1071" spc="-24"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tubes</a:t>
            </a:r>
            <a:r>
              <a:rPr sz="1071" spc="-19"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securely</a:t>
            </a:r>
            <a:r>
              <a:rPr sz="1071" spc="-19" dirty="0">
                <a:latin typeface="Arial"/>
                <a:cs typeface="Arial"/>
              </a:rPr>
              <a:t> </a:t>
            </a:r>
            <a:r>
              <a:rPr sz="1071" dirty="0">
                <a:latin typeface="Arial"/>
                <a:cs typeface="Arial"/>
              </a:rPr>
              <a:t>in</a:t>
            </a:r>
            <a:r>
              <a:rPr sz="1071" spc="-19" dirty="0">
                <a:latin typeface="Arial"/>
                <a:cs typeface="Arial"/>
              </a:rPr>
              <a:t> </a:t>
            </a:r>
            <a:r>
              <a:rPr sz="1071" spc="-10" dirty="0">
                <a:latin typeface="Arial"/>
                <a:cs typeface="Arial"/>
              </a:rPr>
              <a:t>place.</a:t>
            </a:r>
            <a:endParaRPr sz="1071">
              <a:latin typeface="Arial"/>
              <a:cs typeface="Arial"/>
            </a:endParaRPr>
          </a:p>
          <a:p>
            <a:pPr marL="455161" indent="-220160">
              <a:spcBef>
                <a:spcPts val="565"/>
              </a:spcBef>
              <a:buAutoNum type="alphaLcPeriod"/>
              <a:tabLst>
                <a:tab pos="455161" algn="l"/>
              </a:tabLst>
            </a:pPr>
            <a:r>
              <a:rPr sz="1071" dirty="0">
                <a:latin typeface="Arial"/>
                <a:cs typeface="Arial"/>
              </a:rPr>
              <a:t>Compare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pressures</a:t>
            </a:r>
            <a:r>
              <a:rPr sz="1071" spc="-24" dirty="0">
                <a:latin typeface="Arial"/>
                <a:cs typeface="Arial"/>
              </a:rPr>
              <a:t> </a:t>
            </a:r>
            <a:r>
              <a:rPr sz="1071" dirty="0">
                <a:latin typeface="Arial"/>
                <a:cs typeface="Arial"/>
              </a:rPr>
              <a:t>on</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high</a:t>
            </a:r>
            <a:r>
              <a:rPr sz="1071" spc="-24"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pressure</a:t>
            </a:r>
            <a:r>
              <a:rPr sz="1071" spc="-19" dirty="0">
                <a:latin typeface="Arial"/>
                <a:cs typeface="Arial"/>
              </a:rPr>
              <a:t> </a:t>
            </a:r>
            <a:r>
              <a:rPr sz="1071" spc="-10" dirty="0">
                <a:latin typeface="Arial"/>
                <a:cs typeface="Arial"/>
              </a:rPr>
              <a:t>sides.</a:t>
            </a:r>
            <a:endParaRPr sz="1071">
              <a:latin typeface="Arial"/>
              <a:cs typeface="Arial"/>
            </a:endParaRPr>
          </a:p>
          <a:p>
            <a:pPr marL="457017" indent="-222015">
              <a:spcBef>
                <a:spcPts val="560"/>
              </a:spcBef>
              <a:buAutoNum type="alphaLcPeriod"/>
              <a:tabLst>
                <a:tab pos="457017" algn="l"/>
              </a:tabLst>
            </a:pPr>
            <a:r>
              <a:rPr sz="1071" dirty="0">
                <a:latin typeface="Arial"/>
                <a:cs typeface="Arial"/>
              </a:rPr>
              <a:t>Read</a:t>
            </a:r>
            <a:r>
              <a:rPr sz="1071" spc="-15" dirty="0">
                <a:latin typeface="Arial"/>
                <a:cs typeface="Arial"/>
              </a:rPr>
              <a:t> </a:t>
            </a:r>
            <a:r>
              <a:rPr sz="1071" dirty="0">
                <a:latin typeface="Arial"/>
                <a:cs typeface="Arial"/>
              </a:rPr>
              <a:t>out</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fault</a:t>
            </a:r>
            <a:r>
              <a:rPr sz="1071" spc="-15" dirty="0">
                <a:latin typeface="Arial"/>
                <a:cs typeface="Arial"/>
              </a:rPr>
              <a:t> </a:t>
            </a:r>
            <a:r>
              <a:rPr sz="1071" spc="-10" dirty="0">
                <a:latin typeface="Arial"/>
                <a:cs typeface="Arial"/>
              </a:rPr>
              <a:t>memory</a:t>
            </a:r>
            <a:endParaRPr sz="1071">
              <a:latin typeface="Arial"/>
              <a:cs typeface="Arial"/>
            </a:endParaRPr>
          </a:p>
          <a:p>
            <a:pPr marL="12369" algn="just">
              <a:spcBef>
                <a:spcPts val="1164"/>
              </a:spcBef>
            </a:pPr>
            <a:r>
              <a:rPr sz="1071" b="1" dirty="0">
                <a:latin typeface="Arial"/>
                <a:cs typeface="Arial"/>
              </a:rPr>
              <a:t>2.11</a:t>
            </a:r>
            <a:r>
              <a:rPr sz="1071" b="1" spc="390" dirty="0">
                <a:latin typeface="Arial"/>
                <a:cs typeface="Arial"/>
              </a:rPr>
              <a:t>  </a:t>
            </a:r>
            <a:r>
              <a:rPr sz="1071" b="1" spc="-10" dirty="0">
                <a:latin typeface="Arial"/>
                <a:cs typeface="Arial"/>
              </a:rPr>
              <a:t>Receiver/Dryer</a:t>
            </a:r>
            <a:endParaRPr sz="1071">
              <a:latin typeface="Arial"/>
              <a:cs typeface="Arial"/>
            </a:endParaRPr>
          </a:p>
          <a:p>
            <a:pPr marL="12369" marR="4947" algn="just">
              <a:lnSpc>
                <a:spcPct val="143800"/>
              </a:lnSpc>
              <a:spcBef>
                <a:spcPts val="579"/>
              </a:spcBef>
            </a:pPr>
            <a:r>
              <a:rPr sz="1071" dirty="0">
                <a:latin typeface="Arial"/>
                <a:cs typeface="Arial"/>
              </a:rPr>
              <a:t>The</a:t>
            </a:r>
            <a:r>
              <a:rPr sz="1071" spc="-49" dirty="0">
                <a:latin typeface="Arial"/>
                <a:cs typeface="Arial"/>
              </a:rPr>
              <a:t> </a:t>
            </a:r>
            <a:r>
              <a:rPr sz="1071" dirty="0">
                <a:latin typeface="Arial"/>
                <a:cs typeface="Arial"/>
              </a:rPr>
              <a:t>amount</a:t>
            </a:r>
            <a:r>
              <a:rPr sz="1071" spc="-3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refrigerant</a:t>
            </a:r>
            <a:r>
              <a:rPr sz="1071" spc="-49" dirty="0">
                <a:latin typeface="Arial"/>
                <a:cs typeface="Arial"/>
              </a:rPr>
              <a:t> </a:t>
            </a:r>
            <a:r>
              <a:rPr sz="1071" dirty="0">
                <a:latin typeface="Arial"/>
                <a:cs typeface="Arial"/>
              </a:rPr>
              <a:t>flowing</a:t>
            </a:r>
            <a:r>
              <a:rPr sz="1071" spc="-44" dirty="0">
                <a:latin typeface="Arial"/>
                <a:cs typeface="Arial"/>
              </a:rPr>
              <a:t> </a:t>
            </a:r>
            <a:r>
              <a:rPr sz="1071" dirty="0">
                <a:latin typeface="Arial"/>
                <a:cs typeface="Arial"/>
              </a:rPr>
              <a:t>through</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system</a:t>
            </a:r>
            <a:r>
              <a:rPr sz="1071" spc="-54" dirty="0">
                <a:latin typeface="Arial"/>
                <a:cs typeface="Arial"/>
              </a:rPr>
              <a:t> </a:t>
            </a:r>
            <a:r>
              <a:rPr sz="1071" dirty="0">
                <a:latin typeface="Arial"/>
                <a:cs typeface="Arial"/>
              </a:rPr>
              <a:t>varies</a:t>
            </a:r>
            <a:r>
              <a:rPr sz="1071" spc="-49" dirty="0">
                <a:latin typeface="Arial"/>
                <a:cs typeface="Arial"/>
              </a:rPr>
              <a:t> </a:t>
            </a:r>
            <a:r>
              <a:rPr sz="1071" spc="-10" dirty="0">
                <a:latin typeface="Arial"/>
                <a:cs typeface="Arial"/>
              </a:rPr>
              <a:t>depending</a:t>
            </a:r>
            <a:r>
              <a:rPr sz="1071" spc="-44"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heat</a:t>
            </a:r>
            <a:r>
              <a:rPr sz="1071" spc="-49" dirty="0">
                <a:latin typeface="Arial"/>
                <a:cs typeface="Arial"/>
              </a:rPr>
              <a:t> </a:t>
            </a:r>
            <a:r>
              <a:rPr sz="1071" dirty="0">
                <a:latin typeface="Arial"/>
                <a:cs typeface="Arial"/>
              </a:rPr>
              <a:t>load</a:t>
            </a:r>
            <a:r>
              <a:rPr sz="1071" spc="-44" dirty="0">
                <a:latin typeface="Arial"/>
                <a:cs typeface="Arial"/>
              </a:rPr>
              <a:t> </a:t>
            </a:r>
            <a:r>
              <a:rPr sz="1071" dirty="0">
                <a:latin typeface="Arial"/>
                <a:cs typeface="Arial"/>
              </a:rPr>
              <a:t>and</a:t>
            </a:r>
            <a:r>
              <a:rPr sz="1071" spc="-44" dirty="0">
                <a:latin typeface="Arial"/>
                <a:cs typeface="Arial"/>
              </a:rPr>
              <a:t> </a:t>
            </a:r>
            <a:r>
              <a:rPr sz="1071" spc="-10" dirty="0">
                <a:latin typeface="Arial"/>
                <a:cs typeface="Arial"/>
              </a:rPr>
              <a:t>ambient </a:t>
            </a:r>
            <a:r>
              <a:rPr sz="1071" dirty="0">
                <a:latin typeface="Arial"/>
                <a:cs typeface="Arial"/>
              </a:rPr>
              <a:t>(outside)</a:t>
            </a:r>
            <a:r>
              <a:rPr sz="1071" spc="-5" dirty="0">
                <a:latin typeface="Arial"/>
                <a:cs typeface="Arial"/>
              </a:rPr>
              <a:t> </a:t>
            </a:r>
            <a:r>
              <a:rPr sz="1071" dirty="0">
                <a:latin typeface="Arial"/>
                <a:cs typeface="Arial"/>
              </a:rPr>
              <a:t>temperature.</a:t>
            </a:r>
            <a:r>
              <a:rPr sz="1071" spc="-5" dirty="0">
                <a:latin typeface="Arial"/>
                <a:cs typeface="Arial"/>
              </a:rPr>
              <a:t> </a:t>
            </a:r>
            <a:r>
              <a:rPr sz="1071" dirty="0">
                <a:latin typeface="Arial"/>
                <a:cs typeface="Arial"/>
              </a:rPr>
              <a:t>Because</a:t>
            </a:r>
            <a:r>
              <a:rPr sz="1071" spc="-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this,</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extra</a:t>
            </a:r>
            <a:r>
              <a:rPr sz="1071" spc="-5" dirty="0">
                <a:latin typeface="Arial"/>
                <a:cs typeface="Arial"/>
              </a:rPr>
              <a:t> </a:t>
            </a:r>
            <a:r>
              <a:rPr sz="1071" dirty="0">
                <a:latin typeface="Arial"/>
                <a:cs typeface="Arial"/>
              </a:rPr>
              <a:t>refrigerant</a:t>
            </a:r>
            <a:r>
              <a:rPr sz="1071" spc="-10" dirty="0">
                <a:latin typeface="Arial"/>
                <a:cs typeface="Arial"/>
              </a:rPr>
              <a:t> </a:t>
            </a:r>
            <a:r>
              <a:rPr sz="1071" dirty="0">
                <a:latin typeface="Arial"/>
                <a:cs typeface="Arial"/>
              </a:rPr>
              <a:t>must</a:t>
            </a:r>
            <a:r>
              <a:rPr sz="1071" spc="-5" dirty="0">
                <a:latin typeface="Arial"/>
                <a:cs typeface="Arial"/>
              </a:rPr>
              <a:t> </a:t>
            </a:r>
            <a:r>
              <a:rPr sz="1071" dirty="0">
                <a:latin typeface="Arial"/>
                <a:cs typeface="Arial"/>
              </a:rPr>
              <a:t>be</a:t>
            </a:r>
            <a:r>
              <a:rPr sz="1071" spc="-5" dirty="0">
                <a:latin typeface="Arial"/>
                <a:cs typeface="Arial"/>
              </a:rPr>
              <a:t> </a:t>
            </a:r>
            <a:r>
              <a:rPr sz="1071" dirty="0">
                <a:latin typeface="Arial"/>
                <a:cs typeface="Arial"/>
              </a:rPr>
              <a:t>available</a:t>
            </a:r>
            <a:r>
              <a:rPr sz="1071" spc="-5" dirty="0">
                <a:latin typeface="Arial"/>
                <a:cs typeface="Arial"/>
              </a:rPr>
              <a:t> </a:t>
            </a:r>
            <a:r>
              <a:rPr sz="1071" dirty="0">
                <a:latin typeface="Arial"/>
                <a:cs typeface="Arial"/>
              </a:rPr>
              <a:t>for</a:t>
            </a:r>
            <a:r>
              <a:rPr sz="1071" spc="-10" dirty="0">
                <a:latin typeface="Arial"/>
                <a:cs typeface="Arial"/>
              </a:rPr>
              <a:t> </a:t>
            </a:r>
            <a:r>
              <a:rPr sz="1071" dirty="0">
                <a:latin typeface="Arial"/>
                <a:cs typeface="Arial"/>
              </a:rPr>
              <a:t>these</a:t>
            </a:r>
            <a:r>
              <a:rPr sz="1071" spc="-5" dirty="0">
                <a:latin typeface="Arial"/>
                <a:cs typeface="Arial"/>
              </a:rPr>
              <a:t> </a:t>
            </a:r>
            <a:r>
              <a:rPr sz="1071" spc="-10" dirty="0">
                <a:latin typeface="Arial"/>
                <a:cs typeface="Arial"/>
              </a:rPr>
              <a:t>different </a:t>
            </a:r>
            <a:r>
              <a:rPr sz="1071" dirty="0">
                <a:latin typeface="Arial"/>
                <a:cs typeface="Arial"/>
              </a:rPr>
              <a:t>conditions.</a:t>
            </a:r>
            <a:r>
              <a:rPr sz="1071" spc="54"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receiver</a:t>
            </a:r>
            <a:r>
              <a:rPr sz="1071" spc="58" dirty="0">
                <a:latin typeface="Arial"/>
                <a:cs typeface="Arial"/>
              </a:rPr>
              <a:t> </a:t>
            </a:r>
            <a:r>
              <a:rPr sz="1071" dirty="0">
                <a:latin typeface="Arial"/>
                <a:cs typeface="Arial"/>
              </a:rPr>
              <a:t>acts</a:t>
            </a:r>
            <a:r>
              <a:rPr sz="1071" spc="63" dirty="0">
                <a:latin typeface="Arial"/>
                <a:cs typeface="Arial"/>
              </a:rPr>
              <a:t> </a:t>
            </a:r>
            <a:r>
              <a:rPr sz="1071" dirty="0">
                <a:latin typeface="Arial"/>
                <a:cs typeface="Arial"/>
              </a:rPr>
              <a:t>as</a:t>
            </a:r>
            <a:r>
              <a:rPr sz="1071" spc="63" dirty="0">
                <a:latin typeface="Arial"/>
                <a:cs typeface="Arial"/>
              </a:rPr>
              <a:t> </a:t>
            </a:r>
            <a:r>
              <a:rPr sz="1071" dirty="0">
                <a:latin typeface="Arial"/>
                <a:cs typeface="Arial"/>
              </a:rPr>
              <a:t>a</a:t>
            </a:r>
            <a:r>
              <a:rPr sz="1071" spc="49" dirty="0">
                <a:latin typeface="Arial"/>
                <a:cs typeface="Arial"/>
              </a:rPr>
              <a:t> </a:t>
            </a:r>
            <a:r>
              <a:rPr sz="1071" dirty="0">
                <a:latin typeface="Arial"/>
                <a:cs typeface="Arial"/>
              </a:rPr>
              <a:t>storage</a:t>
            </a:r>
            <a:r>
              <a:rPr sz="1071" spc="68" dirty="0">
                <a:latin typeface="Arial"/>
                <a:cs typeface="Arial"/>
              </a:rPr>
              <a:t> </a:t>
            </a:r>
            <a:r>
              <a:rPr sz="1071" dirty="0">
                <a:latin typeface="Arial"/>
                <a:cs typeface="Arial"/>
              </a:rPr>
              <a:t>tank</a:t>
            </a:r>
            <a:r>
              <a:rPr sz="1071" spc="58" dirty="0">
                <a:latin typeface="Arial"/>
                <a:cs typeface="Arial"/>
              </a:rPr>
              <a:t> </a:t>
            </a:r>
            <a:r>
              <a:rPr sz="1071" dirty="0">
                <a:latin typeface="Arial"/>
                <a:cs typeface="Arial"/>
              </a:rPr>
              <a:t>for</a:t>
            </a:r>
            <a:r>
              <a:rPr sz="1071" spc="58"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extra</a:t>
            </a:r>
            <a:r>
              <a:rPr sz="1071" spc="63" dirty="0">
                <a:latin typeface="Arial"/>
                <a:cs typeface="Arial"/>
              </a:rPr>
              <a:t> </a:t>
            </a:r>
            <a:r>
              <a:rPr sz="1071" dirty="0">
                <a:latin typeface="Arial"/>
                <a:cs typeface="Arial"/>
              </a:rPr>
              <a:t>refrigerant.</a:t>
            </a:r>
            <a:r>
              <a:rPr sz="1071" spc="63" dirty="0">
                <a:latin typeface="Arial"/>
                <a:cs typeface="Arial"/>
              </a:rPr>
              <a:t> </a:t>
            </a:r>
            <a:r>
              <a:rPr sz="1071" dirty="0">
                <a:latin typeface="Arial"/>
                <a:cs typeface="Arial"/>
              </a:rPr>
              <a:t>It</a:t>
            </a:r>
            <a:r>
              <a:rPr sz="1071" spc="63" dirty="0">
                <a:latin typeface="Arial"/>
                <a:cs typeface="Arial"/>
              </a:rPr>
              <a:t> </a:t>
            </a:r>
            <a:r>
              <a:rPr sz="1071" dirty="0">
                <a:latin typeface="Arial"/>
                <a:cs typeface="Arial"/>
              </a:rPr>
              <a:t>also</a:t>
            </a:r>
            <a:r>
              <a:rPr sz="1071" spc="68" dirty="0">
                <a:latin typeface="Arial"/>
                <a:cs typeface="Arial"/>
              </a:rPr>
              <a:t> </a:t>
            </a:r>
            <a:r>
              <a:rPr sz="1071" dirty="0">
                <a:latin typeface="Arial"/>
                <a:cs typeface="Arial"/>
              </a:rPr>
              <a:t>contains</a:t>
            </a:r>
            <a:r>
              <a:rPr sz="1071" spc="63" dirty="0">
                <a:latin typeface="Arial"/>
                <a:cs typeface="Arial"/>
              </a:rPr>
              <a:t> </a:t>
            </a:r>
            <a:r>
              <a:rPr sz="1071" dirty="0">
                <a:latin typeface="Arial"/>
                <a:cs typeface="Arial"/>
              </a:rPr>
              <a:t>a</a:t>
            </a:r>
            <a:r>
              <a:rPr sz="1071" spc="54" dirty="0">
                <a:latin typeface="Arial"/>
                <a:cs typeface="Arial"/>
              </a:rPr>
              <a:t> </a:t>
            </a:r>
            <a:r>
              <a:rPr sz="1071" spc="-10" dirty="0">
                <a:latin typeface="Arial"/>
                <a:cs typeface="Arial"/>
              </a:rPr>
              <a:t>filter </a:t>
            </a:r>
            <a:r>
              <a:rPr sz="1071" dirty="0">
                <a:latin typeface="Arial"/>
                <a:cs typeface="Arial"/>
              </a:rPr>
              <a:t>and</a:t>
            </a:r>
            <a:r>
              <a:rPr sz="1071" spc="190" dirty="0">
                <a:latin typeface="Arial"/>
                <a:cs typeface="Arial"/>
              </a:rPr>
              <a:t> </a:t>
            </a:r>
            <a:r>
              <a:rPr sz="1071" dirty="0">
                <a:latin typeface="Arial"/>
                <a:cs typeface="Arial"/>
              </a:rPr>
              <a:t>a</a:t>
            </a:r>
            <a:r>
              <a:rPr sz="1071" spc="195" dirty="0">
                <a:latin typeface="Arial"/>
                <a:cs typeface="Arial"/>
              </a:rPr>
              <a:t> </a:t>
            </a:r>
            <a:r>
              <a:rPr sz="1071" dirty="0">
                <a:latin typeface="Arial"/>
                <a:cs typeface="Arial"/>
              </a:rPr>
              <a:t>desiccant</a:t>
            </a:r>
            <a:r>
              <a:rPr sz="1071" spc="195" dirty="0">
                <a:latin typeface="Arial"/>
                <a:cs typeface="Arial"/>
              </a:rPr>
              <a:t> </a:t>
            </a:r>
            <a:r>
              <a:rPr sz="1071" dirty="0">
                <a:latin typeface="Arial"/>
                <a:cs typeface="Arial"/>
              </a:rPr>
              <a:t>material</a:t>
            </a:r>
            <a:r>
              <a:rPr sz="1071" spc="195" dirty="0">
                <a:latin typeface="Arial"/>
                <a:cs typeface="Arial"/>
              </a:rPr>
              <a:t> </a:t>
            </a:r>
            <a:r>
              <a:rPr sz="1071" dirty="0">
                <a:latin typeface="Arial"/>
                <a:cs typeface="Arial"/>
              </a:rPr>
              <a:t>in</a:t>
            </a:r>
            <a:r>
              <a:rPr sz="1071" spc="195" dirty="0">
                <a:latin typeface="Arial"/>
                <a:cs typeface="Arial"/>
              </a:rPr>
              <a:t> </a:t>
            </a:r>
            <a:r>
              <a:rPr sz="1071" dirty="0">
                <a:latin typeface="Arial"/>
                <a:cs typeface="Arial"/>
              </a:rPr>
              <a:t>an</a:t>
            </a:r>
            <a:r>
              <a:rPr sz="1071" spc="190" dirty="0">
                <a:latin typeface="Arial"/>
                <a:cs typeface="Arial"/>
              </a:rPr>
              <a:t> </a:t>
            </a:r>
            <a:r>
              <a:rPr sz="1071" dirty="0">
                <a:latin typeface="Arial"/>
                <a:cs typeface="Arial"/>
              </a:rPr>
              <a:t>internal</a:t>
            </a:r>
            <a:r>
              <a:rPr sz="1071" spc="195" dirty="0">
                <a:latin typeface="Arial"/>
                <a:cs typeface="Arial"/>
              </a:rPr>
              <a:t> </a:t>
            </a:r>
            <a:r>
              <a:rPr sz="1071" dirty="0">
                <a:latin typeface="Arial"/>
                <a:cs typeface="Arial"/>
              </a:rPr>
              <a:t>sack</a:t>
            </a:r>
            <a:r>
              <a:rPr sz="1071" spc="199" dirty="0">
                <a:latin typeface="Arial"/>
                <a:cs typeface="Arial"/>
              </a:rPr>
              <a:t> </a:t>
            </a:r>
            <a:r>
              <a:rPr sz="1071" dirty="0">
                <a:latin typeface="Arial"/>
                <a:cs typeface="Arial"/>
              </a:rPr>
              <a:t>to</a:t>
            </a:r>
            <a:r>
              <a:rPr sz="1071" spc="195" dirty="0">
                <a:latin typeface="Arial"/>
                <a:cs typeface="Arial"/>
              </a:rPr>
              <a:t> </a:t>
            </a:r>
            <a:r>
              <a:rPr sz="1071" dirty="0">
                <a:latin typeface="Arial"/>
                <a:cs typeface="Arial"/>
              </a:rPr>
              <a:t>help</a:t>
            </a:r>
            <a:r>
              <a:rPr sz="1071" spc="195" dirty="0">
                <a:latin typeface="Arial"/>
                <a:cs typeface="Arial"/>
              </a:rPr>
              <a:t> </a:t>
            </a:r>
            <a:r>
              <a:rPr sz="1071" dirty="0">
                <a:latin typeface="Arial"/>
                <a:cs typeface="Arial"/>
              </a:rPr>
              <a:t>remove</a:t>
            </a:r>
            <a:r>
              <a:rPr sz="1071" spc="190" dirty="0">
                <a:latin typeface="Arial"/>
                <a:cs typeface="Arial"/>
              </a:rPr>
              <a:t> </a:t>
            </a:r>
            <a:r>
              <a:rPr sz="1071" dirty="0">
                <a:latin typeface="Arial"/>
                <a:cs typeface="Arial"/>
              </a:rPr>
              <a:t>impurities</a:t>
            </a:r>
            <a:r>
              <a:rPr sz="1071" spc="199" dirty="0">
                <a:latin typeface="Arial"/>
                <a:cs typeface="Arial"/>
              </a:rPr>
              <a:t> </a:t>
            </a:r>
            <a:r>
              <a:rPr sz="1071" dirty="0">
                <a:latin typeface="Arial"/>
                <a:cs typeface="Arial"/>
              </a:rPr>
              <a:t>and</a:t>
            </a:r>
            <a:r>
              <a:rPr sz="1071" spc="195" dirty="0">
                <a:latin typeface="Arial"/>
                <a:cs typeface="Arial"/>
              </a:rPr>
              <a:t> </a:t>
            </a:r>
            <a:r>
              <a:rPr sz="1071" dirty="0">
                <a:latin typeface="Arial"/>
                <a:cs typeface="Arial"/>
              </a:rPr>
              <a:t>moisture</a:t>
            </a:r>
            <a:r>
              <a:rPr sz="1071" spc="195" dirty="0">
                <a:latin typeface="Arial"/>
                <a:cs typeface="Arial"/>
              </a:rPr>
              <a:t> </a:t>
            </a:r>
            <a:r>
              <a:rPr sz="1071" dirty="0">
                <a:latin typeface="Arial"/>
                <a:cs typeface="Arial"/>
              </a:rPr>
              <a:t>in</a:t>
            </a:r>
            <a:r>
              <a:rPr sz="1071" spc="195" dirty="0">
                <a:latin typeface="Arial"/>
                <a:cs typeface="Arial"/>
              </a:rPr>
              <a:t> </a:t>
            </a:r>
            <a:r>
              <a:rPr sz="1071" spc="-24" dirty="0">
                <a:latin typeface="Arial"/>
                <a:cs typeface="Arial"/>
              </a:rPr>
              <a:t>the </a:t>
            </a:r>
            <a:r>
              <a:rPr sz="1071" dirty="0">
                <a:latin typeface="Arial"/>
                <a:cs typeface="Arial"/>
              </a:rPr>
              <a:t>refrigerant</a:t>
            </a:r>
            <a:r>
              <a:rPr sz="1071" spc="-24" dirty="0">
                <a:latin typeface="Arial"/>
                <a:cs typeface="Arial"/>
              </a:rPr>
              <a:t> </a:t>
            </a:r>
            <a:r>
              <a:rPr sz="1071" spc="-10" dirty="0">
                <a:latin typeface="Arial"/>
                <a:cs typeface="Arial"/>
              </a:rPr>
              <a:t>system.</a:t>
            </a:r>
            <a:endParaRPr sz="1071">
              <a:latin typeface="Arial"/>
              <a:cs typeface="Arial"/>
            </a:endParaRPr>
          </a:p>
          <a:p>
            <a:pPr marL="12369">
              <a:spcBef>
                <a:spcPts val="1149"/>
              </a:spcBef>
            </a:pPr>
            <a:r>
              <a:rPr sz="1071" dirty="0">
                <a:latin typeface="Arial"/>
                <a:cs typeface="Arial"/>
              </a:rPr>
              <a:t>The</a:t>
            </a:r>
            <a:r>
              <a:rPr sz="1071" spc="-15" dirty="0">
                <a:latin typeface="Arial"/>
                <a:cs typeface="Arial"/>
              </a:rPr>
              <a:t> </a:t>
            </a:r>
            <a:r>
              <a:rPr sz="1071" dirty="0">
                <a:latin typeface="Arial"/>
                <a:cs typeface="Arial"/>
              </a:rPr>
              <a:t>function</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receiver/dryer</a:t>
            </a:r>
            <a:r>
              <a:rPr sz="1071" spc="-15"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as</a:t>
            </a:r>
            <a:r>
              <a:rPr sz="1071" spc="-10" dirty="0">
                <a:latin typeface="Arial"/>
                <a:cs typeface="Arial"/>
              </a:rPr>
              <a:t> follows:</a:t>
            </a:r>
            <a:endParaRPr sz="1071">
              <a:latin typeface="Arial"/>
              <a:cs typeface="Arial"/>
            </a:endParaRPr>
          </a:p>
        </p:txBody>
      </p:sp>
      <p:sp>
        <p:nvSpPr>
          <p:cNvPr id="4" name="object 4"/>
          <p:cNvSpPr txBox="1"/>
          <p:nvPr/>
        </p:nvSpPr>
        <p:spPr>
          <a:xfrm>
            <a:off x="878126" y="888953"/>
            <a:ext cx="5812948" cy="1379017"/>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12369" algn="just"/>
            <a:r>
              <a:rPr sz="1071" b="1" dirty="0">
                <a:latin typeface="Arial"/>
                <a:cs typeface="Arial"/>
              </a:rPr>
              <a:t>2.10.3.</a:t>
            </a:r>
            <a:r>
              <a:rPr sz="1071" b="1" spc="-73" dirty="0">
                <a:latin typeface="Arial"/>
                <a:cs typeface="Arial"/>
              </a:rPr>
              <a:t> </a:t>
            </a:r>
            <a:r>
              <a:rPr sz="1071" b="1" dirty="0">
                <a:latin typeface="Arial"/>
                <a:cs typeface="Arial"/>
              </a:rPr>
              <a:t>Noise</a:t>
            </a:r>
            <a:r>
              <a:rPr sz="1071" b="1" spc="-34" dirty="0">
                <a:latin typeface="Arial"/>
                <a:cs typeface="Arial"/>
              </a:rPr>
              <a:t> </a:t>
            </a:r>
            <a:r>
              <a:rPr sz="1071" b="1" spc="-10" dirty="0">
                <a:latin typeface="Arial"/>
                <a:cs typeface="Arial"/>
              </a:rPr>
              <a:t>Diagnostics</a:t>
            </a:r>
            <a:endParaRPr sz="1071" dirty="0">
              <a:latin typeface="Arial"/>
              <a:cs typeface="Arial"/>
            </a:endParaRPr>
          </a:p>
          <a:p>
            <a:pPr marL="12369" marR="4947" algn="just">
              <a:lnSpc>
                <a:spcPct val="143900"/>
              </a:lnSpc>
              <a:spcBef>
                <a:spcPts val="565"/>
              </a:spcBef>
            </a:pPr>
            <a:r>
              <a:rPr sz="1071" dirty="0">
                <a:latin typeface="Arial"/>
                <a:cs typeface="Arial"/>
              </a:rPr>
              <a:t>The</a:t>
            </a:r>
            <a:r>
              <a:rPr sz="1071" spc="78" dirty="0">
                <a:latin typeface="Arial"/>
                <a:cs typeface="Arial"/>
              </a:rPr>
              <a:t> </a:t>
            </a:r>
            <a:r>
              <a:rPr sz="1071" dirty="0">
                <a:latin typeface="Arial"/>
                <a:cs typeface="Arial"/>
              </a:rPr>
              <a:t>noise</a:t>
            </a:r>
            <a:r>
              <a:rPr sz="1071" spc="78" dirty="0">
                <a:latin typeface="Arial"/>
                <a:cs typeface="Arial"/>
              </a:rPr>
              <a:t> </a:t>
            </a:r>
            <a:r>
              <a:rPr sz="1071" dirty="0">
                <a:latin typeface="Arial"/>
                <a:cs typeface="Arial"/>
              </a:rPr>
              <a:t>heard</a:t>
            </a:r>
            <a:r>
              <a:rPr sz="1071" spc="78" dirty="0">
                <a:latin typeface="Arial"/>
                <a:cs typeface="Arial"/>
              </a:rPr>
              <a:t> </a:t>
            </a:r>
            <a:r>
              <a:rPr sz="1071" dirty="0">
                <a:latin typeface="Arial"/>
                <a:cs typeface="Arial"/>
              </a:rPr>
              <a:t>when</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A/C</a:t>
            </a:r>
            <a:r>
              <a:rPr sz="1071" spc="73" dirty="0">
                <a:latin typeface="Arial"/>
                <a:cs typeface="Arial"/>
              </a:rPr>
              <a:t> </a:t>
            </a:r>
            <a:r>
              <a:rPr sz="1071" dirty="0">
                <a:latin typeface="Arial"/>
                <a:cs typeface="Arial"/>
              </a:rPr>
              <a:t>system</a:t>
            </a:r>
            <a:r>
              <a:rPr sz="1071" spc="78" dirty="0">
                <a:latin typeface="Arial"/>
                <a:cs typeface="Arial"/>
              </a:rPr>
              <a:t> </a:t>
            </a:r>
            <a:r>
              <a:rPr sz="1071" dirty="0">
                <a:latin typeface="Arial"/>
                <a:cs typeface="Arial"/>
              </a:rPr>
              <a:t>is</a:t>
            </a:r>
            <a:r>
              <a:rPr sz="1071" spc="78" dirty="0">
                <a:latin typeface="Arial"/>
                <a:cs typeface="Arial"/>
              </a:rPr>
              <a:t> </a:t>
            </a:r>
            <a:r>
              <a:rPr sz="1071" dirty="0">
                <a:latin typeface="Arial"/>
                <a:cs typeface="Arial"/>
              </a:rPr>
              <a:t>first</a:t>
            </a:r>
            <a:r>
              <a:rPr sz="1071" spc="78" dirty="0">
                <a:latin typeface="Arial"/>
                <a:cs typeface="Arial"/>
              </a:rPr>
              <a:t> </a:t>
            </a:r>
            <a:r>
              <a:rPr sz="1071" dirty="0">
                <a:latin typeface="Arial"/>
                <a:cs typeface="Arial"/>
              </a:rPr>
              <a:t>turned</a:t>
            </a:r>
            <a:r>
              <a:rPr sz="1071" spc="78" dirty="0">
                <a:latin typeface="Arial"/>
                <a:cs typeface="Arial"/>
              </a:rPr>
              <a:t> </a:t>
            </a:r>
            <a:r>
              <a:rPr sz="1071" dirty="0">
                <a:latin typeface="Arial"/>
                <a:cs typeface="Arial"/>
              </a:rPr>
              <a:t>on</a:t>
            </a:r>
            <a:r>
              <a:rPr sz="1071" spc="78" dirty="0">
                <a:latin typeface="Arial"/>
                <a:cs typeface="Arial"/>
              </a:rPr>
              <a:t> </a:t>
            </a:r>
            <a:r>
              <a:rPr sz="1071" dirty="0">
                <a:latin typeface="Arial"/>
                <a:cs typeface="Arial"/>
              </a:rPr>
              <a:t>is</a:t>
            </a:r>
            <a:r>
              <a:rPr sz="1071" spc="73" dirty="0">
                <a:latin typeface="Arial"/>
                <a:cs typeface="Arial"/>
              </a:rPr>
              <a:t> </a:t>
            </a:r>
            <a:r>
              <a:rPr sz="1071" dirty="0">
                <a:latin typeface="Arial"/>
                <a:cs typeface="Arial"/>
              </a:rPr>
              <a:t>not</a:t>
            </a:r>
            <a:r>
              <a:rPr sz="1071" spc="78" dirty="0">
                <a:latin typeface="Arial"/>
                <a:cs typeface="Arial"/>
              </a:rPr>
              <a:t> </a:t>
            </a:r>
            <a:r>
              <a:rPr sz="1071" dirty="0">
                <a:latin typeface="Arial"/>
                <a:cs typeface="Arial"/>
              </a:rPr>
              <a:t>due</a:t>
            </a:r>
            <a:r>
              <a:rPr sz="1071" spc="78" dirty="0">
                <a:latin typeface="Arial"/>
                <a:cs typeface="Arial"/>
              </a:rPr>
              <a:t> </a:t>
            </a:r>
            <a:r>
              <a:rPr sz="1071" dirty="0">
                <a:latin typeface="Arial"/>
                <a:cs typeface="Arial"/>
              </a:rPr>
              <a:t>to</a:t>
            </a:r>
            <a:r>
              <a:rPr sz="1071" spc="78" dirty="0">
                <a:latin typeface="Arial"/>
                <a:cs typeface="Arial"/>
              </a:rPr>
              <a:t> </a:t>
            </a:r>
            <a:r>
              <a:rPr sz="1071" dirty="0">
                <a:latin typeface="Arial"/>
                <a:cs typeface="Arial"/>
              </a:rPr>
              <a:t>a</a:t>
            </a:r>
            <a:r>
              <a:rPr sz="1071" spc="73" dirty="0">
                <a:latin typeface="Arial"/>
                <a:cs typeface="Arial"/>
              </a:rPr>
              <a:t> </a:t>
            </a:r>
            <a:r>
              <a:rPr sz="1071" dirty="0">
                <a:latin typeface="Arial"/>
                <a:cs typeface="Arial"/>
              </a:rPr>
              <a:t>defect.</a:t>
            </a:r>
            <a:r>
              <a:rPr sz="1071" spc="78" dirty="0">
                <a:latin typeface="Arial"/>
                <a:cs typeface="Arial"/>
              </a:rPr>
              <a:t> </a:t>
            </a:r>
            <a:r>
              <a:rPr sz="1071" dirty="0">
                <a:latin typeface="Arial"/>
                <a:cs typeface="Arial"/>
              </a:rPr>
              <a:t>In</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event</a:t>
            </a:r>
            <a:r>
              <a:rPr sz="1071" spc="78" dirty="0">
                <a:latin typeface="Arial"/>
                <a:cs typeface="Arial"/>
              </a:rPr>
              <a:t> </a:t>
            </a:r>
            <a:r>
              <a:rPr sz="1071" spc="-24" dirty="0">
                <a:latin typeface="Arial"/>
                <a:cs typeface="Arial"/>
              </a:rPr>
              <a:t>of </a:t>
            </a:r>
            <a:r>
              <a:rPr sz="1071" dirty="0">
                <a:latin typeface="Arial"/>
                <a:cs typeface="Arial"/>
              </a:rPr>
              <a:t>persistent</a:t>
            </a:r>
            <a:r>
              <a:rPr sz="1071" spc="-39" dirty="0">
                <a:latin typeface="Arial"/>
                <a:cs typeface="Arial"/>
              </a:rPr>
              <a:t> </a:t>
            </a:r>
            <a:r>
              <a:rPr sz="1071" dirty="0">
                <a:latin typeface="Arial"/>
                <a:cs typeface="Arial"/>
              </a:rPr>
              <a:t>noise,</a:t>
            </a:r>
            <a:r>
              <a:rPr sz="1071" spc="-34" dirty="0">
                <a:latin typeface="Arial"/>
                <a:cs typeface="Arial"/>
              </a:rPr>
              <a:t> </a:t>
            </a:r>
            <a:r>
              <a:rPr sz="1071" dirty="0">
                <a:latin typeface="Arial"/>
                <a:cs typeface="Arial"/>
              </a:rPr>
              <a:t>check</a:t>
            </a:r>
            <a:r>
              <a:rPr sz="1071" spc="-34" dirty="0">
                <a:latin typeface="Arial"/>
                <a:cs typeface="Arial"/>
              </a:rPr>
              <a:t> </a:t>
            </a:r>
            <a:r>
              <a:rPr sz="1071" dirty="0">
                <a:latin typeface="Arial"/>
                <a:cs typeface="Arial"/>
              </a:rPr>
              <a:t>for</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presence</a:t>
            </a:r>
            <a:r>
              <a:rPr sz="1071" spc="-3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one</a:t>
            </a:r>
            <a:r>
              <a:rPr sz="1071" spc="-3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following</a:t>
            </a:r>
            <a:r>
              <a:rPr sz="1071" spc="-39" dirty="0">
                <a:latin typeface="Arial"/>
                <a:cs typeface="Arial"/>
              </a:rPr>
              <a:t> </a:t>
            </a:r>
            <a:r>
              <a:rPr sz="1071" dirty="0">
                <a:latin typeface="Arial"/>
                <a:cs typeface="Arial"/>
              </a:rPr>
              <a:t>malfunction</a:t>
            </a:r>
            <a:r>
              <a:rPr sz="1071" spc="-34" dirty="0">
                <a:latin typeface="Arial"/>
                <a:cs typeface="Arial"/>
              </a:rPr>
              <a:t> </a:t>
            </a:r>
            <a:r>
              <a:rPr sz="1071" dirty="0">
                <a:latin typeface="Arial"/>
                <a:cs typeface="Arial"/>
              </a:rPr>
              <a:t>causes</a:t>
            </a:r>
            <a:r>
              <a:rPr sz="1071" spc="-4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apply</a:t>
            </a:r>
            <a:r>
              <a:rPr sz="1071" spc="-34" dirty="0">
                <a:latin typeface="Arial"/>
                <a:cs typeface="Arial"/>
              </a:rPr>
              <a:t> </a:t>
            </a:r>
            <a:r>
              <a:rPr sz="1071" spc="-24" dirty="0">
                <a:latin typeface="Arial"/>
                <a:cs typeface="Arial"/>
              </a:rPr>
              <a:t>the </a:t>
            </a:r>
            <a:r>
              <a:rPr sz="1071" dirty="0">
                <a:latin typeface="Arial"/>
                <a:cs typeface="Arial"/>
              </a:rPr>
              <a:t>corresponding</a:t>
            </a:r>
            <a:r>
              <a:rPr sz="1071" spc="-63" dirty="0">
                <a:latin typeface="Arial"/>
                <a:cs typeface="Arial"/>
              </a:rPr>
              <a:t> </a:t>
            </a:r>
            <a:r>
              <a:rPr sz="1071" spc="-10" dirty="0">
                <a:latin typeface="Arial"/>
                <a:cs typeface="Arial"/>
              </a:rPr>
              <a:t>solution.</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27</a:t>
            </a:r>
          </a:p>
        </p:txBody>
      </p:sp>
      <p:sp>
        <p:nvSpPr>
          <p:cNvPr id="9" name="object 3">
            <a:extLst>
              <a:ext uri="{FF2B5EF4-FFF2-40B4-BE49-F238E27FC236}">
                <a16:creationId xmlns:a16="http://schemas.microsoft.com/office/drawing/2014/main" id="{6F0113D3-D610-899B-2B58-7E596517FD90}"/>
              </a:ext>
            </a:extLst>
          </p:cNvPr>
          <p:cNvSpPr txBox="1"/>
          <p:nvPr/>
        </p:nvSpPr>
        <p:spPr>
          <a:xfrm>
            <a:off x="3284346" y="102027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33318"/>
            <a:ext cx="5812948" cy="459086"/>
          </a:xfrm>
          <a:prstGeom prst="rect">
            <a:avLst/>
          </a:prstGeom>
        </p:spPr>
        <p:txBody>
          <a:bodyPr vert="horz" wrap="square" lIns="0" tIns="12368" rIns="0" bIns="0" rtlCol="0">
            <a:spAutoFit/>
          </a:bodyPr>
          <a:lstStyle/>
          <a:p>
            <a:pPr marL="12369" marR="4947">
              <a:lnSpc>
                <a:spcPct val="143700"/>
              </a:lnSpc>
              <a:spcBef>
                <a:spcPts val="97"/>
              </a:spcBef>
            </a:pPr>
            <a:r>
              <a:rPr sz="1071" dirty="0">
                <a:latin typeface="Arial"/>
                <a:cs typeface="Arial"/>
              </a:rPr>
              <a:t>The</a:t>
            </a:r>
            <a:r>
              <a:rPr sz="1071" spc="-54" dirty="0">
                <a:latin typeface="Arial"/>
                <a:cs typeface="Arial"/>
              </a:rPr>
              <a:t> </a:t>
            </a:r>
            <a:r>
              <a:rPr sz="1071" dirty="0">
                <a:latin typeface="Arial"/>
                <a:cs typeface="Arial"/>
              </a:rPr>
              <a:t>outlet</a:t>
            </a:r>
            <a:r>
              <a:rPr sz="1071" spc="-5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receiver/dryer</a:t>
            </a:r>
            <a:r>
              <a:rPr sz="1071" spc="-49" dirty="0">
                <a:latin typeface="Arial"/>
                <a:cs typeface="Arial"/>
              </a:rPr>
              <a:t> </a:t>
            </a:r>
            <a:r>
              <a:rPr sz="1071" spc="-10" dirty="0">
                <a:latin typeface="Arial"/>
                <a:cs typeface="Arial"/>
              </a:rPr>
              <a:t>connects</a:t>
            </a:r>
            <a:r>
              <a:rPr sz="1071" spc="-44"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a</a:t>
            </a:r>
            <a:r>
              <a:rPr sz="1071" spc="-54" dirty="0">
                <a:latin typeface="Arial"/>
                <a:cs typeface="Arial"/>
              </a:rPr>
              <a:t> </a:t>
            </a:r>
            <a:r>
              <a:rPr sz="1071" spc="-10" dirty="0">
                <a:latin typeface="Arial"/>
                <a:cs typeface="Arial"/>
              </a:rPr>
              <a:t>siphon</a:t>
            </a:r>
            <a:r>
              <a:rPr sz="1071" spc="-49" dirty="0">
                <a:latin typeface="Arial"/>
                <a:cs typeface="Arial"/>
              </a:rPr>
              <a:t> </a:t>
            </a:r>
            <a:r>
              <a:rPr sz="1071" dirty="0">
                <a:latin typeface="Arial"/>
                <a:cs typeface="Arial"/>
              </a:rPr>
              <a:t>tube</a:t>
            </a:r>
            <a:r>
              <a:rPr sz="1071" spc="-54" dirty="0">
                <a:latin typeface="Arial"/>
                <a:cs typeface="Arial"/>
              </a:rPr>
              <a:t> </a:t>
            </a:r>
            <a:r>
              <a:rPr sz="1071" dirty="0">
                <a:latin typeface="Arial"/>
                <a:cs typeface="Arial"/>
              </a:rPr>
              <a:t>that</a:t>
            </a:r>
            <a:r>
              <a:rPr sz="1071" spc="-49" dirty="0">
                <a:latin typeface="Arial"/>
                <a:cs typeface="Arial"/>
              </a:rPr>
              <a:t> </a:t>
            </a:r>
            <a:r>
              <a:rPr sz="1071" dirty="0">
                <a:latin typeface="Arial"/>
                <a:cs typeface="Arial"/>
              </a:rPr>
              <a:t>goes</a:t>
            </a:r>
            <a:r>
              <a:rPr sz="1071" spc="-49"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bottom</a:t>
            </a:r>
            <a:r>
              <a:rPr sz="1071" spc="-54" dirty="0">
                <a:latin typeface="Arial"/>
                <a:cs typeface="Arial"/>
              </a:rPr>
              <a:t> </a:t>
            </a:r>
            <a:r>
              <a:rPr sz="1071" dirty="0">
                <a:latin typeface="Arial"/>
                <a:cs typeface="Arial"/>
              </a:rPr>
              <a:t>of</a:t>
            </a:r>
            <a:r>
              <a:rPr sz="1071" spc="-54"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container. </a:t>
            </a:r>
            <a:r>
              <a:rPr sz="1071" dirty="0">
                <a:latin typeface="Arial"/>
                <a:cs typeface="Arial"/>
              </a:rPr>
              <a:t>This</a:t>
            </a:r>
            <a:r>
              <a:rPr sz="1071" spc="223" dirty="0">
                <a:latin typeface="Arial"/>
                <a:cs typeface="Arial"/>
              </a:rPr>
              <a:t> </a:t>
            </a:r>
            <a:r>
              <a:rPr sz="1071" dirty="0">
                <a:latin typeface="Arial"/>
                <a:cs typeface="Arial"/>
              </a:rPr>
              <a:t>acts</a:t>
            </a:r>
            <a:r>
              <a:rPr sz="1071" spc="223" dirty="0">
                <a:latin typeface="Arial"/>
                <a:cs typeface="Arial"/>
              </a:rPr>
              <a:t> </a:t>
            </a:r>
            <a:r>
              <a:rPr sz="1071" dirty="0">
                <a:latin typeface="Arial"/>
                <a:cs typeface="Arial"/>
              </a:rPr>
              <a:t>as</a:t>
            </a:r>
            <a:r>
              <a:rPr sz="1071" spc="229" dirty="0">
                <a:latin typeface="Arial"/>
                <a:cs typeface="Arial"/>
              </a:rPr>
              <a:t> </a:t>
            </a:r>
            <a:r>
              <a:rPr sz="1071" dirty="0">
                <a:latin typeface="Arial"/>
                <a:cs typeface="Arial"/>
              </a:rPr>
              <a:t>a</a:t>
            </a:r>
            <a:r>
              <a:rPr sz="1071" spc="219" dirty="0">
                <a:latin typeface="Arial"/>
                <a:cs typeface="Arial"/>
              </a:rPr>
              <a:t> </a:t>
            </a:r>
            <a:r>
              <a:rPr sz="1071" dirty="0">
                <a:latin typeface="Arial"/>
                <a:cs typeface="Arial"/>
              </a:rPr>
              <a:t>liquid/vapor</a:t>
            </a:r>
            <a:r>
              <a:rPr sz="1071" spc="223" dirty="0">
                <a:latin typeface="Arial"/>
                <a:cs typeface="Arial"/>
              </a:rPr>
              <a:t> </a:t>
            </a:r>
            <a:r>
              <a:rPr sz="1071" dirty="0">
                <a:latin typeface="Arial"/>
                <a:cs typeface="Arial"/>
              </a:rPr>
              <a:t>separator</a:t>
            </a:r>
            <a:r>
              <a:rPr sz="1071" spc="219" dirty="0">
                <a:latin typeface="Arial"/>
                <a:cs typeface="Arial"/>
              </a:rPr>
              <a:t> </a:t>
            </a:r>
            <a:r>
              <a:rPr sz="1071" dirty="0">
                <a:latin typeface="Arial"/>
                <a:cs typeface="Arial"/>
              </a:rPr>
              <a:t>and</a:t>
            </a:r>
            <a:r>
              <a:rPr sz="1071" spc="223" dirty="0">
                <a:latin typeface="Arial"/>
                <a:cs typeface="Arial"/>
              </a:rPr>
              <a:t> </a:t>
            </a:r>
            <a:r>
              <a:rPr sz="1071" dirty="0">
                <a:latin typeface="Arial"/>
                <a:cs typeface="Arial"/>
              </a:rPr>
              <a:t>ensures</a:t>
            </a:r>
            <a:r>
              <a:rPr sz="1071" spc="223" dirty="0">
                <a:latin typeface="Arial"/>
                <a:cs typeface="Arial"/>
              </a:rPr>
              <a:t> </a:t>
            </a:r>
            <a:r>
              <a:rPr sz="1071" dirty="0">
                <a:latin typeface="Arial"/>
                <a:cs typeface="Arial"/>
              </a:rPr>
              <a:t>only</a:t>
            </a:r>
            <a:r>
              <a:rPr sz="1071" spc="219" dirty="0">
                <a:latin typeface="Arial"/>
                <a:cs typeface="Arial"/>
              </a:rPr>
              <a:t> </a:t>
            </a:r>
            <a:r>
              <a:rPr sz="1071" dirty="0">
                <a:latin typeface="Arial"/>
                <a:cs typeface="Arial"/>
              </a:rPr>
              <a:t>liquid</a:t>
            </a:r>
            <a:r>
              <a:rPr sz="1071" spc="223" dirty="0">
                <a:latin typeface="Arial"/>
                <a:cs typeface="Arial"/>
              </a:rPr>
              <a:t> </a:t>
            </a:r>
            <a:r>
              <a:rPr sz="1071" dirty="0">
                <a:latin typeface="Arial"/>
                <a:cs typeface="Arial"/>
              </a:rPr>
              <a:t>refrigerant</a:t>
            </a:r>
            <a:r>
              <a:rPr sz="1071" spc="219" dirty="0">
                <a:latin typeface="Arial"/>
                <a:cs typeface="Arial"/>
              </a:rPr>
              <a:t> </a:t>
            </a:r>
            <a:r>
              <a:rPr sz="1071" dirty="0">
                <a:latin typeface="Arial"/>
                <a:cs typeface="Arial"/>
              </a:rPr>
              <a:t>is</a:t>
            </a:r>
            <a:r>
              <a:rPr sz="1071" spc="229" dirty="0">
                <a:latin typeface="Arial"/>
                <a:cs typeface="Arial"/>
              </a:rPr>
              <a:t> </a:t>
            </a:r>
            <a:r>
              <a:rPr sz="1071" dirty="0">
                <a:latin typeface="Arial"/>
                <a:cs typeface="Arial"/>
              </a:rPr>
              <a:t>supplied</a:t>
            </a:r>
            <a:r>
              <a:rPr sz="1071" spc="219" dirty="0">
                <a:latin typeface="Arial"/>
                <a:cs typeface="Arial"/>
              </a:rPr>
              <a:t> </a:t>
            </a:r>
            <a:r>
              <a:rPr sz="1071" dirty="0">
                <a:latin typeface="Arial"/>
                <a:cs typeface="Arial"/>
              </a:rPr>
              <a:t>to</a:t>
            </a:r>
            <a:r>
              <a:rPr sz="1071" spc="223" dirty="0">
                <a:latin typeface="Arial"/>
                <a:cs typeface="Arial"/>
              </a:rPr>
              <a:t> </a:t>
            </a:r>
            <a:r>
              <a:rPr sz="1071" spc="-24" dirty="0">
                <a:latin typeface="Arial"/>
                <a:cs typeface="Arial"/>
              </a:rPr>
              <a:t>the</a:t>
            </a:r>
            <a:endParaRPr sz="1071">
              <a:latin typeface="Arial"/>
              <a:cs typeface="Arial"/>
            </a:endParaRPr>
          </a:p>
        </p:txBody>
      </p:sp>
      <p:pic>
        <p:nvPicPr>
          <p:cNvPr id="3" name="object 3"/>
          <p:cNvPicPr/>
          <p:nvPr/>
        </p:nvPicPr>
        <p:blipFill>
          <a:blip r:embed="rId2" cstate="print"/>
          <a:stretch>
            <a:fillRect/>
          </a:stretch>
        </p:blipFill>
        <p:spPr>
          <a:xfrm>
            <a:off x="2591093" y="5409893"/>
            <a:ext cx="2310978" cy="3350804"/>
          </a:xfrm>
          <a:prstGeom prst="rect">
            <a:avLst/>
          </a:prstGeom>
        </p:spPr>
      </p:pic>
      <p:sp>
        <p:nvSpPr>
          <p:cNvPr id="4" name="object 4"/>
          <p:cNvSpPr txBox="1"/>
          <p:nvPr/>
        </p:nvSpPr>
        <p:spPr>
          <a:xfrm>
            <a:off x="878127" y="888954"/>
            <a:ext cx="5813566" cy="4364658"/>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21"/>
              </a:spcBef>
            </a:pPr>
            <a:endParaRPr sz="974" dirty="0">
              <a:latin typeface="Verdana"/>
              <a:cs typeface="Verdana"/>
            </a:endParaRPr>
          </a:p>
          <a:p>
            <a:pPr marL="455161" marR="4947" indent="-220160" algn="just">
              <a:lnSpc>
                <a:spcPct val="143600"/>
              </a:lnSpc>
              <a:buAutoNum type="alphaLcPeriod"/>
              <a:tabLst>
                <a:tab pos="457636" algn="l"/>
              </a:tabLst>
            </a:pPr>
            <a:r>
              <a:rPr sz="1071" dirty="0">
                <a:latin typeface="Arial"/>
                <a:cs typeface="Arial"/>
              </a:rPr>
              <a:t>To</a:t>
            </a:r>
            <a:r>
              <a:rPr sz="1071" spc="-34" dirty="0">
                <a:latin typeface="Arial"/>
                <a:cs typeface="Arial"/>
              </a:rPr>
              <a:t> </a:t>
            </a:r>
            <a:r>
              <a:rPr sz="1071" dirty="0">
                <a:latin typeface="Arial"/>
                <a:cs typeface="Arial"/>
              </a:rPr>
              <a:t>ensure</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free</a:t>
            </a:r>
            <a:r>
              <a:rPr sz="1071" spc="-29" dirty="0">
                <a:latin typeface="Arial"/>
                <a:cs typeface="Arial"/>
              </a:rPr>
              <a:t> </a:t>
            </a:r>
            <a:r>
              <a:rPr sz="1071" dirty="0">
                <a:latin typeface="Arial"/>
                <a:cs typeface="Arial"/>
              </a:rPr>
              <a:t>from</a:t>
            </a:r>
            <a:r>
              <a:rPr sz="1071" spc="-39" dirty="0">
                <a:latin typeface="Arial"/>
                <a:cs typeface="Arial"/>
              </a:rPr>
              <a:t> </a:t>
            </a:r>
            <a:r>
              <a:rPr sz="1071" dirty="0">
                <a:latin typeface="Arial"/>
                <a:cs typeface="Arial"/>
              </a:rPr>
              <a:t>dirt</a:t>
            </a:r>
            <a:r>
              <a:rPr sz="1071" spc="-34" dirty="0">
                <a:latin typeface="Arial"/>
                <a:cs typeface="Arial"/>
              </a:rPr>
              <a:t> </a:t>
            </a:r>
            <a:r>
              <a:rPr sz="1071" dirty="0">
                <a:latin typeface="Arial"/>
                <a:cs typeface="Arial"/>
              </a:rPr>
              <a:t>preventing</a:t>
            </a:r>
            <a:r>
              <a:rPr sz="1071" spc="-34" dirty="0">
                <a:latin typeface="Arial"/>
                <a:cs typeface="Arial"/>
              </a:rPr>
              <a:t> </a:t>
            </a:r>
            <a:r>
              <a:rPr sz="1071" dirty="0">
                <a:latin typeface="Arial"/>
                <a:cs typeface="Arial"/>
              </a:rPr>
              <a:t>any</a:t>
            </a:r>
            <a:r>
              <a:rPr sz="1071" spc="-24" dirty="0">
                <a:latin typeface="Arial"/>
                <a:cs typeface="Arial"/>
              </a:rPr>
              <a:t> </a:t>
            </a:r>
            <a:r>
              <a:rPr sz="1071" spc="-10" dirty="0">
                <a:latin typeface="Arial"/>
                <a:cs typeface="Arial"/>
              </a:rPr>
              <a:t>excessive</a:t>
            </a:r>
            <a:r>
              <a:rPr sz="1071" spc="-29" dirty="0">
                <a:latin typeface="Arial"/>
                <a:cs typeface="Arial"/>
              </a:rPr>
              <a:t> </a:t>
            </a:r>
            <a:r>
              <a:rPr sz="1071" dirty="0">
                <a:latin typeface="Arial"/>
                <a:cs typeface="Arial"/>
              </a:rPr>
              <a:t>wear</a:t>
            </a:r>
            <a:r>
              <a:rPr sz="1071" spc="-34" dirty="0">
                <a:latin typeface="Arial"/>
                <a:cs typeface="Arial"/>
              </a:rPr>
              <a:t> </a:t>
            </a:r>
            <a:r>
              <a:rPr sz="1071" dirty="0">
                <a:latin typeface="Arial"/>
                <a:cs typeface="Arial"/>
              </a:rPr>
              <a:t>or</a:t>
            </a:r>
            <a:r>
              <a:rPr sz="1071" spc="-34" dirty="0">
                <a:latin typeface="Arial"/>
                <a:cs typeface="Arial"/>
              </a:rPr>
              <a:t> </a:t>
            </a:r>
            <a:r>
              <a:rPr sz="1071" dirty="0">
                <a:latin typeface="Arial"/>
                <a:cs typeface="Arial"/>
              </a:rPr>
              <a:t>premature</a:t>
            </a:r>
            <a:r>
              <a:rPr sz="1071" spc="-29" dirty="0">
                <a:latin typeface="Arial"/>
                <a:cs typeface="Arial"/>
              </a:rPr>
              <a:t> </a:t>
            </a:r>
            <a:r>
              <a:rPr sz="1071" spc="-10" dirty="0">
                <a:latin typeface="Arial"/>
                <a:cs typeface="Arial"/>
              </a:rPr>
              <a:t>failure 	</a:t>
            </a:r>
            <a:r>
              <a:rPr sz="1071" dirty="0">
                <a:latin typeface="Arial"/>
                <a:cs typeface="Arial"/>
              </a:rPr>
              <a:t>of</a:t>
            </a:r>
            <a:r>
              <a:rPr sz="1071" spc="-10" dirty="0">
                <a:latin typeface="Arial"/>
                <a:cs typeface="Arial"/>
              </a:rPr>
              <a:t> components.</a:t>
            </a:r>
            <a:endParaRPr sz="1071" dirty="0">
              <a:latin typeface="Arial"/>
              <a:cs typeface="Arial"/>
            </a:endParaRPr>
          </a:p>
          <a:p>
            <a:pPr marL="455161" indent="-220160" algn="just">
              <a:spcBef>
                <a:spcPts val="560"/>
              </a:spcBef>
              <a:buAutoNum type="alphaLcPeriod"/>
              <a:tabLst>
                <a:tab pos="455161" algn="l"/>
                <a:tab pos="457636" algn="l"/>
              </a:tabLst>
            </a:pPr>
            <a:r>
              <a:rPr sz="1071" dirty="0">
                <a:latin typeface="Arial"/>
                <a:cs typeface="Arial"/>
              </a:rPr>
              <a:t>To</a:t>
            </a:r>
            <a:r>
              <a:rPr sz="1071" spc="97" dirty="0">
                <a:latin typeface="Arial"/>
                <a:cs typeface="Arial"/>
              </a:rPr>
              <a:t> </a:t>
            </a:r>
            <a:r>
              <a:rPr sz="1071" dirty="0">
                <a:latin typeface="Arial"/>
                <a:cs typeface="Arial"/>
              </a:rPr>
              <a:t>remove</a:t>
            </a:r>
            <a:r>
              <a:rPr sz="1071" spc="102" dirty="0">
                <a:latin typeface="Arial"/>
                <a:cs typeface="Arial"/>
              </a:rPr>
              <a:t> </a:t>
            </a:r>
            <a:r>
              <a:rPr sz="1071" dirty="0">
                <a:latin typeface="Arial"/>
                <a:cs typeface="Arial"/>
              </a:rPr>
              <a:t>moisture</a:t>
            </a:r>
            <a:r>
              <a:rPr sz="1071" spc="97" dirty="0">
                <a:latin typeface="Arial"/>
                <a:cs typeface="Arial"/>
              </a:rPr>
              <a:t> </a:t>
            </a:r>
            <a:r>
              <a:rPr sz="1071" dirty="0">
                <a:latin typeface="Arial"/>
                <a:cs typeface="Arial"/>
              </a:rPr>
              <a:t>from</a:t>
            </a:r>
            <a:r>
              <a:rPr sz="1071" spc="93"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refrigerant</a:t>
            </a:r>
            <a:r>
              <a:rPr sz="1071" spc="93" dirty="0">
                <a:latin typeface="Arial"/>
                <a:cs typeface="Arial"/>
              </a:rPr>
              <a:t> </a:t>
            </a:r>
            <a:r>
              <a:rPr sz="1071" dirty="0">
                <a:latin typeface="Arial"/>
                <a:cs typeface="Arial"/>
              </a:rPr>
              <a:t>ensuring</a:t>
            </a:r>
            <a:r>
              <a:rPr sz="1071" spc="97" dirty="0">
                <a:latin typeface="Arial"/>
                <a:cs typeface="Arial"/>
              </a:rPr>
              <a:t> </a:t>
            </a:r>
            <a:r>
              <a:rPr sz="1071" dirty="0">
                <a:latin typeface="Arial"/>
                <a:cs typeface="Arial"/>
              </a:rPr>
              <a:t>no</a:t>
            </a:r>
            <a:r>
              <a:rPr sz="1071" spc="97" dirty="0">
                <a:latin typeface="Arial"/>
                <a:cs typeface="Arial"/>
              </a:rPr>
              <a:t> </a:t>
            </a:r>
            <a:r>
              <a:rPr sz="1071" dirty="0">
                <a:latin typeface="Arial"/>
                <a:cs typeface="Arial"/>
              </a:rPr>
              <a:t>ice</a:t>
            </a:r>
            <a:r>
              <a:rPr sz="1071" spc="97" dirty="0">
                <a:latin typeface="Arial"/>
                <a:cs typeface="Arial"/>
              </a:rPr>
              <a:t> </a:t>
            </a:r>
            <a:r>
              <a:rPr sz="1071" dirty="0">
                <a:latin typeface="Arial"/>
                <a:cs typeface="Arial"/>
              </a:rPr>
              <a:t>can</a:t>
            </a:r>
            <a:r>
              <a:rPr sz="1071" spc="97" dirty="0">
                <a:latin typeface="Arial"/>
                <a:cs typeface="Arial"/>
              </a:rPr>
              <a:t> </a:t>
            </a:r>
            <a:r>
              <a:rPr sz="1071" dirty="0">
                <a:latin typeface="Arial"/>
                <a:cs typeface="Arial"/>
              </a:rPr>
              <a:t>form</a:t>
            </a:r>
            <a:r>
              <a:rPr sz="1071" spc="93" dirty="0">
                <a:latin typeface="Arial"/>
                <a:cs typeface="Arial"/>
              </a:rPr>
              <a:t> </a:t>
            </a:r>
            <a:r>
              <a:rPr sz="1071" dirty="0">
                <a:latin typeface="Arial"/>
                <a:cs typeface="Arial"/>
              </a:rPr>
              <a:t>on</a:t>
            </a:r>
            <a:r>
              <a:rPr sz="1071" spc="107" dirty="0">
                <a:latin typeface="Arial"/>
                <a:cs typeface="Arial"/>
              </a:rPr>
              <a:t> </a:t>
            </a:r>
            <a:r>
              <a:rPr sz="1071" dirty="0">
                <a:latin typeface="Arial"/>
                <a:cs typeface="Arial"/>
              </a:rPr>
              <a:t>any</a:t>
            </a:r>
            <a:r>
              <a:rPr sz="1071" spc="97" dirty="0">
                <a:latin typeface="Arial"/>
                <a:cs typeface="Arial"/>
              </a:rPr>
              <a:t> </a:t>
            </a:r>
            <a:r>
              <a:rPr sz="1071" spc="-10" dirty="0">
                <a:latin typeface="Arial"/>
                <a:cs typeface="Arial"/>
              </a:rPr>
              <a:t>components</a:t>
            </a:r>
            <a:endParaRPr sz="1071" dirty="0">
              <a:latin typeface="Arial"/>
              <a:cs typeface="Arial"/>
            </a:endParaRPr>
          </a:p>
          <a:p>
            <a:pPr marL="457636" marR="4947" algn="just">
              <a:lnSpc>
                <a:spcPct val="143600"/>
              </a:lnSpc>
              <a:spcBef>
                <a:spcPts val="5"/>
              </a:spcBef>
            </a:pPr>
            <a:r>
              <a:rPr sz="1071" spc="-10" dirty="0">
                <a:latin typeface="Arial"/>
                <a:cs typeface="Arial"/>
              </a:rPr>
              <a:t>within</a:t>
            </a:r>
            <a:r>
              <a:rPr sz="1071" spc="-3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system</a:t>
            </a:r>
            <a:r>
              <a:rPr sz="1071" spc="-39" dirty="0">
                <a:latin typeface="Arial"/>
                <a:cs typeface="Arial"/>
              </a:rPr>
              <a:t> </a:t>
            </a:r>
            <a:r>
              <a:rPr sz="1071" spc="-10" dirty="0">
                <a:latin typeface="Arial"/>
                <a:cs typeface="Arial"/>
              </a:rPr>
              <a:t>which</a:t>
            </a:r>
            <a:r>
              <a:rPr sz="1071" spc="-34" dirty="0">
                <a:latin typeface="Arial"/>
                <a:cs typeface="Arial"/>
              </a:rPr>
              <a:t> </a:t>
            </a:r>
            <a:r>
              <a:rPr sz="1071" spc="-10" dirty="0">
                <a:latin typeface="Arial"/>
                <a:cs typeface="Arial"/>
              </a:rPr>
              <a:t>may</a:t>
            </a:r>
            <a:r>
              <a:rPr sz="1071" spc="-34" dirty="0">
                <a:latin typeface="Arial"/>
                <a:cs typeface="Arial"/>
              </a:rPr>
              <a:t> </a:t>
            </a:r>
            <a:r>
              <a:rPr sz="1071" spc="-10" dirty="0">
                <a:latin typeface="Arial"/>
                <a:cs typeface="Arial"/>
              </a:rPr>
              <a:t>cause</a:t>
            </a:r>
            <a:r>
              <a:rPr sz="1071" spc="-34" dirty="0">
                <a:latin typeface="Arial"/>
                <a:cs typeface="Arial"/>
              </a:rPr>
              <a:t> </a:t>
            </a:r>
            <a:r>
              <a:rPr sz="1071" dirty="0">
                <a:latin typeface="Arial"/>
                <a:cs typeface="Arial"/>
              </a:rPr>
              <a:t>a</a:t>
            </a:r>
            <a:r>
              <a:rPr sz="1071" spc="-34" dirty="0">
                <a:latin typeface="Arial"/>
                <a:cs typeface="Arial"/>
              </a:rPr>
              <a:t> </a:t>
            </a:r>
            <a:r>
              <a:rPr sz="1071" spc="-10" dirty="0">
                <a:latin typeface="Arial"/>
                <a:cs typeface="Arial"/>
              </a:rPr>
              <a:t>blockage.</a:t>
            </a:r>
            <a:r>
              <a:rPr sz="1071" spc="-34" dirty="0">
                <a:latin typeface="Arial"/>
                <a:cs typeface="Arial"/>
              </a:rPr>
              <a:t> </a:t>
            </a:r>
            <a:r>
              <a:rPr sz="1071" spc="-10" dirty="0">
                <a:latin typeface="Arial"/>
                <a:cs typeface="Arial"/>
              </a:rPr>
              <a:t>Also,</a:t>
            </a:r>
            <a:r>
              <a:rPr sz="1071" spc="-3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moisture</a:t>
            </a:r>
            <a:r>
              <a:rPr sz="1071" spc="-34" dirty="0">
                <a:latin typeface="Arial"/>
                <a:cs typeface="Arial"/>
              </a:rPr>
              <a:t> </a:t>
            </a:r>
            <a:r>
              <a:rPr sz="1071" spc="-10" dirty="0">
                <a:latin typeface="Arial"/>
                <a:cs typeface="Arial"/>
              </a:rPr>
              <a:t>and</a:t>
            </a:r>
            <a:r>
              <a:rPr sz="1071" spc="-34" dirty="0">
                <a:latin typeface="Arial"/>
                <a:cs typeface="Arial"/>
              </a:rPr>
              <a:t> </a:t>
            </a:r>
            <a:r>
              <a:rPr sz="1071" spc="-10" dirty="0">
                <a:latin typeface="Arial"/>
                <a:cs typeface="Arial"/>
              </a:rPr>
              <a:t>refrigerant</a:t>
            </a:r>
            <a:r>
              <a:rPr sz="1071" spc="-34" dirty="0">
                <a:latin typeface="Arial"/>
                <a:cs typeface="Arial"/>
              </a:rPr>
              <a:t> </a:t>
            </a:r>
            <a:r>
              <a:rPr sz="1071" spc="-10" dirty="0">
                <a:latin typeface="Arial"/>
                <a:cs typeface="Arial"/>
              </a:rPr>
              <a:t>(R134a) </a:t>
            </a:r>
            <a:r>
              <a:rPr sz="1071" dirty="0">
                <a:latin typeface="Arial"/>
                <a:cs typeface="Arial"/>
              </a:rPr>
              <a:t>cause</a:t>
            </a:r>
            <a:r>
              <a:rPr sz="1071" spc="24" dirty="0">
                <a:latin typeface="Arial"/>
                <a:cs typeface="Arial"/>
              </a:rPr>
              <a:t> </a:t>
            </a:r>
            <a:r>
              <a:rPr sz="1071" dirty="0">
                <a:latin typeface="Arial"/>
                <a:cs typeface="Arial"/>
              </a:rPr>
              <a:t>hydrofluoric</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hydrochloric</a:t>
            </a:r>
            <a:r>
              <a:rPr sz="1071" spc="19" dirty="0">
                <a:latin typeface="Arial"/>
                <a:cs typeface="Arial"/>
              </a:rPr>
              <a:t> </a:t>
            </a:r>
            <a:r>
              <a:rPr sz="1071" dirty="0">
                <a:latin typeface="Arial"/>
                <a:cs typeface="Arial"/>
              </a:rPr>
              <a:t>acid.</a:t>
            </a:r>
            <a:r>
              <a:rPr sz="1071" spc="2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silica</a:t>
            </a:r>
            <a:r>
              <a:rPr sz="1071" spc="29" dirty="0">
                <a:latin typeface="Arial"/>
                <a:cs typeface="Arial"/>
              </a:rPr>
              <a:t> </a:t>
            </a:r>
            <a:r>
              <a:rPr sz="1071" dirty="0">
                <a:latin typeface="Arial"/>
                <a:cs typeface="Arial"/>
              </a:rPr>
              <a:t>gel</a:t>
            </a:r>
            <a:r>
              <a:rPr sz="1071" spc="19" dirty="0">
                <a:latin typeface="Arial"/>
                <a:cs typeface="Arial"/>
              </a:rPr>
              <a:t> </a:t>
            </a:r>
            <a:r>
              <a:rPr sz="1071" dirty="0">
                <a:latin typeface="Arial"/>
                <a:cs typeface="Arial"/>
              </a:rPr>
              <a:t>beads</a:t>
            </a:r>
            <a:r>
              <a:rPr sz="1071" spc="29" dirty="0">
                <a:latin typeface="Arial"/>
                <a:cs typeface="Arial"/>
              </a:rPr>
              <a:t> </a:t>
            </a:r>
            <a:r>
              <a:rPr sz="1071" dirty="0">
                <a:latin typeface="Arial"/>
                <a:cs typeface="Arial"/>
              </a:rPr>
              <a:t>(desiccant)</a:t>
            </a:r>
            <a:r>
              <a:rPr sz="1071" spc="24" dirty="0">
                <a:latin typeface="Arial"/>
                <a:cs typeface="Arial"/>
              </a:rPr>
              <a:t> </a:t>
            </a:r>
            <a:r>
              <a:rPr sz="1071" dirty="0">
                <a:latin typeface="Arial"/>
                <a:cs typeface="Arial"/>
              </a:rPr>
              <a:t>located</a:t>
            </a:r>
            <a:r>
              <a:rPr sz="1071" spc="19" dirty="0">
                <a:latin typeface="Arial"/>
                <a:cs typeface="Arial"/>
              </a:rPr>
              <a:t> </a:t>
            </a:r>
            <a:r>
              <a:rPr sz="1071" dirty="0">
                <a:latin typeface="Arial"/>
                <a:cs typeface="Arial"/>
              </a:rPr>
              <a:t>in</a:t>
            </a:r>
            <a:r>
              <a:rPr sz="1071" spc="24" dirty="0">
                <a:latin typeface="Arial"/>
                <a:cs typeface="Arial"/>
              </a:rPr>
              <a:t> </a:t>
            </a:r>
            <a:r>
              <a:rPr sz="1071" spc="-24" dirty="0">
                <a:latin typeface="Arial"/>
                <a:cs typeface="Arial"/>
              </a:rPr>
              <a:t>the </a:t>
            </a:r>
            <a:r>
              <a:rPr sz="1071" dirty="0">
                <a:latin typeface="Arial"/>
                <a:cs typeface="Arial"/>
              </a:rPr>
              <a:t>receiver/dryer</a:t>
            </a:r>
            <a:r>
              <a:rPr sz="1071" spc="24" dirty="0">
                <a:latin typeface="Arial"/>
                <a:cs typeface="Arial"/>
              </a:rPr>
              <a:t> </a:t>
            </a:r>
            <a:r>
              <a:rPr sz="1071" dirty="0">
                <a:latin typeface="Arial"/>
                <a:cs typeface="Arial"/>
              </a:rPr>
              <a:t>absorbs</a:t>
            </a:r>
            <a:r>
              <a:rPr sz="1071" spc="24" dirty="0">
                <a:latin typeface="Arial"/>
                <a:cs typeface="Arial"/>
              </a:rPr>
              <a:t> </a:t>
            </a:r>
            <a:r>
              <a:rPr sz="1071" dirty="0">
                <a:latin typeface="Arial"/>
                <a:cs typeface="Arial"/>
              </a:rPr>
              <a:t>small</a:t>
            </a:r>
            <a:r>
              <a:rPr sz="1071" spc="24" dirty="0">
                <a:latin typeface="Arial"/>
                <a:cs typeface="Arial"/>
              </a:rPr>
              <a:t> </a:t>
            </a:r>
            <a:r>
              <a:rPr sz="1071" dirty="0">
                <a:latin typeface="Arial"/>
                <a:cs typeface="Arial"/>
              </a:rPr>
              <a:t>quantities</a:t>
            </a:r>
            <a:r>
              <a:rPr sz="1071" spc="2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moisture</a:t>
            </a:r>
            <a:r>
              <a:rPr sz="1071" spc="24" dirty="0">
                <a:latin typeface="Arial"/>
                <a:cs typeface="Arial"/>
              </a:rPr>
              <a:t> </a:t>
            </a:r>
            <a:r>
              <a:rPr sz="1071" dirty="0">
                <a:latin typeface="Arial"/>
                <a:cs typeface="Arial"/>
              </a:rPr>
              <a:t>thus</a:t>
            </a:r>
            <a:r>
              <a:rPr sz="1071" spc="29" dirty="0">
                <a:latin typeface="Arial"/>
                <a:cs typeface="Arial"/>
              </a:rPr>
              <a:t> </a:t>
            </a:r>
            <a:r>
              <a:rPr sz="1071" dirty="0">
                <a:latin typeface="Arial"/>
                <a:cs typeface="Arial"/>
              </a:rPr>
              <a:t>preventing</a:t>
            </a:r>
            <a:r>
              <a:rPr sz="1071" spc="24" dirty="0">
                <a:latin typeface="Arial"/>
                <a:cs typeface="Arial"/>
              </a:rPr>
              <a:t> </a:t>
            </a:r>
            <a:r>
              <a:rPr sz="1071" dirty="0">
                <a:latin typeface="Arial"/>
                <a:cs typeface="Arial"/>
              </a:rPr>
              <a:t>acid</a:t>
            </a:r>
            <a:r>
              <a:rPr sz="1071" spc="1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ensures</a:t>
            </a:r>
            <a:r>
              <a:rPr sz="1071" spc="34" dirty="0">
                <a:latin typeface="Arial"/>
                <a:cs typeface="Arial"/>
              </a:rPr>
              <a:t> </a:t>
            </a:r>
            <a:r>
              <a:rPr sz="1071" spc="-24" dirty="0">
                <a:latin typeface="Arial"/>
                <a:cs typeface="Arial"/>
              </a:rPr>
              <a:t>no </a:t>
            </a:r>
            <a:r>
              <a:rPr sz="1071" dirty="0">
                <a:latin typeface="Arial"/>
                <a:cs typeface="Arial"/>
              </a:rPr>
              <a:t>internal</a:t>
            </a:r>
            <a:r>
              <a:rPr sz="1071" spc="-29" dirty="0">
                <a:latin typeface="Arial"/>
                <a:cs typeface="Arial"/>
              </a:rPr>
              <a:t> </a:t>
            </a:r>
            <a:r>
              <a:rPr sz="1071" dirty="0">
                <a:latin typeface="Arial"/>
                <a:cs typeface="Arial"/>
              </a:rPr>
              <a:t>corrosion</a:t>
            </a:r>
            <a:r>
              <a:rPr sz="1071" spc="-29" dirty="0">
                <a:latin typeface="Arial"/>
                <a:cs typeface="Arial"/>
              </a:rPr>
              <a:t> </a:t>
            </a:r>
            <a:r>
              <a:rPr sz="1071" dirty="0">
                <a:latin typeface="Arial"/>
                <a:cs typeface="Arial"/>
              </a:rPr>
              <a:t>can</a:t>
            </a:r>
            <a:r>
              <a:rPr sz="1071" spc="-29" dirty="0">
                <a:latin typeface="Arial"/>
                <a:cs typeface="Arial"/>
              </a:rPr>
              <a:t> </a:t>
            </a:r>
            <a:r>
              <a:rPr sz="1071" spc="-19" dirty="0">
                <a:latin typeface="Arial"/>
                <a:cs typeface="Arial"/>
              </a:rPr>
              <a:t>form.</a:t>
            </a:r>
            <a:endParaRPr sz="1071" dirty="0">
              <a:latin typeface="Arial"/>
              <a:cs typeface="Arial"/>
            </a:endParaRPr>
          </a:p>
          <a:p>
            <a:pPr marL="454543" indent="-219541" algn="just">
              <a:spcBef>
                <a:spcPts val="570"/>
              </a:spcBef>
              <a:buAutoNum type="alphaLcPeriod" startAt="3"/>
              <a:tabLst>
                <a:tab pos="454543" algn="l"/>
              </a:tabLst>
            </a:pPr>
            <a:r>
              <a:rPr sz="1071" dirty="0">
                <a:latin typeface="Arial"/>
                <a:cs typeface="Arial"/>
              </a:rPr>
              <a:t>To</a:t>
            </a:r>
            <a:r>
              <a:rPr sz="1071" spc="-19" dirty="0">
                <a:latin typeface="Arial"/>
                <a:cs typeface="Arial"/>
              </a:rPr>
              <a:t> </a:t>
            </a:r>
            <a:r>
              <a:rPr sz="1071" dirty="0">
                <a:latin typeface="Arial"/>
                <a:cs typeface="Arial"/>
              </a:rPr>
              <a:t>act</a:t>
            </a:r>
            <a:r>
              <a:rPr sz="1071" spc="-19" dirty="0">
                <a:latin typeface="Arial"/>
                <a:cs typeface="Arial"/>
              </a:rPr>
              <a:t> </a:t>
            </a:r>
            <a:r>
              <a:rPr sz="1071" dirty="0">
                <a:latin typeface="Arial"/>
                <a:cs typeface="Arial"/>
              </a:rPr>
              <a:t>as</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temporary</a:t>
            </a:r>
            <a:r>
              <a:rPr sz="1071" spc="-19" dirty="0">
                <a:latin typeface="Arial"/>
                <a:cs typeface="Arial"/>
              </a:rPr>
              <a:t> </a:t>
            </a:r>
            <a:r>
              <a:rPr sz="1071" dirty="0">
                <a:latin typeface="Arial"/>
                <a:cs typeface="Arial"/>
              </a:rPr>
              <a:t>reservoir</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supply</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under</a:t>
            </a:r>
            <a:r>
              <a:rPr sz="1071" spc="-19" dirty="0">
                <a:latin typeface="Arial"/>
                <a:cs typeface="Arial"/>
              </a:rPr>
              <a:t> </a:t>
            </a:r>
            <a:r>
              <a:rPr sz="1071" dirty="0">
                <a:latin typeface="Arial"/>
                <a:cs typeface="Arial"/>
              </a:rPr>
              <a:t>varying</a:t>
            </a:r>
            <a:r>
              <a:rPr sz="1071" spc="-15" dirty="0">
                <a:latin typeface="Arial"/>
                <a:cs typeface="Arial"/>
              </a:rPr>
              <a:t> </a:t>
            </a:r>
            <a:r>
              <a:rPr sz="1071" dirty="0">
                <a:latin typeface="Arial"/>
                <a:cs typeface="Arial"/>
              </a:rPr>
              <a:t>load</a:t>
            </a:r>
            <a:r>
              <a:rPr sz="1071" spc="-24" dirty="0">
                <a:latin typeface="Arial"/>
                <a:cs typeface="Arial"/>
              </a:rPr>
              <a:t> </a:t>
            </a:r>
            <a:r>
              <a:rPr sz="1071" spc="-10" dirty="0">
                <a:latin typeface="Arial"/>
                <a:cs typeface="Arial"/>
              </a:rPr>
              <a:t>conditions.</a:t>
            </a:r>
            <a:endParaRPr sz="1071" dirty="0">
              <a:latin typeface="Arial"/>
              <a:cs typeface="Arial"/>
            </a:endParaRPr>
          </a:p>
          <a:p>
            <a:pPr marL="455161" indent="-220160" algn="just">
              <a:spcBef>
                <a:spcPts val="560"/>
              </a:spcBef>
              <a:buAutoNum type="alphaLcPeriod" startAt="3"/>
              <a:tabLst>
                <a:tab pos="455161" algn="l"/>
              </a:tabLst>
            </a:pPr>
            <a:r>
              <a:rPr sz="1071" dirty="0">
                <a:latin typeface="Arial"/>
                <a:cs typeface="Arial"/>
              </a:rPr>
              <a:t>To</a:t>
            </a:r>
            <a:r>
              <a:rPr sz="1071" spc="-24" dirty="0">
                <a:latin typeface="Arial"/>
                <a:cs typeface="Arial"/>
              </a:rPr>
              <a:t> </a:t>
            </a:r>
            <a:r>
              <a:rPr sz="1071" dirty="0">
                <a:latin typeface="Arial"/>
                <a:cs typeface="Arial"/>
              </a:rPr>
              <a:t>allow</a:t>
            </a:r>
            <a:r>
              <a:rPr sz="1071" spc="-24" dirty="0">
                <a:latin typeface="Arial"/>
                <a:cs typeface="Arial"/>
              </a:rPr>
              <a:t> </a:t>
            </a:r>
            <a:r>
              <a:rPr sz="1071" dirty="0">
                <a:latin typeface="Arial"/>
                <a:cs typeface="Arial"/>
              </a:rPr>
              <a:t>only</a:t>
            </a:r>
            <a:r>
              <a:rPr sz="1071" spc="-24" dirty="0">
                <a:latin typeface="Arial"/>
                <a:cs typeface="Arial"/>
              </a:rPr>
              <a:t> </a:t>
            </a:r>
            <a:r>
              <a:rPr sz="1071" dirty="0">
                <a:latin typeface="Arial"/>
                <a:cs typeface="Arial"/>
              </a:rPr>
              <a:t>liquid</a:t>
            </a:r>
            <a:r>
              <a:rPr sz="1071" spc="-19"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flow</a:t>
            </a:r>
            <a:r>
              <a:rPr sz="1071" spc="-2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expansion</a:t>
            </a:r>
            <a:r>
              <a:rPr sz="1071" spc="-19" dirty="0">
                <a:latin typeface="Arial"/>
                <a:cs typeface="Arial"/>
              </a:rPr>
              <a:t> </a:t>
            </a:r>
            <a:r>
              <a:rPr sz="1071" spc="-10" dirty="0">
                <a:latin typeface="Arial"/>
                <a:cs typeface="Arial"/>
              </a:rPr>
              <a:t>valve.</a:t>
            </a:r>
            <a:endParaRPr sz="1071" dirty="0">
              <a:latin typeface="Arial"/>
              <a:cs typeface="Arial"/>
            </a:endParaRPr>
          </a:p>
          <a:p>
            <a:pPr marL="12369" marR="8040" algn="just">
              <a:lnSpc>
                <a:spcPct val="143600"/>
              </a:lnSpc>
              <a:spcBef>
                <a:spcPts val="584"/>
              </a:spcBef>
            </a:pPr>
            <a:r>
              <a:rPr sz="1071" dirty="0">
                <a:latin typeface="Arial"/>
                <a:cs typeface="Arial"/>
              </a:rPr>
              <a:t>The</a:t>
            </a:r>
            <a:r>
              <a:rPr sz="1071" spc="-44" dirty="0">
                <a:latin typeface="Arial"/>
                <a:cs typeface="Arial"/>
              </a:rPr>
              <a:t> </a:t>
            </a:r>
            <a:r>
              <a:rPr sz="1071" dirty="0">
                <a:latin typeface="Arial"/>
                <a:cs typeface="Arial"/>
              </a:rPr>
              <a:t>dryer</a:t>
            </a:r>
            <a:r>
              <a:rPr sz="1071" spc="-39" dirty="0">
                <a:latin typeface="Arial"/>
                <a:cs typeface="Arial"/>
              </a:rPr>
              <a:t> </a:t>
            </a:r>
            <a:r>
              <a:rPr sz="1071" dirty="0">
                <a:latin typeface="Arial"/>
                <a:cs typeface="Arial"/>
              </a:rPr>
              <a:t>is</a:t>
            </a:r>
            <a:r>
              <a:rPr sz="1071" spc="-34" dirty="0">
                <a:latin typeface="Arial"/>
                <a:cs typeface="Arial"/>
              </a:rPr>
              <a:t> </a:t>
            </a:r>
            <a:r>
              <a:rPr sz="1071" spc="-10" dirty="0">
                <a:latin typeface="Arial"/>
                <a:cs typeface="Arial"/>
              </a:rPr>
              <a:t>located</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high-</a:t>
            </a:r>
            <a:r>
              <a:rPr sz="1071" dirty="0">
                <a:latin typeface="Arial"/>
                <a:cs typeface="Arial"/>
              </a:rPr>
              <a:t>side</a:t>
            </a:r>
            <a:r>
              <a:rPr sz="1071" spc="-39"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system</a:t>
            </a:r>
            <a:r>
              <a:rPr sz="1071" spc="-39" dirty="0">
                <a:latin typeface="Arial"/>
                <a:cs typeface="Arial"/>
              </a:rPr>
              <a:t> </a:t>
            </a:r>
            <a:r>
              <a:rPr sz="1071" spc="-10" dirty="0">
                <a:latin typeface="Arial"/>
                <a:cs typeface="Arial"/>
              </a:rPr>
              <a:t>between</a:t>
            </a:r>
            <a:r>
              <a:rPr sz="1071" spc="-2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condenser</a:t>
            </a:r>
            <a:r>
              <a:rPr sz="1071" spc="-39"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evaporator,</a:t>
            </a:r>
            <a:r>
              <a:rPr sz="1071" spc="-39" dirty="0">
                <a:latin typeface="Arial"/>
                <a:cs typeface="Arial"/>
              </a:rPr>
              <a:t> </a:t>
            </a:r>
            <a:r>
              <a:rPr sz="1071" spc="-10" dirty="0">
                <a:latin typeface="Arial"/>
                <a:cs typeface="Arial"/>
              </a:rPr>
              <a:t>ahead </a:t>
            </a:r>
            <a:r>
              <a:rPr sz="1071" dirty="0">
                <a:latin typeface="Arial"/>
                <a:cs typeface="Arial"/>
              </a:rPr>
              <a:t>of</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expansion</a:t>
            </a:r>
            <a:r>
              <a:rPr sz="1071" spc="-19" dirty="0">
                <a:latin typeface="Arial"/>
                <a:cs typeface="Arial"/>
              </a:rPr>
              <a:t> </a:t>
            </a:r>
            <a:r>
              <a:rPr sz="1071" dirty="0">
                <a:latin typeface="Arial"/>
                <a:cs typeface="Arial"/>
              </a:rPr>
              <a:t>valve.</a:t>
            </a:r>
            <a:r>
              <a:rPr sz="1071" spc="-19"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stores</a:t>
            </a:r>
            <a:r>
              <a:rPr sz="1071" spc="-19" dirty="0">
                <a:latin typeface="Arial"/>
                <a:cs typeface="Arial"/>
              </a:rPr>
              <a:t> </a:t>
            </a:r>
            <a:r>
              <a:rPr sz="1071" dirty="0">
                <a:latin typeface="Arial"/>
                <a:cs typeface="Arial"/>
              </a:rPr>
              <a:t>liquid</a:t>
            </a:r>
            <a:r>
              <a:rPr sz="1071" spc="-19"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until</a:t>
            </a:r>
            <a:r>
              <a:rPr sz="1071" spc="-19" dirty="0">
                <a:latin typeface="Arial"/>
                <a:cs typeface="Arial"/>
              </a:rPr>
              <a:t> </a:t>
            </a:r>
            <a:r>
              <a:rPr sz="1071" dirty="0">
                <a:latin typeface="Arial"/>
                <a:cs typeface="Arial"/>
              </a:rPr>
              <a:t>needed</a:t>
            </a:r>
            <a:r>
              <a:rPr sz="1071" spc="-19"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evaporator.</a:t>
            </a:r>
            <a:endParaRPr sz="1071" dirty="0">
              <a:latin typeface="Arial"/>
              <a:cs typeface="Arial"/>
            </a:endParaRPr>
          </a:p>
          <a:p>
            <a:pPr marL="12369" algn="just">
              <a:spcBef>
                <a:spcPts val="1144"/>
              </a:spcBef>
            </a:pPr>
            <a:r>
              <a:rPr sz="1071" b="1" dirty="0">
                <a:latin typeface="Arial"/>
                <a:cs typeface="Arial"/>
              </a:rPr>
              <a:t>2.11.1.</a:t>
            </a:r>
            <a:r>
              <a:rPr sz="1071" b="1" spc="-73" dirty="0">
                <a:latin typeface="Arial"/>
                <a:cs typeface="Arial"/>
              </a:rPr>
              <a:t> </a:t>
            </a:r>
            <a:r>
              <a:rPr sz="1071" b="1" dirty="0">
                <a:latin typeface="Arial"/>
                <a:cs typeface="Arial"/>
              </a:rPr>
              <a:t>How</a:t>
            </a:r>
            <a:r>
              <a:rPr sz="1071" b="1" spc="-24" dirty="0">
                <a:latin typeface="Arial"/>
                <a:cs typeface="Arial"/>
              </a:rPr>
              <a:t> </a:t>
            </a:r>
            <a:r>
              <a:rPr sz="1071" b="1" dirty="0">
                <a:latin typeface="Arial"/>
                <a:cs typeface="Arial"/>
              </a:rPr>
              <a:t>does</a:t>
            </a:r>
            <a:r>
              <a:rPr sz="1071" b="1" spc="-10" dirty="0">
                <a:latin typeface="Arial"/>
                <a:cs typeface="Arial"/>
              </a:rPr>
              <a:t> </a:t>
            </a:r>
            <a:r>
              <a:rPr sz="1071" b="1" dirty="0">
                <a:latin typeface="Arial"/>
                <a:cs typeface="Arial"/>
              </a:rPr>
              <a:t>the</a:t>
            </a:r>
            <a:r>
              <a:rPr sz="1071" b="1" spc="-10" dirty="0">
                <a:latin typeface="Arial"/>
                <a:cs typeface="Arial"/>
              </a:rPr>
              <a:t> Receiver/Dryer</a:t>
            </a:r>
            <a:r>
              <a:rPr sz="1071" b="1" spc="-5" dirty="0">
                <a:latin typeface="Arial"/>
                <a:cs typeface="Arial"/>
              </a:rPr>
              <a:t> </a:t>
            </a:r>
            <a:r>
              <a:rPr sz="1071" b="1" dirty="0">
                <a:latin typeface="Arial"/>
                <a:cs typeface="Arial"/>
              </a:rPr>
              <a:t>Combination</a:t>
            </a:r>
            <a:r>
              <a:rPr sz="1071" b="1" spc="-10" dirty="0">
                <a:latin typeface="Arial"/>
                <a:cs typeface="Arial"/>
              </a:rPr>
              <a:t> Work?</a:t>
            </a:r>
            <a:endParaRPr sz="1071" dirty="0">
              <a:latin typeface="Arial"/>
              <a:cs typeface="Arial"/>
            </a:endParaRPr>
          </a:p>
          <a:p>
            <a:pPr marL="12369" marR="5566" algn="just">
              <a:lnSpc>
                <a:spcPct val="143600"/>
              </a:lnSpc>
              <a:spcBef>
                <a:spcPts val="575"/>
              </a:spcBef>
            </a:pPr>
            <a:r>
              <a:rPr sz="1071" dirty="0">
                <a:latin typeface="Arial"/>
                <a:cs typeface="Arial"/>
              </a:rPr>
              <a:t>The</a:t>
            </a:r>
            <a:r>
              <a:rPr sz="1071" spc="151" dirty="0">
                <a:latin typeface="Arial"/>
                <a:cs typeface="Arial"/>
              </a:rPr>
              <a:t> </a:t>
            </a:r>
            <a:r>
              <a:rPr sz="1071" dirty="0">
                <a:latin typeface="Arial"/>
                <a:cs typeface="Arial"/>
              </a:rPr>
              <a:t>liquid</a:t>
            </a:r>
            <a:r>
              <a:rPr sz="1071" spc="151" dirty="0">
                <a:latin typeface="Arial"/>
                <a:cs typeface="Arial"/>
              </a:rPr>
              <a:t> </a:t>
            </a:r>
            <a:r>
              <a:rPr sz="1071" dirty="0">
                <a:latin typeface="Arial"/>
                <a:cs typeface="Arial"/>
              </a:rPr>
              <a:t>refrigerant</a:t>
            </a:r>
            <a:r>
              <a:rPr sz="1071" spc="156" dirty="0">
                <a:latin typeface="Arial"/>
                <a:cs typeface="Arial"/>
              </a:rPr>
              <a:t> </a:t>
            </a:r>
            <a:r>
              <a:rPr sz="1071" dirty="0">
                <a:latin typeface="Arial"/>
                <a:cs typeface="Arial"/>
              </a:rPr>
              <a:t>enters</a:t>
            </a:r>
            <a:r>
              <a:rPr sz="1071" spc="151"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filter</a:t>
            </a:r>
            <a:r>
              <a:rPr sz="1071" spc="151" dirty="0">
                <a:latin typeface="Arial"/>
                <a:cs typeface="Arial"/>
              </a:rPr>
              <a:t> </a:t>
            </a:r>
            <a:r>
              <a:rPr sz="1071" dirty="0">
                <a:latin typeface="Arial"/>
                <a:cs typeface="Arial"/>
              </a:rPr>
              <a:t>dryer,</a:t>
            </a:r>
            <a:r>
              <a:rPr sz="1071" spc="156" dirty="0">
                <a:latin typeface="Arial"/>
                <a:cs typeface="Arial"/>
              </a:rPr>
              <a:t> </a:t>
            </a:r>
            <a:r>
              <a:rPr sz="1071" dirty="0">
                <a:latin typeface="Arial"/>
                <a:cs typeface="Arial"/>
              </a:rPr>
              <a:t>flows</a:t>
            </a:r>
            <a:r>
              <a:rPr sz="1071" spc="151" dirty="0">
                <a:latin typeface="Arial"/>
                <a:cs typeface="Arial"/>
              </a:rPr>
              <a:t> </a:t>
            </a:r>
            <a:r>
              <a:rPr sz="1071" dirty="0">
                <a:latin typeface="Arial"/>
                <a:cs typeface="Arial"/>
              </a:rPr>
              <a:t>through</a:t>
            </a:r>
            <a:r>
              <a:rPr sz="1071" spc="156" dirty="0">
                <a:latin typeface="Arial"/>
                <a:cs typeface="Arial"/>
              </a:rPr>
              <a:t> </a:t>
            </a:r>
            <a:r>
              <a:rPr sz="1071" dirty="0">
                <a:latin typeface="Arial"/>
                <a:cs typeface="Arial"/>
              </a:rPr>
              <a:t>a</a:t>
            </a:r>
            <a:r>
              <a:rPr sz="1071" spc="151" dirty="0">
                <a:latin typeface="Arial"/>
                <a:cs typeface="Arial"/>
              </a:rPr>
              <a:t> </a:t>
            </a:r>
            <a:r>
              <a:rPr sz="1071" dirty="0">
                <a:latin typeface="Arial"/>
                <a:cs typeface="Arial"/>
              </a:rPr>
              <a:t>hygroscopic</a:t>
            </a:r>
            <a:r>
              <a:rPr sz="1071" spc="156" dirty="0">
                <a:latin typeface="Arial"/>
                <a:cs typeface="Arial"/>
              </a:rPr>
              <a:t> </a:t>
            </a:r>
            <a:r>
              <a:rPr sz="1071" dirty="0">
                <a:latin typeface="Arial"/>
                <a:cs typeface="Arial"/>
              </a:rPr>
              <a:t>drying</a:t>
            </a:r>
            <a:r>
              <a:rPr sz="1071" spc="146" dirty="0">
                <a:latin typeface="Arial"/>
                <a:cs typeface="Arial"/>
              </a:rPr>
              <a:t> </a:t>
            </a:r>
            <a:r>
              <a:rPr sz="1071" dirty="0">
                <a:latin typeface="Arial"/>
                <a:cs typeface="Arial"/>
              </a:rPr>
              <a:t>medium</a:t>
            </a:r>
            <a:r>
              <a:rPr sz="1071" spc="146" dirty="0">
                <a:latin typeface="Arial"/>
                <a:cs typeface="Arial"/>
              </a:rPr>
              <a:t> </a:t>
            </a:r>
            <a:r>
              <a:rPr sz="1071" spc="-24" dirty="0">
                <a:latin typeface="Arial"/>
                <a:cs typeface="Arial"/>
              </a:rPr>
              <a:t>and </a:t>
            </a:r>
            <a:r>
              <a:rPr sz="1071" spc="-10" dirty="0">
                <a:latin typeface="Arial"/>
                <a:cs typeface="Arial"/>
              </a:rPr>
              <a:t>leaves</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filter</a:t>
            </a:r>
            <a:r>
              <a:rPr sz="1071" spc="-49" dirty="0">
                <a:latin typeface="Arial"/>
                <a:cs typeface="Arial"/>
              </a:rPr>
              <a:t> </a:t>
            </a:r>
            <a:r>
              <a:rPr sz="1071" dirty="0">
                <a:latin typeface="Arial"/>
                <a:cs typeface="Arial"/>
              </a:rPr>
              <a:t>dryer</a:t>
            </a:r>
            <a:r>
              <a:rPr sz="1071" spc="-39" dirty="0">
                <a:latin typeface="Arial"/>
                <a:cs typeface="Arial"/>
              </a:rPr>
              <a:t> </a:t>
            </a:r>
            <a:r>
              <a:rPr sz="1071" spc="-10" dirty="0">
                <a:latin typeface="Arial"/>
                <a:cs typeface="Arial"/>
              </a:rPr>
              <a:t>again</a:t>
            </a:r>
            <a:r>
              <a:rPr sz="1071" spc="-49" dirty="0">
                <a:latin typeface="Arial"/>
                <a:cs typeface="Arial"/>
              </a:rPr>
              <a:t> </a:t>
            </a:r>
            <a:r>
              <a:rPr sz="1071" dirty="0">
                <a:latin typeface="Arial"/>
                <a:cs typeface="Arial"/>
              </a:rPr>
              <a:t>as</a:t>
            </a:r>
            <a:r>
              <a:rPr sz="1071" spc="-44"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liquid.</a:t>
            </a:r>
            <a:r>
              <a:rPr sz="1071" spc="-49"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upper</a:t>
            </a:r>
            <a:r>
              <a:rPr sz="1071" spc="-49" dirty="0">
                <a:latin typeface="Arial"/>
                <a:cs typeface="Arial"/>
              </a:rPr>
              <a:t> </a:t>
            </a:r>
            <a:r>
              <a:rPr sz="1071" dirty="0">
                <a:latin typeface="Arial"/>
                <a:cs typeface="Arial"/>
              </a:rPr>
              <a:t>part</a:t>
            </a:r>
            <a:r>
              <a:rPr sz="1071" spc="-4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filter</a:t>
            </a:r>
            <a:r>
              <a:rPr sz="1071" spc="-44" dirty="0">
                <a:latin typeface="Arial"/>
                <a:cs typeface="Arial"/>
              </a:rPr>
              <a:t> </a:t>
            </a:r>
            <a:r>
              <a:rPr sz="1071" dirty="0">
                <a:latin typeface="Arial"/>
                <a:cs typeface="Arial"/>
              </a:rPr>
              <a:t>dryer</a:t>
            </a:r>
            <a:r>
              <a:rPr sz="1071" spc="-39" dirty="0">
                <a:latin typeface="Arial"/>
                <a:cs typeface="Arial"/>
              </a:rPr>
              <a:t> </a:t>
            </a:r>
            <a:r>
              <a:rPr sz="1071" spc="-10" dirty="0">
                <a:latin typeface="Arial"/>
                <a:cs typeface="Arial"/>
              </a:rPr>
              <a:t>serves</a:t>
            </a:r>
            <a:r>
              <a:rPr sz="1071" spc="-44" dirty="0">
                <a:latin typeface="Arial"/>
                <a:cs typeface="Arial"/>
              </a:rPr>
              <a:t> </a:t>
            </a:r>
            <a:r>
              <a:rPr sz="1071" dirty="0">
                <a:latin typeface="Arial"/>
                <a:cs typeface="Arial"/>
              </a:rPr>
              <a:t>as</a:t>
            </a:r>
            <a:r>
              <a:rPr sz="1071" spc="-44"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compensation </a:t>
            </a:r>
            <a:r>
              <a:rPr sz="1071" dirty="0">
                <a:latin typeface="Arial"/>
                <a:cs typeface="Arial"/>
              </a:rPr>
              <a:t>chamber;</a:t>
            </a:r>
            <a:r>
              <a:rPr sz="1071" spc="24" dirty="0">
                <a:latin typeface="Arial"/>
                <a:cs typeface="Arial"/>
              </a:rPr>
              <a:t> </a:t>
            </a:r>
            <a:r>
              <a:rPr sz="1071" dirty="0">
                <a:latin typeface="Arial"/>
                <a:cs typeface="Arial"/>
              </a:rPr>
              <a:t>at</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same</a:t>
            </a:r>
            <a:r>
              <a:rPr sz="1071" spc="24" dirty="0">
                <a:latin typeface="Arial"/>
                <a:cs typeface="Arial"/>
              </a:rPr>
              <a:t> </a:t>
            </a:r>
            <a:r>
              <a:rPr sz="1071" dirty="0">
                <a:latin typeface="Arial"/>
                <a:cs typeface="Arial"/>
              </a:rPr>
              <a:t>time,</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lower</a:t>
            </a:r>
            <a:r>
              <a:rPr sz="1071" spc="24" dirty="0">
                <a:latin typeface="Arial"/>
                <a:cs typeface="Arial"/>
              </a:rPr>
              <a:t> </a:t>
            </a:r>
            <a:r>
              <a:rPr sz="1071" dirty="0">
                <a:latin typeface="Arial"/>
                <a:cs typeface="Arial"/>
              </a:rPr>
              <a:t>part</a:t>
            </a:r>
            <a:r>
              <a:rPr sz="1071" spc="24" dirty="0">
                <a:latin typeface="Arial"/>
                <a:cs typeface="Arial"/>
              </a:rPr>
              <a:t> </a:t>
            </a:r>
            <a:r>
              <a:rPr sz="1071" dirty="0">
                <a:latin typeface="Arial"/>
                <a:cs typeface="Arial"/>
              </a:rPr>
              <a:t>serves</a:t>
            </a:r>
            <a:r>
              <a:rPr sz="1071" spc="29" dirty="0">
                <a:latin typeface="Arial"/>
                <a:cs typeface="Arial"/>
              </a:rPr>
              <a:t> </a:t>
            </a:r>
            <a:r>
              <a:rPr sz="1071" dirty="0">
                <a:latin typeface="Arial"/>
                <a:cs typeface="Arial"/>
              </a:rPr>
              <a:t>as</a:t>
            </a:r>
            <a:r>
              <a:rPr sz="1071" spc="29"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storage</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order</a:t>
            </a:r>
            <a:r>
              <a:rPr sz="1071" spc="24" dirty="0">
                <a:latin typeface="Arial"/>
                <a:cs typeface="Arial"/>
              </a:rPr>
              <a:t> </a:t>
            </a:r>
            <a:r>
              <a:rPr sz="1071" dirty="0">
                <a:latin typeface="Arial"/>
                <a:cs typeface="Arial"/>
              </a:rPr>
              <a:t>to</a:t>
            </a:r>
            <a:r>
              <a:rPr sz="1071" spc="24" dirty="0">
                <a:latin typeface="Arial"/>
                <a:cs typeface="Arial"/>
              </a:rPr>
              <a:t> </a:t>
            </a:r>
            <a:r>
              <a:rPr sz="1071" spc="-10" dirty="0">
                <a:latin typeface="Arial"/>
                <a:cs typeface="Arial"/>
              </a:rPr>
              <a:t>compensate </a:t>
            </a:r>
            <a:r>
              <a:rPr sz="1071" dirty="0">
                <a:latin typeface="Arial"/>
                <a:cs typeface="Arial"/>
              </a:rPr>
              <a:t>for</a:t>
            </a:r>
            <a:r>
              <a:rPr sz="1071" spc="-19" dirty="0">
                <a:latin typeface="Arial"/>
                <a:cs typeface="Arial"/>
              </a:rPr>
              <a:t> </a:t>
            </a:r>
            <a:r>
              <a:rPr sz="1071" dirty="0">
                <a:latin typeface="Arial"/>
                <a:cs typeface="Arial"/>
              </a:rPr>
              <a:t>fluctuations</a:t>
            </a:r>
            <a:r>
              <a:rPr sz="1071" spc="-19"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pressure</a:t>
            </a:r>
            <a:r>
              <a:rPr sz="1071" spc="-19"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system.</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28</a:t>
            </a:r>
          </a:p>
        </p:txBody>
      </p:sp>
      <p:sp>
        <p:nvSpPr>
          <p:cNvPr id="9" name="object 3">
            <a:extLst>
              <a:ext uri="{FF2B5EF4-FFF2-40B4-BE49-F238E27FC236}">
                <a16:creationId xmlns:a16="http://schemas.microsoft.com/office/drawing/2014/main" id="{87142A4C-C96E-BBF8-3B4D-C7A4A41EF6F2}"/>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973" y="888954"/>
            <a:ext cx="6160488" cy="7850571"/>
          </a:xfrm>
          <a:prstGeom prst="rect">
            <a:avLst/>
          </a:prstGeom>
        </p:spPr>
        <p:txBody>
          <a:bodyPr vert="horz" wrap="square" lIns="0" tIns="12368" rIns="0" bIns="0" rtlCol="0">
            <a:spAutoFit/>
          </a:bodyPr>
          <a:lstStyle/>
          <a:p>
            <a:pPr marL="2306112">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85528" marR="178725" algn="just">
              <a:lnSpc>
                <a:spcPct val="143700"/>
              </a:lnSpc>
            </a:pPr>
            <a:r>
              <a:rPr sz="1071" spc="-10" dirty="0">
                <a:latin typeface="Arial"/>
                <a:cs typeface="Arial"/>
              </a:rPr>
              <a:t>expansion</a:t>
            </a:r>
            <a:r>
              <a:rPr sz="1071" spc="-54" dirty="0">
                <a:latin typeface="Arial"/>
                <a:cs typeface="Arial"/>
              </a:rPr>
              <a:t> </a:t>
            </a:r>
            <a:r>
              <a:rPr sz="1071" spc="-10" dirty="0">
                <a:latin typeface="Arial"/>
                <a:cs typeface="Arial"/>
              </a:rPr>
              <a:t>valve.</a:t>
            </a:r>
            <a:r>
              <a:rPr sz="1071" spc="-49" dirty="0">
                <a:latin typeface="Arial"/>
                <a:cs typeface="Arial"/>
              </a:rPr>
              <a:t> </a:t>
            </a:r>
            <a:r>
              <a:rPr sz="1071" dirty="0">
                <a:latin typeface="Arial"/>
                <a:cs typeface="Arial"/>
              </a:rPr>
              <a:t>In</a:t>
            </a:r>
            <a:r>
              <a:rPr sz="1071" spc="-44" dirty="0">
                <a:latin typeface="Arial"/>
                <a:cs typeface="Arial"/>
              </a:rPr>
              <a:t> </a:t>
            </a:r>
            <a:r>
              <a:rPr sz="1071" spc="-10" dirty="0">
                <a:latin typeface="Arial"/>
                <a:cs typeface="Arial"/>
              </a:rPr>
              <a:t>addition,</a:t>
            </a:r>
            <a:r>
              <a:rPr sz="1071" spc="-4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end</a:t>
            </a:r>
            <a:r>
              <a:rPr sz="1071" spc="-5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siphon</a:t>
            </a:r>
            <a:r>
              <a:rPr sz="1071" spc="-49" dirty="0">
                <a:latin typeface="Arial"/>
                <a:cs typeface="Arial"/>
              </a:rPr>
              <a:t> </a:t>
            </a:r>
            <a:r>
              <a:rPr sz="1071" spc="-10" dirty="0">
                <a:latin typeface="Arial"/>
                <a:cs typeface="Arial"/>
              </a:rPr>
              <a:t>tube</a:t>
            </a:r>
            <a:r>
              <a:rPr sz="1071" spc="-44" dirty="0">
                <a:latin typeface="Arial"/>
                <a:cs typeface="Arial"/>
              </a:rPr>
              <a:t> </a:t>
            </a:r>
            <a:r>
              <a:rPr sz="1071" spc="-10" dirty="0">
                <a:latin typeface="Arial"/>
                <a:cs typeface="Arial"/>
              </a:rPr>
              <a:t>has</a:t>
            </a:r>
            <a:r>
              <a:rPr sz="1071" spc="-49" dirty="0">
                <a:latin typeface="Arial"/>
                <a:cs typeface="Arial"/>
              </a:rPr>
              <a:t> </a:t>
            </a:r>
            <a:r>
              <a:rPr sz="1071" dirty="0">
                <a:latin typeface="Arial"/>
                <a:cs typeface="Arial"/>
              </a:rPr>
              <a:t>a</a:t>
            </a:r>
            <a:r>
              <a:rPr sz="1071" spc="-49" dirty="0">
                <a:latin typeface="Arial"/>
                <a:cs typeface="Arial"/>
              </a:rPr>
              <a:t> </a:t>
            </a:r>
            <a:r>
              <a:rPr sz="1071" dirty="0">
                <a:latin typeface="Arial"/>
                <a:cs typeface="Arial"/>
              </a:rPr>
              <a:t>very</a:t>
            </a:r>
            <a:r>
              <a:rPr sz="1071" spc="-49" dirty="0">
                <a:latin typeface="Arial"/>
                <a:cs typeface="Arial"/>
              </a:rPr>
              <a:t> </a:t>
            </a:r>
            <a:r>
              <a:rPr sz="1071" spc="-10" dirty="0">
                <a:latin typeface="Arial"/>
                <a:cs typeface="Arial"/>
              </a:rPr>
              <a:t>fine</a:t>
            </a:r>
            <a:r>
              <a:rPr sz="1071" spc="-44" dirty="0">
                <a:latin typeface="Arial"/>
                <a:cs typeface="Arial"/>
              </a:rPr>
              <a:t> </a:t>
            </a:r>
            <a:r>
              <a:rPr sz="1071" spc="-10" dirty="0">
                <a:latin typeface="Arial"/>
                <a:cs typeface="Arial"/>
              </a:rPr>
              <a:t>mesh</a:t>
            </a:r>
            <a:r>
              <a:rPr sz="1071" spc="-49" dirty="0">
                <a:latin typeface="Arial"/>
                <a:cs typeface="Arial"/>
              </a:rPr>
              <a:t> </a:t>
            </a:r>
            <a:r>
              <a:rPr sz="1071" spc="-10" dirty="0">
                <a:latin typeface="Arial"/>
                <a:cs typeface="Arial"/>
              </a:rPr>
              <a:t>screen</a:t>
            </a:r>
            <a:r>
              <a:rPr sz="1071" spc="-44"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filter</a:t>
            </a:r>
            <a:r>
              <a:rPr sz="1071" spc="-49" dirty="0">
                <a:latin typeface="Arial"/>
                <a:cs typeface="Arial"/>
              </a:rPr>
              <a:t> </a:t>
            </a:r>
            <a:r>
              <a:rPr sz="1071" spc="-10" dirty="0">
                <a:latin typeface="Arial"/>
                <a:cs typeface="Arial"/>
              </a:rPr>
              <a:t>debris </a:t>
            </a:r>
            <a:r>
              <a:rPr sz="1071" dirty="0">
                <a:latin typeface="Arial"/>
                <a:cs typeface="Arial"/>
              </a:rPr>
              <a:t>from</a:t>
            </a:r>
            <a:r>
              <a:rPr sz="1071" spc="302" dirty="0">
                <a:latin typeface="Arial"/>
                <a:cs typeface="Arial"/>
              </a:rPr>
              <a:t> </a:t>
            </a:r>
            <a:r>
              <a:rPr sz="1071" dirty="0">
                <a:latin typeface="Arial"/>
                <a:cs typeface="Arial"/>
              </a:rPr>
              <a:t>the</a:t>
            </a:r>
            <a:r>
              <a:rPr sz="1071" spc="312" dirty="0">
                <a:latin typeface="Arial"/>
                <a:cs typeface="Arial"/>
              </a:rPr>
              <a:t> </a:t>
            </a:r>
            <a:r>
              <a:rPr sz="1071" dirty="0">
                <a:latin typeface="Arial"/>
                <a:cs typeface="Arial"/>
              </a:rPr>
              <a:t>refrigerant</a:t>
            </a:r>
            <a:r>
              <a:rPr sz="1071" spc="312" dirty="0">
                <a:latin typeface="Arial"/>
                <a:cs typeface="Arial"/>
              </a:rPr>
              <a:t> </a:t>
            </a:r>
            <a:r>
              <a:rPr sz="1071" dirty="0">
                <a:latin typeface="Arial"/>
                <a:cs typeface="Arial"/>
              </a:rPr>
              <a:t>and</a:t>
            </a:r>
            <a:r>
              <a:rPr sz="1071" spc="307" dirty="0">
                <a:latin typeface="Arial"/>
                <a:cs typeface="Arial"/>
              </a:rPr>
              <a:t> </a:t>
            </a:r>
            <a:r>
              <a:rPr sz="1071" dirty="0">
                <a:latin typeface="Arial"/>
                <a:cs typeface="Arial"/>
              </a:rPr>
              <a:t>oil.</a:t>
            </a:r>
            <a:r>
              <a:rPr sz="1071" spc="312" dirty="0">
                <a:latin typeface="Arial"/>
                <a:cs typeface="Arial"/>
              </a:rPr>
              <a:t> </a:t>
            </a:r>
            <a:r>
              <a:rPr sz="1071" dirty="0">
                <a:latin typeface="Arial"/>
                <a:cs typeface="Arial"/>
              </a:rPr>
              <a:t>This</a:t>
            </a:r>
            <a:r>
              <a:rPr sz="1071" spc="307" dirty="0">
                <a:latin typeface="Arial"/>
                <a:cs typeface="Arial"/>
              </a:rPr>
              <a:t> </a:t>
            </a:r>
            <a:r>
              <a:rPr sz="1071" dirty="0">
                <a:latin typeface="Arial"/>
                <a:cs typeface="Arial"/>
              </a:rPr>
              <a:t>protects</a:t>
            </a:r>
            <a:r>
              <a:rPr sz="1071" spc="312" dirty="0">
                <a:latin typeface="Arial"/>
                <a:cs typeface="Arial"/>
              </a:rPr>
              <a:t> </a:t>
            </a:r>
            <a:r>
              <a:rPr sz="1071" dirty="0">
                <a:latin typeface="Arial"/>
                <a:cs typeface="Arial"/>
              </a:rPr>
              <a:t>the</a:t>
            </a:r>
            <a:r>
              <a:rPr sz="1071" spc="307" dirty="0">
                <a:latin typeface="Arial"/>
                <a:cs typeface="Arial"/>
              </a:rPr>
              <a:t> </a:t>
            </a:r>
            <a:r>
              <a:rPr sz="1071" dirty="0">
                <a:latin typeface="Arial"/>
                <a:cs typeface="Arial"/>
              </a:rPr>
              <a:t>expansion</a:t>
            </a:r>
            <a:r>
              <a:rPr sz="1071" spc="302" dirty="0">
                <a:latin typeface="Arial"/>
                <a:cs typeface="Arial"/>
              </a:rPr>
              <a:t> </a:t>
            </a:r>
            <a:r>
              <a:rPr sz="1071" dirty="0">
                <a:latin typeface="Arial"/>
                <a:cs typeface="Arial"/>
              </a:rPr>
              <a:t>valve</a:t>
            </a:r>
            <a:r>
              <a:rPr sz="1071" spc="307" dirty="0">
                <a:latin typeface="Arial"/>
                <a:cs typeface="Arial"/>
              </a:rPr>
              <a:t> </a:t>
            </a:r>
            <a:r>
              <a:rPr sz="1071" dirty="0">
                <a:latin typeface="Arial"/>
                <a:cs typeface="Arial"/>
              </a:rPr>
              <a:t>and</a:t>
            </a:r>
            <a:r>
              <a:rPr sz="1071" spc="307" dirty="0">
                <a:latin typeface="Arial"/>
                <a:cs typeface="Arial"/>
              </a:rPr>
              <a:t> </a:t>
            </a:r>
            <a:r>
              <a:rPr sz="1071" dirty="0">
                <a:latin typeface="Arial"/>
                <a:cs typeface="Arial"/>
              </a:rPr>
              <a:t>the</a:t>
            </a:r>
            <a:r>
              <a:rPr sz="1071" spc="312" dirty="0">
                <a:latin typeface="Arial"/>
                <a:cs typeface="Arial"/>
              </a:rPr>
              <a:t> </a:t>
            </a:r>
            <a:r>
              <a:rPr sz="1071" dirty="0">
                <a:latin typeface="Arial"/>
                <a:cs typeface="Arial"/>
              </a:rPr>
              <a:t>compressor</a:t>
            </a:r>
            <a:r>
              <a:rPr sz="1071" spc="307" dirty="0">
                <a:latin typeface="Arial"/>
                <a:cs typeface="Arial"/>
              </a:rPr>
              <a:t> </a:t>
            </a:r>
            <a:r>
              <a:rPr sz="1071" spc="-19" dirty="0">
                <a:latin typeface="Arial"/>
                <a:cs typeface="Arial"/>
              </a:rPr>
              <a:t>from </a:t>
            </a:r>
            <a:r>
              <a:rPr sz="1071" dirty="0">
                <a:latin typeface="Arial"/>
                <a:cs typeface="Arial"/>
              </a:rPr>
              <a:t>mechanical</a:t>
            </a:r>
            <a:r>
              <a:rPr sz="1071" spc="-58" dirty="0">
                <a:latin typeface="Arial"/>
                <a:cs typeface="Arial"/>
              </a:rPr>
              <a:t> </a:t>
            </a:r>
            <a:r>
              <a:rPr sz="1071" spc="-10" dirty="0">
                <a:latin typeface="Arial"/>
                <a:cs typeface="Arial"/>
              </a:rPr>
              <a:t>damage.</a:t>
            </a:r>
            <a:endParaRPr sz="1071" dirty="0">
              <a:latin typeface="Arial"/>
              <a:cs typeface="Arial"/>
            </a:endParaRPr>
          </a:p>
          <a:p>
            <a:pPr marL="185528" marR="178107" algn="just">
              <a:lnSpc>
                <a:spcPct val="143700"/>
              </a:lnSpc>
              <a:spcBef>
                <a:spcPts val="594"/>
              </a:spcBef>
            </a:pPr>
            <a:r>
              <a:rPr sz="1071" dirty="0">
                <a:latin typeface="Arial"/>
                <a:cs typeface="Arial"/>
              </a:rPr>
              <a:t>To</a:t>
            </a:r>
            <a:r>
              <a:rPr sz="1071" spc="151" dirty="0">
                <a:latin typeface="Arial"/>
                <a:cs typeface="Arial"/>
              </a:rPr>
              <a:t> </a:t>
            </a:r>
            <a:r>
              <a:rPr sz="1071" dirty="0">
                <a:latin typeface="Arial"/>
                <a:cs typeface="Arial"/>
              </a:rPr>
              <a:t>protect</a:t>
            </a:r>
            <a:r>
              <a:rPr sz="1071" spc="151"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expansion</a:t>
            </a:r>
            <a:r>
              <a:rPr sz="1071" spc="151" dirty="0">
                <a:latin typeface="Arial"/>
                <a:cs typeface="Arial"/>
              </a:rPr>
              <a:t> </a:t>
            </a:r>
            <a:r>
              <a:rPr sz="1071" dirty="0">
                <a:latin typeface="Arial"/>
                <a:cs typeface="Arial"/>
              </a:rPr>
              <a:t>valve</a:t>
            </a:r>
            <a:r>
              <a:rPr sz="1071" spc="156" dirty="0">
                <a:latin typeface="Arial"/>
                <a:cs typeface="Arial"/>
              </a:rPr>
              <a:t> </a:t>
            </a:r>
            <a:r>
              <a:rPr sz="1071" dirty="0">
                <a:latin typeface="Arial"/>
                <a:cs typeface="Arial"/>
              </a:rPr>
              <a:t>from</a:t>
            </a:r>
            <a:r>
              <a:rPr sz="1071" spc="146" dirty="0">
                <a:latin typeface="Arial"/>
                <a:cs typeface="Arial"/>
              </a:rPr>
              <a:t> </a:t>
            </a:r>
            <a:r>
              <a:rPr sz="1071" dirty="0">
                <a:latin typeface="Arial"/>
                <a:cs typeface="Arial"/>
              </a:rPr>
              <a:t>being</a:t>
            </a:r>
            <a:r>
              <a:rPr sz="1071" spc="151" dirty="0">
                <a:latin typeface="Arial"/>
                <a:cs typeface="Arial"/>
              </a:rPr>
              <a:t> </a:t>
            </a:r>
            <a:r>
              <a:rPr sz="1071" dirty="0">
                <a:latin typeface="Arial"/>
                <a:cs typeface="Arial"/>
              </a:rPr>
              <a:t>blocked</a:t>
            </a:r>
            <a:r>
              <a:rPr sz="1071" spc="151" dirty="0">
                <a:latin typeface="Arial"/>
                <a:cs typeface="Arial"/>
              </a:rPr>
              <a:t> </a:t>
            </a:r>
            <a:r>
              <a:rPr sz="1071" dirty="0">
                <a:latin typeface="Arial"/>
                <a:cs typeface="Arial"/>
              </a:rPr>
              <a:t>by</a:t>
            </a:r>
            <a:r>
              <a:rPr sz="1071" spc="156" dirty="0">
                <a:latin typeface="Arial"/>
                <a:cs typeface="Arial"/>
              </a:rPr>
              <a:t> </a:t>
            </a:r>
            <a:r>
              <a:rPr sz="1071" dirty="0">
                <a:latin typeface="Arial"/>
                <a:cs typeface="Arial"/>
              </a:rPr>
              <a:t>ice,</a:t>
            </a:r>
            <a:r>
              <a:rPr sz="1071" spc="151" dirty="0">
                <a:latin typeface="Arial"/>
                <a:cs typeface="Arial"/>
              </a:rPr>
              <a:t> </a:t>
            </a:r>
            <a:r>
              <a:rPr sz="1071" dirty="0">
                <a:latin typeface="Arial"/>
                <a:cs typeface="Arial"/>
              </a:rPr>
              <a:t>any</a:t>
            </a:r>
            <a:r>
              <a:rPr sz="1071" spc="151" dirty="0">
                <a:latin typeface="Arial"/>
                <a:cs typeface="Arial"/>
              </a:rPr>
              <a:t> </a:t>
            </a:r>
            <a:r>
              <a:rPr sz="1071" dirty="0">
                <a:latin typeface="Arial"/>
                <a:cs typeface="Arial"/>
              </a:rPr>
              <a:t>moisture</a:t>
            </a:r>
            <a:r>
              <a:rPr sz="1071" spc="151" dirty="0">
                <a:latin typeface="Arial"/>
                <a:cs typeface="Arial"/>
              </a:rPr>
              <a:t> </a:t>
            </a:r>
            <a:r>
              <a:rPr sz="1071" dirty="0">
                <a:latin typeface="Arial"/>
                <a:cs typeface="Arial"/>
              </a:rPr>
              <a:t>in</a:t>
            </a:r>
            <a:r>
              <a:rPr sz="1071" spc="151"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refrigerant</a:t>
            </a:r>
            <a:r>
              <a:rPr sz="1071" spc="151" dirty="0">
                <a:latin typeface="Arial"/>
                <a:cs typeface="Arial"/>
              </a:rPr>
              <a:t> </a:t>
            </a:r>
            <a:r>
              <a:rPr sz="1071" spc="-24" dirty="0">
                <a:latin typeface="Arial"/>
                <a:cs typeface="Arial"/>
              </a:rPr>
              <a:t>is </a:t>
            </a:r>
            <a:r>
              <a:rPr sz="1071" dirty="0">
                <a:latin typeface="Arial"/>
                <a:cs typeface="Arial"/>
              </a:rPr>
              <a:t>removed</a:t>
            </a:r>
            <a:r>
              <a:rPr sz="1071" spc="54" dirty="0">
                <a:latin typeface="Arial"/>
                <a:cs typeface="Arial"/>
              </a:rPr>
              <a:t> </a:t>
            </a:r>
            <a:r>
              <a:rPr sz="1071" dirty="0">
                <a:latin typeface="Arial"/>
                <a:cs typeface="Arial"/>
              </a:rPr>
              <a:t>as</a:t>
            </a:r>
            <a:r>
              <a:rPr sz="1071" spc="68" dirty="0">
                <a:latin typeface="Arial"/>
                <a:cs typeface="Arial"/>
              </a:rPr>
              <a:t> </a:t>
            </a:r>
            <a:r>
              <a:rPr sz="1071" dirty="0">
                <a:latin typeface="Arial"/>
                <a:cs typeface="Arial"/>
              </a:rPr>
              <a:t>it</a:t>
            </a:r>
            <a:r>
              <a:rPr sz="1071" spc="68" dirty="0">
                <a:latin typeface="Arial"/>
                <a:cs typeface="Arial"/>
              </a:rPr>
              <a:t> </a:t>
            </a:r>
            <a:r>
              <a:rPr sz="1071" dirty="0">
                <a:latin typeface="Arial"/>
                <a:cs typeface="Arial"/>
              </a:rPr>
              <a:t>passes</a:t>
            </a:r>
            <a:r>
              <a:rPr sz="1071" spc="63" dirty="0">
                <a:latin typeface="Arial"/>
                <a:cs typeface="Arial"/>
              </a:rPr>
              <a:t> </a:t>
            </a:r>
            <a:r>
              <a:rPr sz="1071" dirty="0">
                <a:latin typeface="Arial"/>
                <a:cs typeface="Arial"/>
              </a:rPr>
              <a:t>through</a:t>
            </a:r>
            <a:r>
              <a:rPr sz="1071" spc="68" dirty="0">
                <a:latin typeface="Arial"/>
                <a:cs typeface="Arial"/>
              </a:rPr>
              <a:t> </a:t>
            </a:r>
            <a:r>
              <a:rPr sz="1071" dirty="0">
                <a:latin typeface="Arial"/>
                <a:cs typeface="Arial"/>
              </a:rPr>
              <a:t>a</a:t>
            </a:r>
            <a:r>
              <a:rPr sz="1071" spc="68" dirty="0">
                <a:latin typeface="Arial"/>
                <a:cs typeface="Arial"/>
              </a:rPr>
              <a:t> </a:t>
            </a:r>
            <a:r>
              <a:rPr sz="1071" dirty="0">
                <a:latin typeface="Arial"/>
                <a:cs typeface="Arial"/>
              </a:rPr>
              <a:t>desiccant</a:t>
            </a:r>
            <a:r>
              <a:rPr sz="1071" spc="63" dirty="0">
                <a:latin typeface="Arial"/>
                <a:cs typeface="Arial"/>
              </a:rPr>
              <a:t> </a:t>
            </a:r>
            <a:r>
              <a:rPr sz="1071" dirty="0">
                <a:latin typeface="Arial"/>
                <a:cs typeface="Arial"/>
              </a:rPr>
              <a:t>in</a:t>
            </a:r>
            <a:r>
              <a:rPr sz="1071" spc="63"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receiver/dryer.</a:t>
            </a:r>
            <a:r>
              <a:rPr sz="1071" spc="68" dirty="0">
                <a:latin typeface="Arial"/>
                <a:cs typeface="Arial"/>
              </a:rPr>
              <a:t> </a:t>
            </a:r>
            <a:r>
              <a:rPr sz="1071" dirty="0">
                <a:latin typeface="Arial"/>
                <a:cs typeface="Arial"/>
              </a:rPr>
              <a:t>A</a:t>
            </a:r>
            <a:r>
              <a:rPr sz="1071" spc="68" dirty="0">
                <a:latin typeface="Arial"/>
                <a:cs typeface="Arial"/>
              </a:rPr>
              <a:t> </a:t>
            </a:r>
            <a:r>
              <a:rPr sz="1071" dirty="0">
                <a:latin typeface="Arial"/>
                <a:cs typeface="Arial"/>
              </a:rPr>
              <a:t>desiccant</a:t>
            </a:r>
            <a:r>
              <a:rPr sz="1071" spc="63" dirty="0">
                <a:latin typeface="Arial"/>
                <a:cs typeface="Arial"/>
              </a:rPr>
              <a:t> </a:t>
            </a:r>
            <a:r>
              <a:rPr sz="1071" dirty="0">
                <a:latin typeface="Arial"/>
                <a:cs typeface="Arial"/>
              </a:rPr>
              <a:t>is</a:t>
            </a:r>
            <a:r>
              <a:rPr sz="1071" spc="68" dirty="0">
                <a:latin typeface="Arial"/>
                <a:cs typeface="Arial"/>
              </a:rPr>
              <a:t> </a:t>
            </a:r>
            <a:r>
              <a:rPr sz="1071" dirty="0">
                <a:latin typeface="Arial"/>
                <a:cs typeface="Arial"/>
              </a:rPr>
              <a:t>a</a:t>
            </a:r>
            <a:r>
              <a:rPr sz="1071" spc="68" dirty="0">
                <a:latin typeface="Arial"/>
                <a:cs typeface="Arial"/>
              </a:rPr>
              <a:t> </a:t>
            </a:r>
            <a:r>
              <a:rPr sz="1071" dirty="0">
                <a:latin typeface="Arial"/>
                <a:cs typeface="Arial"/>
              </a:rPr>
              <a:t>chemical</a:t>
            </a:r>
            <a:r>
              <a:rPr sz="1071" spc="68" dirty="0">
                <a:latin typeface="Arial"/>
                <a:cs typeface="Arial"/>
              </a:rPr>
              <a:t> </a:t>
            </a:r>
            <a:r>
              <a:rPr sz="1071" spc="-19" dirty="0">
                <a:latin typeface="Arial"/>
                <a:cs typeface="Arial"/>
              </a:rPr>
              <a:t>that </a:t>
            </a:r>
            <a:r>
              <a:rPr sz="1071" spc="-10" dirty="0">
                <a:latin typeface="Arial"/>
                <a:cs typeface="Arial"/>
              </a:rPr>
              <a:t>bonds</a:t>
            </a:r>
            <a:r>
              <a:rPr sz="1071" spc="-49" dirty="0">
                <a:latin typeface="Arial"/>
                <a:cs typeface="Arial"/>
              </a:rPr>
              <a:t> </a:t>
            </a:r>
            <a:r>
              <a:rPr sz="1071" spc="-10" dirty="0">
                <a:latin typeface="Arial"/>
                <a:cs typeface="Arial"/>
              </a:rPr>
              <a:t>water</a:t>
            </a:r>
            <a:r>
              <a:rPr sz="1071" spc="-49" dirty="0">
                <a:latin typeface="Arial"/>
                <a:cs typeface="Arial"/>
              </a:rPr>
              <a:t> </a:t>
            </a:r>
            <a:r>
              <a:rPr sz="1071" spc="-10" dirty="0">
                <a:latin typeface="Arial"/>
                <a:cs typeface="Arial"/>
              </a:rPr>
              <a:t>(H</a:t>
            </a:r>
            <a:r>
              <a:rPr sz="1023" spc="-15" baseline="-7936" dirty="0">
                <a:latin typeface="Arial"/>
                <a:cs typeface="Arial"/>
              </a:rPr>
              <a:t>2</a:t>
            </a:r>
            <a:r>
              <a:rPr sz="1071" spc="-10" dirty="0">
                <a:latin typeface="Arial"/>
                <a:cs typeface="Arial"/>
              </a:rPr>
              <a:t>O)</a:t>
            </a:r>
            <a:r>
              <a:rPr sz="1071" spc="-44" dirty="0">
                <a:latin typeface="Arial"/>
                <a:cs typeface="Arial"/>
              </a:rPr>
              <a:t> </a:t>
            </a:r>
            <a:r>
              <a:rPr sz="1071" spc="-10" dirty="0">
                <a:latin typeface="Arial"/>
                <a:cs typeface="Arial"/>
              </a:rPr>
              <a:t>with</a:t>
            </a:r>
            <a:r>
              <a:rPr sz="1071" spc="-49" dirty="0">
                <a:latin typeface="Arial"/>
                <a:cs typeface="Arial"/>
              </a:rPr>
              <a:t> </a:t>
            </a:r>
            <a:r>
              <a:rPr sz="1071" dirty="0">
                <a:latin typeface="Arial"/>
                <a:cs typeface="Arial"/>
              </a:rPr>
              <a:t>other</a:t>
            </a:r>
            <a:r>
              <a:rPr sz="1071" spc="-44" dirty="0">
                <a:latin typeface="Arial"/>
                <a:cs typeface="Arial"/>
              </a:rPr>
              <a:t> </a:t>
            </a:r>
            <a:r>
              <a:rPr sz="1071" spc="-10" dirty="0">
                <a:latin typeface="Arial"/>
                <a:cs typeface="Arial"/>
              </a:rPr>
              <a:t>molecules</a:t>
            </a:r>
            <a:r>
              <a:rPr sz="1071" spc="-4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form</a:t>
            </a:r>
            <a:r>
              <a:rPr sz="1071" spc="-54" dirty="0">
                <a:latin typeface="Arial"/>
                <a:cs typeface="Arial"/>
              </a:rPr>
              <a:t> </a:t>
            </a:r>
            <a:r>
              <a:rPr sz="1071" dirty="0">
                <a:latin typeface="Arial"/>
                <a:cs typeface="Arial"/>
              </a:rPr>
              <a:t>a</a:t>
            </a:r>
            <a:r>
              <a:rPr sz="1071" spc="-49" dirty="0">
                <a:latin typeface="Arial"/>
                <a:cs typeface="Arial"/>
              </a:rPr>
              <a:t> </a:t>
            </a:r>
            <a:r>
              <a:rPr sz="1071" dirty="0">
                <a:latin typeface="Arial"/>
                <a:cs typeface="Arial"/>
              </a:rPr>
              <a:t>different</a:t>
            </a:r>
            <a:r>
              <a:rPr sz="1071" spc="-49" dirty="0">
                <a:latin typeface="Arial"/>
                <a:cs typeface="Arial"/>
              </a:rPr>
              <a:t> </a:t>
            </a:r>
            <a:r>
              <a:rPr sz="1071" spc="-10" dirty="0">
                <a:latin typeface="Arial"/>
                <a:cs typeface="Arial"/>
              </a:rPr>
              <a:t>molecule.</a:t>
            </a:r>
            <a:r>
              <a:rPr sz="1071" spc="-49" dirty="0">
                <a:latin typeface="Arial"/>
                <a:cs typeface="Arial"/>
              </a:rPr>
              <a:t> </a:t>
            </a:r>
            <a:r>
              <a:rPr sz="1071" spc="-10" dirty="0">
                <a:latin typeface="Arial"/>
                <a:cs typeface="Arial"/>
              </a:rPr>
              <a:t>There</a:t>
            </a:r>
            <a:r>
              <a:rPr sz="1071" spc="-49" dirty="0">
                <a:latin typeface="Arial"/>
                <a:cs typeface="Arial"/>
              </a:rPr>
              <a:t> </a:t>
            </a:r>
            <a:r>
              <a:rPr sz="1071" dirty="0">
                <a:latin typeface="Arial"/>
                <a:cs typeface="Arial"/>
              </a:rPr>
              <a:t>is</a:t>
            </a:r>
            <a:r>
              <a:rPr sz="1071" spc="-49"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limit</a:t>
            </a:r>
            <a:r>
              <a:rPr sz="1071" spc="-49"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the</a:t>
            </a:r>
            <a:r>
              <a:rPr sz="1071" spc="-49" dirty="0">
                <a:latin typeface="Arial"/>
                <a:cs typeface="Arial"/>
              </a:rPr>
              <a:t> </a:t>
            </a:r>
            <a:r>
              <a:rPr sz="1071" spc="-10" dirty="0">
                <a:latin typeface="Arial"/>
                <a:cs typeface="Arial"/>
              </a:rPr>
              <a:t>amount </a:t>
            </a:r>
            <a:r>
              <a:rPr sz="1071" dirty="0">
                <a:latin typeface="Arial"/>
                <a:cs typeface="Arial"/>
              </a:rPr>
              <a:t>of</a:t>
            </a:r>
            <a:r>
              <a:rPr sz="1071" spc="243" dirty="0">
                <a:latin typeface="Arial"/>
                <a:cs typeface="Arial"/>
              </a:rPr>
              <a:t> </a:t>
            </a:r>
            <a:r>
              <a:rPr sz="1071" dirty="0">
                <a:latin typeface="Arial"/>
                <a:cs typeface="Arial"/>
              </a:rPr>
              <a:t>moisture</a:t>
            </a:r>
            <a:r>
              <a:rPr sz="1071" spc="243" dirty="0">
                <a:latin typeface="Arial"/>
                <a:cs typeface="Arial"/>
              </a:rPr>
              <a:t> </a:t>
            </a:r>
            <a:r>
              <a:rPr sz="1071" dirty="0">
                <a:latin typeface="Arial"/>
                <a:cs typeface="Arial"/>
              </a:rPr>
              <a:t>the</a:t>
            </a:r>
            <a:r>
              <a:rPr sz="1071" spc="247" dirty="0">
                <a:latin typeface="Arial"/>
                <a:cs typeface="Arial"/>
              </a:rPr>
              <a:t> </a:t>
            </a:r>
            <a:r>
              <a:rPr sz="1071" dirty="0">
                <a:latin typeface="Arial"/>
                <a:cs typeface="Arial"/>
              </a:rPr>
              <a:t>desiccant</a:t>
            </a:r>
            <a:r>
              <a:rPr sz="1071" spc="243" dirty="0">
                <a:latin typeface="Arial"/>
                <a:cs typeface="Arial"/>
              </a:rPr>
              <a:t> </a:t>
            </a:r>
            <a:r>
              <a:rPr sz="1071" dirty="0">
                <a:latin typeface="Arial"/>
                <a:cs typeface="Arial"/>
              </a:rPr>
              <a:t>can</a:t>
            </a:r>
            <a:r>
              <a:rPr sz="1071" spc="247" dirty="0">
                <a:latin typeface="Arial"/>
                <a:cs typeface="Arial"/>
              </a:rPr>
              <a:t> </a:t>
            </a:r>
            <a:r>
              <a:rPr sz="1071" dirty="0">
                <a:latin typeface="Arial"/>
                <a:cs typeface="Arial"/>
              </a:rPr>
              <a:t>hold.</a:t>
            </a:r>
            <a:r>
              <a:rPr sz="1071" spc="243" dirty="0">
                <a:latin typeface="Arial"/>
                <a:cs typeface="Arial"/>
              </a:rPr>
              <a:t> </a:t>
            </a:r>
            <a:r>
              <a:rPr sz="1071" dirty="0">
                <a:latin typeface="Arial"/>
                <a:cs typeface="Arial"/>
              </a:rPr>
              <a:t>After</a:t>
            </a:r>
            <a:r>
              <a:rPr sz="1071" spc="247" dirty="0">
                <a:latin typeface="Arial"/>
                <a:cs typeface="Arial"/>
              </a:rPr>
              <a:t> </a:t>
            </a:r>
            <a:r>
              <a:rPr sz="1071" dirty="0">
                <a:latin typeface="Arial"/>
                <a:cs typeface="Arial"/>
              </a:rPr>
              <a:t>the</a:t>
            </a:r>
            <a:r>
              <a:rPr sz="1071" spc="243" dirty="0">
                <a:latin typeface="Arial"/>
                <a:cs typeface="Arial"/>
              </a:rPr>
              <a:t> </a:t>
            </a:r>
            <a:r>
              <a:rPr sz="1071" dirty="0">
                <a:latin typeface="Arial"/>
                <a:cs typeface="Arial"/>
              </a:rPr>
              <a:t>desiccant</a:t>
            </a:r>
            <a:r>
              <a:rPr sz="1071" spc="243" dirty="0">
                <a:latin typeface="Arial"/>
                <a:cs typeface="Arial"/>
              </a:rPr>
              <a:t> </a:t>
            </a:r>
            <a:r>
              <a:rPr sz="1071" dirty="0">
                <a:latin typeface="Arial"/>
                <a:cs typeface="Arial"/>
              </a:rPr>
              <a:t>becomes</a:t>
            </a:r>
            <a:r>
              <a:rPr sz="1071" spc="243" dirty="0">
                <a:latin typeface="Arial"/>
                <a:cs typeface="Arial"/>
              </a:rPr>
              <a:t> </a:t>
            </a:r>
            <a:r>
              <a:rPr sz="1071" dirty="0">
                <a:latin typeface="Arial"/>
                <a:cs typeface="Arial"/>
              </a:rPr>
              <a:t>saturated,</a:t>
            </a:r>
            <a:r>
              <a:rPr sz="1071" spc="247" dirty="0">
                <a:latin typeface="Arial"/>
                <a:cs typeface="Arial"/>
              </a:rPr>
              <a:t> </a:t>
            </a:r>
            <a:r>
              <a:rPr sz="1071" dirty="0">
                <a:latin typeface="Arial"/>
                <a:cs typeface="Arial"/>
              </a:rPr>
              <a:t>any</a:t>
            </a:r>
            <a:r>
              <a:rPr sz="1071" spc="243" dirty="0">
                <a:latin typeface="Arial"/>
                <a:cs typeface="Arial"/>
              </a:rPr>
              <a:t> </a:t>
            </a:r>
            <a:r>
              <a:rPr sz="1071" spc="-10" dirty="0">
                <a:latin typeface="Arial"/>
                <a:cs typeface="Arial"/>
              </a:rPr>
              <a:t>additional </a:t>
            </a:r>
            <a:r>
              <a:rPr sz="1071" dirty="0">
                <a:latin typeface="Arial"/>
                <a:cs typeface="Arial"/>
              </a:rPr>
              <a:t>moisture</a:t>
            </a:r>
            <a:r>
              <a:rPr sz="1071" spc="34" dirty="0">
                <a:latin typeface="Arial"/>
                <a:cs typeface="Arial"/>
              </a:rPr>
              <a:t> </a:t>
            </a:r>
            <a:r>
              <a:rPr sz="1071" dirty="0">
                <a:latin typeface="Arial"/>
                <a:cs typeface="Arial"/>
              </a:rPr>
              <a:t>will</a:t>
            </a:r>
            <a:r>
              <a:rPr sz="1071" spc="34" dirty="0">
                <a:latin typeface="Arial"/>
                <a:cs typeface="Arial"/>
              </a:rPr>
              <a:t> </a:t>
            </a:r>
            <a:r>
              <a:rPr sz="1071" dirty="0">
                <a:latin typeface="Arial"/>
                <a:cs typeface="Arial"/>
              </a:rPr>
              <a:t>pass</a:t>
            </a:r>
            <a:r>
              <a:rPr sz="1071" spc="34" dirty="0">
                <a:latin typeface="Arial"/>
                <a:cs typeface="Arial"/>
              </a:rPr>
              <a:t> </a:t>
            </a:r>
            <a:r>
              <a:rPr sz="1071" dirty="0">
                <a:latin typeface="Arial"/>
                <a:cs typeface="Arial"/>
              </a:rPr>
              <a:t>through</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system.</a:t>
            </a:r>
            <a:r>
              <a:rPr sz="1071" spc="3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receiver/dryer</a:t>
            </a:r>
            <a:r>
              <a:rPr sz="1071" spc="34" dirty="0">
                <a:latin typeface="Arial"/>
                <a:cs typeface="Arial"/>
              </a:rPr>
              <a:t> </a:t>
            </a:r>
            <a:r>
              <a:rPr sz="1071" dirty="0">
                <a:latin typeface="Arial"/>
                <a:cs typeface="Arial"/>
              </a:rPr>
              <a:t>left</a:t>
            </a:r>
            <a:r>
              <a:rPr sz="1071" spc="24" dirty="0">
                <a:latin typeface="Arial"/>
                <a:cs typeface="Arial"/>
              </a:rPr>
              <a:t> </a:t>
            </a:r>
            <a:r>
              <a:rPr sz="1071" dirty="0">
                <a:latin typeface="Arial"/>
                <a:cs typeface="Arial"/>
              </a:rPr>
              <a:t>open</a:t>
            </a:r>
            <a:r>
              <a:rPr sz="1071" spc="34" dirty="0">
                <a:latin typeface="Arial"/>
                <a:cs typeface="Arial"/>
              </a:rPr>
              <a:t> </a:t>
            </a:r>
            <a:r>
              <a:rPr sz="1071" dirty="0">
                <a:latin typeface="Arial"/>
                <a:cs typeface="Arial"/>
              </a:rPr>
              <a:t>(fittings</a:t>
            </a:r>
            <a:r>
              <a:rPr sz="1071" spc="34" dirty="0">
                <a:latin typeface="Arial"/>
                <a:cs typeface="Arial"/>
              </a:rPr>
              <a:t> </a:t>
            </a:r>
            <a:r>
              <a:rPr sz="1071" dirty="0">
                <a:latin typeface="Arial"/>
                <a:cs typeface="Arial"/>
              </a:rPr>
              <a:t>removed)</a:t>
            </a:r>
            <a:r>
              <a:rPr sz="1071" spc="29" dirty="0">
                <a:latin typeface="Arial"/>
                <a:cs typeface="Arial"/>
              </a:rPr>
              <a:t> </a:t>
            </a:r>
            <a:r>
              <a:rPr sz="1071" dirty="0">
                <a:latin typeface="Arial"/>
                <a:cs typeface="Arial"/>
              </a:rPr>
              <a:t>on</a:t>
            </a:r>
            <a:r>
              <a:rPr sz="1071" spc="3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shelf </a:t>
            </a:r>
            <a:r>
              <a:rPr sz="1071" dirty="0">
                <a:latin typeface="Arial"/>
                <a:cs typeface="Arial"/>
              </a:rPr>
              <a:t>or</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vehicle</a:t>
            </a:r>
            <a:r>
              <a:rPr sz="1071" spc="-24"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about</a:t>
            </a:r>
            <a:r>
              <a:rPr sz="1071" spc="-19" dirty="0">
                <a:latin typeface="Arial"/>
                <a:cs typeface="Arial"/>
              </a:rPr>
              <a:t> </a:t>
            </a:r>
            <a:r>
              <a:rPr sz="1071" dirty="0">
                <a:latin typeface="Arial"/>
                <a:cs typeface="Arial"/>
              </a:rPr>
              <a:t>10</a:t>
            </a:r>
            <a:r>
              <a:rPr sz="1071" spc="-24" dirty="0">
                <a:latin typeface="Arial"/>
                <a:cs typeface="Arial"/>
              </a:rPr>
              <a:t> </a:t>
            </a:r>
            <a:r>
              <a:rPr sz="1071" dirty="0">
                <a:latin typeface="Arial"/>
                <a:cs typeface="Arial"/>
              </a:rPr>
              <a:t>minutes</a:t>
            </a:r>
            <a:r>
              <a:rPr sz="1071" spc="-24" dirty="0">
                <a:latin typeface="Arial"/>
                <a:cs typeface="Arial"/>
              </a:rPr>
              <a:t> </a:t>
            </a:r>
            <a:r>
              <a:rPr sz="1071" dirty="0">
                <a:latin typeface="Arial"/>
                <a:cs typeface="Arial"/>
              </a:rPr>
              <a:t>(80%</a:t>
            </a:r>
            <a:r>
              <a:rPr sz="1071" spc="-24" dirty="0">
                <a:latin typeface="Arial"/>
                <a:cs typeface="Arial"/>
              </a:rPr>
              <a:t> </a:t>
            </a:r>
            <a:r>
              <a:rPr sz="1071" dirty="0">
                <a:latin typeface="Arial"/>
                <a:cs typeface="Arial"/>
              </a:rPr>
              <a:t>humidity)</a:t>
            </a:r>
            <a:r>
              <a:rPr sz="1071" spc="-24"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become</a:t>
            </a:r>
            <a:r>
              <a:rPr sz="1071" spc="-24" dirty="0">
                <a:latin typeface="Arial"/>
                <a:cs typeface="Arial"/>
              </a:rPr>
              <a:t> </a:t>
            </a:r>
            <a:r>
              <a:rPr sz="1071" dirty="0">
                <a:latin typeface="Arial"/>
                <a:cs typeface="Arial"/>
              </a:rPr>
              <a:t>fully</a:t>
            </a:r>
            <a:r>
              <a:rPr sz="1071" spc="-24" dirty="0">
                <a:latin typeface="Arial"/>
                <a:cs typeface="Arial"/>
              </a:rPr>
              <a:t> </a:t>
            </a:r>
            <a:r>
              <a:rPr sz="1071" dirty="0">
                <a:latin typeface="Arial"/>
                <a:cs typeface="Arial"/>
              </a:rPr>
              <a:t>saturated</a:t>
            </a:r>
            <a:r>
              <a:rPr sz="1071" spc="-24" dirty="0">
                <a:latin typeface="Arial"/>
                <a:cs typeface="Arial"/>
              </a:rPr>
              <a:t> </a:t>
            </a:r>
            <a:r>
              <a:rPr sz="1071" dirty="0">
                <a:latin typeface="Arial"/>
                <a:cs typeface="Arial"/>
              </a:rPr>
              <a:t>and</a:t>
            </a:r>
            <a:r>
              <a:rPr sz="1071" spc="-29" dirty="0">
                <a:latin typeface="Arial"/>
                <a:cs typeface="Arial"/>
              </a:rPr>
              <a:t> </a:t>
            </a:r>
            <a:r>
              <a:rPr sz="1071" spc="-10" dirty="0">
                <a:latin typeface="Arial"/>
                <a:cs typeface="Arial"/>
              </a:rPr>
              <a:t>unusable.</a:t>
            </a:r>
            <a:endParaRPr sz="1071" dirty="0">
              <a:latin typeface="Arial"/>
              <a:cs typeface="Arial"/>
            </a:endParaRPr>
          </a:p>
          <a:p>
            <a:pPr marL="185528" marR="178725" algn="just">
              <a:lnSpc>
                <a:spcPct val="143700"/>
              </a:lnSpc>
              <a:spcBef>
                <a:spcPts val="579"/>
              </a:spcBef>
            </a:pPr>
            <a:r>
              <a:rPr sz="1071" dirty="0">
                <a:latin typeface="Arial"/>
                <a:cs typeface="Arial"/>
              </a:rPr>
              <a:t>In</a:t>
            </a:r>
            <a:r>
              <a:rPr sz="1071" spc="-39" dirty="0">
                <a:latin typeface="Arial"/>
                <a:cs typeface="Arial"/>
              </a:rPr>
              <a:t> </a:t>
            </a:r>
            <a:r>
              <a:rPr sz="1071" dirty="0">
                <a:latin typeface="Arial"/>
                <a:cs typeface="Arial"/>
              </a:rPr>
              <a:t>some</a:t>
            </a:r>
            <a:r>
              <a:rPr sz="1071" spc="-39" dirty="0">
                <a:latin typeface="Arial"/>
                <a:cs typeface="Arial"/>
              </a:rPr>
              <a:t> </a:t>
            </a:r>
            <a:r>
              <a:rPr sz="1071" dirty="0">
                <a:latin typeface="Arial"/>
                <a:cs typeface="Arial"/>
              </a:rPr>
              <a:t>systems,</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receiver/dryer</a:t>
            </a:r>
            <a:r>
              <a:rPr sz="1071" spc="-44" dirty="0">
                <a:latin typeface="Arial"/>
                <a:cs typeface="Arial"/>
              </a:rPr>
              <a:t> </a:t>
            </a:r>
            <a:r>
              <a:rPr sz="1071" dirty="0">
                <a:latin typeface="Arial"/>
                <a:cs typeface="Arial"/>
              </a:rPr>
              <a:t>contains</a:t>
            </a:r>
            <a:r>
              <a:rPr sz="1071" spc="-34"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sight</a:t>
            </a:r>
            <a:r>
              <a:rPr sz="1071" spc="-39" dirty="0">
                <a:latin typeface="Arial"/>
                <a:cs typeface="Arial"/>
              </a:rPr>
              <a:t> </a:t>
            </a:r>
            <a:r>
              <a:rPr sz="1071" dirty="0">
                <a:latin typeface="Arial"/>
                <a:cs typeface="Arial"/>
              </a:rPr>
              <a:t>glass</a:t>
            </a:r>
            <a:r>
              <a:rPr sz="1071" spc="-29" dirty="0">
                <a:latin typeface="Arial"/>
                <a:cs typeface="Arial"/>
              </a:rPr>
              <a:t> </a:t>
            </a:r>
            <a:r>
              <a:rPr sz="1071" dirty="0">
                <a:latin typeface="Arial"/>
                <a:cs typeface="Arial"/>
              </a:rPr>
              <a:t>that</a:t>
            </a:r>
            <a:r>
              <a:rPr sz="1071" spc="-39" dirty="0">
                <a:latin typeface="Arial"/>
                <a:cs typeface="Arial"/>
              </a:rPr>
              <a:t> </a:t>
            </a:r>
            <a:r>
              <a:rPr sz="1071" dirty="0">
                <a:latin typeface="Arial"/>
                <a:cs typeface="Arial"/>
              </a:rPr>
              <a:t>allows</a:t>
            </a:r>
            <a:r>
              <a:rPr sz="1071" spc="-34" dirty="0">
                <a:latin typeface="Arial"/>
                <a:cs typeface="Arial"/>
              </a:rPr>
              <a:t> </a:t>
            </a:r>
            <a:r>
              <a:rPr sz="1071" dirty="0">
                <a:latin typeface="Arial"/>
                <a:cs typeface="Arial"/>
              </a:rPr>
              <a:t>you</a:t>
            </a:r>
            <a:r>
              <a:rPr sz="1071" spc="-3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visually</a:t>
            </a:r>
            <a:r>
              <a:rPr sz="1071" spc="-39" dirty="0">
                <a:latin typeface="Arial"/>
                <a:cs typeface="Arial"/>
              </a:rPr>
              <a:t> </a:t>
            </a:r>
            <a:r>
              <a:rPr sz="1071" dirty="0">
                <a:latin typeface="Arial"/>
                <a:cs typeface="Arial"/>
              </a:rPr>
              <a:t>confirm</a:t>
            </a:r>
            <a:r>
              <a:rPr sz="1071" spc="-34" dirty="0">
                <a:latin typeface="Arial"/>
                <a:cs typeface="Arial"/>
              </a:rPr>
              <a:t> </a:t>
            </a:r>
            <a:r>
              <a:rPr sz="1071" spc="-19" dirty="0">
                <a:latin typeface="Arial"/>
                <a:cs typeface="Arial"/>
              </a:rPr>
              <a:t>that </a:t>
            </a:r>
            <a:r>
              <a:rPr sz="1071" dirty="0">
                <a:latin typeface="Arial"/>
                <a:cs typeface="Arial"/>
              </a:rPr>
              <a:t>only</a:t>
            </a:r>
            <a:r>
              <a:rPr sz="1071" spc="-34" dirty="0">
                <a:latin typeface="Arial"/>
                <a:cs typeface="Arial"/>
              </a:rPr>
              <a:t> </a:t>
            </a:r>
            <a:r>
              <a:rPr sz="1071" dirty="0">
                <a:latin typeface="Arial"/>
                <a:cs typeface="Arial"/>
              </a:rPr>
              <a:t>liquid</a:t>
            </a:r>
            <a:r>
              <a:rPr sz="1071" spc="-39" dirty="0">
                <a:latin typeface="Arial"/>
                <a:cs typeface="Arial"/>
              </a:rPr>
              <a:t> </a:t>
            </a:r>
            <a:r>
              <a:rPr sz="1071" dirty="0">
                <a:latin typeface="Arial"/>
                <a:cs typeface="Arial"/>
              </a:rPr>
              <a:t>refrigerant</a:t>
            </a:r>
            <a:r>
              <a:rPr sz="1071" spc="-39"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passing</a:t>
            </a:r>
            <a:r>
              <a:rPr sz="1071" spc="-39" dirty="0">
                <a:latin typeface="Arial"/>
                <a:cs typeface="Arial"/>
              </a:rPr>
              <a:t> </a:t>
            </a:r>
            <a:r>
              <a:rPr sz="1071" dirty="0">
                <a:latin typeface="Arial"/>
                <a:cs typeface="Arial"/>
              </a:rPr>
              <a:t>on</a:t>
            </a:r>
            <a:r>
              <a:rPr sz="1071" spc="-3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expansion</a:t>
            </a:r>
            <a:r>
              <a:rPr sz="1071" spc="-39" dirty="0">
                <a:latin typeface="Arial"/>
                <a:cs typeface="Arial"/>
              </a:rPr>
              <a:t> </a:t>
            </a:r>
            <a:r>
              <a:rPr sz="1071" dirty="0">
                <a:latin typeface="Arial"/>
                <a:cs typeface="Arial"/>
              </a:rPr>
              <a:t>valve.</a:t>
            </a:r>
            <a:r>
              <a:rPr sz="1071" spc="-39" dirty="0">
                <a:latin typeface="Arial"/>
                <a:cs typeface="Arial"/>
              </a:rPr>
              <a:t> </a:t>
            </a:r>
            <a:r>
              <a:rPr sz="1071" dirty="0">
                <a:latin typeface="Arial"/>
                <a:cs typeface="Arial"/>
              </a:rPr>
              <a:t>This</a:t>
            </a:r>
            <a:r>
              <a:rPr sz="1071" spc="-34" dirty="0">
                <a:latin typeface="Arial"/>
                <a:cs typeface="Arial"/>
              </a:rPr>
              <a:t> </a:t>
            </a:r>
            <a:r>
              <a:rPr sz="1071" dirty="0">
                <a:latin typeface="Arial"/>
                <a:cs typeface="Arial"/>
              </a:rPr>
              <a:t>may</a:t>
            </a:r>
            <a:r>
              <a:rPr sz="1071" spc="-34" dirty="0">
                <a:latin typeface="Arial"/>
                <a:cs typeface="Arial"/>
              </a:rPr>
              <a:t> </a:t>
            </a:r>
            <a:r>
              <a:rPr sz="1071" dirty="0">
                <a:latin typeface="Arial"/>
                <a:cs typeface="Arial"/>
              </a:rPr>
              <a:t>be</a:t>
            </a:r>
            <a:r>
              <a:rPr sz="1071" spc="-39" dirty="0">
                <a:latin typeface="Arial"/>
                <a:cs typeface="Arial"/>
              </a:rPr>
              <a:t> </a:t>
            </a:r>
            <a:r>
              <a:rPr sz="1071" dirty="0">
                <a:latin typeface="Arial"/>
                <a:cs typeface="Arial"/>
              </a:rPr>
              <a:t>useful</a:t>
            </a:r>
            <a:r>
              <a:rPr sz="1071" spc="-39" dirty="0">
                <a:latin typeface="Arial"/>
                <a:cs typeface="Arial"/>
              </a:rPr>
              <a:t> </a:t>
            </a:r>
            <a:r>
              <a:rPr sz="1071" dirty="0">
                <a:latin typeface="Arial"/>
                <a:cs typeface="Arial"/>
              </a:rPr>
              <a:t>during</a:t>
            </a:r>
            <a:r>
              <a:rPr sz="1071" spc="-39" dirty="0">
                <a:latin typeface="Arial"/>
                <a:cs typeface="Arial"/>
              </a:rPr>
              <a:t> </a:t>
            </a:r>
            <a:r>
              <a:rPr sz="1071" spc="-10" dirty="0">
                <a:latin typeface="Arial"/>
                <a:cs typeface="Arial"/>
              </a:rPr>
              <a:t>preliminary </a:t>
            </a:r>
            <a:r>
              <a:rPr sz="1071" dirty="0">
                <a:latin typeface="Arial"/>
                <a:cs typeface="Arial"/>
              </a:rPr>
              <a:t>diagnosis,</a:t>
            </a:r>
            <a:r>
              <a:rPr sz="1071" spc="-39" dirty="0">
                <a:latin typeface="Arial"/>
                <a:cs typeface="Arial"/>
              </a:rPr>
              <a:t> </a:t>
            </a:r>
            <a:r>
              <a:rPr sz="1071" dirty="0">
                <a:latin typeface="Arial"/>
                <a:cs typeface="Arial"/>
              </a:rPr>
              <a:t>but</a:t>
            </a:r>
            <a:r>
              <a:rPr sz="1071" spc="-29" dirty="0">
                <a:latin typeface="Arial"/>
                <a:cs typeface="Arial"/>
              </a:rPr>
              <a:t> </a:t>
            </a:r>
            <a:r>
              <a:rPr sz="1071" dirty="0">
                <a:latin typeface="Arial"/>
                <a:cs typeface="Arial"/>
              </a:rPr>
              <a:t>it</a:t>
            </a:r>
            <a:r>
              <a:rPr sz="1071" spc="-3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not</a:t>
            </a:r>
            <a:r>
              <a:rPr sz="1071" spc="-39" dirty="0">
                <a:latin typeface="Arial"/>
                <a:cs typeface="Arial"/>
              </a:rPr>
              <a:t> </a:t>
            </a:r>
            <a:r>
              <a:rPr sz="1071" dirty="0">
                <a:latin typeface="Arial"/>
                <a:cs typeface="Arial"/>
              </a:rPr>
              <a:t>accurate</a:t>
            </a:r>
            <a:r>
              <a:rPr sz="1071" spc="-29"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determining</a:t>
            </a:r>
            <a:r>
              <a:rPr sz="1071" spc="-34" dirty="0">
                <a:latin typeface="Arial"/>
                <a:cs typeface="Arial"/>
              </a:rPr>
              <a:t> </a:t>
            </a:r>
            <a:r>
              <a:rPr sz="1071" dirty="0">
                <a:latin typeface="Arial"/>
                <a:cs typeface="Arial"/>
              </a:rPr>
              <a:t>if</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has</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proper</a:t>
            </a:r>
            <a:r>
              <a:rPr sz="1071" spc="-34" dirty="0">
                <a:latin typeface="Arial"/>
                <a:cs typeface="Arial"/>
              </a:rPr>
              <a:t> </a:t>
            </a:r>
            <a:r>
              <a:rPr sz="1071" dirty="0">
                <a:latin typeface="Arial"/>
                <a:cs typeface="Arial"/>
              </a:rPr>
              <a:t>amount</a:t>
            </a:r>
            <a:r>
              <a:rPr sz="1071" spc="-29" dirty="0">
                <a:latin typeface="Arial"/>
                <a:cs typeface="Arial"/>
              </a:rPr>
              <a:t> </a:t>
            </a:r>
            <a:r>
              <a:rPr sz="1071" dirty="0">
                <a:latin typeface="Arial"/>
                <a:cs typeface="Arial"/>
              </a:rPr>
              <a:t>of</a:t>
            </a:r>
            <a:r>
              <a:rPr sz="1071" spc="-34" dirty="0">
                <a:latin typeface="Arial"/>
                <a:cs typeface="Arial"/>
              </a:rPr>
              <a:t> </a:t>
            </a:r>
            <a:r>
              <a:rPr sz="1071" spc="-10" dirty="0">
                <a:latin typeface="Arial"/>
                <a:cs typeface="Arial"/>
              </a:rPr>
              <a:t>refrigerant.</a:t>
            </a:r>
            <a:endParaRPr sz="1071" dirty="0">
              <a:latin typeface="Arial"/>
              <a:cs typeface="Arial"/>
            </a:endParaRPr>
          </a:p>
          <a:p>
            <a:pPr marL="185528">
              <a:spcBef>
                <a:spcPts val="1154"/>
              </a:spcBef>
            </a:pPr>
            <a:r>
              <a:rPr sz="1071" b="1" dirty="0">
                <a:latin typeface="Arial"/>
                <a:cs typeface="Arial"/>
              </a:rPr>
              <a:t>2.11.2.</a:t>
            </a:r>
            <a:r>
              <a:rPr sz="1071" b="1" spc="-73" dirty="0">
                <a:latin typeface="Arial"/>
                <a:cs typeface="Arial"/>
              </a:rPr>
              <a:t> </a:t>
            </a:r>
            <a:r>
              <a:rPr sz="1071" b="1" dirty="0">
                <a:latin typeface="Arial"/>
                <a:cs typeface="Arial"/>
              </a:rPr>
              <a:t>Effects</a:t>
            </a:r>
            <a:r>
              <a:rPr sz="1071" b="1" spc="-34" dirty="0">
                <a:latin typeface="Arial"/>
                <a:cs typeface="Arial"/>
              </a:rPr>
              <a:t> </a:t>
            </a:r>
            <a:r>
              <a:rPr sz="1071" b="1" dirty="0">
                <a:latin typeface="Arial"/>
                <a:cs typeface="Arial"/>
              </a:rPr>
              <a:t>of</a:t>
            </a:r>
            <a:r>
              <a:rPr sz="1071" b="1" spc="-19" dirty="0">
                <a:latin typeface="Arial"/>
                <a:cs typeface="Arial"/>
              </a:rPr>
              <a:t> </a:t>
            </a:r>
            <a:r>
              <a:rPr sz="1071" b="1" spc="-10" dirty="0">
                <a:latin typeface="Arial"/>
                <a:cs typeface="Arial"/>
              </a:rPr>
              <a:t>Failure</a:t>
            </a:r>
            <a:endParaRPr sz="1071" dirty="0">
              <a:latin typeface="Arial"/>
              <a:cs typeface="Arial"/>
            </a:endParaRPr>
          </a:p>
          <a:p>
            <a:pPr marL="185528">
              <a:spcBef>
                <a:spcPts val="1125"/>
              </a:spcBef>
            </a:pPr>
            <a:r>
              <a:rPr sz="1071" dirty="0">
                <a:latin typeface="Arial"/>
                <a:cs typeface="Arial"/>
              </a:rPr>
              <a:t>A</a:t>
            </a:r>
            <a:r>
              <a:rPr sz="1071" spc="-19" dirty="0">
                <a:latin typeface="Arial"/>
                <a:cs typeface="Arial"/>
              </a:rPr>
              <a:t> </a:t>
            </a:r>
            <a:r>
              <a:rPr sz="1071" dirty="0">
                <a:latin typeface="Arial"/>
                <a:cs typeface="Arial"/>
              </a:rPr>
              <a:t>failure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filter</a:t>
            </a:r>
            <a:r>
              <a:rPr sz="1071" spc="-19" dirty="0">
                <a:latin typeface="Arial"/>
                <a:cs typeface="Arial"/>
              </a:rPr>
              <a:t> </a:t>
            </a:r>
            <a:r>
              <a:rPr sz="1071" dirty="0">
                <a:latin typeface="Arial"/>
                <a:cs typeface="Arial"/>
              </a:rPr>
              <a:t>dryer</a:t>
            </a:r>
            <a:r>
              <a:rPr sz="1071" spc="-19" dirty="0">
                <a:latin typeface="Arial"/>
                <a:cs typeface="Arial"/>
              </a:rPr>
              <a:t> </a:t>
            </a:r>
            <a:r>
              <a:rPr sz="1071" dirty="0">
                <a:latin typeface="Arial"/>
                <a:cs typeface="Arial"/>
              </a:rPr>
              <a:t>may</a:t>
            </a:r>
            <a:r>
              <a:rPr sz="1071" spc="-15" dirty="0">
                <a:latin typeface="Arial"/>
                <a:cs typeface="Arial"/>
              </a:rPr>
              <a:t> </a:t>
            </a:r>
            <a:r>
              <a:rPr sz="1071" dirty="0">
                <a:latin typeface="Arial"/>
                <a:cs typeface="Arial"/>
              </a:rPr>
              <a:t>exhibit</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following</a:t>
            </a:r>
            <a:r>
              <a:rPr sz="1071" spc="-19" dirty="0">
                <a:latin typeface="Arial"/>
                <a:cs typeface="Arial"/>
              </a:rPr>
              <a:t> </a:t>
            </a:r>
            <a:r>
              <a:rPr sz="1071" spc="-10" dirty="0">
                <a:latin typeface="Arial"/>
                <a:cs typeface="Arial"/>
              </a:rPr>
              <a:t>symptoms:</a:t>
            </a:r>
            <a:endParaRPr sz="1071" dirty="0">
              <a:latin typeface="Arial"/>
              <a:cs typeface="Arial"/>
            </a:endParaRPr>
          </a:p>
          <a:p>
            <a:pPr marL="628321" indent="-220160">
              <a:spcBef>
                <a:spcPts val="1144"/>
              </a:spcBef>
              <a:buAutoNum type="alphaLcPeriod"/>
              <a:tabLst>
                <a:tab pos="628321" algn="l"/>
              </a:tabLst>
            </a:pPr>
            <a:r>
              <a:rPr sz="1071" dirty="0">
                <a:latin typeface="Arial"/>
                <a:cs typeface="Arial"/>
              </a:rPr>
              <a:t>Poor</a:t>
            </a:r>
            <a:r>
              <a:rPr sz="1071" spc="-34" dirty="0">
                <a:latin typeface="Arial"/>
                <a:cs typeface="Arial"/>
              </a:rPr>
              <a:t> </a:t>
            </a:r>
            <a:r>
              <a:rPr sz="1071" dirty="0">
                <a:latin typeface="Arial"/>
                <a:cs typeface="Arial"/>
              </a:rPr>
              <a:t>cooling</a:t>
            </a:r>
            <a:r>
              <a:rPr sz="1071" spc="-39" dirty="0">
                <a:latin typeface="Arial"/>
                <a:cs typeface="Arial"/>
              </a:rPr>
              <a:t> </a:t>
            </a:r>
            <a:r>
              <a:rPr sz="1071" spc="-10" dirty="0">
                <a:latin typeface="Arial"/>
                <a:cs typeface="Arial"/>
              </a:rPr>
              <a:t>capacity</a:t>
            </a:r>
            <a:endParaRPr sz="1071" dirty="0">
              <a:latin typeface="Arial"/>
              <a:cs typeface="Arial"/>
            </a:endParaRPr>
          </a:p>
          <a:p>
            <a:pPr marL="628321" indent="-220160">
              <a:spcBef>
                <a:spcPts val="565"/>
              </a:spcBef>
              <a:buAutoNum type="alphaLcPeriod"/>
              <a:tabLst>
                <a:tab pos="628321" algn="l"/>
              </a:tabLst>
            </a:pPr>
            <a:r>
              <a:rPr sz="1071" dirty="0">
                <a:latin typeface="Arial"/>
                <a:cs typeface="Arial"/>
              </a:rPr>
              <a:t>Failure</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conditioning</a:t>
            </a:r>
            <a:r>
              <a:rPr sz="1071" spc="-24" dirty="0">
                <a:latin typeface="Arial"/>
                <a:cs typeface="Arial"/>
              </a:rPr>
              <a:t> </a:t>
            </a:r>
            <a:r>
              <a:rPr sz="1071" spc="-10" dirty="0">
                <a:latin typeface="Arial"/>
                <a:cs typeface="Arial"/>
              </a:rPr>
              <a:t>system</a:t>
            </a:r>
            <a:endParaRPr sz="1071" dirty="0">
              <a:latin typeface="Arial"/>
              <a:cs typeface="Arial"/>
            </a:endParaRPr>
          </a:p>
          <a:p>
            <a:pPr marL="185528">
              <a:spcBef>
                <a:spcPts val="1149"/>
              </a:spcBef>
            </a:pPr>
            <a:r>
              <a:rPr sz="1071" dirty="0">
                <a:latin typeface="Arial"/>
                <a:cs typeface="Arial"/>
              </a:rPr>
              <a:t>Causes</a:t>
            </a:r>
            <a:r>
              <a:rPr sz="1071" spc="-15" dirty="0">
                <a:latin typeface="Arial"/>
                <a:cs typeface="Arial"/>
              </a:rPr>
              <a:t> </a:t>
            </a:r>
            <a:r>
              <a:rPr sz="1071" dirty="0">
                <a:latin typeface="Arial"/>
                <a:cs typeface="Arial"/>
              </a:rPr>
              <a:t>for</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failure</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filter</a:t>
            </a:r>
            <a:r>
              <a:rPr sz="1071" spc="-10" dirty="0">
                <a:latin typeface="Arial"/>
                <a:cs typeface="Arial"/>
              </a:rPr>
              <a:t> </a:t>
            </a:r>
            <a:r>
              <a:rPr sz="1071" dirty="0">
                <a:latin typeface="Arial"/>
                <a:cs typeface="Arial"/>
              </a:rPr>
              <a:t>dryer</a:t>
            </a:r>
            <a:r>
              <a:rPr sz="1071" spc="-15" dirty="0">
                <a:latin typeface="Arial"/>
                <a:cs typeface="Arial"/>
              </a:rPr>
              <a:t> </a:t>
            </a:r>
            <a:r>
              <a:rPr sz="1071" dirty="0">
                <a:latin typeface="Arial"/>
                <a:cs typeface="Arial"/>
              </a:rPr>
              <a:t>can</a:t>
            </a:r>
            <a:r>
              <a:rPr sz="1071" spc="-15" dirty="0">
                <a:latin typeface="Arial"/>
                <a:cs typeface="Arial"/>
              </a:rPr>
              <a:t> </a:t>
            </a:r>
            <a:r>
              <a:rPr sz="1071" spc="-24" dirty="0">
                <a:latin typeface="Arial"/>
                <a:cs typeface="Arial"/>
              </a:rPr>
              <a:t>be:</a:t>
            </a:r>
            <a:endParaRPr sz="1071" dirty="0">
              <a:latin typeface="Arial"/>
              <a:cs typeface="Arial"/>
            </a:endParaRPr>
          </a:p>
          <a:p>
            <a:pPr marL="628321" indent="-220160">
              <a:spcBef>
                <a:spcPts val="1144"/>
              </a:spcBef>
              <a:buAutoNum type="alphaLcPeriod"/>
              <a:tabLst>
                <a:tab pos="628321" algn="l"/>
              </a:tabLst>
            </a:pPr>
            <a:r>
              <a:rPr sz="1071" dirty="0">
                <a:latin typeface="Arial"/>
                <a:cs typeface="Arial"/>
              </a:rPr>
              <a:t>Aging</a:t>
            </a:r>
            <a:r>
              <a:rPr sz="1071" spc="-34" dirty="0">
                <a:latin typeface="Arial"/>
                <a:cs typeface="Arial"/>
              </a:rPr>
              <a:t> </a:t>
            </a:r>
            <a:r>
              <a:rPr sz="1071" dirty="0">
                <a:latin typeface="Arial"/>
                <a:cs typeface="Arial"/>
              </a:rPr>
              <a:t>defective</a:t>
            </a:r>
            <a:r>
              <a:rPr sz="1071" spc="-29" dirty="0">
                <a:latin typeface="Arial"/>
                <a:cs typeface="Arial"/>
              </a:rPr>
              <a:t> </a:t>
            </a:r>
            <a:r>
              <a:rPr sz="1071" dirty="0">
                <a:latin typeface="Arial"/>
                <a:cs typeface="Arial"/>
              </a:rPr>
              <a:t>filter</a:t>
            </a:r>
            <a:r>
              <a:rPr sz="1071" spc="-29" dirty="0">
                <a:latin typeface="Arial"/>
                <a:cs typeface="Arial"/>
              </a:rPr>
              <a:t> </a:t>
            </a:r>
            <a:r>
              <a:rPr sz="1071" dirty="0">
                <a:latin typeface="Arial"/>
                <a:cs typeface="Arial"/>
              </a:rPr>
              <a:t>pad</a:t>
            </a:r>
            <a:r>
              <a:rPr sz="1071" spc="-34" dirty="0">
                <a:latin typeface="Arial"/>
                <a:cs typeface="Arial"/>
              </a:rPr>
              <a:t> </a:t>
            </a:r>
            <a:r>
              <a:rPr sz="1071" spc="-10" dirty="0">
                <a:latin typeface="Arial"/>
                <a:cs typeface="Arial"/>
              </a:rPr>
              <a:t>inside</a:t>
            </a:r>
            <a:endParaRPr sz="1071" dirty="0">
              <a:latin typeface="Arial"/>
              <a:cs typeface="Arial"/>
            </a:endParaRPr>
          </a:p>
          <a:p>
            <a:pPr marL="628321" indent="-220160">
              <a:spcBef>
                <a:spcPts val="560"/>
              </a:spcBef>
              <a:buAutoNum type="alphaLcPeriod"/>
              <a:tabLst>
                <a:tab pos="628321" algn="l"/>
              </a:tabLst>
            </a:pPr>
            <a:r>
              <a:rPr sz="1071" dirty="0">
                <a:latin typeface="Arial"/>
                <a:cs typeface="Arial"/>
              </a:rPr>
              <a:t>Leaks</a:t>
            </a:r>
            <a:r>
              <a:rPr sz="1071" spc="-24"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connections</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caused</a:t>
            </a:r>
            <a:r>
              <a:rPr sz="1071" spc="-24" dirty="0">
                <a:latin typeface="Arial"/>
                <a:cs typeface="Arial"/>
              </a:rPr>
              <a:t> </a:t>
            </a:r>
            <a:r>
              <a:rPr sz="1071" dirty="0">
                <a:latin typeface="Arial"/>
                <a:cs typeface="Arial"/>
              </a:rPr>
              <a:t>by</a:t>
            </a:r>
            <a:r>
              <a:rPr sz="1071" spc="-19" dirty="0">
                <a:latin typeface="Arial"/>
                <a:cs typeface="Arial"/>
              </a:rPr>
              <a:t> </a:t>
            </a:r>
            <a:r>
              <a:rPr sz="1071" spc="-10" dirty="0">
                <a:latin typeface="Arial"/>
                <a:cs typeface="Arial"/>
              </a:rPr>
              <a:t>damage</a:t>
            </a:r>
            <a:endParaRPr sz="1071" dirty="0">
              <a:latin typeface="Arial"/>
              <a:cs typeface="Arial"/>
            </a:endParaRPr>
          </a:p>
          <a:p>
            <a:pPr marL="185528">
              <a:spcBef>
                <a:spcPts val="1164"/>
              </a:spcBef>
            </a:pPr>
            <a:r>
              <a:rPr sz="1071" b="1" dirty="0">
                <a:latin typeface="Arial"/>
                <a:cs typeface="Arial"/>
              </a:rPr>
              <a:t>2.11.3.</a:t>
            </a:r>
            <a:r>
              <a:rPr sz="1071" b="1" spc="-73" dirty="0">
                <a:latin typeface="Arial"/>
                <a:cs typeface="Arial"/>
              </a:rPr>
              <a:t> </a:t>
            </a:r>
            <a:r>
              <a:rPr sz="1071" b="1" spc="-10" dirty="0">
                <a:latin typeface="Arial"/>
                <a:cs typeface="Arial"/>
              </a:rPr>
              <a:t>Troubleshooting</a:t>
            </a:r>
            <a:endParaRPr sz="1071" dirty="0">
              <a:latin typeface="Arial"/>
              <a:cs typeface="Arial"/>
            </a:endParaRPr>
          </a:p>
          <a:p>
            <a:pPr marL="185528">
              <a:spcBef>
                <a:spcPts val="1130"/>
              </a:spcBef>
            </a:pPr>
            <a:r>
              <a:rPr sz="1071" dirty="0">
                <a:latin typeface="Arial"/>
                <a:cs typeface="Arial"/>
              </a:rPr>
              <a:t>The</a:t>
            </a:r>
            <a:r>
              <a:rPr sz="1071" spc="-29" dirty="0">
                <a:latin typeface="Arial"/>
                <a:cs typeface="Arial"/>
              </a:rPr>
              <a:t> </a:t>
            </a:r>
            <a:r>
              <a:rPr sz="1071" dirty="0">
                <a:latin typeface="Arial"/>
                <a:cs typeface="Arial"/>
              </a:rPr>
              <a:t>following</a:t>
            </a:r>
            <a:r>
              <a:rPr sz="1071" spc="-24" dirty="0">
                <a:latin typeface="Arial"/>
                <a:cs typeface="Arial"/>
              </a:rPr>
              <a:t> </a:t>
            </a:r>
            <a:r>
              <a:rPr sz="1071" dirty="0">
                <a:latin typeface="Arial"/>
                <a:cs typeface="Arial"/>
              </a:rPr>
              <a:t>steps</a:t>
            </a:r>
            <a:r>
              <a:rPr sz="1071" spc="-24"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considered</a:t>
            </a:r>
            <a:r>
              <a:rPr sz="1071" spc="-24" dirty="0">
                <a:latin typeface="Arial"/>
                <a:cs typeface="Arial"/>
              </a:rPr>
              <a:t> </a:t>
            </a:r>
            <a:r>
              <a:rPr sz="1071" dirty="0">
                <a:latin typeface="Arial"/>
                <a:cs typeface="Arial"/>
              </a:rPr>
              <a:t>during</a:t>
            </a:r>
            <a:r>
              <a:rPr sz="1071" spc="-29" dirty="0">
                <a:latin typeface="Arial"/>
                <a:cs typeface="Arial"/>
              </a:rPr>
              <a:t> </a:t>
            </a:r>
            <a:r>
              <a:rPr sz="1071" spc="-10" dirty="0">
                <a:latin typeface="Arial"/>
                <a:cs typeface="Arial"/>
              </a:rPr>
              <a:t>troubleshooting:</a:t>
            </a:r>
            <a:endParaRPr sz="1071" dirty="0">
              <a:latin typeface="Arial"/>
              <a:cs typeface="Arial"/>
            </a:endParaRPr>
          </a:p>
          <a:p>
            <a:pPr marL="628321" marR="1302406" indent="-220160">
              <a:lnSpc>
                <a:spcPct val="143600"/>
              </a:lnSpc>
              <a:spcBef>
                <a:spcPts val="589"/>
              </a:spcBef>
              <a:buAutoNum type="alphaLcPeriod"/>
              <a:tabLst>
                <a:tab pos="630795" algn="l"/>
              </a:tabLst>
            </a:pPr>
            <a:r>
              <a:rPr sz="1071" dirty="0">
                <a:latin typeface="Arial"/>
                <a:cs typeface="Arial"/>
              </a:rPr>
              <a:t>Verify</a:t>
            </a:r>
            <a:r>
              <a:rPr sz="1071" spc="-24" dirty="0">
                <a:latin typeface="Arial"/>
                <a:cs typeface="Arial"/>
              </a:rPr>
              <a:t> </a:t>
            </a:r>
            <a:r>
              <a:rPr sz="1071" dirty="0">
                <a:latin typeface="Arial"/>
                <a:cs typeface="Arial"/>
              </a:rPr>
              <a:t>maintenance</a:t>
            </a:r>
            <a:r>
              <a:rPr sz="1071" spc="-24" dirty="0">
                <a:latin typeface="Arial"/>
                <a:cs typeface="Arial"/>
              </a:rPr>
              <a:t> </a:t>
            </a:r>
            <a:r>
              <a:rPr sz="1071" dirty="0">
                <a:latin typeface="Arial"/>
                <a:cs typeface="Arial"/>
              </a:rPr>
              <a:t>intervals</a:t>
            </a:r>
            <a:r>
              <a:rPr sz="1071" spc="-19" dirty="0">
                <a:latin typeface="Arial"/>
                <a:cs typeface="Arial"/>
              </a:rPr>
              <a:t> </a:t>
            </a:r>
            <a:r>
              <a:rPr sz="1071" dirty="0">
                <a:latin typeface="Arial"/>
                <a:cs typeface="Arial"/>
              </a:rPr>
              <a:t>(every</a:t>
            </a:r>
            <a:r>
              <a:rPr sz="1071" spc="-29" dirty="0">
                <a:latin typeface="Arial"/>
                <a:cs typeface="Arial"/>
              </a:rPr>
              <a:t> </a:t>
            </a:r>
            <a:r>
              <a:rPr sz="1071" dirty="0">
                <a:latin typeface="Arial"/>
                <a:cs typeface="Arial"/>
              </a:rPr>
              <a:t>2</a:t>
            </a:r>
            <a:r>
              <a:rPr sz="1071" spc="-19" dirty="0">
                <a:latin typeface="Arial"/>
                <a:cs typeface="Arial"/>
              </a:rPr>
              <a:t> </a:t>
            </a:r>
            <a:r>
              <a:rPr sz="1071" dirty="0">
                <a:latin typeface="Arial"/>
                <a:cs typeface="Arial"/>
              </a:rPr>
              <a:t>years)</a:t>
            </a:r>
            <a:r>
              <a:rPr sz="1071" spc="-24" dirty="0">
                <a:latin typeface="Arial"/>
                <a:cs typeface="Arial"/>
              </a:rPr>
              <a:t> </a:t>
            </a:r>
            <a:r>
              <a:rPr sz="1071" dirty="0">
                <a:latin typeface="Arial"/>
                <a:cs typeface="Arial"/>
              </a:rPr>
              <a:t>Leak</a:t>
            </a:r>
            <a:r>
              <a:rPr sz="1071" spc="-19" dirty="0">
                <a:latin typeface="Arial"/>
                <a:cs typeface="Arial"/>
              </a:rPr>
              <a:t> </a:t>
            </a:r>
            <a:r>
              <a:rPr sz="1071" dirty="0">
                <a:latin typeface="Arial"/>
                <a:cs typeface="Arial"/>
              </a:rPr>
              <a:t>test/correct</a:t>
            </a:r>
            <a:r>
              <a:rPr sz="1071" spc="-24" dirty="0">
                <a:latin typeface="Arial"/>
                <a:cs typeface="Arial"/>
              </a:rPr>
              <a:t> </a:t>
            </a:r>
            <a:r>
              <a:rPr sz="1071" dirty="0">
                <a:latin typeface="Arial"/>
                <a:cs typeface="Arial"/>
              </a:rPr>
              <a:t>fit</a:t>
            </a:r>
            <a:r>
              <a:rPr sz="1071" spc="-19" dirty="0">
                <a:latin typeface="Arial"/>
                <a:cs typeface="Arial"/>
              </a:rPr>
              <a:t> </a:t>
            </a:r>
            <a:r>
              <a:rPr sz="1071" dirty="0">
                <a:latin typeface="Arial"/>
                <a:cs typeface="Arial"/>
              </a:rPr>
              <a:t>of</a:t>
            </a:r>
            <a:r>
              <a:rPr sz="1071" spc="-24" dirty="0">
                <a:latin typeface="Arial"/>
                <a:cs typeface="Arial"/>
              </a:rPr>
              <a:t> the 	</a:t>
            </a:r>
            <a:r>
              <a:rPr sz="1071" spc="-10" dirty="0">
                <a:latin typeface="Arial"/>
                <a:cs typeface="Arial"/>
              </a:rPr>
              <a:t>connections/damage</a:t>
            </a:r>
            <a:endParaRPr sz="1071" dirty="0">
              <a:latin typeface="Arial"/>
              <a:cs typeface="Arial"/>
            </a:endParaRPr>
          </a:p>
          <a:p>
            <a:pPr marL="628321" indent="-220160">
              <a:spcBef>
                <a:spcPts val="560"/>
              </a:spcBef>
              <a:buAutoNum type="alphaLcPeriod"/>
              <a:tabLst>
                <a:tab pos="628321" algn="l"/>
              </a:tabLst>
            </a:pPr>
            <a:r>
              <a:rPr sz="1071" dirty="0">
                <a:latin typeface="Arial"/>
                <a:cs typeface="Arial"/>
              </a:rPr>
              <a:t>Pressure</a:t>
            </a:r>
            <a:r>
              <a:rPr sz="1071" spc="-15" dirty="0">
                <a:latin typeface="Arial"/>
                <a:cs typeface="Arial"/>
              </a:rPr>
              <a:t> </a:t>
            </a:r>
            <a:r>
              <a:rPr sz="1071" dirty="0">
                <a:latin typeface="Arial"/>
                <a:cs typeface="Arial"/>
              </a:rPr>
              <a:t>test</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high</a:t>
            </a:r>
            <a:r>
              <a:rPr sz="1071" spc="-10" dirty="0">
                <a:latin typeface="Arial"/>
                <a:cs typeface="Arial"/>
              </a:rPr>
              <a:t> </a:t>
            </a:r>
            <a:r>
              <a:rPr sz="1071" dirty="0">
                <a:latin typeface="Arial"/>
                <a:cs typeface="Arial"/>
              </a:rPr>
              <a:t>and</a:t>
            </a:r>
            <a:r>
              <a:rPr sz="1071" spc="-15" dirty="0">
                <a:latin typeface="Arial"/>
                <a:cs typeface="Arial"/>
              </a:rPr>
              <a:t> </a:t>
            </a:r>
            <a:r>
              <a:rPr sz="1071" spc="-10" dirty="0">
                <a:latin typeface="Arial"/>
                <a:cs typeface="Arial"/>
              </a:rPr>
              <a:t>low-</a:t>
            </a:r>
            <a:r>
              <a:rPr sz="1071" dirty="0">
                <a:latin typeface="Arial"/>
                <a:cs typeface="Arial"/>
              </a:rPr>
              <a:t>pressure</a:t>
            </a:r>
            <a:r>
              <a:rPr sz="1071" spc="-15" dirty="0">
                <a:latin typeface="Arial"/>
                <a:cs typeface="Arial"/>
              </a:rPr>
              <a:t> </a:t>
            </a:r>
            <a:r>
              <a:rPr sz="1071" spc="-19" dirty="0">
                <a:latin typeface="Arial"/>
                <a:cs typeface="Arial"/>
              </a:rPr>
              <a:t>sides</a:t>
            </a:r>
            <a:endParaRPr sz="1071" dirty="0">
              <a:latin typeface="Arial"/>
              <a:cs typeface="Arial"/>
            </a:endParaRPr>
          </a:p>
          <a:p>
            <a:pPr marL="185528">
              <a:spcBef>
                <a:spcPts val="1164"/>
              </a:spcBef>
            </a:pPr>
            <a:r>
              <a:rPr sz="1071" b="1" spc="-10" dirty="0">
                <a:latin typeface="Arial"/>
                <a:cs typeface="Arial"/>
              </a:rPr>
              <a:t>Important</a:t>
            </a:r>
            <a:endParaRPr sz="1071" dirty="0">
              <a:latin typeface="Arial"/>
              <a:cs typeface="Arial"/>
            </a:endParaRPr>
          </a:p>
          <a:p>
            <a:pPr marL="184910" marR="179344" algn="just">
              <a:lnSpc>
                <a:spcPct val="143700"/>
              </a:lnSpc>
              <a:spcBef>
                <a:spcPts val="589"/>
              </a:spcBef>
            </a:pPr>
            <a:r>
              <a:rPr sz="1071" dirty="0">
                <a:latin typeface="Arial"/>
                <a:cs typeface="Arial"/>
              </a:rPr>
              <a:t>The</a:t>
            </a:r>
            <a:r>
              <a:rPr sz="1071" spc="29" dirty="0">
                <a:latin typeface="Arial"/>
                <a:cs typeface="Arial"/>
              </a:rPr>
              <a:t> </a:t>
            </a:r>
            <a:r>
              <a:rPr sz="1071" dirty="0">
                <a:latin typeface="Arial"/>
                <a:cs typeface="Arial"/>
              </a:rPr>
              <a:t>receiver/dryer</a:t>
            </a:r>
            <a:r>
              <a:rPr sz="1071" spc="3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service</a:t>
            </a:r>
            <a:r>
              <a:rPr sz="1071" spc="24" dirty="0">
                <a:latin typeface="Arial"/>
                <a:cs typeface="Arial"/>
              </a:rPr>
              <a:t> </a:t>
            </a:r>
            <a:r>
              <a:rPr sz="1071" dirty="0">
                <a:latin typeface="Arial"/>
                <a:cs typeface="Arial"/>
              </a:rPr>
              <a:t>part</a:t>
            </a:r>
            <a:r>
              <a:rPr sz="1071" spc="2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should</a:t>
            </a:r>
            <a:r>
              <a:rPr sz="1071" spc="19" dirty="0">
                <a:latin typeface="Arial"/>
                <a:cs typeface="Arial"/>
              </a:rPr>
              <a:t> </a:t>
            </a:r>
            <a:r>
              <a:rPr sz="1071" dirty="0">
                <a:latin typeface="Arial"/>
                <a:cs typeface="Arial"/>
              </a:rPr>
              <a:t>be</a:t>
            </a:r>
            <a:r>
              <a:rPr sz="1071" spc="29" dirty="0">
                <a:latin typeface="Arial"/>
                <a:cs typeface="Arial"/>
              </a:rPr>
              <a:t> </a:t>
            </a:r>
            <a:r>
              <a:rPr sz="1071" dirty="0">
                <a:latin typeface="Arial"/>
                <a:cs typeface="Arial"/>
              </a:rPr>
              <a:t>replaced</a:t>
            </a:r>
            <a:r>
              <a:rPr sz="1071" spc="24" dirty="0">
                <a:latin typeface="Arial"/>
                <a:cs typeface="Arial"/>
              </a:rPr>
              <a:t> </a:t>
            </a:r>
            <a:r>
              <a:rPr sz="1071" dirty="0">
                <a:latin typeface="Arial"/>
                <a:cs typeface="Arial"/>
              </a:rPr>
              <a:t>any</a:t>
            </a:r>
            <a:r>
              <a:rPr sz="1071" spc="34" dirty="0">
                <a:latin typeface="Arial"/>
                <a:cs typeface="Arial"/>
              </a:rPr>
              <a:t> </a:t>
            </a:r>
            <a:r>
              <a:rPr sz="1071" dirty="0">
                <a:latin typeface="Arial"/>
                <a:cs typeface="Arial"/>
              </a:rPr>
              <a:t>time</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has</a:t>
            </a:r>
            <a:r>
              <a:rPr sz="1071" spc="34" dirty="0">
                <a:latin typeface="Arial"/>
                <a:cs typeface="Arial"/>
              </a:rPr>
              <a:t> </a:t>
            </a:r>
            <a:r>
              <a:rPr sz="1071" dirty="0">
                <a:latin typeface="Arial"/>
                <a:cs typeface="Arial"/>
              </a:rPr>
              <a:t>leaked,</a:t>
            </a:r>
            <a:r>
              <a:rPr sz="1071" spc="29" dirty="0">
                <a:latin typeface="Arial"/>
                <a:cs typeface="Arial"/>
              </a:rPr>
              <a:t> </a:t>
            </a:r>
            <a:r>
              <a:rPr sz="1071" spc="-24" dirty="0">
                <a:latin typeface="Arial"/>
                <a:cs typeface="Arial"/>
              </a:rPr>
              <a:t>or </a:t>
            </a:r>
            <a:r>
              <a:rPr sz="1071" dirty="0">
                <a:latin typeface="Arial"/>
                <a:cs typeface="Arial"/>
              </a:rPr>
              <a:t>been</a:t>
            </a:r>
            <a:r>
              <a:rPr sz="1071" spc="-24" dirty="0">
                <a:latin typeface="Arial"/>
                <a:cs typeface="Arial"/>
              </a:rPr>
              <a:t> </a:t>
            </a:r>
            <a:r>
              <a:rPr sz="1071" dirty="0">
                <a:latin typeface="Arial"/>
                <a:cs typeface="Arial"/>
              </a:rPr>
              <a:t>left</a:t>
            </a:r>
            <a:r>
              <a:rPr sz="1071" spc="-29" dirty="0">
                <a:latin typeface="Arial"/>
                <a:cs typeface="Arial"/>
              </a:rPr>
              <a:t> </a:t>
            </a:r>
            <a:r>
              <a:rPr sz="1071" dirty="0">
                <a:latin typeface="Arial"/>
                <a:cs typeface="Arial"/>
              </a:rPr>
              <a:t>open</a:t>
            </a:r>
            <a:r>
              <a:rPr sz="1071" spc="-24" dirty="0">
                <a:latin typeface="Arial"/>
                <a:cs typeface="Arial"/>
              </a:rPr>
              <a:t> </a:t>
            </a:r>
            <a:r>
              <a:rPr sz="1071" dirty="0">
                <a:latin typeface="Arial"/>
                <a:cs typeface="Arial"/>
              </a:rPr>
              <a:t>(even</a:t>
            </a:r>
            <a:r>
              <a:rPr sz="1071" spc="-29" dirty="0">
                <a:latin typeface="Arial"/>
                <a:cs typeface="Arial"/>
              </a:rPr>
              <a:t> </a:t>
            </a:r>
            <a:r>
              <a:rPr sz="1071" dirty="0">
                <a:latin typeface="Arial"/>
                <a:cs typeface="Arial"/>
              </a:rPr>
              <a:t>for</a:t>
            </a:r>
            <a:r>
              <a:rPr sz="1071" spc="-3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short</a:t>
            </a:r>
            <a:r>
              <a:rPr sz="1071" spc="-24" dirty="0">
                <a:latin typeface="Arial"/>
                <a:cs typeface="Arial"/>
              </a:rPr>
              <a:t> </a:t>
            </a:r>
            <a:r>
              <a:rPr sz="1071" dirty="0">
                <a:latin typeface="Arial"/>
                <a:cs typeface="Arial"/>
              </a:rPr>
              <a:t>time),</a:t>
            </a:r>
            <a:r>
              <a:rPr sz="1071" spc="-19"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when</a:t>
            </a:r>
            <a:r>
              <a:rPr sz="1071" spc="-19"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component</a:t>
            </a:r>
            <a:r>
              <a:rPr sz="1071" spc="-24" dirty="0">
                <a:latin typeface="Arial"/>
                <a:cs typeface="Arial"/>
              </a:rPr>
              <a:t> </a:t>
            </a:r>
            <a:r>
              <a:rPr sz="1071" dirty="0">
                <a:latin typeface="Arial"/>
                <a:cs typeface="Arial"/>
              </a:rPr>
              <a:t>such</a:t>
            </a:r>
            <a:r>
              <a:rPr sz="1071" spc="-24" dirty="0">
                <a:latin typeface="Arial"/>
                <a:cs typeface="Arial"/>
              </a:rPr>
              <a:t> </a:t>
            </a:r>
            <a:r>
              <a:rPr sz="1071" dirty="0">
                <a:latin typeface="Arial"/>
                <a:cs typeface="Arial"/>
              </a:rPr>
              <a:t>as</a:t>
            </a:r>
            <a:r>
              <a:rPr sz="1071" spc="-19"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reed</a:t>
            </a:r>
            <a:r>
              <a:rPr sz="1071" spc="-19" dirty="0">
                <a:latin typeface="Arial"/>
                <a:cs typeface="Arial"/>
              </a:rPr>
              <a:t> </a:t>
            </a:r>
            <a:r>
              <a:rPr sz="1071" spc="-10" dirty="0">
                <a:latin typeface="Arial"/>
                <a:cs typeface="Arial"/>
              </a:rPr>
              <a:t>valve </a:t>
            </a:r>
            <a:r>
              <a:rPr sz="1071" dirty="0">
                <a:latin typeface="Arial"/>
                <a:cs typeface="Arial"/>
              </a:rPr>
              <a:t>has</a:t>
            </a:r>
            <a:r>
              <a:rPr sz="1071" spc="-19" dirty="0">
                <a:latin typeface="Arial"/>
                <a:cs typeface="Arial"/>
              </a:rPr>
              <a:t> </a:t>
            </a:r>
            <a:r>
              <a:rPr sz="1071" spc="-10" dirty="0">
                <a:latin typeface="Arial"/>
                <a:cs typeface="Arial"/>
              </a:rPr>
              <a:t>failed.</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29</a:t>
            </a:r>
          </a:p>
        </p:txBody>
      </p:sp>
      <p:sp>
        <p:nvSpPr>
          <p:cNvPr id="7" name="object 3">
            <a:extLst>
              <a:ext uri="{FF2B5EF4-FFF2-40B4-BE49-F238E27FC236}">
                <a16:creationId xmlns:a16="http://schemas.microsoft.com/office/drawing/2014/main" id="{28834A42-42E3-8F64-6DBB-EA4F72F74FA6}"/>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11541" y="5982472"/>
            <a:ext cx="3188509" cy="3275143"/>
          </a:xfrm>
          <a:prstGeom prst="rect">
            <a:avLst/>
          </a:prstGeom>
        </p:spPr>
      </p:pic>
      <p:sp>
        <p:nvSpPr>
          <p:cNvPr id="3" name="object 3"/>
          <p:cNvSpPr txBox="1"/>
          <p:nvPr/>
        </p:nvSpPr>
        <p:spPr>
          <a:xfrm>
            <a:off x="878127" y="888954"/>
            <a:ext cx="5813566" cy="4910704"/>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12369"/>
            <a:r>
              <a:rPr sz="1071" b="1" dirty="0">
                <a:latin typeface="Arial"/>
                <a:cs typeface="Arial"/>
              </a:rPr>
              <a:t>2.11.4.</a:t>
            </a:r>
            <a:r>
              <a:rPr sz="1071" b="1" spc="-73" dirty="0">
                <a:latin typeface="Arial"/>
                <a:cs typeface="Arial"/>
              </a:rPr>
              <a:t> </a:t>
            </a:r>
            <a:r>
              <a:rPr sz="1071" b="1" dirty="0">
                <a:latin typeface="Arial"/>
                <a:cs typeface="Arial"/>
              </a:rPr>
              <a:t>Accumulator</a:t>
            </a:r>
            <a:r>
              <a:rPr sz="1071" b="1" spc="-58" dirty="0">
                <a:latin typeface="Arial"/>
                <a:cs typeface="Arial"/>
              </a:rPr>
              <a:t> </a:t>
            </a:r>
            <a:r>
              <a:rPr sz="1071" b="1" spc="-10" dirty="0">
                <a:latin typeface="Arial"/>
                <a:cs typeface="Arial"/>
              </a:rPr>
              <a:t>System</a:t>
            </a:r>
            <a:endParaRPr sz="1071" dirty="0">
              <a:latin typeface="Arial"/>
              <a:cs typeface="Arial"/>
            </a:endParaRPr>
          </a:p>
          <a:p>
            <a:pPr marL="12369" marR="5566" algn="just">
              <a:lnSpc>
                <a:spcPct val="143700"/>
              </a:lnSpc>
              <a:spcBef>
                <a:spcPts val="584"/>
              </a:spcBef>
            </a:pPr>
            <a:r>
              <a:rPr sz="1071" dirty="0">
                <a:latin typeface="Arial"/>
                <a:cs typeface="Arial"/>
              </a:rPr>
              <a:t>The</a:t>
            </a:r>
            <a:r>
              <a:rPr sz="1071" spc="93" dirty="0">
                <a:latin typeface="Arial"/>
                <a:cs typeface="Arial"/>
              </a:rPr>
              <a:t> </a:t>
            </a:r>
            <a:r>
              <a:rPr sz="1071" dirty="0">
                <a:latin typeface="Arial"/>
                <a:cs typeface="Arial"/>
              </a:rPr>
              <a:t>accumulator</a:t>
            </a:r>
            <a:r>
              <a:rPr sz="1071" spc="93" dirty="0">
                <a:latin typeface="Arial"/>
                <a:cs typeface="Arial"/>
              </a:rPr>
              <a:t> </a:t>
            </a:r>
            <a:r>
              <a:rPr sz="1071" dirty="0">
                <a:latin typeface="Arial"/>
                <a:cs typeface="Arial"/>
              </a:rPr>
              <a:t>is</a:t>
            </a:r>
            <a:r>
              <a:rPr sz="1071" spc="93"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component</a:t>
            </a:r>
            <a:r>
              <a:rPr sz="1071" spc="93" dirty="0">
                <a:latin typeface="Arial"/>
                <a:cs typeface="Arial"/>
              </a:rPr>
              <a:t> </a:t>
            </a:r>
            <a:r>
              <a:rPr sz="1071" dirty="0">
                <a:latin typeface="Arial"/>
                <a:cs typeface="Arial"/>
              </a:rPr>
              <a:t>that</a:t>
            </a:r>
            <a:r>
              <a:rPr sz="1071" spc="93" dirty="0">
                <a:latin typeface="Arial"/>
                <a:cs typeface="Arial"/>
              </a:rPr>
              <a:t> </a:t>
            </a:r>
            <a:r>
              <a:rPr sz="1071" dirty="0">
                <a:latin typeface="Arial"/>
                <a:cs typeface="Arial"/>
              </a:rPr>
              <a:t>keeps</a:t>
            </a:r>
            <a:r>
              <a:rPr sz="1071" spc="93" dirty="0">
                <a:latin typeface="Arial"/>
                <a:cs typeface="Arial"/>
              </a:rPr>
              <a:t> </a:t>
            </a:r>
            <a:r>
              <a:rPr sz="1071" dirty="0">
                <a:latin typeface="Arial"/>
                <a:cs typeface="Arial"/>
              </a:rPr>
              <a:t>liquid</a:t>
            </a:r>
            <a:r>
              <a:rPr sz="1071" spc="97" dirty="0">
                <a:latin typeface="Arial"/>
                <a:cs typeface="Arial"/>
              </a:rPr>
              <a:t> </a:t>
            </a:r>
            <a:r>
              <a:rPr sz="1071" dirty="0">
                <a:latin typeface="Arial"/>
                <a:cs typeface="Arial"/>
              </a:rPr>
              <a:t>refrigerant</a:t>
            </a:r>
            <a:r>
              <a:rPr sz="1071" spc="93" dirty="0">
                <a:latin typeface="Arial"/>
                <a:cs typeface="Arial"/>
              </a:rPr>
              <a:t> </a:t>
            </a:r>
            <a:r>
              <a:rPr sz="1071" dirty="0">
                <a:latin typeface="Arial"/>
                <a:cs typeface="Arial"/>
              </a:rPr>
              <a:t>from</a:t>
            </a:r>
            <a:r>
              <a:rPr sz="1071" spc="88" dirty="0">
                <a:latin typeface="Arial"/>
                <a:cs typeface="Arial"/>
              </a:rPr>
              <a:t> </a:t>
            </a:r>
            <a:r>
              <a:rPr sz="1071" dirty="0">
                <a:latin typeface="Arial"/>
                <a:cs typeface="Arial"/>
              </a:rPr>
              <a:t>entering</a:t>
            </a:r>
            <a:r>
              <a:rPr sz="1071" spc="97" dirty="0">
                <a:latin typeface="Arial"/>
                <a:cs typeface="Arial"/>
              </a:rPr>
              <a:t> </a:t>
            </a:r>
            <a:r>
              <a:rPr sz="1071" dirty="0">
                <a:latin typeface="Arial"/>
                <a:cs typeface="Arial"/>
              </a:rPr>
              <a:t>the</a:t>
            </a:r>
            <a:r>
              <a:rPr sz="1071" spc="88" dirty="0">
                <a:latin typeface="Arial"/>
                <a:cs typeface="Arial"/>
              </a:rPr>
              <a:t> </a:t>
            </a:r>
            <a:r>
              <a:rPr sz="1071" spc="-10" dirty="0">
                <a:latin typeface="Arial"/>
                <a:cs typeface="Arial"/>
              </a:rPr>
              <a:t>compressor. </a:t>
            </a:r>
            <a:r>
              <a:rPr sz="1071" dirty="0">
                <a:latin typeface="Arial"/>
                <a:cs typeface="Arial"/>
              </a:rPr>
              <a:t>These</a:t>
            </a:r>
            <a:r>
              <a:rPr sz="1071" spc="-29"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used</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systems</a:t>
            </a:r>
            <a:r>
              <a:rPr sz="1071" spc="-24" dirty="0">
                <a:latin typeface="Arial"/>
                <a:cs typeface="Arial"/>
              </a:rPr>
              <a:t> </a:t>
            </a:r>
            <a:r>
              <a:rPr sz="1071" dirty="0">
                <a:latin typeface="Arial"/>
                <a:cs typeface="Arial"/>
              </a:rPr>
              <a:t>with</a:t>
            </a:r>
            <a:r>
              <a:rPr sz="1071" spc="-24" dirty="0">
                <a:latin typeface="Arial"/>
                <a:cs typeface="Arial"/>
              </a:rPr>
              <a:t> </a:t>
            </a:r>
            <a:r>
              <a:rPr sz="1071" dirty="0">
                <a:latin typeface="Arial"/>
                <a:cs typeface="Arial"/>
              </a:rPr>
              <a:t>orifice</a:t>
            </a:r>
            <a:r>
              <a:rPr sz="1071" spc="-24" dirty="0">
                <a:latin typeface="Arial"/>
                <a:cs typeface="Arial"/>
              </a:rPr>
              <a:t> </a:t>
            </a:r>
            <a:r>
              <a:rPr sz="1071" dirty="0">
                <a:latin typeface="Arial"/>
                <a:cs typeface="Arial"/>
              </a:rPr>
              <a:t>tubes,</a:t>
            </a:r>
            <a:r>
              <a:rPr sz="1071" spc="-24" dirty="0">
                <a:latin typeface="Arial"/>
                <a:cs typeface="Arial"/>
              </a:rPr>
              <a:t> </a:t>
            </a:r>
            <a:r>
              <a:rPr sz="1071" dirty="0">
                <a:latin typeface="Arial"/>
                <a:cs typeface="Arial"/>
              </a:rPr>
              <a:t>not</a:t>
            </a:r>
            <a:r>
              <a:rPr sz="1071" spc="-24" dirty="0">
                <a:latin typeface="Arial"/>
                <a:cs typeface="Arial"/>
              </a:rPr>
              <a:t> </a:t>
            </a:r>
            <a:r>
              <a:rPr sz="1071" dirty="0">
                <a:latin typeface="Arial"/>
                <a:cs typeface="Arial"/>
              </a:rPr>
              <a:t>expansion</a:t>
            </a:r>
            <a:r>
              <a:rPr sz="1071" spc="-29" dirty="0">
                <a:latin typeface="Arial"/>
                <a:cs typeface="Arial"/>
              </a:rPr>
              <a:t> </a:t>
            </a:r>
            <a:r>
              <a:rPr sz="1071" spc="-10" dirty="0">
                <a:latin typeface="Arial"/>
                <a:cs typeface="Arial"/>
              </a:rPr>
              <a:t>valves.</a:t>
            </a:r>
            <a:endParaRPr sz="1071" dirty="0">
              <a:latin typeface="Arial"/>
              <a:cs typeface="Arial"/>
            </a:endParaRPr>
          </a:p>
          <a:p>
            <a:pPr marL="12369">
              <a:spcBef>
                <a:spcPts val="1149"/>
              </a:spcBef>
            </a:pPr>
            <a:r>
              <a:rPr sz="1071" dirty="0">
                <a:latin typeface="Arial"/>
                <a:cs typeface="Arial"/>
              </a:rPr>
              <a:t>The</a:t>
            </a:r>
            <a:r>
              <a:rPr sz="1071" spc="-19" dirty="0">
                <a:latin typeface="Arial"/>
                <a:cs typeface="Arial"/>
              </a:rPr>
              <a:t> </a:t>
            </a:r>
            <a:r>
              <a:rPr sz="1071" dirty="0">
                <a:latin typeface="Arial"/>
                <a:cs typeface="Arial"/>
              </a:rPr>
              <a:t>functions</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accumulator</a:t>
            </a:r>
            <a:r>
              <a:rPr sz="1071" spc="-15" dirty="0">
                <a:latin typeface="Arial"/>
                <a:cs typeface="Arial"/>
              </a:rPr>
              <a:t> </a:t>
            </a:r>
            <a:r>
              <a:rPr sz="1071" spc="-19" dirty="0">
                <a:latin typeface="Arial"/>
                <a:cs typeface="Arial"/>
              </a:rPr>
              <a:t>are:</a:t>
            </a:r>
            <a:endParaRPr sz="1071" dirty="0">
              <a:latin typeface="Arial"/>
              <a:cs typeface="Arial"/>
            </a:endParaRPr>
          </a:p>
          <a:p>
            <a:pPr marL="455161" marR="6803" indent="-220160">
              <a:lnSpc>
                <a:spcPct val="143700"/>
              </a:lnSpc>
              <a:spcBef>
                <a:spcPts val="584"/>
              </a:spcBef>
              <a:buAutoNum type="alphaLcPeriod"/>
              <a:tabLst>
                <a:tab pos="457636" algn="l"/>
              </a:tabLst>
            </a:pPr>
            <a:r>
              <a:rPr sz="1071" dirty="0">
                <a:latin typeface="Arial"/>
                <a:cs typeface="Arial"/>
              </a:rPr>
              <a:t>To</a:t>
            </a:r>
            <a:r>
              <a:rPr sz="1071" spc="-5" dirty="0">
                <a:latin typeface="Arial"/>
                <a:cs typeface="Arial"/>
              </a:rPr>
              <a:t> </a:t>
            </a:r>
            <a:r>
              <a:rPr sz="1071" dirty="0">
                <a:latin typeface="Arial"/>
                <a:cs typeface="Arial"/>
              </a:rPr>
              <a:t>separate vapor from</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liquid refrigerant.</a:t>
            </a:r>
            <a:r>
              <a:rPr sz="1071" spc="-5" dirty="0">
                <a:latin typeface="Arial"/>
                <a:cs typeface="Arial"/>
              </a:rPr>
              <a:t> </a:t>
            </a:r>
            <a:r>
              <a:rPr sz="1071" dirty="0">
                <a:latin typeface="Arial"/>
                <a:cs typeface="Arial"/>
              </a:rPr>
              <a:t>This</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ensure that the</a:t>
            </a:r>
            <a:r>
              <a:rPr sz="1071" spc="-5" dirty="0">
                <a:latin typeface="Arial"/>
                <a:cs typeface="Arial"/>
              </a:rPr>
              <a:t> </a:t>
            </a:r>
            <a:r>
              <a:rPr sz="1071" dirty="0">
                <a:latin typeface="Arial"/>
                <a:cs typeface="Arial"/>
              </a:rPr>
              <a:t>refrigerant </a:t>
            </a:r>
            <a:r>
              <a:rPr sz="1071" spc="-10" dirty="0">
                <a:latin typeface="Arial"/>
                <a:cs typeface="Arial"/>
              </a:rPr>
              <a:t>leaves 	</a:t>
            </a:r>
            <a:r>
              <a:rPr sz="1071" dirty="0">
                <a:latin typeface="Arial"/>
                <a:cs typeface="Arial"/>
              </a:rPr>
              <a:t>the</a:t>
            </a:r>
            <a:r>
              <a:rPr sz="1071" spc="-15" dirty="0">
                <a:latin typeface="Arial"/>
                <a:cs typeface="Arial"/>
              </a:rPr>
              <a:t> </a:t>
            </a:r>
            <a:r>
              <a:rPr sz="1071" dirty="0">
                <a:latin typeface="Arial"/>
                <a:cs typeface="Arial"/>
              </a:rPr>
              <a:t>accumulator</a:t>
            </a:r>
            <a:r>
              <a:rPr sz="1071" spc="-15" dirty="0">
                <a:latin typeface="Arial"/>
                <a:cs typeface="Arial"/>
              </a:rPr>
              <a:t> </a:t>
            </a:r>
            <a:r>
              <a:rPr sz="1071" dirty="0">
                <a:latin typeface="Arial"/>
                <a:cs typeface="Arial"/>
              </a:rPr>
              <a:t>as</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vapour</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not</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liquid</a:t>
            </a:r>
            <a:r>
              <a:rPr sz="1071" spc="-19" dirty="0">
                <a:latin typeface="Arial"/>
                <a:cs typeface="Arial"/>
              </a:rPr>
              <a:t> </a:t>
            </a:r>
            <a:r>
              <a:rPr sz="1071" dirty="0">
                <a:latin typeface="Arial"/>
                <a:cs typeface="Arial"/>
              </a:rPr>
              <a:t>state</a:t>
            </a:r>
            <a:r>
              <a:rPr sz="1071" spc="-1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compressor.</a:t>
            </a:r>
            <a:endParaRPr sz="1071" dirty="0">
              <a:latin typeface="Arial"/>
              <a:cs typeface="Arial"/>
            </a:endParaRPr>
          </a:p>
          <a:p>
            <a:pPr marL="455161" marR="4947" indent="-220160">
              <a:lnSpc>
                <a:spcPts val="1850"/>
              </a:lnSpc>
              <a:spcBef>
                <a:spcPts val="151"/>
              </a:spcBef>
              <a:buAutoNum type="alphaLcPeriod"/>
              <a:tabLst>
                <a:tab pos="457636" algn="l"/>
              </a:tabLst>
            </a:pPr>
            <a:r>
              <a:rPr sz="1071" dirty="0">
                <a:latin typeface="Arial"/>
                <a:cs typeface="Arial"/>
              </a:rPr>
              <a:t>To</a:t>
            </a:r>
            <a:r>
              <a:rPr sz="1071" spc="-15" dirty="0">
                <a:latin typeface="Arial"/>
                <a:cs typeface="Arial"/>
              </a:rPr>
              <a:t> </a:t>
            </a:r>
            <a:r>
              <a:rPr sz="1071" dirty="0">
                <a:latin typeface="Arial"/>
                <a:cs typeface="Arial"/>
              </a:rPr>
              <a:t>filter</a:t>
            </a:r>
            <a:r>
              <a:rPr sz="1071" spc="-10" dirty="0">
                <a:latin typeface="Arial"/>
                <a:cs typeface="Arial"/>
              </a:rPr>
              <a:t> </a:t>
            </a:r>
            <a:r>
              <a:rPr sz="1071" dirty="0">
                <a:latin typeface="Arial"/>
                <a:cs typeface="Arial"/>
              </a:rPr>
              <a:t>particulates</a:t>
            </a:r>
            <a:r>
              <a:rPr sz="1071" spc="-10"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ensure</a:t>
            </a:r>
            <a:r>
              <a:rPr sz="1071" spc="-15" dirty="0">
                <a:latin typeface="Arial"/>
                <a:cs typeface="Arial"/>
              </a:rPr>
              <a:t> </a:t>
            </a:r>
            <a:r>
              <a:rPr sz="1071" dirty="0">
                <a:latin typeface="Arial"/>
                <a:cs typeface="Arial"/>
              </a:rPr>
              <a:t>that</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free</a:t>
            </a:r>
            <a:r>
              <a:rPr sz="1071" spc="-10" dirty="0">
                <a:latin typeface="Arial"/>
                <a:cs typeface="Arial"/>
              </a:rPr>
              <a:t> </a:t>
            </a:r>
            <a:r>
              <a:rPr sz="1071" dirty="0">
                <a:latin typeface="Arial"/>
                <a:cs typeface="Arial"/>
              </a:rPr>
              <a:t>from</a:t>
            </a:r>
            <a:r>
              <a:rPr sz="1071" spc="-15" dirty="0">
                <a:latin typeface="Arial"/>
                <a:cs typeface="Arial"/>
              </a:rPr>
              <a:t> </a:t>
            </a:r>
            <a:r>
              <a:rPr sz="1071" dirty="0">
                <a:latin typeface="Arial"/>
                <a:cs typeface="Arial"/>
              </a:rPr>
              <a:t>dirt</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stop</a:t>
            </a:r>
            <a:r>
              <a:rPr sz="1071" spc="-10" dirty="0">
                <a:latin typeface="Arial"/>
                <a:cs typeface="Arial"/>
              </a:rPr>
              <a:t> </a:t>
            </a:r>
            <a:r>
              <a:rPr sz="1071" dirty="0">
                <a:latin typeface="Arial"/>
                <a:cs typeface="Arial"/>
              </a:rPr>
              <a:t>any</a:t>
            </a:r>
            <a:r>
              <a:rPr sz="1071" spc="-10" dirty="0">
                <a:latin typeface="Arial"/>
                <a:cs typeface="Arial"/>
              </a:rPr>
              <a:t> excessive 	</a:t>
            </a:r>
            <a:r>
              <a:rPr sz="1071" dirty="0">
                <a:latin typeface="Arial"/>
                <a:cs typeface="Arial"/>
              </a:rPr>
              <a:t>wear</a:t>
            </a:r>
            <a:r>
              <a:rPr sz="1071" spc="-15"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premature</a:t>
            </a:r>
            <a:r>
              <a:rPr sz="1071" spc="-10" dirty="0">
                <a:latin typeface="Arial"/>
                <a:cs typeface="Arial"/>
              </a:rPr>
              <a:t> </a:t>
            </a:r>
            <a:r>
              <a:rPr sz="1071" dirty="0">
                <a:latin typeface="Arial"/>
                <a:cs typeface="Arial"/>
              </a:rPr>
              <a:t>failure</a:t>
            </a:r>
            <a:r>
              <a:rPr sz="1071" spc="-10"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compressor.</a:t>
            </a:r>
            <a:endParaRPr sz="1071" dirty="0">
              <a:latin typeface="Arial"/>
              <a:cs typeface="Arial"/>
            </a:endParaRPr>
          </a:p>
          <a:p>
            <a:pPr marL="454543" indent="-219541">
              <a:spcBef>
                <a:spcPts val="409"/>
              </a:spcBef>
              <a:buAutoNum type="alphaLcPeriod"/>
              <a:tabLst>
                <a:tab pos="454543" algn="l"/>
              </a:tabLst>
            </a:pPr>
            <a:r>
              <a:rPr sz="1071" dirty="0">
                <a:latin typeface="Arial"/>
                <a:cs typeface="Arial"/>
              </a:rPr>
              <a:t>To</a:t>
            </a:r>
            <a:r>
              <a:rPr sz="1071" spc="-44" dirty="0">
                <a:latin typeface="Arial"/>
                <a:cs typeface="Arial"/>
              </a:rPr>
              <a:t> </a:t>
            </a:r>
            <a:r>
              <a:rPr sz="1071" dirty="0">
                <a:latin typeface="Arial"/>
                <a:cs typeface="Arial"/>
              </a:rPr>
              <a:t>absorb</a:t>
            </a:r>
            <a:r>
              <a:rPr sz="1071" spc="-44" dirty="0">
                <a:latin typeface="Arial"/>
                <a:cs typeface="Arial"/>
              </a:rPr>
              <a:t> </a:t>
            </a:r>
            <a:r>
              <a:rPr sz="1071" dirty="0">
                <a:latin typeface="Arial"/>
                <a:cs typeface="Arial"/>
              </a:rPr>
              <a:t>moisture</a:t>
            </a:r>
            <a:r>
              <a:rPr sz="1071" spc="-44" dirty="0">
                <a:latin typeface="Arial"/>
                <a:cs typeface="Arial"/>
              </a:rPr>
              <a:t> </a:t>
            </a:r>
            <a:r>
              <a:rPr sz="1071" spc="-10" dirty="0">
                <a:latin typeface="Arial"/>
                <a:cs typeface="Arial"/>
              </a:rPr>
              <a:t>ensuring</a:t>
            </a:r>
            <a:r>
              <a:rPr sz="1071" spc="-44" dirty="0">
                <a:latin typeface="Arial"/>
                <a:cs typeface="Arial"/>
              </a:rPr>
              <a:t> </a:t>
            </a:r>
            <a:r>
              <a:rPr sz="1071" dirty="0">
                <a:latin typeface="Arial"/>
                <a:cs typeface="Arial"/>
              </a:rPr>
              <a:t>no</a:t>
            </a:r>
            <a:r>
              <a:rPr sz="1071" spc="-44" dirty="0">
                <a:latin typeface="Arial"/>
                <a:cs typeface="Arial"/>
              </a:rPr>
              <a:t> </a:t>
            </a:r>
            <a:r>
              <a:rPr sz="1071" dirty="0">
                <a:latin typeface="Arial"/>
                <a:cs typeface="Arial"/>
              </a:rPr>
              <a:t>ice</a:t>
            </a:r>
            <a:r>
              <a:rPr sz="1071" spc="-44" dirty="0">
                <a:latin typeface="Arial"/>
                <a:cs typeface="Arial"/>
              </a:rPr>
              <a:t> </a:t>
            </a:r>
            <a:r>
              <a:rPr sz="1071" dirty="0">
                <a:latin typeface="Arial"/>
                <a:cs typeface="Arial"/>
              </a:rPr>
              <a:t>can</a:t>
            </a:r>
            <a:r>
              <a:rPr sz="1071" spc="-44" dirty="0">
                <a:latin typeface="Arial"/>
                <a:cs typeface="Arial"/>
              </a:rPr>
              <a:t> </a:t>
            </a:r>
            <a:r>
              <a:rPr sz="1071" dirty="0">
                <a:latin typeface="Arial"/>
                <a:cs typeface="Arial"/>
              </a:rPr>
              <a:t>form</a:t>
            </a:r>
            <a:r>
              <a:rPr sz="1071" spc="-49"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any</a:t>
            </a:r>
            <a:r>
              <a:rPr sz="1071" spc="-44" dirty="0">
                <a:latin typeface="Arial"/>
                <a:cs typeface="Arial"/>
              </a:rPr>
              <a:t> </a:t>
            </a:r>
            <a:r>
              <a:rPr sz="1071" dirty="0">
                <a:latin typeface="Arial"/>
                <a:cs typeface="Arial"/>
              </a:rPr>
              <a:t>components</a:t>
            </a:r>
            <a:r>
              <a:rPr sz="1071" spc="-34" dirty="0">
                <a:latin typeface="Arial"/>
                <a:cs typeface="Arial"/>
              </a:rPr>
              <a:t> </a:t>
            </a:r>
            <a:r>
              <a:rPr sz="1071" dirty="0">
                <a:latin typeface="Arial"/>
                <a:cs typeface="Arial"/>
              </a:rPr>
              <a:t>within</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system</a:t>
            </a:r>
            <a:r>
              <a:rPr sz="1071" spc="-49" dirty="0">
                <a:latin typeface="Arial"/>
                <a:cs typeface="Arial"/>
              </a:rPr>
              <a:t> </a:t>
            </a:r>
            <a:r>
              <a:rPr sz="1071" spc="-10" dirty="0">
                <a:latin typeface="Arial"/>
                <a:cs typeface="Arial"/>
              </a:rPr>
              <a:t>which</a:t>
            </a:r>
            <a:endParaRPr sz="1071" dirty="0">
              <a:latin typeface="Arial"/>
              <a:cs typeface="Arial"/>
            </a:endParaRPr>
          </a:p>
          <a:p>
            <a:pPr marL="457636">
              <a:spcBef>
                <a:spcPts val="560"/>
              </a:spcBef>
            </a:pPr>
            <a:r>
              <a:rPr sz="1071" dirty="0">
                <a:latin typeface="Arial"/>
                <a:cs typeface="Arial"/>
              </a:rPr>
              <a:t>may</a:t>
            </a:r>
            <a:r>
              <a:rPr sz="1071" spc="-24" dirty="0">
                <a:latin typeface="Arial"/>
                <a:cs typeface="Arial"/>
              </a:rPr>
              <a:t> </a:t>
            </a:r>
            <a:r>
              <a:rPr sz="1071" dirty="0">
                <a:latin typeface="Arial"/>
                <a:cs typeface="Arial"/>
              </a:rPr>
              <a:t>cause</a:t>
            </a:r>
            <a:r>
              <a:rPr sz="1071" spc="-24"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blockage</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ensure</a:t>
            </a:r>
            <a:r>
              <a:rPr sz="1071" spc="-19" dirty="0">
                <a:latin typeface="Arial"/>
                <a:cs typeface="Arial"/>
              </a:rPr>
              <a:t> </a:t>
            </a:r>
            <a:r>
              <a:rPr sz="1071" dirty="0">
                <a:latin typeface="Arial"/>
                <a:cs typeface="Arial"/>
              </a:rPr>
              <a:t>no</a:t>
            </a:r>
            <a:r>
              <a:rPr sz="1071" spc="-24" dirty="0">
                <a:latin typeface="Arial"/>
                <a:cs typeface="Arial"/>
              </a:rPr>
              <a:t> </a:t>
            </a:r>
            <a:r>
              <a:rPr sz="1071" dirty="0">
                <a:latin typeface="Arial"/>
                <a:cs typeface="Arial"/>
              </a:rPr>
              <a:t>internal</a:t>
            </a:r>
            <a:r>
              <a:rPr sz="1071" spc="-24" dirty="0">
                <a:latin typeface="Arial"/>
                <a:cs typeface="Arial"/>
              </a:rPr>
              <a:t> </a:t>
            </a:r>
            <a:r>
              <a:rPr sz="1071" dirty="0">
                <a:latin typeface="Arial"/>
                <a:cs typeface="Arial"/>
              </a:rPr>
              <a:t>corrosion</a:t>
            </a:r>
            <a:r>
              <a:rPr sz="1071" spc="-24" dirty="0">
                <a:latin typeface="Arial"/>
                <a:cs typeface="Arial"/>
              </a:rPr>
              <a:t> </a:t>
            </a:r>
            <a:r>
              <a:rPr sz="1071" dirty="0">
                <a:latin typeface="Arial"/>
                <a:cs typeface="Arial"/>
              </a:rPr>
              <a:t>can</a:t>
            </a:r>
            <a:r>
              <a:rPr sz="1071" spc="-19" dirty="0">
                <a:latin typeface="Arial"/>
                <a:cs typeface="Arial"/>
              </a:rPr>
              <a:t> </a:t>
            </a:r>
            <a:r>
              <a:rPr sz="1071" spc="-10" dirty="0">
                <a:latin typeface="Arial"/>
                <a:cs typeface="Arial"/>
              </a:rPr>
              <a:t>form.</a:t>
            </a:r>
            <a:endParaRPr sz="1071" dirty="0">
              <a:latin typeface="Arial"/>
              <a:cs typeface="Arial"/>
            </a:endParaRPr>
          </a:p>
          <a:p>
            <a:pPr marL="455161" indent="-220160">
              <a:spcBef>
                <a:spcPts val="560"/>
              </a:spcBef>
              <a:buAutoNum type="alphaLcPeriod" startAt="4"/>
              <a:tabLst>
                <a:tab pos="455161" algn="l"/>
              </a:tabLst>
            </a:pPr>
            <a:r>
              <a:rPr sz="1071" dirty="0">
                <a:latin typeface="Arial"/>
                <a:cs typeface="Arial"/>
              </a:rPr>
              <a:t>To</a:t>
            </a:r>
            <a:r>
              <a:rPr sz="1071" spc="-19" dirty="0">
                <a:latin typeface="Arial"/>
                <a:cs typeface="Arial"/>
              </a:rPr>
              <a:t> </a:t>
            </a:r>
            <a:r>
              <a:rPr sz="1071" dirty="0">
                <a:latin typeface="Arial"/>
                <a:cs typeface="Arial"/>
              </a:rPr>
              <a:t>act</a:t>
            </a:r>
            <a:r>
              <a:rPr sz="1071" spc="-19" dirty="0">
                <a:latin typeface="Arial"/>
                <a:cs typeface="Arial"/>
              </a:rPr>
              <a:t> </a:t>
            </a:r>
            <a:r>
              <a:rPr sz="1071" dirty="0">
                <a:latin typeface="Arial"/>
                <a:cs typeface="Arial"/>
              </a:rPr>
              <a:t>as</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temporary</a:t>
            </a:r>
            <a:r>
              <a:rPr sz="1071" spc="-19" dirty="0">
                <a:latin typeface="Arial"/>
                <a:cs typeface="Arial"/>
              </a:rPr>
              <a:t> </a:t>
            </a:r>
            <a:r>
              <a:rPr sz="1071" dirty="0">
                <a:latin typeface="Arial"/>
                <a:cs typeface="Arial"/>
              </a:rPr>
              <a:t>reservoir</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supply</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under</a:t>
            </a:r>
            <a:r>
              <a:rPr sz="1071" spc="-19" dirty="0">
                <a:latin typeface="Arial"/>
                <a:cs typeface="Arial"/>
              </a:rPr>
              <a:t> </a:t>
            </a:r>
            <a:r>
              <a:rPr sz="1071" dirty="0">
                <a:latin typeface="Arial"/>
                <a:cs typeface="Arial"/>
              </a:rPr>
              <a:t>varying</a:t>
            </a:r>
            <a:r>
              <a:rPr sz="1071" spc="-15" dirty="0">
                <a:latin typeface="Arial"/>
                <a:cs typeface="Arial"/>
              </a:rPr>
              <a:t> </a:t>
            </a:r>
            <a:r>
              <a:rPr sz="1071" dirty="0">
                <a:latin typeface="Arial"/>
                <a:cs typeface="Arial"/>
              </a:rPr>
              <a:t>load</a:t>
            </a:r>
            <a:r>
              <a:rPr sz="1071" spc="-24" dirty="0">
                <a:latin typeface="Arial"/>
                <a:cs typeface="Arial"/>
              </a:rPr>
              <a:t> </a:t>
            </a:r>
            <a:r>
              <a:rPr sz="1071" spc="-10" dirty="0">
                <a:latin typeface="Arial"/>
                <a:cs typeface="Arial"/>
              </a:rPr>
              <a:t>conditions.</a:t>
            </a:r>
            <a:endParaRPr sz="1071" dirty="0">
              <a:latin typeface="Arial"/>
              <a:cs typeface="Arial"/>
            </a:endParaRPr>
          </a:p>
          <a:p>
            <a:pPr marL="455161" indent="-220160">
              <a:spcBef>
                <a:spcPts val="560"/>
              </a:spcBef>
              <a:buAutoNum type="alphaLcPeriod" startAt="4"/>
              <a:tabLst>
                <a:tab pos="455161" algn="l"/>
              </a:tabLst>
            </a:pPr>
            <a:r>
              <a:rPr sz="1071" dirty="0">
                <a:latin typeface="Arial"/>
                <a:cs typeface="Arial"/>
              </a:rPr>
              <a:t>To</a:t>
            </a:r>
            <a:r>
              <a:rPr sz="1071" spc="-24" dirty="0">
                <a:latin typeface="Arial"/>
                <a:cs typeface="Arial"/>
              </a:rPr>
              <a:t> </a:t>
            </a:r>
            <a:r>
              <a:rPr sz="1071" dirty="0">
                <a:latin typeface="Arial"/>
                <a:cs typeface="Arial"/>
              </a:rPr>
              <a:t>add</a:t>
            </a:r>
            <a:r>
              <a:rPr sz="1071" spc="-24" dirty="0">
                <a:latin typeface="Arial"/>
                <a:cs typeface="Arial"/>
              </a:rPr>
              <a:t> </a:t>
            </a:r>
            <a:r>
              <a:rPr sz="1071" dirty="0">
                <a:latin typeface="Arial"/>
                <a:cs typeface="Arial"/>
              </a:rPr>
              <a:t>lubricating</a:t>
            </a:r>
            <a:r>
              <a:rPr sz="1071" spc="-24" dirty="0">
                <a:latin typeface="Arial"/>
                <a:cs typeface="Arial"/>
              </a:rPr>
              <a:t> </a:t>
            </a:r>
            <a:r>
              <a:rPr sz="1071" dirty="0">
                <a:latin typeface="Arial"/>
                <a:cs typeface="Arial"/>
              </a:rPr>
              <a:t>oil</a:t>
            </a:r>
            <a:r>
              <a:rPr sz="1071" spc="-29" dirty="0">
                <a:latin typeface="Arial"/>
                <a:cs typeface="Arial"/>
              </a:rPr>
              <a:t> </a:t>
            </a:r>
            <a:r>
              <a:rPr sz="1071" dirty="0">
                <a:latin typeface="Arial"/>
                <a:cs typeface="Arial"/>
              </a:rPr>
              <a:t>for</a:t>
            </a:r>
            <a:r>
              <a:rPr sz="1071" spc="-2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components</a:t>
            </a:r>
            <a:r>
              <a:rPr sz="1071" spc="-24" dirty="0">
                <a:latin typeface="Arial"/>
                <a:cs typeface="Arial"/>
              </a:rPr>
              <a:t> </a:t>
            </a:r>
            <a:r>
              <a:rPr sz="1071" dirty="0">
                <a:latin typeface="Arial"/>
                <a:cs typeface="Arial"/>
              </a:rPr>
              <a:t>like</a:t>
            </a:r>
            <a:r>
              <a:rPr sz="1071" spc="-24"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compressor.</a:t>
            </a:r>
            <a:endParaRPr sz="1071" dirty="0">
              <a:latin typeface="Arial"/>
              <a:cs typeface="Arial"/>
            </a:endParaRPr>
          </a:p>
          <a:p>
            <a:pPr marL="457636" indent="-222634">
              <a:spcBef>
                <a:spcPts val="570"/>
              </a:spcBef>
              <a:buAutoNum type="alphaLcPeriod" startAt="4"/>
              <a:tabLst>
                <a:tab pos="457636" algn="l"/>
              </a:tabLst>
            </a:pPr>
            <a:r>
              <a:rPr sz="1071" dirty="0">
                <a:latin typeface="Arial"/>
                <a:cs typeface="Arial"/>
              </a:rPr>
              <a:t>Often</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house</a:t>
            </a:r>
            <a:r>
              <a:rPr sz="1071" spc="-10" dirty="0">
                <a:latin typeface="Arial"/>
                <a:cs typeface="Arial"/>
              </a:rPr>
              <a:t> </a:t>
            </a:r>
            <a:r>
              <a:rPr sz="1071" dirty="0">
                <a:latin typeface="Arial"/>
                <a:cs typeface="Arial"/>
              </a:rPr>
              <a:t>the</a:t>
            </a:r>
            <a:r>
              <a:rPr sz="1071" spc="-10" dirty="0">
                <a:latin typeface="Arial"/>
                <a:cs typeface="Arial"/>
              </a:rPr>
              <a:t> low-</a:t>
            </a:r>
            <a:r>
              <a:rPr sz="1071" dirty="0">
                <a:latin typeface="Arial"/>
                <a:cs typeface="Arial"/>
              </a:rPr>
              <a:t>pressure</a:t>
            </a:r>
            <a:r>
              <a:rPr sz="1071" spc="-15" dirty="0">
                <a:latin typeface="Arial"/>
                <a:cs typeface="Arial"/>
              </a:rPr>
              <a:t> </a:t>
            </a:r>
            <a:r>
              <a:rPr sz="1071" spc="-10" dirty="0">
                <a:latin typeface="Arial"/>
                <a:cs typeface="Arial"/>
              </a:rPr>
              <a:t>switch/sensor.</a:t>
            </a:r>
            <a:endParaRPr sz="1071" dirty="0">
              <a:latin typeface="Arial"/>
              <a:cs typeface="Arial"/>
            </a:endParaRPr>
          </a:p>
          <a:p>
            <a:pPr marL="12369" marR="4947" algn="just">
              <a:lnSpc>
                <a:spcPct val="143800"/>
              </a:lnSpc>
              <a:spcBef>
                <a:spcPts val="579"/>
              </a:spcBef>
            </a:pPr>
            <a:r>
              <a:rPr sz="1071" dirty="0">
                <a:latin typeface="Arial"/>
                <a:cs typeface="Arial"/>
              </a:rPr>
              <a:t>The</a:t>
            </a:r>
            <a:r>
              <a:rPr sz="1071" spc="44" dirty="0">
                <a:latin typeface="Arial"/>
                <a:cs typeface="Arial"/>
              </a:rPr>
              <a:t> </a:t>
            </a:r>
            <a:r>
              <a:rPr sz="1071" dirty="0">
                <a:latin typeface="Arial"/>
                <a:cs typeface="Arial"/>
              </a:rPr>
              <a:t>accumulator</a:t>
            </a:r>
            <a:r>
              <a:rPr sz="1071" spc="44" dirty="0">
                <a:latin typeface="Arial"/>
                <a:cs typeface="Arial"/>
              </a:rPr>
              <a:t> </a:t>
            </a:r>
            <a:r>
              <a:rPr sz="1071" dirty="0">
                <a:latin typeface="Arial"/>
                <a:cs typeface="Arial"/>
              </a:rPr>
              <a:t>is</a:t>
            </a:r>
            <a:r>
              <a:rPr sz="1071" spc="49" dirty="0">
                <a:latin typeface="Arial"/>
                <a:cs typeface="Arial"/>
              </a:rPr>
              <a:t> </a:t>
            </a:r>
            <a:r>
              <a:rPr sz="1071" dirty="0">
                <a:latin typeface="Arial"/>
                <a:cs typeface="Arial"/>
              </a:rPr>
              <a:t>located</a:t>
            </a:r>
            <a:r>
              <a:rPr sz="1071" spc="44"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low-</a:t>
            </a:r>
            <a:r>
              <a:rPr sz="1071" dirty="0">
                <a:latin typeface="Arial"/>
                <a:cs typeface="Arial"/>
              </a:rPr>
              <a:t>pressure</a:t>
            </a:r>
            <a:r>
              <a:rPr sz="1071" spc="44" dirty="0">
                <a:latin typeface="Arial"/>
                <a:cs typeface="Arial"/>
              </a:rPr>
              <a:t> </a:t>
            </a:r>
            <a:r>
              <a:rPr sz="1071" dirty="0">
                <a:latin typeface="Arial"/>
                <a:cs typeface="Arial"/>
              </a:rPr>
              <a:t>side,</a:t>
            </a:r>
            <a:r>
              <a:rPr sz="1071" spc="49" dirty="0">
                <a:latin typeface="Arial"/>
                <a:cs typeface="Arial"/>
              </a:rPr>
              <a:t> </a:t>
            </a:r>
            <a:r>
              <a:rPr sz="1071" dirty="0">
                <a:latin typeface="Arial"/>
                <a:cs typeface="Arial"/>
              </a:rPr>
              <a:t>downstream</a:t>
            </a:r>
            <a:r>
              <a:rPr sz="1071" spc="3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evaporator</a:t>
            </a:r>
            <a:r>
              <a:rPr sz="1071" spc="44" dirty="0">
                <a:latin typeface="Arial"/>
                <a:cs typeface="Arial"/>
              </a:rPr>
              <a:t> </a:t>
            </a:r>
            <a:r>
              <a:rPr sz="1071" dirty="0">
                <a:latin typeface="Arial"/>
                <a:cs typeface="Arial"/>
              </a:rPr>
              <a:t>before</a:t>
            </a:r>
            <a:r>
              <a:rPr sz="1071" spc="44" dirty="0">
                <a:latin typeface="Arial"/>
                <a:cs typeface="Arial"/>
              </a:rPr>
              <a:t> </a:t>
            </a:r>
            <a:r>
              <a:rPr sz="1071" spc="-24" dirty="0">
                <a:latin typeface="Arial"/>
                <a:cs typeface="Arial"/>
              </a:rPr>
              <a:t>the </a:t>
            </a:r>
            <a:r>
              <a:rPr sz="1071" dirty="0">
                <a:latin typeface="Arial"/>
                <a:cs typeface="Arial"/>
              </a:rPr>
              <a:t>compressor.</a:t>
            </a:r>
            <a:r>
              <a:rPr sz="1071" spc="54" dirty="0">
                <a:latin typeface="Arial"/>
                <a:cs typeface="Arial"/>
              </a:rPr>
              <a:t> </a:t>
            </a:r>
            <a:r>
              <a:rPr sz="1071" dirty="0">
                <a:latin typeface="Arial"/>
                <a:cs typeface="Arial"/>
              </a:rPr>
              <a:t>When</a:t>
            </a:r>
            <a:r>
              <a:rPr sz="1071" spc="5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refrigerant</a:t>
            </a:r>
            <a:r>
              <a:rPr sz="1071" spc="49" dirty="0">
                <a:latin typeface="Arial"/>
                <a:cs typeface="Arial"/>
              </a:rPr>
              <a:t> </a:t>
            </a:r>
            <a:r>
              <a:rPr sz="1071" dirty="0">
                <a:latin typeface="Arial"/>
                <a:cs typeface="Arial"/>
              </a:rPr>
              <a:t>leaves</a:t>
            </a:r>
            <a:r>
              <a:rPr sz="1071" spc="58"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evaporator</a:t>
            </a:r>
            <a:r>
              <a:rPr sz="1071" spc="54" dirty="0">
                <a:latin typeface="Arial"/>
                <a:cs typeface="Arial"/>
              </a:rPr>
              <a:t> </a:t>
            </a:r>
            <a:r>
              <a:rPr sz="1071" dirty="0">
                <a:latin typeface="Arial"/>
                <a:cs typeface="Arial"/>
              </a:rPr>
              <a:t>coil</a:t>
            </a:r>
            <a:r>
              <a:rPr sz="1071" spc="44" dirty="0">
                <a:latin typeface="Arial"/>
                <a:cs typeface="Arial"/>
              </a:rPr>
              <a:t> </a:t>
            </a:r>
            <a:r>
              <a:rPr sz="1071" dirty="0">
                <a:latin typeface="Arial"/>
                <a:cs typeface="Arial"/>
              </a:rPr>
              <a:t>as</a:t>
            </a:r>
            <a:r>
              <a:rPr sz="1071" spc="58" dirty="0">
                <a:latin typeface="Arial"/>
                <a:cs typeface="Arial"/>
              </a:rPr>
              <a:t> </a:t>
            </a:r>
            <a:r>
              <a:rPr sz="1071" dirty="0">
                <a:latin typeface="Arial"/>
                <a:cs typeface="Arial"/>
              </a:rPr>
              <a:t>a</a:t>
            </a:r>
            <a:r>
              <a:rPr sz="1071" spc="49" dirty="0">
                <a:latin typeface="Arial"/>
                <a:cs typeface="Arial"/>
              </a:rPr>
              <a:t> </a:t>
            </a:r>
            <a:r>
              <a:rPr sz="1071" dirty="0">
                <a:latin typeface="Arial"/>
                <a:cs typeface="Arial"/>
              </a:rPr>
              <a:t>mixture</a:t>
            </a:r>
            <a:r>
              <a:rPr sz="1071" spc="5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vapour</a:t>
            </a:r>
            <a:r>
              <a:rPr sz="1071" spc="44" dirty="0">
                <a:latin typeface="Arial"/>
                <a:cs typeface="Arial"/>
              </a:rPr>
              <a:t> </a:t>
            </a:r>
            <a:r>
              <a:rPr sz="1071" dirty="0">
                <a:latin typeface="Arial"/>
                <a:cs typeface="Arial"/>
              </a:rPr>
              <a:t>and</a:t>
            </a:r>
            <a:r>
              <a:rPr sz="1071" spc="54" dirty="0">
                <a:latin typeface="Arial"/>
                <a:cs typeface="Arial"/>
              </a:rPr>
              <a:t> </a:t>
            </a:r>
            <a:r>
              <a:rPr sz="1071" spc="-10" dirty="0">
                <a:latin typeface="Arial"/>
                <a:cs typeface="Arial"/>
              </a:rPr>
              <a:t>liquid, this</a:t>
            </a:r>
            <a:r>
              <a:rPr sz="1071" spc="-44" dirty="0">
                <a:latin typeface="Arial"/>
                <a:cs typeface="Arial"/>
              </a:rPr>
              <a:t> </a:t>
            </a:r>
            <a:r>
              <a:rPr sz="1071" spc="-10" dirty="0">
                <a:latin typeface="Arial"/>
                <a:cs typeface="Arial"/>
              </a:rPr>
              <a:t>liquid</a:t>
            </a:r>
            <a:r>
              <a:rPr sz="1071" spc="-54" dirty="0">
                <a:latin typeface="Arial"/>
                <a:cs typeface="Arial"/>
              </a:rPr>
              <a:t> </a:t>
            </a:r>
            <a:r>
              <a:rPr sz="1071" spc="-10" dirty="0">
                <a:latin typeface="Arial"/>
                <a:cs typeface="Arial"/>
              </a:rPr>
              <a:t>enters</a:t>
            </a:r>
            <a:r>
              <a:rPr sz="1071" spc="-39"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accumulator</a:t>
            </a:r>
            <a:r>
              <a:rPr sz="1071" spc="-49" dirty="0">
                <a:latin typeface="Arial"/>
                <a:cs typeface="Arial"/>
              </a:rPr>
              <a:t> </a:t>
            </a:r>
            <a:r>
              <a:rPr sz="1071" spc="-10" dirty="0">
                <a:latin typeface="Arial"/>
                <a:cs typeface="Arial"/>
              </a:rPr>
              <a:t>and</a:t>
            </a:r>
            <a:r>
              <a:rPr sz="1071" spc="-49" dirty="0">
                <a:latin typeface="Arial"/>
                <a:cs typeface="Arial"/>
              </a:rPr>
              <a:t> </a:t>
            </a:r>
            <a:r>
              <a:rPr sz="1071" spc="-10" dirty="0">
                <a:latin typeface="Arial"/>
                <a:cs typeface="Arial"/>
              </a:rPr>
              <a:t>falls</a:t>
            </a:r>
            <a:r>
              <a:rPr sz="1071" spc="-44" dirty="0">
                <a:latin typeface="Arial"/>
                <a:cs typeface="Arial"/>
              </a:rPr>
              <a:t> </a:t>
            </a:r>
            <a:r>
              <a:rPr sz="1071" dirty="0">
                <a:latin typeface="Arial"/>
                <a:cs typeface="Arial"/>
              </a:rPr>
              <a:t>to</a:t>
            </a:r>
            <a:r>
              <a:rPr sz="1071" spc="-49" dirty="0">
                <a:latin typeface="Arial"/>
                <a:cs typeface="Arial"/>
              </a:rPr>
              <a:t> </a:t>
            </a:r>
            <a:r>
              <a:rPr sz="1071" spc="-19" dirty="0">
                <a:latin typeface="Arial"/>
                <a:cs typeface="Arial"/>
              </a:rPr>
              <a:t>the</a:t>
            </a:r>
            <a:r>
              <a:rPr sz="1071" spc="-54" dirty="0">
                <a:latin typeface="Arial"/>
                <a:cs typeface="Arial"/>
              </a:rPr>
              <a:t> </a:t>
            </a:r>
            <a:r>
              <a:rPr sz="1071" spc="-10" dirty="0">
                <a:latin typeface="Arial"/>
                <a:cs typeface="Arial"/>
              </a:rPr>
              <a:t>bottom.</a:t>
            </a:r>
            <a:r>
              <a:rPr sz="1071" spc="-49" dirty="0">
                <a:latin typeface="Arial"/>
                <a:cs typeface="Arial"/>
              </a:rPr>
              <a:t> </a:t>
            </a:r>
            <a:r>
              <a:rPr sz="1071" spc="-19" dirty="0">
                <a:latin typeface="Arial"/>
                <a:cs typeface="Arial"/>
              </a:rPr>
              <a:t>The</a:t>
            </a:r>
            <a:r>
              <a:rPr sz="1071" spc="-49" dirty="0">
                <a:latin typeface="Arial"/>
                <a:cs typeface="Arial"/>
              </a:rPr>
              <a:t> </a:t>
            </a:r>
            <a:r>
              <a:rPr sz="1071" spc="-10" dirty="0">
                <a:latin typeface="Arial"/>
                <a:cs typeface="Arial"/>
              </a:rPr>
              <a:t>vapour</a:t>
            </a:r>
            <a:r>
              <a:rPr sz="1071" spc="-49" dirty="0">
                <a:latin typeface="Arial"/>
                <a:cs typeface="Arial"/>
              </a:rPr>
              <a:t> </a:t>
            </a:r>
            <a:r>
              <a:rPr sz="1071" spc="-10" dirty="0">
                <a:latin typeface="Arial"/>
                <a:cs typeface="Arial"/>
              </a:rPr>
              <a:t>rises</a:t>
            </a:r>
            <a:r>
              <a:rPr sz="1071" spc="-49" dirty="0">
                <a:latin typeface="Arial"/>
                <a:cs typeface="Arial"/>
              </a:rPr>
              <a:t> </a:t>
            </a:r>
            <a:r>
              <a:rPr sz="1071" dirty="0">
                <a:latin typeface="Arial"/>
                <a:cs typeface="Arial"/>
              </a:rPr>
              <a:t>to</a:t>
            </a:r>
            <a:r>
              <a:rPr sz="1071" spc="-49" dirty="0">
                <a:latin typeface="Arial"/>
                <a:cs typeface="Arial"/>
              </a:rPr>
              <a:t> </a:t>
            </a:r>
            <a:r>
              <a:rPr sz="1071" spc="-10" dirty="0">
                <a:latin typeface="Arial"/>
                <a:cs typeface="Arial"/>
              </a:rPr>
              <a:t>the</a:t>
            </a:r>
            <a:r>
              <a:rPr sz="1071" spc="-49" dirty="0">
                <a:latin typeface="Arial"/>
                <a:cs typeface="Arial"/>
              </a:rPr>
              <a:t> </a:t>
            </a:r>
            <a:r>
              <a:rPr sz="1071" dirty="0">
                <a:latin typeface="Arial"/>
                <a:cs typeface="Arial"/>
              </a:rPr>
              <a:t>top</a:t>
            </a:r>
            <a:r>
              <a:rPr sz="1071" spc="-49" dirty="0">
                <a:latin typeface="Arial"/>
                <a:cs typeface="Arial"/>
              </a:rPr>
              <a:t> </a:t>
            </a:r>
            <a:r>
              <a:rPr sz="1071" spc="-19" dirty="0">
                <a:latin typeface="Arial"/>
                <a:cs typeface="Arial"/>
              </a:rPr>
              <a:t>and</a:t>
            </a:r>
            <a:r>
              <a:rPr sz="1071" spc="-49" dirty="0">
                <a:latin typeface="Arial"/>
                <a:cs typeface="Arial"/>
              </a:rPr>
              <a:t> </a:t>
            </a:r>
            <a:r>
              <a:rPr sz="1071" spc="-10" dirty="0">
                <a:latin typeface="Arial"/>
                <a:cs typeface="Arial"/>
              </a:rPr>
              <a:t>continues </a:t>
            </a:r>
            <a:r>
              <a:rPr sz="1071" dirty="0">
                <a:latin typeface="Arial"/>
                <a:cs typeface="Arial"/>
              </a:rPr>
              <a:t>onto the</a:t>
            </a:r>
            <a:r>
              <a:rPr sz="1071" spc="5" dirty="0">
                <a:latin typeface="Arial"/>
                <a:cs typeface="Arial"/>
              </a:rPr>
              <a:t> </a:t>
            </a:r>
            <a:r>
              <a:rPr sz="1071" dirty="0">
                <a:latin typeface="Arial"/>
                <a:cs typeface="Arial"/>
              </a:rPr>
              <a:t>compressor. The liquid</a:t>
            </a:r>
            <a:r>
              <a:rPr sz="1071" spc="-5" dirty="0">
                <a:latin typeface="Arial"/>
                <a:cs typeface="Arial"/>
              </a:rPr>
              <a:t> </a:t>
            </a:r>
            <a:r>
              <a:rPr sz="1071" dirty="0">
                <a:latin typeface="Arial"/>
                <a:cs typeface="Arial"/>
              </a:rPr>
              <a:t>refrigerant in the bottom of</a:t>
            </a:r>
            <a:r>
              <a:rPr sz="1071" spc="5" dirty="0">
                <a:latin typeface="Arial"/>
                <a:cs typeface="Arial"/>
              </a:rPr>
              <a:t> </a:t>
            </a:r>
            <a:r>
              <a:rPr sz="1071" dirty="0">
                <a:latin typeface="Arial"/>
                <a:cs typeface="Arial"/>
              </a:rPr>
              <a:t>the accumulator gradually</a:t>
            </a:r>
            <a:r>
              <a:rPr sz="1071" spc="5" dirty="0">
                <a:latin typeface="Arial"/>
                <a:cs typeface="Arial"/>
              </a:rPr>
              <a:t> </a:t>
            </a:r>
            <a:r>
              <a:rPr sz="1071" spc="-10" dirty="0">
                <a:latin typeface="Arial"/>
                <a:cs typeface="Arial"/>
              </a:rPr>
              <a:t>vaporizes </a:t>
            </a:r>
            <a:r>
              <a:rPr sz="1071" dirty="0">
                <a:latin typeface="Arial"/>
                <a:cs typeface="Arial"/>
              </a:rPr>
              <a:t>off.</a:t>
            </a:r>
            <a:r>
              <a:rPr sz="1071" spc="-19" dirty="0">
                <a:latin typeface="Arial"/>
                <a:cs typeface="Arial"/>
              </a:rPr>
              <a:t> </a:t>
            </a:r>
            <a:r>
              <a:rPr sz="1071" dirty="0">
                <a:latin typeface="Arial"/>
                <a:cs typeface="Arial"/>
              </a:rPr>
              <a:t>This</a:t>
            </a:r>
            <a:r>
              <a:rPr sz="1071" spc="-19" dirty="0">
                <a:latin typeface="Arial"/>
                <a:cs typeface="Arial"/>
              </a:rPr>
              <a:t> </a:t>
            </a:r>
            <a:r>
              <a:rPr sz="1071" dirty="0">
                <a:latin typeface="Arial"/>
                <a:cs typeface="Arial"/>
              </a:rPr>
              <a:t>vapour</a:t>
            </a:r>
            <a:r>
              <a:rPr sz="1071" spc="-15" dirty="0">
                <a:latin typeface="Arial"/>
                <a:cs typeface="Arial"/>
              </a:rPr>
              <a:t> </a:t>
            </a:r>
            <a:r>
              <a:rPr sz="1071" dirty="0">
                <a:latin typeface="Arial"/>
                <a:cs typeface="Arial"/>
              </a:rPr>
              <a:t>rises</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then</a:t>
            </a:r>
            <a:r>
              <a:rPr sz="1071" spc="-15" dirty="0">
                <a:latin typeface="Arial"/>
                <a:cs typeface="Arial"/>
              </a:rPr>
              <a:t> </a:t>
            </a:r>
            <a:r>
              <a:rPr sz="1071" dirty="0">
                <a:latin typeface="Arial"/>
                <a:cs typeface="Arial"/>
              </a:rPr>
              <a:t>pulls</a:t>
            </a:r>
            <a:r>
              <a:rPr sz="1071" spc="-24" dirty="0">
                <a:latin typeface="Arial"/>
                <a:cs typeface="Arial"/>
              </a:rPr>
              <a:t> </a:t>
            </a:r>
            <a:r>
              <a:rPr sz="1071" dirty="0">
                <a:latin typeface="Arial"/>
                <a:cs typeface="Arial"/>
              </a:rPr>
              <a:t>into</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compressor.</a:t>
            </a:r>
            <a:endParaRPr sz="1071" dirty="0">
              <a:latin typeface="Arial"/>
              <a:cs typeface="Arial"/>
            </a:endParaRPr>
          </a:p>
        </p:txBody>
      </p:sp>
      <p:sp>
        <p:nvSpPr>
          <p:cNvPr id="4" name="object 4"/>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5" name="object 5"/>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7" name="object 7"/>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30</a:t>
            </a:r>
          </a:p>
        </p:txBody>
      </p:sp>
      <p:sp>
        <p:nvSpPr>
          <p:cNvPr id="8" name="object 3">
            <a:extLst>
              <a:ext uri="{FF2B5EF4-FFF2-40B4-BE49-F238E27FC236}">
                <a16:creationId xmlns:a16="http://schemas.microsoft.com/office/drawing/2014/main" id="{21C309AB-F8EC-E41F-47BD-6F214894D32B}"/>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888954"/>
            <a:ext cx="5814803" cy="6674995"/>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lang="en-IN" sz="974" dirty="0">
              <a:latin typeface="Verdana"/>
              <a:cs typeface="Verdana"/>
            </a:endParaRPr>
          </a:p>
          <a:p>
            <a:pPr>
              <a:spcBef>
                <a:spcPts val="1081"/>
              </a:spcBef>
            </a:pPr>
            <a:endParaRPr lang="en-IN" sz="974" dirty="0">
              <a:latin typeface="Verdana"/>
              <a:cs typeface="Verdana"/>
            </a:endParaRPr>
          </a:p>
          <a:p>
            <a:pPr marL="453307" lvl="1" indent="-440938" algn="just">
              <a:buFont typeface="Arial"/>
              <a:buAutoNum type="arabicPeriod" startAt="12"/>
              <a:tabLst>
                <a:tab pos="453307" algn="l"/>
              </a:tabLst>
            </a:pPr>
            <a:r>
              <a:rPr sz="1071" b="1" spc="-10" dirty="0">
                <a:latin typeface="Arial"/>
                <a:cs typeface="Arial"/>
              </a:rPr>
              <a:t>Condensers</a:t>
            </a:r>
            <a:endParaRPr sz="1071" dirty="0">
              <a:latin typeface="Arial"/>
              <a:cs typeface="Arial"/>
            </a:endParaRPr>
          </a:p>
          <a:p>
            <a:pPr marL="12369" marR="7421" algn="just">
              <a:lnSpc>
                <a:spcPct val="143600"/>
              </a:lnSpc>
              <a:spcBef>
                <a:spcPts val="565"/>
              </a:spcBef>
            </a:pPr>
            <a:r>
              <a:rPr sz="1071" dirty="0">
                <a:latin typeface="Arial"/>
                <a:cs typeface="Arial"/>
              </a:rPr>
              <a:t>The</a:t>
            </a:r>
            <a:r>
              <a:rPr sz="1071" spc="10" dirty="0">
                <a:latin typeface="Arial"/>
                <a:cs typeface="Arial"/>
              </a:rPr>
              <a:t> </a:t>
            </a:r>
            <a:r>
              <a:rPr sz="1071" dirty="0">
                <a:latin typeface="Arial"/>
                <a:cs typeface="Arial"/>
              </a:rPr>
              <a:t>condenser</a:t>
            </a:r>
            <a:r>
              <a:rPr sz="1071" spc="10"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heat exchanger designed</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cool</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hot</a:t>
            </a:r>
            <a:r>
              <a:rPr sz="1071" spc="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that</a:t>
            </a:r>
            <a:r>
              <a:rPr sz="1071" spc="10"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heated</a:t>
            </a:r>
            <a:r>
              <a:rPr sz="1071" spc="10" dirty="0">
                <a:latin typeface="Arial"/>
                <a:cs typeface="Arial"/>
              </a:rPr>
              <a:t> </a:t>
            </a:r>
            <a:r>
              <a:rPr sz="1071" dirty="0">
                <a:latin typeface="Arial"/>
                <a:cs typeface="Arial"/>
              </a:rPr>
              <a:t>up</a:t>
            </a:r>
            <a:r>
              <a:rPr sz="1071" spc="10" dirty="0">
                <a:latin typeface="Arial"/>
                <a:cs typeface="Arial"/>
              </a:rPr>
              <a:t> </a:t>
            </a:r>
            <a:r>
              <a:rPr sz="1071" dirty="0">
                <a:latin typeface="Arial"/>
                <a:cs typeface="Arial"/>
              </a:rPr>
              <a:t>by</a:t>
            </a:r>
            <a:r>
              <a:rPr sz="1071" spc="10" dirty="0">
                <a:latin typeface="Arial"/>
                <a:cs typeface="Arial"/>
              </a:rPr>
              <a:t> </a:t>
            </a:r>
            <a:r>
              <a:rPr sz="1071" spc="-24" dirty="0">
                <a:latin typeface="Arial"/>
                <a:cs typeface="Arial"/>
              </a:rPr>
              <a:t>the </a:t>
            </a:r>
            <a:r>
              <a:rPr sz="1071" dirty="0">
                <a:latin typeface="Arial"/>
                <a:cs typeface="Arial"/>
              </a:rPr>
              <a:t>compression</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compressor.</a:t>
            </a:r>
            <a:endParaRPr sz="1071" dirty="0">
              <a:latin typeface="Arial"/>
              <a:cs typeface="Arial"/>
            </a:endParaRPr>
          </a:p>
          <a:p>
            <a:pPr marL="12369" marR="8040" algn="just">
              <a:lnSpc>
                <a:spcPct val="143600"/>
              </a:lnSpc>
              <a:spcBef>
                <a:spcPts val="594"/>
              </a:spcBef>
            </a:pPr>
            <a:r>
              <a:rPr sz="1071" dirty="0">
                <a:latin typeface="Arial"/>
                <a:cs typeface="Arial"/>
              </a:rPr>
              <a:t>The</a:t>
            </a:r>
            <a:r>
              <a:rPr sz="1071" spc="-34" dirty="0">
                <a:latin typeface="Arial"/>
                <a:cs typeface="Arial"/>
              </a:rPr>
              <a:t> </a:t>
            </a:r>
            <a:r>
              <a:rPr sz="1071" dirty="0">
                <a:latin typeface="Arial"/>
                <a:cs typeface="Arial"/>
              </a:rPr>
              <a:t>hot</a:t>
            </a:r>
            <a:r>
              <a:rPr sz="1071" spc="-29"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gas</a:t>
            </a:r>
            <a:r>
              <a:rPr sz="1071" spc="-24" dirty="0">
                <a:latin typeface="Arial"/>
                <a:cs typeface="Arial"/>
              </a:rPr>
              <a:t> </a:t>
            </a:r>
            <a:r>
              <a:rPr sz="1071" dirty="0">
                <a:latin typeface="Arial"/>
                <a:cs typeface="Arial"/>
              </a:rPr>
              <a:t>flows</a:t>
            </a:r>
            <a:r>
              <a:rPr sz="1071" spc="-24" dirty="0">
                <a:latin typeface="Arial"/>
                <a:cs typeface="Arial"/>
              </a:rPr>
              <a:t> </a:t>
            </a:r>
            <a:r>
              <a:rPr sz="1071" dirty="0">
                <a:latin typeface="Arial"/>
                <a:cs typeface="Arial"/>
              </a:rPr>
              <a:t>into</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condenser</a:t>
            </a:r>
            <a:r>
              <a:rPr sz="1071" spc="-2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transfers</a:t>
            </a:r>
            <a:r>
              <a:rPr sz="1071" spc="-29"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cooler</a:t>
            </a:r>
            <a:r>
              <a:rPr sz="1071" spc="-29" dirty="0">
                <a:latin typeface="Arial"/>
                <a:cs typeface="Arial"/>
              </a:rPr>
              <a:t> </a:t>
            </a:r>
            <a:r>
              <a:rPr sz="1071" dirty="0">
                <a:latin typeface="Arial"/>
                <a:cs typeface="Arial"/>
              </a:rPr>
              <a:t>outside</a:t>
            </a:r>
            <a:r>
              <a:rPr sz="1071" spc="-29"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As</a:t>
            </a:r>
            <a:r>
              <a:rPr sz="1071" spc="-24" dirty="0">
                <a:latin typeface="Arial"/>
                <a:cs typeface="Arial"/>
              </a:rPr>
              <a:t> it </a:t>
            </a:r>
            <a:r>
              <a:rPr sz="1071" dirty="0">
                <a:latin typeface="Arial"/>
                <a:cs typeface="Arial"/>
              </a:rPr>
              <a:t>cools</a:t>
            </a:r>
            <a:r>
              <a:rPr sz="1071" spc="-19" dirty="0">
                <a:latin typeface="Arial"/>
                <a:cs typeface="Arial"/>
              </a:rPr>
              <a:t> </a:t>
            </a:r>
            <a:r>
              <a:rPr sz="1071" dirty="0">
                <a:latin typeface="Arial"/>
                <a:cs typeface="Arial"/>
              </a:rPr>
              <a:t>down,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state</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changes</a:t>
            </a:r>
            <a:r>
              <a:rPr sz="1071" spc="-19" dirty="0">
                <a:latin typeface="Arial"/>
                <a:cs typeface="Arial"/>
              </a:rPr>
              <a:t> </a:t>
            </a:r>
            <a:r>
              <a:rPr sz="1071" dirty="0">
                <a:latin typeface="Arial"/>
                <a:cs typeface="Arial"/>
              </a:rPr>
              <a:t>again</a:t>
            </a:r>
            <a:r>
              <a:rPr sz="1071" spc="-19"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gaseous</a:t>
            </a:r>
            <a:r>
              <a:rPr sz="1071" spc="-19" dirty="0">
                <a:latin typeface="Arial"/>
                <a:cs typeface="Arial"/>
              </a:rPr>
              <a:t> </a:t>
            </a:r>
            <a:r>
              <a:rPr sz="1071" dirty="0">
                <a:latin typeface="Arial"/>
                <a:cs typeface="Arial"/>
              </a:rPr>
              <a:t>to</a:t>
            </a:r>
            <a:r>
              <a:rPr sz="1071" spc="-15" dirty="0">
                <a:latin typeface="Arial"/>
                <a:cs typeface="Arial"/>
              </a:rPr>
              <a:t> </a:t>
            </a:r>
            <a:r>
              <a:rPr sz="1071" spc="-10" dirty="0">
                <a:latin typeface="Arial"/>
                <a:cs typeface="Arial"/>
              </a:rPr>
              <a:t>liquid.</a:t>
            </a:r>
            <a:endParaRPr sz="1071" dirty="0">
              <a:latin typeface="Arial"/>
              <a:cs typeface="Arial"/>
            </a:endParaRPr>
          </a:p>
          <a:p>
            <a:pPr marL="12369" marR="6184" algn="just">
              <a:lnSpc>
                <a:spcPct val="143900"/>
              </a:lnSpc>
              <a:spcBef>
                <a:spcPts val="599"/>
              </a:spcBef>
            </a:pPr>
            <a:r>
              <a:rPr sz="1071" spc="-10" dirty="0">
                <a:latin typeface="Arial"/>
                <a:cs typeface="Arial"/>
              </a:rPr>
              <a:t>Since</a:t>
            </a:r>
            <a:r>
              <a:rPr sz="1071" spc="-49"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refrigerant</a:t>
            </a:r>
            <a:r>
              <a:rPr sz="1071" spc="-44" dirty="0">
                <a:latin typeface="Arial"/>
                <a:cs typeface="Arial"/>
              </a:rPr>
              <a:t> </a:t>
            </a:r>
            <a:r>
              <a:rPr sz="1071" dirty="0">
                <a:latin typeface="Arial"/>
                <a:cs typeface="Arial"/>
              </a:rPr>
              <a:t>is</a:t>
            </a:r>
            <a:r>
              <a:rPr sz="1071" spc="-49" dirty="0">
                <a:latin typeface="Arial"/>
                <a:cs typeface="Arial"/>
              </a:rPr>
              <a:t> </a:t>
            </a:r>
            <a:r>
              <a:rPr sz="1071" dirty="0">
                <a:latin typeface="Arial"/>
                <a:cs typeface="Arial"/>
              </a:rPr>
              <a:t>at</a:t>
            </a:r>
            <a:r>
              <a:rPr sz="1071" spc="-44" dirty="0">
                <a:latin typeface="Arial"/>
                <a:cs typeface="Arial"/>
              </a:rPr>
              <a:t> </a:t>
            </a:r>
            <a:r>
              <a:rPr sz="1071" dirty="0">
                <a:latin typeface="Arial"/>
                <a:cs typeface="Arial"/>
              </a:rPr>
              <a:t>a</a:t>
            </a:r>
            <a:r>
              <a:rPr sz="1071" spc="-49" dirty="0">
                <a:latin typeface="Arial"/>
                <a:cs typeface="Arial"/>
              </a:rPr>
              <a:t> </a:t>
            </a:r>
            <a:r>
              <a:rPr sz="1071" dirty="0">
                <a:latin typeface="Arial"/>
                <a:cs typeface="Arial"/>
              </a:rPr>
              <a:t>much</a:t>
            </a:r>
            <a:r>
              <a:rPr sz="1071" spc="-49" dirty="0">
                <a:latin typeface="Arial"/>
                <a:cs typeface="Arial"/>
              </a:rPr>
              <a:t> </a:t>
            </a:r>
            <a:r>
              <a:rPr sz="1071" spc="-10" dirty="0">
                <a:latin typeface="Arial"/>
                <a:cs typeface="Arial"/>
              </a:rPr>
              <a:t>higher</a:t>
            </a:r>
            <a:r>
              <a:rPr sz="1071" spc="-44" dirty="0">
                <a:latin typeface="Arial"/>
                <a:cs typeface="Arial"/>
              </a:rPr>
              <a:t> </a:t>
            </a:r>
            <a:r>
              <a:rPr sz="1071" dirty="0">
                <a:latin typeface="Arial"/>
                <a:cs typeface="Arial"/>
              </a:rPr>
              <a:t>temperature</a:t>
            </a:r>
            <a:r>
              <a:rPr sz="1071" spc="-49" dirty="0">
                <a:latin typeface="Arial"/>
                <a:cs typeface="Arial"/>
              </a:rPr>
              <a:t> </a:t>
            </a:r>
            <a:r>
              <a:rPr sz="1071" dirty="0">
                <a:latin typeface="Arial"/>
                <a:cs typeface="Arial"/>
              </a:rPr>
              <a:t>than</a:t>
            </a:r>
            <a:r>
              <a:rPr sz="1071" spc="-3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ambient</a:t>
            </a:r>
            <a:r>
              <a:rPr sz="1071" spc="-49" dirty="0">
                <a:latin typeface="Arial"/>
                <a:cs typeface="Arial"/>
              </a:rPr>
              <a:t> </a:t>
            </a:r>
            <a:r>
              <a:rPr sz="1071" dirty="0">
                <a:latin typeface="Arial"/>
                <a:cs typeface="Arial"/>
              </a:rPr>
              <a:t>temperature,</a:t>
            </a:r>
            <a:r>
              <a:rPr sz="1071" spc="-39" dirty="0">
                <a:latin typeface="Arial"/>
                <a:cs typeface="Arial"/>
              </a:rPr>
              <a:t> </a:t>
            </a:r>
            <a:r>
              <a:rPr sz="1071" dirty="0">
                <a:latin typeface="Arial"/>
                <a:cs typeface="Arial"/>
              </a:rPr>
              <a:t>it</a:t>
            </a:r>
            <a:r>
              <a:rPr sz="1071" spc="-49" dirty="0">
                <a:latin typeface="Arial"/>
                <a:cs typeface="Arial"/>
              </a:rPr>
              <a:t> </a:t>
            </a:r>
            <a:r>
              <a:rPr sz="1071" dirty="0">
                <a:latin typeface="Arial"/>
                <a:cs typeface="Arial"/>
              </a:rPr>
              <a:t>cools</a:t>
            </a:r>
            <a:r>
              <a:rPr sz="1071" spc="-44" dirty="0">
                <a:latin typeface="Arial"/>
                <a:cs typeface="Arial"/>
              </a:rPr>
              <a:t> </a:t>
            </a:r>
            <a:r>
              <a:rPr sz="1071" spc="-19" dirty="0">
                <a:latin typeface="Arial"/>
                <a:cs typeface="Arial"/>
              </a:rPr>
              <a:t>down </a:t>
            </a:r>
            <a:r>
              <a:rPr sz="1071" dirty="0">
                <a:latin typeface="Arial"/>
                <a:cs typeface="Arial"/>
              </a:rPr>
              <a:t>as</a:t>
            </a:r>
            <a:r>
              <a:rPr sz="1071" spc="-5" dirty="0">
                <a:latin typeface="Arial"/>
                <a:cs typeface="Arial"/>
              </a:rPr>
              <a:t> </a:t>
            </a:r>
            <a:r>
              <a:rPr sz="1071" dirty="0">
                <a:latin typeface="Arial"/>
                <a:cs typeface="Arial"/>
              </a:rPr>
              <a:t>it</a:t>
            </a:r>
            <a:r>
              <a:rPr sz="1071" spc="-5" dirty="0">
                <a:latin typeface="Arial"/>
                <a:cs typeface="Arial"/>
              </a:rPr>
              <a:t> </a:t>
            </a:r>
            <a:r>
              <a:rPr sz="1071" dirty="0">
                <a:latin typeface="Arial"/>
                <a:cs typeface="Arial"/>
              </a:rPr>
              <a:t>passes</a:t>
            </a:r>
            <a:r>
              <a:rPr sz="1071" spc="-15" dirty="0">
                <a:latin typeface="Arial"/>
                <a:cs typeface="Arial"/>
              </a:rPr>
              <a:t> </a:t>
            </a:r>
            <a:r>
              <a:rPr sz="1071" dirty="0">
                <a:latin typeface="Arial"/>
                <a:cs typeface="Arial"/>
              </a:rPr>
              <a:t>through</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coil.</a:t>
            </a:r>
            <a:r>
              <a:rPr sz="1071" spc="-10" dirty="0">
                <a:latin typeface="Arial"/>
                <a:cs typeface="Arial"/>
              </a:rPr>
              <a:t> </a:t>
            </a:r>
            <a:r>
              <a:rPr sz="1071" dirty="0">
                <a:latin typeface="Arial"/>
                <a:cs typeface="Arial"/>
              </a:rPr>
              <a:t>By the</a:t>
            </a:r>
            <a:r>
              <a:rPr sz="1071" spc="-10" dirty="0">
                <a:latin typeface="Arial"/>
                <a:cs typeface="Arial"/>
              </a:rPr>
              <a:t> </a:t>
            </a:r>
            <a:r>
              <a:rPr sz="1071" dirty="0">
                <a:latin typeface="Arial"/>
                <a:cs typeface="Arial"/>
              </a:rPr>
              <a:t>time</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superheat</a:t>
            </a:r>
            <a:r>
              <a:rPr sz="1071" spc="-10" dirty="0">
                <a:latin typeface="Arial"/>
                <a:cs typeface="Arial"/>
              </a:rPr>
              <a:t> </a:t>
            </a:r>
            <a:r>
              <a:rPr sz="1071" dirty="0">
                <a:latin typeface="Arial"/>
                <a:cs typeface="Arial"/>
              </a:rPr>
              <a:t>refrigerant</a:t>
            </a:r>
            <a:r>
              <a:rPr sz="1071" spc="-5" dirty="0">
                <a:latin typeface="Arial"/>
                <a:cs typeface="Arial"/>
              </a:rPr>
              <a:t> </a:t>
            </a:r>
            <a:r>
              <a:rPr sz="1071" dirty="0">
                <a:latin typeface="Arial"/>
                <a:cs typeface="Arial"/>
              </a:rPr>
              <a:t>reaches the</a:t>
            </a:r>
            <a:r>
              <a:rPr sz="1071" spc="-10" dirty="0">
                <a:latin typeface="Arial"/>
                <a:cs typeface="Arial"/>
              </a:rPr>
              <a:t> </a:t>
            </a:r>
            <a:r>
              <a:rPr sz="1071" dirty="0">
                <a:latin typeface="Arial"/>
                <a:cs typeface="Arial"/>
              </a:rPr>
              <a:t>lower</a:t>
            </a:r>
            <a:r>
              <a:rPr sz="1071" spc="-10" dirty="0">
                <a:latin typeface="Arial"/>
                <a:cs typeface="Arial"/>
              </a:rPr>
              <a:t> </a:t>
            </a:r>
            <a:r>
              <a:rPr sz="1071" dirty="0">
                <a:latin typeface="Arial"/>
                <a:cs typeface="Arial"/>
              </a:rPr>
              <a:t>third</a:t>
            </a:r>
            <a:r>
              <a:rPr sz="1071" spc="-5" dirty="0">
                <a:latin typeface="Arial"/>
                <a:cs typeface="Arial"/>
              </a:rPr>
              <a:t> </a:t>
            </a:r>
            <a:r>
              <a:rPr sz="1071" dirty="0">
                <a:latin typeface="Arial"/>
                <a:cs typeface="Arial"/>
              </a:rPr>
              <a:t>of</a:t>
            </a:r>
            <a:r>
              <a:rPr sz="1071" spc="-10" dirty="0">
                <a:latin typeface="Arial"/>
                <a:cs typeface="Arial"/>
              </a:rPr>
              <a:t> </a:t>
            </a:r>
            <a:r>
              <a:rPr sz="1071" spc="-24" dirty="0">
                <a:latin typeface="Arial"/>
                <a:cs typeface="Arial"/>
              </a:rPr>
              <a:t>the </a:t>
            </a:r>
            <a:r>
              <a:rPr sz="1071" dirty="0">
                <a:latin typeface="Arial"/>
                <a:cs typeface="Arial"/>
              </a:rPr>
              <a:t>coil,</a:t>
            </a:r>
            <a:r>
              <a:rPr sz="1071" spc="-24"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cools</a:t>
            </a:r>
            <a:r>
              <a:rPr sz="1071" spc="-29" dirty="0">
                <a:latin typeface="Arial"/>
                <a:cs typeface="Arial"/>
              </a:rPr>
              <a:t> </a:t>
            </a:r>
            <a:r>
              <a:rPr sz="1071" dirty="0">
                <a:latin typeface="Arial"/>
                <a:cs typeface="Arial"/>
              </a:rPr>
              <a:t>down</a:t>
            </a:r>
            <a:r>
              <a:rPr sz="1071" spc="-19" dirty="0">
                <a:latin typeface="Arial"/>
                <a:cs typeface="Arial"/>
              </a:rPr>
              <a:t> </a:t>
            </a:r>
            <a:r>
              <a:rPr sz="1071" dirty="0">
                <a:latin typeface="Arial"/>
                <a:cs typeface="Arial"/>
              </a:rPr>
              <a:t>enough</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change</a:t>
            </a:r>
            <a:r>
              <a:rPr sz="1071" spc="-24" dirty="0">
                <a:latin typeface="Arial"/>
                <a:cs typeface="Arial"/>
              </a:rPr>
              <a:t> </a:t>
            </a:r>
            <a:r>
              <a:rPr sz="1071" dirty="0">
                <a:latin typeface="Arial"/>
                <a:cs typeface="Arial"/>
              </a:rPr>
              <a:t>back</a:t>
            </a:r>
            <a:r>
              <a:rPr sz="1071" spc="-19" dirty="0">
                <a:latin typeface="Arial"/>
                <a:cs typeface="Arial"/>
              </a:rPr>
              <a:t> </a:t>
            </a:r>
            <a:r>
              <a:rPr sz="1071" dirty="0">
                <a:latin typeface="Arial"/>
                <a:cs typeface="Arial"/>
              </a:rPr>
              <a:t>into</a:t>
            </a:r>
            <a:r>
              <a:rPr sz="1071" spc="-1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liquid.</a:t>
            </a:r>
            <a:r>
              <a:rPr sz="1071" spc="-19"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process</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known</a:t>
            </a:r>
            <a:r>
              <a:rPr sz="1071" spc="-19" dirty="0">
                <a:latin typeface="Arial"/>
                <a:cs typeface="Arial"/>
              </a:rPr>
              <a:t> </a:t>
            </a:r>
            <a:r>
              <a:rPr sz="1071" dirty="0">
                <a:latin typeface="Arial"/>
                <a:cs typeface="Arial"/>
              </a:rPr>
              <a:t>as</a:t>
            </a:r>
            <a:r>
              <a:rPr sz="1071" spc="-19" dirty="0">
                <a:latin typeface="Arial"/>
                <a:cs typeface="Arial"/>
              </a:rPr>
              <a:t> </a:t>
            </a:r>
            <a:r>
              <a:rPr sz="1071" spc="-10" dirty="0">
                <a:latin typeface="Arial"/>
                <a:cs typeface="Arial"/>
              </a:rPr>
              <a:t>sub-cooling.</a:t>
            </a:r>
            <a:endParaRPr sz="1071" dirty="0">
              <a:latin typeface="Arial"/>
              <a:cs typeface="Arial"/>
            </a:endParaRPr>
          </a:p>
          <a:p>
            <a:pPr marL="455161" lvl="2" indent="-442792" algn="just">
              <a:spcBef>
                <a:spcPts val="1144"/>
              </a:spcBef>
              <a:buFont typeface="Arial"/>
              <a:buAutoNum type="arabicPeriod"/>
              <a:tabLst>
                <a:tab pos="455161" algn="l"/>
              </a:tabLst>
            </a:pPr>
            <a:r>
              <a:rPr sz="1071" b="1" dirty="0">
                <a:latin typeface="Arial"/>
                <a:cs typeface="Arial"/>
              </a:rPr>
              <a:t>Condenser</a:t>
            </a:r>
            <a:r>
              <a:rPr sz="1071" b="1" spc="-49" dirty="0">
                <a:latin typeface="Arial"/>
                <a:cs typeface="Arial"/>
              </a:rPr>
              <a:t> </a:t>
            </a:r>
            <a:r>
              <a:rPr sz="1071" b="1" dirty="0">
                <a:latin typeface="Arial"/>
                <a:cs typeface="Arial"/>
              </a:rPr>
              <a:t>Construction</a:t>
            </a:r>
            <a:r>
              <a:rPr sz="1071" b="1" spc="-44" dirty="0">
                <a:latin typeface="Arial"/>
                <a:cs typeface="Arial"/>
              </a:rPr>
              <a:t> </a:t>
            </a:r>
            <a:r>
              <a:rPr sz="1071" b="1" dirty="0">
                <a:latin typeface="Arial"/>
                <a:cs typeface="Arial"/>
              </a:rPr>
              <a:t>and</a:t>
            </a:r>
            <a:r>
              <a:rPr sz="1071" b="1" spc="-49" dirty="0">
                <a:latin typeface="Arial"/>
                <a:cs typeface="Arial"/>
              </a:rPr>
              <a:t> </a:t>
            </a:r>
            <a:r>
              <a:rPr sz="1071" b="1" dirty="0">
                <a:latin typeface="Arial"/>
                <a:cs typeface="Arial"/>
              </a:rPr>
              <a:t>Design</a:t>
            </a:r>
            <a:r>
              <a:rPr sz="1071" b="1" spc="-44" dirty="0">
                <a:latin typeface="Arial"/>
                <a:cs typeface="Arial"/>
              </a:rPr>
              <a:t> </a:t>
            </a:r>
            <a:r>
              <a:rPr sz="1071" b="1" spc="-10" dirty="0">
                <a:latin typeface="Arial"/>
                <a:cs typeface="Arial"/>
              </a:rPr>
              <a:t>Types</a:t>
            </a:r>
            <a:endParaRPr sz="1071" dirty="0">
              <a:latin typeface="Arial"/>
              <a:cs typeface="Arial"/>
            </a:endParaRPr>
          </a:p>
          <a:p>
            <a:pPr marL="12369" algn="just">
              <a:spcBef>
                <a:spcPts val="1144"/>
              </a:spcBef>
            </a:pPr>
            <a:r>
              <a:rPr sz="1071" dirty="0">
                <a:latin typeface="Arial"/>
                <a:cs typeface="Arial"/>
              </a:rPr>
              <a:t>There</a:t>
            </a:r>
            <a:r>
              <a:rPr sz="1071" spc="-19"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several</a:t>
            </a:r>
            <a:r>
              <a:rPr sz="1071" spc="-19" dirty="0">
                <a:latin typeface="Arial"/>
                <a:cs typeface="Arial"/>
              </a:rPr>
              <a:t> </a:t>
            </a:r>
            <a:r>
              <a:rPr sz="1071" dirty="0">
                <a:latin typeface="Arial"/>
                <a:cs typeface="Arial"/>
              </a:rPr>
              <a:t>designs</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condenser.</a:t>
            </a:r>
            <a:endParaRPr sz="1071" dirty="0">
              <a:latin typeface="Arial"/>
              <a:cs typeface="Arial"/>
            </a:endParaRPr>
          </a:p>
          <a:p>
            <a:pPr marL="12369" marR="6803" algn="just">
              <a:lnSpc>
                <a:spcPct val="143600"/>
              </a:lnSpc>
              <a:spcBef>
                <a:spcPts val="565"/>
              </a:spcBef>
            </a:pPr>
            <a:r>
              <a:rPr sz="1071" dirty="0">
                <a:latin typeface="Arial"/>
                <a:cs typeface="Arial"/>
              </a:rPr>
              <a:t>Condensers</a:t>
            </a:r>
            <a:r>
              <a:rPr sz="1071" spc="93" dirty="0">
                <a:latin typeface="Arial"/>
                <a:cs typeface="Arial"/>
              </a:rPr>
              <a:t> </a:t>
            </a:r>
            <a:r>
              <a:rPr sz="1071" dirty="0">
                <a:latin typeface="Arial"/>
                <a:cs typeface="Arial"/>
              </a:rPr>
              <a:t>are</a:t>
            </a:r>
            <a:r>
              <a:rPr sz="1071" spc="93" dirty="0">
                <a:latin typeface="Arial"/>
                <a:cs typeface="Arial"/>
              </a:rPr>
              <a:t> </a:t>
            </a:r>
            <a:r>
              <a:rPr sz="1071" dirty="0">
                <a:latin typeface="Arial"/>
                <a:cs typeface="Arial"/>
              </a:rPr>
              <a:t>typically</a:t>
            </a:r>
            <a:r>
              <a:rPr sz="1071" spc="97" dirty="0">
                <a:latin typeface="Arial"/>
                <a:cs typeface="Arial"/>
              </a:rPr>
              <a:t> </a:t>
            </a:r>
            <a:r>
              <a:rPr sz="1071" dirty="0">
                <a:latin typeface="Arial"/>
                <a:cs typeface="Arial"/>
              </a:rPr>
              <a:t>made</a:t>
            </a:r>
            <a:r>
              <a:rPr sz="1071" spc="93" dirty="0">
                <a:latin typeface="Arial"/>
                <a:cs typeface="Arial"/>
              </a:rPr>
              <a:t> </a:t>
            </a:r>
            <a:r>
              <a:rPr sz="1071" dirty="0">
                <a:latin typeface="Arial"/>
                <a:cs typeface="Arial"/>
              </a:rPr>
              <a:t>of</a:t>
            </a:r>
            <a:r>
              <a:rPr sz="1071" spc="97" dirty="0">
                <a:latin typeface="Arial"/>
                <a:cs typeface="Arial"/>
              </a:rPr>
              <a:t> </a:t>
            </a:r>
            <a:r>
              <a:rPr sz="1071" dirty="0">
                <a:latin typeface="Arial"/>
                <a:cs typeface="Arial"/>
              </a:rPr>
              <a:t>aluminium</a:t>
            </a:r>
            <a:r>
              <a:rPr sz="1071" spc="93" dirty="0">
                <a:latin typeface="Arial"/>
                <a:cs typeface="Arial"/>
              </a:rPr>
              <a:t> </a:t>
            </a:r>
            <a:r>
              <a:rPr sz="1071" dirty="0">
                <a:latin typeface="Arial"/>
                <a:cs typeface="Arial"/>
              </a:rPr>
              <a:t>and</a:t>
            </a:r>
            <a:r>
              <a:rPr sz="1071" spc="93" dirty="0">
                <a:latin typeface="Arial"/>
                <a:cs typeface="Arial"/>
              </a:rPr>
              <a:t> </a:t>
            </a:r>
            <a:r>
              <a:rPr sz="1071" dirty="0">
                <a:latin typeface="Arial"/>
                <a:cs typeface="Arial"/>
              </a:rPr>
              <a:t>have</a:t>
            </a:r>
            <a:r>
              <a:rPr sz="1071" spc="93" dirty="0">
                <a:latin typeface="Arial"/>
                <a:cs typeface="Arial"/>
              </a:rPr>
              <a:t> </a:t>
            </a:r>
            <a:r>
              <a:rPr sz="1071" dirty="0">
                <a:latin typeface="Arial"/>
                <a:cs typeface="Arial"/>
              </a:rPr>
              <a:t>a</a:t>
            </a:r>
            <a:r>
              <a:rPr sz="1071" spc="97" dirty="0">
                <a:latin typeface="Arial"/>
                <a:cs typeface="Arial"/>
              </a:rPr>
              <a:t> </a:t>
            </a:r>
            <a:r>
              <a:rPr sz="1071" dirty="0">
                <a:latin typeface="Arial"/>
                <a:cs typeface="Arial"/>
              </a:rPr>
              <a:t>single</a:t>
            </a:r>
            <a:r>
              <a:rPr sz="1071" spc="93" dirty="0">
                <a:latin typeface="Arial"/>
                <a:cs typeface="Arial"/>
              </a:rPr>
              <a:t> </a:t>
            </a:r>
            <a:r>
              <a:rPr sz="1071" dirty="0">
                <a:latin typeface="Arial"/>
                <a:cs typeface="Arial"/>
              </a:rPr>
              <a:t>flow</a:t>
            </a:r>
            <a:r>
              <a:rPr sz="1071" spc="93" dirty="0">
                <a:latin typeface="Arial"/>
                <a:cs typeface="Arial"/>
              </a:rPr>
              <a:t> </a:t>
            </a:r>
            <a:r>
              <a:rPr sz="1071" dirty="0">
                <a:latin typeface="Arial"/>
                <a:cs typeface="Arial"/>
              </a:rPr>
              <a:t>or</a:t>
            </a:r>
            <a:r>
              <a:rPr sz="1071" spc="88" dirty="0">
                <a:latin typeface="Arial"/>
                <a:cs typeface="Arial"/>
              </a:rPr>
              <a:t> </a:t>
            </a:r>
            <a:r>
              <a:rPr sz="1071" dirty="0">
                <a:latin typeface="Arial"/>
                <a:cs typeface="Arial"/>
              </a:rPr>
              <a:t>serpentine</a:t>
            </a:r>
            <a:r>
              <a:rPr sz="1071" spc="88" dirty="0">
                <a:latin typeface="Arial"/>
                <a:cs typeface="Arial"/>
              </a:rPr>
              <a:t> </a:t>
            </a:r>
            <a:r>
              <a:rPr sz="1071" dirty="0">
                <a:latin typeface="Arial"/>
                <a:cs typeface="Arial"/>
              </a:rPr>
              <a:t>path</a:t>
            </a:r>
            <a:r>
              <a:rPr sz="1071" spc="97" dirty="0">
                <a:latin typeface="Arial"/>
                <a:cs typeface="Arial"/>
              </a:rPr>
              <a:t> </a:t>
            </a:r>
            <a:r>
              <a:rPr sz="1071" spc="-10" dirty="0">
                <a:latin typeface="Arial"/>
                <a:cs typeface="Arial"/>
              </a:rPr>
              <a:t>which </a:t>
            </a:r>
            <a:r>
              <a:rPr sz="1071" dirty="0">
                <a:latin typeface="Arial"/>
                <a:cs typeface="Arial"/>
              </a:rPr>
              <a:t>increases</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time</a:t>
            </a:r>
            <a:r>
              <a:rPr sz="1071" spc="-24" dirty="0">
                <a:latin typeface="Arial"/>
                <a:cs typeface="Arial"/>
              </a:rPr>
              <a:t> </a:t>
            </a:r>
            <a:r>
              <a:rPr sz="1071" dirty="0">
                <a:latin typeface="Arial"/>
                <a:cs typeface="Arial"/>
              </a:rPr>
              <a:t>available</a:t>
            </a:r>
            <a:r>
              <a:rPr sz="1071" spc="-24"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heat</a:t>
            </a:r>
            <a:r>
              <a:rPr sz="1071" spc="-34" dirty="0">
                <a:latin typeface="Arial"/>
                <a:cs typeface="Arial"/>
              </a:rPr>
              <a:t> </a:t>
            </a:r>
            <a:r>
              <a:rPr sz="1071" spc="-10" dirty="0">
                <a:latin typeface="Arial"/>
                <a:cs typeface="Arial"/>
              </a:rPr>
              <a:t>transfer.</a:t>
            </a:r>
            <a:endParaRPr sz="1071" dirty="0">
              <a:latin typeface="Arial"/>
              <a:cs typeface="Arial"/>
            </a:endParaRPr>
          </a:p>
          <a:p>
            <a:pPr marL="455161" lvl="2" indent="-442792" algn="just">
              <a:spcBef>
                <a:spcPts val="1169"/>
              </a:spcBef>
              <a:buFont typeface="Arial"/>
              <a:buAutoNum type="arabicPeriod" startAt="2"/>
              <a:tabLst>
                <a:tab pos="455161" algn="l"/>
              </a:tabLst>
            </a:pPr>
            <a:r>
              <a:rPr sz="1071" b="1" spc="-10" dirty="0">
                <a:latin typeface="Arial"/>
                <a:cs typeface="Arial"/>
              </a:rPr>
              <a:t>Serpentine</a:t>
            </a:r>
            <a:endParaRPr sz="1071" dirty="0">
              <a:latin typeface="Arial"/>
              <a:cs typeface="Arial"/>
            </a:endParaRPr>
          </a:p>
          <a:p>
            <a:pPr marL="12369" marR="6803" algn="just">
              <a:lnSpc>
                <a:spcPct val="143600"/>
              </a:lnSpc>
              <a:spcBef>
                <a:spcPts val="570"/>
              </a:spcBef>
            </a:pPr>
            <a:r>
              <a:rPr sz="1071" dirty="0">
                <a:latin typeface="Arial"/>
                <a:cs typeface="Arial"/>
              </a:rPr>
              <a:t>This</a:t>
            </a:r>
            <a:r>
              <a:rPr sz="1071" spc="107" dirty="0">
                <a:latin typeface="Arial"/>
                <a:cs typeface="Arial"/>
              </a:rPr>
              <a:t> </a:t>
            </a:r>
            <a:r>
              <a:rPr sz="1071" dirty="0">
                <a:latin typeface="Arial"/>
                <a:cs typeface="Arial"/>
              </a:rPr>
              <a:t>type</a:t>
            </a:r>
            <a:r>
              <a:rPr sz="1071" spc="102" dirty="0">
                <a:latin typeface="Arial"/>
                <a:cs typeface="Arial"/>
              </a:rPr>
              <a:t> </a:t>
            </a:r>
            <a:r>
              <a:rPr sz="1071" dirty="0">
                <a:latin typeface="Arial"/>
                <a:cs typeface="Arial"/>
              </a:rPr>
              <a:t>of</a:t>
            </a:r>
            <a:r>
              <a:rPr sz="1071" spc="102" dirty="0">
                <a:latin typeface="Arial"/>
                <a:cs typeface="Arial"/>
              </a:rPr>
              <a:t> </a:t>
            </a:r>
            <a:r>
              <a:rPr sz="1071" dirty="0">
                <a:latin typeface="Arial"/>
                <a:cs typeface="Arial"/>
              </a:rPr>
              <a:t>condenser</a:t>
            </a:r>
            <a:r>
              <a:rPr sz="1071" spc="102" dirty="0">
                <a:latin typeface="Arial"/>
                <a:cs typeface="Arial"/>
              </a:rPr>
              <a:t> </a:t>
            </a:r>
            <a:r>
              <a:rPr sz="1071" dirty="0">
                <a:latin typeface="Arial"/>
                <a:cs typeface="Arial"/>
              </a:rPr>
              <a:t>consists</a:t>
            </a:r>
            <a:r>
              <a:rPr sz="1071" spc="111" dirty="0">
                <a:latin typeface="Arial"/>
                <a:cs typeface="Arial"/>
              </a:rPr>
              <a:t> </a:t>
            </a:r>
            <a:r>
              <a:rPr sz="1071" dirty="0">
                <a:latin typeface="Arial"/>
                <a:cs typeface="Arial"/>
              </a:rPr>
              <a:t>of</a:t>
            </a:r>
            <a:r>
              <a:rPr sz="1071" spc="102" dirty="0">
                <a:latin typeface="Arial"/>
                <a:cs typeface="Arial"/>
              </a:rPr>
              <a:t> </a:t>
            </a:r>
            <a:r>
              <a:rPr sz="1071" dirty="0">
                <a:latin typeface="Arial"/>
                <a:cs typeface="Arial"/>
              </a:rPr>
              <a:t>one</a:t>
            </a:r>
            <a:r>
              <a:rPr sz="1071" spc="102" dirty="0">
                <a:latin typeface="Arial"/>
                <a:cs typeface="Arial"/>
              </a:rPr>
              <a:t> </a:t>
            </a:r>
            <a:r>
              <a:rPr sz="1071" dirty="0">
                <a:latin typeface="Arial"/>
                <a:cs typeface="Arial"/>
              </a:rPr>
              <a:t>long</a:t>
            </a:r>
            <a:r>
              <a:rPr sz="1071" spc="107" dirty="0">
                <a:latin typeface="Arial"/>
                <a:cs typeface="Arial"/>
              </a:rPr>
              <a:t> </a:t>
            </a:r>
            <a:r>
              <a:rPr sz="1071" dirty="0">
                <a:latin typeface="Arial"/>
                <a:cs typeface="Arial"/>
              </a:rPr>
              <a:t>tube</a:t>
            </a:r>
            <a:r>
              <a:rPr sz="1071" spc="107" dirty="0">
                <a:latin typeface="Arial"/>
                <a:cs typeface="Arial"/>
              </a:rPr>
              <a:t> </a:t>
            </a:r>
            <a:r>
              <a:rPr sz="1071" dirty="0">
                <a:latin typeface="Arial"/>
                <a:cs typeface="Arial"/>
              </a:rPr>
              <a:t>which</a:t>
            </a:r>
            <a:r>
              <a:rPr sz="1071" spc="107" dirty="0">
                <a:latin typeface="Arial"/>
                <a:cs typeface="Arial"/>
              </a:rPr>
              <a:t> </a:t>
            </a:r>
            <a:r>
              <a:rPr sz="1071" dirty="0">
                <a:latin typeface="Arial"/>
                <a:cs typeface="Arial"/>
              </a:rPr>
              <a:t>is</a:t>
            </a:r>
            <a:r>
              <a:rPr sz="1071" spc="97" dirty="0">
                <a:latin typeface="Arial"/>
                <a:cs typeface="Arial"/>
              </a:rPr>
              <a:t> </a:t>
            </a:r>
            <a:r>
              <a:rPr sz="1071" dirty="0">
                <a:latin typeface="Arial"/>
                <a:cs typeface="Arial"/>
              </a:rPr>
              <a:t>coiled</a:t>
            </a:r>
            <a:r>
              <a:rPr sz="1071" spc="107" dirty="0">
                <a:latin typeface="Arial"/>
                <a:cs typeface="Arial"/>
              </a:rPr>
              <a:t> </a:t>
            </a:r>
            <a:r>
              <a:rPr sz="1071" dirty="0">
                <a:latin typeface="Arial"/>
                <a:cs typeface="Arial"/>
              </a:rPr>
              <a:t>over</a:t>
            </a:r>
            <a:r>
              <a:rPr sz="1071" spc="97" dirty="0">
                <a:latin typeface="Arial"/>
                <a:cs typeface="Arial"/>
              </a:rPr>
              <a:t> </a:t>
            </a:r>
            <a:r>
              <a:rPr sz="1071" dirty="0">
                <a:latin typeface="Arial"/>
                <a:cs typeface="Arial"/>
              </a:rPr>
              <a:t>and</a:t>
            </a:r>
            <a:r>
              <a:rPr sz="1071" spc="107" dirty="0">
                <a:latin typeface="Arial"/>
                <a:cs typeface="Arial"/>
              </a:rPr>
              <a:t> </a:t>
            </a:r>
            <a:r>
              <a:rPr sz="1071" dirty="0">
                <a:latin typeface="Arial"/>
                <a:cs typeface="Arial"/>
              </a:rPr>
              <a:t>back</a:t>
            </a:r>
            <a:r>
              <a:rPr sz="1071" spc="111" dirty="0">
                <a:latin typeface="Arial"/>
                <a:cs typeface="Arial"/>
              </a:rPr>
              <a:t> </a:t>
            </a:r>
            <a:r>
              <a:rPr sz="1071" dirty="0">
                <a:latin typeface="Arial"/>
                <a:cs typeface="Arial"/>
              </a:rPr>
              <a:t>on</a:t>
            </a:r>
            <a:r>
              <a:rPr sz="1071" spc="107" dirty="0">
                <a:latin typeface="Arial"/>
                <a:cs typeface="Arial"/>
              </a:rPr>
              <a:t> </a:t>
            </a:r>
            <a:r>
              <a:rPr sz="1071" dirty="0">
                <a:latin typeface="Arial"/>
                <a:cs typeface="Arial"/>
              </a:rPr>
              <a:t>itself</a:t>
            </a:r>
            <a:r>
              <a:rPr sz="1071" spc="102" dirty="0">
                <a:latin typeface="Arial"/>
                <a:cs typeface="Arial"/>
              </a:rPr>
              <a:t> </a:t>
            </a:r>
            <a:r>
              <a:rPr sz="1071" spc="-19" dirty="0">
                <a:latin typeface="Arial"/>
                <a:cs typeface="Arial"/>
              </a:rPr>
              <a:t>with </a:t>
            </a:r>
            <a:r>
              <a:rPr sz="1071" dirty="0">
                <a:latin typeface="Arial"/>
                <a:cs typeface="Arial"/>
              </a:rPr>
              <a:t>cooling</a:t>
            </a:r>
            <a:r>
              <a:rPr sz="1071" spc="-29" dirty="0">
                <a:latin typeface="Arial"/>
                <a:cs typeface="Arial"/>
              </a:rPr>
              <a:t> </a:t>
            </a:r>
            <a:r>
              <a:rPr sz="1071" dirty="0">
                <a:latin typeface="Arial"/>
                <a:cs typeface="Arial"/>
              </a:rPr>
              <a:t>fins</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between</a:t>
            </a:r>
            <a:r>
              <a:rPr sz="1071" spc="-24"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tubes.</a:t>
            </a:r>
            <a:endParaRPr sz="1071" dirty="0">
              <a:latin typeface="Arial"/>
              <a:cs typeface="Arial"/>
            </a:endParaRPr>
          </a:p>
          <a:p>
            <a:pPr marL="455161" lvl="2" indent="-442792" algn="just">
              <a:spcBef>
                <a:spcPts val="1164"/>
              </a:spcBef>
              <a:buFont typeface="Arial"/>
              <a:buAutoNum type="arabicPeriod" startAt="3"/>
              <a:tabLst>
                <a:tab pos="455161" algn="l"/>
              </a:tabLst>
            </a:pPr>
            <a:r>
              <a:rPr sz="1071" b="1" dirty="0">
                <a:latin typeface="Arial"/>
                <a:cs typeface="Arial"/>
              </a:rPr>
              <a:t>Parallel</a:t>
            </a:r>
            <a:r>
              <a:rPr sz="1071" b="1" spc="-29" dirty="0">
                <a:latin typeface="Arial"/>
                <a:cs typeface="Arial"/>
              </a:rPr>
              <a:t> </a:t>
            </a:r>
            <a:r>
              <a:rPr sz="1071" b="1" dirty="0">
                <a:latin typeface="Arial"/>
                <a:cs typeface="Arial"/>
              </a:rPr>
              <a:t>Flow</a:t>
            </a:r>
            <a:r>
              <a:rPr sz="1071" b="1" spc="-29" dirty="0">
                <a:latin typeface="Arial"/>
                <a:cs typeface="Arial"/>
              </a:rPr>
              <a:t> </a:t>
            </a:r>
            <a:r>
              <a:rPr sz="1071" b="1" dirty="0">
                <a:latin typeface="Arial"/>
                <a:cs typeface="Arial"/>
              </a:rPr>
              <a:t>Design</a:t>
            </a:r>
            <a:r>
              <a:rPr sz="1071" b="1" spc="-29" dirty="0">
                <a:latin typeface="Arial"/>
                <a:cs typeface="Arial"/>
              </a:rPr>
              <a:t> </a:t>
            </a:r>
            <a:r>
              <a:rPr sz="1071" b="1" dirty="0">
                <a:latin typeface="Arial"/>
                <a:cs typeface="Arial"/>
              </a:rPr>
              <a:t>(Recommended</a:t>
            </a:r>
            <a:r>
              <a:rPr sz="1071" b="1" spc="-29" dirty="0">
                <a:latin typeface="Arial"/>
                <a:cs typeface="Arial"/>
              </a:rPr>
              <a:t> </a:t>
            </a:r>
            <a:r>
              <a:rPr sz="1071" b="1" dirty="0">
                <a:latin typeface="Arial"/>
                <a:cs typeface="Arial"/>
              </a:rPr>
              <a:t>for</a:t>
            </a:r>
            <a:r>
              <a:rPr sz="1071" b="1" spc="-29" dirty="0">
                <a:latin typeface="Arial"/>
                <a:cs typeface="Arial"/>
              </a:rPr>
              <a:t> </a:t>
            </a:r>
            <a:r>
              <a:rPr sz="1071" b="1" spc="-10" dirty="0">
                <a:latin typeface="Arial"/>
                <a:cs typeface="Arial"/>
              </a:rPr>
              <a:t>R-134a)</a:t>
            </a:r>
            <a:endParaRPr sz="1071" dirty="0">
              <a:latin typeface="Arial"/>
              <a:cs typeface="Arial"/>
            </a:endParaRPr>
          </a:p>
          <a:p>
            <a:pPr marL="12369" marR="4947" algn="just">
              <a:lnSpc>
                <a:spcPct val="143600"/>
              </a:lnSpc>
              <a:spcBef>
                <a:spcPts val="570"/>
              </a:spcBef>
            </a:pPr>
            <a:r>
              <a:rPr sz="1071" spc="-10" dirty="0">
                <a:latin typeface="Arial"/>
                <a:cs typeface="Arial"/>
              </a:rPr>
              <a:t>This</a:t>
            </a:r>
            <a:r>
              <a:rPr sz="1071" spc="-44" dirty="0">
                <a:latin typeface="Arial"/>
                <a:cs typeface="Arial"/>
              </a:rPr>
              <a:t> </a:t>
            </a:r>
            <a:r>
              <a:rPr sz="1071" spc="-10" dirty="0">
                <a:latin typeface="Arial"/>
                <a:cs typeface="Arial"/>
              </a:rPr>
              <a:t>design</a:t>
            </a:r>
            <a:r>
              <a:rPr sz="1071" spc="-54" dirty="0">
                <a:latin typeface="Arial"/>
                <a:cs typeface="Arial"/>
              </a:rPr>
              <a:t> </a:t>
            </a:r>
            <a:r>
              <a:rPr sz="1071" spc="-10" dirty="0">
                <a:latin typeface="Arial"/>
                <a:cs typeface="Arial"/>
              </a:rPr>
              <a:t>is</a:t>
            </a:r>
            <a:r>
              <a:rPr sz="1071" spc="-44" dirty="0">
                <a:latin typeface="Arial"/>
                <a:cs typeface="Arial"/>
              </a:rPr>
              <a:t> </a:t>
            </a:r>
            <a:r>
              <a:rPr sz="1071" spc="-5" dirty="0">
                <a:latin typeface="Arial"/>
                <a:cs typeface="Arial"/>
              </a:rPr>
              <a:t>very</a:t>
            </a:r>
            <a:r>
              <a:rPr sz="1071" spc="-44" dirty="0">
                <a:latin typeface="Arial"/>
                <a:cs typeface="Arial"/>
              </a:rPr>
              <a:t> </a:t>
            </a:r>
            <a:r>
              <a:rPr sz="1071" spc="-10" dirty="0">
                <a:latin typeface="Arial"/>
                <a:cs typeface="Arial"/>
              </a:rPr>
              <a:t>similar</a:t>
            </a:r>
            <a:r>
              <a:rPr sz="1071" spc="-49" dirty="0">
                <a:latin typeface="Arial"/>
                <a:cs typeface="Arial"/>
              </a:rPr>
              <a:t> </a:t>
            </a:r>
            <a:r>
              <a:rPr sz="1071" dirty="0">
                <a:latin typeface="Arial"/>
                <a:cs typeface="Arial"/>
              </a:rPr>
              <a:t>to</a:t>
            </a:r>
            <a:r>
              <a:rPr sz="1071" spc="-49" dirty="0">
                <a:latin typeface="Arial"/>
                <a:cs typeface="Arial"/>
              </a:rPr>
              <a:t> </a:t>
            </a:r>
            <a:r>
              <a:rPr sz="1071" spc="-10" dirty="0">
                <a:latin typeface="Arial"/>
                <a:cs typeface="Arial"/>
              </a:rPr>
              <a:t>a</a:t>
            </a:r>
            <a:r>
              <a:rPr sz="1071" spc="-49" dirty="0">
                <a:latin typeface="Arial"/>
                <a:cs typeface="Arial"/>
              </a:rPr>
              <a:t> </a:t>
            </a:r>
            <a:r>
              <a:rPr sz="1071" spc="-5" dirty="0">
                <a:latin typeface="Arial"/>
                <a:cs typeface="Arial"/>
              </a:rPr>
              <a:t>cross-</a:t>
            </a:r>
            <a:r>
              <a:rPr sz="1071" spc="-10" dirty="0">
                <a:latin typeface="Arial"/>
                <a:cs typeface="Arial"/>
              </a:rPr>
              <a:t>flow</a:t>
            </a:r>
            <a:r>
              <a:rPr sz="1071" spc="-49" dirty="0">
                <a:latin typeface="Arial"/>
                <a:cs typeface="Arial"/>
              </a:rPr>
              <a:t> </a:t>
            </a:r>
            <a:r>
              <a:rPr sz="1071" spc="-5" dirty="0">
                <a:latin typeface="Arial"/>
                <a:cs typeface="Arial"/>
              </a:rPr>
              <a:t>radiator.</a:t>
            </a:r>
            <a:r>
              <a:rPr sz="1071" spc="-49" dirty="0">
                <a:latin typeface="Arial"/>
                <a:cs typeface="Arial"/>
              </a:rPr>
              <a:t> </a:t>
            </a:r>
            <a:r>
              <a:rPr sz="1071" spc="-5" dirty="0">
                <a:latin typeface="Arial"/>
                <a:cs typeface="Arial"/>
              </a:rPr>
              <a:t>Instead</a:t>
            </a:r>
            <a:r>
              <a:rPr sz="1071" spc="-49" dirty="0">
                <a:latin typeface="Arial"/>
                <a:cs typeface="Arial"/>
              </a:rPr>
              <a:t> </a:t>
            </a:r>
            <a:r>
              <a:rPr sz="1071" dirty="0">
                <a:latin typeface="Arial"/>
                <a:cs typeface="Arial"/>
              </a:rPr>
              <a:t>of</a:t>
            </a:r>
            <a:r>
              <a:rPr sz="1071" spc="-49" dirty="0">
                <a:latin typeface="Arial"/>
                <a:cs typeface="Arial"/>
              </a:rPr>
              <a:t> </a:t>
            </a:r>
            <a:r>
              <a:rPr sz="1071" spc="-10" dirty="0">
                <a:latin typeface="Arial"/>
                <a:cs typeface="Arial"/>
              </a:rPr>
              <a:t>the</a:t>
            </a:r>
            <a:r>
              <a:rPr sz="1071" spc="-44" dirty="0">
                <a:latin typeface="Arial"/>
                <a:cs typeface="Arial"/>
              </a:rPr>
              <a:t> </a:t>
            </a:r>
            <a:r>
              <a:rPr sz="1071" spc="-5" dirty="0">
                <a:latin typeface="Arial"/>
                <a:cs typeface="Arial"/>
              </a:rPr>
              <a:t>refrigerant</a:t>
            </a:r>
            <a:r>
              <a:rPr sz="1071" spc="-49" dirty="0">
                <a:latin typeface="Arial"/>
                <a:cs typeface="Arial"/>
              </a:rPr>
              <a:t> </a:t>
            </a:r>
            <a:r>
              <a:rPr sz="1071" spc="-5" dirty="0">
                <a:latin typeface="Arial"/>
                <a:cs typeface="Arial"/>
              </a:rPr>
              <a:t>travelling</a:t>
            </a:r>
            <a:r>
              <a:rPr sz="1071" spc="-54" dirty="0">
                <a:latin typeface="Arial"/>
                <a:cs typeface="Arial"/>
              </a:rPr>
              <a:t> </a:t>
            </a:r>
            <a:r>
              <a:rPr sz="1071" spc="-5" dirty="0">
                <a:latin typeface="Arial"/>
                <a:cs typeface="Arial"/>
              </a:rPr>
              <a:t>through</a:t>
            </a:r>
            <a:r>
              <a:rPr sz="1071" spc="-49" dirty="0">
                <a:latin typeface="Arial"/>
                <a:cs typeface="Arial"/>
              </a:rPr>
              <a:t> </a:t>
            </a:r>
            <a:r>
              <a:rPr sz="1071" spc="-10" dirty="0">
                <a:latin typeface="Arial"/>
                <a:cs typeface="Arial"/>
              </a:rPr>
              <a:t>one</a:t>
            </a:r>
            <a:r>
              <a:rPr sz="1071" spc="-5" dirty="0">
                <a:latin typeface="Arial"/>
                <a:cs typeface="Arial"/>
              </a:rPr>
              <a:t> </a:t>
            </a:r>
            <a:r>
              <a:rPr sz="1071" spc="-10" dirty="0">
                <a:latin typeface="Arial"/>
                <a:cs typeface="Arial"/>
              </a:rPr>
              <a:t>passage</a:t>
            </a:r>
            <a:r>
              <a:rPr sz="1071" spc="-73" dirty="0">
                <a:latin typeface="Arial"/>
                <a:cs typeface="Arial"/>
              </a:rPr>
              <a:t> </a:t>
            </a:r>
            <a:r>
              <a:rPr sz="1071" spc="-10" dirty="0">
                <a:latin typeface="Arial"/>
                <a:cs typeface="Arial"/>
              </a:rPr>
              <a:t>(like</a:t>
            </a:r>
            <a:r>
              <a:rPr sz="1071" spc="-73" dirty="0">
                <a:latin typeface="Arial"/>
                <a:cs typeface="Arial"/>
              </a:rPr>
              <a:t> </a:t>
            </a:r>
            <a:r>
              <a:rPr sz="1071" spc="-5" dirty="0">
                <a:latin typeface="Arial"/>
                <a:cs typeface="Arial"/>
              </a:rPr>
              <a:t>serpentine</a:t>
            </a:r>
            <a:r>
              <a:rPr sz="1071" spc="-78" dirty="0">
                <a:latin typeface="Arial"/>
                <a:cs typeface="Arial"/>
              </a:rPr>
              <a:t> </a:t>
            </a:r>
            <a:r>
              <a:rPr sz="1071" spc="-5" dirty="0">
                <a:latin typeface="Arial"/>
                <a:cs typeface="Arial"/>
              </a:rPr>
              <a:t>type),</a:t>
            </a:r>
            <a:r>
              <a:rPr sz="1071" spc="-73" dirty="0">
                <a:latin typeface="Arial"/>
                <a:cs typeface="Arial"/>
              </a:rPr>
              <a:t> </a:t>
            </a:r>
            <a:r>
              <a:rPr sz="1071" spc="-5" dirty="0">
                <a:latin typeface="Arial"/>
                <a:cs typeface="Arial"/>
              </a:rPr>
              <a:t>it</a:t>
            </a:r>
            <a:r>
              <a:rPr sz="1071" spc="-73" dirty="0">
                <a:latin typeface="Arial"/>
                <a:cs typeface="Arial"/>
              </a:rPr>
              <a:t> </a:t>
            </a:r>
            <a:r>
              <a:rPr sz="1071" spc="-10" dirty="0">
                <a:latin typeface="Arial"/>
                <a:cs typeface="Arial"/>
              </a:rPr>
              <a:t>can</a:t>
            </a:r>
            <a:r>
              <a:rPr sz="1071" spc="-78" dirty="0">
                <a:latin typeface="Arial"/>
                <a:cs typeface="Arial"/>
              </a:rPr>
              <a:t> </a:t>
            </a:r>
            <a:r>
              <a:rPr sz="1071" spc="-10" dirty="0">
                <a:latin typeface="Arial"/>
                <a:cs typeface="Arial"/>
              </a:rPr>
              <a:t>now</a:t>
            </a:r>
            <a:r>
              <a:rPr sz="1071" spc="-73" dirty="0">
                <a:latin typeface="Arial"/>
                <a:cs typeface="Arial"/>
              </a:rPr>
              <a:t> </a:t>
            </a:r>
            <a:r>
              <a:rPr sz="1071" spc="-5" dirty="0">
                <a:latin typeface="Arial"/>
                <a:cs typeface="Arial"/>
              </a:rPr>
              <a:t>travel</a:t>
            </a:r>
            <a:r>
              <a:rPr sz="1071" spc="-68" dirty="0">
                <a:latin typeface="Arial"/>
                <a:cs typeface="Arial"/>
              </a:rPr>
              <a:t> </a:t>
            </a:r>
            <a:r>
              <a:rPr sz="1071" spc="-5" dirty="0">
                <a:latin typeface="Arial"/>
                <a:cs typeface="Arial"/>
              </a:rPr>
              <a:t>across</a:t>
            </a:r>
            <a:r>
              <a:rPr sz="1071" spc="-68" dirty="0">
                <a:latin typeface="Arial"/>
                <a:cs typeface="Arial"/>
              </a:rPr>
              <a:t> </a:t>
            </a:r>
            <a:r>
              <a:rPr sz="1071" spc="-10" dirty="0">
                <a:latin typeface="Arial"/>
                <a:cs typeface="Arial"/>
              </a:rPr>
              <a:t>numerous</a:t>
            </a:r>
            <a:r>
              <a:rPr sz="1071" spc="-68" dirty="0">
                <a:latin typeface="Arial"/>
                <a:cs typeface="Arial"/>
              </a:rPr>
              <a:t> </a:t>
            </a:r>
            <a:r>
              <a:rPr sz="1071" spc="-10" dirty="0">
                <a:latin typeface="Arial"/>
                <a:cs typeface="Arial"/>
              </a:rPr>
              <a:t>passages.</a:t>
            </a:r>
            <a:r>
              <a:rPr sz="1071" spc="-73" dirty="0">
                <a:latin typeface="Arial"/>
                <a:cs typeface="Arial"/>
              </a:rPr>
              <a:t> </a:t>
            </a:r>
            <a:r>
              <a:rPr sz="1071" spc="-10" dirty="0">
                <a:latin typeface="Arial"/>
                <a:cs typeface="Arial"/>
              </a:rPr>
              <a:t>This</a:t>
            </a:r>
            <a:r>
              <a:rPr sz="1071" spc="-68" dirty="0">
                <a:latin typeface="Arial"/>
                <a:cs typeface="Arial"/>
              </a:rPr>
              <a:t> </a:t>
            </a:r>
            <a:r>
              <a:rPr sz="1071" spc="-10" dirty="0">
                <a:latin typeface="Arial"/>
                <a:cs typeface="Arial"/>
              </a:rPr>
              <a:t>will</a:t>
            </a:r>
            <a:r>
              <a:rPr sz="1071" spc="-78" dirty="0">
                <a:latin typeface="Arial"/>
                <a:cs typeface="Arial"/>
              </a:rPr>
              <a:t> </a:t>
            </a:r>
            <a:r>
              <a:rPr sz="1071" spc="-10" dirty="0">
                <a:latin typeface="Arial"/>
                <a:cs typeface="Arial"/>
              </a:rPr>
              <a:t>give</a:t>
            </a:r>
            <a:r>
              <a:rPr sz="1071" spc="-58" dirty="0">
                <a:latin typeface="Arial"/>
                <a:cs typeface="Arial"/>
              </a:rPr>
              <a:t> </a:t>
            </a:r>
            <a:r>
              <a:rPr sz="1071" spc="-10" dirty="0">
                <a:latin typeface="Arial"/>
                <a:cs typeface="Arial"/>
              </a:rPr>
              <a:t>a</a:t>
            </a:r>
            <a:r>
              <a:rPr sz="1071" spc="-73" dirty="0">
                <a:latin typeface="Arial"/>
                <a:cs typeface="Arial"/>
              </a:rPr>
              <a:t> </a:t>
            </a:r>
            <a:r>
              <a:rPr sz="1071" spc="-5" dirty="0">
                <a:latin typeface="Arial"/>
                <a:cs typeface="Arial"/>
              </a:rPr>
              <a:t>larger surface</a:t>
            </a:r>
            <a:r>
              <a:rPr sz="1071" dirty="0">
                <a:latin typeface="Arial"/>
                <a:cs typeface="Arial"/>
              </a:rPr>
              <a:t> </a:t>
            </a:r>
            <a:r>
              <a:rPr sz="1071" spc="-5" dirty="0">
                <a:latin typeface="Arial"/>
                <a:cs typeface="Arial"/>
              </a:rPr>
              <a:t>area </a:t>
            </a:r>
            <a:r>
              <a:rPr sz="1071" dirty="0">
                <a:latin typeface="Arial"/>
                <a:cs typeface="Arial"/>
              </a:rPr>
              <a:t>for the </a:t>
            </a:r>
            <a:r>
              <a:rPr sz="1071" spc="-5" dirty="0">
                <a:latin typeface="Arial"/>
                <a:cs typeface="Arial"/>
              </a:rPr>
              <a:t>cooler</a:t>
            </a:r>
            <a:r>
              <a:rPr sz="1071" dirty="0">
                <a:latin typeface="Arial"/>
                <a:cs typeface="Arial"/>
              </a:rPr>
              <a:t> </a:t>
            </a:r>
            <a:r>
              <a:rPr sz="1071" spc="-5" dirty="0">
                <a:latin typeface="Arial"/>
                <a:cs typeface="Arial"/>
              </a:rPr>
              <a:t>ambient</a:t>
            </a:r>
            <a:r>
              <a:rPr sz="1071" dirty="0">
                <a:latin typeface="Arial"/>
                <a:cs typeface="Arial"/>
              </a:rPr>
              <a:t> </a:t>
            </a:r>
            <a:r>
              <a:rPr sz="1071" spc="-5" dirty="0">
                <a:latin typeface="Arial"/>
                <a:cs typeface="Arial"/>
              </a:rPr>
              <a:t>air</a:t>
            </a:r>
            <a:r>
              <a:rPr sz="1071" dirty="0">
                <a:latin typeface="Arial"/>
                <a:cs typeface="Arial"/>
              </a:rPr>
              <a:t> to </a:t>
            </a:r>
            <a:r>
              <a:rPr sz="1071" spc="-5" dirty="0">
                <a:latin typeface="Arial"/>
                <a:cs typeface="Arial"/>
              </a:rPr>
              <a:t>contact.</a:t>
            </a:r>
            <a:endParaRPr sz="1071" dirty="0">
              <a:latin typeface="Arial"/>
              <a:cs typeface="Arial"/>
            </a:endParaRPr>
          </a:p>
          <a:p>
            <a:pPr marL="12369" marR="6184" algn="just">
              <a:lnSpc>
                <a:spcPct val="143600"/>
              </a:lnSpc>
              <a:spcBef>
                <a:spcPts val="589"/>
              </a:spcBef>
            </a:pPr>
            <a:r>
              <a:rPr sz="1071" spc="-10" dirty="0">
                <a:latin typeface="Arial"/>
                <a:cs typeface="Arial"/>
              </a:rPr>
              <a:t>As</a:t>
            </a:r>
            <a:r>
              <a:rPr sz="1071" spc="-39" dirty="0">
                <a:latin typeface="Arial"/>
                <a:cs typeface="Arial"/>
              </a:rPr>
              <a:t> </a:t>
            </a:r>
            <a:r>
              <a:rPr sz="1071" spc="-10" dirty="0">
                <a:latin typeface="Arial"/>
                <a:cs typeface="Arial"/>
              </a:rPr>
              <a:t>R-134a</a:t>
            </a:r>
            <a:r>
              <a:rPr sz="1071" spc="-39" dirty="0">
                <a:latin typeface="Arial"/>
                <a:cs typeface="Arial"/>
              </a:rPr>
              <a:t> </a:t>
            </a:r>
            <a:r>
              <a:rPr sz="1071" spc="-10" dirty="0">
                <a:latin typeface="Arial"/>
                <a:cs typeface="Arial"/>
              </a:rPr>
              <a:t>operates</a:t>
            </a:r>
            <a:r>
              <a:rPr sz="1071" spc="-39" dirty="0">
                <a:latin typeface="Arial"/>
                <a:cs typeface="Arial"/>
              </a:rPr>
              <a:t> </a:t>
            </a:r>
            <a:r>
              <a:rPr sz="1071" spc="-19" dirty="0">
                <a:latin typeface="Arial"/>
                <a:cs typeface="Arial"/>
              </a:rPr>
              <a:t>on</a:t>
            </a:r>
            <a:r>
              <a:rPr sz="1071" spc="-39" dirty="0">
                <a:latin typeface="Arial"/>
                <a:cs typeface="Arial"/>
              </a:rPr>
              <a:t> </a:t>
            </a:r>
            <a:r>
              <a:rPr sz="1071" spc="-10" dirty="0">
                <a:latin typeface="Arial"/>
                <a:cs typeface="Arial"/>
              </a:rPr>
              <a:t>higher</a:t>
            </a:r>
            <a:r>
              <a:rPr sz="1071" spc="-44" dirty="0">
                <a:latin typeface="Arial"/>
                <a:cs typeface="Arial"/>
              </a:rPr>
              <a:t> </a:t>
            </a:r>
            <a:r>
              <a:rPr sz="1071" spc="-10" dirty="0">
                <a:latin typeface="Arial"/>
                <a:cs typeface="Arial"/>
              </a:rPr>
              <a:t>pressures,</a:t>
            </a:r>
            <a:r>
              <a:rPr sz="1071" spc="-39" dirty="0">
                <a:latin typeface="Arial"/>
                <a:cs typeface="Arial"/>
              </a:rPr>
              <a:t> </a:t>
            </a:r>
            <a:r>
              <a:rPr sz="1071" spc="-10" dirty="0">
                <a:latin typeface="Arial"/>
                <a:cs typeface="Arial"/>
              </a:rPr>
              <a:t>less</a:t>
            </a:r>
            <a:r>
              <a:rPr sz="1071" spc="-39" dirty="0">
                <a:latin typeface="Arial"/>
                <a:cs typeface="Arial"/>
              </a:rPr>
              <a:t> </a:t>
            </a:r>
            <a:r>
              <a:rPr sz="1071" spc="-10" dirty="0">
                <a:latin typeface="Arial"/>
                <a:cs typeface="Arial"/>
              </a:rPr>
              <a:t>internal</a:t>
            </a:r>
            <a:r>
              <a:rPr sz="1071" spc="-34" dirty="0">
                <a:latin typeface="Arial"/>
                <a:cs typeface="Arial"/>
              </a:rPr>
              <a:t> </a:t>
            </a:r>
            <a:r>
              <a:rPr sz="1071" spc="-10" dirty="0">
                <a:latin typeface="Arial"/>
                <a:cs typeface="Arial"/>
              </a:rPr>
              <a:t>flow,</a:t>
            </a:r>
            <a:r>
              <a:rPr sz="1071" spc="-44" dirty="0">
                <a:latin typeface="Arial"/>
                <a:cs typeface="Arial"/>
              </a:rPr>
              <a:t> </a:t>
            </a:r>
            <a:r>
              <a:rPr sz="1071" spc="-10" dirty="0">
                <a:latin typeface="Arial"/>
                <a:cs typeface="Arial"/>
              </a:rPr>
              <a:t>restrictive</a:t>
            </a:r>
            <a:r>
              <a:rPr sz="1071" spc="-44" dirty="0">
                <a:latin typeface="Arial"/>
                <a:cs typeface="Arial"/>
              </a:rPr>
              <a:t> </a:t>
            </a:r>
            <a:r>
              <a:rPr sz="1071" spc="-10" dirty="0">
                <a:latin typeface="Arial"/>
                <a:cs typeface="Arial"/>
              </a:rPr>
              <a:t>and</a:t>
            </a:r>
            <a:r>
              <a:rPr sz="1071" spc="-44" dirty="0">
                <a:latin typeface="Arial"/>
                <a:cs typeface="Arial"/>
              </a:rPr>
              <a:t> </a:t>
            </a:r>
            <a:r>
              <a:rPr sz="1071" spc="-10" dirty="0">
                <a:latin typeface="Arial"/>
                <a:cs typeface="Arial"/>
              </a:rPr>
              <a:t>improved</a:t>
            </a:r>
            <a:r>
              <a:rPr sz="1071" spc="-39" dirty="0">
                <a:latin typeface="Arial"/>
                <a:cs typeface="Arial"/>
              </a:rPr>
              <a:t> </a:t>
            </a:r>
            <a:r>
              <a:rPr sz="1071" spc="-10" dirty="0">
                <a:latin typeface="Arial"/>
                <a:cs typeface="Arial"/>
              </a:rPr>
              <a:t>heat</a:t>
            </a:r>
            <a:r>
              <a:rPr sz="1071" spc="-44" dirty="0">
                <a:latin typeface="Arial"/>
                <a:cs typeface="Arial"/>
              </a:rPr>
              <a:t> </a:t>
            </a:r>
            <a:r>
              <a:rPr sz="1071" spc="-10" dirty="0">
                <a:latin typeface="Arial"/>
                <a:cs typeface="Arial"/>
              </a:rPr>
              <a:t>rejection </a:t>
            </a:r>
            <a:r>
              <a:rPr sz="1071" dirty="0">
                <a:latin typeface="Arial"/>
                <a:cs typeface="Arial"/>
              </a:rPr>
              <a:t>condensers</a:t>
            </a:r>
            <a:r>
              <a:rPr sz="1071" spc="-34" dirty="0">
                <a:latin typeface="Arial"/>
                <a:cs typeface="Arial"/>
              </a:rPr>
              <a:t> </a:t>
            </a:r>
            <a:r>
              <a:rPr sz="1071" dirty="0">
                <a:latin typeface="Arial"/>
                <a:cs typeface="Arial"/>
              </a:rPr>
              <a:t>are</a:t>
            </a:r>
            <a:r>
              <a:rPr sz="1071" spc="-24" dirty="0">
                <a:latin typeface="Arial"/>
                <a:cs typeface="Arial"/>
              </a:rPr>
              <a:t> </a:t>
            </a:r>
            <a:r>
              <a:rPr sz="1071" spc="-10" dirty="0">
                <a:latin typeface="Arial"/>
                <a:cs typeface="Arial"/>
              </a:rPr>
              <a:t>required.</a:t>
            </a:r>
            <a:endParaRPr sz="1071" dirty="0">
              <a:latin typeface="Arial"/>
              <a:cs typeface="Arial"/>
            </a:endParaRPr>
          </a:p>
          <a:p>
            <a:pPr marL="12369" marR="8040" algn="just">
              <a:lnSpc>
                <a:spcPct val="143600"/>
              </a:lnSpc>
              <a:spcBef>
                <a:spcPts val="589"/>
              </a:spcBef>
            </a:pPr>
            <a:r>
              <a:rPr sz="1071" dirty="0">
                <a:latin typeface="Arial"/>
                <a:cs typeface="Arial"/>
              </a:rPr>
              <a:t>Most</a:t>
            </a:r>
            <a:r>
              <a:rPr sz="1071" spc="-5" dirty="0">
                <a:latin typeface="Arial"/>
                <a:cs typeface="Arial"/>
              </a:rPr>
              <a:t> </a:t>
            </a:r>
            <a:r>
              <a:rPr sz="1071" dirty="0">
                <a:latin typeface="Arial"/>
                <a:cs typeface="Arial"/>
              </a:rPr>
              <a:t>manufacturers select the parallel flow</a:t>
            </a:r>
            <a:r>
              <a:rPr sz="1071" spc="-5" dirty="0">
                <a:latin typeface="Arial"/>
                <a:cs typeface="Arial"/>
              </a:rPr>
              <a:t> </a:t>
            </a:r>
            <a:r>
              <a:rPr sz="1071" dirty="0">
                <a:latin typeface="Arial"/>
                <a:cs typeface="Arial"/>
              </a:rPr>
              <a:t>design for</a:t>
            </a:r>
            <a:r>
              <a:rPr sz="1071" spc="-5" dirty="0">
                <a:latin typeface="Arial"/>
                <a:cs typeface="Arial"/>
              </a:rPr>
              <a:t> </a:t>
            </a:r>
            <a:r>
              <a:rPr sz="1071" dirty="0">
                <a:latin typeface="Arial"/>
                <a:cs typeface="Arial"/>
              </a:rPr>
              <a:t>this version.</a:t>
            </a:r>
            <a:r>
              <a:rPr sz="1071" spc="-5" dirty="0">
                <a:latin typeface="Arial"/>
                <a:cs typeface="Arial"/>
              </a:rPr>
              <a:t> </a:t>
            </a:r>
            <a:r>
              <a:rPr sz="1071" dirty="0">
                <a:latin typeface="Arial"/>
                <a:cs typeface="Arial"/>
              </a:rPr>
              <a:t>They</a:t>
            </a:r>
            <a:r>
              <a:rPr sz="1071" spc="-5" dirty="0">
                <a:latin typeface="Arial"/>
                <a:cs typeface="Arial"/>
              </a:rPr>
              <a:t> </a:t>
            </a:r>
            <a:r>
              <a:rPr sz="1071" dirty="0">
                <a:latin typeface="Arial"/>
                <a:cs typeface="Arial"/>
              </a:rPr>
              <a:t>are approximately </a:t>
            </a:r>
            <a:r>
              <a:rPr sz="1071" spc="-24" dirty="0">
                <a:latin typeface="Arial"/>
                <a:cs typeface="Arial"/>
              </a:rPr>
              <a:t>25% </a:t>
            </a:r>
            <a:r>
              <a:rPr sz="1071" dirty="0">
                <a:latin typeface="Arial"/>
                <a:cs typeface="Arial"/>
              </a:rPr>
              <a:t>more</a:t>
            </a:r>
            <a:r>
              <a:rPr sz="1071" spc="-19" dirty="0">
                <a:latin typeface="Arial"/>
                <a:cs typeface="Arial"/>
              </a:rPr>
              <a:t> </a:t>
            </a:r>
            <a:r>
              <a:rPr sz="1071" dirty="0">
                <a:latin typeface="Arial"/>
                <a:cs typeface="Arial"/>
              </a:rPr>
              <a:t>efficient</a:t>
            </a:r>
            <a:r>
              <a:rPr sz="1071" spc="-19" dirty="0">
                <a:latin typeface="Arial"/>
                <a:cs typeface="Arial"/>
              </a:rPr>
              <a:t> </a:t>
            </a:r>
            <a:r>
              <a:rPr sz="1071" dirty="0">
                <a:latin typeface="Arial"/>
                <a:cs typeface="Arial"/>
              </a:rPr>
              <a:t>than</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serpentine</a:t>
            </a:r>
            <a:r>
              <a:rPr sz="1071" spc="-19" dirty="0">
                <a:latin typeface="Arial"/>
                <a:cs typeface="Arial"/>
              </a:rPr>
              <a:t> </a:t>
            </a:r>
            <a:r>
              <a:rPr sz="1071" spc="-10" dirty="0">
                <a:latin typeface="Arial"/>
                <a:cs typeface="Arial"/>
              </a:rPr>
              <a:t>condensers.</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31</a:t>
            </a:r>
          </a:p>
        </p:txBody>
      </p:sp>
      <p:sp>
        <p:nvSpPr>
          <p:cNvPr id="7" name="object 3">
            <a:extLst>
              <a:ext uri="{FF2B5EF4-FFF2-40B4-BE49-F238E27FC236}">
                <a16:creationId xmlns:a16="http://schemas.microsoft.com/office/drawing/2014/main" id="{8D68903B-26D7-A744-F856-83DEC25185E0}"/>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4446922"/>
            <a:ext cx="5812329" cy="4299108"/>
          </a:xfrm>
          <a:prstGeom prst="rect">
            <a:avLst/>
          </a:prstGeom>
        </p:spPr>
        <p:txBody>
          <a:bodyPr vert="horz" wrap="square" lIns="0" tIns="11750" rIns="0" bIns="0" rtlCol="0">
            <a:spAutoFit/>
          </a:bodyPr>
          <a:lstStyle/>
          <a:p>
            <a:pPr marL="12369" marR="4947" algn="just">
              <a:lnSpc>
                <a:spcPct val="143900"/>
              </a:lnSpc>
              <a:spcBef>
                <a:spcPts val="93"/>
              </a:spcBef>
            </a:pPr>
            <a:r>
              <a:rPr sz="1071" dirty="0">
                <a:latin typeface="Arial"/>
                <a:cs typeface="Arial"/>
              </a:rPr>
              <a:t>Some</a:t>
            </a:r>
            <a:r>
              <a:rPr sz="1071" spc="243" dirty="0">
                <a:latin typeface="Arial"/>
                <a:cs typeface="Arial"/>
              </a:rPr>
              <a:t> </a:t>
            </a:r>
            <a:r>
              <a:rPr sz="1071" dirty="0">
                <a:latin typeface="Arial"/>
                <a:cs typeface="Arial"/>
              </a:rPr>
              <a:t>systems</a:t>
            </a:r>
            <a:r>
              <a:rPr sz="1071" spc="243" dirty="0">
                <a:latin typeface="Arial"/>
                <a:cs typeface="Arial"/>
              </a:rPr>
              <a:t> </a:t>
            </a:r>
            <a:r>
              <a:rPr sz="1071" dirty="0">
                <a:latin typeface="Arial"/>
                <a:cs typeface="Arial"/>
              </a:rPr>
              <a:t>use</a:t>
            </a:r>
            <a:r>
              <a:rPr sz="1071" spc="243" dirty="0">
                <a:latin typeface="Arial"/>
                <a:cs typeface="Arial"/>
              </a:rPr>
              <a:t> </a:t>
            </a:r>
            <a:r>
              <a:rPr sz="1071" spc="-10" dirty="0">
                <a:latin typeface="Arial"/>
                <a:cs typeface="Arial"/>
              </a:rPr>
              <a:t>multiple-</a:t>
            </a:r>
            <a:r>
              <a:rPr sz="1071" dirty="0">
                <a:latin typeface="Arial"/>
                <a:cs typeface="Arial"/>
              </a:rPr>
              <a:t>path</a:t>
            </a:r>
            <a:r>
              <a:rPr sz="1071" spc="239" dirty="0">
                <a:latin typeface="Arial"/>
                <a:cs typeface="Arial"/>
              </a:rPr>
              <a:t> </a:t>
            </a:r>
            <a:r>
              <a:rPr sz="1071" dirty="0">
                <a:latin typeface="Arial"/>
                <a:cs typeface="Arial"/>
              </a:rPr>
              <a:t>condensers</a:t>
            </a:r>
            <a:r>
              <a:rPr sz="1071" spc="239" dirty="0">
                <a:latin typeface="Arial"/>
                <a:cs typeface="Arial"/>
              </a:rPr>
              <a:t> </a:t>
            </a:r>
            <a:r>
              <a:rPr sz="1071" dirty="0">
                <a:latin typeface="Arial"/>
                <a:cs typeface="Arial"/>
              </a:rPr>
              <a:t>with</a:t>
            </a:r>
            <a:r>
              <a:rPr sz="1071" spc="243" dirty="0">
                <a:latin typeface="Arial"/>
                <a:cs typeface="Arial"/>
              </a:rPr>
              <a:t> </a:t>
            </a:r>
            <a:r>
              <a:rPr sz="1071" dirty="0">
                <a:latin typeface="Arial"/>
                <a:cs typeface="Arial"/>
              </a:rPr>
              <a:t>two</a:t>
            </a:r>
            <a:r>
              <a:rPr sz="1071" spc="243" dirty="0">
                <a:latin typeface="Arial"/>
                <a:cs typeface="Arial"/>
              </a:rPr>
              <a:t> </a:t>
            </a:r>
            <a:r>
              <a:rPr sz="1071" dirty="0">
                <a:latin typeface="Arial"/>
                <a:cs typeface="Arial"/>
              </a:rPr>
              <a:t>or</a:t>
            </a:r>
            <a:r>
              <a:rPr sz="1071" spc="243" dirty="0">
                <a:latin typeface="Arial"/>
                <a:cs typeface="Arial"/>
              </a:rPr>
              <a:t> </a:t>
            </a:r>
            <a:r>
              <a:rPr sz="1071" dirty="0">
                <a:latin typeface="Arial"/>
                <a:cs typeface="Arial"/>
              </a:rPr>
              <a:t>three</a:t>
            </a:r>
            <a:r>
              <a:rPr sz="1071" spc="243" dirty="0">
                <a:latin typeface="Arial"/>
                <a:cs typeface="Arial"/>
              </a:rPr>
              <a:t> </a:t>
            </a:r>
            <a:r>
              <a:rPr sz="1071" dirty="0">
                <a:latin typeface="Arial"/>
                <a:cs typeface="Arial"/>
              </a:rPr>
              <a:t>shorter</a:t>
            </a:r>
            <a:r>
              <a:rPr sz="1071" spc="243" dirty="0">
                <a:latin typeface="Arial"/>
                <a:cs typeface="Arial"/>
              </a:rPr>
              <a:t> </a:t>
            </a:r>
            <a:r>
              <a:rPr sz="1071" dirty="0">
                <a:latin typeface="Arial"/>
                <a:cs typeface="Arial"/>
              </a:rPr>
              <a:t>serpentine</a:t>
            </a:r>
            <a:r>
              <a:rPr sz="1071" spc="243" dirty="0">
                <a:latin typeface="Arial"/>
                <a:cs typeface="Arial"/>
              </a:rPr>
              <a:t> </a:t>
            </a:r>
            <a:r>
              <a:rPr sz="1071" spc="-10" dirty="0">
                <a:latin typeface="Arial"/>
                <a:cs typeface="Arial"/>
              </a:rPr>
              <a:t>sections connected</a:t>
            </a:r>
            <a:r>
              <a:rPr sz="1071" spc="-39" dirty="0">
                <a:latin typeface="Arial"/>
                <a:cs typeface="Arial"/>
              </a:rPr>
              <a:t> </a:t>
            </a:r>
            <a:r>
              <a:rPr sz="1071" spc="-10" dirty="0">
                <a:latin typeface="Arial"/>
                <a:cs typeface="Arial"/>
              </a:rPr>
              <a:t>in</a:t>
            </a:r>
            <a:r>
              <a:rPr sz="1071" spc="-39" dirty="0">
                <a:latin typeface="Arial"/>
                <a:cs typeface="Arial"/>
              </a:rPr>
              <a:t> </a:t>
            </a:r>
            <a:r>
              <a:rPr sz="1071" spc="-10" dirty="0">
                <a:latin typeface="Arial"/>
                <a:cs typeface="Arial"/>
              </a:rPr>
              <a:t>parallel.</a:t>
            </a:r>
            <a:r>
              <a:rPr sz="1071" spc="-39" dirty="0">
                <a:latin typeface="Arial"/>
                <a:cs typeface="Arial"/>
              </a:rPr>
              <a:t> </a:t>
            </a:r>
            <a:r>
              <a:rPr sz="1071" spc="-10" dirty="0">
                <a:latin typeface="Arial"/>
                <a:cs typeface="Arial"/>
              </a:rPr>
              <a:t>This</a:t>
            </a:r>
            <a:r>
              <a:rPr sz="1071" spc="-39" dirty="0">
                <a:latin typeface="Arial"/>
                <a:cs typeface="Arial"/>
              </a:rPr>
              <a:t> </a:t>
            </a:r>
            <a:r>
              <a:rPr sz="1071" spc="-10" dirty="0">
                <a:latin typeface="Arial"/>
                <a:cs typeface="Arial"/>
              </a:rPr>
              <a:t>maximizes</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time</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refrigerant</a:t>
            </a:r>
            <a:r>
              <a:rPr sz="1071" spc="-39" dirty="0">
                <a:latin typeface="Arial"/>
                <a:cs typeface="Arial"/>
              </a:rPr>
              <a:t> </a:t>
            </a:r>
            <a:r>
              <a:rPr sz="1071" dirty="0">
                <a:latin typeface="Arial"/>
                <a:cs typeface="Arial"/>
              </a:rPr>
              <a:t>stays</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condenser</a:t>
            </a:r>
            <a:r>
              <a:rPr sz="1071" spc="-49" dirty="0">
                <a:latin typeface="Arial"/>
                <a:cs typeface="Arial"/>
              </a:rPr>
              <a:t> </a:t>
            </a:r>
            <a:r>
              <a:rPr sz="1071" dirty="0">
                <a:latin typeface="Arial"/>
                <a:cs typeface="Arial"/>
              </a:rPr>
              <a:t>for</a:t>
            </a:r>
            <a:r>
              <a:rPr sz="1071" spc="-39" dirty="0">
                <a:latin typeface="Arial"/>
                <a:cs typeface="Arial"/>
              </a:rPr>
              <a:t> </a:t>
            </a:r>
            <a:r>
              <a:rPr sz="1071" spc="-10" dirty="0">
                <a:latin typeface="Arial"/>
                <a:cs typeface="Arial"/>
              </a:rPr>
              <a:t>increased </a:t>
            </a:r>
            <a:r>
              <a:rPr sz="1071" dirty="0">
                <a:latin typeface="Arial"/>
                <a:cs typeface="Arial"/>
              </a:rPr>
              <a:t>heat</a:t>
            </a:r>
            <a:r>
              <a:rPr sz="1071" spc="-24" dirty="0">
                <a:latin typeface="Arial"/>
                <a:cs typeface="Arial"/>
              </a:rPr>
              <a:t> </a:t>
            </a:r>
            <a:r>
              <a:rPr sz="1071" spc="-10" dirty="0">
                <a:latin typeface="Arial"/>
                <a:cs typeface="Arial"/>
              </a:rPr>
              <a:t>transfer.</a:t>
            </a:r>
            <a:endParaRPr sz="1071">
              <a:latin typeface="Arial"/>
              <a:cs typeface="Arial"/>
            </a:endParaRPr>
          </a:p>
          <a:p>
            <a:pPr marL="455161" lvl="2" indent="-442792" algn="just">
              <a:spcBef>
                <a:spcPts val="1164"/>
              </a:spcBef>
              <a:buFont typeface="Arial"/>
              <a:buAutoNum type="arabicPeriod" startAt="4"/>
              <a:tabLst>
                <a:tab pos="455161" algn="l"/>
              </a:tabLst>
            </a:pPr>
            <a:r>
              <a:rPr sz="1071" b="1" dirty="0">
                <a:latin typeface="Arial"/>
                <a:cs typeface="Arial"/>
              </a:rPr>
              <a:t>How</a:t>
            </a:r>
            <a:r>
              <a:rPr sz="1071" b="1" spc="-24" dirty="0">
                <a:latin typeface="Arial"/>
                <a:cs typeface="Arial"/>
              </a:rPr>
              <a:t> </a:t>
            </a:r>
            <a:r>
              <a:rPr sz="1071" b="1" dirty="0">
                <a:latin typeface="Arial"/>
                <a:cs typeface="Arial"/>
              </a:rPr>
              <a:t>do</a:t>
            </a:r>
            <a:r>
              <a:rPr sz="1071" b="1" spc="-15" dirty="0">
                <a:latin typeface="Arial"/>
                <a:cs typeface="Arial"/>
              </a:rPr>
              <a:t> </a:t>
            </a:r>
            <a:r>
              <a:rPr sz="1071" b="1" dirty="0">
                <a:latin typeface="Arial"/>
                <a:cs typeface="Arial"/>
              </a:rPr>
              <a:t>they</a:t>
            </a:r>
            <a:r>
              <a:rPr sz="1071" b="1" spc="-15" dirty="0">
                <a:latin typeface="Arial"/>
                <a:cs typeface="Arial"/>
              </a:rPr>
              <a:t> </a:t>
            </a:r>
            <a:r>
              <a:rPr sz="1071" b="1" spc="-19" dirty="0">
                <a:latin typeface="Arial"/>
                <a:cs typeface="Arial"/>
              </a:rPr>
              <a:t>Work?</a:t>
            </a:r>
            <a:endParaRPr sz="1071">
              <a:latin typeface="Arial"/>
              <a:cs typeface="Arial"/>
            </a:endParaRPr>
          </a:p>
          <a:p>
            <a:pPr marL="12369" marR="4947" algn="just">
              <a:lnSpc>
                <a:spcPct val="143900"/>
              </a:lnSpc>
              <a:spcBef>
                <a:spcPts val="579"/>
              </a:spcBef>
            </a:pPr>
            <a:r>
              <a:rPr sz="1071" dirty="0">
                <a:latin typeface="Arial"/>
                <a:cs typeface="Arial"/>
              </a:rPr>
              <a:t>The</a:t>
            </a:r>
            <a:r>
              <a:rPr sz="1071" spc="-34" dirty="0">
                <a:latin typeface="Arial"/>
                <a:cs typeface="Arial"/>
              </a:rPr>
              <a:t> </a:t>
            </a:r>
            <a:r>
              <a:rPr sz="1071" dirty="0">
                <a:latin typeface="Arial"/>
                <a:cs typeface="Arial"/>
              </a:rPr>
              <a:t>hot</a:t>
            </a:r>
            <a:r>
              <a:rPr sz="1071" spc="-3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gas</a:t>
            </a:r>
            <a:r>
              <a:rPr sz="1071" spc="-29" dirty="0">
                <a:latin typeface="Arial"/>
                <a:cs typeface="Arial"/>
              </a:rPr>
              <a:t> </a:t>
            </a:r>
            <a:r>
              <a:rPr sz="1071" dirty="0">
                <a:latin typeface="Arial"/>
                <a:cs typeface="Arial"/>
              </a:rPr>
              <a:t>flows</a:t>
            </a:r>
            <a:r>
              <a:rPr sz="1071" spc="-34" dirty="0">
                <a:latin typeface="Arial"/>
                <a:cs typeface="Arial"/>
              </a:rPr>
              <a:t> </a:t>
            </a:r>
            <a:r>
              <a:rPr sz="1071" dirty="0">
                <a:latin typeface="Arial"/>
                <a:cs typeface="Arial"/>
              </a:rPr>
              <a:t>on</a:t>
            </a:r>
            <a:r>
              <a:rPr sz="1071" spc="-34" dirty="0">
                <a:latin typeface="Arial"/>
                <a:cs typeface="Arial"/>
              </a:rPr>
              <a:t> </a:t>
            </a:r>
            <a:r>
              <a:rPr sz="1071" dirty="0">
                <a:latin typeface="Arial"/>
                <a:cs typeface="Arial"/>
              </a:rPr>
              <a:t>top</a:t>
            </a:r>
            <a:r>
              <a:rPr sz="1071" spc="-34" dirty="0">
                <a:latin typeface="Arial"/>
                <a:cs typeface="Arial"/>
              </a:rPr>
              <a:t> </a:t>
            </a:r>
            <a:r>
              <a:rPr sz="1071" dirty="0">
                <a:latin typeface="Arial"/>
                <a:cs typeface="Arial"/>
              </a:rPr>
              <a:t>into</a:t>
            </a:r>
            <a:r>
              <a:rPr sz="1071" spc="-2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condenser</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transfers</a:t>
            </a:r>
            <a:r>
              <a:rPr sz="1071" spc="-29" dirty="0">
                <a:latin typeface="Arial"/>
                <a:cs typeface="Arial"/>
              </a:rPr>
              <a:t> </a:t>
            </a:r>
            <a:r>
              <a:rPr sz="1071" dirty="0">
                <a:latin typeface="Arial"/>
                <a:cs typeface="Arial"/>
              </a:rPr>
              <a:t>heat</a:t>
            </a:r>
            <a:r>
              <a:rPr sz="1071" spc="-44"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surroundings</a:t>
            </a:r>
            <a:r>
              <a:rPr sz="1071" spc="-34" dirty="0">
                <a:latin typeface="Arial"/>
                <a:cs typeface="Arial"/>
              </a:rPr>
              <a:t> </a:t>
            </a:r>
            <a:r>
              <a:rPr sz="1071" spc="-24" dirty="0">
                <a:latin typeface="Arial"/>
                <a:cs typeface="Arial"/>
              </a:rPr>
              <a:t>via </a:t>
            </a:r>
            <a:r>
              <a:rPr sz="1071" dirty="0">
                <a:latin typeface="Arial"/>
                <a:cs typeface="Arial"/>
              </a:rPr>
              <a:t>the</a:t>
            </a:r>
            <a:r>
              <a:rPr sz="1071" spc="-44" dirty="0">
                <a:latin typeface="Arial"/>
                <a:cs typeface="Arial"/>
              </a:rPr>
              <a:t> </a:t>
            </a:r>
            <a:r>
              <a:rPr sz="1071" spc="-10" dirty="0">
                <a:latin typeface="Arial"/>
                <a:cs typeface="Arial"/>
              </a:rPr>
              <a:t>tube</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fins.</a:t>
            </a:r>
            <a:r>
              <a:rPr sz="1071" spc="-44" dirty="0">
                <a:latin typeface="Arial"/>
                <a:cs typeface="Arial"/>
              </a:rPr>
              <a:t> </a:t>
            </a:r>
            <a:r>
              <a:rPr sz="1071" spc="-10" dirty="0">
                <a:latin typeface="Arial"/>
                <a:cs typeface="Arial"/>
              </a:rPr>
              <a:t>Due</a:t>
            </a:r>
            <a:r>
              <a:rPr sz="1071" spc="-44"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cooling</a:t>
            </a:r>
            <a:r>
              <a:rPr sz="1071" spc="-44" dirty="0">
                <a:latin typeface="Arial"/>
                <a:cs typeface="Arial"/>
              </a:rPr>
              <a:t> </a:t>
            </a:r>
            <a:r>
              <a:rPr sz="1071" spc="-10" dirty="0">
                <a:latin typeface="Arial"/>
                <a:cs typeface="Arial"/>
              </a:rPr>
              <a:t>down,</a:t>
            </a:r>
            <a:r>
              <a:rPr sz="1071" spc="-3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refrigerant</a:t>
            </a:r>
            <a:r>
              <a:rPr sz="1071" spc="-44" dirty="0">
                <a:latin typeface="Arial"/>
                <a:cs typeface="Arial"/>
              </a:rPr>
              <a:t> </a:t>
            </a:r>
            <a:r>
              <a:rPr sz="1071" dirty="0">
                <a:latin typeface="Arial"/>
                <a:cs typeface="Arial"/>
              </a:rPr>
              <a:t>exits</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condenser</a:t>
            </a:r>
            <a:r>
              <a:rPr sz="1071" spc="-49" dirty="0">
                <a:latin typeface="Arial"/>
                <a:cs typeface="Arial"/>
              </a:rPr>
              <a:t> </a:t>
            </a:r>
            <a:r>
              <a:rPr sz="1071" dirty="0">
                <a:latin typeface="Arial"/>
                <a:cs typeface="Arial"/>
              </a:rPr>
              <a:t>at</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lower</a:t>
            </a:r>
            <a:r>
              <a:rPr sz="1071" spc="-39" dirty="0">
                <a:latin typeface="Arial"/>
                <a:cs typeface="Arial"/>
              </a:rPr>
              <a:t> </a:t>
            </a:r>
            <a:r>
              <a:rPr sz="1071" spc="-10" dirty="0">
                <a:latin typeface="Arial"/>
                <a:cs typeface="Arial"/>
              </a:rPr>
              <a:t>connection </a:t>
            </a:r>
            <a:r>
              <a:rPr sz="1071" dirty="0">
                <a:latin typeface="Arial"/>
                <a:cs typeface="Arial"/>
              </a:rPr>
              <a:t>in</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liquid</a:t>
            </a:r>
            <a:r>
              <a:rPr sz="1071" spc="-10" dirty="0">
                <a:latin typeface="Arial"/>
                <a:cs typeface="Arial"/>
              </a:rPr>
              <a:t> </a:t>
            </a:r>
            <a:r>
              <a:rPr sz="1071" dirty="0">
                <a:latin typeface="Arial"/>
                <a:cs typeface="Arial"/>
              </a:rPr>
              <a:t>state.</a:t>
            </a:r>
            <a:r>
              <a:rPr sz="1071" spc="-10" dirty="0">
                <a:latin typeface="Arial"/>
                <a:cs typeface="Arial"/>
              </a:rPr>
              <a:t> </a:t>
            </a:r>
            <a:r>
              <a:rPr sz="1071" dirty="0">
                <a:latin typeface="Arial"/>
                <a:cs typeface="Arial"/>
              </a:rPr>
              <a:t>Note</a:t>
            </a:r>
            <a:r>
              <a:rPr sz="1071" spc="-10" dirty="0">
                <a:latin typeface="Arial"/>
                <a:cs typeface="Arial"/>
              </a:rPr>
              <a:t> </a:t>
            </a:r>
            <a:r>
              <a:rPr sz="1071" dirty="0">
                <a:latin typeface="Arial"/>
                <a:cs typeface="Arial"/>
              </a:rPr>
              <a:t>that</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refrigerant</a:t>
            </a:r>
            <a:r>
              <a:rPr sz="1071" spc="-10" dirty="0">
                <a:latin typeface="Arial"/>
                <a:cs typeface="Arial"/>
              </a:rPr>
              <a:t> </a:t>
            </a:r>
            <a:r>
              <a:rPr sz="1071" dirty="0">
                <a:latin typeface="Arial"/>
                <a:cs typeface="Arial"/>
              </a:rPr>
              <a:t>flows</a:t>
            </a:r>
            <a:r>
              <a:rPr sz="1071" spc="-10" dirty="0">
                <a:latin typeface="Arial"/>
                <a:cs typeface="Arial"/>
              </a:rPr>
              <a:t> </a:t>
            </a:r>
            <a:r>
              <a:rPr sz="1071" dirty="0">
                <a:latin typeface="Arial"/>
                <a:cs typeface="Arial"/>
              </a:rPr>
              <a:t>from</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top</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bottom</a:t>
            </a:r>
            <a:r>
              <a:rPr sz="1071" spc="-1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the</a:t>
            </a:r>
            <a:r>
              <a:rPr sz="1071" spc="-10" dirty="0">
                <a:latin typeface="Arial"/>
                <a:cs typeface="Arial"/>
              </a:rPr>
              <a:t> coil.</a:t>
            </a:r>
            <a:endParaRPr sz="1071">
              <a:latin typeface="Arial"/>
              <a:cs typeface="Arial"/>
            </a:endParaRPr>
          </a:p>
          <a:p>
            <a:pPr marL="12369" marR="4947" algn="just">
              <a:lnSpc>
                <a:spcPct val="143600"/>
              </a:lnSpc>
              <a:spcBef>
                <a:spcPts val="584"/>
              </a:spcBef>
            </a:pPr>
            <a:r>
              <a:rPr sz="1071" dirty="0">
                <a:latin typeface="Arial"/>
                <a:cs typeface="Arial"/>
              </a:rPr>
              <a:t>In</a:t>
            </a:r>
            <a:r>
              <a:rPr sz="1071" spc="-15" dirty="0">
                <a:latin typeface="Arial"/>
                <a:cs typeface="Arial"/>
              </a:rPr>
              <a:t> </a:t>
            </a:r>
            <a:r>
              <a:rPr sz="1071" dirty="0">
                <a:latin typeface="Arial"/>
                <a:cs typeface="Arial"/>
              </a:rPr>
              <a:t>some</a:t>
            </a:r>
            <a:r>
              <a:rPr sz="1071" spc="-10" dirty="0">
                <a:latin typeface="Arial"/>
                <a:cs typeface="Arial"/>
              </a:rPr>
              <a:t> </a:t>
            </a:r>
            <a:r>
              <a:rPr sz="1071" dirty="0">
                <a:latin typeface="Arial"/>
                <a:cs typeface="Arial"/>
              </a:rPr>
              <a:t>designs,</a:t>
            </a:r>
            <a:r>
              <a:rPr sz="1071" spc="-10" dirty="0">
                <a:latin typeface="Arial"/>
                <a:cs typeface="Arial"/>
              </a:rPr>
              <a:t> </a:t>
            </a:r>
            <a:r>
              <a:rPr sz="1071" dirty="0">
                <a:latin typeface="Arial"/>
                <a:cs typeface="Arial"/>
              </a:rPr>
              <a:t>a</a:t>
            </a:r>
            <a:r>
              <a:rPr sz="1071" spc="-15" dirty="0">
                <a:latin typeface="Arial"/>
                <a:cs typeface="Arial"/>
              </a:rPr>
              <a:t> </a:t>
            </a:r>
            <a:r>
              <a:rPr sz="1071" spc="-10" dirty="0">
                <a:latin typeface="Arial"/>
                <a:cs typeface="Arial"/>
              </a:rPr>
              <a:t>sub-</a:t>
            </a:r>
            <a:r>
              <a:rPr sz="1071" dirty="0">
                <a:latin typeface="Arial"/>
                <a:cs typeface="Arial"/>
              </a:rPr>
              <a:t>cool</a:t>
            </a:r>
            <a:r>
              <a:rPr sz="1071" spc="-5" dirty="0">
                <a:latin typeface="Arial"/>
                <a:cs typeface="Arial"/>
              </a:rPr>
              <a:t> </a:t>
            </a:r>
            <a:r>
              <a:rPr sz="1071" dirty="0">
                <a:latin typeface="Arial"/>
                <a:cs typeface="Arial"/>
              </a:rPr>
              <a:t>condenser</a:t>
            </a:r>
            <a:r>
              <a:rPr sz="1071" spc="-10"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used.</a:t>
            </a:r>
            <a:r>
              <a:rPr sz="1071" spc="-19" dirty="0">
                <a:latin typeface="Arial"/>
                <a:cs typeface="Arial"/>
              </a:rPr>
              <a:t> </a:t>
            </a:r>
            <a:r>
              <a:rPr sz="1071" dirty="0">
                <a:latin typeface="Arial"/>
                <a:cs typeface="Arial"/>
              </a:rPr>
              <a:t>This</a:t>
            </a:r>
            <a:r>
              <a:rPr sz="1071" spc="-10" dirty="0">
                <a:latin typeface="Arial"/>
                <a:cs typeface="Arial"/>
              </a:rPr>
              <a:t> </a:t>
            </a:r>
            <a:r>
              <a:rPr sz="1071" dirty="0">
                <a:latin typeface="Arial"/>
                <a:cs typeface="Arial"/>
              </a:rPr>
              <a:t>condenser</a:t>
            </a:r>
            <a:r>
              <a:rPr sz="1071" spc="-10" dirty="0">
                <a:latin typeface="Arial"/>
                <a:cs typeface="Arial"/>
              </a:rPr>
              <a:t> </a:t>
            </a:r>
            <a:r>
              <a:rPr sz="1071" dirty="0">
                <a:latin typeface="Arial"/>
                <a:cs typeface="Arial"/>
              </a:rPr>
              <a:t>redirects</a:t>
            </a:r>
            <a:r>
              <a:rPr sz="1071" spc="-10" dirty="0">
                <a:latin typeface="Arial"/>
                <a:cs typeface="Arial"/>
              </a:rPr>
              <a:t> </a:t>
            </a:r>
            <a:r>
              <a:rPr sz="1071" dirty="0">
                <a:latin typeface="Arial"/>
                <a:cs typeface="Arial"/>
              </a:rPr>
              <a:t>gaseous</a:t>
            </a:r>
            <a:r>
              <a:rPr sz="1071" spc="-15" dirty="0">
                <a:latin typeface="Arial"/>
                <a:cs typeface="Arial"/>
              </a:rPr>
              <a:t> </a:t>
            </a:r>
            <a:r>
              <a:rPr sz="1071" dirty="0">
                <a:latin typeface="Arial"/>
                <a:cs typeface="Arial"/>
              </a:rPr>
              <a:t>refrigerant</a:t>
            </a:r>
            <a:r>
              <a:rPr sz="1071" spc="-10" dirty="0">
                <a:latin typeface="Arial"/>
                <a:cs typeface="Arial"/>
              </a:rPr>
              <a:t> </a:t>
            </a:r>
            <a:r>
              <a:rPr sz="1071" spc="-24" dirty="0">
                <a:latin typeface="Arial"/>
                <a:cs typeface="Arial"/>
              </a:rPr>
              <a:t>to </a:t>
            </a:r>
            <a:r>
              <a:rPr sz="1071" dirty="0">
                <a:latin typeface="Arial"/>
                <a:cs typeface="Arial"/>
              </a:rPr>
              <a:t>the</a:t>
            </a:r>
            <a:r>
              <a:rPr sz="1071" spc="83" dirty="0">
                <a:latin typeface="Arial"/>
                <a:cs typeface="Arial"/>
              </a:rPr>
              <a:t> </a:t>
            </a:r>
            <a:r>
              <a:rPr sz="1071" dirty="0">
                <a:latin typeface="Arial"/>
                <a:cs typeface="Arial"/>
              </a:rPr>
              <a:t>top</a:t>
            </a:r>
            <a:r>
              <a:rPr sz="1071" spc="83" dirty="0">
                <a:latin typeface="Arial"/>
                <a:cs typeface="Arial"/>
              </a:rPr>
              <a:t> </a:t>
            </a:r>
            <a:r>
              <a:rPr sz="1071" dirty="0">
                <a:latin typeface="Arial"/>
                <a:cs typeface="Arial"/>
              </a:rPr>
              <a:t>for</a:t>
            </a:r>
            <a:r>
              <a:rPr sz="1071" spc="83" dirty="0">
                <a:latin typeface="Arial"/>
                <a:cs typeface="Arial"/>
              </a:rPr>
              <a:t> </a:t>
            </a:r>
            <a:r>
              <a:rPr sz="1071" dirty="0">
                <a:latin typeface="Arial"/>
                <a:cs typeface="Arial"/>
              </a:rPr>
              <a:t>further</a:t>
            </a:r>
            <a:r>
              <a:rPr sz="1071" spc="83" dirty="0">
                <a:latin typeface="Arial"/>
                <a:cs typeface="Arial"/>
              </a:rPr>
              <a:t> </a:t>
            </a:r>
            <a:r>
              <a:rPr sz="1071" dirty="0">
                <a:latin typeface="Arial"/>
                <a:cs typeface="Arial"/>
              </a:rPr>
              <a:t>cooling</a:t>
            </a:r>
            <a:r>
              <a:rPr sz="1071" spc="83" dirty="0">
                <a:latin typeface="Arial"/>
                <a:cs typeface="Arial"/>
              </a:rPr>
              <a:t> </a:t>
            </a:r>
            <a:r>
              <a:rPr sz="1071" spc="-10" dirty="0">
                <a:latin typeface="Arial"/>
                <a:cs typeface="Arial"/>
              </a:rPr>
              <a:t>(gas-</a:t>
            </a:r>
            <a:r>
              <a:rPr sz="1071" dirty="0">
                <a:latin typeface="Arial"/>
                <a:cs typeface="Arial"/>
              </a:rPr>
              <a:t>to-liquid)</a:t>
            </a:r>
            <a:r>
              <a:rPr sz="1071" spc="88" dirty="0">
                <a:latin typeface="Arial"/>
                <a:cs typeface="Arial"/>
              </a:rPr>
              <a:t> </a:t>
            </a:r>
            <a:r>
              <a:rPr sz="1071" dirty="0">
                <a:latin typeface="Arial"/>
                <a:cs typeface="Arial"/>
              </a:rPr>
              <a:t>while</a:t>
            </a:r>
            <a:r>
              <a:rPr sz="1071" spc="83"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liquid</a:t>
            </a:r>
            <a:r>
              <a:rPr sz="1071" spc="83" dirty="0">
                <a:latin typeface="Arial"/>
                <a:cs typeface="Arial"/>
              </a:rPr>
              <a:t> </a:t>
            </a:r>
            <a:r>
              <a:rPr sz="1071" dirty="0">
                <a:latin typeface="Arial"/>
                <a:cs typeface="Arial"/>
              </a:rPr>
              <a:t>refrigerant</a:t>
            </a:r>
            <a:r>
              <a:rPr sz="1071" spc="83" dirty="0">
                <a:latin typeface="Arial"/>
                <a:cs typeface="Arial"/>
              </a:rPr>
              <a:t> </a:t>
            </a:r>
            <a:r>
              <a:rPr sz="1071" dirty="0">
                <a:latin typeface="Arial"/>
                <a:cs typeface="Arial"/>
              </a:rPr>
              <a:t>exits</a:t>
            </a:r>
            <a:r>
              <a:rPr sz="1071" spc="88" dirty="0">
                <a:latin typeface="Arial"/>
                <a:cs typeface="Arial"/>
              </a:rPr>
              <a:t> </a:t>
            </a:r>
            <a:r>
              <a:rPr sz="1071" dirty="0">
                <a:latin typeface="Arial"/>
                <a:cs typeface="Arial"/>
              </a:rPr>
              <a:t>from</a:t>
            </a:r>
            <a:r>
              <a:rPr sz="1071" spc="83"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bottom.</a:t>
            </a:r>
            <a:r>
              <a:rPr sz="1071" spc="83" dirty="0">
                <a:latin typeface="Arial"/>
                <a:cs typeface="Arial"/>
              </a:rPr>
              <a:t> </a:t>
            </a:r>
            <a:r>
              <a:rPr sz="1071" spc="-19" dirty="0">
                <a:latin typeface="Arial"/>
                <a:cs typeface="Arial"/>
              </a:rPr>
              <a:t>This </a:t>
            </a:r>
            <a:r>
              <a:rPr sz="1071" dirty="0">
                <a:latin typeface="Arial"/>
                <a:cs typeface="Arial"/>
              </a:rPr>
              <a:t>ensures</a:t>
            </a:r>
            <a:r>
              <a:rPr sz="1071" spc="-24" dirty="0">
                <a:latin typeface="Arial"/>
                <a:cs typeface="Arial"/>
              </a:rPr>
              <a:t> </a:t>
            </a:r>
            <a:r>
              <a:rPr sz="1071" dirty="0">
                <a:latin typeface="Arial"/>
                <a:cs typeface="Arial"/>
              </a:rPr>
              <a:t>all</a:t>
            </a:r>
            <a:r>
              <a:rPr sz="1071" spc="-24"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discharged</a:t>
            </a:r>
            <a:r>
              <a:rPr sz="1071" spc="-19" dirty="0">
                <a:latin typeface="Arial"/>
                <a:cs typeface="Arial"/>
              </a:rPr>
              <a:t> </a:t>
            </a:r>
            <a:r>
              <a:rPr sz="1071" dirty="0">
                <a:latin typeface="Arial"/>
                <a:cs typeface="Arial"/>
              </a:rPr>
              <a:t>from</a:t>
            </a:r>
            <a:r>
              <a:rPr sz="1071" spc="-2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condenser</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liquid</a:t>
            </a:r>
            <a:r>
              <a:rPr sz="1071" spc="-24" dirty="0">
                <a:latin typeface="Arial"/>
                <a:cs typeface="Arial"/>
              </a:rPr>
              <a:t> </a:t>
            </a:r>
            <a:r>
              <a:rPr sz="1071" spc="-10" dirty="0">
                <a:latin typeface="Arial"/>
                <a:cs typeface="Arial"/>
              </a:rPr>
              <a:t>state.</a:t>
            </a:r>
            <a:endParaRPr sz="1071">
              <a:latin typeface="Arial"/>
              <a:cs typeface="Arial"/>
            </a:endParaRPr>
          </a:p>
          <a:p>
            <a:pPr marL="455161" lvl="2" indent="-442792" algn="just">
              <a:spcBef>
                <a:spcPts val="1144"/>
              </a:spcBef>
              <a:buFont typeface="Arial"/>
              <a:buAutoNum type="arabicPeriod" startAt="5"/>
              <a:tabLst>
                <a:tab pos="455161" algn="l"/>
              </a:tabLst>
            </a:pPr>
            <a:r>
              <a:rPr sz="1071" b="1" dirty="0">
                <a:latin typeface="Arial"/>
                <a:cs typeface="Arial"/>
              </a:rPr>
              <a:t>Location</a:t>
            </a:r>
            <a:r>
              <a:rPr sz="1071" b="1" spc="-29" dirty="0">
                <a:latin typeface="Arial"/>
                <a:cs typeface="Arial"/>
              </a:rPr>
              <a:t> </a:t>
            </a:r>
            <a:r>
              <a:rPr sz="1071" b="1" dirty="0">
                <a:latin typeface="Arial"/>
                <a:cs typeface="Arial"/>
              </a:rPr>
              <a:t>of</a:t>
            </a:r>
            <a:r>
              <a:rPr sz="1071" b="1" spc="-29" dirty="0">
                <a:latin typeface="Arial"/>
                <a:cs typeface="Arial"/>
              </a:rPr>
              <a:t> </a:t>
            </a:r>
            <a:r>
              <a:rPr sz="1071" b="1" spc="-10" dirty="0">
                <a:latin typeface="Arial"/>
                <a:cs typeface="Arial"/>
              </a:rPr>
              <a:t>Condenser</a:t>
            </a:r>
            <a:endParaRPr sz="1071">
              <a:latin typeface="Arial"/>
              <a:cs typeface="Arial"/>
            </a:endParaRPr>
          </a:p>
          <a:p>
            <a:pPr marL="12369">
              <a:spcBef>
                <a:spcPts val="1154"/>
              </a:spcBef>
            </a:pPr>
            <a:r>
              <a:rPr sz="1071" dirty="0">
                <a:latin typeface="Arial"/>
                <a:cs typeface="Arial"/>
              </a:rPr>
              <a:t>The</a:t>
            </a:r>
            <a:r>
              <a:rPr sz="1071" spc="-19" dirty="0">
                <a:latin typeface="Arial"/>
                <a:cs typeface="Arial"/>
              </a:rPr>
              <a:t> </a:t>
            </a:r>
            <a:r>
              <a:rPr sz="1071" dirty="0">
                <a:latin typeface="Arial"/>
                <a:cs typeface="Arial"/>
              </a:rPr>
              <a:t>placement</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condenser</a:t>
            </a:r>
            <a:r>
              <a:rPr sz="1071" spc="-19"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also</a:t>
            </a:r>
            <a:r>
              <a:rPr sz="1071" spc="-15" dirty="0">
                <a:latin typeface="Arial"/>
                <a:cs typeface="Arial"/>
              </a:rPr>
              <a:t> </a:t>
            </a:r>
            <a:r>
              <a:rPr sz="1071" dirty="0">
                <a:latin typeface="Arial"/>
                <a:cs typeface="Arial"/>
              </a:rPr>
              <a:t>important</a:t>
            </a:r>
            <a:r>
              <a:rPr sz="1071" spc="-15"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better</a:t>
            </a:r>
            <a:r>
              <a:rPr sz="1071" spc="-15" dirty="0">
                <a:latin typeface="Arial"/>
                <a:cs typeface="Arial"/>
              </a:rPr>
              <a:t> </a:t>
            </a:r>
            <a:r>
              <a:rPr sz="1071" spc="-10" dirty="0">
                <a:latin typeface="Arial"/>
                <a:cs typeface="Arial"/>
              </a:rPr>
              <a:t>efficiency.</a:t>
            </a:r>
            <a:endParaRPr sz="1071">
              <a:latin typeface="Arial"/>
              <a:cs typeface="Arial"/>
            </a:endParaRPr>
          </a:p>
          <a:p>
            <a:pPr marL="12369" marR="4947">
              <a:lnSpc>
                <a:spcPct val="143600"/>
              </a:lnSpc>
              <a:spcBef>
                <a:spcPts val="584"/>
              </a:spcBef>
            </a:pPr>
            <a:r>
              <a:rPr sz="1071" dirty="0">
                <a:latin typeface="Arial"/>
                <a:cs typeface="Arial"/>
              </a:rPr>
              <a:t>As the condenser is very</a:t>
            </a:r>
            <a:r>
              <a:rPr sz="1071" spc="5" dirty="0">
                <a:latin typeface="Arial"/>
                <a:cs typeface="Arial"/>
              </a:rPr>
              <a:t> </a:t>
            </a:r>
            <a:r>
              <a:rPr sz="1071" dirty="0">
                <a:latin typeface="Arial"/>
                <a:cs typeface="Arial"/>
              </a:rPr>
              <a:t>hot, the</a:t>
            </a:r>
            <a:r>
              <a:rPr sz="1071" spc="-5" dirty="0">
                <a:latin typeface="Arial"/>
                <a:cs typeface="Arial"/>
              </a:rPr>
              <a:t> </a:t>
            </a:r>
            <a:r>
              <a:rPr sz="1071" dirty="0">
                <a:latin typeface="Arial"/>
                <a:cs typeface="Arial"/>
              </a:rPr>
              <a:t>maximum surface area of</a:t>
            </a:r>
            <a:r>
              <a:rPr sz="1071" spc="-5" dirty="0">
                <a:latin typeface="Arial"/>
                <a:cs typeface="Arial"/>
              </a:rPr>
              <a:t> </a:t>
            </a:r>
            <a:r>
              <a:rPr sz="1071" dirty="0">
                <a:latin typeface="Arial"/>
                <a:cs typeface="Arial"/>
              </a:rPr>
              <a:t>the condenser needs</a:t>
            </a:r>
            <a:r>
              <a:rPr sz="1071" spc="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be </a:t>
            </a:r>
            <a:r>
              <a:rPr sz="1071" spc="-10" dirty="0">
                <a:latin typeface="Arial"/>
                <a:cs typeface="Arial"/>
              </a:rPr>
              <a:t>exposed </a:t>
            </a:r>
            <a:r>
              <a:rPr sz="1071" dirty="0">
                <a:latin typeface="Arial"/>
                <a:cs typeface="Arial"/>
              </a:rPr>
              <a:t>to</a:t>
            </a:r>
            <a:r>
              <a:rPr sz="1071" spc="-15" dirty="0">
                <a:latin typeface="Arial"/>
                <a:cs typeface="Arial"/>
              </a:rPr>
              <a:t> </a:t>
            </a:r>
            <a:r>
              <a:rPr sz="1071" dirty="0">
                <a:latin typeface="Arial"/>
                <a:cs typeface="Arial"/>
              </a:rPr>
              <a:t>ensure</a:t>
            </a:r>
            <a:r>
              <a:rPr sz="1071" spc="-15" dirty="0">
                <a:latin typeface="Arial"/>
                <a:cs typeface="Arial"/>
              </a:rPr>
              <a:t> </a:t>
            </a:r>
            <a:r>
              <a:rPr sz="1071" dirty="0">
                <a:latin typeface="Arial"/>
                <a:cs typeface="Arial"/>
              </a:rPr>
              <a:t>cooling</a:t>
            </a:r>
            <a:r>
              <a:rPr sz="1071" spc="-15" dirty="0">
                <a:latin typeface="Arial"/>
                <a:cs typeface="Arial"/>
              </a:rPr>
              <a:t> </a:t>
            </a:r>
            <a:r>
              <a:rPr sz="1071" dirty="0">
                <a:latin typeface="Arial"/>
                <a:cs typeface="Arial"/>
              </a:rPr>
              <a:t>at</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faster</a:t>
            </a:r>
            <a:r>
              <a:rPr sz="1071" spc="-15" dirty="0">
                <a:latin typeface="Arial"/>
                <a:cs typeface="Arial"/>
              </a:rPr>
              <a:t> </a:t>
            </a:r>
            <a:r>
              <a:rPr sz="1071" spc="-10" dirty="0">
                <a:latin typeface="Arial"/>
                <a:cs typeface="Arial"/>
              </a:rPr>
              <a:t>rate.</a:t>
            </a:r>
            <a:endParaRPr sz="1071">
              <a:latin typeface="Arial"/>
              <a:cs typeface="Arial"/>
            </a:endParaRPr>
          </a:p>
          <a:p>
            <a:pPr marL="12369" marR="5566">
              <a:lnSpc>
                <a:spcPct val="144100"/>
              </a:lnSpc>
              <a:spcBef>
                <a:spcPts val="560"/>
              </a:spcBef>
            </a:pPr>
            <a:r>
              <a:rPr sz="1071" dirty="0">
                <a:latin typeface="Arial"/>
                <a:cs typeface="Arial"/>
              </a:rPr>
              <a:t>The</a:t>
            </a:r>
            <a:r>
              <a:rPr sz="1071" spc="156" dirty="0">
                <a:latin typeface="Arial"/>
                <a:cs typeface="Arial"/>
              </a:rPr>
              <a:t> </a:t>
            </a:r>
            <a:r>
              <a:rPr sz="1071" dirty="0">
                <a:latin typeface="Arial"/>
                <a:cs typeface="Arial"/>
              </a:rPr>
              <a:t>condenser</a:t>
            </a:r>
            <a:r>
              <a:rPr sz="1071" spc="161" dirty="0">
                <a:latin typeface="Arial"/>
                <a:cs typeface="Arial"/>
              </a:rPr>
              <a:t> </a:t>
            </a:r>
            <a:r>
              <a:rPr sz="1071" dirty="0">
                <a:latin typeface="Arial"/>
                <a:cs typeface="Arial"/>
              </a:rPr>
              <a:t>is</a:t>
            </a:r>
            <a:r>
              <a:rPr sz="1071" spc="161" dirty="0">
                <a:latin typeface="Arial"/>
                <a:cs typeface="Arial"/>
              </a:rPr>
              <a:t> </a:t>
            </a:r>
            <a:r>
              <a:rPr sz="1071" dirty="0">
                <a:latin typeface="Arial"/>
                <a:cs typeface="Arial"/>
              </a:rPr>
              <a:t>typically</a:t>
            </a:r>
            <a:r>
              <a:rPr sz="1071" spc="161" dirty="0">
                <a:latin typeface="Arial"/>
                <a:cs typeface="Arial"/>
              </a:rPr>
              <a:t> </a:t>
            </a:r>
            <a:r>
              <a:rPr sz="1071" dirty="0">
                <a:latin typeface="Arial"/>
                <a:cs typeface="Arial"/>
              </a:rPr>
              <a:t>located</a:t>
            </a:r>
            <a:r>
              <a:rPr sz="1071" spc="151" dirty="0">
                <a:latin typeface="Arial"/>
                <a:cs typeface="Arial"/>
              </a:rPr>
              <a:t> </a:t>
            </a:r>
            <a:r>
              <a:rPr sz="1071" dirty="0">
                <a:latin typeface="Arial"/>
                <a:cs typeface="Arial"/>
              </a:rPr>
              <a:t>in</a:t>
            </a:r>
            <a:r>
              <a:rPr sz="1071" spc="161" dirty="0">
                <a:latin typeface="Arial"/>
                <a:cs typeface="Arial"/>
              </a:rPr>
              <a:t> </a:t>
            </a:r>
            <a:r>
              <a:rPr sz="1071" dirty="0">
                <a:latin typeface="Arial"/>
                <a:cs typeface="Arial"/>
              </a:rPr>
              <a:t>front</a:t>
            </a:r>
            <a:r>
              <a:rPr sz="1071" spc="161" dirty="0">
                <a:latin typeface="Arial"/>
                <a:cs typeface="Arial"/>
              </a:rPr>
              <a:t> </a:t>
            </a:r>
            <a:r>
              <a:rPr sz="1071" dirty="0">
                <a:latin typeface="Arial"/>
                <a:cs typeface="Arial"/>
              </a:rPr>
              <a:t>of</a:t>
            </a:r>
            <a:r>
              <a:rPr sz="1071" spc="156"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radiator</a:t>
            </a:r>
            <a:r>
              <a:rPr sz="1071" spc="151" dirty="0">
                <a:latin typeface="Arial"/>
                <a:cs typeface="Arial"/>
              </a:rPr>
              <a:t> </a:t>
            </a:r>
            <a:r>
              <a:rPr sz="1071" dirty="0">
                <a:latin typeface="Arial"/>
                <a:cs typeface="Arial"/>
              </a:rPr>
              <a:t>in</a:t>
            </a:r>
            <a:r>
              <a:rPr sz="1071" spc="161"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air</a:t>
            </a:r>
            <a:r>
              <a:rPr sz="1071" spc="156" dirty="0">
                <a:latin typeface="Arial"/>
                <a:cs typeface="Arial"/>
              </a:rPr>
              <a:t> </a:t>
            </a:r>
            <a:r>
              <a:rPr sz="1071" dirty="0">
                <a:latin typeface="Arial"/>
                <a:cs typeface="Arial"/>
              </a:rPr>
              <a:t>stream</a:t>
            </a:r>
            <a:r>
              <a:rPr sz="1071" spc="151" dirty="0">
                <a:latin typeface="Arial"/>
                <a:cs typeface="Arial"/>
              </a:rPr>
              <a:t> </a:t>
            </a:r>
            <a:r>
              <a:rPr sz="1071" dirty="0">
                <a:latin typeface="Arial"/>
                <a:cs typeface="Arial"/>
              </a:rPr>
              <a:t>so</a:t>
            </a:r>
            <a:r>
              <a:rPr sz="1071" spc="161" dirty="0">
                <a:latin typeface="Arial"/>
                <a:cs typeface="Arial"/>
              </a:rPr>
              <a:t> </a:t>
            </a:r>
            <a:r>
              <a:rPr sz="1071" dirty="0">
                <a:latin typeface="Arial"/>
                <a:cs typeface="Arial"/>
              </a:rPr>
              <a:t>the</a:t>
            </a:r>
            <a:r>
              <a:rPr sz="1071" spc="161" dirty="0">
                <a:latin typeface="Arial"/>
                <a:cs typeface="Arial"/>
              </a:rPr>
              <a:t> </a:t>
            </a:r>
            <a:r>
              <a:rPr sz="1071" spc="-10" dirty="0">
                <a:latin typeface="Arial"/>
                <a:cs typeface="Arial"/>
              </a:rPr>
              <a:t>maximum </a:t>
            </a:r>
            <a:r>
              <a:rPr sz="1071" dirty="0">
                <a:latin typeface="Arial"/>
                <a:cs typeface="Arial"/>
              </a:rPr>
              <a:t>temperature</a:t>
            </a:r>
            <a:r>
              <a:rPr sz="1071" spc="-19" dirty="0">
                <a:latin typeface="Arial"/>
                <a:cs typeface="Arial"/>
              </a:rPr>
              <a:t> </a:t>
            </a:r>
            <a:r>
              <a:rPr sz="1071" dirty="0">
                <a:latin typeface="Arial"/>
                <a:cs typeface="Arial"/>
              </a:rPr>
              <a:t>differential</a:t>
            </a:r>
            <a:r>
              <a:rPr sz="1071" spc="-19" dirty="0">
                <a:latin typeface="Arial"/>
                <a:cs typeface="Arial"/>
              </a:rPr>
              <a:t> </a:t>
            </a:r>
            <a:r>
              <a:rPr sz="1071" dirty="0">
                <a:latin typeface="Arial"/>
                <a:cs typeface="Arial"/>
              </a:rPr>
              <a:t>exists</a:t>
            </a:r>
            <a:r>
              <a:rPr sz="1071" spc="-24"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transfer</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heat.</a:t>
            </a:r>
            <a:endParaRPr sz="1071">
              <a:latin typeface="Arial"/>
              <a:cs typeface="Arial"/>
            </a:endParaRPr>
          </a:p>
        </p:txBody>
      </p:sp>
      <p:pic>
        <p:nvPicPr>
          <p:cNvPr id="3" name="object 3"/>
          <p:cNvPicPr/>
          <p:nvPr/>
        </p:nvPicPr>
        <p:blipFill>
          <a:blip r:embed="rId2" cstate="print"/>
          <a:stretch>
            <a:fillRect/>
          </a:stretch>
        </p:blipFill>
        <p:spPr>
          <a:xfrm>
            <a:off x="953397" y="1345827"/>
            <a:ext cx="5531131" cy="3043140"/>
          </a:xfrm>
          <a:prstGeom prst="rect">
            <a:avLst/>
          </a:prstGeom>
        </p:spPr>
      </p:pic>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32</a:t>
            </a:r>
          </a:p>
        </p:txBody>
      </p:sp>
      <p:sp>
        <p:nvSpPr>
          <p:cNvPr id="9" name="object 3">
            <a:extLst>
              <a:ext uri="{FF2B5EF4-FFF2-40B4-BE49-F238E27FC236}">
                <a16:creationId xmlns:a16="http://schemas.microsoft.com/office/drawing/2014/main" id="{A5D67489-3427-41DD-DEA3-41C82696B2BF}"/>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5745114"/>
            <a:ext cx="5812948" cy="1668440"/>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2.12.7.</a:t>
            </a:r>
            <a:r>
              <a:rPr sz="1071" b="1" spc="-73" dirty="0">
                <a:latin typeface="Arial"/>
                <a:cs typeface="Arial"/>
              </a:rPr>
              <a:t> </a:t>
            </a:r>
            <a:r>
              <a:rPr sz="1071" b="1" dirty="0">
                <a:latin typeface="Arial"/>
                <a:cs typeface="Arial"/>
              </a:rPr>
              <a:t>Foam</a:t>
            </a:r>
            <a:r>
              <a:rPr sz="1071" b="1" spc="-29" dirty="0">
                <a:latin typeface="Arial"/>
                <a:cs typeface="Arial"/>
              </a:rPr>
              <a:t> </a:t>
            </a:r>
            <a:r>
              <a:rPr sz="1071" b="1" spc="-10" dirty="0">
                <a:latin typeface="Arial"/>
                <a:cs typeface="Arial"/>
              </a:rPr>
              <a:t>Seals</a:t>
            </a:r>
            <a:endParaRPr sz="1071">
              <a:latin typeface="Arial"/>
              <a:cs typeface="Arial"/>
            </a:endParaRPr>
          </a:p>
          <a:p>
            <a:pPr marL="12369" marR="4947" algn="just">
              <a:lnSpc>
                <a:spcPct val="143700"/>
              </a:lnSpc>
              <a:spcBef>
                <a:spcPts val="575"/>
              </a:spcBef>
            </a:pPr>
            <a:r>
              <a:rPr sz="1071" dirty="0">
                <a:latin typeface="Arial"/>
                <a:cs typeface="Arial"/>
              </a:rPr>
              <a:t>These</a:t>
            </a:r>
            <a:r>
              <a:rPr sz="1071" spc="24" dirty="0">
                <a:latin typeface="Arial"/>
                <a:cs typeface="Arial"/>
              </a:rPr>
              <a:t> </a:t>
            </a:r>
            <a:r>
              <a:rPr sz="1071" dirty="0">
                <a:latin typeface="Arial"/>
                <a:cs typeface="Arial"/>
              </a:rPr>
              <a:t>seals</a:t>
            </a:r>
            <a:r>
              <a:rPr sz="1071" spc="24" dirty="0">
                <a:latin typeface="Arial"/>
                <a:cs typeface="Arial"/>
              </a:rPr>
              <a:t> </a:t>
            </a:r>
            <a:r>
              <a:rPr sz="1071" dirty="0">
                <a:latin typeface="Arial"/>
                <a:cs typeface="Arial"/>
              </a:rPr>
              <a:t>are</a:t>
            </a:r>
            <a:r>
              <a:rPr sz="1071" spc="29" dirty="0">
                <a:latin typeface="Arial"/>
                <a:cs typeface="Arial"/>
              </a:rPr>
              <a:t> </a:t>
            </a:r>
            <a:r>
              <a:rPr sz="1071" dirty="0">
                <a:latin typeface="Arial"/>
                <a:cs typeface="Arial"/>
              </a:rPr>
              <a:t>fitted</a:t>
            </a:r>
            <a:r>
              <a:rPr sz="1071" spc="2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between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condenser</a:t>
            </a:r>
            <a:r>
              <a:rPr sz="1071" spc="1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radiator</a:t>
            </a:r>
            <a:r>
              <a:rPr sz="1071" spc="2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prevent</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heated</a:t>
            </a:r>
            <a:r>
              <a:rPr sz="1071" spc="24" dirty="0">
                <a:latin typeface="Arial"/>
                <a:cs typeface="Arial"/>
              </a:rPr>
              <a:t> </a:t>
            </a:r>
            <a:r>
              <a:rPr sz="1071" dirty="0">
                <a:latin typeface="Arial"/>
                <a:cs typeface="Arial"/>
              </a:rPr>
              <a:t>ambient</a:t>
            </a:r>
            <a:r>
              <a:rPr sz="1071" spc="29" dirty="0">
                <a:latin typeface="Arial"/>
                <a:cs typeface="Arial"/>
              </a:rPr>
              <a:t> </a:t>
            </a:r>
            <a:r>
              <a:rPr sz="1071" spc="-24" dirty="0">
                <a:latin typeface="Arial"/>
                <a:cs typeface="Arial"/>
              </a:rPr>
              <a:t>air </a:t>
            </a:r>
            <a:r>
              <a:rPr sz="1071" dirty="0">
                <a:latin typeface="Arial"/>
                <a:cs typeface="Arial"/>
              </a:rPr>
              <a:t>from</a:t>
            </a:r>
            <a:r>
              <a:rPr sz="1071" spc="5" dirty="0">
                <a:latin typeface="Arial"/>
                <a:cs typeface="Arial"/>
              </a:rPr>
              <a:t> </a:t>
            </a:r>
            <a:r>
              <a:rPr sz="1071" dirty="0">
                <a:latin typeface="Arial"/>
                <a:cs typeface="Arial"/>
              </a:rPr>
              <a:t>exiting</a:t>
            </a:r>
            <a:r>
              <a:rPr sz="1071" spc="10" dirty="0">
                <a:latin typeface="Arial"/>
                <a:cs typeface="Arial"/>
              </a:rPr>
              <a:t> </a:t>
            </a:r>
            <a:r>
              <a:rPr sz="1071" dirty="0">
                <a:latin typeface="Arial"/>
                <a:cs typeface="Arial"/>
              </a:rPr>
              <a:t>above,</a:t>
            </a:r>
            <a:r>
              <a:rPr sz="1071" spc="10" dirty="0">
                <a:latin typeface="Arial"/>
                <a:cs typeface="Arial"/>
              </a:rPr>
              <a:t> </a:t>
            </a:r>
            <a:r>
              <a:rPr sz="1071" dirty="0">
                <a:latin typeface="Arial"/>
                <a:cs typeface="Arial"/>
              </a:rPr>
              <a:t>below,</a:t>
            </a:r>
            <a:r>
              <a:rPr sz="1071" spc="15"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sides</a:t>
            </a:r>
            <a:r>
              <a:rPr sz="1071" spc="15" dirty="0">
                <a:latin typeface="Arial"/>
                <a:cs typeface="Arial"/>
              </a:rPr>
              <a:t> </a:t>
            </a:r>
            <a:r>
              <a:rPr sz="1071" dirty="0">
                <a:latin typeface="Arial"/>
                <a:cs typeface="Arial"/>
              </a:rPr>
              <a:t>of the</a:t>
            </a:r>
            <a:r>
              <a:rPr sz="1071" spc="10" dirty="0">
                <a:latin typeface="Arial"/>
                <a:cs typeface="Arial"/>
              </a:rPr>
              <a:t> </a:t>
            </a:r>
            <a:r>
              <a:rPr sz="1071" dirty="0">
                <a:latin typeface="Arial"/>
                <a:cs typeface="Arial"/>
              </a:rPr>
              <a:t>space</a:t>
            </a:r>
            <a:r>
              <a:rPr sz="1071" spc="15"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between</a:t>
            </a:r>
            <a:r>
              <a:rPr sz="1071" spc="15" dirty="0">
                <a:latin typeface="Arial"/>
                <a:cs typeface="Arial"/>
              </a:rPr>
              <a:t> </a:t>
            </a:r>
            <a:r>
              <a:rPr sz="1071" dirty="0">
                <a:latin typeface="Arial"/>
                <a:cs typeface="Arial"/>
              </a:rPr>
              <a:t>(normally</a:t>
            </a:r>
            <a:r>
              <a:rPr sz="1071" spc="10" dirty="0">
                <a:latin typeface="Arial"/>
                <a:cs typeface="Arial"/>
              </a:rPr>
              <a:t> </a:t>
            </a:r>
            <a:r>
              <a:rPr sz="1071" dirty="0">
                <a:latin typeface="Arial"/>
                <a:cs typeface="Arial"/>
              </a:rPr>
              <a:t>25mm)</a:t>
            </a:r>
            <a:r>
              <a:rPr sz="1071" spc="15"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radiator </a:t>
            </a:r>
            <a:r>
              <a:rPr sz="1071" dirty="0">
                <a:latin typeface="Arial"/>
                <a:cs typeface="Arial"/>
              </a:rPr>
              <a:t>and</a:t>
            </a:r>
            <a:r>
              <a:rPr sz="1071" spc="-24" dirty="0">
                <a:latin typeface="Arial"/>
                <a:cs typeface="Arial"/>
              </a:rPr>
              <a:t> </a:t>
            </a:r>
            <a:r>
              <a:rPr sz="1071" dirty="0">
                <a:latin typeface="Arial"/>
                <a:cs typeface="Arial"/>
              </a:rPr>
              <a:t>condenser.</a:t>
            </a:r>
            <a:r>
              <a:rPr sz="1071" spc="-19" dirty="0">
                <a:latin typeface="Arial"/>
                <a:cs typeface="Arial"/>
              </a:rPr>
              <a:t> </a:t>
            </a:r>
            <a:r>
              <a:rPr sz="1071" dirty="0">
                <a:latin typeface="Arial"/>
                <a:cs typeface="Arial"/>
              </a:rPr>
              <a:t>As</a:t>
            </a:r>
            <a:r>
              <a:rPr sz="1071" spc="-29" dirty="0">
                <a:latin typeface="Arial"/>
                <a:cs typeface="Arial"/>
              </a:rPr>
              <a:t> </a:t>
            </a:r>
            <a:r>
              <a:rPr sz="1071" dirty="0">
                <a:latin typeface="Arial"/>
                <a:cs typeface="Arial"/>
              </a:rPr>
              <a:t>ambient</a:t>
            </a:r>
            <a:r>
              <a:rPr sz="1071" spc="-19"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drawn</a:t>
            </a:r>
            <a:r>
              <a:rPr sz="1071" spc="-19" dirty="0">
                <a:latin typeface="Arial"/>
                <a:cs typeface="Arial"/>
              </a:rPr>
              <a:t> </a:t>
            </a:r>
            <a:r>
              <a:rPr sz="1071" dirty="0">
                <a:latin typeface="Arial"/>
                <a:cs typeface="Arial"/>
              </a:rPr>
              <a:t>through</a:t>
            </a:r>
            <a:r>
              <a:rPr sz="1071" spc="-24"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condenser</a:t>
            </a:r>
            <a:r>
              <a:rPr sz="1071" spc="-19"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condenser</a:t>
            </a:r>
            <a:r>
              <a:rPr sz="1071" spc="-24"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radiator</a:t>
            </a:r>
            <a:r>
              <a:rPr sz="1071" spc="-19" dirty="0">
                <a:latin typeface="Arial"/>
                <a:cs typeface="Arial"/>
              </a:rPr>
              <a:t> fan, </a:t>
            </a:r>
            <a:r>
              <a:rPr sz="1071" dirty="0">
                <a:latin typeface="Arial"/>
                <a:cs typeface="Arial"/>
              </a:rPr>
              <a:t>its</a:t>
            </a:r>
            <a:r>
              <a:rPr sz="1071" spc="10" dirty="0">
                <a:latin typeface="Arial"/>
                <a:cs typeface="Arial"/>
              </a:rPr>
              <a:t> </a:t>
            </a:r>
            <a:r>
              <a:rPr sz="1071" dirty="0">
                <a:latin typeface="Arial"/>
                <a:cs typeface="Arial"/>
              </a:rPr>
              <a:t>temperature</a:t>
            </a:r>
            <a:r>
              <a:rPr sz="1071" spc="10" dirty="0">
                <a:latin typeface="Arial"/>
                <a:cs typeface="Arial"/>
              </a:rPr>
              <a:t> </a:t>
            </a:r>
            <a:r>
              <a:rPr sz="1071" dirty="0">
                <a:latin typeface="Arial"/>
                <a:cs typeface="Arial"/>
              </a:rPr>
              <a:t>increases</a:t>
            </a:r>
            <a:r>
              <a:rPr sz="1071" spc="15" dirty="0">
                <a:latin typeface="Arial"/>
                <a:cs typeface="Arial"/>
              </a:rPr>
              <a:t> </a:t>
            </a:r>
            <a:r>
              <a:rPr sz="1071" dirty="0">
                <a:latin typeface="Arial"/>
                <a:cs typeface="Arial"/>
              </a:rPr>
              <a:t>-</a:t>
            </a:r>
            <a:r>
              <a:rPr sz="1071" spc="10" dirty="0">
                <a:latin typeface="Arial"/>
                <a:cs typeface="Arial"/>
              </a:rPr>
              <a:t> </a:t>
            </a:r>
            <a:r>
              <a:rPr sz="1071" dirty="0">
                <a:latin typeface="Arial"/>
                <a:cs typeface="Arial"/>
              </a:rPr>
              <a:t>if</a:t>
            </a:r>
            <a:r>
              <a:rPr sz="1071" spc="15" dirty="0">
                <a:latin typeface="Arial"/>
                <a:cs typeface="Arial"/>
              </a:rPr>
              <a:t> </a:t>
            </a:r>
            <a:r>
              <a:rPr sz="1071" dirty="0">
                <a:latin typeface="Arial"/>
                <a:cs typeface="Arial"/>
              </a:rPr>
              <a:t>gaps</a:t>
            </a:r>
            <a:r>
              <a:rPr sz="1071" spc="10" dirty="0">
                <a:latin typeface="Arial"/>
                <a:cs typeface="Arial"/>
              </a:rPr>
              <a:t> </a:t>
            </a:r>
            <a:r>
              <a:rPr sz="1071" dirty="0">
                <a:latin typeface="Arial"/>
                <a:cs typeface="Arial"/>
              </a:rPr>
              <a:t>are</a:t>
            </a:r>
            <a:r>
              <a:rPr sz="1071" spc="10" dirty="0">
                <a:latin typeface="Arial"/>
                <a:cs typeface="Arial"/>
              </a:rPr>
              <a:t> </a:t>
            </a:r>
            <a:r>
              <a:rPr sz="1071" dirty="0">
                <a:latin typeface="Arial"/>
                <a:cs typeface="Arial"/>
              </a:rPr>
              <a:t>present</a:t>
            </a:r>
            <a:r>
              <a:rPr sz="1071" spc="10" dirty="0">
                <a:latin typeface="Arial"/>
                <a:cs typeface="Arial"/>
              </a:rPr>
              <a:t> </a:t>
            </a:r>
            <a:r>
              <a:rPr sz="1071" dirty="0">
                <a:latin typeface="Arial"/>
                <a:cs typeface="Arial"/>
              </a:rPr>
              <a:t>between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condenser</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radiator,</a:t>
            </a:r>
            <a:r>
              <a:rPr sz="1071" spc="10" dirty="0">
                <a:latin typeface="Arial"/>
                <a:cs typeface="Arial"/>
              </a:rPr>
              <a:t> </a:t>
            </a:r>
            <a:r>
              <a:rPr sz="1071" dirty="0">
                <a:latin typeface="Arial"/>
                <a:cs typeface="Arial"/>
              </a:rPr>
              <a:t>this</a:t>
            </a:r>
            <a:r>
              <a:rPr sz="1071" spc="15" dirty="0">
                <a:latin typeface="Arial"/>
                <a:cs typeface="Arial"/>
              </a:rPr>
              <a:t> </a:t>
            </a:r>
            <a:r>
              <a:rPr sz="1071" spc="-10" dirty="0">
                <a:latin typeface="Arial"/>
                <a:cs typeface="Arial"/>
              </a:rPr>
              <a:t>heated </a:t>
            </a:r>
            <a:r>
              <a:rPr sz="1071" dirty="0">
                <a:latin typeface="Arial"/>
                <a:cs typeface="Arial"/>
              </a:rPr>
              <a:t>air</a:t>
            </a:r>
            <a:r>
              <a:rPr sz="1071" spc="380" dirty="0">
                <a:latin typeface="Arial"/>
                <a:cs typeface="Arial"/>
              </a:rPr>
              <a:t> </a:t>
            </a:r>
            <a:r>
              <a:rPr sz="1071" dirty="0">
                <a:latin typeface="Arial"/>
                <a:cs typeface="Arial"/>
              </a:rPr>
              <a:t>can</a:t>
            </a:r>
            <a:r>
              <a:rPr sz="1071" spc="385" dirty="0">
                <a:latin typeface="Arial"/>
                <a:cs typeface="Arial"/>
              </a:rPr>
              <a:t> </a:t>
            </a:r>
            <a:r>
              <a:rPr sz="1071" dirty="0">
                <a:latin typeface="Arial"/>
                <a:cs typeface="Arial"/>
              </a:rPr>
              <a:t>be</a:t>
            </a:r>
            <a:r>
              <a:rPr sz="1071" spc="380" dirty="0">
                <a:latin typeface="Arial"/>
                <a:cs typeface="Arial"/>
              </a:rPr>
              <a:t> </a:t>
            </a:r>
            <a:r>
              <a:rPr sz="1071" dirty="0">
                <a:latin typeface="Arial"/>
                <a:cs typeface="Arial"/>
              </a:rPr>
              <a:t>circulated</a:t>
            </a:r>
            <a:r>
              <a:rPr sz="1071" spc="375" dirty="0">
                <a:latin typeface="Arial"/>
                <a:cs typeface="Arial"/>
              </a:rPr>
              <a:t> </a:t>
            </a:r>
            <a:r>
              <a:rPr sz="1071" dirty="0">
                <a:latin typeface="Arial"/>
                <a:cs typeface="Arial"/>
              </a:rPr>
              <a:t>back</a:t>
            </a:r>
            <a:r>
              <a:rPr sz="1071" spc="385" dirty="0">
                <a:latin typeface="Arial"/>
                <a:cs typeface="Arial"/>
              </a:rPr>
              <a:t> </a:t>
            </a:r>
            <a:r>
              <a:rPr sz="1071" dirty="0">
                <a:latin typeface="Arial"/>
                <a:cs typeface="Arial"/>
              </a:rPr>
              <a:t>through</a:t>
            </a:r>
            <a:r>
              <a:rPr sz="1071" spc="385" dirty="0">
                <a:latin typeface="Arial"/>
                <a:cs typeface="Arial"/>
              </a:rPr>
              <a:t> </a:t>
            </a:r>
            <a:r>
              <a:rPr sz="1071" dirty="0">
                <a:latin typeface="Arial"/>
                <a:cs typeface="Arial"/>
              </a:rPr>
              <a:t>the</a:t>
            </a:r>
            <a:r>
              <a:rPr sz="1071" spc="380" dirty="0">
                <a:latin typeface="Arial"/>
                <a:cs typeface="Arial"/>
              </a:rPr>
              <a:t> </a:t>
            </a:r>
            <a:r>
              <a:rPr sz="1071" dirty="0">
                <a:latin typeface="Arial"/>
                <a:cs typeface="Arial"/>
              </a:rPr>
              <a:t>condenser.</a:t>
            </a:r>
            <a:r>
              <a:rPr sz="1071" spc="385" dirty="0">
                <a:latin typeface="Arial"/>
                <a:cs typeface="Arial"/>
              </a:rPr>
              <a:t> </a:t>
            </a:r>
            <a:r>
              <a:rPr sz="1071" dirty="0">
                <a:latin typeface="Arial"/>
                <a:cs typeface="Arial"/>
              </a:rPr>
              <a:t>This</a:t>
            </a:r>
            <a:r>
              <a:rPr sz="1071" spc="385" dirty="0">
                <a:latin typeface="Arial"/>
                <a:cs typeface="Arial"/>
              </a:rPr>
              <a:t> </a:t>
            </a:r>
            <a:r>
              <a:rPr sz="1071" dirty="0">
                <a:latin typeface="Arial"/>
                <a:cs typeface="Arial"/>
              </a:rPr>
              <a:t>results</a:t>
            </a:r>
            <a:r>
              <a:rPr sz="1071" spc="380" dirty="0">
                <a:latin typeface="Arial"/>
                <a:cs typeface="Arial"/>
              </a:rPr>
              <a:t> </a:t>
            </a:r>
            <a:r>
              <a:rPr sz="1071" dirty="0">
                <a:latin typeface="Arial"/>
                <a:cs typeface="Arial"/>
              </a:rPr>
              <a:t>in</a:t>
            </a:r>
            <a:r>
              <a:rPr sz="1071" spc="380" dirty="0">
                <a:latin typeface="Arial"/>
                <a:cs typeface="Arial"/>
              </a:rPr>
              <a:t> </a:t>
            </a:r>
            <a:r>
              <a:rPr sz="1071" dirty="0">
                <a:latin typeface="Arial"/>
                <a:cs typeface="Arial"/>
              </a:rPr>
              <a:t>increased</a:t>
            </a:r>
            <a:r>
              <a:rPr sz="1071" spc="385" dirty="0">
                <a:latin typeface="Arial"/>
                <a:cs typeface="Arial"/>
              </a:rPr>
              <a:t> </a:t>
            </a:r>
            <a:r>
              <a:rPr sz="1071" spc="-10" dirty="0">
                <a:latin typeface="Arial"/>
                <a:cs typeface="Arial"/>
              </a:rPr>
              <a:t>condenser </a:t>
            </a:r>
            <a:r>
              <a:rPr sz="1071" dirty="0">
                <a:latin typeface="Arial"/>
                <a:cs typeface="Arial"/>
              </a:rPr>
              <a:t>temperature</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causes</a:t>
            </a:r>
            <a:r>
              <a:rPr sz="1071" spc="-24"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reduction</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performances</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A/C</a:t>
            </a:r>
            <a:r>
              <a:rPr sz="1071" spc="-24" dirty="0">
                <a:latin typeface="Arial"/>
                <a:cs typeface="Arial"/>
              </a:rPr>
              <a:t> </a:t>
            </a:r>
            <a:r>
              <a:rPr sz="1071" spc="-10" dirty="0">
                <a:latin typeface="Arial"/>
                <a:cs typeface="Arial"/>
              </a:rPr>
              <a:t>system.</a:t>
            </a:r>
            <a:endParaRPr sz="1071">
              <a:latin typeface="Arial"/>
              <a:cs typeface="Arial"/>
            </a:endParaRPr>
          </a:p>
        </p:txBody>
      </p:sp>
      <p:pic>
        <p:nvPicPr>
          <p:cNvPr id="3" name="object 3"/>
          <p:cNvPicPr/>
          <p:nvPr/>
        </p:nvPicPr>
        <p:blipFill>
          <a:blip r:embed="rId2" cstate="print"/>
          <a:stretch>
            <a:fillRect/>
          </a:stretch>
        </p:blipFill>
        <p:spPr>
          <a:xfrm>
            <a:off x="2821596" y="3680418"/>
            <a:ext cx="1974336" cy="1918174"/>
          </a:xfrm>
          <a:prstGeom prst="rect">
            <a:avLst/>
          </a:prstGeom>
        </p:spPr>
      </p:pic>
      <p:sp>
        <p:nvSpPr>
          <p:cNvPr id="4" name="object 4"/>
          <p:cNvSpPr txBox="1"/>
          <p:nvPr/>
        </p:nvSpPr>
        <p:spPr>
          <a:xfrm>
            <a:off x="878126" y="888954"/>
            <a:ext cx="5812948" cy="2647983"/>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12369" algn="just"/>
            <a:r>
              <a:rPr sz="1071" b="1" dirty="0">
                <a:latin typeface="Arial"/>
                <a:cs typeface="Arial"/>
              </a:rPr>
              <a:t>2.12.6.</a:t>
            </a:r>
            <a:r>
              <a:rPr sz="1071" b="1" spc="-73" dirty="0">
                <a:latin typeface="Arial"/>
                <a:cs typeface="Arial"/>
              </a:rPr>
              <a:t> </a:t>
            </a:r>
            <a:r>
              <a:rPr sz="1071" b="1" dirty="0">
                <a:latin typeface="Arial"/>
                <a:cs typeface="Arial"/>
              </a:rPr>
              <a:t>Condenser</a:t>
            </a:r>
            <a:r>
              <a:rPr sz="1071" b="1" spc="-63" dirty="0">
                <a:latin typeface="Arial"/>
                <a:cs typeface="Arial"/>
              </a:rPr>
              <a:t> </a:t>
            </a:r>
            <a:r>
              <a:rPr sz="1071" b="1" spc="-24" dirty="0">
                <a:latin typeface="Arial"/>
                <a:cs typeface="Arial"/>
              </a:rPr>
              <a:t>Fan</a:t>
            </a:r>
            <a:endParaRPr sz="1071" dirty="0">
              <a:latin typeface="Arial"/>
              <a:cs typeface="Arial"/>
            </a:endParaRPr>
          </a:p>
          <a:p>
            <a:pPr marL="12369" marR="5566" algn="just">
              <a:lnSpc>
                <a:spcPct val="143800"/>
              </a:lnSpc>
              <a:spcBef>
                <a:spcPts val="565"/>
              </a:spcBef>
            </a:pPr>
            <a:r>
              <a:rPr sz="1071" dirty="0">
                <a:latin typeface="Arial"/>
                <a:cs typeface="Arial"/>
              </a:rPr>
              <a:t>The</a:t>
            </a:r>
            <a:r>
              <a:rPr sz="1071" spc="73" dirty="0">
                <a:latin typeface="Arial"/>
                <a:cs typeface="Arial"/>
              </a:rPr>
              <a:t> </a:t>
            </a:r>
            <a:r>
              <a:rPr sz="1071" dirty="0">
                <a:latin typeface="Arial"/>
                <a:cs typeface="Arial"/>
              </a:rPr>
              <a:t>effectiveness</a:t>
            </a:r>
            <a:r>
              <a:rPr sz="1071" spc="73" dirty="0">
                <a:latin typeface="Arial"/>
                <a:cs typeface="Arial"/>
              </a:rPr>
              <a:t> </a:t>
            </a:r>
            <a:r>
              <a:rPr sz="1071" dirty="0">
                <a:latin typeface="Arial"/>
                <a:cs typeface="Arial"/>
              </a:rPr>
              <a:t>of</a:t>
            </a:r>
            <a:r>
              <a:rPr sz="1071" spc="7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HVAC</a:t>
            </a:r>
            <a:r>
              <a:rPr sz="1071" spc="73" dirty="0">
                <a:latin typeface="Arial"/>
                <a:cs typeface="Arial"/>
              </a:rPr>
              <a:t> </a:t>
            </a:r>
            <a:r>
              <a:rPr sz="1071" dirty="0">
                <a:latin typeface="Arial"/>
                <a:cs typeface="Arial"/>
              </a:rPr>
              <a:t>system</a:t>
            </a:r>
            <a:r>
              <a:rPr sz="1071" spc="68" dirty="0">
                <a:latin typeface="Arial"/>
                <a:cs typeface="Arial"/>
              </a:rPr>
              <a:t> </a:t>
            </a:r>
            <a:r>
              <a:rPr sz="1071" dirty="0">
                <a:latin typeface="Arial"/>
                <a:cs typeface="Arial"/>
              </a:rPr>
              <a:t>depends</a:t>
            </a:r>
            <a:r>
              <a:rPr sz="1071" spc="73" dirty="0">
                <a:latin typeface="Arial"/>
                <a:cs typeface="Arial"/>
              </a:rPr>
              <a:t> </a:t>
            </a:r>
            <a:r>
              <a:rPr sz="1071" dirty="0">
                <a:latin typeface="Arial"/>
                <a:cs typeface="Arial"/>
              </a:rPr>
              <a:t>on</a:t>
            </a:r>
            <a:r>
              <a:rPr sz="1071" spc="73" dirty="0">
                <a:latin typeface="Arial"/>
                <a:cs typeface="Arial"/>
              </a:rPr>
              <a:t> </a:t>
            </a:r>
            <a:r>
              <a:rPr sz="1071" dirty="0">
                <a:latin typeface="Arial"/>
                <a:cs typeface="Arial"/>
              </a:rPr>
              <a:t>removing</a:t>
            </a:r>
            <a:r>
              <a:rPr sz="1071" spc="73" dirty="0">
                <a:latin typeface="Arial"/>
                <a:cs typeface="Arial"/>
              </a:rPr>
              <a:t> </a:t>
            </a:r>
            <a:r>
              <a:rPr sz="1071" dirty="0">
                <a:latin typeface="Arial"/>
                <a:cs typeface="Arial"/>
              </a:rPr>
              <a:t>heat</a:t>
            </a:r>
            <a:r>
              <a:rPr sz="1071" spc="73" dirty="0">
                <a:latin typeface="Arial"/>
                <a:cs typeface="Arial"/>
              </a:rPr>
              <a:t> </a:t>
            </a:r>
            <a:r>
              <a:rPr sz="1071" dirty="0">
                <a:latin typeface="Arial"/>
                <a:cs typeface="Arial"/>
              </a:rPr>
              <a:t>as</a:t>
            </a:r>
            <a:r>
              <a:rPr sz="1071" spc="7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hot</a:t>
            </a:r>
            <a:r>
              <a:rPr sz="1071" spc="73" dirty="0">
                <a:latin typeface="Arial"/>
                <a:cs typeface="Arial"/>
              </a:rPr>
              <a:t> </a:t>
            </a:r>
            <a:r>
              <a:rPr sz="1071" dirty="0">
                <a:latin typeface="Arial"/>
                <a:cs typeface="Arial"/>
              </a:rPr>
              <a:t>refrigerant</a:t>
            </a:r>
            <a:r>
              <a:rPr sz="1071" spc="73" dirty="0">
                <a:latin typeface="Arial"/>
                <a:cs typeface="Arial"/>
              </a:rPr>
              <a:t> </a:t>
            </a:r>
            <a:r>
              <a:rPr sz="1071" spc="-10" dirty="0">
                <a:latin typeface="Arial"/>
                <a:cs typeface="Arial"/>
              </a:rPr>
              <a:t>flows </a:t>
            </a:r>
            <a:r>
              <a:rPr sz="1071" dirty="0">
                <a:latin typeface="Arial"/>
                <a:cs typeface="Arial"/>
              </a:rPr>
              <a:t>through</a:t>
            </a:r>
            <a:r>
              <a:rPr sz="1071" spc="239" dirty="0">
                <a:latin typeface="Arial"/>
                <a:cs typeface="Arial"/>
              </a:rPr>
              <a:t> </a:t>
            </a:r>
            <a:r>
              <a:rPr sz="1071" dirty="0">
                <a:latin typeface="Arial"/>
                <a:cs typeface="Arial"/>
              </a:rPr>
              <a:t>the</a:t>
            </a:r>
            <a:r>
              <a:rPr sz="1071" spc="234" dirty="0">
                <a:latin typeface="Arial"/>
                <a:cs typeface="Arial"/>
              </a:rPr>
              <a:t> </a:t>
            </a:r>
            <a:r>
              <a:rPr sz="1071" dirty="0">
                <a:latin typeface="Arial"/>
                <a:cs typeface="Arial"/>
              </a:rPr>
              <a:t>condenser.</a:t>
            </a:r>
            <a:r>
              <a:rPr sz="1071" spc="234" dirty="0">
                <a:latin typeface="Arial"/>
                <a:cs typeface="Arial"/>
              </a:rPr>
              <a:t> </a:t>
            </a:r>
            <a:r>
              <a:rPr sz="1071" dirty="0">
                <a:latin typeface="Arial"/>
                <a:cs typeface="Arial"/>
              </a:rPr>
              <a:t>The</a:t>
            </a:r>
            <a:r>
              <a:rPr sz="1071" spc="243" dirty="0">
                <a:latin typeface="Arial"/>
                <a:cs typeface="Arial"/>
              </a:rPr>
              <a:t> </a:t>
            </a:r>
            <a:r>
              <a:rPr sz="1071" dirty="0">
                <a:latin typeface="Arial"/>
                <a:cs typeface="Arial"/>
              </a:rPr>
              <a:t>condenser</a:t>
            </a:r>
            <a:r>
              <a:rPr sz="1071" spc="239" dirty="0">
                <a:latin typeface="Arial"/>
                <a:cs typeface="Arial"/>
              </a:rPr>
              <a:t> </a:t>
            </a:r>
            <a:r>
              <a:rPr sz="1071" dirty="0">
                <a:latin typeface="Arial"/>
                <a:cs typeface="Arial"/>
              </a:rPr>
              <a:t>fan</a:t>
            </a:r>
            <a:r>
              <a:rPr sz="1071" spc="239" dirty="0">
                <a:latin typeface="Arial"/>
                <a:cs typeface="Arial"/>
              </a:rPr>
              <a:t> </a:t>
            </a:r>
            <a:r>
              <a:rPr sz="1071" dirty="0">
                <a:latin typeface="Arial"/>
                <a:cs typeface="Arial"/>
              </a:rPr>
              <a:t>helps</a:t>
            </a:r>
            <a:r>
              <a:rPr sz="1071" spc="239" dirty="0">
                <a:latin typeface="Arial"/>
                <a:cs typeface="Arial"/>
              </a:rPr>
              <a:t> </a:t>
            </a:r>
            <a:r>
              <a:rPr sz="1071" dirty="0">
                <a:latin typeface="Arial"/>
                <a:cs typeface="Arial"/>
              </a:rPr>
              <a:t>to</a:t>
            </a:r>
            <a:r>
              <a:rPr sz="1071" spc="239" dirty="0">
                <a:latin typeface="Arial"/>
                <a:cs typeface="Arial"/>
              </a:rPr>
              <a:t> </a:t>
            </a:r>
            <a:r>
              <a:rPr sz="1071" dirty="0">
                <a:latin typeface="Arial"/>
                <a:cs typeface="Arial"/>
              </a:rPr>
              <a:t>ensure</a:t>
            </a:r>
            <a:r>
              <a:rPr sz="1071" spc="239" dirty="0">
                <a:latin typeface="Arial"/>
                <a:cs typeface="Arial"/>
              </a:rPr>
              <a:t> </a:t>
            </a:r>
            <a:r>
              <a:rPr sz="1071" dirty="0">
                <a:latin typeface="Arial"/>
                <a:cs typeface="Arial"/>
              </a:rPr>
              <a:t>the</a:t>
            </a:r>
            <a:r>
              <a:rPr sz="1071" spc="239" dirty="0">
                <a:latin typeface="Arial"/>
                <a:cs typeface="Arial"/>
              </a:rPr>
              <a:t> </a:t>
            </a:r>
            <a:r>
              <a:rPr sz="1071" dirty="0">
                <a:latin typeface="Arial"/>
                <a:cs typeface="Arial"/>
              </a:rPr>
              <a:t>optimal</a:t>
            </a:r>
            <a:r>
              <a:rPr sz="1071" spc="239" dirty="0">
                <a:latin typeface="Arial"/>
                <a:cs typeface="Arial"/>
              </a:rPr>
              <a:t> </a:t>
            </a:r>
            <a:r>
              <a:rPr sz="1071" dirty="0">
                <a:latin typeface="Arial"/>
                <a:cs typeface="Arial"/>
              </a:rPr>
              <a:t>liquefaction</a:t>
            </a:r>
            <a:r>
              <a:rPr sz="1071" spc="243" dirty="0">
                <a:latin typeface="Arial"/>
                <a:cs typeface="Arial"/>
              </a:rPr>
              <a:t> </a:t>
            </a:r>
            <a:r>
              <a:rPr sz="1071" dirty="0">
                <a:latin typeface="Arial"/>
                <a:cs typeface="Arial"/>
              </a:rPr>
              <a:t>of</a:t>
            </a:r>
            <a:r>
              <a:rPr sz="1071" spc="234" dirty="0">
                <a:latin typeface="Arial"/>
                <a:cs typeface="Arial"/>
              </a:rPr>
              <a:t> </a:t>
            </a:r>
            <a:r>
              <a:rPr sz="1071" spc="-24" dirty="0">
                <a:latin typeface="Arial"/>
                <a:cs typeface="Arial"/>
              </a:rPr>
              <a:t>the </a:t>
            </a:r>
            <a:r>
              <a:rPr sz="1071" dirty="0">
                <a:latin typeface="Arial"/>
                <a:cs typeface="Arial"/>
              </a:rPr>
              <a:t>refrigerant</a:t>
            </a:r>
            <a:r>
              <a:rPr sz="1071" spc="-39" dirty="0">
                <a:latin typeface="Arial"/>
                <a:cs typeface="Arial"/>
              </a:rPr>
              <a:t> </a:t>
            </a:r>
            <a:r>
              <a:rPr sz="1071" dirty="0">
                <a:latin typeface="Arial"/>
                <a:cs typeface="Arial"/>
              </a:rPr>
              <a:t>by</a:t>
            </a:r>
            <a:r>
              <a:rPr sz="1071" spc="-34" dirty="0">
                <a:latin typeface="Arial"/>
                <a:cs typeface="Arial"/>
              </a:rPr>
              <a:t> </a:t>
            </a:r>
            <a:r>
              <a:rPr sz="1071" dirty="0">
                <a:latin typeface="Arial"/>
                <a:cs typeface="Arial"/>
              </a:rPr>
              <a:t>either</a:t>
            </a:r>
            <a:r>
              <a:rPr sz="1071" spc="-34" dirty="0">
                <a:latin typeface="Arial"/>
                <a:cs typeface="Arial"/>
              </a:rPr>
              <a:t> </a:t>
            </a:r>
            <a:r>
              <a:rPr sz="1071" dirty="0">
                <a:latin typeface="Arial"/>
                <a:cs typeface="Arial"/>
              </a:rPr>
              <a:t>pushing</a:t>
            </a:r>
            <a:r>
              <a:rPr sz="1071" spc="-39" dirty="0">
                <a:latin typeface="Arial"/>
                <a:cs typeface="Arial"/>
              </a:rPr>
              <a:t> </a:t>
            </a:r>
            <a:r>
              <a:rPr sz="1071" dirty="0">
                <a:latin typeface="Arial"/>
                <a:cs typeface="Arial"/>
              </a:rPr>
              <a:t>or</a:t>
            </a:r>
            <a:r>
              <a:rPr sz="1071" spc="-39" dirty="0">
                <a:latin typeface="Arial"/>
                <a:cs typeface="Arial"/>
              </a:rPr>
              <a:t> </a:t>
            </a:r>
            <a:r>
              <a:rPr sz="1071" dirty="0">
                <a:latin typeface="Arial"/>
                <a:cs typeface="Arial"/>
              </a:rPr>
              <a:t>pulling</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through</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condenser,</a:t>
            </a:r>
            <a:r>
              <a:rPr sz="1071" spc="-39" dirty="0">
                <a:latin typeface="Arial"/>
                <a:cs typeface="Arial"/>
              </a:rPr>
              <a:t> </a:t>
            </a:r>
            <a:r>
              <a:rPr sz="1071" spc="-10" dirty="0">
                <a:latin typeface="Arial"/>
                <a:cs typeface="Arial"/>
              </a:rPr>
              <a:t>depending</a:t>
            </a:r>
            <a:r>
              <a:rPr sz="1071" spc="-34"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which</a:t>
            </a:r>
            <a:r>
              <a:rPr sz="1071" spc="-39" dirty="0">
                <a:latin typeface="Arial"/>
                <a:cs typeface="Arial"/>
              </a:rPr>
              <a:t> </a:t>
            </a:r>
            <a:r>
              <a:rPr sz="1071" dirty="0">
                <a:latin typeface="Arial"/>
                <a:cs typeface="Arial"/>
              </a:rPr>
              <a:t>side</a:t>
            </a:r>
            <a:r>
              <a:rPr sz="1071" spc="-39" dirty="0">
                <a:latin typeface="Arial"/>
                <a:cs typeface="Arial"/>
              </a:rPr>
              <a:t> </a:t>
            </a:r>
            <a:r>
              <a:rPr sz="1071" spc="-24" dirty="0">
                <a:latin typeface="Arial"/>
                <a:cs typeface="Arial"/>
              </a:rPr>
              <a:t>of </a:t>
            </a:r>
            <a:r>
              <a:rPr sz="1071" dirty="0">
                <a:latin typeface="Arial"/>
                <a:cs typeface="Arial"/>
              </a:rPr>
              <a:t>the</a:t>
            </a:r>
            <a:r>
              <a:rPr sz="1071" spc="-15" dirty="0">
                <a:latin typeface="Arial"/>
                <a:cs typeface="Arial"/>
              </a:rPr>
              <a:t> </a:t>
            </a:r>
            <a:r>
              <a:rPr sz="1071" dirty="0">
                <a:latin typeface="Arial"/>
                <a:cs typeface="Arial"/>
              </a:rPr>
              <a:t>condenser</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fan</a:t>
            </a:r>
            <a:r>
              <a:rPr sz="1071" spc="-10" dirty="0">
                <a:latin typeface="Arial"/>
                <a:cs typeface="Arial"/>
              </a:rPr>
              <a:t> </a:t>
            </a:r>
            <a:r>
              <a:rPr sz="1071" dirty="0">
                <a:latin typeface="Arial"/>
                <a:cs typeface="Arial"/>
              </a:rPr>
              <a:t>is</a:t>
            </a:r>
            <a:r>
              <a:rPr sz="1071" spc="-15" dirty="0">
                <a:latin typeface="Arial"/>
                <a:cs typeface="Arial"/>
              </a:rPr>
              <a:t> </a:t>
            </a:r>
            <a:r>
              <a:rPr sz="1071" spc="-10" dirty="0">
                <a:latin typeface="Arial"/>
                <a:cs typeface="Arial"/>
              </a:rPr>
              <a:t>placed.</a:t>
            </a:r>
            <a:endParaRPr sz="1071" dirty="0">
              <a:latin typeface="Arial"/>
              <a:cs typeface="Arial"/>
            </a:endParaRPr>
          </a:p>
          <a:p>
            <a:pPr marL="12369" marR="4947" algn="just">
              <a:lnSpc>
                <a:spcPct val="143800"/>
              </a:lnSpc>
              <a:spcBef>
                <a:spcPts val="579"/>
              </a:spcBef>
            </a:pPr>
            <a:r>
              <a:rPr sz="1071" dirty="0">
                <a:latin typeface="Arial"/>
                <a:cs typeface="Arial"/>
              </a:rPr>
              <a:t>The</a:t>
            </a:r>
            <a:r>
              <a:rPr sz="1071" spc="-19" dirty="0">
                <a:latin typeface="Arial"/>
                <a:cs typeface="Arial"/>
              </a:rPr>
              <a:t> </a:t>
            </a:r>
            <a:r>
              <a:rPr sz="1071" dirty="0">
                <a:latin typeface="Arial"/>
                <a:cs typeface="Arial"/>
              </a:rPr>
              <a:t>condenser</a:t>
            </a:r>
            <a:r>
              <a:rPr sz="1071" spc="-15" dirty="0">
                <a:latin typeface="Arial"/>
                <a:cs typeface="Arial"/>
              </a:rPr>
              <a:t> </a:t>
            </a:r>
            <a:r>
              <a:rPr sz="1071" dirty="0">
                <a:latin typeface="Arial"/>
                <a:cs typeface="Arial"/>
              </a:rPr>
              <a:t>fans</a:t>
            </a:r>
            <a:r>
              <a:rPr sz="1071" spc="-15"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driven</a:t>
            </a:r>
            <a:r>
              <a:rPr sz="1071" spc="-15" dirty="0">
                <a:latin typeface="Arial"/>
                <a:cs typeface="Arial"/>
              </a:rPr>
              <a:t> </a:t>
            </a:r>
            <a:r>
              <a:rPr sz="1071" dirty="0">
                <a:latin typeface="Arial"/>
                <a:cs typeface="Arial"/>
              </a:rPr>
              <a:t>either</a:t>
            </a:r>
            <a:r>
              <a:rPr sz="1071" spc="-19" dirty="0">
                <a:latin typeface="Arial"/>
                <a:cs typeface="Arial"/>
              </a:rPr>
              <a:t> </a:t>
            </a:r>
            <a:r>
              <a:rPr sz="1071" dirty="0">
                <a:latin typeface="Arial"/>
                <a:cs typeface="Arial"/>
              </a:rPr>
              <a:t>manually</a:t>
            </a:r>
            <a:r>
              <a:rPr sz="1071" spc="-19"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engine</a:t>
            </a:r>
            <a:r>
              <a:rPr sz="1071" spc="-15"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electrically.</a:t>
            </a:r>
            <a:r>
              <a:rPr sz="1071" spc="-15" dirty="0">
                <a:latin typeface="Arial"/>
                <a:cs typeface="Arial"/>
              </a:rPr>
              <a:t> </a:t>
            </a:r>
            <a:r>
              <a:rPr sz="1071" dirty="0">
                <a:latin typeface="Arial"/>
                <a:cs typeface="Arial"/>
              </a:rPr>
              <a:t>Most</a:t>
            </a:r>
            <a:r>
              <a:rPr sz="1071" spc="-15" dirty="0">
                <a:latin typeface="Arial"/>
                <a:cs typeface="Arial"/>
              </a:rPr>
              <a:t> </a:t>
            </a:r>
            <a:r>
              <a:rPr sz="1071" dirty="0">
                <a:latin typeface="Arial"/>
                <a:cs typeface="Arial"/>
              </a:rPr>
              <a:t>vehicles</a:t>
            </a:r>
            <a:r>
              <a:rPr sz="1071" spc="-19" dirty="0">
                <a:latin typeface="Arial"/>
                <a:cs typeface="Arial"/>
              </a:rPr>
              <a:t> </a:t>
            </a:r>
            <a:r>
              <a:rPr sz="1071" spc="-24" dirty="0">
                <a:latin typeface="Arial"/>
                <a:cs typeface="Arial"/>
              </a:rPr>
              <a:t>use </a:t>
            </a:r>
            <a:r>
              <a:rPr sz="1071" dirty="0">
                <a:latin typeface="Arial"/>
                <a:cs typeface="Arial"/>
              </a:rPr>
              <a:t>electric</a:t>
            </a:r>
            <a:r>
              <a:rPr sz="1071" spc="205" dirty="0">
                <a:latin typeface="Arial"/>
                <a:cs typeface="Arial"/>
              </a:rPr>
              <a:t> </a:t>
            </a:r>
            <a:r>
              <a:rPr sz="1071" dirty="0">
                <a:latin typeface="Arial"/>
                <a:cs typeface="Arial"/>
              </a:rPr>
              <a:t>fans.</a:t>
            </a:r>
            <a:r>
              <a:rPr sz="1071" spc="205" dirty="0">
                <a:latin typeface="Arial"/>
                <a:cs typeface="Arial"/>
              </a:rPr>
              <a:t> </a:t>
            </a:r>
            <a:r>
              <a:rPr sz="1071" dirty="0">
                <a:latin typeface="Arial"/>
                <a:cs typeface="Arial"/>
              </a:rPr>
              <a:t>The</a:t>
            </a:r>
            <a:r>
              <a:rPr sz="1071" spc="209" dirty="0">
                <a:latin typeface="Arial"/>
                <a:cs typeface="Arial"/>
              </a:rPr>
              <a:t> </a:t>
            </a:r>
            <a:r>
              <a:rPr sz="1071" dirty="0">
                <a:latin typeface="Arial"/>
                <a:cs typeface="Arial"/>
              </a:rPr>
              <a:t>condenser</a:t>
            </a:r>
            <a:r>
              <a:rPr sz="1071" spc="199" dirty="0">
                <a:latin typeface="Arial"/>
                <a:cs typeface="Arial"/>
              </a:rPr>
              <a:t> </a:t>
            </a:r>
            <a:r>
              <a:rPr sz="1071" dirty="0">
                <a:latin typeface="Arial"/>
                <a:cs typeface="Arial"/>
              </a:rPr>
              <a:t>fan</a:t>
            </a:r>
            <a:r>
              <a:rPr sz="1071" spc="209" dirty="0">
                <a:latin typeface="Arial"/>
                <a:cs typeface="Arial"/>
              </a:rPr>
              <a:t> </a:t>
            </a:r>
            <a:r>
              <a:rPr sz="1071" dirty="0">
                <a:latin typeface="Arial"/>
                <a:cs typeface="Arial"/>
              </a:rPr>
              <a:t>is</a:t>
            </a:r>
            <a:r>
              <a:rPr sz="1071" spc="205" dirty="0">
                <a:latin typeface="Arial"/>
                <a:cs typeface="Arial"/>
              </a:rPr>
              <a:t> </a:t>
            </a:r>
            <a:r>
              <a:rPr sz="1071" dirty="0">
                <a:latin typeface="Arial"/>
                <a:cs typeface="Arial"/>
              </a:rPr>
              <a:t>operated</a:t>
            </a:r>
            <a:r>
              <a:rPr sz="1071" spc="209" dirty="0">
                <a:latin typeface="Arial"/>
                <a:cs typeface="Arial"/>
              </a:rPr>
              <a:t> </a:t>
            </a:r>
            <a:r>
              <a:rPr sz="1071" dirty="0">
                <a:latin typeface="Arial"/>
                <a:cs typeface="Arial"/>
              </a:rPr>
              <a:t>with</a:t>
            </a:r>
            <a:r>
              <a:rPr sz="1071" spc="205" dirty="0">
                <a:latin typeface="Arial"/>
                <a:cs typeface="Arial"/>
              </a:rPr>
              <a:t> </a:t>
            </a:r>
            <a:r>
              <a:rPr sz="1071" dirty="0">
                <a:latin typeface="Arial"/>
                <a:cs typeface="Arial"/>
              </a:rPr>
              <a:t>A/C</a:t>
            </a:r>
            <a:r>
              <a:rPr sz="1071" spc="205" dirty="0">
                <a:latin typeface="Arial"/>
                <a:cs typeface="Arial"/>
              </a:rPr>
              <a:t> </a:t>
            </a:r>
            <a:r>
              <a:rPr sz="1071" dirty="0">
                <a:latin typeface="Arial"/>
                <a:cs typeface="Arial"/>
              </a:rPr>
              <a:t>engaged</a:t>
            </a:r>
            <a:r>
              <a:rPr sz="1071" spc="205" dirty="0">
                <a:latin typeface="Arial"/>
                <a:cs typeface="Arial"/>
              </a:rPr>
              <a:t> </a:t>
            </a:r>
            <a:r>
              <a:rPr sz="1071" dirty="0">
                <a:latin typeface="Arial"/>
                <a:cs typeface="Arial"/>
              </a:rPr>
              <a:t>in</a:t>
            </a:r>
            <a:r>
              <a:rPr sz="1071" spc="205" dirty="0">
                <a:latin typeface="Arial"/>
                <a:cs typeface="Arial"/>
              </a:rPr>
              <a:t> </a:t>
            </a:r>
            <a:r>
              <a:rPr sz="1071" dirty="0">
                <a:latin typeface="Arial"/>
                <a:cs typeface="Arial"/>
              </a:rPr>
              <a:t>various</a:t>
            </a:r>
            <a:r>
              <a:rPr sz="1071" spc="209" dirty="0">
                <a:latin typeface="Arial"/>
                <a:cs typeface="Arial"/>
              </a:rPr>
              <a:t> </a:t>
            </a:r>
            <a:r>
              <a:rPr sz="1071" dirty="0">
                <a:latin typeface="Arial"/>
                <a:cs typeface="Arial"/>
              </a:rPr>
              <a:t>ways:</a:t>
            </a:r>
            <a:r>
              <a:rPr sz="1071" spc="205" dirty="0">
                <a:latin typeface="Arial"/>
                <a:cs typeface="Arial"/>
              </a:rPr>
              <a:t> </a:t>
            </a:r>
            <a:r>
              <a:rPr sz="1071" dirty="0">
                <a:latin typeface="Arial"/>
                <a:cs typeface="Arial"/>
              </a:rPr>
              <a:t>-</a:t>
            </a:r>
            <a:r>
              <a:rPr sz="1071" spc="223" dirty="0">
                <a:latin typeface="Arial"/>
                <a:cs typeface="Arial"/>
              </a:rPr>
              <a:t> </a:t>
            </a:r>
            <a:r>
              <a:rPr sz="1071" spc="-10" dirty="0">
                <a:latin typeface="Arial"/>
                <a:cs typeface="Arial"/>
              </a:rPr>
              <a:t>Medium pressure</a:t>
            </a:r>
            <a:r>
              <a:rPr sz="1071" spc="-39" dirty="0">
                <a:latin typeface="Arial"/>
                <a:cs typeface="Arial"/>
              </a:rPr>
              <a:t> </a:t>
            </a:r>
            <a:r>
              <a:rPr sz="1071" spc="-10" dirty="0">
                <a:latin typeface="Arial"/>
                <a:cs typeface="Arial"/>
              </a:rPr>
              <a:t>switch;</a:t>
            </a:r>
            <a:r>
              <a:rPr sz="1071" spc="-39" dirty="0">
                <a:latin typeface="Arial"/>
                <a:cs typeface="Arial"/>
              </a:rPr>
              <a:t> </a:t>
            </a:r>
            <a:r>
              <a:rPr sz="1071" dirty="0">
                <a:latin typeface="Arial"/>
                <a:cs typeface="Arial"/>
              </a:rPr>
              <a:t>-</a:t>
            </a:r>
            <a:r>
              <a:rPr sz="1071" spc="-34" dirty="0">
                <a:latin typeface="Arial"/>
                <a:cs typeface="Arial"/>
              </a:rPr>
              <a:t> </a:t>
            </a:r>
            <a:r>
              <a:rPr sz="1071" spc="-10" dirty="0">
                <a:latin typeface="Arial"/>
                <a:cs typeface="Arial"/>
              </a:rPr>
              <a:t>Indirect</a:t>
            </a:r>
            <a:r>
              <a:rPr sz="1071" spc="-39" dirty="0">
                <a:latin typeface="Arial"/>
                <a:cs typeface="Arial"/>
              </a:rPr>
              <a:t> </a:t>
            </a:r>
            <a:r>
              <a:rPr sz="1071" spc="-10" dirty="0">
                <a:latin typeface="Arial"/>
                <a:cs typeface="Arial"/>
              </a:rPr>
              <a:t>connection</a:t>
            </a:r>
            <a:r>
              <a:rPr sz="1071" spc="-44"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compressor</a:t>
            </a:r>
            <a:r>
              <a:rPr sz="1071" spc="-39" dirty="0">
                <a:latin typeface="Arial"/>
                <a:cs typeface="Arial"/>
              </a:rPr>
              <a:t> </a:t>
            </a:r>
            <a:r>
              <a:rPr sz="1071" spc="-10" dirty="0">
                <a:latin typeface="Arial"/>
                <a:cs typeface="Arial"/>
              </a:rPr>
              <a:t>clutch</a:t>
            </a:r>
            <a:r>
              <a:rPr sz="1071" spc="-49" dirty="0">
                <a:latin typeface="Arial"/>
                <a:cs typeface="Arial"/>
              </a:rPr>
              <a:t> </a:t>
            </a:r>
            <a:r>
              <a:rPr sz="1071" dirty="0">
                <a:latin typeface="Arial"/>
                <a:cs typeface="Arial"/>
              </a:rPr>
              <a:t>-</a:t>
            </a:r>
            <a:r>
              <a:rPr sz="1071" spc="-44" dirty="0">
                <a:latin typeface="Arial"/>
                <a:cs typeface="Arial"/>
              </a:rPr>
              <a:t> </a:t>
            </a:r>
            <a:r>
              <a:rPr sz="1071" spc="-10" dirty="0">
                <a:latin typeface="Arial"/>
                <a:cs typeface="Arial"/>
              </a:rPr>
              <a:t>Via</a:t>
            </a:r>
            <a:r>
              <a:rPr sz="1071" spc="-3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Electronic</a:t>
            </a:r>
            <a:r>
              <a:rPr sz="1071" spc="-34" dirty="0">
                <a:latin typeface="Arial"/>
                <a:cs typeface="Arial"/>
              </a:rPr>
              <a:t> </a:t>
            </a:r>
            <a:r>
              <a:rPr sz="1071" spc="-10" dirty="0">
                <a:latin typeface="Arial"/>
                <a:cs typeface="Arial"/>
              </a:rPr>
              <a:t>Control</a:t>
            </a:r>
            <a:r>
              <a:rPr sz="1071" spc="-39" dirty="0">
                <a:latin typeface="Arial"/>
                <a:cs typeface="Arial"/>
              </a:rPr>
              <a:t> </a:t>
            </a:r>
            <a:r>
              <a:rPr sz="1071" spc="-10" dirty="0">
                <a:latin typeface="Arial"/>
                <a:cs typeface="Arial"/>
              </a:rPr>
              <a:t>Module </a:t>
            </a:r>
            <a:r>
              <a:rPr sz="1071" dirty="0">
                <a:latin typeface="Arial"/>
                <a:cs typeface="Arial"/>
              </a:rPr>
              <a:t>(ECM);</a:t>
            </a:r>
            <a:r>
              <a:rPr sz="1071" spc="-19" dirty="0">
                <a:latin typeface="Arial"/>
                <a:cs typeface="Arial"/>
              </a:rPr>
              <a:t> </a:t>
            </a:r>
            <a:r>
              <a:rPr sz="1071" dirty="0">
                <a:latin typeface="Arial"/>
                <a:cs typeface="Arial"/>
              </a:rPr>
              <a:t>-</a:t>
            </a:r>
            <a:r>
              <a:rPr sz="1071" spc="-15" dirty="0">
                <a:latin typeface="Arial"/>
                <a:cs typeface="Arial"/>
              </a:rPr>
              <a:t> </a:t>
            </a:r>
            <a:r>
              <a:rPr sz="1071" dirty="0">
                <a:latin typeface="Arial"/>
                <a:cs typeface="Arial"/>
              </a:rPr>
              <a:t>Signal</a:t>
            </a:r>
            <a:r>
              <a:rPr sz="1071" spc="-15"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A/C</a:t>
            </a:r>
            <a:r>
              <a:rPr sz="1071" spc="-15" dirty="0">
                <a:latin typeface="Arial"/>
                <a:cs typeface="Arial"/>
              </a:rPr>
              <a:t> </a:t>
            </a:r>
            <a:r>
              <a:rPr sz="1071" dirty="0">
                <a:latin typeface="Arial"/>
                <a:cs typeface="Arial"/>
              </a:rPr>
              <a:t>switch</a:t>
            </a:r>
            <a:r>
              <a:rPr sz="1071" spc="-19" dirty="0">
                <a:latin typeface="Arial"/>
                <a:cs typeface="Arial"/>
              </a:rPr>
              <a:t> </a:t>
            </a:r>
            <a:r>
              <a:rPr sz="1071" spc="-10" dirty="0">
                <a:latin typeface="Arial"/>
                <a:cs typeface="Arial"/>
              </a:rPr>
              <a:t>activation.</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33</a:t>
            </a:r>
          </a:p>
        </p:txBody>
      </p:sp>
      <p:sp>
        <p:nvSpPr>
          <p:cNvPr id="9" name="object 3">
            <a:extLst>
              <a:ext uri="{FF2B5EF4-FFF2-40B4-BE49-F238E27FC236}">
                <a16:creationId xmlns:a16="http://schemas.microsoft.com/office/drawing/2014/main" id="{1FA4D6E2-A991-9545-2508-03D06A348BDC}"/>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3848361"/>
            <a:ext cx="5636086" cy="482506"/>
          </a:xfrm>
          <a:prstGeom prst="rect">
            <a:avLst/>
          </a:prstGeom>
        </p:spPr>
        <p:txBody>
          <a:bodyPr vert="horz" wrap="square" lIns="0" tIns="11750" rIns="0" bIns="0" rtlCol="0">
            <a:spAutoFit/>
          </a:bodyPr>
          <a:lstStyle/>
          <a:p>
            <a:pPr marL="12369">
              <a:spcBef>
                <a:spcPts val="93"/>
              </a:spcBef>
            </a:pPr>
            <a:r>
              <a:rPr sz="1071" b="1" dirty="0">
                <a:latin typeface="Arial"/>
                <a:cs typeface="Arial"/>
              </a:rPr>
              <a:t>2.12.8.</a:t>
            </a:r>
            <a:r>
              <a:rPr sz="1071" b="1" spc="-73" dirty="0">
                <a:latin typeface="Arial"/>
                <a:cs typeface="Arial"/>
              </a:rPr>
              <a:t> </a:t>
            </a:r>
            <a:r>
              <a:rPr sz="1071" b="1" dirty="0">
                <a:latin typeface="Arial"/>
                <a:cs typeface="Arial"/>
              </a:rPr>
              <a:t>Effects</a:t>
            </a:r>
            <a:r>
              <a:rPr sz="1071" b="1" spc="-34" dirty="0">
                <a:latin typeface="Arial"/>
                <a:cs typeface="Arial"/>
              </a:rPr>
              <a:t> </a:t>
            </a:r>
            <a:r>
              <a:rPr sz="1071" b="1" dirty="0">
                <a:latin typeface="Arial"/>
                <a:cs typeface="Arial"/>
              </a:rPr>
              <a:t>of</a:t>
            </a:r>
            <a:r>
              <a:rPr sz="1071" b="1" spc="-19" dirty="0">
                <a:latin typeface="Arial"/>
                <a:cs typeface="Arial"/>
              </a:rPr>
              <a:t> </a:t>
            </a:r>
            <a:r>
              <a:rPr sz="1071" b="1" spc="-10" dirty="0">
                <a:latin typeface="Arial"/>
                <a:cs typeface="Arial"/>
              </a:rPr>
              <a:t>Failure</a:t>
            </a:r>
            <a:endParaRPr sz="1071">
              <a:latin typeface="Arial"/>
              <a:cs typeface="Arial"/>
            </a:endParaRPr>
          </a:p>
          <a:p>
            <a:pPr marL="12369">
              <a:spcBef>
                <a:spcPts val="1135"/>
              </a:spcBef>
            </a:pPr>
            <a:r>
              <a:rPr sz="1071" dirty="0">
                <a:latin typeface="Arial"/>
                <a:cs typeface="Arial"/>
              </a:rPr>
              <a:t>A</a:t>
            </a:r>
            <a:r>
              <a:rPr sz="1071" spc="-34" dirty="0">
                <a:latin typeface="Arial"/>
                <a:cs typeface="Arial"/>
              </a:rPr>
              <a:t> </a:t>
            </a:r>
            <a:r>
              <a:rPr sz="1071" dirty="0">
                <a:latin typeface="Arial"/>
                <a:cs typeface="Arial"/>
              </a:rPr>
              <a:t>defective</a:t>
            </a:r>
            <a:r>
              <a:rPr sz="1071" spc="-39" dirty="0">
                <a:latin typeface="Arial"/>
                <a:cs typeface="Arial"/>
              </a:rPr>
              <a:t> </a:t>
            </a:r>
            <a:r>
              <a:rPr sz="1071" dirty="0">
                <a:latin typeface="Arial"/>
                <a:cs typeface="Arial"/>
              </a:rPr>
              <a:t>condenser</a:t>
            </a:r>
            <a:r>
              <a:rPr sz="1071" spc="-29" dirty="0">
                <a:latin typeface="Arial"/>
                <a:cs typeface="Arial"/>
              </a:rPr>
              <a:t> </a:t>
            </a:r>
            <a:r>
              <a:rPr sz="1071" dirty="0">
                <a:latin typeface="Arial"/>
                <a:cs typeface="Arial"/>
              </a:rPr>
              <a:t>doesn’t</a:t>
            </a:r>
            <a:r>
              <a:rPr sz="1071" spc="-34" dirty="0">
                <a:latin typeface="Arial"/>
                <a:cs typeface="Arial"/>
              </a:rPr>
              <a:t> </a:t>
            </a:r>
            <a:r>
              <a:rPr sz="1071" dirty="0">
                <a:latin typeface="Arial"/>
                <a:cs typeface="Arial"/>
              </a:rPr>
              <a:t>dissipate</a:t>
            </a:r>
            <a:r>
              <a:rPr sz="1071" spc="-29" dirty="0">
                <a:latin typeface="Arial"/>
                <a:cs typeface="Arial"/>
              </a:rPr>
              <a:t> </a:t>
            </a:r>
            <a:r>
              <a:rPr sz="1071" dirty="0">
                <a:latin typeface="Arial"/>
                <a:cs typeface="Arial"/>
              </a:rPr>
              <a:t>enough</a:t>
            </a:r>
            <a:r>
              <a:rPr sz="1071" spc="-39" dirty="0">
                <a:latin typeface="Arial"/>
                <a:cs typeface="Arial"/>
              </a:rPr>
              <a:t> </a:t>
            </a:r>
            <a:r>
              <a:rPr sz="1071" dirty="0">
                <a:latin typeface="Arial"/>
                <a:cs typeface="Arial"/>
              </a:rPr>
              <a:t>heat.</a:t>
            </a:r>
            <a:r>
              <a:rPr sz="1071" spc="-29" dirty="0">
                <a:latin typeface="Arial"/>
                <a:cs typeface="Arial"/>
              </a:rPr>
              <a:t> </a:t>
            </a:r>
            <a:r>
              <a:rPr sz="1071" dirty="0">
                <a:latin typeface="Arial"/>
                <a:cs typeface="Arial"/>
              </a:rPr>
              <a:t>Possible</a:t>
            </a:r>
            <a:r>
              <a:rPr sz="1071" spc="-34" dirty="0">
                <a:latin typeface="Arial"/>
                <a:cs typeface="Arial"/>
              </a:rPr>
              <a:t> </a:t>
            </a:r>
            <a:r>
              <a:rPr sz="1071" dirty="0">
                <a:latin typeface="Arial"/>
                <a:cs typeface="Arial"/>
              </a:rPr>
              <a:t>causes</a:t>
            </a:r>
            <a:r>
              <a:rPr sz="1071" spc="-29"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solutions</a:t>
            </a:r>
            <a:r>
              <a:rPr sz="1071" spc="-34" dirty="0">
                <a:latin typeface="Arial"/>
                <a:cs typeface="Arial"/>
              </a:rPr>
              <a:t> </a:t>
            </a:r>
            <a:r>
              <a:rPr sz="1071" dirty="0">
                <a:latin typeface="Arial"/>
                <a:cs typeface="Arial"/>
              </a:rPr>
              <a:t>may</a:t>
            </a:r>
            <a:r>
              <a:rPr sz="1071" spc="-34" dirty="0">
                <a:latin typeface="Arial"/>
                <a:cs typeface="Arial"/>
              </a:rPr>
              <a:t> </a:t>
            </a:r>
            <a:r>
              <a:rPr sz="1071" spc="-24" dirty="0">
                <a:latin typeface="Arial"/>
                <a:cs typeface="Arial"/>
              </a:rPr>
              <a:t>be:</a:t>
            </a:r>
            <a:endParaRPr sz="1071">
              <a:latin typeface="Arial"/>
              <a:cs typeface="Arial"/>
            </a:endParaRPr>
          </a:p>
        </p:txBody>
      </p:sp>
      <p:graphicFrame>
        <p:nvGraphicFramePr>
          <p:cNvPr id="3" name="object 3"/>
          <p:cNvGraphicFramePr>
            <a:graphicFrameLocks noGrp="1"/>
          </p:cNvGraphicFramePr>
          <p:nvPr/>
        </p:nvGraphicFramePr>
        <p:xfrm>
          <a:off x="890494" y="4487045"/>
          <a:ext cx="5782646" cy="4868963"/>
        </p:xfrm>
        <a:graphic>
          <a:graphicData uri="http://schemas.openxmlformats.org/drawingml/2006/table">
            <a:tbl>
              <a:tblPr firstRow="1" bandRow="1">
                <a:tableStyleId>{2D5ABB26-0587-4C30-8999-92F81FD0307C}</a:tableStyleId>
              </a:tblPr>
              <a:tblGrid>
                <a:gridCol w="2892869">
                  <a:extLst>
                    <a:ext uri="{9D8B030D-6E8A-4147-A177-3AD203B41FA5}">
                      <a16:colId xmlns:a16="http://schemas.microsoft.com/office/drawing/2014/main" val="20000"/>
                    </a:ext>
                  </a:extLst>
                </a:gridCol>
                <a:gridCol w="2889777">
                  <a:extLst>
                    <a:ext uri="{9D8B030D-6E8A-4147-A177-3AD203B41FA5}">
                      <a16:colId xmlns:a16="http://schemas.microsoft.com/office/drawing/2014/main" val="20001"/>
                    </a:ext>
                  </a:extLst>
                </a:gridCol>
              </a:tblGrid>
              <a:tr h="314147">
                <a:tc>
                  <a:txBody>
                    <a:bodyPr/>
                    <a:lstStyle/>
                    <a:p>
                      <a:pPr marL="67945">
                        <a:lnSpc>
                          <a:spcPts val="1295"/>
                        </a:lnSpc>
                      </a:pPr>
                      <a:r>
                        <a:rPr sz="1100" b="1" spc="-10" dirty="0">
                          <a:latin typeface="Arial"/>
                          <a:cs typeface="Arial"/>
                        </a:rPr>
                        <a:t>Cause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5"/>
                        </a:lnSpc>
                      </a:pPr>
                      <a:r>
                        <a:rPr sz="1100" b="1" spc="-10" dirty="0">
                          <a:latin typeface="Arial"/>
                          <a:cs typeface="Arial"/>
                        </a:rPr>
                        <a:t>Solution</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549756">
                <a:tc>
                  <a:txBody>
                    <a:bodyPr/>
                    <a:lstStyle/>
                    <a:p>
                      <a:pPr marL="67945">
                        <a:lnSpc>
                          <a:spcPts val="1265"/>
                        </a:lnSpc>
                      </a:pPr>
                      <a:r>
                        <a:rPr sz="1100" dirty="0">
                          <a:latin typeface="Arial"/>
                          <a:cs typeface="Arial"/>
                        </a:rPr>
                        <a:t>Air</a:t>
                      </a:r>
                      <a:r>
                        <a:rPr sz="1100" spc="-25" dirty="0">
                          <a:latin typeface="Arial"/>
                          <a:cs typeface="Arial"/>
                        </a:rPr>
                        <a:t> </a:t>
                      </a:r>
                      <a:r>
                        <a:rPr sz="1100" dirty="0">
                          <a:latin typeface="Arial"/>
                          <a:cs typeface="Arial"/>
                        </a:rPr>
                        <a:t>flow</a:t>
                      </a:r>
                      <a:r>
                        <a:rPr sz="1100" spc="-30" dirty="0">
                          <a:latin typeface="Arial"/>
                          <a:cs typeface="Arial"/>
                        </a:rPr>
                        <a:t> </a:t>
                      </a:r>
                      <a:r>
                        <a:rPr sz="1100" dirty="0">
                          <a:latin typeface="Arial"/>
                          <a:cs typeface="Arial"/>
                        </a:rPr>
                        <a:t>blocked</a:t>
                      </a:r>
                      <a:r>
                        <a:rPr sz="1100" spc="-25" dirty="0">
                          <a:latin typeface="Arial"/>
                          <a:cs typeface="Arial"/>
                        </a:rPr>
                        <a:t> </a:t>
                      </a:r>
                      <a:r>
                        <a:rPr sz="1100" dirty="0">
                          <a:latin typeface="Arial"/>
                          <a:cs typeface="Arial"/>
                        </a:rPr>
                        <a:t>by</a:t>
                      </a:r>
                      <a:r>
                        <a:rPr sz="1100" spc="-25" dirty="0">
                          <a:latin typeface="Arial"/>
                          <a:cs typeface="Arial"/>
                        </a:rPr>
                        <a:t> </a:t>
                      </a:r>
                      <a:r>
                        <a:rPr sz="1100" dirty="0">
                          <a:latin typeface="Arial"/>
                          <a:cs typeface="Arial"/>
                        </a:rPr>
                        <a:t>dirt</a:t>
                      </a:r>
                      <a:r>
                        <a:rPr sz="1100" spc="-25" dirty="0">
                          <a:latin typeface="Arial"/>
                          <a:cs typeface="Arial"/>
                        </a:rPr>
                        <a:t> </a:t>
                      </a:r>
                      <a:r>
                        <a:rPr sz="1100" dirty="0">
                          <a:latin typeface="Arial"/>
                          <a:cs typeface="Arial"/>
                        </a:rPr>
                        <a:t>accumulated</a:t>
                      </a:r>
                      <a:r>
                        <a:rPr sz="1100" spc="-25" dirty="0">
                          <a:latin typeface="Arial"/>
                          <a:cs typeface="Arial"/>
                        </a:rPr>
                        <a:t> </a:t>
                      </a:r>
                      <a:r>
                        <a:rPr sz="1100" dirty="0">
                          <a:latin typeface="Arial"/>
                          <a:cs typeface="Arial"/>
                        </a:rPr>
                        <a:t>on</a:t>
                      </a:r>
                      <a:r>
                        <a:rPr sz="1100" spc="-25" dirty="0">
                          <a:latin typeface="Arial"/>
                          <a:cs typeface="Arial"/>
                        </a:rPr>
                        <a:t> the</a:t>
                      </a:r>
                      <a:endParaRPr sz="1100">
                        <a:latin typeface="Arial"/>
                        <a:cs typeface="Arial"/>
                      </a:endParaRPr>
                    </a:p>
                    <a:p>
                      <a:pPr marL="67945">
                        <a:lnSpc>
                          <a:spcPct val="100000"/>
                        </a:lnSpc>
                        <a:spcBef>
                          <a:spcPts val="575"/>
                        </a:spcBef>
                      </a:pPr>
                      <a:r>
                        <a:rPr sz="1100" dirty="0">
                          <a:latin typeface="Arial"/>
                          <a:cs typeface="Arial"/>
                        </a:rPr>
                        <a:t>heat</a:t>
                      </a:r>
                      <a:r>
                        <a:rPr sz="1100" spc="-30" dirty="0">
                          <a:latin typeface="Arial"/>
                          <a:cs typeface="Arial"/>
                        </a:rPr>
                        <a:t> </a:t>
                      </a:r>
                      <a:r>
                        <a:rPr sz="1100" dirty="0">
                          <a:latin typeface="Arial"/>
                          <a:cs typeface="Arial"/>
                        </a:rPr>
                        <a:t>exchangers;</a:t>
                      </a:r>
                      <a:r>
                        <a:rPr sz="1100" spc="-25" dirty="0">
                          <a:latin typeface="Arial"/>
                          <a:cs typeface="Arial"/>
                        </a:rPr>
                        <a:t> </a:t>
                      </a:r>
                      <a:r>
                        <a:rPr sz="1100" dirty="0">
                          <a:latin typeface="Arial"/>
                          <a:cs typeface="Arial"/>
                        </a:rPr>
                        <a:t>water</a:t>
                      </a:r>
                      <a:r>
                        <a:rPr sz="1100" spc="-25" dirty="0">
                          <a:latin typeface="Arial"/>
                          <a:cs typeface="Arial"/>
                        </a:rPr>
                        <a:t> </a:t>
                      </a:r>
                      <a:r>
                        <a:rPr sz="1100" dirty="0">
                          <a:latin typeface="Arial"/>
                          <a:cs typeface="Arial"/>
                        </a:rPr>
                        <a:t>radiator,</a:t>
                      </a:r>
                      <a:r>
                        <a:rPr sz="1100" spc="-25" dirty="0">
                          <a:latin typeface="Arial"/>
                          <a:cs typeface="Arial"/>
                        </a:rPr>
                        <a:t> </a:t>
                      </a:r>
                      <a:r>
                        <a:rPr sz="1100" spc="-10" dirty="0">
                          <a:latin typeface="Arial"/>
                          <a:cs typeface="Arial"/>
                        </a:rPr>
                        <a:t>condenser.</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5"/>
                        </a:lnSpc>
                      </a:pPr>
                      <a:r>
                        <a:rPr sz="1100" dirty="0">
                          <a:latin typeface="Arial"/>
                          <a:cs typeface="Arial"/>
                        </a:rPr>
                        <a:t>Clean</a:t>
                      </a:r>
                      <a:r>
                        <a:rPr sz="1100" spc="-25" dirty="0">
                          <a:latin typeface="Arial"/>
                          <a:cs typeface="Arial"/>
                        </a:rPr>
                        <a:t> </a:t>
                      </a:r>
                      <a:r>
                        <a:rPr sz="1100" dirty="0">
                          <a:latin typeface="Arial"/>
                          <a:cs typeface="Arial"/>
                        </a:rPr>
                        <a:t>the</a:t>
                      </a:r>
                      <a:r>
                        <a:rPr sz="1100" spc="-25" dirty="0">
                          <a:latin typeface="Arial"/>
                          <a:cs typeface="Arial"/>
                        </a:rPr>
                        <a:t> </a:t>
                      </a:r>
                      <a:r>
                        <a:rPr sz="1100" dirty="0">
                          <a:latin typeface="Arial"/>
                          <a:cs typeface="Arial"/>
                        </a:rPr>
                        <a:t>radiator</a:t>
                      </a:r>
                      <a:r>
                        <a:rPr sz="1100" spc="-25" dirty="0">
                          <a:latin typeface="Arial"/>
                          <a:cs typeface="Arial"/>
                        </a:rPr>
                        <a:t> </a:t>
                      </a:r>
                      <a:r>
                        <a:rPr sz="1100" dirty="0">
                          <a:latin typeface="Arial"/>
                          <a:cs typeface="Arial"/>
                        </a:rPr>
                        <a:t>and</a:t>
                      </a:r>
                      <a:r>
                        <a:rPr sz="1100" spc="-20" dirty="0">
                          <a:latin typeface="Arial"/>
                          <a:cs typeface="Arial"/>
                        </a:rPr>
                        <a:t> </a:t>
                      </a:r>
                      <a:r>
                        <a:rPr sz="1100" dirty="0">
                          <a:latin typeface="Arial"/>
                          <a:cs typeface="Arial"/>
                        </a:rPr>
                        <a:t>condenser</a:t>
                      </a:r>
                      <a:r>
                        <a:rPr sz="1100" spc="-25" dirty="0">
                          <a:latin typeface="Arial"/>
                          <a:cs typeface="Arial"/>
                        </a:rPr>
                        <a:t> </a:t>
                      </a:r>
                      <a:r>
                        <a:rPr sz="1100" spc="-10" dirty="0">
                          <a:latin typeface="Arial"/>
                          <a:cs typeface="Arial"/>
                        </a:rPr>
                        <a:t>thoroughly.</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784130">
                <a:tc>
                  <a:txBody>
                    <a:bodyPr/>
                    <a:lstStyle/>
                    <a:p>
                      <a:pPr marL="67945">
                        <a:lnSpc>
                          <a:spcPts val="1265"/>
                        </a:lnSpc>
                      </a:pPr>
                      <a:r>
                        <a:rPr sz="1100" dirty="0">
                          <a:latin typeface="Arial"/>
                          <a:cs typeface="Arial"/>
                        </a:rPr>
                        <a:t>The</a:t>
                      </a:r>
                      <a:r>
                        <a:rPr sz="1100" spc="-20" dirty="0">
                          <a:latin typeface="Arial"/>
                          <a:cs typeface="Arial"/>
                        </a:rPr>
                        <a:t> </a:t>
                      </a:r>
                      <a:r>
                        <a:rPr sz="1100" dirty="0">
                          <a:latin typeface="Arial"/>
                          <a:cs typeface="Arial"/>
                        </a:rPr>
                        <a:t>pressure</a:t>
                      </a:r>
                      <a:r>
                        <a:rPr sz="1100" spc="-20" dirty="0">
                          <a:latin typeface="Arial"/>
                          <a:cs typeface="Arial"/>
                        </a:rPr>
                        <a:t> </a:t>
                      </a:r>
                      <a:r>
                        <a:rPr sz="1100" dirty="0">
                          <a:latin typeface="Arial"/>
                          <a:cs typeface="Arial"/>
                        </a:rPr>
                        <a:t>switch</a:t>
                      </a:r>
                      <a:r>
                        <a:rPr sz="1100" spc="-20" dirty="0">
                          <a:latin typeface="Arial"/>
                          <a:cs typeface="Arial"/>
                        </a:rPr>
                        <a:t> </a:t>
                      </a:r>
                      <a:r>
                        <a:rPr sz="1100" dirty="0">
                          <a:latin typeface="Arial"/>
                          <a:cs typeface="Arial"/>
                        </a:rPr>
                        <a:t>or</a:t>
                      </a:r>
                      <a:r>
                        <a:rPr sz="1100" spc="-30" dirty="0">
                          <a:latin typeface="Arial"/>
                          <a:cs typeface="Arial"/>
                        </a:rPr>
                        <a:t> </a:t>
                      </a:r>
                      <a:r>
                        <a:rPr sz="1100" dirty="0">
                          <a:latin typeface="Arial"/>
                          <a:cs typeface="Arial"/>
                        </a:rPr>
                        <a:t>water</a:t>
                      </a:r>
                      <a:r>
                        <a:rPr sz="1100" spc="-20" dirty="0">
                          <a:latin typeface="Arial"/>
                          <a:cs typeface="Arial"/>
                        </a:rPr>
                        <a:t> </a:t>
                      </a:r>
                      <a:r>
                        <a:rPr sz="1100" spc="-10" dirty="0">
                          <a:latin typeface="Arial"/>
                          <a:cs typeface="Arial"/>
                        </a:rPr>
                        <a:t>temperature</a:t>
                      </a:r>
                      <a:endParaRPr sz="1100">
                        <a:latin typeface="Arial"/>
                        <a:cs typeface="Arial"/>
                      </a:endParaRPr>
                    </a:p>
                    <a:p>
                      <a:pPr marL="68580" marR="254000">
                        <a:lnSpc>
                          <a:spcPct val="143700"/>
                        </a:lnSpc>
                      </a:pPr>
                      <a:r>
                        <a:rPr sz="1100" dirty="0">
                          <a:latin typeface="Arial"/>
                          <a:cs typeface="Arial"/>
                        </a:rPr>
                        <a:t>bulb</a:t>
                      </a:r>
                      <a:r>
                        <a:rPr sz="1100" spc="-15" dirty="0">
                          <a:latin typeface="Arial"/>
                          <a:cs typeface="Arial"/>
                        </a:rPr>
                        <a:t> </a:t>
                      </a:r>
                      <a:r>
                        <a:rPr sz="1100" dirty="0">
                          <a:latin typeface="Arial"/>
                          <a:cs typeface="Arial"/>
                        </a:rPr>
                        <a:t>are</a:t>
                      </a:r>
                      <a:r>
                        <a:rPr sz="1100" spc="-10" dirty="0">
                          <a:latin typeface="Arial"/>
                          <a:cs typeface="Arial"/>
                        </a:rPr>
                        <a:t> </a:t>
                      </a:r>
                      <a:r>
                        <a:rPr sz="1100" dirty="0">
                          <a:latin typeface="Arial"/>
                          <a:cs typeface="Arial"/>
                        </a:rPr>
                        <a:t>not</a:t>
                      </a:r>
                      <a:r>
                        <a:rPr sz="1100" spc="-20" dirty="0">
                          <a:latin typeface="Arial"/>
                          <a:cs typeface="Arial"/>
                        </a:rPr>
                        <a:t> </a:t>
                      </a:r>
                      <a:r>
                        <a:rPr sz="1100" dirty="0">
                          <a:latin typeface="Arial"/>
                          <a:cs typeface="Arial"/>
                        </a:rPr>
                        <a:t>tripped</a:t>
                      </a:r>
                      <a:r>
                        <a:rPr sz="1100" spc="-10" dirty="0">
                          <a:latin typeface="Arial"/>
                          <a:cs typeface="Arial"/>
                        </a:rPr>
                        <a:t> </a:t>
                      </a:r>
                      <a:r>
                        <a:rPr sz="1100" dirty="0">
                          <a:latin typeface="Arial"/>
                          <a:cs typeface="Arial"/>
                        </a:rPr>
                        <a:t>at</a:t>
                      </a:r>
                      <a:r>
                        <a:rPr sz="1100" spc="-15" dirty="0">
                          <a:latin typeface="Arial"/>
                          <a:cs typeface="Arial"/>
                        </a:rPr>
                        <a:t> </a:t>
                      </a:r>
                      <a:r>
                        <a:rPr sz="1100" dirty="0">
                          <a:latin typeface="Arial"/>
                          <a:cs typeface="Arial"/>
                        </a:rPr>
                        <a:t>the</a:t>
                      </a:r>
                      <a:r>
                        <a:rPr sz="1100" spc="-10" dirty="0">
                          <a:latin typeface="Arial"/>
                          <a:cs typeface="Arial"/>
                        </a:rPr>
                        <a:t> </a:t>
                      </a:r>
                      <a:r>
                        <a:rPr sz="1100" dirty="0">
                          <a:latin typeface="Arial"/>
                          <a:cs typeface="Arial"/>
                        </a:rPr>
                        <a:t>correct</a:t>
                      </a:r>
                      <a:r>
                        <a:rPr sz="1100" spc="-10" dirty="0">
                          <a:latin typeface="Arial"/>
                          <a:cs typeface="Arial"/>
                        </a:rPr>
                        <a:t> pressure </a:t>
                      </a:r>
                      <a:r>
                        <a:rPr sz="1100" dirty="0">
                          <a:latin typeface="Arial"/>
                          <a:cs typeface="Arial"/>
                        </a:rPr>
                        <a:t>and</a:t>
                      </a:r>
                      <a:r>
                        <a:rPr sz="1100" spc="-25" dirty="0">
                          <a:latin typeface="Arial"/>
                          <a:cs typeface="Arial"/>
                        </a:rPr>
                        <a:t> </a:t>
                      </a:r>
                      <a:r>
                        <a:rPr sz="1100" dirty="0">
                          <a:latin typeface="Arial"/>
                          <a:cs typeface="Arial"/>
                        </a:rPr>
                        <a:t>temperature</a:t>
                      </a:r>
                      <a:r>
                        <a:rPr sz="1100" spc="-25" dirty="0">
                          <a:latin typeface="Arial"/>
                          <a:cs typeface="Arial"/>
                        </a:rPr>
                        <a:t> </a:t>
                      </a:r>
                      <a:r>
                        <a:rPr sz="1100" spc="-10" dirty="0">
                          <a:latin typeface="Arial"/>
                          <a:cs typeface="Arial"/>
                        </a:rPr>
                        <a:t>levels.</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5"/>
                        </a:lnSpc>
                      </a:pPr>
                      <a:r>
                        <a:rPr sz="1100" dirty="0">
                          <a:latin typeface="Arial"/>
                          <a:cs typeface="Arial"/>
                        </a:rPr>
                        <a:t>Cut</a:t>
                      </a:r>
                      <a:r>
                        <a:rPr sz="1100" spc="-15" dirty="0">
                          <a:latin typeface="Arial"/>
                          <a:cs typeface="Arial"/>
                        </a:rPr>
                        <a:t> </a:t>
                      </a:r>
                      <a:r>
                        <a:rPr sz="1100" dirty="0">
                          <a:latin typeface="Arial"/>
                          <a:cs typeface="Arial"/>
                        </a:rPr>
                        <a:t>out</a:t>
                      </a:r>
                      <a:r>
                        <a:rPr sz="1100" spc="-10" dirty="0">
                          <a:latin typeface="Arial"/>
                          <a:cs typeface="Arial"/>
                        </a:rPr>
                        <a:t> </a:t>
                      </a:r>
                      <a:r>
                        <a:rPr sz="1100" dirty="0">
                          <a:latin typeface="Arial"/>
                          <a:cs typeface="Arial"/>
                        </a:rPr>
                        <a:t>the</a:t>
                      </a:r>
                      <a:r>
                        <a:rPr sz="1100" spc="-15" dirty="0">
                          <a:latin typeface="Arial"/>
                          <a:cs typeface="Arial"/>
                        </a:rPr>
                        <a:t> </a:t>
                      </a:r>
                      <a:r>
                        <a:rPr sz="1100" dirty="0">
                          <a:latin typeface="Arial"/>
                          <a:cs typeface="Arial"/>
                        </a:rPr>
                        <a:t>controls</a:t>
                      </a:r>
                      <a:r>
                        <a:rPr sz="1100" spc="-10" dirty="0">
                          <a:latin typeface="Arial"/>
                          <a:cs typeface="Arial"/>
                        </a:rPr>
                        <a:t> </a:t>
                      </a:r>
                      <a:r>
                        <a:rPr sz="1100" dirty="0">
                          <a:latin typeface="Arial"/>
                          <a:cs typeface="Arial"/>
                        </a:rPr>
                        <a:t>using</a:t>
                      </a:r>
                      <a:r>
                        <a:rPr sz="1100" spc="-15" dirty="0">
                          <a:latin typeface="Arial"/>
                          <a:cs typeface="Arial"/>
                        </a:rPr>
                        <a:t> </a:t>
                      </a:r>
                      <a:r>
                        <a:rPr sz="1100" dirty="0">
                          <a:latin typeface="Arial"/>
                          <a:cs typeface="Arial"/>
                        </a:rPr>
                        <a:t>the</a:t>
                      </a:r>
                      <a:r>
                        <a:rPr sz="1100" spc="-10" dirty="0">
                          <a:latin typeface="Arial"/>
                          <a:cs typeface="Arial"/>
                        </a:rPr>
                        <a:t> appropriate</a:t>
                      </a:r>
                      <a:endParaRPr sz="1100">
                        <a:latin typeface="Arial"/>
                        <a:cs typeface="Arial"/>
                      </a:endParaRPr>
                    </a:p>
                    <a:p>
                      <a:pPr marL="67945" marR="203835">
                        <a:lnSpc>
                          <a:spcPct val="143700"/>
                        </a:lnSpc>
                      </a:pPr>
                      <a:r>
                        <a:rPr sz="1100" dirty="0">
                          <a:latin typeface="Arial"/>
                          <a:cs typeface="Arial"/>
                        </a:rPr>
                        <a:t>electrical</a:t>
                      </a:r>
                      <a:r>
                        <a:rPr sz="1100" spc="-40" dirty="0">
                          <a:latin typeface="Arial"/>
                          <a:cs typeface="Arial"/>
                        </a:rPr>
                        <a:t> </a:t>
                      </a:r>
                      <a:r>
                        <a:rPr sz="1100" dirty="0">
                          <a:latin typeface="Arial"/>
                          <a:cs typeface="Arial"/>
                        </a:rPr>
                        <a:t>connection.</a:t>
                      </a:r>
                      <a:r>
                        <a:rPr sz="1100" spc="-35" dirty="0">
                          <a:latin typeface="Arial"/>
                          <a:cs typeface="Arial"/>
                        </a:rPr>
                        <a:t> </a:t>
                      </a:r>
                      <a:r>
                        <a:rPr sz="1100" dirty="0">
                          <a:latin typeface="Arial"/>
                          <a:cs typeface="Arial"/>
                        </a:rPr>
                        <a:t>Replace</a:t>
                      </a:r>
                      <a:r>
                        <a:rPr sz="1100" spc="-35" dirty="0">
                          <a:latin typeface="Arial"/>
                          <a:cs typeface="Arial"/>
                        </a:rPr>
                        <a:t> </a:t>
                      </a:r>
                      <a:r>
                        <a:rPr sz="1100" dirty="0">
                          <a:latin typeface="Arial"/>
                          <a:cs typeface="Arial"/>
                        </a:rPr>
                        <a:t>the</a:t>
                      </a:r>
                      <a:r>
                        <a:rPr sz="1100" spc="-35" dirty="0">
                          <a:latin typeface="Arial"/>
                          <a:cs typeface="Arial"/>
                        </a:rPr>
                        <a:t> </a:t>
                      </a:r>
                      <a:r>
                        <a:rPr sz="1100" spc="-10" dirty="0">
                          <a:latin typeface="Arial"/>
                          <a:cs typeface="Arial"/>
                        </a:rPr>
                        <a:t>defective </a:t>
                      </a:r>
                      <a:r>
                        <a:rPr sz="1100" dirty="0">
                          <a:latin typeface="Arial"/>
                          <a:cs typeface="Arial"/>
                        </a:rPr>
                        <a:t>part</a:t>
                      </a:r>
                      <a:r>
                        <a:rPr sz="1100" spc="-10" dirty="0">
                          <a:latin typeface="Arial"/>
                          <a:cs typeface="Arial"/>
                        </a:rPr>
                        <a:t> </a:t>
                      </a:r>
                      <a:r>
                        <a:rPr sz="1100" dirty="0">
                          <a:latin typeface="Arial"/>
                          <a:cs typeface="Arial"/>
                        </a:rPr>
                        <a:t>if</a:t>
                      </a:r>
                      <a:r>
                        <a:rPr sz="1100" spc="-10" dirty="0">
                          <a:latin typeface="Arial"/>
                          <a:cs typeface="Arial"/>
                        </a:rPr>
                        <a:t> necessary.</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49756">
                <a:tc>
                  <a:txBody>
                    <a:bodyPr/>
                    <a:lstStyle/>
                    <a:p>
                      <a:pPr marL="67945">
                        <a:lnSpc>
                          <a:spcPts val="1265"/>
                        </a:lnSpc>
                      </a:pPr>
                      <a:r>
                        <a:rPr sz="1100" dirty="0">
                          <a:latin typeface="Arial"/>
                          <a:cs typeface="Arial"/>
                        </a:rPr>
                        <a:t>The</a:t>
                      </a:r>
                      <a:r>
                        <a:rPr sz="1100" spc="-15" dirty="0">
                          <a:latin typeface="Arial"/>
                          <a:cs typeface="Arial"/>
                        </a:rPr>
                        <a:t> </a:t>
                      </a:r>
                      <a:r>
                        <a:rPr sz="1100" dirty="0">
                          <a:latin typeface="Arial"/>
                          <a:cs typeface="Arial"/>
                        </a:rPr>
                        <a:t>electric</a:t>
                      </a:r>
                      <a:r>
                        <a:rPr sz="1100" spc="-25" dirty="0">
                          <a:latin typeface="Arial"/>
                          <a:cs typeface="Arial"/>
                        </a:rPr>
                        <a:t> </a:t>
                      </a:r>
                      <a:r>
                        <a:rPr sz="1100" dirty="0">
                          <a:latin typeface="Arial"/>
                          <a:cs typeface="Arial"/>
                        </a:rPr>
                        <a:t>fan</a:t>
                      </a:r>
                      <a:r>
                        <a:rPr sz="1100" spc="-15" dirty="0">
                          <a:latin typeface="Arial"/>
                          <a:cs typeface="Arial"/>
                        </a:rPr>
                        <a:t> </a:t>
                      </a:r>
                      <a:r>
                        <a:rPr sz="1100" dirty="0">
                          <a:latin typeface="Arial"/>
                          <a:cs typeface="Arial"/>
                        </a:rPr>
                        <a:t>does</a:t>
                      </a:r>
                      <a:r>
                        <a:rPr sz="1100" spc="-15" dirty="0">
                          <a:latin typeface="Arial"/>
                          <a:cs typeface="Arial"/>
                        </a:rPr>
                        <a:t> </a:t>
                      </a:r>
                      <a:r>
                        <a:rPr sz="1100" dirty="0">
                          <a:latin typeface="Arial"/>
                          <a:cs typeface="Arial"/>
                        </a:rPr>
                        <a:t>not</a:t>
                      </a:r>
                      <a:r>
                        <a:rPr sz="1100" spc="-20" dirty="0">
                          <a:latin typeface="Arial"/>
                          <a:cs typeface="Arial"/>
                        </a:rPr>
                        <a:t> work</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314">
                        <a:lnSpc>
                          <a:spcPts val="1265"/>
                        </a:lnSpc>
                      </a:pPr>
                      <a:r>
                        <a:rPr sz="1100" dirty="0">
                          <a:latin typeface="Arial"/>
                          <a:cs typeface="Arial"/>
                        </a:rPr>
                        <a:t>Power</a:t>
                      </a:r>
                      <a:r>
                        <a:rPr sz="1100" spc="-25" dirty="0">
                          <a:latin typeface="Arial"/>
                          <a:cs typeface="Arial"/>
                        </a:rPr>
                        <a:t> </a:t>
                      </a:r>
                      <a:r>
                        <a:rPr sz="1100" dirty="0">
                          <a:latin typeface="Arial"/>
                          <a:cs typeface="Arial"/>
                        </a:rPr>
                        <a:t>the</a:t>
                      </a:r>
                      <a:r>
                        <a:rPr sz="1100" spc="-25" dirty="0">
                          <a:latin typeface="Arial"/>
                          <a:cs typeface="Arial"/>
                        </a:rPr>
                        <a:t> </a:t>
                      </a:r>
                      <a:r>
                        <a:rPr sz="1100" dirty="0">
                          <a:latin typeface="Arial"/>
                          <a:cs typeface="Arial"/>
                        </a:rPr>
                        <a:t>electric</a:t>
                      </a:r>
                      <a:r>
                        <a:rPr sz="1100" spc="-20" dirty="0">
                          <a:latin typeface="Arial"/>
                          <a:cs typeface="Arial"/>
                        </a:rPr>
                        <a:t> </a:t>
                      </a:r>
                      <a:r>
                        <a:rPr sz="1100" dirty="0">
                          <a:latin typeface="Arial"/>
                          <a:cs typeface="Arial"/>
                        </a:rPr>
                        <a:t>fan</a:t>
                      </a:r>
                      <a:r>
                        <a:rPr sz="1100" spc="-25" dirty="0">
                          <a:latin typeface="Arial"/>
                          <a:cs typeface="Arial"/>
                        </a:rPr>
                        <a:t> </a:t>
                      </a:r>
                      <a:r>
                        <a:rPr sz="1100" dirty="0">
                          <a:latin typeface="Arial"/>
                          <a:cs typeface="Arial"/>
                        </a:rPr>
                        <a:t>directly.</a:t>
                      </a:r>
                      <a:r>
                        <a:rPr sz="1100" spc="-25" dirty="0">
                          <a:latin typeface="Arial"/>
                          <a:cs typeface="Arial"/>
                        </a:rPr>
                        <a:t> </a:t>
                      </a:r>
                      <a:r>
                        <a:rPr sz="1100" dirty="0">
                          <a:latin typeface="Arial"/>
                          <a:cs typeface="Arial"/>
                        </a:rPr>
                        <a:t>Replace</a:t>
                      </a:r>
                      <a:r>
                        <a:rPr sz="1100" spc="-20" dirty="0">
                          <a:latin typeface="Arial"/>
                          <a:cs typeface="Arial"/>
                        </a:rPr>
                        <a:t> </a:t>
                      </a:r>
                      <a:r>
                        <a:rPr sz="1100" dirty="0">
                          <a:latin typeface="Arial"/>
                          <a:cs typeface="Arial"/>
                        </a:rPr>
                        <a:t>if</a:t>
                      </a:r>
                      <a:r>
                        <a:rPr sz="1100" spc="-25" dirty="0">
                          <a:latin typeface="Arial"/>
                          <a:cs typeface="Arial"/>
                        </a:rPr>
                        <a:t> it</a:t>
                      </a:r>
                      <a:endParaRPr sz="1100">
                        <a:latin typeface="Arial"/>
                        <a:cs typeface="Arial"/>
                      </a:endParaRPr>
                    </a:p>
                    <a:p>
                      <a:pPr marL="67945">
                        <a:lnSpc>
                          <a:spcPct val="100000"/>
                        </a:lnSpc>
                        <a:spcBef>
                          <a:spcPts val="575"/>
                        </a:spcBef>
                      </a:pPr>
                      <a:r>
                        <a:rPr sz="1100" dirty="0">
                          <a:latin typeface="Arial"/>
                          <a:cs typeface="Arial"/>
                        </a:rPr>
                        <a:t>still</a:t>
                      </a:r>
                      <a:r>
                        <a:rPr sz="1100" spc="-20" dirty="0">
                          <a:latin typeface="Arial"/>
                          <a:cs typeface="Arial"/>
                        </a:rPr>
                        <a:t> </a:t>
                      </a:r>
                      <a:r>
                        <a:rPr sz="1100" dirty="0">
                          <a:latin typeface="Arial"/>
                          <a:cs typeface="Arial"/>
                        </a:rPr>
                        <a:t>does</a:t>
                      </a:r>
                      <a:r>
                        <a:rPr sz="1100" spc="-20" dirty="0">
                          <a:latin typeface="Arial"/>
                          <a:cs typeface="Arial"/>
                        </a:rPr>
                        <a:t> </a:t>
                      </a:r>
                      <a:r>
                        <a:rPr sz="1100" dirty="0">
                          <a:latin typeface="Arial"/>
                          <a:cs typeface="Arial"/>
                        </a:rPr>
                        <a:t>not</a:t>
                      </a:r>
                      <a:r>
                        <a:rPr sz="1100" spc="-25" dirty="0">
                          <a:latin typeface="Arial"/>
                          <a:cs typeface="Arial"/>
                        </a:rPr>
                        <a:t> </a:t>
                      </a:r>
                      <a:r>
                        <a:rPr sz="1100" spc="-20" dirty="0">
                          <a:latin typeface="Arial"/>
                          <a:cs typeface="Arial"/>
                        </a:rPr>
                        <a:t>work.</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018502">
                <a:tc>
                  <a:txBody>
                    <a:bodyPr/>
                    <a:lstStyle/>
                    <a:p>
                      <a:pPr marL="107314">
                        <a:lnSpc>
                          <a:spcPts val="1260"/>
                        </a:lnSpc>
                      </a:pPr>
                      <a:r>
                        <a:rPr sz="1100" dirty="0">
                          <a:latin typeface="Arial"/>
                          <a:cs typeface="Arial"/>
                        </a:rPr>
                        <a:t>Incorrect</a:t>
                      </a:r>
                      <a:r>
                        <a:rPr sz="1100" spc="-25" dirty="0">
                          <a:latin typeface="Arial"/>
                          <a:cs typeface="Arial"/>
                        </a:rPr>
                        <a:t> </a:t>
                      </a:r>
                      <a:r>
                        <a:rPr sz="1100" dirty="0">
                          <a:latin typeface="Arial"/>
                          <a:cs typeface="Arial"/>
                        </a:rPr>
                        <a:t>functioning</a:t>
                      </a:r>
                      <a:r>
                        <a:rPr sz="1100" spc="-20" dirty="0">
                          <a:latin typeface="Arial"/>
                          <a:cs typeface="Arial"/>
                        </a:rPr>
                        <a:t> </a:t>
                      </a:r>
                      <a:r>
                        <a:rPr sz="1100" dirty="0">
                          <a:latin typeface="Arial"/>
                          <a:cs typeface="Arial"/>
                        </a:rPr>
                        <a:t>by</a:t>
                      </a:r>
                      <a:r>
                        <a:rPr sz="1100" spc="-25"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electric</a:t>
                      </a:r>
                      <a:r>
                        <a:rPr sz="1100" spc="-30" dirty="0">
                          <a:latin typeface="Arial"/>
                          <a:cs typeface="Arial"/>
                        </a:rPr>
                        <a:t> </a:t>
                      </a:r>
                      <a:r>
                        <a:rPr sz="1100" spc="-25" dirty="0">
                          <a:latin typeface="Arial"/>
                          <a:cs typeface="Arial"/>
                        </a:rPr>
                        <a:t>fan</a:t>
                      </a:r>
                      <a:endParaRPr sz="1100">
                        <a:latin typeface="Arial"/>
                        <a:cs typeface="Arial"/>
                      </a:endParaRPr>
                    </a:p>
                    <a:p>
                      <a:pPr marL="67945">
                        <a:lnSpc>
                          <a:spcPct val="100000"/>
                        </a:lnSpc>
                        <a:spcBef>
                          <a:spcPts val="580"/>
                        </a:spcBef>
                      </a:pPr>
                      <a:r>
                        <a:rPr sz="1100" dirty="0">
                          <a:latin typeface="Arial"/>
                          <a:cs typeface="Arial"/>
                        </a:rPr>
                        <a:t>(incorrect</a:t>
                      </a:r>
                      <a:r>
                        <a:rPr sz="1100" spc="-30" dirty="0">
                          <a:latin typeface="Arial"/>
                          <a:cs typeface="Arial"/>
                        </a:rPr>
                        <a:t> </a:t>
                      </a:r>
                      <a:r>
                        <a:rPr sz="1100" dirty="0">
                          <a:latin typeface="Arial"/>
                          <a:cs typeface="Arial"/>
                        </a:rPr>
                        <a:t>rotation</a:t>
                      </a:r>
                      <a:r>
                        <a:rPr sz="1100" spc="-25" dirty="0">
                          <a:latin typeface="Arial"/>
                          <a:cs typeface="Arial"/>
                        </a:rPr>
                        <a:t> </a:t>
                      </a:r>
                      <a:r>
                        <a:rPr sz="1100" spc="-10" dirty="0">
                          <a:latin typeface="Arial"/>
                          <a:cs typeface="Arial"/>
                        </a:rPr>
                        <a:t>direction).</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0"/>
                        </a:lnSpc>
                      </a:pPr>
                      <a:r>
                        <a:rPr sz="1100" dirty="0">
                          <a:latin typeface="Arial"/>
                          <a:cs typeface="Arial"/>
                        </a:rPr>
                        <a:t>The</a:t>
                      </a:r>
                      <a:r>
                        <a:rPr sz="1100" spc="-20" dirty="0">
                          <a:latin typeface="Arial"/>
                          <a:cs typeface="Arial"/>
                        </a:rPr>
                        <a:t> </a:t>
                      </a:r>
                      <a:r>
                        <a:rPr sz="1100" dirty="0">
                          <a:latin typeface="Arial"/>
                          <a:cs typeface="Arial"/>
                        </a:rPr>
                        <a:t>fan</a:t>
                      </a:r>
                      <a:r>
                        <a:rPr sz="1100" spc="-20" dirty="0">
                          <a:latin typeface="Arial"/>
                          <a:cs typeface="Arial"/>
                        </a:rPr>
                        <a:t> </a:t>
                      </a:r>
                      <a:r>
                        <a:rPr sz="1100" dirty="0">
                          <a:latin typeface="Arial"/>
                          <a:cs typeface="Arial"/>
                        </a:rPr>
                        <a:t>must</a:t>
                      </a:r>
                      <a:r>
                        <a:rPr sz="1100" spc="-15" dirty="0">
                          <a:latin typeface="Arial"/>
                          <a:cs typeface="Arial"/>
                        </a:rPr>
                        <a:t> </a:t>
                      </a:r>
                      <a:r>
                        <a:rPr sz="1100" dirty="0">
                          <a:latin typeface="Arial"/>
                          <a:cs typeface="Arial"/>
                        </a:rPr>
                        <a:t>be</a:t>
                      </a:r>
                      <a:r>
                        <a:rPr sz="1100" spc="-20" dirty="0">
                          <a:latin typeface="Arial"/>
                          <a:cs typeface="Arial"/>
                        </a:rPr>
                        <a:t> </a:t>
                      </a:r>
                      <a:r>
                        <a:rPr sz="1100" dirty="0">
                          <a:latin typeface="Arial"/>
                          <a:cs typeface="Arial"/>
                        </a:rPr>
                        <a:t>“suction”</a:t>
                      </a:r>
                      <a:r>
                        <a:rPr sz="1100" spc="-20" dirty="0">
                          <a:latin typeface="Arial"/>
                          <a:cs typeface="Arial"/>
                        </a:rPr>
                        <a:t> </a:t>
                      </a:r>
                      <a:r>
                        <a:rPr sz="1100" dirty="0">
                          <a:latin typeface="Arial"/>
                          <a:cs typeface="Arial"/>
                        </a:rPr>
                        <a:t>type</a:t>
                      </a:r>
                      <a:r>
                        <a:rPr sz="1100" spc="-15" dirty="0">
                          <a:latin typeface="Arial"/>
                          <a:cs typeface="Arial"/>
                        </a:rPr>
                        <a:t> </a:t>
                      </a:r>
                      <a:r>
                        <a:rPr sz="1100" dirty="0">
                          <a:latin typeface="Arial"/>
                          <a:cs typeface="Arial"/>
                        </a:rPr>
                        <a:t>when</a:t>
                      </a:r>
                      <a:r>
                        <a:rPr sz="1100" spc="-20" dirty="0">
                          <a:latin typeface="Arial"/>
                          <a:cs typeface="Arial"/>
                        </a:rPr>
                        <a:t> </a:t>
                      </a:r>
                      <a:r>
                        <a:rPr sz="1100" spc="-10" dirty="0">
                          <a:latin typeface="Arial"/>
                          <a:cs typeface="Arial"/>
                        </a:rPr>
                        <a:t>placed</a:t>
                      </a:r>
                      <a:endParaRPr sz="1100">
                        <a:latin typeface="Arial"/>
                        <a:cs typeface="Arial"/>
                      </a:endParaRPr>
                    </a:p>
                    <a:p>
                      <a:pPr marL="67945" marR="127000">
                        <a:lnSpc>
                          <a:spcPct val="143700"/>
                        </a:lnSpc>
                        <a:spcBef>
                          <a:spcPts val="5"/>
                        </a:spcBef>
                      </a:pPr>
                      <a:r>
                        <a:rPr sz="1100" dirty="0">
                          <a:latin typeface="Arial"/>
                          <a:cs typeface="Arial"/>
                        </a:rPr>
                        <a:t>between</a:t>
                      </a:r>
                      <a:r>
                        <a:rPr sz="1100" spc="-35"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heat</a:t>
                      </a:r>
                      <a:r>
                        <a:rPr sz="1100" spc="-30" dirty="0">
                          <a:latin typeface="Arial"/>
                          <a:cs typeface="Arial"/>
                        </a:rPr>
                        <a:t> </a:t>
                      </a:r>
                      <a:r>
                        <a:rPr sz="1100" dirty="0">
                          <a:latin typeface="Arial"/>
                          <a:cs typeface="Arial"/>
                        </a:rPr>
                        <a:t>exchangers</a:t>
                      </a:r>
                      <a:r>
                        <a:rPr sz="1100" spc="-30" dirty="0">
                          <a:latin typeface="Arial"/>
                          <a:cs typeface="Arial"/>
                        </a:rPr>
                        <a:t> </a:t>
                      </a:r>
                      <a:r>
                        <a:rPr sz="1100" dirty="0">
                          <a:latin typeface="Arial"/>
                          <a:cs typeface="Arial"/>
                        </a:rPr>
                        <a:t>and</a:t>
                      </a:r>
                      <a:r>
                        <a:rPr sz="1100" spc="-30" dirty="0">
                          <a:latin typeface="Arial"/>
                          <a:cs typeface="Arial"/>
                        </a:rPr>
                        <a:t> </a:t>
                      </a:r>
                      <a:r>
                        <a:rPr sz="1100" spc="-25" dirty="0">
                          <a:latin typeface="Arial"/>
                          <a:cs typeface="Arial"/>
                        </a:rPr>
                        <a:t>the </a:t>
                      </a:r>
                      <a:r>
                        <a:rPr sz="1100" dirty="0">
                          <a:latin typeface="Arial"/>
                          <a:cs typeface="Arial"/>
                        </a:rPr>
                        <a:t>engine,</a:t>
                      </a:r>
                      <a:r>
                        <a:rPr sz="1100" spc="-25" dirty="0">
                          <a:latin typeface="Arial"/>
                          <a:cs typeface="Arial"/>
                        </a:rPr>
                        <a:t> </a:t>
                      </a:r>
                      <a:r>
                        <a:rPr sz="1100" dirty="0">
                          <a:latin typeface="Arial"/>
                          <a:cs typeface="Arial"/>
                        </a:rPr>
                        <a:t>and</a:t>
                      </a:r>
                      <a:r>
                        <a:rPr sz="1100" spc="-35" dirty="0">
                          <a:latin typeface="Arial"/>
                          <a:cs typeface="Arial"/>
                        </a:rPr>
                        <a:t> </a:t>
                      </a:r>
                      <a:r>
                        <a:rPr sz="1100" dirty="0">
                          <a:latin typeface="Arial"/>
                          <a:cs typeface="Arial"/>
                        </a:rPr>
                        <a:t>“blowing”</a:t>
                      </a:r>
                      <a:r>
                        <a:rPr sz="1100" spc="-25" dirty="0">
                          <a:latin typeface="Arial"/>
                          <a:cs typeface="Arial"/>
                        </a:rPr>
                        <a:t> </a:t>
                      </a:r>
                      <a:r>
                        <a:rPr sz="1100" dirty="0">
                          <a:latin typeface="Arial"/>
                          <a:cs typeface="Arial"/>
                        </a:rPr>
                        <a:t>type</a:t>
                      </a:r>
                      <a:r>
                        <a:rPr sz="1100" spc="-25" dirty="0">
                          <a:latin typeface="Arial"/>
                          <a:cs typeface="Arial"/>
                        </a:rPr>
                        <a:t> </a:t>
                      </a:r>
                      <a:r>
                        <a:rPr sz="1100" dirty="0">
                          <a:latin typeface="Arial"/>
                          <a:cs typeface="Arial"/>
                        </a:rPr>
                        <a:t>if</a:t>
                      </a:r>
                      <a:r>
                        <a:rPr sz="1100" spc="-25" dirty="0">
                          <a:latin typeface="Arial"/>
                          <a:cs typeface="Arial"/>
                        </a:rPr>
                        <a:t> </a:t>
                      </a:r>
                      <a:r>
                        <a:rPr sz="1100" dirty="0">
                          <a:latin typeface="Arial"/>
                          <a:cs typeface="Arial"/>
                        </a:rPr>
                        <a:t>placed</a:t>
                      </a:r>
                      <a:r>
                        <a:rPr sz="1100" spc="-25" dirty="0">
                          <a:latin typeface="Arial"/>
                          <a:cs typeface="Arial"/>
                        </a:rPr>
                        <a:t> </a:t>
                      </a:r>
                      <a:r>
                        <a:rPr sz="1100" spc="-10" dirty="0">
                          <a:latin typeface="Arial"/>
                          <a:cs typeface="Arial"/>
                        </a:rPr>
                        <a:t>between </a:t>
                      </a:r>
                      <a:r>
                        <a:rPr sz="1100" dirty="0">
                          <a:latin typeface="Arial"/>
                          <a:cs typeface="Arial"/>
                        </a:rPr>
                        <a:t>the</a:t>
                      </a:r>
                      <a:r>
                        <a:rPr sz="1100" spc="-35" dirty="0">
                          <a:latin typeface="Arial"/>
                          <a:cs typeface="Arial"/>
                        </a:rPr>
                        <a:t> </a:t>
                      </a:r>
                      <a:r>
                        <a:rPr sz="1100" dirty="0">
                          <a:latin typeface="Arial"/>
                          <a:cs typeface="Arial"/>
                        </a:rPr>
                        <a:t>heat</a:t>
                      </a:r>
                      <a:r>
                        <a:rPr sz="1100" spc="-25" dirty="0">
                          <a:latin typeface="Arial"/>
                          <a:cs typeface="Arial"/>
                        </a:rPr>
                        <a:t> </a:t>
                      </a:r>
                      <a:r>
                        <a:rPr sz="1100" dirty="0">
                          <a:latin typeface="Arial"/>
                          <a:cs typeface="Arial"/>
                        </a:rPr>
                        <a:t>exchangers</a:t>
                      </a:r>
                      <a:r>
                        <a:rPr sz="1100" spc="-20" dirty="0">
                          <a:latin typeface="Arial"/>
                          <a:cs typeface="Arial"/>
                        </a:rPr>
                        <a:t> </a:t>
                      </a:r>
                      <a:r>
                        <a:rPr sz="1100" dirty="0">
                          <a:latin typeface="Arial"/>
                          <a:cs typeface="Arial"/>
                        </a:rPr>
                        <a:t>and</a:t>
                      </a:r>
                      <a:r>
                        <a:rPr sz="1100" spc="-30" dirty="0">
                          <a:latin typeface="Arial"/>
                          <a:cs typeface="Arial"/>
                        </a:rPr>
                        <a:t> </a:t>
                      </a:r>
                      <a:r>
                        <a:rPr sz="1100" dirty="0">
                          <a:latin typeface="Arial"/>
                          <a:cs typeface="Arial"/>
                        </a:rPr>
                        <a:t>outside</a:t>
                      </a:r>
                      <a:r>
                        <a:rPr sz="1100" spc="-20" dirty="0">
                          <a:latin typeface="Arial"/>
                          <a:cs typeface="Arial"/>
                        </a:rPr>
                        <a:t> </a:t>
                      </a:r>
                      <a:r>
                        <a:rPr sz="1100" dirty="0">
                          <a:latin typeface="Arial"/>
                          <a:cs typeface="Arial"/>
                        </a:rPr>
                        <a:t>air</a:t>
                      </a:r>
                      <a:r>
                        <a:rPr sz="1100" spc="-30" dirty="0">
                          <a:latin typeface="Arial"/>
                          <a:cs typeface="Arial"/>
                        </a:rPr>
                        <a:t> </a:t>
                      </a:r>
                      <a:r>
                        <a:rPr sz="1100" spc="-10" dirty="0">
                          <a:latin typeface="Arial"/>
                          <a:cs typeface="Arial"/>
                        </a:rPr>
                        <a:t>intake.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549756">
                <a:tc>
                  <a:txBody>
                    <a:bodyPr/>
                    <a:lstStyle/>
                    <a:p>
                      <a:pPr marL="67945">
                        <a:lnSpc>
                          <a:spcPts val="1265"/>
                        </a:lnSpc>
                      </a:pPr>
                      <a:r>
                        <a:rPr sz="1100" dirty="0">
                          <a:latin typeface="Arial"/>
                          <a:cs typeface="Arial"/>
                        </a:rPr>
                        <a:t>Engine</a:t>
                      </a:r>
                      <a:r>
                        <a:rPr sz="1100" spc="-30" dirty="0">
                          <a:latin typeface="Arial"/>
                          <a:cs typeface="Arial"/>
                        </a:rPr>
                        <a:t> </a:t>
                      </a:r>
                      <a:r>
                        <a:rPr sz="1100" dirty="0">
                          <a:latin typeface="Arial"/>
                          <a:cs typeface="Arial"/>
                        </a:rPr>
                        <a:t>water</a:t>
                      </a:r>
                      <a:r>
                        <a:rPr sz="1100" spc="-25" dirty="0">
                          <a:latin typeface="Arial"/>
                          <a:cs typeface="Arial"/>
                        </a:rPr>
                        <a:t> </a:t>
                      </a:r>
                      <a:r>
                        <a:rPr sz="1100" spc="-10" dirty="0">
                          <a:latin typeface="Arial"/>
                          <a:cs typeface="Arial"/>
                        </a:rPr>
                        <a:t>overheated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5"/>
                        </a:lnSpc>
                      </a:pPr>
                      <a:r>
                        <a:rPr sz="1100" dirty="0">
                          <a:latin typeface="Arial"/>
                          <a:cs typeface="Arial"/>
                        </a:rPr>
                        <a:t>Make</a:t>
                      </a:r>
                      <a:r>
                        <a:rPr sz="1100" spc="-30" dirty="0">
                          <a:latin typeface="Arial"/>
                          <a:cs typeface="Arial"/>
                        </a:rPr>
                        <a:t> </a:t>
                      </a:r>
                      <a:r>
                        <a:rPr sz="1100" dirty="0">
                          <a:latin typeface="Arial"/>
                          <a:cs typeface="Arial"/>
                        </a:rPr>
                        <a:t>sure</a:t>
                      </a:r>
                      <a:r>
                        <a:rPr sz="1100" spc="-25" dirty="0">
                          <a:latin typeface="Arial"/>
                          <a:cs typeface="Arial"/>
                        </a:rPr>
                        <a:t> </a:t>
                      </a:r>
                      <a:r>
                        <a:rPr sz="1100" dirty="0">
                          <a:latin typeface="Arial"/>
                          <a:cs typeface="Arial"/>
                        </a:rPr>
                        <a:t>the</a:t>
                      </a:r>
                      <a:r>
                        <a:rPr sz="1100" spc="-25" dirty="0">
                          <a:latin typeface="Arial"/>
                          <a:cs typeface="Arial"/>
                        </a:rPr>
                        <a:t> </a:t>
                      </a:r>
                      <a:r>
                        <a:rPr sz="1100" dirty="0">
                          <a:latin typeface="Arial"/>
                          <a:cs typeface="Arial"/>
                        </a:rPr>
                        <a:t>original</a:t>
                      </a:r>
                      <a:r>
                        <a:rPr sz="1100" spc="-25" dirty="0">
                          <a:latin typeface="Arial"/>
                          <a:cs typeface="Arial"/>
                        </a:rPr>
                        <a:t> </a:t>
                      </a:r>
                      <a:r>
                        <a:rPr sz="1100" dirty="0">
                          <a:latin typeface="Arial"/>
                          <a:cs typeface="Arial"/>
                        </a:rPr>
                        <a:t>engine</a:t>
                      </a:r>
                      <a:r>
                        <a:rPr sz="1100" spc="-25" dirty="0">
                          <a:latin typeface="Arial"/>
                          <a:cs typeface="Arial"/>
                        </a:rPr>
                        <a:t> </a:t>
                      </a:r>
                      <a:r>
                        <a:rPr sz="1100" dirty="0">
                          <a:latin typeface="Arial"/>
                          <a:cs typeface="Arial"/>
                        </a:rPr>
                        <a:t>cooling</a:t>
                      </a:r>
                      <a:r>
                        <a:rPr sz="1100" spc="-25" dirty="0">
                          <a:latin typeface="Arial"/>
                          <a:cs typeface="Arial"/>
                        </a:rPr>
                        <a:t> </a:t>
                      </a:r>
                      <a:r>
                        <a:rPr sz="1100" spc="-10" dirty="0">
                          <a:latin typeface="Arial"/>
                          <a:cs typeface="Arial"/>
                        </a:rPr>
                        <a:t>system</a:t>
                      </a:r>
                      <a:endParaRPr sz="1100">
                        <a:latin typeface="Arial"/>
                        <a:cs typeface="Arial"/>
                      </a:endParaRPr>
                    </a:p>
                    <a:p>
                      <a:pPr marL="67945">
                        <a:lnSpc>
                          <a:spcPct val="100000"/>
                        </a:lnSpc>
                        <a:spcBef>
                          <a:spcPts val="575"/>
                        </a:spcBef>
                      </a:pPr>
                      <a:r>
                        <a:rPr sz="1100" dirty="0">
                          <a:latin typeface="Arial"/>
                          <a:cs typeface="Arial"/>
                        </a:rPr>
                        <a:t>is</a:t>
                      </a:r>
                      <a:r>
                        <a:rPr sz="1100" spc="-30" dirty="0">
                          <a:latin typeface="Arial"/>
                          <a:cs typeface="Arial"/>
                        </a:rPr>
                        <a:t> </a:t>
                      </a:r>
                      <a:r>
                        <a:rPr sz="1100" dirty="0">
                          <a:latin typeface="Arial"/>
                          <a:cs typeface="Arial"/>
                        </a:rPr>
                        <a:t>working</a:t>
                      </a:r>
                      <a:r>
                        <a:rPr sz="1100" spc="-25" dirty="0">
                          <a:latin typeface="Arial"/>
                          <a:cs typeface="Arial"/>
                        </a:rPr>
                        <a:t> </a:t>
                      </a:r>
                      <a:r>
                        <a:rPr sz="1100" spc="-10" dirty="0">
                          <a:latin typeface="Arial"/>
                          <a:cs typeface="Arial"/>
                        </a:rPr>
                        <a:t>properly.</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019121">
                <a:tc>
                  <a:txBody>
                    <a:bodyPr/>
                    <a:lstStyle/>
                    <a:p>
                      <a:pPr marL="107314">
                        <a:lnSpc>
                          <a:spcPts val="1260"/>
                        </a:lnSpc>
                      </a:pPr>
                      <a:r>
                        <a:rPr sz="1100" dirty="0">
                          <a:latin typeface="Arial"/>
                          <a:cs typeface="Arial"/>
                        </a:rPr>
                        <a:t>Condenser</a:t>
                      </a:r>
                      <a:r>
                        <a:rPr sz="1100" spc="-40" dirty="0">
                          <a:latin typeface="Arial"/>
                          <a:cs typeface="Arial"/>
                        </a:rPr>
                        <a:t> </a:t>
                      </a:r>
                      <a:r>
                        <a:rPr sz="1100" dirty="0">
                          <a:latin typeface="Arial"/>
                          <a:cs typeface="Arial"/>
                        </a:rPr>
                        <a:t>not</a:t>
                      </a:r>
                      <a:r>
                        <a:rPr sz="1100" spc="-35" dirty="0">
                          <a:latin typeface="Arial"/>
                          <a:cs typeface="Arial"/>
                        </a:rPr>
                        <a:t> </a:t>
                      </a:r>
                      <a:r>
                        <a:rPr sz="1100" dirty="0">
                          <a:latin typeface="Arial"/>
                          <a:cs typeface="Arial"/>
                        </a:rPr>
                        <a:t>positioned</a:t>
                      </a:r>
                      <a:r>
                        <a:rPr sz="1100" spc="-35" dirty="0">
                          <a:latin typeface="Arial"/>
                          <a:cs typeface="Arial"/>
                        </a:rPr>
                        <a:t> </a:t>
                      </a:r>
                      <a:r>
                        <a:rPr sz="1100" spc="-10" dirty="0">
                          <a:latin typeface="Arial"/>
                          <a:cs typeface="Arial"/>
                        </a:rPr>
                        <a:t>correctly.</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gn="just">
                        <a:lnSpc>
                          <a:spcPts val="1260"/>
                        </a:lnSpc>
                      </a:pPr>
                      <a:r>
                        <a:rPr sz="1100" dirty="0">
                          <a:latin typeface="Arial"/>
                          <a:cs typeface="Arial"/>
                        </a:rPr>
                        <a:t>Make</a:t>
                      </a:r>
                      <a:r>
                        <a:rPr sz="1100" spc="-20" dirty="0">
                          <a:latin typeface="Arial"/>
                          <a:cs typeface="Arial"/>
                        </a:rPr>
                        <a:t> </a:t>
                      </a:r>
                      <a:r>
                        <a:rPr sz="1100" dirty="0">
                          <a:latin typeface="Arial"/>
                          <a:cs typeface="Arial"/>
                        </a:rPr>
                        <a:t>sure</a:t>
                      </a:r>
                      <a:r>
                        <a:rPr sz="1100" spc="-20" dirty="0">
                          <a:latin typeface="Arial"/>
                          <a:cs typeface="Arial"/>
                        </a:rPr>
                        <a:t> </a:t>
                      </a:r>
                      <a:r>
                        <a:rPr sz="1100" dirty="0">
                          <a:latin typeface="Arial"/>
                          <a:cs typeface="Arial"/>
                        </a:rPr>
                        <a:t>that</a:t>
                      </a:r>
                      <a:r>
                        <a:rPr sz="1100" spc="-20"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distance</a:t>
                      </a:r>
                      <a:r>
                        <a:rPr sz="1100" spc="-20" dirty="0">
                          <a:latin typeface="Arial"/>
                          <a:cs typeface="Arial"/>
                        </a:rPr>
                        <a:t> </a:t>
                      </a:r>
                      <a:r>
                        <a:rPr sz="1100" dirty="0">
                          <a:latin typeface="Arial"/>
                          <a:cs typeface="Arial"/>
                        </a:rPr>
                        <a:t>between</a:t>
                      </a:r>
                      <a:r>
                        <a:rPr sz="1100" spc="-20" dirty="0">
                          <a:latin typeface="Arial"/>
                          <a:cs typeface="Arial"/>
                        </a:rPr>
                        <a:t> </a:t>
                      </a:r>
                      <a:r>
                        <a:rPr sz="1100" spc="-25" dirty="0">
                          <a:latin typeface="Arial"/>
                          <a:cs typeface="Arial"/>
                        </a:rPr>
                        <a:t>the</a:t>
                      </a:r>
                      <a:endParaRPr sz="1100">
                        <a:latin typeface="Arial"/>
                        <a:cs typeface="Arial"/>
                      </a:endParaRPr>
                    </a:p>
                    <a:p>
                      <a:pPr marL="67945" marR="523240" algn="just">
                        <a:lnSpc>
                          <a:spcPct val="143700"/>
                        </a:lnSpc>
                        <a:spcBef>
                          <a:spcPts val="5"/>
                        </a:spcBef>
                      </a:pPr>
                      <a:r>
                        <a:rPr sz="1100" dirty="0">
                          <a:latin typeface="Arial"/>
                          <a:cs typeface="Arial"/>
                        </a:rPr>
                        <a:t>radiator</a:t>
                      </a:r>
                      <a:r>
                        <a:rPr sz="1100" spc="-25" dirty="0">
                          <a:latin typeface="Arial"/>
                          <a:cs typeface="Arial"/>
                        </a:rPr>
                        <a:t> </a:t>
                      </a:r>
                      <a:r>
                        <a:rPr sz="1100" dirty="0">
                          <a:latin typeface="Arial"/>
                          <a:cs typeface="Arial"/>
                        </a:rPr>
                        <a:t>and</a:t>
                      </a:r>
                      <a:r>
                        <a:rPr sz="1100" spc="-25" dirty="0">
                          <a:latin typeface="Arial"/>
                          <a:cs typeface="Arial"/>
                        </a:rPr>
                        <a:t> </a:t>
                      </a:r>
                      <a:r>
                        <a:rPr sz="1100" dirty="0">
                          <a:latin typeface="Arial"/>
                          <a:cs typeface="Arial"/>
                        </a:rPr>
                        <a:t>condenser</a:t>
                      </a:r>
                      <a:r>
                        <a:rPr sz="1100" spc="-20" dirty="0">
                          <a:latin typeface="Arial"/>
                          <a:cs typeface="Arial"/>
                        </a:rPr>
                        <a:t> </a:t>
                      </a:r>
                      <a:r>
                        <a:rPr sz="1100" dirty="0">
                          <a:latin typeface="Arial"/>
                          <a:cs typeface="Arial"/>
                        </a:rPr>
                        <a:t>is</a:t>
                      </a:r>
                      <a:r>
                        <a:rPr sz="1100" spc="-20" dirty="0">
                          <a:latin typeface="Arial"/>
                          <a:cs typeface="Arial"/>
                        </a:rPr>
                        <a:t> </a:t>
                      </a:r>
                      <a:r>
                        <a:rPr sz="1100" spc="-10" dirty="0">
                          <a:latin typeface="Arial"/>
                          <a:cs typeface="Arial"/>
                        </a:rPr>
                        <a:t>15-</a:t>
                      </a:r>
                      <a:r>
                        <a:rPr sz="1100" dirty="0">
                          <a:latin typeface="Arial"/>
                          <a:cs typeface="Arial"/>
                        </a:rPr>
                        <a:t>20mm;</a:t>
                      </a:r>
                      <a:r>
                        <a:rPr sz="1100" spc="-15" dirty="0">
                          <a:latin typeface="Arial"/>
                          <a:cs typeface="Arial"/>
                        </a:rPr>
                        <a:t> </a:t>
                      </a:r>
                      <a:r>
                        <a:rPr sz="1100" spc="-25" dirty="0">
                          <a:latin typeface="Arial"/>
                          <a:cs typeface="Arial"/>
                        </a:rPr>
                        <a:t>if </a:t>
                      </a:r>
                      <a:r>
                        <a:rPr sz="1100" dirty="0">
                          <a:latin typeface="Arial"/>
                          <a:cs typeface="Arial"/>
                        </a:rPr>
                        <a:t>present</a:t>
                      </a:r>
                      <a:r>
                        <a:rPr sz="1100" spc="-15"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air</a:t>
                      </a:r>
                      <a:r>
                        <a:rPr sz="1100" spc="-10" dirty="0">
                          <a:latin typeface="Arial"/>
                          <a:cs typeface="Arial"/>
                        </a:rPr>
                        <a:t> </a:t>
                      </a:r>
                      <a:r>
                        <a:rPr sz="1100" dirty="0">
                          <a:latin typeface="Arial"/>
                          <a:cs typeface="Arial"/>
                        </a:rPr>
                        <a:t>ducts</a:t>
                      </a:r>
                      <a:r>
                        <a:rPr sz="1100" spc="-15" dirty="0">
                          <a:latin typeface="Arial"/>
                          <a:cs typeface="Arial"/>
                        </a:rPr>
                        <a:t> </a:t>
                      </a:r>
                      <a:r>
                        <a:rPr sz="1100" dirty="0">
                          <a:latin typeface="Arial"/>
                          <a:cs typeface="Arial"/>
                        </a:rPr>
                        <a:t>must</a:t>
                      </a:r>
                      <a:r>
                        <a:rPr sz="1100" spc="-10" dirty="0">
                          <a:latin typeface="Arial"/>
                          <a:cs typeface="Arial"/>
                        </a:rPr>
                        <a:t> </a:t>
                      </a:r>
                      <a:r>
                        <a:rPr sz="1100" dirty="0">
                          <a:latin typeface="Arial"/>
                          <a:cs typeface="Arial"/>
                        </a:rPr>
                        <a:t>be</a:t>
                      </a:r>
                      <a:r>
                        <a:rPr sz="1100" spc="-10" dirty="0">
                          <a:latin typeface="Arial"/>
                          <a:cs typeface="Arial"/>
                        </a:rPr>
                        <a:t> correctly positioned.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pic>
        <p:nvPicPr>
          <p:cNvPr id="4" name="object 4"/>
          <p:cNvPicPr/>
          <p:nvPr/>
        </p:nvPicPr>
        <p:blipFill>
          <a:blip r:embed="rId2" cstate="print"/>
          <a:stretch>
            <a:fillRect/>
          </a:stretch>
        </p:blipFill>
        <p:spPr>
          <a:xfrm>
            <a:off x="2050251" y="1345827"/>
            <a:ext cx="3485913" cy="2358952"/>
          </a:xfrm>
          <a:prstGeom prst="rect">
            <a:avLst/>
          </a:prstGeom>
        </p:spPr>
      </p:pic>
      <p:sp>
        <p:nvSpPr>
          <p:cNvPr id="5" name="object 5"/>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6" name="object 6"/>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7" name="object 7"/>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9" name="object 9"/>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34</a:t>
            </a:r>
          </a:p>
        </p:txBody>
      </p:sp>
      <p:sp>
        <p:nvSpPr>
          <p:cNvPr id="10" name="object 3">
            <a:extLst>
              <a:ext uri="{FF2B5EF4-FFF2-40B4-BE49-F238E27FC236}">
                <a16:creationId xmlns:a16="http://schemas.microsoft.com/office/drawing/2014/main" id="{2962AFAD-6224-F0CA-0BF7-B5FE49D3B1B7}"/>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083" y="1633975"/>
            <a:ext cx="5814185" cy="6956985"/>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2.13</a:t>
            </a:r>
            <a:r>
              <a:rPr sz="1071" b="1" spc="385" dirty="0">
                <a:latin typeface="Arial"/>
                <a:cs typeface="Arial"/>
              </a:rPr>
              <a:t>  </a:t>
            </a:r>
            <a:r>
              <a:rPr sz="1071" b="1" dirty="0">
                <a:latin typeface="Arial"/>
                <a:cs typeface="Arial"/>
              </a:rPr>
              <a:t>Flow</a:t>
            </a:r>
            <a:r>
              <a:rPr sz="1071" b="1" spc="-10" dirty="0">
                <a:latin typeface="Arial"/>
                <a:cs typeface="Arial"/>
              </a:rPr>
              <a:t> </a:t>
            </a:r>
            <a:r>
              <a:rPr sz="1071" b="1" dirty="0">
                <a:latin typeface="Arial"/>
                <a:cs typeface="Arial"/>
              </a:rPr>
              <a:t>Control</a:t>
            </a:r>
            <a:r>
              <a:rPr sz="1071" b="1" spc="-10" dirty="0">
                <a:latin typeface="Arial"/>
                <a:cs typeface="Arial"/>
              </a:rPr>
              <a:t> Devices</a:t>
            </a:r>
            <a:endParaRPr sz="1071">
              <a:latin typeface="Arial"/>
              <a:cs typeface="Arial"/>
            </a:endParaRPr>
          </a:p>
          <a:p>
            <a:pPr marL="12369" marR="6184" algn="just">
              <a:lnSpc>
                <a:spcPct val="143900"/>
              </a:lnSpc>
              <a:spcBef>
                <a:spcPts val="584"/>
              </a:spcBef>
            </a:pPr>
            <a:r>
              <a:rPr sz="1071" dirty="0">
                <a:latin typeface="Arial"/>
                <a:cs typeface="Arial"/>
              </a:rPr>
              <a:t>Refrigerant</a:t>
            </a:r>
            <a:r>
              <a:rPr sz="1071" spc="10" dirty="0">
                <a:latin typeface="Arial"/>
                <a:cs typeface="Arial"/>
              </a:rPr>
              <a:t> </a:t>
            </a:r>
            <a:r>
              <a:rPr sz="1071" dirty="0">
                <a:latin typeface="Arial"/>
                <a:cs typeface="Arial"/>
              </a:rPr>
              <a:t>flow</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evaporator</a:t>
            </a:r>
            <a:r>
              <a:rPr sz="1071" spc="10" dirty="0">
                <a:latin typeface="Arial"/>
                <a:cs typeface="Arial"/>
              </a:rPr>
              <a:t> </a:t>
            </a:r>
            <a:r>
              <a:rPr sz="1071" dirty="0">
                <a:latin typeface="Arial"/>
                <a:cs typeface="Arial"/>
              </a:rPr>
              <a:t>must</a:t>
            </a:r>
            <a:r>
              <a:rPr sz="1071" spc="10" dirty="0">
                <a:latin typeface="Arial"/>
                <a:cs typeface="Arial"/>
              </a:rPr>
              <a:t> </a:t>
            </a:r>
            <a:r>
              <a:rPr sz="1071" dirty="0">
                <a:latin typeface="Arial"/>
                <a:cs typeface="Arial"/>
              </a:rPr>
              <a:t>be</a:t>
            </a:r>
            <a:r>
              <a:rPr sz="1071" spc="10" dirty="0">
                <a:latin typeface="Arial"/>
                <a:cs typeface="Arial"/>
              </a:rPr>
              <a:t> </a:t>
            </a:r>
            <a:r>
              <a:rPr sz="1071" dirty="0">
                <a:latin typeface="Arial"/>
                <a:cs typeface="Arial"/>
              </a:rPr>
              <a:t>controlled</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obtain</a:t>
            </a:r>
            <a:r>
              <a:rPr sz="1071" spc="10" dirty="0">
                <a:latin typeface="Arial"/>
                <a:cs typeface="Arial"/>
              </a:rPr>
              <a:t> </a:t>
            </a:r>
            <a:r>
              <a:rPr sz="1071" dirty="0">
                <a:latin typeface="Arial"/>
                <a:cs typeface="Arial"/>
              </a:rPr>
              <a:t>maximum</a:t>
            </a:r>
            <a:r>
              <a:rPr sz="1071" spc="10" dirty="0">
                <a:latin typeface="Arial"/>
                <a:cs typeface="Arial"/>
              </a:rPr>
              <a:t> </a:t>
            </a:r>
            <a:r>
              <a:rPr sz="1071" dirty="0">
                <a:latin typeface="Arial"/>
                <a:cs typeface="Arial"/>
              </a:rPr>
              <a:t>cooling</a:t>
            </a:r>
            <a:r>
              <a:rPr sz="1071" spc="10" dirty="0">
                <a:latin typeface="Arial"/>
                <a:cs typeface="Arial"/>
              </a:rPr>
              <a:t> </a:t>
            </a:r>
            <a:r>
              <a:rPr sz="1071" dirty="0">
                <a:latin typeface="Arial"/>
                <a:cs typeface="Arial"/>
              </a:rPr>
              <a:t>while</a:t>
            </a:r>
            <a:r>
              <a:rPr sz="1071" spc="10" dirty="0">
                <a:latin typeface="Arial"/>
                <a:cs typeface="Arial"/>
              </a:rPr>
              <a:t> </a:t>
            </a:r>
            <a:r>
              <a:rPr sz="1071" spc="-10" dirty="0">
                <a:latin typeface="Arial"/>
                <a:cs typeface="Arial"/>
              </a:rPr>
              <a:t>ensuring </a:t>
            </a:r>
            <a:r>
              <a:rPr sz="1071" dirty="0">
                <a:latin typeface="Arial"/>
                <a:cs typeface="Arial"/>
              </a:rPr>
              <a:t>that</a:t>
            </a:r>
            <a:r>
              <a:rPr sz="1071" spc="19" dirty="0">
                <a:latin typeface="Arial"/>
                <a:cs typeface="Arial"/>
              </a:rPr>
              <a:t> </a:t>
            </a:r>
            <a:r>
              <a:rPr sz="1071" dirty="0">
                <a:latin typeface="Arial"/>
                <a:cs typeface="Arial"/>
              </a:rPr>
              <a:t>complete</a:t>
            </a:r>
            <a:r>
              <a:rPr sz="1071" spc="19" dirty="0">
                <a:latin typeface="Arial"/>
                <a:cs typeface="Arial"/>
              </a:rPr>
              <a:t> </a:t>
            </a:r>
            <a:r>
              <a:rPr sz="1071" dirty="0">
                <a:latin typeface="Arial"/>
                <a:cs typeface="Arial"/>
              </a:rPr>
              <a:t>evaporation</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liquid</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takes</a:t>
            </a:r>
            <a:r>
              <a:rPr sz="1071" spc="19" dirty="0">
                <a:latin typeface="Arial"/>
                <a:cs typeface="Arial"/>
              </a:rPr>
              <a:t> </a:t>
            </a:r>
            <a:r>
              <a:rPr sz="1071" dirty="0">
                <a:latin typeface="Arial"/>
                <a:cs typeface="Arial"/>
              </a:rPr>
              <a:t>place.</a:t>
            </a:r>
            <a:r>
              <a:rPr sz="1071" spc="19" dirty="0">
                <a:latin typeface="Arial"/>
                <a:cs typeface="Arial"/>
              </a:rPr>
              <a:t> </a:t>
            </a:r>
            <a:r>
              <a:rPr sz="1071" dirty="0">
                <a:latin typeface="Arial"/>
                <a:cs typeface="Arial"/>
              </a:rPr>
              <a:t>This</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accomplished</a:t>
            </a:r>
            <a:r>
              <a:rPr sz="1071" spc="19"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the</a:t>
            </a:r>
            <a:r>
              <a:rPr sz="1071" spc="19" dirty="0">
                <a:latin typeface="Arial"/>
                <a:cs typeface="Arial"/>
              </a:rPr>
              <a:t> </a:t>
            </a:r>
            <a:r>
              <a:rPr sz="1071" spc="-19" dirty="0">
                <a:latin typeface="Arial"/>
                <a:cs typeface="Arial"/>
              </a:rPr>
              <a:t>flow </a:t>
            </a:r>
            <a:r>
              <a:rPr sz="1071" dirty="0">
                <a:latin typeface="Arial"/>
                <a:cs typeface="Arial"/>
              </a:rPr>
              <a:t>control</a:t>
            </a:r>
            <a:r>
              <a:rPr sz="1071" spc="-29" dirty="0">
                <a:latin typeface="Arial"/>
                <a:cs typeface="Arial"/>
              </a:rPr>
              <a:t> </a:t>
            </a:r>
            <a:r>
              <a:rPr sz="1071" dirty="0">
                <a:latin typeface="Arial"/>
                <a:cs typeface="Arial"/>
              </a:rPr>
              <a:t>devices</a:t>
            </a:r>
            <a:r>
              <a:rPr sz="1071" spc="-24" dirty="0">
                <a:latin typeface="Arial"/>
                <a:cs typeface="Arial"/>
              </a:rPr>
              <a:t> </a:t>
            </a:r>
            <a:r>
              <a:rPr sz="1071" dirty="0">
                <a:latin typeface="Arial"/>
                <a:cs typeface="Arial"/>
              </a:rPr>
              <a:t>such</a:t>
            </a:r>
            <a:r>
              <a:rPr sz="1071" spc="-24" dirty="0">
                <a:latin typeface="Arial"/>
                <a:cs typeface="Arial"/>
              </a:rPr>
              <a:t> </a:t>
            </a:r>
            <a:r>
              <a:rPr sz="1071" dirty="0">
                <a:latin typeface="Arial"/>
                <a:cs typeface="Arial"/>
              </a:rPr>
              <a:t>as</a:t>
            </a:r>
            <a:r>
              <a:rPr sz="1071" spc="-29" dirty="0">
                <a:latin typeface="Arial"/>
                <a:cs typeface="Arial"/>
              </a:rPr>
              <a:t> </a:t>
            </a:r>
            <a:r>
              <a:rPr sz="1071" dirty="0">
                <a:latin typeface="Arial"/>
                <a:cs typeface="Arial"/>
              </a:rPr>
              <a:t>thermal</a:t>
            </a:r>
            <a:r>
              <a:rPr sz="1071" spc="-24" dirty="0">
                <a:latin typeface="Arial"/>
                <a:cs typeface="Arial"/>
              </a:rPr>
              <a:t> </a:t>
            </a:r>
            <a:r>
              <a:rPr sz="1071" dirty="0">
                <a:latin typeface="Arial"/>
                <a:cs typeface="Arial"/>
              </a:rPr>
              <a:t>expansion</a:t>
            </a:r>
            <a:r>
              <a:rPr sz="1071" spc="-24" dirty="0">
                <a:latin typeface="Arial"/>
                <a:cs typeface="Arial"/>
              </a:rPr>
              <a:t> </a:t>
            </a:r>
            <a:r>
              <a:rPr sz="1071" dirty="0">
                <a:latin typeface="Arial"/>
                <a:cs typeface="Arial"/>
              </a:rPr>
              <a:t>valve</a:t>
            </a:r>
            <a:r>
              <a:rPr sz="1071" spc="-29" dirty="0">
                <a:latin typeface="Arial"/>
                <a:cs typeface="Arial"/>
              </a:rPr>
              <a:t> </a:t>
            </a:r>
            <a:r>
              <a:rPr sz="1071" dirty="0">
                <a:latin typeface="Arial"/>
                <a:cs typeface="Arial"/>
              </a:rPr>
              <a:t>(TXV)</a:t>
            </a:r>
            <a:r>
              <a:rPr sz="1071" spc="-2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orifice</a:t>
            </a:r>
            <a:r>
              <a:rPr sz="1071" spc="-24" dirty="0">
                <a:latin typeface="Arial"/>
                <a:cs typeface="Arial"/>
              </a:rPr>
              <a:t> </a:t>
            </a:r>
            <a:r>
              <a:rPr sz="1071" spc="-10" dirty="0">
                <a:latin typeface="Arial"/>
                <a:cs typeface="Arial"/>
              </a:rPr>
              <a:t>tubes.</a:t>
            </a:r>
            <a:endParaRPr sz="1071">
              <a:latin typeface="Arial"/>
              <a:cs typeface="Arial"/>
            </a:endParaRPr>
          </a:p>
          <a:p>
            <a:pPr marL="12369" marR="5566" algn="just">
              <a:lnSpc>
                <a:spcPct val="143800"/>
              </a:lnSpc>
              <a:spcBef>
                <a:spcPts val="579"/>
              </a:spcBef>
            </a:pPr>
            <a:r>
              <a:rPr sz="1071" dirty="0">
                <a:latin typeface="Arial"/>
                <a:cs typeface="Arial"/>
              </a:rPr>
              <a:t>The</a:t>
            </a:r>
            <a:r>
              <a:rPr sz="1071" spc="-49" dirty="0">
                <a:latin typeface="Arial"/>
                <a:cs typeface="Arial"/>
              </a:rPr>
              <a:t> </a:t>
            </a:r>
            <a:r>
              <a:rPr sz="1071" dirty="0">
                <a:latin typeface="Arial"/>
                <a:cs typeface="Arial"/>
              </a:rPr>
              <a:t>flow</a:t>
            </a:r>
            <a:r>
              <a:rPr sz="1071" spc="-44" dirty="0">
                <a:latin typeface="Arial"/>
                <a:cs typeface="Arial"/>
              </a:rPr>
              <a:t> </a:t>
            </a:r>
            <a:r>
              <a:rPr sz="1071" dirty="0">
                <a:latin typeface="Arial"/>
                <a:cs typeface="Arial"/>
              </a:rPr>
              <a:t>control</a:t>
            </a:r>
            <a:r>
              <a:rPr sz="1071" spc="-44" dirty="0">
                <a:latin typeface="Arial"/>
                <a:cs typeface="Arial"/>
              </a:rPr>
              <a:t> </a:t>
            </a:r>
            <a:r>
              <a:rPr sz="1071" dirty="0">
                <a:latin typeface="Arial"/>
                <a:cs typeface="Arial"/>
              </a:rPr>
              <a:t>device</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required</a:t>
            </a:r>
            <a:r>
              <a:rPr sz="1071" spc="-4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generate</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pressure</a:t>
            </a:r>
            <a:r>
              <a:rPr sz="1071" spc="-44" dirty="0">
                <a:latin typeface="Arial"/>
                <a:cs typeface="Arial"/>
              </a:rPr>
              <a:t> </a:t>
            </a:r>
            <a:r>
              <a:rPr sz="1071" dirty="0">
                <a:latin typeface="Arial"/>
                <a:cs typeface="Arial"/>
              </a:rPr>
              <a:t>difference</a:t>
            </a:r>
            <a:r>
              <a:rPr sz="1071" spc="-44" dirty="0">
                <a:latin typeface="Arial"/>
                <a:cs typeface="Arial"/>
              </a:rPr>
              <a:t> </a:t>
            </a:r>
            <a:r>
              <a:rPr sz="1071" dirty="0">
                <a:latin typeface="Arial"/>
                <a:cs typeface="Arial"/>
              </a:rPr>
              <a:t>for</a:t>
            </a:r>
            <a:r>
              <a:rPr sz="1071" spc="-49" dirty="0">
                <a:latin typeface="Arial"/>
                <a:cs typeface="Arial"/>
              </a:rPr>
              <a:t> </a:t>
            </a:r>
            <a:r>
              <a:rPr sz="1071" dirty="0">
                <a:latin typeface="Arial"/>
                <a:cs typeface="Arial"/>
              </a:rPr>
              <a:t>liquid</a:t>
            </a:r>
            <a:r>
              <a:rPr sz="1071" spc="-44"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to</a:t>
            </a:r>
            <a:r>
              <a:rPr sz="1071" spc="-44" dirty="0">
                <a:latin typeface="Arial"/>
                <a:cs typeface="Arial"/>
              </a:rPr>
              <a:t> </a:t>
            </a:r>
            <a:r>
              <a:rPr sz="1071" spc="-19" dirty="0">
                <a:latin typeface="Arial"/>
                <a:cs typeface="Arial"/>
              </a:rPr>
              <a:t>boil </a:t>
            </a:r>
            <a:r>
              <a:rPr sz="1071" dirty="0">
                <a:latin typeface="Arial"/>
                <a:cs typeface="Arial"/>
              </a:rPr>
              <a:t>off</a:t>
            </a:r>
            <a:r>
              <a:rPr sz="1071" spc="68" dirty="0">
                <a:latin typeface="Arial"/>
                <a:cs typeface="Arial"/>
              </a:rPr>
              <a:t> </a:t>
            </a:r>
            <a:r>
              <a:rPr sz="1071" dirty="0">
                <a:latin typeface="Arial"/>
                <a:cs typeface="Arial"/>
              </a:rPr>
              <a:t>into</a:t>
            </a:r>
            <a:r>
              <a:rPr sz="1071" spc="73" dirty="0">
                <a:latin typeface="Arial"/>
                <a:cs typeface="Arial"/>
              </a:rPr>
              <a:t> </a:t>
            </a:r>
            <a:r>
              <a:rPr sz="1071" dirty="0">
                <a:latin typeface="Arial"/>
                <a:cs typeface="Arial"/>
              </a:rPr>
              <a:t>gas.</a:t>
            </a:r>
            <a:r>
              <a:rPr sz="1071" spc="68" dirty="0">
                <a:latin typeface="Arial"/>
                <a:cs typeface="Arial"/>
              </a:rPr>
              <a:t> </a:t>
            </a:r>
            <a:r>
              <a:rPr sz="1071" dirty="0">
                <a:latin typeface="Arial"/>
                <a:cs typeface="Arial"/>
              </a:rPr>
              <a:t>It</a:t>
            </a:r>
            <a:r>
              <a:rPr sz="1071" spc="73" dirty="0">
                <a:latin typeface="Arial"/>
                <a:cs typeface="Arial"/>
              </a:rPr>
              <a:t> </a:t>
            </a:r>
            <a:r>
              <a:rPr sz="1071" dirty="0">
                <a:latin typeface="Arial"/>
                <a:cs typeface="Arial"/>
              </a:rPr>
              <a:t>creates</a:t>
            </a:r>
            <a:r>
              <a:rPr sz="1071" spc="73" dirty="0">
                <a:latin typeface="Arial"/>
                <a:cs typeface="Arial"/>
              </a:rPr>
              <a:t> </a:t>
            </a:r>
            <a:r>
              <a:rPr sz="1071" dirty="0">
                <a:latin typeface="Arial"/>
                <a:cs typeface="Arial"/>
              </a:rPr>
              <a:t>a</a:t>
            </a:r>
            <a:r>
              <a:rPr sz="1071" spc="68" dirty="0">
                <a:latin typeface="Arial"/>
                <a:cs typeface="Arial"/>
              </a:rPr>
              <a:t> </a:t>
            </a:r>
            <a:r>
              <a:rPr sz="1071" dirty="0">
                <a:latin typeface="Arial"/>
                <a:cs typeface="Arial"/>
              </a:rPr>
              <a:t>pressure</a:t>
            </a:r>
            <a:r>
              <a:rPr sz="1071" spc="68" dirty="0">
                <a:latin typeface="Arial"/>
                <a:cs typeface="Arial"/>
              </a:rPr>
              <a:t> </a:t>
            </a:r>
            <a:r>
              <a:rPr sz="1071" dirty="0">
                <a:latin typeface="Arial"/>
                <a:cs typeface="Arial"/>
              </a:rPr>
              <a:t>drop</a:t>
            </a:r>
            <a:r>
              <a:rPr sz="1071" spc="73" dirty="0">
                <a:latin typeface="Arial"/>
                <a:cs typeface="Arial"/>
              </a:rPr>
              <a:t> </a:t>
            </a:r>
            <a:r>
              <a:rPr sz="1071" dirty="0">
                <a:latin typeface="Arial"/>
                <a:cs typeface="Arial"/>
              </a:rPr>
              <a:t>by</a:t>
            </a:r>
            <a:r>
              <a:rPr sz="1071" spc="73" dirty="0">
                <a:latin typeface="Arial"/>
                <a:cs typeface="Arial"/>
              </a:rPr>
              <a:t> </a:t>
            </a:r>
            <a:r>
              <a:rPr sz="1071" dirty="0">
                <a:latin typeface="Arial"/>
                <a:cs typeface="Arial"/>
              </a:rPr>
              <a:t>restricting</a:t>
            </a:r>
            <a:r>
              <a:rPr sz="1071" spc="7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flow</a:t>
            </a:r>
            <a:r>
              <a:rPr sz="1071" spc="68" dirty="0">
                <a:latin typeface="Arial"/>
                <a:cs typeface="Arial"/>
              </a:rPr>
              <a:t> </a:t>
            </a:r>
            <a:r>
              <a:rPr sz="1071" dirty="0">
                <a:latin typeface="Arial"/>
                <a:cs typeface="Arial"/>
              </a:rPr>
              <a:t>of</a:t>
            </a:r>
            <a:r>
              <a:rPr sz="1071" spc="68" dirty="0">
                <a:latin typeface="Arial"/>
                <a:cs typeface="Arial"/>
              </a:rPr>
              <a:t> </a:t>
            </a:r>
            <a:r>
              <a:rPr sz="1071" dirty="0">
                <a:latin typeface="Arial"/>
                <a:cs typeface="Arial"/>
              </a:rPr>
              <a:t>refrigerant</a:t>
            </a:r>
            <a:r>
              <a:rPr sz="1071" spc="73" dirty="0">
                <a:latin typeface="Arial"/>
                <a:cs typeface="Arial"/>
              </a:rPr>
              <a:t> </a:t>
            </a:r>
            <a:r>
              <a:rPr sz="1071" dirty="0">
                <a:latin typeface="Arial"/>
                <a:cs typeface="Arial"/>
              </a:rPr>
              <a:t>around</a:t>
            </a:r>
            <a:r>
              <a:rPr sz="1071" spc="73" dirty="0">
                <a:latin typeface="Arial"/>
                <a:cs typeface="Arial"/>
              </a:rPr>
              <a:t> </a:t>
            </a:r>
            <a:r>
              <a:rPr sz="1071" dirty="0">
                <a:latin typeface="Arial"/>
                <a:cs typeface="Arial"/>
              </a:rPr>
              <a:t>the</a:t>
            </a:r>
            <a:r>
              <a:rPr sz="1071" spc="73" dirty="0">
                <a:latin typeface="Arial"/>
                <a:cs typeface="Arial"/>
              </a:rPr>
              <a:t> </a:t>
            </a:r>
            <a:r>
              <a:rPr sz="1071" spc="-10" dirty="0">
                <a:latin typeface="Arial"/>
                <a:cs typeface="Arial"/>
              </a:rPr>
              <a:t>system. </a:t>
            </a:r>
            <a:r>
              <a:rPr sz="1071" dirty="0">
                <a:latin typeface="Arial"/>
                <a:cs typeface="Arial"/>
              </a:rPr>
              <a:t>Slowing</a:t>
            </a:r>
            <a:r>
              <a:rPr sz="1071" spc="-19" dirty="0">
                <a:latin typeface="Arial"/>
                <a:cs typeface="Arial"/>
              </a:rPr>
              <a:t> </a:t>
            </a:r>
            <a:r>
              <a:rPr sz="1071" dirty="0">
                <a:latin typeface="Arial"/>
                <a:cs typeface="Arial"/>
              </a:rPr>
              <a:t>down</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flow</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causes</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compressor</a:t>
            </a:r>
            <a:r>
              <a:rPr sz="1071" spc="-15"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partially</a:t>
            </a:r>
            <a:r>
              <a:rPr sz="1071" spc="-19" dirty="0">
                <a:latin typeface="Arial"/>
                <a:cs typeface="Arial"/>
              </a:rPr>
              <a:t> </a:t>
            </a:r>
            <a:r>
              <a:rPr sz="1071" dirty="0">
                <a:latin typeface="Arial"/>
                <a:cs typeface="Arial"/>
              </a:rPr>
              <a:t>evacuate</a:t>
            </a:r>
            <a:r>
              <a:rPr sz="1071" spc="-19" dirty="0">
                <a:latin typeface="Arial"/>
                <a:cs typeface="Arial"/>
              </a:rPr>
              <a:t> </a:t>
            </a:r>
            <a:r>
              <a:rPr sz="1071" dirty="0">
                <a:latin typeface="Arial"/>
                <a:cs typeface="Arial"/>
              </a:rPr>
              <a:t>one</a:t>
            </a:r>
            <a:r>
              <a:rPr sz="1071" spc="-19" dirty="0">
                <a:latin typeface="Arial"/>
                <a:cs typeface="Arial"/>
              </a:rPr>
              <a:t> </a:t>
            </a:r>
            <a:r>
              <a:rPr sz="1071" dirty="0">
                <a:latin typeface="Arial"/>
                <a:cs typeface="Arial"/>
              </a:rPr>
              <a:t>side</a:t>
            </a:r>
            <a:r>
              <a:rPr sz="1071" spc="-15" dirty="0">
                <a:latin typeface="Arial"/>
                <a:cs typeface="Arial"/>
              </a:rPr>
              <a:t> </a:t>
            </a:r>
            <a:r>
              <a:rPr sz="1071" dirty="0">
                <a:latin typeface="Arial"/>
                <a:cs typeface="Arial"/>
              </a:rPr>
              <a:t>of</a:t>
            </a:r>
            <a:r>
              <a:rPr sz="1071" spc="-19" dirty="0">
                <a:latin typeface="Arial"/>
                <a:cs typeface="Arial"/>
              </a:rPr>
              <a:t> </a:t>
            </a:r>
            <a:r>
              <a:rPr sz="1071" spc="-24" dirty="0">
                <a:latin typeface="Arial"/>
                <a:cs typeface="Arial"/>
              </a:rPr>
              <a:t>the </a:t>
            </a:r>
            <a:r>
              <a:rPr sz="1071" dirty="0">
                <a:latin typeface="Arial"/>
                <a:cs typeface="Arial"/>
              </a:rPr>
              <a:t>system.</a:t>
            </a:r>
            <a:r>
              <a:rPr sz="1071" spc="-5" dirty="0">
                <a:latin typeface="Arial"/>
                <a:cs typeface="Arial"/>
              </a:rPr>
              <a:t> </a:t>
            </a:r>
            <a:r>
              <a:rPr sz="1071" dirty="0">
                <a:latin typeface="Arial"/>
                <a:cs typeface="Arial"/>
              </a:rPr>
              <a:t>This </a:t>
            </a:r>
            <a:r>
              <a:rPr sz="1071" spc="-10" dirty="0">
                <a:latin typeface="Arial"/>
                <a:cs typeface="Arial"/>
              </a:rPr>
              <a:t>low-</a:t>
            </a:r>
            <a:r>
              <a:rPr sz="1071" dirty="0">
                <a:latin typeface="Arial"/>
                <a:cs typeface="Arial"/>
              </a:rPr>
              <a:t>pressure</a:t>
            </a:r>
            <a:r>
              <a:rPr sz="1071" spc="-5" dirty="0">
                <a:latin typeface="Arial"/>
                <a:cs typeface="Arial"/>
              </a:rPr>
              <a:t> </a:t>
            </a:r>
            <a:r>
              <a:rPr sz="1071" dirty="0">
                <a:latin typeface="Arial"/>
                <a:cs typeface="Arial"/>
              </a:rPr>
              <a:t>void</a:t>
            </a:r>
            <a:r>
              <a:rPr sz="1071" spc="-5" dirty="0">
                <a:latin typeface="Arial"/>
                <a:cs typeface="Arial"/>
              </a:rPr>
              <a:t> </a:t>
            </a:r>
            <a:r>
              <a:rPr sz="1071" dirty="0">
                <a:latin typeface="Arial"/>
                <a:cs typeface="Arial"/>
              </a:rPr>
              <a:t>is called</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“suction</a:t>
            </a:r>
            <a:r>
              <a:rPr sz="1071" spc="-5" dirty="0">
                <a:latin typeface="Arial"/>
                <a:cs typeface="Arial"/>
              </a:rPr>
              <a:t> </a:t>
            </a:r>
            <a:r>
              <a:rPr sz="1071" dirty="0">
                <a:latin typeface="Arial"/>
                <a:cs typeface="Arial"/>
              </a:rPr>
              <a:t>side” or</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“low</a:t>
            </a:r>
            <a:r>
              <a:rPr sz="1071" spc="-5" dirty="0">
                <a:latin typeface="Arial"/>
                <a:cs typeface="Arial"/>
              </a:rPr>
              <a:t> </a:t>
            </a:r>
            <a:r>
              <a:rPr sz="1071" dirty="0">
                <a:latin typeface="Arial"/>
                <a:cs typeface="Arial"/>
              </a:rPr>
              <a:t>side”</a:t>
            </a:r>
            <a:r>
              <a:rPr sz="1071" spc="-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system.</a:t>
            </a:r>
            <a:r>
              <a:rPr sz="1071" spc="-5" dirty="0">
                <a:latin typeface="Arial"/>
                <a:cs typeface="Arial"/>
              </a:rPr>
              <a:t> </a:t>
            </a:r>
            <a:r>
              <a:rPr sz="1071" spc="-10" dirty="0">
                <a:latin typeface="Arial"/>
                <a:cs typeface="Arial"/>
              </a:rPr>
              <a:t>There </a:t>
            </a:r>
            <a:r>
              <a:rPr sz="1071" dirty="0">
                <a:latin typeface="Arial"/>
                <a:cs typeface="Arial"/>
              </a:rPr>
              <a:t>are</a:t>
            </a:r>
            <a:r>
              <a:rPr sz="1071" spc="-19" dirty="0">
                <a:latin typeface="Arial"/>
                <a:cs typeface="Arial"/>
              </a:rPr>
              <a:t> </a:t>
            </a:r>
            <a:r>
              <a:rPr sz="1071" dirty="0">
                <a:latin typeface="Arial"/>
                <a:cs typeface="Arial"/>
              </a:rPr>
              <a:t>two</a:t>
            </a:r>
            <a:r>
              <a:rPr sz="1071" spc="-19" dirty="0">
                <a:latin typeface="Arial"/>
                <a:cs typeface="Arial"/>
              </a:rPr>
              <a:t> </a:t>
            </a:r>
            <a:r>
              <a:rPr sz="1071" dirty="0">
                <a:latin typeface="Arial"/>
                <a:cs typeface="Arial"/>
              </a:rPr>
              <a:t>commonly</a:t>
            </a:r>
            <a:r>
              <a:rPr sz="1071" spc="-19" dirty="0">
                <a:latin typeface="Arial"/>
                <a:cs typeface="Arial"/>
              </a:rPr>
              <a:t> </a:t>
            </a:r>
            <a:r>
              <a:rPr sz="1071" dirty="0">
                <a:latin typeface="Arial"/>
                <a:cs typeface="Arial"/>
              </a:rPr>
              <a:t>used</a:t>
            </a:r>
            <a:r>
              <a:rPr sz="1071" spc="-19" dirty="0">
                <a:latin typeface="Arial"/>
                <a:cs typeface="Arial"/>
              </a:rPr>
              <a:t> </a:t>
            </a:r>
            <a:r>
              <a:rPr sz="1071" dirty="0">
                <a:latin typeface="Arial"/>
                <a:cs typeface="Arial"/>
              </a:rPr>
              <a:t>type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control</a:t>
            </a:r>
            <a:r>
              <a:rPr sz="1071" spc="-24" dirty="0">
                <a:latin typeface="Arial"/>
                <a:cs typeface="Arial"/>
              </a:rPr>
              <a:t> </a:t>
            </a:r>
            <a:r>
              <a:rPr sz="1071" dirty="0">
                <a:latin typeface="Arial"/>
                <a:cs typeface="Arial"/>
              </a:rPr>
              <a:t>restriction</a:t>
            </a:r>
            <a:r>
              <a:rPr sz="1071" spc="-19" dirty="0">
                <a:latin typeface="Arial"/>
                <a:cs typeface="Arial"/>
              </a:rPr>
              <a:t> </a:t>
            </a:r>
            <a:r>
              <a:rPr sz="1071" spc="-10" dirty="0">
                <a:latin typeface="Arial"/>
                <a:cs typeface="Arial"/>
              </a:rPr>
              <a:t>used:</a:t>
            </a:r>
            <a:endParaRPr sz="1071">
              <a:latin typeface="Arial"/>
              <a:cs typeface="Arial"/>
            </a:endParaRPr>
          </a:p>
          <a:p>
            <a:pPr marL="455161" indent="-220160">
              <a:spcBef>
                <a:spcPts val="1144"/>
              </a:spcBef>
              <a:buAutoNum type="alphaLcPeriod"/>
              <a:tabLst>
                <a:tab pos="455161" algn="l"/>
              </a:tabLst>
            </a:pPr>
            <a:r>
              <a:rPr sz="1071" dirty="0">
                <a:latin typeface="Arial"/>
                <a:cs typeface="Arial"/>
              </a:rPr>
              <a:t>Thermostatic</a:t>
            </a:r>
            <a:r>
              <a:rPr sz="1071" spc="-49" dirty="0">
                <a:latin typeface="Arial"/>
                <a:cs typeface="Arial"/>
              </a:rPr>
              <a:t> </a:t>
            </a:r>
            <a:r>
              <a:rPr sz="1071" dirty="0">
                <a:latin typeface="Arial"/>
                <a:cs typeface="Arial"/>
              </a:rPr>
              <a:t>Expansion</a:t>
            </a:r>
            <a:r>
              <a:rPr sz="1071" spc="-44" dirty="0">
                <a:latin typeface="Arial"/>
                <a:cs typeface="Arial"/>
              </a:rPr>
              <a:t> </a:t>
            </a:r>
            <a:r>
              <a:rPr sz="1071" dirty="0">
                <a:latin typeface="Arial"/>
                <a:cs typeface="Arial"/>
              </a:rPr>
              <a:t>Valve</a:t>
            </a:r>
            <a:r>
              <a:rPr sz="1071" spc="-39" dirty="0">
                <a:latin typeface="Arial"/>
                <a:cs typeface="Arial"/>
              </a:rPr>
              <a:t> </a:t>
            </a:r>
            <a:r>
              <a:rPr sz="1071" dirty="0">
                <a:latin typeface="Arial"/>
                <a:cs typeface="Arial"/>
              </a:rPr>
              <a:t>(TXV)</a:t>
            </a:r>
            <a:r>
              <a:rPr sz="1071" spc="-3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Receiver/dryer</a:t>
            </a:r>
            <a:r>
              <a:rPr sz="1071" spc="-29" dirty="0">
                <a:latin typeface="Arial"/>
                <a:cs typeface="Arial"/>
              </a:rPr>
              <a:t> </a:t>
            </a:r>
            <a:r>
              <a:rPr sz="1071" spc="-10" dirty="0">
                <a:latin typeface="Arial"/>
                <a:cs typeface="Arial"/>
              </a:rPr>
              <a:t>System</a:t>
            </a:r>
            <a:endParaRPr sz="1071">
              <a:latin typeface="Arial"/>
              <a:cs typeface="Arial"/>
            </a:endParaRPr>
          </a:p>
          <a:p>
            <a:pPr marL="455161" indent="-220160">
              <a:spcBef>
                <a:spcPts val="565"/>
              </a:spcBef>
              <a:buAutoNum type="alphaLcPeriod"/>
              <a:tabLst>
                <a:tab pos="455161" algn="l"/>
              </a:tabLst>
            </a:pPr>
            <a:r>
              <a:rPr sz="1071" dirty="0">
                <a:latin typeface="Arial"/>
                <a:cs typeface="Arial"/>
              </a:rPr>
              <a:t>Orifice</a:t>
            </a:r>
            <a:r>
              <a:rPr sz="1071" spc="-29" dirty="0">
                <a:latin typeface="Arial"/>
                <a:cs typeface="Arial"/>
              </a:rPr>
              <a:t> </a:t>
            </a:r>
            <a:r>
              <a:rPr sz="1071" dirty="0">
                <a:latin typeface="Arial"/>
                <a:cs typeface="Arial"/>
              </a:rPr>
              <a:t>Tube</a:t>
            </a:r>
            <a:r>
              <a:rPr sz="1071" spc="-2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Accumulator</a:t>
            </a:r>
            <a:r>
              <a:rPr sz="1071" spc="-29" dirty="0">
                <a:latin typeface="Arial"/>
                <a:cs typeface="Arial"/>
              </a:rPr>
              <a:t> </a:t>
            </a:r>
            <a:r>
              <a:rPr sz="1071" spc="-10" dirty="0">
                <a:latin typeface="Arial"/>
                <a:cs typeface="Arial"/>
              </a:rPr>
              <a:t>System</a:t>
            </a:r>
            <a:endParaRPr sz="1071">
              <a:latin typeface="Arial"/>
              <a:cs typeface="Arial"/>
            </a:endParaRPr>
          </a:p>
          <a:p>
            <a:pPr marL="12369" marR="6803">
              <a:lnSpc>
                <a:spcPct val="143600"/>
              </a:lnSpc>
              <a:spcBef>
                <a:spcPts val="589"/>
              </a:spcBef>
            </a:pPr>
            <a:r>
              <a:rPr sz="1071" dirty="0">
                <a:latin typeface="Arial"/>
                <a:cs typeface="Arial"/>
              </a:rPr>
              <a:t>Both</a:t>
            </a:r>
            <a:r>
              <a:rPr sz="1071" spc="161" dirty="0">
                <a:latin typeface="Arial"/>
                <a:cs typeface="Arial"/>
              </a:rPr>
              <a:t> </a:t>
            </a:r>
            <a:r>
              <a:rPr sz="1071" dirty="0">
                <a:latin typeface="Arial"/>
                <a:cs typeface="Arial"/>
              </a:rPr>
              <a:t>function</a:t>
            </a:r>
            <a:r>
              <a:rPr sz="1071" spc="161" dirty="0">
                <a:latin typeface="Arial"/>
                <a:cs typeface="Arial"/>
              </a:rPr>
              <a:t> </a:t>
            </a:r>
            <a:r>
              <a:rPr sz="1071" dirty="0">
                <a:latin typeface="Arial"/>
                <a:cs typeface="Arial"/>
              </a:rPr>
              <a:t>in</a:t>
            </a:r>
            <a:r>
              <a:rPr sz="1071" spc="161" dirty="0">
                <a:latin typeface="Arial"/>
                <a:cs typeface="Arial"/>
              </a:rPr>
              <a:t> </a:t>
            </a:r>
            <a:r>
              <a:rPr sz="1071" dirty="0">
                <a:latin typeface="Arial"/>
                <a:cs typeface="Arial"/>
              </a:rPr>
              <a:t>a</a:t>
            </a:r>
            <a:r>
              <a:rPr sz="1071" spc="156" dirty="0">
                <a:latin typeface="Arial"/>
                <a:cs typeface="Arial"/>
              </a:rPr>
              <a:t> </a:t>
            </a:r>
            <a:r>
              <a:rPr sz="1071" dirty="0">
                <a:latin typeface="Arial"/>
                <a:cs typeface="Arial"/>
              </a:rPr>
              <a:t>similar</a:t>
            </a:r>
            <a:r>
              <a:rPr sz="1071" spc="161" dirty="0">
                <a:latin typeface="Arial"/>
                <a:cs typeface="Arial"/>
              </a:rPr>
              <a:t> </a:t>
            </a:r>
            <a:r>
              <a:rPr sz="1071" dirty="0">
                <a:latin typeface="Arial"/>
                <a:cs typeface="Arial"/>
              </a:rPr>
              <a:t>manner</a:t>
            </a:r>
            <a:r>
              <a:rPr sz="1071" spc="161" dirty="0">
                <a:latin typeface="Arial"/>
                <a:cs typeface="Arial"/>
              </a:rPr>
              <a:t> </a:t>
            </a:r>
            <a:r>
              <a:rPr sz="1071" dirty="0">
                <a:latin typeface="Arial"/>
                <a:cs typeface="Arial"/>
              </a:rPr>
              <a:t>but</a:t>
            </a:r>
            <a:r>
              <a:rPr sz="1071" spc="161"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placement</a:t>
            </a:r>
            <a:r>
              <a:rPr sz="1071" spc="166" dirty="0">
                <a:latin typeface="Arial"/>
                <a:cs typeface="Arial"/>
              </a:rPr>
              <a:t> </a:t>
            </a:r>
            <a:r>
              <a:rPr sz="1071" dirty="0">
                <a:latin typeface="Arial"/>
                <a:cs typeface="Arial"/>
              </a:rPr>
              <a:t>of</a:t>
            </a:r>
            <a:r>
              <a:rPr sz="1071" spc="161" dirty="0">
                <a:latin typeface="Arial"/>
                <a:cs typeface="Arial"/>
              </a:rPr>
              <a:t> </a:t>
            </a:r>
            <a:r>
              <a:rPr sz="1071" dirty="0">
                <a:latin typeface="Arial"/>
                <a:cs typeface="Arial"/>
              </a:rPr>
              <a:t>refrigerant</a:t>
            </a:r>
            <a:r>
              <a:rPr sz="1071" spc="161" dirty="0">
                <a:latin typeface="Arial"/>
                <a:cs typeface="Arial"/>
              </a:rPr>
              <a:t> </a:t>
            </a:r>
            <a:r>
              <a:rPr sz="1071" dirty="0">
                <a:latin typeface="Arial"/>
                <a:cs typeface="Arial"/>
              </a:rPr>
              <a:t>storage/system</a:t>
            </a:r>
            <a:r>
              <a:rPr sz="1071" spc="151" dirty="0">
                <a:latin typeface="Arial"/>
                <a:cs typeface="Arial"/>
              </a:rPr>
              <a:t> </a:t>
            </a:r>
            <a:r>
              <a:rPr sz="1071" spc="-10" dirty="0">
                <a:latin typeface="Arial"/>
                <a:cs typeface="Arial"/>
              </a:rPr>
              <a:t>protection </a:t>
            </a:r>
            <a:r>
              <a:rPr sz="1071" dirty="0">
                <a:latin typeface="Arial"/>
                <a:cs typeface="Arial"/>
              </a:rPr>
              <a:t>components</a:t>
            </a:r>
            <a:r>
              <a:rPr sz="1071" spc="-34" dirty="0">
                <a:latin typeface="Arial"/>
                <a:cs typeface="Arial"/>
              </a:rPr>
              <a:t> </a:t>
            </a:r>
            <a:r>
              <a:rPr sz="1071" dirty="0">
                <a:latin typeface="Arial"/>
                <a:cs typeface="Arial"/>
              </a:rPr>
              <a:t>is</a:t>
            </a:r>
            <a:r>
              <a:rPr sz="1071" spc="-29" dirty="0">
                <a:latin typeface="Arial"/>
                <a:cs typeface="Arial"/>
              </a:rPr>
              <a:t> </a:t>
            </a:r>
            <a:r>
              <a:rPr sz="1071" spc="-10" dirty="0">
                <a:latin typeface="Arial"/>
                <a:cs typeface="Arial"/>
              </a:rPr>
              <a:t>different.</a:t>
            </a:r>
            <a:endParaRPr sz="1071">
              <a:latin typeface="Arial"/>
              <a:cs typeface="Arial"/>
            </a:endParaRPr>
          </a:p>
          <a:p>
            <a:pPr marL="455161" lvl="2" indent="-442792">
              <a:spcBef>
                <a:spcPts val="1144"/>
              </a:spcBef>
              <a:buFont typeface="Arial"/>
              <a:buAutoNum type="arabicPeriod"/>
              <a:tabLst>
                <a:tab pos="455161" algn="l"/>
              </a:tabLst>
            </a:pPr>
            <a:r>
              <a:rPr sz="1071" b="1" dirty="0">
                <a:latin typeface="Arial"/>
                <a:cs typeface="Arial"/>
              </a:rPr>
              <a:t>Thermostatic</a:t>
            </a:r>
            <a:r>
              <a:rPr sz="1071" b="1" spc="-24" dirty="0">
                <a:latin typeface="Arial"/>
                <a:cs typeface="Arial"/>
              </a:rPr>
              <a:t> </a:t>
            </a:r>
            <a:r>
              <a:rPr sz="1071" b="1" dirty="0">
                <a:latin typeface="Arial"/>
                <a:cs typeface="Arial"/>
              </a:rPr>
              <a:t>Expansion</a:t>
            </a:r>
            <a:r>
              <a:rPr sz="1071" b="1" spc="-24" dirty="0">
                <a:latin typeface="Arial"/>
                <a:cs typeface="Arial"/>
              </a:rPr>
              <a:t> </a:t>
            </a:r>
            <a:r>
              <a:rPr sz="1071" b="1" dirty="0">
                <a:latin typeface="Arial"/>
                <a:cs typeface="Arial"/>
              </a:rPr>
              <a:t>Valve</a:t>
            </a:r>
            <a:r>
              <a:rPr sz="1071" b="1" spc="-19" dirty="0">
                <a:latin typeface="Arial"/>
                <a:cs typeface="Arial"/>
              </a:rPr>
              <a:t> </a:t>
            </a:r>
            <a:r>
              <a:rPr sz="1071" b="1" dirty="0">
                <a:latin typeface="Arial"/>
                <a:cs typeface="Arial"/>
              </a:rPr>
              <a:t>(TXV)</a:t>
            </a:r>
            <a:r>
              <a:rPr sz="1071" b="1" spc="-24" dirty="0">
                <a:latin typeface="Arial"/>
                <a:cs typeface="Arial"/>
              </a:rPr>
              <a:t> </a:t>
            </a:r>
            <a:r>
              <a:rPr sz="1071" b="1" dirty="0">
                <a:latin typeface="Arial"/>
                <a:cs typeface="Arial"/>
              </a:rPr>
              <a:t>and</a:t>
            </a:r>
            <a:r>
              <a:rPr sz="1071" b="1" spc="-19" dirty="0">
                <a:latin typeface="Arial"/>
                <a:cs typeface="Arial"/>
              </a:rPr>
              <a:t> </a:t>
            </a:r>
            <a:r>
              <a:rPr sz="1071" b="1" spc="-10" dirty="0">
                <a:latin typeface="Arial"/>
                <a:cs typeface="Arial"/>
              </a:rPr>
              <a:t>Receiver/dryer</a:t>
            </a:r>
            <a:r>
              <a:rPr sz="1071" b="1" spc="-19" dirty="0">
                <a:latin typeface="Arial"/>
                <a:cs typeface="Arial"/>
              </a:rPr>
              <a:t> </a:t>
            </a:r>
            <a:r>
              <a:rPr sz="1071" b="1" spc="-10" dirty="0">
                <a:latin typeface="Arial"/>
                <a:cs typeface="Arial"/>
              </a:rPr>
              <a:t>System</a:t>
            </a:r>
            <a:endParaRPr sz="1071">
              <a:latin typeface="Arial"/>
              <a:cs typeface="Arial"/>
            </a:endParaRPr>
          </a:p>
          <a:p>
            <a:pPr marL="12369" marR="4947">
              <a:lnSpc>
                <a:spcPct val="144100"/>
              </a:lnSpc>
              <a:spcBef>
                <a:spcPts val="579"/>
              </a:spcBef>
            </a:pPr>
            <a:r>
              <a:rPr sz="1071" dirty="0">
                <a:latin typeface="Arial"/>
                <a:cs typeface="Arial"/>
              </a:rPr>
              <a:t>Thermostatic</a:t>
            </a:r>
            <a:r>
              <a:rPr sz="1071" spc="93" dirty="0">
                <a:latin typeface="Arial"/>
                <a:cs typeface="Arial"/>
              </a:rPr>
              <a:t> </a:t>
            </a:r>
            <a:r>
              <a:rPr sz="1071" dirty="0">
                <a:latin typeface="Arial"/>
                <a:cs typeface="Arial"/>
              </a:rPr>
              <a:t>Expansion</a:t>
            </a:r>
            <a:r>
              <a:rPr sz="1071" spc="88" dirty="0">
                <a:latin typeface="Arial"/>
                <a:cs typeface="Arial"/>
              </a:rPr>
              <a:t> </a:t>
            </a:r>
            <a:r>
              <a:rPr sz="1071" dirty="0">
                <a:latin typeface="Arial"/>
                <a:cs typeface="Arial"/>
              </a:rPr>
              <a:t>Valve</a:t>
            </a:r>
            <a:r>
              <a:rPr sz="1071" spc="97" dirty="0">
                <a:latin typeface="Arial"/>
                <a:cs typeface="Arial"/>
              </a:rPr>
              <a:t> </a:t>
            </a:r>
            <a:r>
              <a:rPr sz="1071" dirty="0">
                <a:latin typeface="Arial"/>
                <a:cs typeface="Arial"/>
              </a:rPr>
              <a:t>(TXV)</a:t>
            </a:r>
            <a:r>
              <a:rPr sz="1071" spc="97" dirty="0">
                <a:latin typeface="Arial"/>
                <a:cs typeface="Arial"/>
              </a:rPr>
              <a:t> </a:t>
            </a:r>
            <a:r>
              <a:rPr sz="1071" dirty="0">
                <a:latin typeface="Arial"/>
                <a:cs typeface="Arial"/>
              </a:rPr>
              <a:t>is</a:t>
            </a:r>
            <a:r>
              <a:rPr sz="1071" spc="97" dirty="0">
                <a:latin typeface="Arial"/>
                <a:cs typeface="Arial"/>
              </a:rPr>
              <a:t> </a:t>
            </a:r>
            <a:r>
              <a:rPr sz="1071" dirty="0">
                <a:latin typeface="Arial"/>
                <a:cs typeface="Arial"/>
              </a:rPr>
              <a:t>used</a:t>
            </a:r>
            <a:r>
              <a:rPr sz="1071" spc="93" dirty="0">
                <a:latin typeface="Arial"/>
                <a:cs typeface="Arial"/>
              </a:rPr>
              <a:t> </a:t>
            </a:r>
            <a:r>
              <a:rPr sz="1071" dirty="0">
                <a:latin typeface="Arial"/>
                <a:cs typeface="Arial"/>
              </a:rPr>
              <a:t>with</a:t>
            </a:r>
            <a:r>
              <a:rPr sz="1071" spc="97"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receiver/dryer</a:t>
            </a:r>
            <a:r>
              <a:rPr sz="1071" spc="97" dirty="0">
                <a:latin typeface="Arial"/>
                <a:cs typeface="Arial"/>
              </a:rPr>
              <a:t> </a:t>
            </a:r>
            <a:r>
              <a:rPr sz="1071" dirty="0">
                <a:latin typeface="Arial"/>
                <a:cs typeface="Arial"/>
              </a:rPr>
              <a:t>system</a:t>
            </a:r>
            <a:r>
              <a:rPr sz="1071" spc="88" dirty="0">
                <a:latin typeface="Arial"/>
                <a:cs typeface="Arial"/>
              </a:rPr>
              <a:t> </a:t>
            </a:r>
            <a:r>
              <a:rPr sz="1071" dirty="0">
                <a:latin typeface="Arial"/>
                <a:cs typeface="Arial"/>
              </a:rPr>
              <a:t>and</a:t>
            </a:r>
            <a:r>
              <a:rPr sz="1071" spc="97" dirty="0">
                <a:latin typeface="Arial"/>
                <a:cs typeface="Arial"/>
              </a:rPr>
              <a:t> </a:t>
            </a:r>
            <a:r>
              <a:rPr sz="1071" dirty="0">
                <a:latin typeface="Arial"/>
                <a:cs typeface="Arial"/>
              </a:rPr>
              <a:t>is</a:t>
            </a:r>
            <a:r>
              <a:rPr sz="1071" spc="88" dirty="0">
                <a:latin typeface="Arial"/>
                <a:cs typeface="Arial"/>
              </a:rPr>
              <a:t> </a:t>
            </a:r>
            <a:r>
              <a:rPr sz="1071" spc="-10" dirty="0">
                <a:latin typeface="Arial"/>
                <a:cs typeface="Arial"/>
              </a:rPr>
              <a:t>positioned </a:t>
            </a:r>
            <a:r>
              <a:rPr sz="1071" dirty="0">
                <a:latin typeface="Arial"/>
                <a:cs typeface="Arial"/>
              </a:rPr>
              <a:t>between</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2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receiver/dryer.</a:t>
            </a:r>
            <a:endParaRPr sz="1071">
              <a:latin typeface="Arial"/>
              <a:cs typeface="Arial"/>
            </a:endParaRPr>
          </a:p>
          <a:p>
            <a:pPr marL="12369" marR="6184">
              <a:lnSpc>
                <a:spcPct val="143600"/>
              </a:lnSpc>
              <a:spcBef>
                <a:spcPts val="584"/>
              </a:spcBef>
            </a:pPr>
            <a:r>
              <a:rPr sz="1071" dirty="0">
                <a:latin typeface="Arial"/>
                <a:cs typeface="Arial"/>
              </a:rPr>
              <a:t>The</a:t>
            </a:r>
            <a:r>
              <a:rPr sz="1071" spc="34" dirty="0">
                <a:latin typeface="Arial"/>
                <a:cs typeface="Arial"/>
              </a:rPr>
              <a:t> </a:t>
            </a:r>
            <a:r>
              <a:rPr sz="1071" dirty="0">
                <a:latin typeface="Arial"/>
                <a:cs typeface="Arial"/>
              </a:rPr>
              <a:t>receiver/dryer</a:t>
            </a:r>
            <a:r>
              <a:rPr sz="1071" spc="34" dirty="0">
                <a:latin typeface="Arial"/>
                <a:cs typeface="Arial"/>
              </a:rPr>
              <a:t> </a:t>
            </a:r>
            <a:r>
              <a:rPr sz="1071" dirty="0">
                <a:latin typeface="Arial"/>
                <a:cs typeface="Arial"/>
              </a:rPr>
              <a:t>works</a:t>
            </a:r>
            <a:r>
              <a:rPr sz="1071" spc="39" dirty="0">
                <a:latin typeface="Arial"/>
                <a:cs typeface="Arial"/>
              </a:rPr>
              <a:t> </a:t>
            </a:r>
            <a:r>
              <a:rPr sz="1071" dirty="0">
                <a:latin typeface="Arial"/>
                <a:cs typeface="Arial"/>
              </a:rPr>
              <a:t>like</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accumulator,</a:t>
            </a:r>
            <a:r>
              <a:rPr sz="1071" spc="34" dirty="0">
                <a:latin typeface="Arial"/>
                <a:cs typeface="Arial"/>
              </a:rPr>
              <a:t> </a:t>
            </a:r>
            <a:r>
              <a:rPr sz="1071" dirty="0">
                <a:latin typeface="Arial"/>
                <a:cs typeface="Arial"/>
              </a:rPr>
              <a:t>but</a:t>
            </a:r>
            <a:r>
              <a:rPr sz="1071" spc="39" dirty="0">
                <a:latin typeface="Arial"/>
                <a:cs typeface="Arial"/>
              </a:rPr>
              <a:t> </a:t>
            </a:r>
            <a:r>
              <a:rPr sz="1071" dirty="0">
                <a:latin typeface="Arial"/>
                <a:cs typeface="Arial"/>
              </a:rPr>
              <a:t>it</a:t>
            </a:r>
            <a:r>
              <a:rPr sz="1071" spc="3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located</a:t>
            </a:r>
            <a:r>
              <a:rPr sz="1071" spc="34" dirty="0">
                <a:latin typeface="Arial"/>
                <a:cs typeface="Arial"/>
              </a:rPr>
              <a:t> </a:t>
            </a:r>
            <a:r>
              <a:rPr sz="1071" dirty="0">
                <a:latin typeface="Arial"/>
                <a:cs typeface="Arial"/>
              </a:rPr>
              <a:t>on</a:t>
            </a:r>
            <a:r>
              <a:rPr sz="1071" spc="3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high-</a:t>
            </a:r>
            <a:r>
              <a:rPr sz="1071" dirty="0">
                <a:latin typeface="Arial"/>
                <a:cs typeface="Arial"/>
              </a:rPr>
              <a:t>pressure</a:t>
            </a:r>
            <a:r>
              <a:rPr sz="1071" spc="29" dirty="0">
                <a:latin typeface="Arial"/>
                <a:cs typeface="Arial"/>
              </a:rPr>
              <a:t> </a:t>
            </a:r>
            <a:r>
              <a:rPr sz="1071" dirty="0">
                <a:latin typeface="Arial"/>
                <a:cs typeface="Arial"/>
              </a:rPr>
              <a:t>side</a:t>
            </a:r>
            <a:r>
              <a:rPr sz="1071" spc="34" dirty="0">
                <a:latin typeface="Arial"/>
                <a:cs typeface="Arial"/>
              </a:rPr>
              <a:t> </a:t>
            </a:r>
            <a:r>
              <a:rPr sz="1071" spc="-10" dirty="0">
                <a:latin typeface="Arial"/>
                <a:cs typeface="Arial"/>
              </a:rPr>
              <a:t>rather </a:t>
            </a:r>
            <a:r>
              <a:rPr sz="1071" dirty="0">
                <a:latin typeface="Arial"/>
                <a:cs typeface="Arial"/>
              </a:rPr>
              <a:t>than</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low-</a:t>
            </a:r>
            <a:r>
              <a:rPr sz="1071" dirty="0">
                <a:latin typeface="Arial"/>
                <a:cs typeface="Arial"/>
              </a:rPr>
              <a:t>pressure</a:t>
            </a:r>
            <a:r>
              <a:rPr sz="1071" spc="-19" dirty="0">
                <a:latin typeface="Arial"/>
                <a:cs typeface="Arial"/>
              </a:rPr>
              <a:t> </a:t>
            </a:r>
            <a:r>
              <a:rPr sz="1071" dirty="0">
                <a:latin typeface="Arial"/>
                <a:cs typeface="Arial"/>
              </a:rPr>
              <a:t>side.</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desiccant</a:t>
            </a:r>
            <a:r>
              <a:rPr sz="1071" spc="-15"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this</a:t>
            </a:r>
            <a:r>
              <a:rPr sz="1071" spc="-19"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absorbs</a:t>
            </a:r>
            <a:r>
              <a:rPr sz="1071" spc="-15"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moisture.</a:t>
            </a:r>
            <a:endParaRPr sz="1071">
              <a:latin typeface="Arial"/>
              <a:cs typeface="Arial"/>
            </a:endParaRPr>
          </a:p>
          <a:p>
            <a:pPr marL="455161" lvl="2" indent="-442792" algn="just">
              <a:spcBef>
                <a:spcPts val="1144"/>
              </a:spcBef>
              <a:buFont typeface="Arial"/>
              <a:buAutoNum type="arabicPeriod" startAt="2"/>
              <a:tabLst>
                <a:tab pos="455161" algn="l"/>
              </a:tabLst>
            </a:pPr>
            <a:r>
              <a:rPr sz="1071" b="1" dirty="0">
                <a:latin typeface="Arial"/>
                <a:cs typeface="Arial"/>
              </a:rPr>
              <a:t>Orifice</a:t>
            </a:r>
            <a:r>
              <a:rPr sz="1071" b="1" spc="-24" dirty="0">
                <a:latin typeface="Arial"/>
                <a:cs typeface="Arial"/>
              </a:rPr>
              <a:t> </a:t>
            </a:r>
            <a:r>
              <a:rPr sz="1071" b="1" dirty="0">
                <a:latin typeface="Arial"/>
                <a:cs typeface="Arial"/>
              </a:rPr>
              <a:t>Tube</a:t>
            </a:r>
            <a:r>
              <a:rPr sz="1071" b="1" spc="-24" dirty="0">
                <a:latin typeface="Arial"/>
                <a:cs typeface="Arial"/>
              </a:rPr>
              <a:t> </a:t>
            </a:r>
            <a:r>
              <a:rPr sz="1071" b="1" dirty="0">
                <a:latin typeface="Arial"/>
                <a:cs typeface="Arial"/>
              </a:rPr>
              <a:t>and</a:t>
            </a:r>
            <a:r>
              <a:rPr sz="1071" b="1" spc="-24" dirty="0">
                <a:latin typeface="Arial"/>
                <a:cs typeface="Arial"/>
              </a:rPr>
              <a:t> </a:t>
            </a:r>
            <a:r>
              <a:rPr sz="1071" b="1" dirty="0">
                <a:latin typeface="Arial"/>
                <a:cs typeface="Arial"/>
              </a:rPr>
              <a:t>Accumulator</a:t>
            </a:r>
            <a:r>
              <a:rPr sz="1071" b="1" spc="-29" dirty="0">
                <a:latin typeface="Arial"/>
                <a:cs typeface="Arial"/>
              </a:rPr>
              <a:t> </a:t>
            </a:r>
            <a:r>
              <a:rPr sz="1071" b="1" spc="-10" dirty="0">
                <a:latin typeface="Arial"/>
                <a:cs typeface="Arial"/>
              </a:rPr>
              <a:t>System</a:t>
            </a:r>
            <a:endParaRPr sz="1071">
              <a:latin typeface="Arial"/>
              <a:cs typeface="Arial"/>
            </a:endParaRPr>
          </a:p>
          <a:p>
            <a:pPr marL="12369" marR="4947" algn="just">
              <a:lnSpc>
                <a:spcPct val="143800"/>
              </a:lnSpc>
              <a:spcBef>
                <a:spcPts val="584"/>
              </a:spcBef>
            </a:pPr>
            <a:r>
              <a:rPr sz="1071" dirty="0">
                <a:latin typeface="Arial"/>
                <a:cs typeface="Arial"/>
              </a:rPr>
              <a:t>At</a:t>
            </a:r>
            <a:r>
              <a:rPr sz="1071" spc="-5" dirty="0">
                <a:latin typeface="Arial"/>
                <a:cs typeface="Arial"/>
              </a:rPr>
              <a:t> </a:t>
            </a:r>
            <a:r>
              <a:rPr sz="1071" dirty="0">
                <a:latin typeface="Arial"/>
                <a:cs typeface="Arial"/>
              </a:rPr>
              <a:t>the orifice</a:t>
            </a:r>
            <a:r>
              <a:rPr sz="1071" spc="-5" dirty="0">
                <a:latin typeface="Arial"/>
                <a:cs typeface="Arial"/>
              </a:rPr>
              <a:t> </a:t>
            </a:r>
            <a:r>
              <a:rPr sz="1071" dirty="0">
                <a:latin typeface="Arial"/>
                <a:cs typeface="Arial"/>
              </a:rPr>
              <a:t>tube,</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refrigerant is</a:t>
            </a:r>
            <a:r>
              <a:rPr sz="1071" spc="-15" dirty="0">
                <a:latin typeface="Arial"/>
                <a:cs typeface="Arial"/>
              </a:rPr>
              <a:t> </a:t>
            </a:r>
            <a:r>
              <a:rPr sz="1071" dirty="0">
                <a:latin typeface="Arial"/>
                <a:cs typeface="Arial"/>
              </a:rPr>
              <a:t>forced to</a:t>
            </a:r>
            <a:r>
              <a:rPr sz="1071" spc="-5" dirty="0">
                <a:latin typeface="Arial"/>
                <a:cs typeface="Arial"/>
              </a:rPr>
              <a:t> </a:t>
            </a:r>
            <a:r>
              <a:rPr sz="1071" dirty="0">
                <a:latin typeface="Arial"/>
                <a:cs typeface="Arial"/>
              </a:rPr>
              <a:t>flow through</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fine restriction</a:t>
            </a:r>
            <a:r>
              <a:rPr sz="1071" spc="-5" dirty="0">
                <a:latin typeface="Arial"/>
                <a:cs typeface="Arial"/>
              </a:rPr>
              <a:t> </a:t>
            </a:r>
            <a:r>
              <a:rPr sz="1071" dirty="0">
                <a:latin typeface="Arial"/>
                <a:cs typeface="Arial"/>
              </a:rPr>
              <a:t>(orifice).</a:t>
            </a:r>
            <a:r>
              <a:rPr sz="1071" spc="-5" dirty="0">
                <a:latin typeface="Arial"/>
                <a:cs typeface="Arial"/>
              </a:rPr>
              <a:t> </a:t>
            </a:r>
            <a:r>
              <a:rPr sz="1071" dirty="0">
                <a:latin typeface="Arial"/>
                <a:cs typeface="Arial"/>
              </a:rPr>
              <a:t>This </a:t>
            </a:r>
            <a:r>
              <a:rPr sz="1071" spc="-10" dirty="0">
                <a:latin typeface="Arial"/>
                <a:cs typeface="Arial"/>
              </a:rPr>
              <a:t>causes </a:t>
            </a:r>
            <a:r>
              <a:rPr sz="1071" dirty="0">
                <a:latin typeface="Arial"/>
                <a:cs typeface="Arial"/>
              </a:rPr>
              <a:t>a</a:t>
            </a:r>
            <a:r>
              <a:rPr sz="1071" spc="-15" dirty="0">
                <a:latin typeface="Arial"/>
                <a:cs typeface="Arial"/>
              </a:rPr>
              <a:t> </a:t>
            </a:r>
            <a:r>
              <a:rPr sz="1071" dirty="0">
                <a:latin typeface="Arial"/>
                <a:cs typeface="Arial"/>
              </a:rPr>
              <a:t>pressure</a:t>
            </a:r>
            <a:r>
              <a:rPr sz="1071" spc="-15" dirty="0">
                <a:latin typeface="Arial"/>
                <a:cs typeface="Arial"/>
              </a:rPr>
              <a:t> </a:t>
            </a:r>
            <a:r>
              <a:rPr sz="1071" dirty="0">
                <a:latin typeface="Arial"/>
                <a:cs typeface="Arial"/>
              </a:rPr>
              <a:t>drop</a:t>
            </a:r>
            <a:r>
              <a:rPr sz="1071" spc="-10"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temperature</a:t>
            </a:r>
            <a:r>
              <a:rPr sz="1071" spc="-15" dirty="0">
                <a:latin typeface="Arial"/>
                <a:cs typeface="Arial"/>
              </a:rPr>
              <a:t> </a:t>
            </a:r>
            <a:r>
              <a:rPr sz="1071" dirty="0">
                <a:latin typeface="Arial"/>
                <a:cs typeface="Arial"/>
              </a:rPr>
              <a:t>drop</a:t>
            </a:r>
            <a:r>
              <a:rPr sz="1071" spc="-10"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entering</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evaporator.</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rate</a:t>
            </a:r>
            <a:r>
              <a:rPr sz="1071" spc="-15" dirty="0">
                <a:latin typeface="Arial"/>
                <a:cs typeface="Arial"/>
              </a:rPr>
              <a:t> </a:t>
            </a:r>
            <a:r>
              <a:rPr sz="1071" dirty="0">
                <a:latin typeface="Arial"/>
                <a:cs typeface="Arial"/>
              </a:rPr>
              <a:t>of</a:t>
            </a:r>
            <a:r>
              <a:rPr sz="1071" spc="-15" dirty="0">
                <a:latin typeface="Arial"/>
                <a:cs typeface="Arial"/>
              </a:rPr>
              <a:t> </a:t>
            </a:r>
            <a:r>
              <a:rPr sz="1071" spc="-19" dirty="0">
                <a:latin typeface="Arial"/>
                <a:cs typeface="Arial"/>
              </a:rPr>
              <a:t>flow </a:t>
            </a:r>
            <a:r>
              <a:rPr sz="1071" dirty="0">
                <a:latin typeface="Arial"/>
                <a:cs typeface="Arial"/>
              </a:rPr>
              <a:t>depends</a:t>
            </a:r>
            <a:r>
              <a:rPr sz="1071" spc="-44"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pressure</a:t>
            </a:r>
            <a:r>
              <a:rPr sz="1071" spc="-44" dirty="0">
                <a:latin typeface="Arial"/>
                <a:cs typeface="Arial"/>
              </a:rPr>
              <a:t> </a:t>
            </a:r>
            <a:r>
              <a:rPr sz="1071" dirty="0">
                <a:latin typeface="Arial"/>
                <a:cs typeface="Arial"/>
              </a:rPr>
              <a:t>difference</a:t>
            </a:r>
            <a:r>
              <a:rPr sz="1071" spc="-44" dirty="0">
                <a:latin typeface="Arial"/>
                <a:cs typeface="Arial"/>
              </a:rPr>
              <a:t> </a:t>
            </a:r>
            <a:r>
              <a:rPr sz="1071" dirty="0">
                <a:latin typeface="Arial"/>
                <a:cs typeface="Arial"/>
              </a:rPr>
              <a:t>across</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restriction.</a:t>
            </a:r>
            <a:r>
              <a:rPr sz="1071" spc="-44"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fine</a:t>
            </a:r>
            <a:r>
              <a:rPr sz="1071" spc="-39" dirty="0">
                <a:latin typeface="Arial"/>
                <a:cs typeface="Arial"/>
              </a:rPr>
              <a:t> </a:t>
            </a:r>
            <a:r>
              <a:rPr sz="1071" dirty="0">
                <a:latin typeface="Arial"/>
                <a:cs typeface="Arial"/>
              </a:rPr>
              <a:t>gauze</a:t>
            </a:r>
            <a:r>
              <a:rPr sz="1071" spc="-39" dirty="0">
                <a:latin typeface="Arial"/>
                <a:cs typeface="Arial"/>
              </a:rPr>
              <a:t> </a:t>
            </a:r>
            <a:r>
              <a:rPr sz="1071" dirty="0">
                <a:latin typeface="Arial"/>
                <a:cs typeface="Arial"/>
              </a:rPr>
              <a:t>filter</a:t>
            </a:r>
            <a:r>
              <a:rPr sz="1071" spc="-39" dirty="0">
                <a:latin typeface="Arial"/>
                <a:cs typeface="Arial"/>
              </a:rPr>
              <a:t> </a:t>
            </a:r>
            <a:r>
              <a:rPr sz="1071" dirty="0">
                <a:latin typeface="Arial"/>
                <a:cs typeface="Arial"/>
              </a:rPr>
              <a:t>is</a:t>
            </a:r>
            <a:r>
              <a:rPr sz="1071" spc="-39" dirty="0">
                <a:latin typeface="Arial"/>
                <a:cs typeface="Arial"/>
              </a:rPr>
              <a:t> </a:t>
            </a:r>
            <a:r>
              <a:rPr sz="1071" spc="-10" dirty="0">
                <a:latin typeface="Arial"/>
                <a:cs typeface="Arial"/>
              </a:rPr>
              <a:t>located</a:t>
            </a:r>
            <a:r>
              <a:rPr sz="1071" spc="-49" dirty="0">
                <a:latin typeface="Arial"/>
                <a:cs typeface="Arial"/>
              </a:rPr>
              <a:t> </a:t>
            </a:r>
            <a:r>
              <a:rPr sz="1071" dirty="0">
                <a:latin typeface="Arial"/>
                <a:cs typeface="Arial"/>
              </a:rPr>
              <a:t>at</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inlet </a:t>
            </a:r>
            <a:r>
              <a:rPr sz="1071" dirty="0">
                <a:latin typeface="Arial"/>
                <a:cs typeface="Arial"/>
              </a:rPr>
              <a:t>and</a:t>
            </a:r>
            <a:r>
              <a:rPr sz="1071" spc="49" dirty="0">
                <a:latin typeface="Arial"/>
                <a:cs typeface="Arial"/>
              </a:rPr>
              <a:t> </a:t>
            </a:r>
            <a:r>
              <a:rPr sz="1071" dirty="0">
                <a:latin typeface="Arial"/>
                <a:cs typeface="Arial"/>
              </a:rPr>
              <a:t>outlet</a:t>
            </a:r>
            <a:r>
              <a:rPr sz="1071" spc="49" dirty="0">
                <a:latin typeface="Arial"/>
                <a:cs typeface="Arial"/>
              </a:rPr>
              <a:t> </a:t>
            </a:r>
            <a:r>
              <a:rPr sz="1071" dirty="0">
                <a:latin typeface="Arial"/>
                <a:cs typeface="Arial"/>
              </a:rPr>
              <a:t>sides</a:t>
            </a:r>
            <a:r>
              <a:rPr sz="1071" spc="49" dirty="0">
                <a:latin typeface="Arial"/>
                <a:cs typeface="Arial"/>
              </a:rPr>
              <a:t> </a:t>
            </a:r>
            <a:r>
              <a:rPr sz="1071" dirty="0">
                <a:latin typeface="Arial"/>
                <a:cs typeface="Arial"/>
              </a:rPr>
              <a:t>of</a:t>
            </a:r>
            <a:r>
              <a:rPr sz="1071" spc="5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orifice</a:t>
            </a:r>
            <a:r>
              <a:rPr sz="1071" spc="54" dirty="0">
                <a:latin typeface="Arial"/>
                <a:cs typeface="Arial"/>
              </a:rPr>
              <a:t> </a:t>
            </a:r>
            <a:r>
              <a:rPr sz="1071" dirty="0">
                <a:latin typeface="Arial"/>
                <a:cs typeface="Arial"/>
              </a:rPr>
              <a:t>tube</a:t>
            </a:r>
            <a:r>
              <a:rPr sz="1071" spc="4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filter</a:t>
            </a:r>
            <a:r>
              <a:rPr sz="1071" spc="49" dirty="0">
                <a:latin typeface="Arial"/>
                <a:cs typeface="Arial"/>
              </a:rPr>
              <a:t> </a:t>
            </a:r>
            <a:r>
              <a:rPr sz="1071" dirty="0">
                <a:latin typeface="Arial"/>
                <a:cs typeface="Arial"/>
              </a:rPr>
              <a:t>any</a:t>
            </a:r>
            <a:r>
              <a:rPr sz="1071" spc="58" dirty="0">
                <a:latin typeface="Arial"/>
                <a:cs typeface="Arial"/>
              </a:rPr>
              <a:t> </a:t>
            </a:r>
            <a:r>
              <a:rPr sz="1071" dirty="0">
                <a:latin typeface="Arial"/>
                <a:cs typeface="Arial"/>
              </a:rPr>
              <a:t>contaminants</a:t>
            </a:r>
            <a:r>
              <a:rPr sz="1071" spc="58" dirty="0">
                <a:latin typeface="Arial"/>
                <a:cs typeface="Arial"/>
              </a:rPr>
              <a:t> </a:t>
            </a:r>
            <a:r>
              <a:rPr sz="1071" dirty="0">
                <a:latin typeface="Arial"/>
                <a:cs typeface="Arial"/>
              </a:rPr>
              <a:t>from</a:t>
            </a:r>
            <a:r>
              <a:rPr sz="1071" spc="44" dirty="0">
                <a:latin typeface="Arial"/>
                <a:cs typeface="Arial"/>
              </a:rPr>
              <a:t> </a:t>
            </a:r>
            <a:r>
              <a:rPr sz="1071" dirty="0">
                <a:latin typeface="Arial"/>
                <a:cs typeface="Arial"/>
              </a:rPr>
              <a:t>passing</a:t>
            </a:r>
            <a:r>
              <a:rPr sz="1071" spc="54" dirty="0">
                <a:latin typeface="Arial"/>
                <a:cs typeface="Arial"/>
              </a:rPr>
              <a:t> </a:t>
            </a:r>
            <a:r>
              <a:rPr sz="1071" dirty="0">
                <a:latin typeface="Arial"/>
                <a:cs typeface="Arial"/>
              </a:rPr>
              <a:t>onto</a:t>
            </a:r>
            <a:r>
              <a:rPr sz="1071" spc="49"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evaporator. </a:t>
            </a:r>
            <a:r>
              <a:rPr sz="1071" dirty="0">
                <a:latin typeface="Arial"/>
                <a:cs typeface="Arial"/>
              </a:rPr>
              <a:t>Orifice</a:t>
            </a:r>
            <a:r>
              <a:rPr sz="1071" spc="24" dirty="0">
                <a:latin typeface="Arial"/>
                <a:cs typeface="Arial"/>
              </a:rPr>
              <a:t> </a:t>
            </a:r>
            <a:r>
              <a:rPr sz="1071" dirty="0">
                <a:latin typeface="Arial"/>
                <a:cs typeface="Arial"/>
              </a:rPr>
              <a:t>tubes</a:t>
            </a:r>
            <a:r>
              <a:rPr sz="1071" spc="24" dirty="0">
                <a:latin typeface="Arial"/>
                <a:cs typeface="Arial"/>
              </a:rPr>
              <a:t> </a:t>
            </a:r>
            <a:r>
              <a:rPr sz="1071" dirty="0">
                <a:latin typeface="Arial"/>
                <a:cs typeface="Arial"/>
              </a:rPr>
              <a:t>have</a:t>
            </a:r>
            <a:r>
              <a:rPr sz="1071" spc="24" dirty="0">
                <a:latin typeface="Arial"/>
                <a:cs typeface="Arial"/>
              </a:rPr>
              <a:t> </a:t>
            </a:r>
            <a:r>
              <a:rPr sz="1071" dirty="0">
                <a:latin typeface="Arial"/>
                <a:cs typeface="Arial"/>
              </a:rPr>
              <a:t>different</a:t>
            </a:r>
            <a:r>
              <a:rPr sz="1071" spc="24" dirty="0">
                <a:latin typeface="Arial"/>
                <a:cs typeface="Arial"/>
              </a:rPr>
              <a:t> </a:t>
            </a:r>
            <a:r>
              <a:rPr sz="1071" dirty="0">
                <a:latin typeface="Arial"/>
                <a:cs typeface="Arial"/>
              </a:rPr>
              <a:t>size</a:t>
            </a:r>
            <a:r>
              <a:rPr sz="1071" spc="24" dirty="0">
                <a:latin typeface="Arial"/>
                <a:cs typeface="Arial"/>
              </a:rPr>
              <a:t> </a:t>
            </a:r>
            <a:r>
              <a:rPr sz="1071" dirty="0">
                <a:latin typeface="Arial"/>
                <a:cs typeface="Arial"/>
              </a:rPr>
              <a:t>restrictions</a:t>
            </a:r>
            <a:r>
              <a:rPr sz="1071" spc="24" dirty="0">
                <a:latin typeface="Arial"/>
                <a:cs typeface="Arial"/>
              </a:rPr>
              <a:t> </a:t>
            </a:r>
            <a:r>
              <a:rPr sz="1071" dirty="0">
                <a:latin typeface="Arial"/>
                <a:cs typeface="Arial"/>
              </a:rPr>
              <a:t>depending</a:t>
            </a:r>
            <a:r>
              <a:rPr sz="1071" spc="29"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A/C</a:t>
            </a:r>
            <a:r>
              <a:rPr sz="1071" spc="19"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normal</a:t>
            </a:r>
            <a:r>
              <a:rPr sz="1071" spc="24" dirty="0">
                <a:latin typeface="Arial"/>
                <a:cs typeface="Arial"/>
              </a:rPr>
              <a:t> </a:t>
            </a:r>
            <a:r>
              <a:rPr sz="1071" spc="-10" dirty="0">
                <a:latin typeface="Arial"/>
                <a:cs typeface="Arial"/>
              </a:rPr>
              <a:t>process </a:t>
            </a:r>
            <a:r>
              <a:rPr sz="1071" dirty="0">
                <a:latin typeface="Arial"/>
                <a:cs typeface="Arial"/>
              </a:rPr>
              <a:t>of</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orifice</a:t>
            </a:r>
            <a:r>
              <a:rPr sz="1071" spc="24" dirty="0">
                <a:latin typeface="Arial"/>
                <a:cs typeface="Arial"/>
              </a:rPr>
              <a:t> </a:t>
            </a:r>
            <a:r>
              <a:rPr sz="1071" dirty="0">
                <a:latin typeface="Arial"/>
                <a:cs typeface="Arial"/>
              </a:rPr>
              <a:t>tube</a:t>
            </a:r>
            <a:r>
              <a:rPr sz="1071" spc="2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works</a:t>
            </a:r>
            <a:r>
              <a:rPr sz="1071" spc="29" dirty="0">
                <a:latin typeface="Arial"/>
                <a:cs typeface="Arial"/>
              </a:rPr>
              <a:t> </a:t>
            </a:r>
            <a:r>
              <a:rPr sz="1071" dirty="0">
                <a:latin typeface="Arial"/>
                <a:cs typeface="Arial"/>
              </a:rPr>
              <a:t>as</a:t>
            </a:r>
            <a:r>
              <a:rPr sz="1071" spc="34" dirty="0">
                <a:latin typeface="Arial"/>
                <a:cs typeface="Arial"/>
              </a:rPr>
              <a:t> </a:t>
            </a:r>
            <a:r>
              <a:rPr sz="1071" dirty="0">
                <a:latin typeface="Arial"/>
                <a:cs typeface="Arial"/>
              </a:rPr>
              <a:t>an</a:t>
            </a:r>
            <a:r>
              <a:rPr sz="1071" spc="24" dirty="0">
                <a:latin typeface="Arial"/>
                <a:cs typeface="Arial"/>
              </a:rPr>
              <a:t> </a:t>
            </a:r>
            <a:r>
              <a:rPr sz="1071" dirty="0">
                <a:latin typeface="Arial"/>
                <a:cs typeface="Arial"/>
              </a:rPr>
              <a:t>accumulator,</a:t>
            </a:r>
            <a:r>
              <a:rPr sz="1071" spc="29" dirty="0">
                <a:latin typeface="Arial"/>
                <a:cs typeface="Arial"/>
              </a:rPr>
              <a:t> </a:t>
            </a:r>
            <a:r>
              <a:rPr sz="1071" dirty="0">
                <a:latin typeface="Arial"/>
                <a:cs typeface="Arial"/>
              </a:rPr>
              <a:t>which</a:t>
            </a:r>
            <a:r>
              <a:rPr sz="1071" spc="2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located</a:t>
            </a:r>
            <a:r>
              <a:rPr sz="1071" spc="29"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side</a:t>
            </a:r>
            <a:r>
              <a:rPr sz="1071" spc="29" dirty="0">
                <a:latin typeface="Arial"/>
                <a:cs typeface="Arial"/>
              </a:rPr>
              <a:t> </a:t>
            </a:r>
            <a:r>
              <a:rPr sz="1071" dirty="0">
                <a:latin typeface="Arial"/>
                <a:cs typeface="Arial"/>
              </a:rPr>
              <a:t>before</a:t>
            </a:r>
            <a:r>
              <a:rPr sz="1071" spc="24" dirty="0">
                <a:latin typeface="Arial"/>
                <a:cs typeface="Arial"/>
              </a:rPr>
              <a:t> </a:t>
            </a:r>
            <a:r>
              <a:rPr sz="1071" spc="-24" dirty="0">
                <a:latin typeface="Arial"/>
                <a:cs typeface="Arial"/>
              </a:rPr>
              <a:t>the </a:t>
            </a:r>
            <a:r>
              <a:rPr sz="1071" dirty="0">
                <a:latin typeface="Arial"/>
                <a:cs typeface="Arial"/>
              </a:rPr>
              <a:t>compressor.</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accumulator</a:t>
            </a:r>
            <a:r>
              <a:rPr sz="1071" spc="49" dirty="0">
                <a:latin typeface="Arial"/>
                <a:cs typeface="Arial"/>
              </a:rPr>
              <a:t> </a:t>
            </a:r>
            <a:r>
              <a:rPr sz="1071" dirty="0">
                <a:latin typeface="Arial"/>
                <a:cs typeface="Arial"/>
              </a:rPr>
              <a:t>holds</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refrigerant</a:t>
            </a:r>
            <a:r>
              <a:rPr sz="1071" spc="49" dirty="0">
                <a:latin typeface="Arial"/>
                <a:cs typeface="Arial"/>
              </a:rPr>
              <a:t> </a:t>
            </a:r>
            <a:r>
              <a:rPr sz="1071" dirty="0">
                <a:latin typeface="Arial"/>
                <a:cs typeface="Arial"/>
              </a:rPr>
              <a:t>and</a:t>
            </a:r>
            <a:r>
              <a:rPr sz="1071" spc="54" dirty="0">
                <a:latin typeface="Arial"/>
                <a:cs typeface="Arial"/>
              </a:rPr>
              <a:t> </a:t>
            </a:r>
            <a:r>
              <a:rPr sz="1071" dirty="0">
                <a:latin typeface="Arial"/>
                <a:cs typeface="Arial"/>
              </a:rPr>
              <a:t>removes</a:t>
            </a:r>
            <a:r>
              <a:rPr sz="1071" spc="58" dirty="0">
                <a:latin typeface="Arial"/>
                <a:cs typeface="Arial"/>
              </a:rPr>
              <a:t> </a:t>
            </a:r>
            <a:r>
              <a:rPr sz="1071" dirty="0">
                <a:latin typeface="Arial"/>
                <a:cs typeface="Arial"/>
              </a:rPr>
              <a:t>moisture</a:t>
            </a:r>
            <a:r>
              <a:rPr sz="1071" spc="49" dirty="0">
                <a:latin typeface="Arial"/>
                <a:cs typeface="Arial"/>
              </a:rPr>
              <a:t> </a:t>
            </a:r>
            <a:r>
              <a:rPr sz="1071" dirty="0">
                <a:latin typeface="Arial"/>
                <a:cs typeface="Arial"/>
              </a:rPr>
              <a:t>from</a:t>
            </a:r>
            <a:r>
              <a:rPr sz="1071" spc="49" dirty="0">
                <a:latin typeface="Arial"/>
                <a:cs typeface="Arial"/>
              </a:rPr>
              <a:t> </a:t>
            </a:r>
            <a:r>
              <a:rPr sz="1071" dirty="0">
                <a:latin typeface="Arial"/>
                <a:cs typeface="Arial"/>
              </a:rPr>
              <a:t>it</a:t>
            </a:r>
            <a:r>
              <a:rPr sz="1071" spc="49"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control</a:t>
            </a:r>
            <a:r>
              <a:rPr sz="1071" spc="54" dirty="0">
                <a:latin typeface="Arial"/>
                <a:cs typeface="Arial"/>
              </a:rPr>
              <a:t> </a:t>
            </a:r>
            <a:r>
              <a:rPr sz="1071" spc="-24" dirty="0">
                <a:latin typeface="Arial"/>
                <a:cs typeface="Arial"/>
              </a:rPr>
              <a:t>the </a:t>
            </a:r>
            <a:r>
              <a:rPr sz="1071" spc="-10" dirty="0">
                <a:latin typeface="Arial"/>
                <a:cs typeface="Arial"/>
              </a:rPr>
              <a:t>damage.</a:t>
            </a:r>
            <a:endParaRPr sz="1071">
              <a:latin typeface="Arial"/>
              <a:cs typeface="Arial"/>
            </a:endParaRPr>
          </a:p>
        </p:txBody>
      </p:sp>
      <p:sp>
        <p:nvSpPr>
          <p:cNvPr id="3" name="object 3"/>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4" name="object 4"/>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5" name="object 5"/>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7" name="object 7"/>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35</a:t>
            </a:r>
          </a:p>
        </p:txBody>
      </p:sp>
      <p:sp>
        <p:nvSpPr>
          <p:cNvPr id="8" name="object 3">
            <a:extLst>
              <a:ext uri="{FF2B5EF4-FFF2-40B4-BE49-F238E27FC236}">
                <a16:creationId xmlns:a16="http://schemas.microsoft.com/office/drawing/2014/main" id="{8A8F5E94-411D-DC2E-C7AA-108A0DF80ED1}"/>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graphicFrame>
        <p:nvGraphicFramePr>
          <p:cNvPr id="2" name="Table 1">
            <a:extLst>
              <a:ext uri="{FF2B5EF4-FFF2-40B4-BE49-F238E27FC236}">
                <a16:creationId xmlns:a16="http://schemas.microsoft.com/office/drawing/2014/main" id="{0A15D46D-1777-5F90-EC8F-C5ADF2E4C298}"/>
              </a:ext>
            </a:extLst>
          </p:cNvPr>
          <p:cNvGraphicFramePr>
            <a:graphicFrameLocks noGrp="1"/>
          </p:cNvGraphicFramePr>
          <p:nvPr>
            <p:extLst>
              <p:ext uri="{D42A27DB-BD31-4B8C-83A1-F6EECF244321}">
                <p14:modId xmlns:p14="http://schemas.microsoft.com/office/powerpoint/2010/main" val="2974657075"/>
              </p:ext>
            </p:extLst>
          </p:nvPr>
        </p:nvGraphicFramePr>
        <p:xfrm>
          <a:off x="431800" y="1009650"/>
          <a:ext cx="6705599" cy="8706313"/>
        </p:xfrm>
        <a:graphic>
          <a:graphicData uri="http://schemas.openxmlformats.org/drawingml/2006/table">
            <a:tbl>
              <a:tblPr firstRow="1" bandRow="1">
                <a:tableStyleId>{2D5ABB26-0587-4C30-8999-92F81FD0307C}</a:tableStyleId>
              </a:tblPr>
              <a:tblGrid>
                <a:gridCol w="618780">
                  <a:extLst>
                    <a:ext uri="{9D8B030D-6E8A-4147-A177-3AD203B41FA5}">
                      <a16:colId xmlns:a16="http://schemas.microsoft.com/office/drawing/2014/main" val="2434021471"/>
                    </a:ext>
                  </a:extLst>
                </a:gridCol>
                <a:gridCol w="6086819">
                  <a:extLst>
                    <a:ext uri="{9D8B030D-6E8A-4147-A177-3AD203B41FA5}">
                      <a16:colId xmlns:a16="http://schemas.microsoft.com/office/drawing/2014/main" val="3023101586"/>
                    </a:ext>
                  </a:extLst>
                </a:gridCol>
              </a:tblGrid>
              <a:tr h="264421">
                <a:tc>
                  <a:txBody>
                    <a:bodyPr/>
                    <a:lstStyle/>
                    <a:p>
                      <a:pPr marR="92075" algn="ctr">
                        <a:lnSpc>
                          <a:spcPts val="1215"/>
                        </a:lnSpc>
                      </a:pPr>
                      <a:r>
                        <a:rPr sz="1400" b="1" spc="-20" dirty="0">
                          <a:latin typeface="Arial"/>
                          <a:cs typeface="Arial"/>
                        </a:rPr>
                        <a:t>1.0.</a:t>
                      </a:r>
                      <a:endParaRPr sz="1400" dirty="0">
                        <a:latin typeface="Arial"/>
                        <a:cs typeface="Arial"/>
                      </a:endParaRPr>
                    </a:p>
                  </a:txBody>
                  <a:tcPr marL="0" marR="0" marT="0" marB="0"/>
                </a:tc>
                <a:tc>
                  <a:txBody>
                    <a:bodyPr/>
                    <a:lstStyle/>
                    <a:p>
                      <a:pPr marL="92075">
                        <a:lnSpc>
                          <a:spcPts val="1215"/>
                        </a:lnSpc>
                      </a:pPr>
                      <a:r>
                        <a:rPr sz="1400" b="1" dirty="0">
                          <a:latin typeface="Arial"/>
                          <a:cs typeface="Arial"/>
                        </a:rPr>
                        <a:t>CHAPTER</a:t>
                      </a:r>
                      <a:r>
                        <a:rPr sz="1400" b="1" spc="-25" dirty="0">
                          <a:latin typeface="Arial"/>
                          <a:cs typeface="Arial"/>
                        </a:rPr>
                        <a:t> </a:t>
                      </a:r>
                      <a:r>
                        <a:rPr sz="1400" b="1" dirty="0">
                          <a:latin typeface="Arial"/>
                          <a:cs typeface="Arial"/>
                        </a:rPr>
                        <a:t>1:</a:t>
                      </a:r>
                      <a:r>
                        <a:rPr sz="1400" b="1" spc="-20" dirty="0">
                          <a:latin typeface="Arial"/>
                          <a:cs typeface="Arial"/>
                        </a:rPr>
                        <a:t> </a:t>
                      </a:r>
                      <a:r>
                        <a:rPr sz="1400" b="1" dirty="0">
                          <a:latin typeface="Arial"/>
                          <a:cs typeface="Arial"/>
                        </a:rPr>
                        <a:t>BASIC</a:t>
                      </a:r>
                      <a:r>
                        <a:rPr sz="1400" b="1" spc="-15" dirty="0">
                          <a:latin typeface="Arial"/>
                          <a:cs typeface="Arial"/>
                        </a:rPr>
                        <a:t> </a:t>
                      </a:r>
                      <a:r>
                        <a:rPr sz="1400" b="1" spc="-10" dirty="0">
                          <a:latin typeface="Arial"/>
                          <a:cs typeface="Arial"/>
                        </a:rPr>
                        <a:t>PRINCIPLES</a:t>
                      </a:r>
                      <a:r>
                        <a:rPr sz="1400" b="1" spc="-15" dirty="0">
                          <a:latin typeface="Arial"/>
                          <a:cs typeface="Arial"/>
                        </a:rPr>
                        <a:t> </a:t>
                      </a:r>
                      <a:r>
                        <a:rPr sz="1400" b="1" dirty="0">
                          <a:latin typeface="Arial"/>
                          <a:cs typeface="Arial"/>
                        </a:rPr>
                        <a:t>OF</a:t>
                      </a:r>
                      <a:r>
                        <a:rPr sz="1400" b="1" spc="-15" dirty="0">
                          <a:latin typeface="Arial"/>
                          <a:cs typeface="Arial"/>
                        </a:rPr>
                        <a:t> </a:t>
                      </a:r>
                      <a:r>
                        <a:rPr sz="1400" b="1" spc="-10" dirty="0">
                          <a:latin typeface="Arial"/>
                          <a:cs typeface="Arial"/>
                        </a:rPr>
                        <a:t>AIR-CONDITIONING</a:t>
                      </a:r>
                      <a:endParaRPr sz="1400" dirty="0">
                        <a:latin typeface="Arial"/>
                        <a:cs typeface="Arial"/>
                      </a:endParaRPr>
                    </a:p>
                  </a:txBody>
                  <a:tcPr marL="0" marR="0" marT="0" marB="0"/>
                </a:tc>
                <a:extLst>
                  <a:ext uri="{0D108BD9-81ED-4DB2-BD59-A6C34878D82A}">
                    <a16:rowId xmlns:a16="http://schemas.microsoft.com/office/drawing/2014/main" val="2124546032"/>
                  </a:ext>
                </a:extLst>
              </a:tr>
              <a:tr h="354694">
                <a:tc>
                  <a:txBody>
                    <a:bodyPr/>
                    <a:lstStyle/>
                    <a:p>
                      <a:pPr marR="130810" algn="ctr">
                        <a:lnSpc>
                          <a:spcPct val="100000"/>
                        </a:lnSpc>
                        <a:spcBef>
                          <a:spcPts val="525"/>
                        </a:spcBef>
                      </a:pPr>
                      <a:r>
                        <a:rPr sz="1400" spc="-25" dirty="0">
                          <a:latin typeface="Arial"/>
                          <a:cs typeface="Arial"/>
                        </a:rPr>
                        <a:t>1.1</a:t>
                      </a:r>
                      <a:endParaRPr sz="1400" dirty="0">
                        <a:latin typeface="Arial"/>
                        <a:cs typeface="Arial"/>
                      </a:endParaRPr>
                    </a:p>
                  </a:txBody>
                  <a:tcPr marL="0" marR="0" marT="66675" marB="0"/>
                </a:tc>
                <a:tc>
                  <a:txBody>
                    <a:bodyPr/>
                    <a:lstStyle/>
                    <a:p>
                      <a:pPr marL="92075">
                        <a:lnSpc>
                          <a:spcPct val="100000"/>
                        </a:lnSpc>
                        <a:spcBef>
                          <a:spcPts val="525"/>
                        </a:spcBef>
                      </a:pPr>
                      <a:r>
                        <a:rPr sz="1400" dirty="0">
                          <a:latin typeface="Arial"/>
                          <a:cs typeface="Arial"/>
                        </a:rPr>
                        <a:t>HVAC</a:t>
                      </a:r>
                      <a:r>
                        <a:rPr sz="1400" spc="-45" dirty="0">
                          <a:latin typeface="Arial"/>
                          <a:cs typeface="Arial"/>
                        </a:rPr>
                        <a:t> </a:t>
                      </a:r>
                      <a:r>
                        <a:rPr sz="1400" spc="-10" dirty="0">
                          <a:latin typeface="Arial"/>
                          <a:cs typeface="Arial"/>
                        </a:rPr>
                        <a:t>System</a:t>
                      </a:r>
                      <a:endParaRPr sz="1400" dirty="0">
                        <a:latin typeface="Arial"/>
                        <a:cs typeface="Arial"/>
                      </a:endParaRPr>
                    </a:p>
                  </a:txBody>
                  <a:tcPr marL="0" marR="0" marT="66675" marB="0"/>
                </a:tc>
                <a:extLst>
                  <a:ext uri="{0D108BD9-81ED-4DB2-BD59-A6C34878D82A}">
                    <a16:rowId xmlns:a16="http://schemas.microsoft.com/office/drawing/2014/main" val="1114710999"/>
                  </a:ext>
                </a:extLst>
              </a:tr>
              <a:tr h="354694">
                <a:tc>
                  <a:txBody>
                    <a:bodyPr/>
                    <a:lstStyle/>
                    <a:p>
                      <a:pPr marR="130810" algn="ctr">
                        <a:lnSpc>
                          <a:spcPct val="100000"/>
                        </a:lnSpc>
                        <a:spcBef>
                          <a:spcPts val="530"/>
                        </a:spcBef>
                      </a:pPr>
                      <a:r>
                        <a:rPr sz="1400" spc="-25" dirty="0">
                          <a:latin typeface="Arial"/>
                          <a:cs typeface="Arial"/>
                        </a:rPr>
                        <a:t>1.2</a:t>
                      </a:r>
                      <a:endParaRPr sz="1400" dirty="0">
                        <a:latin typeface="Arial"/>
                        <a:cs typeface="Arial"/>
                      </a:endParaRPr>
                    </a:p>
                  </a:txBody>
                  <a:tcPr marL="0" marR="0" marT="67310" marB="0"/>
                </a:tc>
                <a:tc>
                  <a:txBody>
                    <a:bodyPr/>
                    <a:lstStyle/>
                    <a:p>
                      <a:pPr marL="92075">
                        <a:lnSpc>
                          <a:spcPct val="100000"/>
                        </a:lnSpc>
                        <a:spcBef>
                          <a:spcPts val="530"/>
                        </a:spcBef>
                      </a:pPr>
                      <a:r>
                        <a:rPr sz="1400" dirty="0">
                          <a:latin typeface="Arial"/>
                          <a:cs typeface="Arial"/>
                        </a:rPr>
                        <a:t>Principles</a:t>
                      </a:r>
                      <a:r>
                        <a:rPr sz="1400" spc="-30" dirty="0">
                          <a:latin typeface="Arial"/>
                          <a:cs typeface="Arial"/>
                        </a:rPr>
                        <a:t> </a:t>
                      </a:r>
                      <a:r>
                        <a:rPr sz="1400" dirty="0">
                          <a:latin typeface="Arial"/>
                          <a:cs typeface="Arial"/>
                        </a:rPr>
                        <a:t>of</a:t>
                      </a:r>
                      <a:r>
                        <a:rPr sz="1400" spc="-30" dirty="0">
                          <a:latin typeface="Arial"/>
                          <a:cs typeface="Arial"/>
                        </a:rPr>
                        <a:t> </a:t>
                      </a:r>
                      <a:r>
                        <a:rPr sz="1400" dirty="0">
                          <a:latin typeface="Arial"/>
                          <a:cs typeface="Arial"/>
                        </a:rPr>
                        <a:t>Air</a:t>
                      </a:r>
                      <a:r>
                        <a:rPr sz="1400" spc="-25" dirty="0">
                          <a:latin typeface="Arial"/>
                          <a:cs typeface="Arial"/>
                        </a:rPr>
                        <a:t> </a:t>
                      </a:r>
                      <a:r>
                        <a:rPr sz="1400" spc="-10" dirty="0">
                          <a:latin typeface="Arial"/>
                          <a:cs typeface="Arial"/>
                        </a:rPr>
                        <a:t>Conditioning</a:t>
                      </a:r>
                      <a:endParaRPr sz="1400" dirty="0">
                        <a:latin typeface="Arial"/>
                        <a:cs typeface="Arial"/>
                      </a:endParaRPr>
                    </a:p>
                  </a:txBody>
                  <a:tcPr marL="0" marR="0" marT="67310" marB="0"/>
                </a:tc>
                <a:extLst>
                  <a:ext uri="{0D108BD9-81ED-4DB2-BD59-A6C34878D82A}">
                    <a16:rowId xmlns:a16="http://schemas.microsoft.com/office/drawing/2014/main" val="4116631343"/>
                  </a:ext>
                </a:extLst>
              </a:tr>
              <a:tr h="354694">
                <a:tc>
                  <a:txBody>
                    <a:bodyPr/>
                    <a:lstStyle/>
                    <a:p>
                      <a:pPr marR="130810" algn="ctr">
                        <a:lnSpc>
                          <a:spcPct val="100000"/>
                        </a:lnSpc>
                        <a:spcBef>
                          <a:spcPts val="525"/>
                        </a:spcBef>
                      </a:pPr>
                      <a:r>
                        <a:rPr sz="1400" spc="-25" dirty="0">
                          <a:latin typeface="Arial"/>
                          <a:cs typeface="Arial"/>
                        </a:rPr>
                        <a:t>1.3</a:t>
                      </a:r>
                      <a:endParaRPr sz="1400" dirty="0">
                        <a:latin typeface="Arial"/>
                        <a:cs typeface="Arial"/>
                      </a:endParaRPr>
                    </a:p>
                  </a:txBody>
                  <a:tcPr marL="0" marR="0" marT="66675" marB="0"/>
                </a:tc>
                <a:tc>
                  <a:txBody>
                    <a:bodyPr/>
                    <a:lstStyle/>
                    <a:p>
                      <a:pPr marL="92075">
                        <a:lnSpc>
                          <a:spcPct val="100000"/>
                        </a:lnSpc>
                        <a:spcBef>
                          <a:spcPts val="525"/>
                        </a:spcBef>
                      </a:pPr>
                      <a:r>
                        <a:rPr sz="1400" spc="-10" dirty="0">
                          <a:latin typeface="Arial"/>
                          <a:cs typeface="Arial"/>
                        </a:rPr>
                        <a:t>Classification</a:t>
                      </a:r>
                      <a:r>
                        <a:rPr sz="1400" spc="25" dirty="0">
                          <a:latin typeface="Arial"/>
                          <a:cs typeface="Arial"/>
                        </a:rPr>
                        <a:t> </a:t>
                      </a:r>
                      <a:r>
                        <a:rPr sz="1400" dirty="0">
                          <a:latin typeface="Arial"/>
                          <a:cs typeface="Arial"/>
                        </a:rPr>
                        <a:t>of</a:t>
                      </a:r>
                      <a:r>
                        <a:rPr sz="1400" spc="25" dirty="0">
                          <a:latin typeface="Arial"/>
                          <a:cs typeface="Arial"/>
                        </a:rPr>
                        <a:t> </a:t>
                      </a:r>
                      <a:r>
                        <a:rPr sz="1400" spc="-20" dirty="0">
                          <a:latin typeface="Arial"/>
                          <a:cs typeface="Arial"/>
                        </a:rPr>
                        <a:t>Heat</a:t>
                      </a:r>
                      <a:endParaRPr sz="1400">
                        <a:latin typeface="Arial"/>
                        <a:cs typeface="Arial"/>
                      </a:endParaRPr>
                    </a:p>
                  </a:txBody>
                  <a:tcPr marL="0" marR="0" marT="66675" marB="0"/>
                </a:tc>
                <a:extLst>
                  <a:ext uri="{0D108BD9-81ED-4DB2-BD59-A6C34878D82A}">
                    <a16:rowId xmlns:a16="http://schemas.microsoft.com/office/drawing/2014/main" val="2816258531"/>
                  </a:ext>
                </a:extLst>
              </a:tr>
              <a:tr h="354694">
                <a:tc>
                  <a:txBody>
                    <a:bodyPr/>
                    <a:lstStyle/>
                    <a:p>
                      <a:pPr marR="130810" algn="ctr">
                        <a:lnSpc>
                          <a:spcPct val="100000"/>
                        </a:lnSpc>
                        <a:spcBef>
                          <a:spcPts val="525"/>
                        </a:spcBef>
                      </a:pPr>
                      <a:r>
                        <a:rPr sz="1400" spc="-25" dirty="0">
                          <a:latin typeface="Arial"/>
                          <a:cs typeface="Arial"/>
                        </a:rPr>
                        <a:t>1.4</a:t>
                      </a:r>
                      <a:endParaRPr sz="1400" dirty="0">
                        <a:latin typeface="Arial"/>
                        <a:cs typeface="Arial"/>
                      </a:endParaRPr>
                    </a:p>
                  </a:txBody>
                  <a:tcPr marL="0" marR="0" marT="66675" marB="0"/>
                </a:tc>
                <a:tc>
                  <a:txBody>
                    <a:bodyPr/>
                    <a:lstStyle/>
                    <a:p>
                      <a:pPr marL="92075">
                        <a:lnSpc>
                          <a:spcPct val="100000"/>
                        </a:lnSpc>
                        <a:spcBef>
                          <a:spcPts val="525"/>
                        </a:spcBef>
                      </a:pPr>
                      <a:r>
                        <a:rPr sz="1400" dirty="0">
                          <a:latin typeface="Arial"/>
                          <a:cs typeface="Arial"/>
                        </a:rPr>
                        <a:t>Rules</a:t>
                      </a:r>
                      <a:r>
                        <a:rPr sz="1400" spc="-20" dirty="0">
                          <a:latin typeface="Arial"/>
                          <a:cs typeface="Arial"/>
                        </a:rPr>
                        <a:t> </a:t>
                      </a:r>
                      <a:r>
                        <a:rPr sz="1400" dirty="0">
                          <a:latin typeface="Arial"/>
                          <a:cs typeface="Arial"/>
                        </a:rPr>
                        <a:t>of</a:t>
                      </a:r>
                      <a:r>
                        <a:rPr sz="1400" spc="-15" dirty="0">
                          <a:latin typeface="Arial"/>
                          <a:cs typeface="Arial"/>
                        </a:rPr>
                        <a:t> </a:t>
                      </a:r>
                      <a:r>
                        <a:rPr sz="1400" dirty="0">
                          <a:latin typeface="Arial"/>
                          <a:cs typeface="Arial"/>
                        </a:rPr>
                        <a:t>Heat</a:t>
                      </a:r>
                      <a:r>
                        <a:rPr sz="1400" spc="-15" dirty="0">
                          <a:latin typeface="Arial"/>
                          <a:cs typeface="Arial"/>
                        </a:rPr>
                        <a:t> </a:t>
                      </a:r>
                      <a:r>
                        <a:rPr sz="1400" spc="-10" dirty="0">
                          <a:latin typeface="Arial"/>
                          <a:cs typeface="Arial"/>
                        </a:rPr>
                        <a:t>Transfer</a:t>
                      </a:r>
                      <a:endParaRPr sz="1400">
                        <a:latin typeface="Arial"/>
                        <a:cs typeface="Arial"/>
                      </a:endParaRPr>
                    </a:p>
                  </a:txBody>
                  <a:tcPr marL="0" marR="0" marT="66675" marB="0"/>
                </a:tc>
                <a:extLst>
                  <a:ext uri="{0D108BD9-81ED-4DB2-BD59-A6C34878D82A}">
                    <a16:rowId xmlns:a16="http://schemas.microsoft.com/office/drawing/2014/main" val="1552067457"/>
                  </a:ext>
                </a:extLst>
              </a:tr>
              <a:tr h="374203">
                <a:tc>
                  <a:txBody>
                    <a:bodyPr/>
                    <a:lstStyle/>
                    <a:p>
                      <a:pPr marR="130810" algn="ctr">
                        <a:lnSpc>
                          <a:spcPct val="100000"/>
                        </a:lnSpc>
                        <a:spcBef>
                          <a:spcPts val="525"/>
                        </a:spcBef>
                      </a:pPr>
                      <a:r>
                        <a:rPr sz="1400" spc="-25" dirty="0">
                          <a:latin typeface="Arial"/>
                          <a:cs typeface="Arial"/>
                        </a:rPr>
                        <a:t>1.5</a:t>
                      </a:r>
                      <a:endParaRPr sz="1400" dirty="0">
                        <a:latin typeface="Arial"/>
                        <a:cs typeface="Arial"/>
                      </a:endParaRPr>
                    </a:p>
                  </a:txBody>
                  <a:tcPr marL="0" marR="0" marT="66675" marB="0"/>
                </a:tc>
                <a:tc>
                  <a:txBody>
                    <a:bodyPr/>
                    <a:lstStyle/>
                    <a:p>
                      <a:pPr marL="92075">
                        <a:lnSpc>
                          <a:spcPct val="100000"/>
                        </a:lnSpc>
                        <a:spcBef>
                          <a:spcPts val="525"/>
                        </a:spcBef>
                      </a:pPr>
                      <a:r>
                        <a:rPr sz="1400" dirty="0">
                          <a:latin typeface="Arial"/>
                          <a:cs typeface="Arial"/>
                        </a:rPr>
                        <a:t>Factors</a:t>
                      </a:r>
                      <a:r>
                        <a:rPr sz="1400" spc="-30" dirty="0">
                          <a:latin typeface="Arial"/>
                          <a:cs typeface="Arial"/>
                        </a:rPr>
                        <a:t> </a:t>
                      </a:r>
                      <a:r>
                        <a:rPr sz="1400" dirty="0">
                          <a:latin typeface="Arial"/>
                          <a:cs typeface="Arial"/>
                        </a:rPr>
                        <a:t>Affecting</a:t>
                      </a:r>
                      <a:r>
                        <a:rPr sz="1400" spc="-30" dirty="0">
                          <a:latin typeface="Arial"/>
                          <a:cs typeface="Arial"/>
                        </a:rPr>
                        <a:t> </a:t>
                      </a:r>
                      <a:r>
                        <a:rPr sz="1400" dirty="0">
                          <a:latin typeface="Arial"/>
                          <a:cs typeface="Arial"/>
                        </a:rPr>
                        <a:t>Heat</a:t>
                      </a:r>
                      <a:r>
                        <a:rPr sz="1400" spc="-25" dirty="0">
                          <a:latin typeface="Arial"/>
                          <a:cs typeface="Arial"/>
                        </a:rPr>
                        <a:t> </a:t>
                      </a:r>
                      <a:r>
                        <a:rPr sz="1400" dirty="0">
                          <a:latin typeface="Arial"/>
                          <a:cs typeface="Arial"/>
                        </a:rPr>
                        <a:t>Transfer</a:t>
                      </a:r>
                      <a:r>
                        <a:rPr sz="1400" spc="-30" dirty="0">
                          <a:latin typeface="Arial"/>
                          <a:cs typeface="Arial"/>
                        </a:rPr>
                        <a:t> </a:t>
                      </a:r>
                      <a:r>
                        <a:rPr sz="1400" spc="-10" dirty="0">
                          <a:latin typeface="Arial"/>
                          <a:cs typeface="Arial"/>
                        </a:rPr>
                        <a:t>Efficiency</a:t>
                      </a:r>
                      <a:endParaRPr sz="1400">
                        <a:latin typeface="Arial"/>
                        <a:cs typeface="Arial"/>
                      </a:endParaRPr>
                    </a:p>
                  </a:txBody>
                  <a:tcPr marL="0" marR="0" marT="66675" marB="0"/>
                </a:tc>
                <a:extLst>
                  <a:ext uri="{0D108BD9-81ED-4DB2-BD59-A6C34878D82A}">
                    <a16:rowId xmlns:a16="http://schemas.microsoft.com/office/drawing/2014/main" val="1591148930"/>
                  </a:ext>
                </a:extLst>
              </a:tr>
              <a:tr h="354694">
                <a:tc>
                  <a:txBody>
                    <a:bodyPr/>
                    <a:lstStyle/>
                    <a:p>
                      <a:pPr marR="130810" algn="ctr">
                        <a:lnSpc>
                          <a:spcPct val="100000"/>
                        </a:lnSpc>
                        <a:spcBef>
                          <a:spcPts val="530"/>
                        </a:spcBef>
                      </a:pPr>
                      <a:r>
                        <a:rPr sz="1400" spc="-25" dirty="0">
                          <a:latin typeface="Arial"/>
                          <a:cs typeface="Arial"/>
                        </a:rPr>
                        <a:t>1.6</a:t>
                      </a:r>
                      <a:endParaRPr sz="1400" dirty="0">
                        <a:latin typeface="Arial"/>
                        <a:cs typeface="Arial"/>
                      </a:endParaRPr>
                    </a:p>
                  </a:txBody>
                  <a:tcPr marL="0" marR="0" marT="67310" marB="0"/>
                </a:tc>
                <a:tc>
                  <a:txBody>
                    <a:bodyPr/>
                    <a:lstStyle/>
                    <a:p>
                      <a:pPr marL="92075">
                        <a:lnSpc>
                          <a:spcPct val="100000"/>
                        </a:lnSpc>
                        <a:spcBef>
                          <a:spcPts val="530"/>
                        </a:spcBef>
                      </a:pPr>
                      <a:r>
                        <a:rPr sz="1400" dirty="0">
                          <a:latin typeface="Arial"/>
                          <a:cs typeface="Arial"/>
                        </a:rPr>
                        <a:t>Refrigeration</a:t>
                      </a:r>
                      <a:r>
                        <a:rPr sz="1400" spc="-35" dirty="0">
                          <a:latin typeface="Arial"/>
                          <a:cs typeface="Arial"/>
                        </a:rPr>
                        <a:t> </a:t>
                      </a:r>
                      <a:r>
                        <a:rPr sz="1400" dirty="0">
                          <a:latin typeface="Arial"/>
                          <a:cs typeface="Arial"/>
                        </a:rPr>
                        <a:t>System</a:t>
                      </a:r>
                      <a:r>
                        <a:rPr sz="1400" spc="-40" dirty="0">
                          <a:latin typeface="Arial"/>
                          <a:cs typeface="Arial"/>
                        </a:rPr>
                        <a:t> </a:t>
                      </a:r>
                      <a:r>
                        <a:rPr sz="1400" dirty="0">
                          <a:latin typeface="Arial"/>
                          <a:cs typeface="Arial"/>
                        </a:rPr>
                        <a:t>and</a:t>
                      </a:r>
                      <a:r>
                        <a:rPr sz="1400" spc="-35" dirty="0">
                          <a:latin typeface="Arial"/>
                          <a:cs typeface="Arial"/>
                        </a:rPr>
                        <a:t> </a:t>
                      </a:r>
                      <a:r>
                        <a:rPr sz="1400" spc="-10" dirty="0">
                          <a:latin typeface="Arial"/>
                          <a:cs typeface="Arial"/>
                        </a:rPr>
                        <a:t>Components</a:t>
                      </a:r>
                      <a:endParaRPr sz="1400" dirty="0">
                        <a:latin typeface="Arial"/>
                        <a:cs typeface="Arial"/>
                      </a:endParaRPr>
                    </a:p>
                  </a:txBody>
                  <a:tcPr marL="0" marR="0" marT="67310" marB="0"/>
                </a:tc>
                <a:extLst>
                  <a:ext uri="{0D108BD9-81ED-4DB2-BD59-A6C34878D82A}">
                    <a16:rowId xmlns:a16="http://schemas.microsoft.com/office/drawing/2014/main" val="3976761065"/>
                  </a:ext>
                </a:extLst>
              </a:tr>
              <a:tr h="354694">
                <a:tc>
                  <a:txBody>
                    <a:bodyPr/>
                    <a:lstStyle/>
                    <a:p>
                      <a:pPr marR="130810" algn="ctr">
                        <a:lnSpc>
                          <a:spcPct val="100000"/>
                        </a:lnSpc>
                        <a:spcBef>
                          <a:spcPts val="525"/>
                        </a:spcBef>
                      </a:pPr>
                      <a:r>
                        <a:rPr sz="1400" spc="-25" dirty="0">
                          <a:latin typeface="Arial"/>
                          <a:cs typeface="Arial"/>
                        </a:rPr>
                        <a:t>1.7</a:t>
                      </a:r>
                      <a:endParaRPr sz="1400" dirty="0">
                        <a:latin typeface="Arial"/>
                        <a:cs typeface="Arial"/>
                      </a:endParaRPr>
                    </a:p>
                  </a:txBody>
                  <a:tcPr marL="0" marR="0" marT="66675" marB="0"/>
                </a:tc>
                <a:tc>
                  <a:txBody>
                    <a:bodyPr/>
                    <a:lstStyle/>
                    <a:p>
                      <a:pPr marL="92075">
                        <a:lnSpc>
                          <a:spcPct val="100000"/>
                        </a:lnSpc>
                        <a:spcBef>
                          <a:spcPts val="525"/>
                        </a:spcBef>
                      </a:pPr>
                      <a:r>
                        <a:rPr sz="1400" dirty="0">
                          <a:latin typeface="Arial"/>
                          <a:cs typeface="Arial"/>
                        </a:rPr>
                        <a:t>Refrigeration</a:t>
                      </a:r>
                      <a:r>
                        <a:rPr sz="1400" spc="-65" dirty="0">
                          <a:latin typeface="Arial"/>
                          <a:cs typeface="Arial"/>
                        </a:rPr>
                        <a:t> </a:t>
                      </a:r>
                      <a:r>
                        <a:rPr sz="1400" spc="-20" dirty="0">
                          <a:latin typeface="Arial"/>
                          <a:cs typeface="Arial"/>
                        </a:rPr>
                        <a:t>Cycle</a:t>
                      </a:r>
                      <a:endParaRPr sz="1400">
                        <a:latin typeface="Arial"/>
                        <a:cs typeface="Arial"/>
                      </a:endParaRPr>
                    </a:p>
                  </a:txBody>
                  <a:tcPr marL="0" marR="0" marT="66675" marB="0"/>
                </a:tc>
                <a:extLst>
                  <a:ext uri="{0D108BD9-81ED-4DB2-BD59-A6C34878D82A}">
                    <a16:rowId xmlns:a16="http://schemas.microsoft.com/office/drawing/2014/main" val="3255618202"/>
                  </a:ext>
                </a:extLst>
              </a:tr>
              <a:tr h="354694">
                <a:tc>
                  <a:txBody>
                    <a:bodyPr/>
                    <a:lstStyle/>
                    <a:p>
                      <a:pPr marR="130810" algn="ctr">
                        <a:lnSpc>
                          <a:spcPct val="100000"/>
                        </a:lnSpc>
                        <a:spcBef>
                          <a:spcPts val="525"/>
                        </a:spcBef>
                      </a:pPr>
                      <a:r>
                        <a:rPr sz="1400" spc="-25" dirty="0">
                          <a:latin typeface="Arial"/>
                          <a:cs typeface="Arial"/>
                        </a:rPr>
                        <a:t>1.8</a:t>
                      </a:r>
                      <a:endParaRPr sz="1400" dirty="0">
                        <a:latin typeface="Arial"/>
                        <a:cs typeface="Arial"/>
                      </a:endParaRPr>
                    </a:p>
                  </a:txBody>
                  <a:tcPr marL="0" marR="0" marT="66675" marB="0"/>
                </a:tc>
                <a:tc>
                  <a:txBody>
                    <a:bodyPr/>
                    <a:lstStyle/>
                    <a:p>
                      <a:pPr marL="92075">
                        <a:lnSpc>
                          <a:spcPct val="100000"/>
                        </a:lnSpc>
                        <a:spcBef>
                          <a:spcPts val="525"/>
                        </a:spcBef>
                      </a:pPr>
                      <a:r>
                        <a:rPr sz="1400" dirty="0">
                          <a:latin typeface="Arial"/>
                          <a:cs typeface="Arial"/>
                        </a:rPr>
                        <a:t>Automobile</a:t>
                      </a:r>
                      <a:r>
                        <a:rPr sz="1400" spc="-50" dirty="0">
                          <a:latin typeface="Arial"/>
                          <a:cs typeface="Arial"/>
                        </a:rPr>
                        <a:t> </a:t>
                      </a:r>
                      <a:r>
                        <a:rPr sz="1400" spc="-10" dirty="0">
                          <a:latin typeface="Arial"/>
                          <a:cs typeface="Arial"/>
                        </a:rPr>
                        <a:t>Air-</a:t>
                      </a:r>
                      <a:r>
                        <a:rPr sz="1400" dirty="0">
                          <a:latin typeface="Arial"/>
                          <a:cs typeface="Arial"/>
                        </a:rPr>
                        <a:t>conditioning</a:t>
                      </a:r>
                      <a:r>
                        <a:rPr sz="1400" spc="-45" dirty="0">
                          <a:latin typeface="Arial"/>
                          <a:cs typeface="Arial"/>
                        </a:rPr>
                        <a:t> </a:t>
                      </a:r>
                      <a:r>
                        <a:rPr sz="1400" spc="-10" dirty="0">
                          <a:latin typeface="Arial"/>
                          <a:cs typeface="Arial"/>
                        </a:rPr>
                        <a:t>System</a:t>
                      </a:r>
                      <a:endParaRPr sz="1400">
                        <a:latin typeface="Arial"/>
                        <a:cs typeface="Arial"/>
                      </a:endParaRPr>
                    </a:p>
                  </a:txBody>
                  <a:tcPr marL="0" marR="0" marT="66675" marB="0"/>
                </a:tc>
                <a:extLst>
                  <a:ext uri="{0D108BD9-81ED-4DB2-BD59-A6C34878D82A}">
                    <a16:rowId xmlns:a16="http://schemas.microsoft.com/office/drawing/2014/main" val="3350516849"/>
                  </a:ext>
                </a:extLst>
              </a:tr>
              <a:tr h="354694">
                <a:tc>
                  <a:txBody>
                    <a:bodyPr/>
                    <a:lstStyle/>
                    <a:p>
                      <a:pPr marR="91440" algn="ctr">
                        <a:lnSpc>
                          <a:spcPct val="100000"/>
                        </a:lnSpc>
                        <a:spcBef>
                          <a:spcPts val="525"/>
                        </a:spcBef>
                      </a:pPr>
                      <a:r>
                        <a:rPr sz="1400" b="1" spc="-20" dirty="0">
                          <a:latin typeface="Arial"/>
                          <a:cs typeface="Arial"/>
                        </a:rPr>
                        <a:t>2.0.</a:t>
                      </a:r>
                      <a:endParaRPr sz="1400" dirty="0">
                        <a:latin typeface="Arial"/>
                        <a:cs typeface="Arial"/>
                      </a:endParaRPr>
                    </a:p>
                  </a:txBody>
                  <a:tcPr marL="0" marR="0" marT="66675" marB="0"/>
                </a:tc>
                <a:tc>
                  <a:txBody>
                    <a:bodyPr/>
                    <a:lstStyle/>
                    <a:p>
                      <a:pPr marL="92075">
                        <a:lnSpc>
                          <a:spcPct val="100000"/>
                        </a:lnSpc>
                        <a:spcBef>
                          <a:spcPts val="525"/>
                        </a:spcBef>
                      </a:pPr>
                      <a:r>
                        <a:rPr sz="1400" b="1" dirty="0">
                          <a:latin typeface="Arial"/>
                          <a:cs typeface="Arial"/>
                        </a:rPr>
                        <a:t>CHAPTER</a:t>
                      </a:r>
                      <a:r>
                        <a:rPr sz="1400" b="1" spc="-15" dirty="0">
                          <a:latin typeface="Arial"/>
                          <a:cs typeface="Arial"/>
                        </a:rPr>
                        <a:t> </a:t>
                      </a:r>
                      <a:r>
                        <a:rPr sz="1400" b="1" dirty="0">
                          <a:latin typeface="Arial"/>
                          <a:cs typeface="Arial"/>
                        </a:rPr>
                        <a:t>2:</a:t>
                      </a:r>
                      <a:r>
                        <a:rPr sz="1400" b="1" spc="-15" dirty="0">
                          <a:latin typeface="Arial"/>
                          <a:cs typeface="Arial"/>
                        </a:rPr>
                        <a:t> </a:t>
                      </a:r>
                      <a:r>
                        <a:rPr sz="1400" b="1" spc="-10" dirty="0">
                          <a:latin typeface="Arial"/>
                          <a:cs typeface="Arial"/>
                        </a:rPr>
                        <a:t>DESCRIPTION</a:t>
                      </a:r>
                      <a:r>
                        <a:rPr sz="1400" b="1" spc="-20" dirty="0">
                          <a:latin typeface="Arial"/>
                          <a:cs typeface="Arial"/>
                        </a:rPr>
                        <a:t> </a:t>
                      </a:r>
                      <a:r>
                        <a:rPr sz="1400" b="1" dirty="0">
                          <a:latin typeface="Arial"/>
                          <a:cs typeface="Arial"/>
                        </a:rPr>
                        <a:t>OF</a:t>
                      </a:r>
                      <a:r>
                        <a:rPr sz="1400" b="1" spc="-10" dirty="0">
                          <a:latin typeface="Arial"/>
                          <a:cs typeface="Arial"/>
                        </a:rPr>
                        <a:t> COMPONENTS</a:t>
                      </a:r>
                      <a:endParaRPr sz="1400">
                        <a:latin typeface="Arial"/>
                        <a:cs typeface="Arial"/>
                      </a:endParaRPr>
                    </a:p>
                  </a:txBody>
                  <a:tcPr marL="0" marR="0" marT="66675" marB="0"/>
                </a:tc>
                <a:extLst>
                  <a:ext uri="{0D108BD9-81ED-4DB2-BD59-A6C34878D82A}">
                    <a16:rowId xmlns:a16="http://schemas.microsoft.com/office/drawing/2014/main" val="3909795409"/>
                  </a:ext>
                </a:extLst>
              </a:tr>
              <a:tr h="354694">
                <a:tc>
                  <a:txBody>
                    <a:bodyPr/>
                    <a:lstStyle/>
                    <a:p>
                      <a:pPr marR="130810" algn="ctr">
                        <a:lnSpc>
                          <a:spcPct val="100000"/>
                        </a:lnSpc>
                        <a:spcBef>
                          <a:spcPts val="525"/>
                        </a:spcBef>
                      </a:pPr>
                      <a:r>
                        <a:rPr sz="1400" spc="-25" dirty="0">
                          <a:latin typeface="Arial"/>
                          <a:cs typeface="Arial"/>
                        </a:rPr>
                        <a:t>2.1</a:t>
                      </a:r>
                      <a:endParaRPr sz="1400" dirty="0">
                        <a:latin typeface="Arial"/>
                        <a:cs typeface="Arial"/>
                      </a:endParaRPr>
                    </a:p>
                  </a:txBody>
                  <a:tcPr marL="0" marR="0" marT="66675" marB="0"/>
                </a:tc>
                <a:tc>
                  <a:txBody>
                    <a:bodyPr/>
                    <a:lstStyle/>
                    <a:p>
                      <a:pPr marL="92075">
                        <a:lnSpc>
                          <a:spcPct val="100000"/>
                        </a:lnSpc>
                        <a:spcBef>
                          <a:spcPts val="525"/>
                        </a:spcBef>
                      </a:pPr>
                      <a:r>
                        <a:rPr sz="1400" spc="-10" dirty="0">
                          <a:latin typeface="Arial"/>
                          <a:cs typeface="Arial"/>
                        </a:rPr>
                        <a:t>Compressors</a:t>
                      </a:r>
                      <a:endParaRPr sz="1400">
                        <a:latin typeface="Arial"/>
                        <a:cs typeface="Arial"/>
                      </a:endParaRPr>
                    </a:p>
                  </a:txBody>
                  <a:tcPr marL="0" marR="0" marT="66675" marB="0"/>
                </a:tc>
                <a:extLst>
                  <a:ext uri="{0D108BD9-81ED-4DB2-BD59-A6C34878D82A}">
                    <a16:rowId xmlns:a16="http://schemas.microsoft.com/office/drawing/2014/main" val="3457783983"/>
                  </a:ext>
                </a:extLst>
              </a:tr>
              <a:tr h="354694">
                <a:tc>
                  <a:txBody>
                    <a:bodyPr/>
                    <a:lstStyle/>
                    <a:p>
                      <a:pPr marR="130810" algn="ctr">
                        <a:lnSpc>
                          <a:spcPct val="100000"/>
                        </a:lnSpc>
                        <a:spcBef>
                          <a:spcPts val="530"/>
                        </a:spcBef>
                      </a:pPr>
                      <a:r>
                        <a:rPr sz="1400" spc="-25" dirty="0">
                          <a:latin typeface="Arial"/>
                          <a:cs typeface="Arial"/>
                        </a:rPr>
                        <a:t>2.2</a:t>
                      </a:r>
                      <a:endParaRPr sz="1400" dirty="0">
                        <a:latin typeface="Arial"/>
                        <a:cs typeface="Arial"/>
                      </a:endParaRPr>
                    </a:p>
                  </a:txBody>
                  <a:tcPr marL="0" marR="0" marT="67310" marB="0"/>
                </a:tc>
                <a:tc>
                  <a:txBody>
                    <a:bodyPr/>
                    <a:lstStyle/>
                    <a:p>
                      <a:pPr marL="92075">
                        <a:lnSpc>
                          <a:spcPct val="100000"/>
                        </a:lnSpc>
                        <a:spcBef>
                          <a:spcPts val="530"/>
                        </a:spcBef>
                      </a:pPr>
                      <a:r>
                        <a:rPr sz="1400" dirty="0">
                          <a:latin typeface="Arial"/>
                          <a:cs typeface="Arial"/>
                        </a:rPr>
                        <a:t>Electromagnetic</a:t>
                      </a:r>
                      <a:r>
                        <a:rPr sz="1400" spc="-70" dirty="0">
                          <a:latin typeface="Arial"/>
                          <a:cs typeface="Arial"/>
                        </a:rPr>
                        <a:t> </a:t>
                      </a:r>
                      <a:r>
                        <a:rPr sz="1400" spc="-10" dirty="0">
                          <a:latin typeface="Arial"/>
                          <a:cs typeface="Arial"/>
                        </a:rPr>
                        <a:t>Clutch</a:t>
                      </a:r>
                      <a:endParaRPr sz="1400">
                        <a:latin typeface="Arial"/>
                        <a:cs typeface="Arial"/>
                      </a:endParaRPr>
                    </a:p>
                  </a:txBody>
                  <a:tcPr marL="0" marR="0" marT="67310" marB="0"/>
                </a:tc>
                <a:extLst>
                  <a:ext uri="{0D108BD9-81ED-4DB2-BD59-A6C34878D82A}">
                    <a16:rowId xmlns:a16="http://schemas.microsoft.com/office/drawing/2014/main" val="744444557"/>
                  </a:ext>
                </a:extLst>
              </a:tr>
              <a:tr h="354694">
                <a:tc>
                  <a:txBody>
                    <a:bodyPr/>
                    <a:lstStyle/>
                    <a:p>
                      <a:pPr marR="130175" algn="ctr">
                        <a:lnSpc>
                          <a:spcPct val="100000"/>
                        </a:lnSpc>
                        <a:spcBef>
                          <a:spcPts val="525"/>
                        </a:spcBef>
                      </a:pPr>
                      <a:r>
                        <a:rPr sz="1400" spc="-25" dirty="0">
                          <a:latin typeface="Arial"/>
                          <a:cs typeface="Arial"/>
                        </a:rPr>
                        <a:t>2.3</a:t>
                      </a:r>
                      <a:endParaRPr sz="1400" dirty="0">
                        <a:latin typeface="Arial"/>
                        <a:cs typeface="Arial"/>
                      </a:endParaRPr>
                    </a:p>
                  </a:txBody>
                  <a:tcPr marL="0" marR="0" marT="66675" marB="0"/>
                </a:tc>
                <a:tc>
                  <a:txBody>
                    <a:bodyPr/>
                    <a:lstStyle/>
                    <a:p>
                      <a:pPr marL="92075">
                        <a:lnSpc>
                          <a:spcPct val="100000"/>
                        </a:lnSpc>
                        <a:spcBef>
                          <a:spcPts val="525"/>
                        </a:spcBef>
                      </a:pPr>
                      <a:r>
                        <a:rPr sz="1400" dirty="0">
                          <a:latin typeface="Arial"/>
                          <a:cs typeface="Arial"/>
                        </a:rPr>
                        <a:t>Compressor</a:t>
                      </a:r>
                      <a:r>
                        <a:rPr sz="1400" spc="-40" dirty="0">
                          <a:latin typeface="Arial"/>
                          <a:cs typeface="Arial"/>
                        </a:rPr>
                        <a:t> </a:t>
                      </a:r>
                      <a:r>
                        <a:rPr sz="1400" spc="-10" dirty="0">
                          <a:latin typeface="Arial"/>
                          <a:cs typeface="Arial"/>
                        </a:rPr>
                        <a:t>Designs</a:t>
                      </a:r>
                      <a:endParaRPr sz="1400">
                        <a:latin typeface="Arial"/>
                        <a:cs typeface="Arial"/>
                      </a:endParaRPr>
                    </a:p>
                  </a:txBody>
                  <a:tcPr marL="0" marR="0" marT="66675" marB="0"/>
                </a:tc>
                <a:extLst>
                  <a:ext uri="{0D108BD9-81ED-4DB2-BD59-A6C34878D82A}">
                    <a16:rowId xmlns:a16="http://schemas.microsoft.com/office/drawing/2014/main" val="2698560618"/>
                  </a:ext>
                </a:extLst>
              </a:tr>
              <a:tr h="354694">
                <a:tc>
                  <a:txBody>
                    <a:bodyPr/>
                    <a:lstStyle/>
                    <a:p>
                      <a:pPr marR="130175" algn="ctr">
                        <a:lnSpc>
                          <a:spcPct val="100000"/>
                        </a:lnSpc>
                        <a:spcBef>
                          <a:spcPts val="525"/>
                        </a:spcBef>
                      </a:pPr>
                      <a:r>
                        <a:rPr sz="1400" spc="-25" dirty="0">
                          <a:latin typeface="Arial"/>
                          <a:cs typeface="Arial"/>
                        </a:rPr>
                        <a:t>2.4</a:t>
                      </a:r>
                      <a:endParaRPr sz="1400" dirty="0">
                        <a:latin typeface="Arial"/>
                        <a:cs typeface="Arial"/>
                      </a:endParaRPr>
                    </a:p>
                  </a:txBody>
                  <a:tcPr marL="0" marR="0" marT="66675" marB="0"/>
                </a:tc>
                <a:tc>
                  <a:txBody>
                    <a:bodyPr/>
                    <a:lstStyle/>
                    <a:p>
                      <a:pPr marL="92075">
                        <a:lnSpc>
                          <a:spcPct val="100000"/>
                        </a:lnSpc>
                        <a:spcBef>
                          <a:spcPts val="525"/>
                        </a:spcBef>
                      </a:pPr>
                      <a:r>
                        <a:rPr sz="1400" dirty="0">
                          <a:latin typeface="Arial"/>
                          <a:cs typeface="Arial"/>
                        </a:rPr>
                        <a:t>Piston</a:t>
                      </a:r>
                      <a:r>
                        <a:rPr sz="1400" spc="-30" dirty="0">
                          <a:latin typeface="Arial"/>
                          <a:cs typeface="Arial"/>
                        </a:rPr>
                        <a:t> </a:t>
                      </a:r>
                      <a:r>
                        <a:rPr sz="1400" dirty="0">
                          <a:latin typeface="Arial"/>
                          <a:cs typeface="Arial"/>
                        </a:rPr>
                        <a:t>Type</a:t>
                      </a:r>
                      <a:r>
                        <a:rPr sz="1400" spc="-25" dirty="0">
                          <a:latin typeface="Arial"/>
                          <a:cs typeface="Arial"/>
                        </a:rPr>
                        <a:t> </a:t>
                      </a:r>
                      <a:r>
                        <a:rPr sz="1400" spc="-10" dirty="0">
                          <a:latin typeface="Arial"/>
                          <a:cs typeface="Arial"/>
                        </a:rPr>
                        <a:t>Compressor</a:t>
                      </a:r>
                      <a:endParaRPr sz="1400">
                        <a:latin typeface="Arial"/>
                        <a:cs typeface="Arial"/>
                      </a:endParaRPr>
                    </a:p>
                  </a:txBody>
                  <a:tcPr marL="0" marR="0" marT="66675" marB="0"/>
                </a:tc>
                <a:extLst>
                  <a:ext uri="{0D108BD9-81ED-4DB2-BD59-A6C34878D82A}">
                    <a16:rowId xmlns:a16="http://schemas.microsoft.com/office/drawing/2014/main" val="533150406"/>
                  </a:ext>
                </a:extLst>
              </a:tr>
              <a:tr h="354694">
                <a:tc>
                  <a:txBody>
                    <a:bodyPr/>
                    <a:lstStyle/>
                    <a:p>
                      <a:pPr marR="130175" algn="ctr">
                        <a:lnSpc>
                          <a:spcPct val="100000"/>
                        </a:lnSpc>
                        <a:spcBef>
                          <a:spcPts val="525"/>
                        </a:spcBef>
                      </a:pPr>
                      <a:r>
                        <a:rPr sz="1400" spc="-25" dirty="0">
                          <a:latin typeface="Arial"/>
                          <a:cs typeface="Arial"/>
                        </a:rPr>
                        <a:t>2.5</a:t>
                      </a:r>
                      <a:endParaRPr sz="1400" dirty="0">
                        <a:latin typeface="Arial"/>
                        <a:cs typeface="Arial"/>
                      </a:endParaRPr>
                    </a:p>
                  </a:txBody>
                  <a:tcPr marL="0" marR="0" marT="66675" marB="0"/>
                </a:tc>
                <a:tc>
                  <a:txBody>
                    <a:bodyPr/>
                    <a:lstStyle/>
                    <a:p>
                      <a:pPr marL="92710">
                        <a:lnSpc>
                          <a:spcPct val="100000"/>
                        </a:lnSpc>
                        <a:spcBef>
                          <a:spcPts val="525"/>
                        </a:spcBef>
                      </a:pPr>
                      <a:r>
                        <a:rPr sz="1400" spc="-10" dirty="0">
                          <a:latin typeface="Arial"/>
                          <a:cs typeface="Arial"/>
                        </a:rPr>
                        <a:t>Through-</a:t>
                      </a:r>
                      <a:r>
                        <a:rPr sz="1400" dirty="0">
                          <a:latin typeface="Arial"/>
                          <a:cs typeface="Arial"/>
                        </a:rPr>
                        <a:t>Vane</a:t>
                      </a:r>
                      <a:r>
                        <a:rPr sz="1400" spc="-10" dirty="0">
                          <a:latin typeface="Arial"/>
                          <a:cs typeface="Arial"/>
                        </a:rPr>
                        <a:t> </a:t>
                      </a:r>
                      <a:r>
                        <a:rPr sz="1400" dirty="0">
                          <a:latin typeface="Arial"/>
                          <a:cs typeface="Arial"/>
                        </a:rPr>
                        <a:t>(TV)</a:t>
                      </a:r>
                      <a:r>
                        <a:rPr sz="1400" spc="-5" dirty="0">
                          <a:latin typeface="Arial"/>
                          <a:cs typeface="Arial"/>
                        </a:rPr>
                        <a:t> </a:t>
                      </a:r>
                      <a:r>
                        <a:rPr sz="1400" spc="-10" dirty="0">
                          <a:latin typeface="Arial"/>
                          <a:cs typeface="Arial"/>
                        </a:rPr>
                        <a:t>Compressor</a:t>
                      </a:r>
                      <a:endParaRPr sz="1400">
                        <a:latin typeface="Arial"/>
                        <a:cs typeface="Arial"/>
                      </a:endParaRPr>
                    </a:p>
                  </a:txBody>
                  <a:tcPr marL="0" marR="0" marT="66675" marB="0"/>
                </a:tc>
                <a:extLst>
                  <a:ext uri="{0D108BD9-81ED-4DB2-BD59-A6C34878D82A}">
                    <a16:rowId xmlns:a16="http://schemas.microsoft.com/office/drawing/2014/main" val="3019835561"/>
                  </a:ext>
                </a:extLst>
              </a:tr>
              <a:tr h="354694">
                <a:tc>
                  <a:txBody>
                    <a:bodyPr/>
                    <a:lstStyle/>
                    <a:p>
                      <a:pPr marR="129539" algn="ctr">
                        <a:lnSpc>
                          <a:spcPct val="100000"/>
                        </a:lnSpc>
                        <a:spcBef>
                          <a:spcPts val="530"/>
                        </a:spcBef>
                      </a:pPr>
                      <a:r>
                        <a:rPr sz="1400" spc="-25" dirty="0">
                          <a:latin typeface="Arial"/>
                          <a:cs typeface="Arial"/>
                        </a:rPr>
                        <a:t>2.6</a:t>
                      </a:r>
                      <a:endParaRPr sz="1400" dirty="0">
                        <a:latin typeface="Arial"/>
                        <a:cs typeface="Arial"/>
                      </a:endParaRPr>
                    </a:p>
                  </a:txBody>
                  <a:tcPr marL="0" marR="0" marT="67310" marB="0"/>
                </a:tc>
                <a:tc>
                  <a:txBody>
                    <a:bodyPr/>
                    <a:lstStyle/>
                    <a:p>
                      <a:pPr marL="92710">
                        <a:lnSpc>
                          <a:spcPct val="100000"/>
                        </a:lnSpc>
                        <a:spcBef>
                          <a:spcPts val="530"/>
                        </a:spcBef>
                      </a:pPr>
                      <a:r>
                        <a:rPr sz="1400" spc="-10" dirty="0">
                          <a:latin typeface="Arial"/>
                          <a:cs typeface="Arial"/>
                        </a:rPr>
                        <a:t>Swash-</a:t>
                      </a:r>
                      <a:r>
                        <a:rPr sz="1400" dirty="0">
                          <a:latin typeface="Arial"/>
                          <a:cs typeface="Arial"/>
                        </a:rPr>
                        <a:t>plate</a:t>
                      </a:r>
                      <a:r>
                        <a:rPr sz="1400" spc="5" dirty="0">
                          <a:latin typeface="Arial"/>
                          <a:cs typeface="Arial"/>
                        </a:rPr>
                        <a:t> </a:t>
                      </a:r>
                      <a:r>
                        <a:rPr sz="1400" spc="-10" dirty="0">
                          <a:latin typeface="Arial"/>
                          <a:cs typeface="Arial"/>
                        </a:rPr>
                        <a:t>Compressor</a:t>
                      </a:r>
                      <a:endParaRPr sz="1400">
                        <a:latin typeface="Arial"/>
                        <a:cs typeface="Arial"/>
                      </a:endParaRPr>
                    </a:p>
                  </a:txBody>
                  <a:tcPr marL="0" marR="0" marT="67310" marB="0"/>
                </a:tc>
                <a:extLst>
                  <a:ext uri="{0D108BD9-81ED-4DB2-BD59-A6C34878D82A}">
                    <a16:rowId xmlns:a16="http://schemas.microsoft.com/office/drawing/2014/main" val="1869328520"/>
                  </a:ext>
                </a:extLst>
              </a:tr>
              <a:tr h="354694">
                <a:tc>
                  <a:txBody>
                    <a:bodyPr/>
                    <a:lstStyle/>
                    <a:p>
                      <a:pPr marR="129539" algn="ctr">
                        <a:lnSpc>
                          <a:spcPct val="100000"/>
                        </a:lnSpc>
                        <a:spcBef>
                          <a:spcPts val="525"/>
                        </a:spcBef>
                      </a:pPr>
                      <a:r>
                        <a:rPr sz="1400" spc="-25" dirty="0">
                          <a:latin typeface="Arial"/>
                          <a:cs typeface="Arial"/>
                        </a:rPr>
                        <a:t>2.7</a:t>
                      </a:r>
                      <a:endParaRPr sz="1400" dirty="0">
                        <a:latin typeface="Arial"/>
                        <a:cs typeface="Arial"/>
                      </a:endParaRPr>
                    </a:p>
                  </a:txBody>
                  <a:tcPr marL="0" marR="0" marT="66675" marB="0"/>
                </a:tc>
                <a:tc>
                  <a:txBody>
                    <a:bodyPr/>
                    <a:lstStyle/>
                    <a:p>
                      <a:pPr marL="92710">
                        <a:lnSpc>
                          <a:spcPct val="100000"/>
                        </a:lnSpc>
                        <a:spcBef>
                          <a:spcPts val="525"/>
                        </a:spcBef>
                      </a:pPr>
                      <a:r>
                        <a:rPr sz="1400" dirty="0">
                          <a:latin typeface="Arial"/>
                          <a:cs typeface="Arial"/>
                        </a:rPr>
                        <a:t>Variable</a:t>
                      </a:r>
                      <a:r>
                        <a:rPr sz="1400" spc="-45" dirty="0">
                          <a:latin typeface="Arial"/>
                          <a:cs typeface="Arial"/>
                        </a:rPr>
                        <a:t> </a:t>
                      </a:r>
                      <a:r>
                        <a:rPr sz="1400" dirty="0">
                          <a:latin typeface="Arial"/>
                          <a:cs typeface="Arial"/>
                        </a:rPr>
                        <a:t>Displacement</a:t>
                      </a:r>
                      <a:r>
                        <a:rPr sz="1400" spc="-45" dirty="0">
                          <a:latin typeface="Arial"/>
                          <a:cs typeface="Arial"/>
                        </a:rPr>
                        <a:t> </a:t>
                      </a:r>
                      <a:r>
                        <a:rPr sz="1400" dirty="0">
                          <a:latin typeface="Arial"/>
                          <a:cs typeface="Arial"/>
                        </a:rPr>
                        <a:t>Compressor</a:t>
                      </a:r>
                      <a:r>
                        <a:rPr sz="1400" spc="-45" dirty="0">
                          <a:latin typeface="Arial"/>
                          <a:cs typeface="Arial"/>
                        </a:rPr>
                        <a:t> </a:t>
                      </a:r>
                      <a:r>
                        <a:rPr sz="1400" spc="-20" dirty="0">
                          <a:latin typeface="Arial"/>
                          <a:cs typeface="Arial"/>
                        </a:rPr>
                        <a:t>(VDC)</a:t>
                      </a:r>
                      <a:endParaRPr sz="1400">
                        <a:latin typeface="Arial"/>
                        <a:cs typeface="Arial"/>
                      </a:endParaRPr>
                    </a:p>
                  </a:txBody>
                  <a:tcPr marL="0" marR="0" marT="66675" marB="0"/>
                </a:tc>
                <a:extLst>
                  <a:ext uri="{0D108BD9-81ED-4DB2-BD59-A6C34878D82A}">
                    <a16:rowId xmlns:a16="http://schemas.microsoft.com/office/drawing/2014/main" val="1551073318"/>
                  </a:ext>
                </a:extLst>
              </a:tr>
              <a:tr h="354694">
                <a:tc>
                  <a:txBody>
                    <a:bodyPr/>
                    <a:lstStyle/>
                    <a:p>
                      <a:pPr marR="129539" algn="ctr">
                        <a:lnSpc>
                          <a:spcPct val="100000"/>
                        </a:lnSpc>
                        <a:spcBef>
                          <a:spcPts val="525"/>
                        </a:spcBef>
                      </a:pPr>
                      <a:r>
                        <a:rPr sz="1400" spc="-25" dirty="0">
                          <a:latin typeface="Arial"/>
                          <a:cs typeface="Arial"/>
                        </a:rPr>
                        <a:t>2.8</a:t>
                      </a:r>
                      <a:endParaRPr sz="1400" dirty="0">
                        <a:latin typeface="Arial"/>
                        <a:cs typeface="Arial"/>
                      </a:endParaRPr>
                    </a:p>
                  </a:txBody>
                  <a:tcPr marL="0" marR="0" marT="66675" marB="0"/>
                </a:tc>
                <a:tc>
                  <a:txBody>
                    <a:bodyPr/>
                    <a:lstStyle/>
                    <a:p>
                      <a:pPr marL="92710">
                        <a:lnSpc>
                          <a:spcPct val="100000"/>
                        </a:lnSpc>
                        <a:spcBef>
                          <a:spcPts val="525"/>
                        </a:spcBef>
                      </a:pPr>
                      <a:r>
                        <a:rPr sz="1400" dirty="0">
                          <a:latin typeface="Arial"/>
                          <a:cs typeface="Arial"/>
                        </a:rPr>
                        <a:t>Scroll</a:t>
                      </a:r>
                      <a:r>
                        <a:rPr sz="1400" spc="-35" dirty="0">
                          <a:latin typeface="Arial"/>
                          <a:cs typeface="Arial"/>
                        </a:rPr>
                        <a:t> </a:t>
                      </a:r>
                      <a:r>
                        <a:rPr sz="1400" spc="-10" dirty="0">
                          <a:latin typeface="Arial"/>
                          <a:cs typeface="Arial"/>
                        </a:rPr>
                        <a:t>Compressor</a:t>
                      </a:r>
                      <a:endParaRPr sz="1400">
                        <a:latin typeface="Arial"/>
                        <a:cs typeface="Arial"/>
                      </a:endParaRPr>
                    </a:p>
                  </a:txBody>
                  <a:tcPr marL="0" marR="0" marT="66675" marB="0"/>
                </a:tc>
                <a:extLst>
                  <a:ext uri="{0D108BD9-81ED-4DB2-BD59-A6C34878D82A}">
                    <a16:rowId xmlns:a16="http://schemas.microsoft.com/office/drawing/2014/main" val="4166753715"/>
                  </a:ext>
                </a:extLst>
              </a:tr>
              <a:tr h="354694">
                <a:tc>
                  <a:txBody>
                    <a:bodyPr/>
                    <a:lstStyle/>
                    <a:p>
                      <a:pPr marR="129539" algn="ctr">
                        <a:lnSpc>
                          <a:spcPct val="100000"/>
                        </a:lnSpc>
                        <a:spcBef>
                          <a:spcPts val="525"/>
                        </a:spcBef>
                      </a:pPr>
                      <a:r>
                        <a:rPr sz="1400" spc="-25" dirty="0">
                          <a:latin typeface="Arial"/>
                          <a:cs typeface="Arial"/>
                        </a:rPr>
                        <a:t>2.9</a:t>
                      </a:r>
                      <a:endParaRPr sz="1400" dirty="0">
                        <a:latin typeface="Arial"/>
                        <a:cs typeface="Arial"/>
                      </a:endParaRPr>
                    </a:p>
                  </a:txBody>
                  <a:tcPr marL="0" marR="0" marT="66675" marB="0"/>
                </a:tc>
                <a:tc>
                  <a:txBody>
                    <a:bodyPr/>
                    <a:lstStyle/>
                    <a:p>
                      <a:pPr marL="92710">
                        <a:lnSpc>
                          <a:spcPct val="100000"/>
                        </a:lnSpc>
                        <a:spcBef>
                          <a:spcPts val="525"/>
                        </a:spcBef>
                      </a:pPr>
                      <a:r>
                        <a:rPr sz="1400" dirty="0">
                          <a:latin typeface="Arial"/>
                          <a:cs typeface="Arial"/>
                        </a:rPr>
                        <a:t>Electric</a:t>
                      </a:r>
                      <a:r>
                        <a:rPr sz="1400" spc="-40" dirty="0">
                          <a:latin typeface="Arial"/>
                          <a:cs typeface="Arial"/>
                        </a:rPr>
                        <a:t> </a:t>
                      </a:r>
                      <a:r>
                        <a:rPr sz="1400" spc="-10" dirty="0">
                          <a:latin typeface="Arial"/>
                          <a:cs typeface="Arial"/>
                        </a:rPr>
                        <a:t>Compressors</a:t>
                      </a:r>
                      <a:endParaRPr sz="1400">
                        <a:latin typeface="Arial"/>
                        <a:cs typeface="Arial"/>
                      </a:endParaRPr>
                    </a:p>
                  </a:txBody>
                  <a:tcPr marL="0" marR="0" marT="66675" marB="0"/>
                </a:tc>
                <a:extLst>
                  <a:ext uri="{0D108BD9-81ED-4DB2-BD59-A6C34878D82A}">
                    <a16:rowId xmlns:a16="http://schemas.microsoft.com/office/drawing/2014/main" val="510893632"/>
                  </a:ext>
                </a:extLst>
              </a:tr>
              <a:tr h="354694">
                <a:tc>
                  <a:txBody>
                    <a:bodyPr/>
                    <a:lstStyle/>
                    <a:p>
                      <a:pPr marR="52069" algn="ctr">
                        <a:lnSpc>
                          <a:spcPct val="100000"/>
                        </a:lnSpc>
                        <a:spcBef>
                          <a:spcPts val="525"/>
                        </a:spcBef>
                      </a:pPr>
                      <a:r>
                        <a:rPr sz="1400" spc="-20" dirty="0">
                          <a:latin typeface="Arial"/>
                          <a:cs typeface="Arial"/>
                        </a:rPr>
                        <a:t>2.10</a:t>
                      </a:r>
                      <a:endParaRPr sz="1400" dirty="0">
                        <a:latin typeface="Arial"/>
                        <a:cs typeface="Arial"/>
                      </a:endParaRPr>
                    </a:p>
                  </a:txBody>
                  <a:tcPr marL="0" marR="0" marT="66675" marB="0"/>
                </a:tc>
                <a:tc>
                  <a:txBody>
                    <a:bodyPr/>
                    <a:lstStyle/>
                    <a:p>
                      <a:pPr marL="92710">
                        <a:lnSpc>
                          <a:spcPct val="100000"/>
                        </a:lnSpc>
                        <a:spcBef>
                          <a:spcPts val="525"/>
                        </a:spcBef>
                      </a:pPr>
                      <a:r>
                        <a:rPr sz="1400" dirty="0">
                          <a:latin typeface="Arial"/>
                          <a:cs typeface="Arial"/>
                        </a:rPr>
                        <a:t>Air</a:t>
                      </a:r>
                      <a:r>
                        <a:rPr sz="1400" spc="-40" dirty="0">
                          <a:latin typeface="Arial"/>
                          <a:cs typeface="Arial"/>
                        </a:rPr>
                        <a:t> </a:t>
                      </a:r>
                      <a:r>
                        <a:rPr sz="1400" dirty="0">
                          <a:latin typeface="Arial"/>
                          <a:cs typeface="Arial"/>
                        </a:rPr>
                        <a:t>conditioning</a:t>
                      </a:r>
                      <a:r>
                        <a:rPr sz="1400" spc="-40" dirty="0">
                          <a:latin typeface="Arial"/>
                          <a:cs typeface="Arial"/>
                        </a:rPr>
                        <a:t> </a:t>
                      </a:r>
                      <a:r>
                        <a:rPr sz="1400" dirty="0">
                          <a:latin typeface="Arial"/>
                          <a:cs typeface="Arial"/>
                        </a:rPr>
                        <a:t>Compressor</a:t>
                      </a:r>
                      <a:r>
                        <a:rPr sz="1400" spc="-40" dirty="0">
                          <a:latin typeface="Arial"/>
                          <a:cs typeface="Arial"/>
                        </a:rPr>
                        <a:t> </a:t>
                      </a:r>
                      <a:r>
                        <a:rPr sz="1400" spc="-10" dirty="0">
                          <a:latin typeface="Arial"/>
                          <a:cs typeface="Arial"/>
                        </a:rPr>
                        <a:t>Failures</a:t>
                      </a:r>
                      <a:endParaRPr sz="1400">
                        <a:latin typeface="Arial"/>
                        <a:cs typeface="Arial"/>
                      </a:endParaRPr>
                    </a:p>
                  </a:txBody>
                  <a:tcPr marL="0" marR="0" marT="66675" marB="0"/>
                </a:tc>
                <a:extLst>
                  <a:ext uri="{0D108BD9-81ED-4DB2-BD59-A6C34878D82A}">
                    <a16:rowId xmlns:a16="http://schemas.microsoft.com/office/drawing/2014/main" val="3474632687"/>
                  </a:ext>
                </a:extLst>
              </a:tr>
              <a:tr h="354694">
                <a:tc>
                  <a:txBody>
                    <a:bodyPr/>
                    <a:lstStyle/>
                    <a:p>
                      <a:pPr marR="52069" algn="ctr">
                        <a:lnSpc>
                          <a:spcPct val="100000"/>
                        </a:lnSpc>
                        <a:spcBef>
                          <a:spcPts val="530"/>
                        </a:spcBef>
                      </a:pPr>
                      <a:r>
                        <a:rPr sz="1400" spc="-20" dirty="0">
                          <a:latin typeface="Arial"/>
                          <a:cs typeface="Arial"/>
                        </a:rPr>
                        <a:t>2.11</a:t>
                      </a:r>
                      <a:endParaRPr sz="1400" dirty="0">
                        <a:latin typeface="Arial"/>
                        <a:cs typeface="Arial"/>
                      </a:endParaRPr>
                    </a:p>
                  </a:txBody>
                  <a:tcPr marL="0" marR="0" marT="67310" marB="0"/>
                </a:tc>
                <a:tc>
                  <a:txBody>
                    <a:bodyPr/>
                    <a:lstStyle/>
                    <a:p>
                      <a:pPr marL="92710">
                        <a:lnSpc>
                          <a:spcPct val="100000"/>
                        </a:lnSpc>
                        <a:spcBef>
                          <a:spcPts val="530"/>
                        </a:spcBef>
                      </a:pPr>
                      <a:r>
                        <a:rPr sz="1400" spc="-10" dirty="0">
                          <a:latin typeface="Arial"/>
                          <a:cs typeface="Arial"/>
                        </a:rPr>
                        <a:t>Receiver/Dryer</a:t>
                      </a:r>
                      <a:endParaRPr sz="1400">
                        <a:latin typeface="Arial"/>
                        <a:cs typeface="Arial"/>
                      </a:endParaRPr>
                    </a:p>
                  </a:txBody>
                  <a:tcPr marL="0" marR="0" marT="67310" marB="0"/>
                </a:tc>
                <a:extLst>
                  <a:ext uri="{0D108BD9-81ED-4DB2-BD59-A6C34878D82A}">
                    <a16:rowId xmlns:a16="http://schemas.microsoft.com/office/drawing/2014/main" val="4132370587"/>
                  </a:ext>
                </a:extLst>
              </a:tr>
              <a:tr h="354694">
                <a:tc>
                  <a:txBody>
                    <a:bodyPr/>
                    <a:lstStyle/>
                    <a:p>
                      <a:pPr marR="52069" algn="ctr">
                        <a:lnSpc>
                          <a:spcPct val="100000"/>
                        </a:lnSpc>
                        <a:spcBef>
                          <a:spcPts val="525"/>
                        </a:spcBef>
                      </a:pPr>
                      <a:r>
                        <a:rPr sz="1400" spc="-20" dirty="0">
                          <a:latin typeface="Arial"/>
                          <a:cs typeface="Arial"/>
                        </a:rPr>
                        <a:t>2.12</a:t>
                      </a:r>
                      <a:endParaRPr sz="1400" dirty="0">
                        <a:latin typeface="Arial"/>
                        <a:cs typeface="Arial"/>
                      </a:endParaRPr>
                    </a:p>
                  </a:txBody>
                  <a:tcPr marL="0" marR="0" marT="66675" marB="0"/>
                </a:tc>
                <a:tc>
                  <a:txBody>
                    <a:bodyPr/>
                    <a:lstStyle/>
                    <a:p>
                      <a:pPr marL="92710">
                        <a:lnSpc>
                          <a:spcPct val="100000"/>
                        </a:lnSpc>
                        <a:spcBef>
                          <a:spcPts val="525"/>
                        </a:spcBef>
                      </a:pPr>
                      <a:r>
                        <a:rPr sz="1400" spc="-10" dirty="0">
                          <a:latin typeface="Arial"/>
                          <a:cs typeface="Arial"/>
                        </a:rPr>
                        <a:t>Condensers</a:t>
                      </a:r>
                      <a:endParaRPr sz="1400">
                        <a:latin typeface="Arial"/>
                        <a:cs typeface="Arial"/>
                      </a:endParaRPr>
                    </a:p>
                  </a:txBody>
                  <a:tcPr marL="0" marR="0" marT="66675" marB="0"/>
                </a:tc>
                <a:extLst>
                  <a:ext uri="{0D108BD9-81ED-4DB2-BD59-A6C34878D82A}">
                    <a16:rowId xmlns:a16="http://schemas.microsoft.com/office/drawing/2014/main" val="1460830004"/>
                  </a:ext>
                </a:extLst>
              </a:tr>
              <a:tr h="354694">
                <a:tc>
                  <a:txBody>
                    <a:bodyPr/>
                    <a:lstStyle/>
                    <a:p>
                      <a:pPr marR="52069" algn="ctr">
                        <a:lnSpc>
                          <a:spcPct val="100000"/>
                        </a:lnSpc>
                        <a:spcBef>
                          <a:spcPts val="525"/>
                        </a:spcBef>
                      </a:pPr>
                      <a:r>
                        <a:rPr sz="1400" spc="-20" dirty="0">
                          <a:latin typeface="Arial"/>
                          <a:cs typeface="Arial"/>
                        </a:rPr>
                        <a:t>2.13</a:t>
                      </a:r>
                      <a:endParaRPr sz="1400" dirty="0">
                        <a:latin typeface="Arial"/>
                        <a:cs typeface="Arial"/>
                      </a:endParaRPr>
                    </a:p>
                  </a:txBody>
                  <a:tcPr marL="0" marR="0" marT="66675" marB="0"/>
                </a:tc>
                <a:tc>
                  <a:txBody>
                    <a:bodyPr/>
                    <a:lstStyle/>
                    <a:p>
                      <a:pPr marL="92710">
                        <a:lnSpc>
                          <a:spcPct val="100000"/>
                        </a:lnSpc>
                        <a:spcBef>
                          <a:spcPts val="525"/>
                        </a:spcBef>
                      </a:pPr>
                      <a:r>
                        <a:rPr sz="1400" dirty="0">
                          <a:latin typeface="Arial"/>
                          <a:cs typeface="Arial"/>
                        </a:rPr>
                        <a:t>Flow</a:t>
                      </a:r>
                      <a:r>
                        <a:rPr sz="1400" spc="-35" dirty="0">
                          <a:latin typeface="Arial"/>
                          <a:cs typeface="Arial"/>
                        </a:rPr>
                        <a:t> </a:t>
                      </a:r>
                      <a:r>
                        <a:rPr sz="1400" dirty="0">
                          <a:latin typeface="Arial"/>
                          <a:cs typeface="Arial"/>
                        </a:rPr>
                        <a:t>Control</a:t>
                      </a:r>
                      <a:r>
                        <a:rPr sz="1400" spc="-25" dirty="0">
                          <a:latin typeface="Arial"/>
                          <a:cs typeface="Arial"/>
                        </a:rPr>
                        <a:t> </a:t>
                      </a:r>
                      <a:r>
                        <a:rPr sz="1400" spc="-10" dirty="0">
                          <a:latin typeface="Arial"/>
                          <a:cs typeface="Arial"/>
                        </a:rPr>
                        <a:t>Devices</a:t>
                      </a:r>
                      <a:endParaRPr sz="1400">
                        <a:latin typeface="Arial"/>
                        <a:cs typeface="Arial"/>
                      </a:endParaRPr>
                    </a:p>
                  </a:txBody>
                  <a:tcPr marL="0" marR="0" marT="66675" marB="0"/>
                </a:tc>
                <a:extLst>
                  <a:ext uri="{0D108BD9-81ED-4DB2-BD59-A6C34878D82A}">
                    <a16:rowId xmlns:a16="http://schemas.microsoft.com/office/drawing/2014/main" val="3210879144"/>
                  </a:ext>
                </a:extLst>
              </a:tr>
              <a:tr h="354694">
                <a:tc>
                  <a:txBody>
                    <a:bodyPr/>
                    <a:lstStyle/>
                    <a:p>
                      <a:pPr marR="52069" algn="ctr">
                        <a:lnSpc>
                          <a:spcPct val="100000"/>
                        </a:lnSpc>
                        <a:spcBef>
                          <a:spcPts val="525"/>
                        </a:spcBef>
                      </a:pPr>
                      <a:r>
                        <a:rPr sz="1400" spc="-20" dirty="0">
                          <a:latin typeface="Arial"/>
                          <a:cs typeface="Arial"/>
                        </a:rPr>
                        <a:t>2.14</a:t>
                      </a:r>
                      <a:endParaRPr sz="1400" dirty="0">
                        <a:latin typeface="Arial"/>
                        <a:cs typeface="Arial"/>
                      </a:endParaRPr>
                    </a:p>
                  </a:txBody>
                  <a:tcPr marL="0" marR="0" marT="66675" marB="0"/>
                </a:tc>
                <a:tc>
                  <a:txBody>
                    <a:bodyPr/>
                    <a:lstStyle/>
                    <a:p>
                      <a:pPr marL="92710">
                        <a:lnSpc>
                          <a:spcPct val="100000"/>
                        </a:lnSpc>
                        <a:spcBef>
                          <a:spcPts val="525"/>
                        </a:spcBef>
                      </a:pPr>
                      <a:r>
                        <a:rPr sz="1400" spc="-10" dirty="0">
                          <a:latin typeface="Arial"/>
                          <a:cs typeface="Arial"/>
                        </a:rPr>
                        <a:t>Evaporator</a:t>
                      </a:r>
                      <a:endParaRPr sz="1400">
                        <a:latin typeface="Arial"/>
                        <a:cs typeface="Arial"/>
                      </a:endParaRPr>
                    </a:p>
                  </a:txBody>
                  <a:tcPr marL="0" marR="0" marT="66675" marB="0"/>
                </a:tc>
                <a:extLst>
                  <a:ext uri="{0D108BD9-81ED-4DB2-BD59-A6C34878D82A}">
                    <a16:rowId xmlns:a16="http://schemas.microsoft.com/office/drawing/2014/main" val="1066738018"/>
                  </a:ext>
                </a:extLst>
              </a:tr>
              <a:tr h="264421">
                <a:tc>
                  <a:txBody>
                    <a:bodyPr/>
                    <a:lstStyle/>
                    <a:p>
                      <a:pPr marR="51435" algn="ctr">
                        <a:lnSpc>
                          <a:spcPts val="1235"/>
                        </a:lnSpc>
                        <a:spcBef>
                          <a:spcPts val="530"/>
                        </a:spcBef>
                      </a:pPr>
                      <a:r>
                        <a:rPr sz="1400" spc="-20" dirty="0">
                          <a:latin typeface="Arial"/>
                          <a:cs typeface="Arial"/>
                        </a:rPr>
                        <a:t>2.15</a:t>
                      </a:r>
                      <a:endParaRPr sz="1400" dirty="0">
                        <a:latin typeface="Arial"/>
                        <a:cs typeface="Arial"/>
                      </a:endParaRPr>
                    </a:p>
                  </a:txBody>
                  <a:tcPr marL="0" marR="0" marT="67310" marB="0"/>
                </a:tc>
                <a:tc>
                  <a:txBody>
                    <a:bodyPr/>
                    <a:lstStyle/>
                    <a:p>
                      <a:pPr marL="92710">
                        <a:lnSpc>
                          <a:spcPts val="1235"/>
                        </a:lnSpc>
                        <a:spcBef>
                          <a:spcPts val="530"/>
                        </a:spcBef>
                      </a:pPr>
                      <a:r>
                        <a:rPr sz="1400" dirty="0">
                          <a:latin typeface="Arial"/>
                          <a:cs typeface="Arial"/>
                        </a:rPr>
                        <a:t>Air</a:t>
                      </a:r>
                      <a:r>
                        <a:rPr sz="1400" spc="-45" dirty="0">
                          <a:latin typeface="Arial"/>
                          <a:cs typeface="Arial"/>
                        </a:rPr>
                        <a:t> </a:t>
                      </a:r>
                      <a:r>
                        <a:rPr sz="1400" dirty="0">
                          <a:latin typeface="Arial"/>
                          <a:cs typeface="Arial"/>
                        </a:rPr>
                        <a:t>Distribution</a:t>
                      </a:r>
                      <a:r>
                        <a:rPr sz="1400" spc="-40" dirty="0">
                          <a:latin typeface="Arial"/>
                          <a:cs typeface="Arial"/>
                        </a:rPr>
                        <a:t> </a:t>
                      </a:r>
                      <a:r>
                        <a:rPr sz="1400" spc="-10" dirty="0">
                          <a:latin typeface="Arial"/>
                          <a:cs typeface="Arial"/>
                        </a:rPr>
                        <a:t>System</a:t>
                      </a:r>
                      <a:endParaRPr sz="1400" dirty="0">
                        <a:latin typeface="Arial"/>
                        <a:cs typeface="Arial"/>
                      </a:endParaRPr>
                    </a:p>
                  </a:txBody>
                  <a:tcPr marL="0" marR="0" marT="67310" marB="0"/>
                </a:tc>
                <a:extLst>
                  <a:ext uri="{0D108BD9-81ED-4DB2-BD59-A6C34878D82A}">
                    <a16:rowId xmlns:a16="http://schemas.microsoft.com/office/drawing/2014/main" val="3996481989"/>
                  </a:ext>
                </a:extLst>
              </a:tr>
            </a:tbl>
          </a:graphicData>
        </a:graphic>
      </p:graphicFrame>
      <p:sp>
        <p:nvSpPr>
          <p:cNvPr id="4" name="object 2">
            <a:extLst>
              <a:ext uri="{FF2B5EF4-FFF2-40B4-BE49-F238E27FC236}">
                <a16:creationId xmlns:a16="http://schemas.microsoft.com/office/drawing/2014/main" id="{BB4A761A-2FD2-62E7-D48D-0D735A7DB38A}"/>
              </a:ext>
            </a:extLst>
          </p:cNvPr>
          <p:cNvSpPr txBox="1"/>
          <p:nvPr/>
        </p:nvSpPr>
        <p:spPr>
          <a:xfrm>
            <a:off x="431800" y="497329"/>
            <a:ext cx="2209800" cy="269240"/>
          </a:xfrm>
          <a:prstGeom prst="rect">
            <a:avLst/>
          </a:prstGeom>
        </p:spPr>
        <p:txBody>
          <a:bodyPr vert="horz" wrap="square" lIns="0" tIns="12065" rIns="0" bIns="0" rtlCol="0">
            <a:spAutoFit/>
          </a:bodyPr>
          <a:lstStyle/>
          <a:p>
            <a:pPr marL="12700">
              <a:lnSpc>
                <a:spcPct val="100000"/>
              </a:lnSpc>
              <a:spcBef>
                <a:spcPts val="95"/>
              </a:spcBef>
            </a:pPr>
            <a:r>
              <a:rPr sz="1600" b="1" u="sng" dirty="0">
                <a:uFill>
                  <a:solidFill>
                    <a:srgbClr val="000000"/>
                  </a:solidFill>
                </a:uFill>
                <a:latin typeface="Times New Roman"/>
                <a:cs typeface="Times New Roman"/>
              </a:rPr>
              <a:t>TABLE</a:t>
            </a:r>
            <a:r>
              <a:rPr sz="1600" b="1" u="sng" spc="-30" dirty="0">
                <a:uFill>
                  <a:solidFill>
                    <a:srgbClr val="000000"/>
                  </a:solidFill>
                </a:uFill>
                <a:latin typeface="Times New Roman"/>
                <a:cs typeface="Times New Roman"/>
              </a:rPr>
              <a:t> </a:t>
            </a:r>
            <a:r>
              <a:rPr sz="1600" b="1" u="sng" dirty="0">
                <a:uFill>
                  <a:solidFill>
                    <a:srgbClr val="000000"/>
                  </a:solidFill>
                </a:uFill>
                <a:latin typeface="Times New Roman"/>
                <a:cs typeface="Times New Roman"/>
              </a:rPr>
              <a:t>OF</a:t>
            </a:r>
            <a:r>
              <a:rPr sz="1600" b="1" u="sng" spc="-35" dirty="0">
                <a:uFill>
                  <a:solidFill>
                    <a:srgbClr val="000000"/>
                  </a:solidFill>
                </a:uFill>
                <a:latin typeface="Times New Roman"/>
                <a:cs typeface="Times New Roman"/>
              </a:rPr>
              <a:t> </a:t>
            </a:r>
            <a:r>
              <a:rPr sz="1600" b="1" u="sng" spc="-10" dirty="0">
                <a:uFill>
                  <a:solidFill>
                    <a:srgbClr val="000000"/>
                  </a:solidFill>
                </a:uFill>
                <a:latin typeface="Times New Roman"/>
                <a:cs typeface="Times New Roman"/>
              </a:rPr>
              <a:t>CONTENTS</a:t>
            </a:r>
            <a:endParaRPr sz="1600" dirty="0">
              <a:latin typeface="Times New Roman"/>
              <a:cs typeface="Times New Roman"/>
            </a:endParaRPr>
          </a:p>
        </p:txBody>
      </p:sp>
      <p:sp>
        <p:nvSpPr>
          <p:cNvPr id="5" name="object 6">
            <a:extLst>
              <a:ext uri="{FF2B5EF4-FFF2-40B4-BE49-F238E27FC236}">
                <a16:creationId xmlns:a16="http://schemas.microsoft.com/office/drawing/2014/main" id="{AF845527-FB80-DBAB-05D1-A38786B11417}"/>
              </a:ext>
            </a:extLst>
          </p:cNvPr>
          <p:cNvSpPr/>
          <p:nvPr/>
        </p:nvSpPr>
        <p:spPr>
          <a:xfrm>
            <a:off x="890494" y="9917629"/>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16694" y="4611218"/>
            <a:ext cx="87194" cy="176653"/>
          </a:xfrm>
          <a:prstGeom prst="rect">
            <a:avLst/>
          </a:prstGeom>
        </p:spPr>
        <p:txBody>
          <a:bodyPr vert="horz" wrap="square" lIns="0" tIns="11750" rIns="0" bIns="0" rtlCol="0">
            <a:spAutoFit/>
          </a:bodyPr>
          <a:lstStyle/>
          <a:p>
            <a:pPr marL="12369">
              <a:spcBef>
                <a:spcPts val="93"/>
              </a:spcBef>
            </a:pPr>
            <a:r>
              <a:rPr sz="1071" spc="-49" dirty="0">
                <a:latin typeface="Symbol"/>
                <a:cs typeface="Symbol"/>
              </a:rPr>
              <a:t></a:t>
            </a:r>
            <a:endParaRPr sz="1071">
              <a:latin typeface="Symbol"/>
              <a:cs typeface="Symbol"/>
            </a:endParaRPr>
          </a:p>
        </p:txBody>
      </p:sp>
      <p:sp>
        <p:nvSpPr>
          <p:cNvPr id="3" name="object 3"/>
          <p:cNvSpPr txBox="1"/>
          <p:nvPr/>
        </p:nvSpPr>
        <p:spPr>
          <a:xfrm>
            <a:off x="1316694" y="5315451"/>
            <a:ext cx="87194" cy="176653"/>
          </a:xfrm>
          <a:prstGeom prst="rect">
            <a:avLst/>
          </a:prstGeom>
        </p:spPr>
        <p:txBody>
          <a:bodyPr vert="horz" wrap="square" lIns="0" tIns="11750" rIns="0" bIns="0" rtlCol="0">
            <a:spAutoFit/>
          </a:bodyPr>
          <a:lstStyle/>
          <a:p>
            <a:pPr marL="12369">
              <a:spcBef>
                <a:spcPts val="93"/>
              </a:spcBef>
            </a:pPr>
            <a:r>
              <a:rPr sz="1071" spc="-49" dirty="0">
                <a:latin typeface="Symbol"/>
                <a:cs typeface="Symbol"/>
              </a:rPr>
              <a:t></a:t>
            </a:r>
            <a:endParaRPr sz="1071">
              <a:latin typeface="Symbol"/>
              <a:cs typeface="Symbol"/>
            </a:endParaRPr>
          </a:p>
        </p:txBody>
      </p:sp>
      <p:sp>
        <p:nvSpPr>
          <p:cNvPr id="4" name="object 4"/>
          <p:cNvSpPr txBox="1"/>
          <p:nvPr/>
        </p:nvSpPr>
        <p:spPr>
          <a:xfrm>
            <a:off x="1579332" y="4524920"/>
            <a:ext cx="5111065" cy="1408320"/>
          </a:xfrm>
          <a:prstGeom prst="rect">
            <a:avLst/>
          </a:prstGeom>
        </p:spPr>
        <p:txBody>
          <a:bodyPr vert="horz" wrap="square" lIns="0" tIns="12368" rIns="0" bIns="0" rtlCol="0">
            <a:spAutoFit/>
          </a:bodyPr>
          <a:lstStyle/>
          <a:p>
            <a:pPr marL="12369" marR="4947" indent="-618" algn="just">
              <a:lnSpc>
                <a:spcPct val="143600"/>
              </a:lnSpc>
              <a:spcBef>
                <a:spcPts val="97"/>
              </a:spcBef>
            </a:pPr>
            <a:r>
              <a:rPr sz="1071" dirty="0">
                <a:latin typeface="Arial"/>
                <a:cs typeface="Arial"/>
              </a:rPr>
              <a:t>If</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temperature</a:t>
            </a:r>
            <a:r>
              <a:rPr sz="1071" spc="-34" dirty="0">
                <a:latin typeface="Arial"/>
                <a:cs typeface="Arial"/>
              </a:rPr>
              <a:t> </a:t>
            </a:r>
            <a:r>
              <a:rPr sz="1071" spc="-10" dirty="0">
                <a:latin typeface="Arial"/>
                <a:cs typeface="Arial"/>
              </a:rPr>
              <a:t>increases</a:t>
            </a:r>
            <a:r>
              <a:rPr sz="1071" spc="-34" dirty="0">
                <a:latin typeface="Arial"/>
                <a:cs typeface="Arial"/>
              </a:rPr>
              <a:t> </a:t>
            </a:r>
            <a:r>
              <a:rPr sz="1071" dirty="0">
                <a:latin typeface="Arial"/>
                <a:cs typeface="Arial"/>
              </a:rPr>
              <a:t>at</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end</a:t>
            </a:r>
            <a:r>
              <a:rPr sz="1071" spc="-34"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evaporator,</a:t>
            </a:r>
            <a:r>
              <a:rPr sz="1071" spc="-34" dirty="0">
                <a:latin typeface="Arial"/>
                <a:cs typeface="Arial"/>
              </a:rPr>
              <a:t> </a:t>
            </a:r>
            <a:r>
              <a:rPr sz="1071" dirty="0">
                <a:latin typeface="Arial"/>
                <a:cs typeface="Arial"/>
              </a:rPr>
              <a:t>it</a:t>
            </a:r>
            <a:r>
              <a:rPr sz="1071" spc="-34" dirty="0">
                <a:latin typeface="Arial"/>
                <a:cs typeface="Arial"/>
              </a:rPr>
              <a:t> </a:t>
            </a:r>
            <a:r>
              <a:rPr sz="1071" dirty="0">
                <a:latin typeface="Arial"/>
                <a:cs typeface="Arial"/>
              </a:rPr>
              <a:t>expands</a:t>
            </a:r>
            <a:r>
              <a:rPr sz="1071" spc="-34" dirty="0">
                <a:latin typeface="Arial"/>
                <a:cs typeface="Arial"/>
              </a:rPr>
              <a:t> </a:t>
            </a:r>
            <a:r>
              <a:rPr sz="1071" dirty="0">
                <a:latin typeface="Arial"/>
                <a:cs typeface="Arial"/>
              </a:rPr>
              <a:t>in</a:t>
            </a:r>
            <a:r>
              <a:rPr sz="1071" spc="-34" dirty="0">
                <a:latin typeface="Arial"/>
                <a:cs typeface="Arial"/>
              </a:rPr>
              <a:t> </a:t>
            </a:r>
            <a:r>
              <a:rPr sz="1071" spc="-24" dirty="0">
                <a:latin typeface="Arial"/>
                <a:cs typeface="Arial"/>
              </a:rPr>
              <a:t>the </a:t>
            </a:r>
            <a:r>
              <a:rPr sz="1071" dirty="0">
                <a:latin typeface="Arial"/>
                <a:cs typeface="Arial"/>
              </a:rPr>
              <a:t>expansion</a:t>
            </a:r>
            <a:r>
              <a:rPr sz="1071" spc="-34" dirty="0">
                <a:latin typeface="Arial"/>
                <a:cs typeface="Arial"/>
              </a:rPr>
              <a:t> </a:t>
            </a:r>
            <a:r>
              <a:rPr sz="1071" dirty="0">
                <a:latin typeface="Arial"/>
                <a:cs typeface="Arial"/>
              </a:rPr>
              <a:t>valve.</a:t>
            </a:r>
            <a:r>
              <a:rPr sz="1071" spc="-24"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results</a:t>
            </a:r>
            <a:r>
              <a:rPr sz="1071" spc="-2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an</a:t>
            </a:r>
            <a:r>
              <a:rPr sz="1071" spc="-29" dirty="0">
                <a:latin typeface="Arial"/>
                <a:cs typeface="Arial"/>
              </a:rPr>
              <a:t> </a:t>
            </a:r>
            <a:r>
              <a:rPr sz="1071" dirty="0">
                <a:latin typeface="Arial"/>
                <a:cs typeface="Arial"/>
              </a:rPr>
              <a:t>increase</a:t>
            </a:r>
            <a:r>
              <a:rPr sz="1071" spc="-2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flow</a:t>
            </a:r>
            <a:r>
              <a:rPr sz="1071" spc="-29" dirty="0">
                <a:latin typeface="Arial"/>
                <a:cs typeface="Arial"/>
              </a:rPr>
              <a:t> </a:t>
            </a:r>
            <a:r>
              <a:rPr sz="1071" dirty="0">
                <a:latin typeface="Arial"/>
                <a:cs typeface="Arial"/>
              </a:rPr>
              <a:t>(injection</a:t>
            </a:r>
            <a:r>
              <a:rPr sz="1071" spc="-24" dirty="0">
                <a:latin typeface="Arial"/>
                <a:cs typeface="Arial"/>
              </a:rPr>
              <a:t> </a:t>
            </a:r>
            <a:r>
              <a:rPr sz="1071" spc="-10" dirty="0">
                <a:latin typeface="Arial"/>
                <a:cs typeface="Arial"/>
              </a:rPr>
              <a:t>quantity) </a:t>
            </a:r>
            <a:r>
              <a:rPr sz="1071" dirty="0">
                <a:latin typeface="Arial"/>
                <a:cs typeface="Arial"/>
              </a:rPr>
              <a:t>to the </a:t>
            </a:r>
            <a:r>
              <a:rPr sz="1071" spc="-10" dirty="0">
                <a:latin typeface="Arial"/>
                <a:cs typeface="Arial"/>
              </a:rPr>
              <a:t>evaporator.</a:t>
            </a:r>
            <a:endParaRPr sz="1071">
              <a:latin typeface="Arial"/>
              <a:cs typeface="Arial"/>
            </a:endParaRPr>
          </a:p>
          <a:p>
            <a:pPr marL="12369" marR="4947" indent="-618" algn="just">
              <a:lnSpc>
                <a:spcPct val="143600"/>
              </a:lnSpc>
              <a:spcBef>
                <a:spcPts val="5"/>
              </a:spcBef>
            </a:pPr>
            <a:r>
              <a:rPr sz="1071" dirty="0">
                <a:latin typeface="Arial"/>
                <a:cs typeface="Arial"/>
              </a:rPr>
              <a:t>If</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temperature</a:t>
            </a:r>
            <a:r>
              <a:rPr sz="1071" spc="49" dirty="0">
                <a:latin typeface="Arial"/>
                <a:cs typeface="Arial"/>
              </a:rPr>
              <a:t> </a:t>
            </a:r>
            <a:r>
              <a:rPr sz="1071" dirty="0">
                <a:latin typeface="Arial"/>
                <a:cs typeface="Arial"/>
              </a:rPr>
              <a:t>lowers</a:t>
            </a:r>
            <a:r>
              <a:rPr sz="1071" spc="44" dirty="0">
                <a:latin typeface="Arial"/>
                <a:cs typeface="Arial"/>
              </a:rPr>
              <a:t> </a:t>
            </a:r>
            <a:r>
              <a:rPr sz="1071" dirty="0">
                <a:latin typeface="Arial"/>
                <a:cs typeface="Arial"/>
              </a:rPr>
              <a:t>at</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end</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evaporator,</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volume</a:t>
            </a:r>
            <a:r>
              <a:rPr sz="1071" spc="49" dirty="0">
                <a:latin typeface="Arial"/>
                <a:cs typeface="Arial"/>
              </a:rPr>
              <a:t> </a:t>
            </a:r>
            <a:r>
              <a:rPr sz="1071" dirty="0">
                <a:latin typeface="Arial"/>
                <a:cs typeface="Arial"/>
              </a:rPr>
              <a:t>in</a:t>
            </a:r>
            <a:r>
              <a:rPr sz="1071" spc="44" dirty="0">
                <a:latin typeface="Arial"/>
                <a:cs typeface="Arial"/>
              </a:rPr>
              <a:t> </a:t>
            </a:r>
            <a:r>
              <a:rPr sz="1071" spc="-24" dirty="0">
                <a:latin typeface="Arial"/>
                <a:cs typeface="Arial"/>
              </a:rPr>
              <a:t>the </a:t>
            </a:r>
            <a:r>
              <a:rPr sz="1071" dirty="0">
                <a:latin typeface="Arial"/>
                <a:cs typeface="Arial"/>
              </a:rPr>
              <a:t>expansion valve decreases. As</a:t>
            </a:r>
            <a:r>
              <a:rPr sz="1071" spc="5" dirty="0">
                <a:latin typeface="Arial"/>
                <a:cs typeface="Arial"/>
              </a:rPr>
              <a:t> </a:t>
            </a:r>
            <a:r>
              <a:rPr sz="1071" dirty="0">
                <a:latin typeface="Arial"/>
                <a:cs typeface="Arial"/>
              </a:rPr>
              <a:t>a result, the expansion</a:t>
            </a:r>
            <a:r>
              <a:rPr sz="1071" spc="5" dirty="0">
                <a:latin typeface="Arial"/>
                <a:cs typeface="Arial"/>
              </a:rPr>
              <a:t> </a:t>
            </a:r>
            <a:r>
              <a:rPr sz="1071" dirty="0">
                <a:latin typeface="Arial"/>
                <a:cs typeface="Arial"/>
              </a:rPr>
              <a:t>valve reduces the </a:t>
            </a:r>
            <a:r>
              <a:rPr sz="1071" spc="-10" dirty="0">
                <a:latin typeface="Arial"/>
                <a:cs typeface="Arial"/>
              </a:rPr>
              <a:t>refrigerant </a:t>
            </a:r>
            <a:r>
              <a:rPr sz="1071" dirty="0">
                <a:latin typeface="Arial"/>
                <a:cs typeface="Arial"/>
              </a:rPr>
              <a:t>flow</a:t>
            </a:r>
            <a:r>
              <a:rPr sz="1071" spc="-1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evaporator.</a:t>
            </a:r>
            <a:endParaRPr sz="1071">
              <a:latin typeface="Arial"/>
              <a:cs typeface="Arial"/>
            </a:endParaRPr>
          </a:p>
        </p:txBody>
      </p:sp>
      <p:sp>
        <p:nvSpPr>
          <p:cNvPr id="5" name="object 5"/>
          <p:cNvSpPr txBox="1"/>
          <p:nvPr/>
        </p:nvSpPr>
        <p:spPr>
          <a:xfrm>
            <a:off x="878126" y="8353520"/>
            <a:ext cx="5812948" cy="937503"/>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2.13.4.</a:t>
            </a:r>
            <a:r>
              <a:rPr sz="1071" b="1" spc="-73" dirty="0">
                <a:latin typeface="Arial"/>
                <a:cs typeface="Arial"/>
              </a:rPr>
              <a:t> </a:t>
            </a:r>
            <a:r>
              <a:rPr sz="1071" b="1" dirty="0">
                <a:latin typeface="Arial"/>
                <a:cs typeface="Arial"/>
              </a:rPr>
              <a:t>Expansion </a:t>
            </a:r>
            <a:r>
              <a:rPr sz="1071" b="1" spc="-10" dirty="0">
                <a:latin typeface="Arial"/>
                <a:cs typeface="Arial"/>
              </a:rPr>
              <a:t>Valve/Evaporator</a:t>
            </a:r>
            <a:r>
              <a:rPr sz="1071" b="1" spc="-5" dirty="0">
                <a:latin typeface="Arial"/>
                <a:cs typeface="Arial"/>
              </a:rPr>
              <a:t> </a:t>
            </a:r>
            <a:r>
              <a:rPr sz="1071" b="1" spc="-10" dirty="0">
                <a:latin typeface="Arial"/>
                <a:cs typeface="Arial"/>
              </a:rPr>
              <a:t>Interaction</a:t>
            </a:r>
            <a:endParaRPr sz="1071">
              <a:latin typeface="Arial"/>
              <a:cs typeface="Arial"/>
            </a:endParaRPr>
          </a:p>
          <a:p>
            <a:pPr marL="12369" marR="4947" algn="just">
              <a:lnSpc>
                <a:spcPct val="143900"/>
              </a:lnSpc>
              <a:spcBef>
                <a:spcPts val="565"/>
              </a:spcBef>
            </a:pPr>
            <a:r>
              <a:rPr sz="1071" dirty="0">
                <a:latin typeface="Arial"/>
                <a:cs typeface="Arial"/>
              </a:rPr>
              <a:t>As</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19" dirty="0">
                <a:latin typeface="Arial"/>
                <a:cs typeface="Arial"/>
              </a:rPr>
              <a:t> </a:t>
            </a:r>
            <a:r>
              <a:rPr sz="1071" dirty="0">
                <a:latin typeface="Arial"/>
                <a:cs typeface="Arial"/>
              </a:rPr>
              <a:t>temperature</a:t>
            </a:r>
            <a:r>
              <a:rPr sz="1071" spc="19" dirty="0">
                <a:latin typeface="Arial"/>
                <a:cs typeface="Arial"/>
              </a:rPr>
              <a:t> </a:t>
            </a:r>
            <a:r>
              <a:rPr sz="1071" dirty="0">
                <a:latin typeface="Arial"/>
                <a:cs typeface="Arial"/>
              </a:rPr>
              <a:t>increases,</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expansion</a:t>
            </a:r>
            <a:r>
              <a:rPr sz="1071" spc="15" dirty="0">
                <a:latin typeface="Arial"/>
                <a:cs typeface="Arial"/>
              </a:rPr>
              <a:t> </a:t>
            </a:r>
            <a:r>
              <a:rPr sz="1071" dirty="0">
                <a:latin typeface="Arial"/>
                <a:cs typeface="Arial"/>
              </a:rPr>
              <a:t>valve</a:t>
            </a:r>
            <a:r>
              <a:rPr sz="1071" spc="19" dirty="0">
                <a:latin typeface="Arial"/>
                <a:cs typeface="Arial"/>
              </a:rPr>
              <a:t> </a:t>
            </a:r>
            <a:r>
              <a:rPr sz="1071" dirty="0">
                <a:latin typeface="Arial"/>
                <a:cs typeface="Arial"/>
              </a:rPr>
              <a:t>allows</a:t>
            </a:r>
            <a:r>
              <a:rPr sz="1071" spc="24" dirty="0">
                <a:latin typeface="Arial"/>
                <a:cs typeface="Arial"/>
              </a:rPr>
              <a:t> </a:t>
            </a:r>
            <a:r>
              <a:rPr sz="1071" dirty="0">
                <a:latin typeface="Arial"/>
                <a:cs typeface="Arial"/>
              </a:rPr>
              <a:t>greater</a:t>
            </a:r>
            <a:r>
              <a:rPr sz="1071" spc="19" dirty="0">
                <a:latin typeface="Arial"/>
                <a:cs typeface="Arial"/>
              </a:rPr>
              <a:t> </a:t>
            </a:r>
            <a:r>
              <a:rPr sz="1071" dirty="0">
                <a:latin typeface="Arial"/>
                <a:cs typeface="Arial"/>
              </a:rPr>
              <a:t>flow</a:t>
            </a:r>
            <a:r>
              <a:rPr sz="1071" spc="19"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refrigerant </a:t>
            </a:r>
            <a:r>
              <a:rPr sz="1071" dirty="0">
                <a:latin typeface="Arial"/>
                <a:cs typeface="Arial"/>
              </a:rPr>
              <a:t>to</a:t>
            </a:r>
            <a:r>
              <a:rPr sz="1071" spc="229" dirty="0">
                <a:latin typeface="Arial"/>
                <a:cs typeface="Arial"/>
              </a:rPr>
              <a:t> </a:t>
            </a:r>
            <a:r>
              <a:rPr sz="1071" dirty="0">
                <a:latin typeface="Arial"/>
                <a:cs typeface="Arial"/>
              </a:rPr>
              <a:t>the</a:t>
            </a:r>
            <a:r>
              <a:rPr sz="1071" spc="229" dirty="0">
                <a:latin typeface="Arial"/>
                <a:cs typeface="Arial"/>
              </a:rPr>
              <a:t> </a:t>
            </a:r>
            <a:r>
              <a:rPr sz="1071" dirty="0">
                <a:latin typeface="Arial"/>
                <a:cs typeface="Arial"/>
              </a:rPr>
              <a:t>evaporator.</a:t>
            </a:r>
            <a:r>
              <a:rPr sz="1071" spc="229" dirty="0">
                <a:latin typeface="Arial"/>
                <a:cs typeface="Arial"/>
              </a:rPr>
              <a:t> </a:t>
            </a:r>
            <a:r>
              <a:rPr sz="1071" dirty="0">
                <a:latin typeface="Arial"/>
                <a:cs typeface="Arial"/>
              </a:rPr>
              <a:t>For</a:t>
            </a:r>
            <a:r>
              <a:rPr sz="1071" spc="234" dirty="0">
                <a:latin typeface="Arial"/>
                <a:cs typeface="Arial"/>
              </a:rPr>
              <a:t> </a:t>
            </a:r>
            <a:r>
              <a:rPr sz="1071" dirty="0">
                <a:latin typeface="Arial"/>
                <a:cs typeface="Arial"/>
              </a:rPr>
              <a:t>example,</a:t>
            </a:r>
            <a:r>
              <a:rPr sz="1071" spc="229" dirty="0">
                <a:latin typeface="Arial"/>
                <a:cs typeface="Arial"/>
              </a:rPr>
              <a:t> </a:t>
            </a:r>
            <a:r>
              <a:rPr sz="1071" dirty="0">
                <a:latin typeface="Arial"/>
                <a:cs typeface="Arial"/>
              </a:rPr>
              <a:t>if</a:t>
            </a:r>
            <a:r>
              <a:rPr sz="1071" spc="223" dirty="0">
                <a:latin typeface="Arial"/>
                <a:cs typeface="Arial"/>
              </a:rPr>
              <a:t> </a:t>
            </a:r>
            <a:r>
              <a:rPr sz="1071" dirty="0">
                <a:latin typeface="Arial"/>
                <a:cs typeface="Arial"/>
              </a:rPr>
              <a:t>there</a:t>
            </a:r>
            <a:r>
              <a:rPr sz="1071" spc="229" dirty="0">
                <a:latin typeface="Arial"/>
                <a:cs typeface="Arial"/>
              </a:rPr>
              <a:t> </a:t>
            </a:r>
            <a:r>
              <a:rPr sz="1071" dirty="0">
                <a:latin typeface="Arial"/>
                <a:cs typeface="Arial"/>
              </a:rPr>
              <a:t>is</a:t>
            </a:r>
            <a:r>
              <a:rPr sz="1071" spc="239" dirty="0">
                <a:latin typeface="Arial"/>
                <a:cs typeface="Arial"/>
              </a:rPr>
              <a:t> </a:t>
            </a:r>
            <a:r>
              <a:rPr sz="1071" dirty="0">
                <a:latin typeface="Arial"/>
                <a:cs typeface="Arial"/>
              </a:rPr>
              <a:t>a</a:t>
            </a:r>
            <a:r>
              <a:rPr sz="1071" spc="223" dirty="0">
                <a:latin typeface="Arial"/>
                <a:cs typeface="Arial"/>
              </a:rPr>
              <a:t> </a:t>
            </a:r>
            <a:r>
              <a:rPr sz="1071" dirty="0">
                <a:latin typeface="Arial"/>
                <a:cs typeface="Arial"/>
              </a:rPr>
              <a:t>high</a:t>
            </a:r>
            <a:r>
              <a:rPr sz="1071" spc="229" dirty="0">
                <a:latin typeface="Arial"/>
                <a:cs typeface="Arial"/>
              </a:rPr>
              <a:t> </a:t>
            </a:r>
            <a:r>
              <a:rPr sz="1071" dirty="0">
                <a:latin typeface="Arial"/>
                <a:cs typeface="Arial"/>
              </a:rPr>
              <a:t>heat</a:t>
            </a:r>
            <a:r>
              <a:rPr sz="1071" spc="234" dirty="0">
                <a:latin typeface="Arial"/>
                <a:cs typeface="Arial"/>
              </a:rPr>
              <a:t> </a:t>
            </a:r>
            <a:r>
              <a:rPr sz="1071" dirty="0">
                <a:latin typeface="Arial"/>
                <a:cs typeface="Arial"/>
              </a:rPr>
              <a:t>load</a:t>
            </a:r>
            <a:r>
              <a:rPr sz="1071" spc="229" dirty="0">
                <a:latin typeface="Arial"/>
                <a:cs typeface="Arial"/>
              </a:rPr>
              <a:t> </a:t>
            </a:r>
            <a:r>
              <a:rPr sz="1071" dirty="0">
                <a:latin typeface="Arial"/>
                <a:cs typeface="Arial"/>
              </a:rPr>
              <a:t>in</a:t>
            </a:r>
            <a:r>
              <a:rPr sz="1071" spc="229" dirty="0">
                <a:latin typeface="Arial"/>
                <a:cs typeface="Arial"/>
              </a:rPr>
              <a:t> </a:t>
            </a:r>
            <a:r>
              <a:rPr sz="1071" dirty="0">
                <a:latin typeface="Arial"/>
                <a:cs typeface="Arial"/>
              </a:rPr>
              <a:t>the</a:t>
            </a:r>
            <a:r>
              <a:rPr sz="1071" spc="223" dirty="0">
                <a:latin typeface="Arial"/>
                <a:cs typeface="Arial"/>
              </a:rPr>
              <a:t> </a:t>
            </a:r>
            <a:r>
              <a:rPr sz="1071" dirty="0">
                <a:latin typeface="Arial"/>
                <a:cs typeface="Arial"/>
              </a:rPr>
              <a:t>vehicle,</a:t>
            </a:r>
            <a:r>
              <a:rPr sz="1071" spc="229" dirty="0">
                <a:latin typeface="Arial"/>
                <a:cs typeface="Arial"/>
              </a:rPr>
              <a:t> </a:t>
            </a:r>
            <a:r>
              <a:rPr sz="1071" dirty="0">
                <a:latin typeface="Arial"/>
                <a:cs typeface="Arial"/>
              </a:rPr>
              <a:t>the</a:t>
            </a:r>
            <a:r>
              <a:rPr sz="1071" spc="223" dirty="0">
                <a:latin typeface="Arial"/>
                <a:cs typeface="Arial"/>
              </a:rPr>
              <a:t> </a:t>
            </a:r>
            <a:r>
              <a:rPr sz="1071" spc="-10" dirty="0">
                <a:latin typeface="Arial"/>
                <a:cs typeface="Arial"/>
              </a:rPr>
              <a:t>evaporator </a:t>
            </a:r>
            <a:r>
              <a:rPr sz="1071" dirty="0">
                <a:latin typeface="Arial"/>
                <a:cs typeface="Arial"/>
              </a:rPr>
              <a:t>temperature</a:t>
            </a:r>
            <a:r>
              <a:rPr sz="1071" spc="63" dirty="0">
                <a:latin typeface="Arial"/>
                <a:cs typeface="Arial"/>
              </a:rPr>
              <a:t> </a:t>
            </a:r>
            <a:r>
              <a:rPr sz="1071" dirty="0">
                <a:latin typeface="Arial"/>
                <a:cs typeface="Arial"/>
              </a:rPr>
              <a:t>will</a:t>
            </a:r>
            <a:r>
              <a:rPr sz="1071" spc="63" dirty="0">
                <a:latin typeface="Arial"/>
                <a:cs typeface="Arial"/>
              </a:rPr>
              <a:t> </a:t>
            </a:r>
            <a:r>
              <a:rPr sz="1071" dirty="0">
                <a:latin typeface="Arial"/>
                <a:cs typeface="Arial"/>
              </a:rPr>
              <a:t>be</a:t>
            </a:r>
            <a:r>
              <a:rPr sz="1071" spc="63" dirty="0">
                <a:latin typeface="Arial"/>
                <a:cs typeface="Arial"/>
              </a:rPr>
              <a:t> </a:t>
            </a:r>
            <a:r>
              <a:rPr sz="1071" dirty="0">
                <a:latin typeface="Arial"/>
                <a:cs typeface="Arial"/>
              </a:rPr>
              <a:t>relatively</a:t>
            </a:r>
            <a:r>
              <a:rPr sz="1071" spc="63" dirty="0">
                <a:latin typeface="Arial"/>
                <a:cs typeface="Arial"/>
              </a:rPr>
              <a:t> </a:t>
            </a:r>
            <a:r>
              <a:rPr sz="1071" dirty="0">
                <a:latin typeface="Arial"/>
                <a:cs typeface="Arial"/>
              </a:rPr>
              <a:t>high</a:t>
            </a:r>
            <a:r>
              <a:rPr sz="1071" spc="63" dirty="0">
                <a:latin typeface="Arial"/>
                <a:cs typeface="Arial"/>
              </a:rPr>
              <a:t> </a:t>
            </a:r>
            <a:r>
              <a:rPr sz="1071" dirty="0">
                <a:latin typeface="Arial"/>
                <a:cs typeface="Arial"/>
              </a:rPr>
              <a:t>(more</a:t>
            </a:r>
            <a:r>
              <a:rPr sz="1071" spc="68" dirty="0">
                <a:latin typeface="Arial"/>
                <a:cs typeface="Arial"/>
              </a:rPr>
              <a:t> </a:t>
            </a:r>
            <a:r>
              <a:rPr sz="1071" dirty="0">
                <a:latin typeface="Arial"/>
                <a:cs typeface="Arial"/>
              </a:rPr>
              <a:t>heat</a:t>
            </a:r>
            <a:r>
              <a:rPr sz="1071" spc="63" dirty="0">
                <a:latin typeface="Arial"/>
                <a:cs typeface="Arial"/>
              </a:rPr>
              <a:t> </a:t>
            </a:r>
            <a:r>
              <a:rPr sz="1071" dirty="0">
                <a:latin typeface="Arial"/>
                <a:cs typeface="Arial"/>
              </a:rPr>
              <a:t>transfer).</a:t>
            </a:r>
            <a:r>
              <a:rPr sz="1071" spc="63"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refrigerant</a:t>
            </a:r>
            <a:r>
              <a:rPr sz="1071" spc="63" dirty="0">
                <a:latin typeface="Arial"/>
                <a:cs typeface="Arial"/>
              </a:rPr>
              <a:t> </a:t>
            </a:r>
            <a:r>
              <a:rPr sz="1071" dirty="0">
                <a:latin typeface="Arial"/>
                <a:cs typeface="Arial"/>
              </a:rPr>
              <a:t>in</a:t>
            </a:r>
            <a:r>
              <a:rPr sz="1071" spc="6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sensing</a:t>
            </a:r>
            <a:r>
              <a:rPr sz="1071" spc="63" dirty="0">
                <a:latin typeface="Arial"/>
                <a:cs typeface="Arial"/>
              </a:rPr>
              <a:t> </a:t>
            </a:r>
            <a:r>
              <a:rPr sz="1071" dirty="0">
                <a:latin typeface="Arial"/>
                <a:cs typeface="Arial"/>
              </a:rPr>
              <a:t>tube</a:t>
            </a:r>
            <a:r>
              <a:rPr sz="1071" spc="63" dirty="0">
                <a:latin typeface="Arial"/>
                <a:cs typeface="Arial"/>
              </a:rPr>
              <a:t> </a:t>
            </a:r>
            <a:r>
              <a:rPr sz="1071" spc="-19" dirty="0">
                <a:latin typeface="Arial"/>
                <a:cs typeface="Arial"/>
              </a:rPr>
              <a:t>will</a:t>
            </a:r>
            <a:endParaRPr sz="1071">
              <a:latin typeface="Arial"/>
              <a:cs typeface="Arial"/>
            </a:endParaRPr>
          </a:p>
        </p:txBody>
      </p:sp>
      <p:pic>
        <p:nvPicPr>
          <p:cNvPr id="6" name="object 6"/>
          <p:cNvPicPr/>
          <p:nvPr/>
        </p:nvPicPr>
        <p:blipFill>
          <a:blip r:embed="rId2" cstate="print"/>
          <a:stretch>
            <a:fillRect/>
          </a:stretch>
        </p:blipFill>
        <p:spPr>
          <a:xfrm>
            <a:off x="2000123" y="6174573"/>
            <a:ext cx="3638184" cy="2034723"/>
          </a:xfrm>
          <a:prstGeom prst="rect">
            <a:avLst/>
          </a:prstGeom>
        </p:spPr>
      </p:pic>
      <p:sp>
        <p:nvSpPr>
          <p:cNvPr id="7" name="object 7"/>
          <p:cNvSpPr txBox="1"/>
          <p:nvPr/>
        </p:nvSpPr>
        <p:spPr>
          <a:xfrm>
            <a:off x="878127" y="888954"/>
            <a:ext cx="5813566" cy="3660920"/>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12369" algn="just"/>
            <a:r>
              <a:rPr sz="1071" b="1" dirty="0">
                <a:latin typeface="Arial"/>
                <a:cs typeface="Arial"/>
              </a:rPr>
              <a:t>2.13.3.</a:t>
            </a:r>
            <a:r>
              <a:rPr sz="1071" b="1" spc="-73" dirty="0">
                <a:latin typeface="Arial"/>
                <a:cs typeface="Arial"/>
              </a:rPr>
              <a:t> </a:t>
            </a:r>
            <a:r>
              <a:rPr sz="1071" b="1" dirty="0">
                <a:latin typeface="Arial"/>
                <a:cs typeface="Arial"/>
              </a:rPr>
              <a:t>How</a:t>
            </a:r>
            <a:r>
              <a:rPr sz="1071" b="1" spc="-54" dirty="0">
                <a:latin typeface="Arial"/>
                <a:cs typeface="Arial"/>
              </a:rPr>
              <a:t> </a:t>
            </a:r>
            <a:r>
              <a:rPr sz="1071" b="1" dirty="0">
                <a:latin typeface="Arial"/>
                <a:cs typeface="Arial"/>
              </a:rPr>
              <a:t>do</a:t>
            </a:r>
            <a:r>
              <a:rPr sz="1071" b="1" spc="-24" dirty="0">
                <a:latin typeface="Arial"/>
                <a:cs typeface="Arial"/>
              </a:rPr>
              <a:t> </a:t>
            </a:r>
            <a:r>
              <a:rPr sz="1071" b="1" dirty="0">
                <a:latin typeface="Arial"/>
                <a:cs typeface="Arial"/>
              </a:rPr>
              <a:t>Expansion</a:t>
            </a:r>
            <a:r>
              <a:rPr sz="1071" b="1" spc="-29" dirty="0">
                <a:latin typeface="Arial"/>
                <a:cs typeface="Arial"/>
              </a:rPr>
              <a:t> </a:t>
            </a:r>
            <a:r>
              <a:rPr sz="1071" b="1" dirty="0">
                <a:latin typeface="Arial"/>
                <a:cs typeface="Arial"/>
              </a:rPr>
              <a:t>Valves</a:t>
            </a:r>
            <a:r>
              <a:rPr sz="1071" b="1" spc="-24" dirty="0">
                <a:latin typeface="Arial"/>
                <a:cs typeface="Arial"/>
              </a:rPr>
              <a:t> </a:t>
            </a:r>
            <a:r>
              <a:rPr sz="1071" b="1" spc="-19" dirty="0">
                <a:latin typeface="Arial"/>
                <a:cs typeface="Arial"/>
              </a:rPr>
              <a:t>Work?</a:t>
            </a:r>
            <a:endParaRPr sz="1071" dirty="0">
              <a:latin typeface="Arial"/>
              <a:cs typeface="Arial"/>
            </a:endParaRPr>
          </a:p>
          <a:p>
            <a:pPr marL="12369" marR="4947" algn="just">
              <a:lnSpc>
                <a:spcPct val="143900"/>
              </a:lnSpc>
              <a:spcBef>
                <a:spcPts val="565"/>
              </a:spcBef>
            </a:pPr>
            <a:r>
              <a:rPr sz="1071" dirty="0">
                <a:latin typeface="Arial"/>
                <a:cs typeface="Arial"/>
              </a:rPr>
              <a:t>Expansion</a:t>
            </a:r>
            <a:r>
              <a:rPr sz="1071" spc="-24" dirty="0">
                <a:latin typeface="Arial"/>
                <a:cs typeface="Arial"/>
              </a:rPr>
              <a:t> </a:t>
            </a:r>
            <a:r>
              <a:rPr sz="1071" dirty="0">
                <a:latin typeface="Arial"/>
                <a:cs typeface="Arial"/>
              </a:rPr>
              <a:t>valves</a:t>
            </a:r>
            <a:r>
              <a:rPr sz="1071" spc="-19"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usually</a:t>
            </a:r>
            <a:r>
              <a:rPr sz="1071" spc="-19" dirty="0">
                <a:latin typeface="Arial"/>
                <a:cs typeface="Arial"/>
              </a:rPr>
              <a:t> </a:t>
            </a:r>
            <a:r>
              <a:rPr sz="1071" spc="-10" dirty="0">
                <a:latin typeface="Arial"/>
                <a:cs typeface="Arial"/>
              </a:rPr>
              <a:t>spring-</a:t>
            </a:r>
            <a:r>
              <a:rPr sz="1071" dirty="0">
                <a:latin typeface="Arial"/>
                <a:cs typeface="Arial"/>
              </a:rPr>
              <a:t>loaded</a:t>
            </a:r>
            <a:r>
              <a:rPr sz="1071" spc="-24" dirty="0">
                <a:latin typeface="Arial"/>
                <a:cs typeface="Arial"/>
              </a:rPr>
              <a:t> </a:t>
            </a:r>
            <a:r>
              <a:rPr sz="1071" dirty="0">
                <a:latin typeface="Arial"/>
                <a:cs typeface="Arial"/>
              </a:rPr>
              <a:t>devices</a:t>
            </a:r>
            <a:r>
              <a:rPr sz="1071" spc="-19" dirty="0">
                <a:latin typeface="Arial"/>
                <a:cs typeface="Arial"/>
              </a:rPr>
              <a:t> </a:t>
            </a:r>
            <a:r>
              <a:rPr sz="1071" dirty="0">
                <a:latin typeface="Arial"/>
                <a:cs typeface="Arial"/>
              </a:rPr>
              <a:t>with</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diaphragm</a:t>
            </a:r>
            <a:r>
              <a:rPr sz="1071" spc="-24"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linked</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a</a:t>
            </a:r>
            <a:r>
              <a:rPr sz="1071" spc="-19" dirty="0">
                <a:latin typeface="Arial"/>
                <a:cs typeface="Arial"/>
              </a:rPr>
              <a:t> </a:t>
            </a:r>
            <a:r>
              <a:rPr sz="1071" spc="-10" dirty="0">
                <a:latin typeface="Arial"/>
                <a:cs typeface="Arial"/>
              </a:rPr>
              <a:t>plunger. </a:t>
            </a:r>
            <a:r>
              <a:rPr sz="1071" dirty="0">
                <a:latin typeface="Arial"/>
                <a:cs typeface="Arial"/>
              </a:rPr>
              <a:t>Without any</a:t>
            </a:r>
            <a:r>
              <a:rPr sz="1071" spc="5" dirty="0">
                <a:latin typeface="Arial"/>
                <a:cs typeface="Arial"/>
              </a:rPr>
              <a:t> </a:t>
            </a:r>
            <a:r>
              <a:rPr sz="1071" dirty="0">
                <a:latin typeface="Arial"/>
                <a:cs typeface="Arial"/>
              </a:rPr>
              <a:t>pressure</a:t>
            </a:r>
            <a:r>
              <a:rPr sz="1071" spc="10" dirty="0">
                <a:latin typeface="Arial"/>
                <a:cs typeface="Arial"/>
              </a:rPr>
              <a:t> </a:t>
            </a:r>
            <a:r>
              <a:rPr sz="1071" dirty="0">
                <a:latin typeface="Arial"/>
                <a:cs typeface="Arial"/>
              </a:rPr>
              <a:t>against</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diaphragm</a:t>
            </a:r>
            <a:r>
              <a:rPr sz="1071" spc="10" dirty="0">
                <a:latin typeface="Arial"/>
                <a:cs typeface="Arial"/>
              </a:rPr>
              <a:t> </a:t>
            </a:r>
            <a:r>
              <a:rPr sz="1071" dirty="0">
                <a:latin typeface="Arial"/>
                <a:cs typeface="Arial"/>
              </a:rPr>
              <a:t>from</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gas</a:t>
            </a:r>
            <a:r>
              <a:rPr sz="1071" spc="10"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capillary</a:t>
            </a:r>
            <a:r>
              <a:rPr sz="1071" spc="10" dirty="0">
                <a:latin typeface="Arial"/>
                <a:cs typeface="Arial"/>
              </a:rPr>
              <a:t> </a:t>
            </a:r>
            <a:r>
              <a:rPr sz="1071" dirty="0">
                <a:latin typeface="Arial"/>
                <a:cs typeface="Arial"/>
              </a:rPr>
              <a:t>tube,</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spring</a:t>
            </a:r>
            <a:r>
              <a:rPr sz="1071" spc="10" dirty="0">
                <a:latin typeface="Arial"/>
                <a:cs typeface="Arial"/>
              </a:rPr>
              <a:t> </a:t>
            </a:r>
            <a:r>
              <a:rPr sz="1071" spc="-10" dirty="0">
                <a:latin typeface="Arial"/>
                <a:cs typeface="Arial"/>
              </a:rPr>
              <a:t>inside </a:t>
            </a:r>
            <a:r>
              <a:rPr sz="1071" dirty="0">
                <a:latin typeface="Arial"/>
                <a:cs typeface="Arial"/>
              </a:rPr>
              <a:t>the</a:t>
            </a:r>
            <a:r>
              <a:rPr sz="1071" spc="-24" dirty="0">
                <a:latin typeface="Arial"/>
                <a:cs typeface="Arial"/>
              </a:rPr>
              <a:t> </a:t>
            </a:r>
            <a:r>
              <a:rPr sz="1071" dirty="0">
                <a:latin typeface="Arial"/>
                <a:cs typeface="Arial"/>
              </a:rPr>
              <a:t>expansion</a:t>
            </a:r>
            <a:r>
              <a:rPr sz="1071" spc="-24" dirty="0">
                <a:latin typeface="Arial"/>
                <a:cs typeface="Arial"/>
              </a:rPr>
              <a:t> </a:t>
            </a:r>
            <a:r>
              <a:rPr sz="1071" dirty="0">
                <a:latin typeface="Arial"/>
                <a:cs typeface="Arial"/>
              </a:rPr>
              <a:t>valve</a:t>
            </a:r>
            <a:r>
              <a:rPr sz="1071" spc="-24" dirty="0">
                <a:latin typeface="Arial"/>
                <a:cs typeface="Arial"/>
              </a:rPr>
              <a:t> </a:t>
            </a:r>
            <a:r>
              <a:rPr sz="1071" dirty="0">
                <a:latin typeface="Arial"/>
                <a:cs typeface="Arial"/>
              </a:rPr>
              <a:t>would</a:t>
            </a:r>
            <a:r>
              <a:rPr sz="1071" spc="-24" dirty="0">
                <a:latin typeface="Arial"/>
                <a:cs typeface="Arial"/>
              </a:rPr>
              <a:t> </a:t>
            </a:r>
            <a:r>
              <a:rPr sz="1071" dirty="0">
                <a:latin typeface="Arial"/>
                <a:cs typeface="Arial"/>
              </a:rPr>
              <a:t>cause</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valve</a:t>
            </a:r>
            <a:r>
              <a:rPr sz="1071" spc="-1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stick</a:t>
            </a:r>
            <a:r>
              <a:rPr sz="1071" spc="-24" dirty="0">
                <a:latin typeface="Arial"/>
                <a:cs typeface="Arial"/>
              </a:rPr>
              <a:t> </a:t>
            </a:r>
            <a:r>
              <a:rPr sz="1071" spc="-10" dirty="0">
                <a:latin typeface="Arial"/>
                <a:cs typeface="Arial"/>
              </a:rPr>
              <a:t>closed.</a:t>
            </a:r>
            <a:endParaRPr sz="1071" dirty="0">
              <a:latin typeface="Arial"/>
              <a:cs typeface="Arial"/>
            </a:endParaRPr>
          </a:p>
          <a:p>
            <a:pPr marL="12369" algn="just">
              <a:spcBef>
                <a:spcPts val="1144"/>
              </a:spcBef>
            </a:pPr>
            <a:r>
              <a:rPr sz="1071" dirty="0">
                <a:latin typeface="Arial"/>
                <a:cs typeface="Arial"/>
              </a:rPr>
              <a:t>Here</a:t>
            </a:r>
            <a:r>
              <a:rPr sz="1071" spc="-19"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sequence</a:t>
            </a:r>
            <a:r>
              <a:rPr sz="1071" spc="-15"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events:</a:t>
            </a:r>
            <a:endParaRPr sz="1071" dirty="0">
              <a:latin typeface="Arial"/>
              <a:cs typeface="Arial"/>
            </a:endParaRPr>
          </a:p>
          <a:p>
            <a:pPr marL="455161" indent="-220160">
              <a:spcBef>
                <a:spcPts val="1144"/>
              </a:spcBef>
              <a:buAutoNum type="alphaLcPeriod"/>
              <a:tabLst>
                <a:tab pos="455161" algn="l"/>
              </a:tabLst>
            </a:pPr>
            <a:r>
              <a:rPr sz="1071" dirty="0">
                <a:latin typeface="Arial"/>
                <a:cs typeface="Arial"/>
              </a:rPr>
              <a:t>Warm,</a:t>
            </a:r>
            <a:r>
              <a:rPr sz="1071" spc="-24" dirty="0">
                <a:latin typeface="Arial"/>
                <a:cs typeface="Arial"/>
              </a:rPr>
              <a:t> </a:t>
            </a:r>
            <a:r>
              <a:rPr sz="1071" spc="-10" dirty="0">
                <a:latin typeface="Arial"/>
                <a:cs typeface="Arial"/>
              </a:rPr>
              <a:t>high-</a:t>
            </a:r>
            <a:r>
              <a:rPr sz="1071" dirty="0">
                <a:latin typeface="Arial"/>
                <a:cs typeface="Arial"/>
              </a:rPr>
              <a:t>pressure</a:t>
            </a:r>
            <a:r>
              <a:rPr sz="1071" spc="-19" dirty="0">
                <a:latin typeface="Arial"/>
                <a:cs typeface="Arial"/>
              </a:rPr>
              <a:t> </a:t>
            </a:r>
            <a:r>
              <a:rPr sz="1071" dirty="0">
                <a:latin typeface="Arial"/>
                <a:cs typeface="Arial"/>
              </a:rPr>
              <a:t>liquid</a:t>
            </a:r>
            <a:r>
              <a:rPr sz="1071" spc="-24"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flows</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expansion</a:t>
            </a:r>
            <a:r>
              <a:rPr sz="1071" spc="-24" dirty="0">
                <a:latin typeface="Arial"/>
                <a:cs typeface="Arial"/>
              </a:rPr>
              <a:t> </a:t>
            </a:r>
            <a:r>
              <a:rPr sz="1071" spc="-10" dirty="0">
                <a:latin typeface="Arial"/>
                <a:cs typeface="Arial"/>
              </a:rPr>
              <a:t>valve.</a:t>
            </a:r>
            <a:endParaRPr sz="1071" dirty="0">
              <a:latin typeface="Arial"/>
              <a:cs typeface="Arial"/>
            </a:endParaRPr>
          </a:p>
          <a:p>
            <a:pPr marL="455161" marR="4947" indent="-220160">
              <a:lnSpc>
                <a:spcPts val="1850"/>
              </a:lnSpc>
              <a:spcBef>
                <a:spcPts val="151"/>
              </a:spcBef>
              <a:buAutoNum type="alphaLcPeriod"/>
              <a:tabLst>
                <a:tab pos="457636" algn="l"/>
              </a:tabLst>
            </a:pPr>
            <a:r>
              <a:rPr sz="1071" dirty="0">
                <a:latin typeface="Arial"/>
                <a:cs typeface="Arial"/>
              </a:rPr>
              <a:t>A</a:t>
            </a:r>
            <a:r>
              <a:rPr sz="1071" spc="-29" dirty="0">
                <a:latin typeface="Arial"/>
                <a:cs typeface="Arial"/>
              </a:rPr>
              <a:t> </a:t>
            </a:r>
            <a:r>
              <a:rPr sz="1071" spc="-10" dirty="0">
                <a:latin typeface="Arial"/>
                <a:cs typeface="Arial"/>
              </a:rPr>
              <a:t>low-</a:t>
            </a:r>
            <a:r>
              <a:rPr sz="1071" dirty="0">
                <a:latin typeface="Arial"/>
                <a:cs typeface="Arial"/>
              </a:rPr>
              <a:t>pressure</a:t>
            </a:r>
            <a:r>
              <a:rPr sz="1071" spc="-29" dirty="0">
                <a:latin typeface="Arial"/>
                <a:cs typeface="Arial"/>
              </a:rPr>
              <a:t> </a:t>
            </a:r>
            <a:r>
              <a:rPr sz="1071" dirty="0">
                <a:latin typeface="Arial"/>
                <a:cs typeface="Arial"/>
              </a:rPr>
              <a:t>spray</a:t>
            </a:r>
            <a:r>
              <a:rPr sz="1071" spc="-24"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cold</a:t>
            </a:r>
            <a:r>
              <a:rPr sz="1071" spc="-29"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droplets</a:t>
            </a:r>
            <a:r>
              <a:rPr sz="1071" spc="-29" dirty="0">
                <a:latin typeface="Arial"/>
                <a:cs typeface="Arial"/>
              </a:rPr>
              <a:t> </a:t>
            </a:r>
            <a:r>
              <a:rPr sz="1071" dirty="0">
                <a:latin typeface="Arial"/>
                <a:cs typeface="Arial"/>
              </a:rPr>
              <a:t>passes</a:t>
            </a:r>
            <a:r>
              <a:rPr sz="1071" spc="-24" dirty="0">
                <a:latin typeface="Arial"/>
                <a:cs typeface="Arial"/>
              </a:rPr>
              <a:t> </a:t>
            </a:r>
            <a:r>
              <a:rPr sz="1071" dirty="0">
                <a:latin typeface="Arial"/>
                <a:cs typeface="Arial"/>
              </a:rPr>
              <a:t>through</a:t>
            </a:r>
            <a:r>
              <a:rPr sz="1071" spc="-29"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expansion</a:t>
            </a:r>
            <a:r>
              <a:rPr sz="1071" spc="-24" dirty="0">
                <a:latin typeface="Arial"/>
                <a:cs typeface="Arial"/>
              </a:rPr>
              <a:t> </a:t>
            </a:r>
            <a:r>
              <a:rPr sz="1071" dirty="0">
                <a:latin typeface="Arial"/>
                <a:cs typeface="Arial"/>
              </a:rPr>
              <a:t>valve</a:t>
            </a:r>
            <a:r>
              <a:rPr sz="1071" spc="-34" dirty="0">
                <a:latin typeface="Arial"/>
                <a:cs typeface="Arial"/>
              </a:rPr>
              <a:t> </a:t>
            </a:r>
            <a:r>
              <a:rPr sz="1071" spc="-19" dirty="0">
                <a:latin typeface="Arial"/>
                <a:cs typeface="Arial"/>
              </a:rPr>
              <a:t>into 	</a:t>
            </a:r>
            <a:r>
              <a:rPr sz="1071" dirty="0">
                <a:latin typeface="Arial"/>
                <a:cs typeface="Arial"/>
              </a:rPr>
              <a:t>the </a:t>
            </a:r>
            <a:r>
              <a:rPr sz="1071" spc="-10" dirty="0">
                <a:latin typeface="Arial"/>
                <a:cs typeface="Arial"/>
              </a:rPr>
              <a:t>evaporator.</a:t>
            </a:r>
            <a:endParaRPr sz="1071" dirty="0">
              <a:latin typeface="Arial"/>
              <a:cs typeface="Arial"/>
            </a:endParaRPr>
          </a:p>
          <a:p>
            <a:pPr marL="454543" indent="-219541">
              <a:spcBef>
                <a:spcPts val="409"/>
              </a:spcBef>
              <a:buAutoNum type="alphaLcPeriod"/>
              <a:tabLst>
                <a:tab pos="454543" algn="l"/>
              </a:tabLst>
            </a:pPr>
            <a:r>
              <a:rPr sz="1071" dirty="0">
                <a:latin typeface="Arial"/>
                <a:cs typeface="Arial"/>
              </a:rPr>
              <a:t>As</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cold</a:t>
            </a:r>
            <a:r>
              <a:rPr sz="1071" spc="-44" dirty="0">
                <a:latin typeface="Arial"/>
                <a:cs typeface="Arial"/>
              </a:rPr>
              <a:t> </a:t>
            </a:r>
            <a:r>
              <a:rPr sz="1071" spc="-10" dirty="0">
                <a:latin typeface="Arial"/>
                <a:cs typeface="Arial"/>
              </a:rPr>
              <a:t>spray</a:t>
            </a:r>
            <a:r>
              <a:rPr sz="1071" spc="-39" dirty="0">
                <a:latin typeface="Arial"/>
                <a:cs typeface="Arial"/>
              </a:rPr>
              <a:t> </a:t>
            </a:r>
            <a:r>
              <a:rPr sz="1071" spc="-10" dirty="0">
                <a:latin typeface="Arial"/>
                <a:cs typeface="Arial"/>
              </a:rPr>
              <a:t>contacts</a:t>
            </a:r>
            <a:r>
              <a:rPr sz="1071" spc="-34" dirty="0">
                <a:latin typeface="Arial"/>
                <a:cs typeface="Arial"/>
              </a:rPr>
              <a:t> </a:t>
            </a:r>
            <a:r>
              <a:rPr sz="1071" spc="-10" dirty="0">
                <a:latin typeface="Arial"/>
                <a:cs typeface="Arial"/>
              </a:rPr>
              <a:t>with</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relatively</a:t>
            </a:r>
            <a:r>
              <a:rPr sz="1071" spc="-39" dirty="0">
                <a:latin typeface="Arial"/>
                <a:cs typeface="Arial"/>
              </a:rPr>
              <a:t> </a:t>
            </a:r>
            <a:r>
              <a:rPr sz="1071" dirty="0">
                <a:latin typeface="Arial"/>
                <a:cs typeface="Arial"/>
              </a:rPr>
              <a:t>warm</a:t>
            </a:r>
            <a:r>
              <a:rPr sz="1071" spc="-44" dirty="0">
                <a:latin typeface="Arial"/>
                <a:cs typeface="Arial"/>
              </a:rPr>
              <a:t> </a:t>
            </a:r>
            <a:r>
              <a:rPr sz="1071" spc="-10" dirty="0">
                <a:latin typeface="Arial"/>
                <a:cs typeface="Arial"/>
              </a:rPr>
              <a:t>tubing</a:t>
            </a:r>
            <a:r>
              <a:rPr sz="1071" spc="-39"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evaporator,</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refrigerant</a:t>
            </a:r>
            <a:endParaRPr sz="1071" dirty="0">
              <a:latin typeface="Arial"/>
              <a:cs typeface="Arial"/>
            </a:endParaRPr>
          </a:p>
          <a:p>
            <a:pPr marL="457636" marR="6184">
              <a:lnSpc>
                <a:spcPct val="143600"/>
              </a:lnSpc>
            </a:pPr>
            <a:r>
              <a:rPr sz="1071" spc="-10" dirty="0">
                <a:latin typeface="Arial"/>
                <a:cs typeface="Arial"/>
              </a:rPr>
              <a:t>vaporizes</a:t>
            </a:r>
            <a:r>
              <a:rPr sz="1071" spc="-44" dirty="0">
                <a:latin typeface="Arial"/>
                <a:cs typeface="Arial"/>
              </a:rPr>
              <a:t> </a:t>
            </a:r>
            <a:r>
              <a:rPr sz="1071" dirty="0">
                <a:latin typeface="Arial"/>
                <a:cs typeface="Arial"/>
              </a:rPr>
              <a:t>(becomes</a:t>
            </a:r>
            <a:r>
              <a:rPr sz="1071" spc="-39"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gas)</a:t>
            </a:r>
            <a:r>
              <a:rPr sz="1071" spc="-3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absorbs</a:t>
            </a:r>
            <a:r>
              <a:rPr sz="1071" spc="-39" dirty="0">
                <a:latin typeface="Arial"/>
                <a:cs typeface="Arial"/>
              </a:rPr>
              <a:t> </a:t>
            </a:r>
            <a:r>
              <a:rPr sz="1071" dirty="0">
                <a:latin typeface="Arial"/>
                <a:cs typeface="Arial"/>
              </a:rPr>
              <a:t>heat</a:t>
            </a:r>
            <a:r>
              <a:rPr sz="1071" spc="-39" dirty="0">
                <a:latin typeface="Arial"/>
                <a:cs typeface="Arial"/>
              </a:rPr>
              <a:t> </a:t>
            </a:r>
            <a:r>
              <a:rPr sz="1071" dirty="0">
                <a:latin typeface="Arial"/>
                <a:cs typeface="Arial"/>
              </a:rPr>
              <a:t>from</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evaporator</a:t>
            </a:r>
            <a:r>
              <a:rPr sz="1071" spc="-3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air</a:t>
            </a:r>
            <a:r>
              <a:rPr sz="1071" spc="-39" dirty="0">
                <a:latin typeface="Arial"/>
                <a:cs typeface="Arial"/>
              </a:rPr>
              <a:t> </a:t>
            </a:r>
            <a:r>
              <a:rPr sz="1071" spc="-10" dirty="0">
                <a:latin typeface="Arial"/>
                <a:cs typeface="Arial"/>
              </a:rPr>
              <a:t>surrounding </a:t>
            </a:r>
            <a:r>
              <a:rPr sz="1071" dirty="0">
                <a:latin typeface="Arial"/>
                <a:cs typeface="Arial"/>
              </a:rPr>
              <a:t>the </a:t>
            </a:r>
            <a:r>
              <a:rPr sz="1071" spc="-10" dirty="0">
                <a:latin typeface="Arial"/>
                <a:cs typeface="Arial"/>
              </a:rPr>
              <a:t>evaporator.</a:t>
            </a:r>
            <a:endParaRPr sz="1071" dirty="0">
              <a:latin typeface="Arial"/>
              <a:cs typeface="Arial"/>
            </a:endParaRPr>
          </a:p>
          <a:p>
            <a:pPr marL="455161" marR="6803" indent="-220160">
              <a:lnSpc>
                <a:spcPts val="1850"/>
              </a:lnSpc>
              <a:spcBef>
                <a:spcPts val="93"/>
              </a:spcBef>
              <a:buAutoNum type="alphaLcPeriod" startAt="4"/>
              <a:tabLst>
                <a:tab pos="457636" algn="l"/>
              </a:tabLst>
            </a:pPr>
            <a:r>
              <a:rPr sz="1071" dirty="0">
                <a:latin typeface="Arial"/>
                <a:cs typeface="Arial"/>
              </a:rPr>
              <a:t>The</a:t>
            </a:r>
            <a:r>
              <a:rPr sz="1071" spc="122" dirty="0">
                <a:latin typeface="Arial"/>
                <a:cs typeface="Arial"/>
              </a:rPr>
              <a:t> </a:t>
            </a:r>
            <a:r>
              <a:rPr sz="1071" dirty="0">
                <a:latin typeface="Arial"/>
                <a:cs typeface="Arial"/>
              </a:rPr>
              <a:t>refrigerant</a:t>
            </a:r>
            <a:r>
              <a:rPr sz="1071" spc="127" dirty="0">
                <a:latin typeface="Arial"/>
                <a:cs typeface="Arial"/>
              </a:rPr>
              <a:t> </a:t>
            </a:r>
            <a:r>
              <a:rPr sz="1071" dirty="0">
                <a:latin typeface="Arial"/>
                <a:cs typeface="Arial"/>
              </a:rPr>
              <a:t>flow</a:t>
            </a:r>
            <a:r>
              <a:rPr sz="1071" spc="127" dirty="0">
                <a:latin typeface="Arial"/>
                <a:cs typeface="Arial"/>
              </a:rPr>
              <a:t> </a:t>
            </a:r>
            <a:r>
              <a:rPr sz="1071" dirty="0">
                <a:latin typeface="Arial"/>
                <a:cs typeface="Arial"/>
              </a:rPr>
              <a:t>is</a:t>
            </a:r>
            <a:r>
              <a:rPr sz="1071" spc="117" dirty="0">
                <a:latin typeface="Arial"/>
                <a:cs typeface="Arial"/>
              </a:rPr>
              <a:t> </a:t>
            </a:r>
            <a:r>
              <a:rPr sz="1071" dirty="0">
                <a:latin typeface="Arial"/>
                <a:cs typeface="Arial"/>
              </a:rPr>
              <a:t>controlled</a:t>
            </a:r>
            <a:r>
              <a:rPr sz="1071" spc="127" dirty="0">
                <a:latin typeface="Arial"/>
                <a:cs typeface="Arial"/>
              </a:rPr>
              <a:t> </a:t>
            </a:r>
            <a:r>
              <a:rPr sz="1071" dirty="0">
                <a:latin typeface="Arial"/>
                <a:cs typeface="Arial"/>
              </a:rPr>
              <a:t>by</a:t>
            </a:r>
            <a:r>
              <a:rPr sz="1071" spc="127"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expansion</a:t>
            </a:r>
            <a:r>
              <a:rPr sz="1071" spc="127" dirty="0">
                <a:latin typeface="Arial"/>
                <a:cs typeface="Arial"/>
              </a:rPr>
              <a:t> </a:t>
            </a:r>
            <a:r>
              <a:rPr sz="1071" dirty="0">
                <a:latin typeface="Arial"/>
                <a:cs typeface="Arial"/>
              </a:rPr>
              <a:t>valve</a:t>
            </a:r>
            <a:r>
              <a:rPr sz="1071" spc="127" dirty="0">
                <a:latin typeface="Arial"/>
                <a:cs typeface="Arial"/>
              </a:rPr>
              <a:t> </a:t>
            </a:r>
            <a:r>
              <a:rPr sz="1071" dirty="0">
                <a:latin typeface="Arial"/>
                <a:cs typeface="Arial"/>
              </a:rPr>
              <a:t>depending</a:t>
            </a:r>
            <a:r>
              <a:rPr sz="1071" spc="127" dirty="0">
                <a:latin typeface="Arial"/>
                <a:cs typeface="Arial"/>
              </a:rPr>
              <a:t> </a:t>
            </a:r>
            <a:r>
              <a:rPr sz="1071" dirty="0">
                <a:latin typeface="Arial"/>
                <a:cs typeface="Arial"/>
              </a:rPr>
              <a:t>on</a:t>
            </a:r>
            <a:r>
              <a:rPr sz="1071" spc="127" dirty="0">
                <a:latin typeface="Arial"/>
                <a:cs typeface="Arial"/>
              </a:rPr>
              <a:t> </a:t>
            </a:r>
            <a:r>
              <a:rPr sz="1071" dirty="0">
                <a:latin typeface="Arial"/>
                <a:cs typeface="Arial"/>
              </a:rPr>
              <a:t>the</a:t>
            </a:r>
            <a:r>
              <a:rPr sz="1071" spc="122" dirty="0">
                <a:latin typeface="Arial"/>
                <a:cs typeface="Arial"/>
              </a:rPr>
              <a:t> </a:t>
            </a:r>
            <a:r>
              <a:rPr sz="1071" spc="-10" dirty="0">
                <a:latin typeface="Arial"/>
                <a:cs typeface="Arial"/>
              </a:rPr>
              <a:t>refrigerant 	temperature.</a:t>
            </a:r>
            <a:endParaRPr sz="1071" dirty="0">
              <a:latin typeface="Arial"/>
              <a:cs typeface="Arial"/>
            </a:endParaRPr>
          </a:p>
        </p:txBody>
      </p:sp>
      <p:sp>
        <p:nvSpPr>
          <p:cNvPr id="8" name="object 8"/>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9" name="object 9"/>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11" name="object 11"/>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36</a:t>
            </a:r>
          </a:p>
        </p:txBody>
      </p:sp>
      <p:sp>
        <p:nvSpPr>
          <p:cNvPr id="12" name="object 3">
            <a:extLst>
              <a:ext uri="{FF2B5EF4-FFF2-40B4-BE49-F238E27FC236}">
                <a16:creationId xmlns:a16="http://schemas.microsoft.com/office/drawing/2014/main" id="{2127A5D6-E455-9FF8-C0BF-6F99AF557208}"/>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888954"/>
            <a:ext cx="5813566" cy="7774508"/>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496"/>
              </a:spcBef>
            </a:pPr>
            <a:endParaRPr sz="974" dirty="0">
              <a:latin typeface="Verdana"/>
              <a:cs typeface="Verdana"/>
            </a:endParaRPr>
          </a:p>
          <a:p>
            <a:pPr marL="12369" marR="6184" algn="just">
              <a:lnSpc>
                <a:spcPct val="143800"/>
              </a:lnSpc>
              <a:spcBef>
                <a:spcPts val="5"/>
              </a:spcBef>
            </a:pPr>
            <a:r>
              <a:rPr sz="1071" dirty="0">
                <a:latin typeface="Arial"/>
                <a:cs typeface="Arial"/>
              </a:rPr>
              <a:t>therefore</a:t>
            </a:r>
            <a:r>
              <a:rPr sz="1071" spc="49" dirty="0">
                <a:latin typeface="Arial"/>
                <a:cs typeface="Arial"/>
              </a:rPr>
              <a:t> </a:t>
            </a:r>
            <a:r>
              <a:rPr sz="1071" dirty="0">
                <a:latin typeface="Arial"/>
                <a:cs typeface="Arial"/>
              </a:rPr>
              <a:t>expand</a:t>
            </a:r>
            <a:r>
              <a:rPr sz="1071" spc="49"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increased</a:t>
            </a:r>
            <a:r>
              <a:rPr sz="1071" spc="44" dirty="0">
                <a:latin typeface="Arial"/>
                <a:cs typeface="Arial"/>
              </a:rPr>
              <a:t> </a:t>
            </a:r>
            <a:r>
              <a:rPr sz="1071" dirty="0">
                <a:latin typeface="Arial"/>
                <a:cs typeface="Arial"/>
              </a:rPr>
              <a:t>pressure</a:t>
            </a:r>
            <a:r>
              <a:rPr sz="1071" spc="44" dirty="0">
                <a:latin typeface="Arial"/>
                <a:cs typeface="Arial"/>
              </a:rPr>
              <a:t> </a:t>
            </a:r>
            <a:r>
              <a:rPr sz="1071" dirty="0">
                <a:latin typeface="Arial"/>
                <a:cs typeface="Arial"/>
              </a:rPr>
              <a:t>will</a:t>
            </a:r>
            <a:r>
              <a:rPr sz="1071" spc="54" dirty="0">
                <a:latin typeface="Arial"/>
                <a:cs typeface="Arial"/>
              </a:rPr>
              <a:t> </a:t>
            </a:r>
            <a:r>
              <a:rPr sz="1071" dirty="0">
                <a:latin typeface="Arial"/>
                <a:cs typeface="Arial"/>
              </a:rPr>
              <a:t>tend</a:t>
            </a:r>
            <a:r>
              <a:rPr sz="1071" spc="49"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open</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expansion</a:t>
            </a:r>
            <a:r>
              <a:rPr sz="1071" spc="49" dirty="0">
                <a:latin typeface="Arial"/>
                <a:cs typeface="Arial"/>
              </a:rPr>
              <a:t> </a:t>
            </a:r>
            <a:r>
              <a:rPr sz="1071" dirty="0">
                <a:latin typeface="Arial"/>
                <a:cs typeface="Arial"/>
              </a:rPr>
              <a:t>valve</a:t>
            </a:r>
            <a:r>
              <a:rPr sz="1071" spc="39" dirty="0">
                <a:latin typeface="Arial"/>
                <a:cs typeface="Arial"/>
              </a:rPr>
              <a:t> </a:t>
            </a:r>
            <a:r>
              <a:rPr sz="1071" dirty="0">
                <a:latin typeface="Arial"/>
                <a:cs typeface="Arial"/>
              </a:rPr>
              <a:t>more.</a:t>
            </a:r>
            <a:r>
              <a:rPr sz="1071" spc="49" dirty="0">
                <a:latin typeface="Arial"/>
                <a:cs typeface="Arial"/>
              </a:rPr>
              <a:t> </a:t>
            </a:r>
            <a:r>
              <a:rPr sz="1071" spc="-19" dirty="0">
                <a:latin typeface="Arial"/>
                <a:cs typeface="Arial"/>
              </a:rPr>
              <a:t>This </a:t>
            </a:r>
            <a:r>
              <a:rPr sz="1071" dirty="0">
                <a:latin typeface="Arial"/>
                <a:cs typeface="Arial"/>
              </a:rPr>
              <a:t>increases</a:t>
            </a:r>
            <a:r>
              <a:rPr sz="1071" spc="63" dirty="0">
                <a:latin typeface="Arial"/>
                <a:cs typeface="Arial"/>
              </a:rPr>
              <a:t> </a:t>
            </a:r>
            <a:r>
              <a:rPr sz="1071" dirty="0">
                <a:latin typeface="Arial"/>
                <a:cs typeface="Arial"/>
              </a:rPr>
              <a:t>refrigerant</a:t>
            </a:r>
            <a:r>
              <a:rPr sz="1071" spc="68" dirty="0">
                <a:latin typeface="Arial"/>
                <a:cs typeface="Arial"/>
              </a:rPr>
              <a:t> </a:t>
            </a:r>
            <a:r>
              <a:rPr sz="1071" dirty="0">
                <a:latin typeface="Arial"/>
                <a:cs typeface="Arial"/>
              </a:rPr>
              <a:t>flow</a:t>
            </a:r>
            <a:r>
              <a:rPr sz="1071" spc="68" dirty="0">
                <a:latin typeface="Arial"/>
                <a:cs typeface="Arial"/>
              </a:rPr>
              <a:t> </a:t>
            </a:r>
            <a:r>
              <a:rPr sz="1071" dirty="0">
                <a:latin typeface="Arial"/>
                <a:cs typeface="Arial"/>
              </a:rPr>
              <a:t>and</a:t>
            </a:r>
            <a:r>
              <a:rPr sz="1071" spc="68" dirty="0">
                <a:latin typeface="Arial"/>
                <a:cs typeface="Arial"/>
              </a:rPr>
              <a:t> </a:t>
            </a:r>
            <a:r>
              <a:rPr sz="1071" dirty="0">
                <a:latin typeface="Arial"/>
                <a:cs typeface="Arial"/>
              </a:rPr>
              <a:t>heat</a:t>
            </a:r>
            <a:r>
              <a:rPr sz="1071" spc="68" dirty="0">
                <a:latin typeface="Arial"/>
                <a:cs typeface="Arial"/>
              </a:rPr>
              <a:t> </a:t>
            </a:r>
            <a:r>
              <a:rPr sz="1071" dirty="0">
                <a:latin typeface="Arial"/>
                <a:cs typeface="Arial"/>
              </a:rPr>
              <a:t>transfer</a:t>
            </a:r>
            <a:r>
              <a:rPr sz="1071" spc="68" dirty="0">
                <a:latin typeface="Arial"/>
                <a:cs typeface="Arial"/>
              </a:rPr>
              <a:t> </a:t>
            </a:r>
            <a:r>
              <a:rPr sz="1071" dirty="0">
                <a:latin typeface="Arial"/>
                <a:cs typeface="Arial"/>
              </a:rPr>
              <a:t>in</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evaporator.</a:t>
            </a:r>
            <a:r>
              <a:rPr sz="1071" spc="63" dirty="0">
                <a:latin typeface="Arial"/>
                <a:cs typeface="Arial"/>
              </a:rPr>
              <a:t> </a:t>
            </a:r>
            <a:r>
              <a:rPr sz="1071" dirty="0">
                <a:latin typeface="Arial"/>
                <a:cs typeface="Arial"/>
              </a:rPr>
              <a:t>When</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system</a:t>
            </a:r>
            <a:r>
              <a:rPr sz="1071" spc="63" dirty="0">
                <a:latin typeface="Arial"/>
                <a:cs typeface="Arial"/>
              </a:rPr>
              <a:t> </a:t>
            </a:r>
            <a:r>
              <a:rPr sz="1071" dirty="0">
                <a:latin typeface="Arial"/>
                <a:cs typeface="Arial"/>
              </a:rPr>
              <a:t>stabilizes,</a:t>
            </a:r>
            <a:r>
              <a:rPr sz="1071" spc="68" dirty="0">
                <a:latin typeface="Arial"/>
                <a:cs typeface="Arial"/>
              </a:rPr>
              <a:t> </a:t>
            </a:r>
            <a:r>
              <a:rPr sz="1071" spc="-24" dirty="0">
                <a:latin typeface="Arial"/>
                <a:cs typeface="Arial"/>
              </a:rPr>
              <a:t>the </a:t>
            </a:r>
            <a:r>
              <a:rPr sz="1071" dirty="0">
                <a:latin typeface="Arial"/>
                <a:cs typeface="Arial"/>
              </a:rPr>
              <a:t>evaporator</a:t>
            </a:r>
            <a:r>
              <a:rPr sz="1071" spc="24" dirty="0">
                <a:latin typeface="Arial"/>
                <a:cs typeface="Arial"/>
              </a:rPr>
              <a:t> </a:t>
            </a:r>
            <a:r>
              <a:rPr sz="1071" dirty="0">
                <a:latin typeface="Arial"/>
                <a:cs typeface="Arial"/>
              </a:rPr>
              <a:t>surface</a:t>
            </a:r>
            <a:r>
              <a:rPr sz="1071" spc="34" dirty="0">
                <a:latin typeface="Arial"/>
                <a:cs typeface="Arial"/>
              </a:rPr>
              <a:t> </a:t>
            </a:r>
            <a:r>
              <a:rPr sz="1071" dirty="0">
                <a:latin typeface="Arial"/>
                <a:cs typeface="Arial"/>
              </a:rPr>
              <a:t>temperature</a:t>
            </a:r>
            <a:r>
              <a:rPr sz="1071" spc="34" dirty="0">
                <a:latin typeface="Arial"/>
                <a:cs typeface="Arial"/>
              </a:rPr>
              <a:t> </a:t>
            </a:r>
            <a:r>
              <a:rPr sz="1071" dirty="0">
                <a:latin typeface="Arial"/>
                <a:cs typeface="Arial"/>
              </a:rPr>
              <a:t>should</a:t>
            </a:r>
            <a:r>
              <a:rPr sz="1071" spc="34" dirty="0">
                <a:latin typeface="Arial"/>
                <a:cs typeface="Arial"/>
              </a:rPr>
              <a:t> </a:t>
            </a:r>
            <a:r>
              <a:rPr sz="1071" dirty="0">
                <a:latin typeface="Arial"/>
                <a:cs typeface="Arial"/>
              </a:rPr>
              <a:t>remain</a:t>
            </a:r>
            <a:r>
              <a:rPr sz="1071" spc="34" dirty="0">
                <a:latin typeface="Arial"/>
                <a:cs typeface="Arial"/>
              </a:rPr>
              <a:t> </a:t>
            </a:r>
            <a:r>
              <a:rPr sz="1071" dirty="0">
                <a:latin typeface="Arial"/>
                <a:cs typeface="Arial"/>
              </a:rPr>
              <a:t>constant</a:t>
            </a:r>
            <a:r>
              <a:rPr sz="1071" spc="34" dirty="0">
                <a:latin typeface="Arial"/>
                <a:cs typeface="Arial"/>
              </a:rPr>
              <a:t> </a:t>
            </a:r>
            <a:r>
              <a:rPr sz="1071" dirty="0">
                <a:latin typeface="Arial"/>
                <a:cs typeface="Arial"/>
              </a:rPr>
              <a:t>at</a:t>
            </a:r>
            <a:r>
              <a:rPr sz="1071" spc="34" dirty="0">
                <a:latin typeface="Arial"/>
                <a:cs typeface="Arial"/>
              </a:rPr>
              <a:t> </a:t>
            </a:r>
            <a:r>
              <a:rPr sz="1071" dirty="0">
                <a:latin typeface="Arial"/>
                <a:cs typeface="Arial"/>
              </a:rPr>
              <a:t>about</a:t>
            </a:r>
            <a:r>
              <a:rPr sz="1071" spc="29" dirty="0">
                <a:latin typeface="Arial"/>
                <a:cs typeface="Arial"/>
              </a:rPr>
              <a:t> </a:t>
            </a:r>
            <a:r>
              <a:rPr sz="1071" dirty="0">
                <a:latin typeface="Arial"/>
                <a:cs typeface="Arial"/>
              </a:rPr>
              <a:t>32°F</a:t>
            </a:r>
            <a:r>
              <a:rPr sz="1071" spc="39" dirty="0">
                <a:latin typeface="Arial"/>
                <a:cs typeface="Arial"/>
              </a:rPr>
              <a:t> </a:t>
            </a:r>
            <a:r>
              <a:rPr sz="1071" dirty="0">
                <a:latin typeface="Arial"/>
                <a:cs typeface="Arial"/>
              </a:rPr>
              <a:t>(0°C)</a:t>
            </a:r>
            <a:r>
              <a:rPr sz="1071" spc="29"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order</a:t>
            </a:r>
            <a:r>
              <a:rPr sz="1071" spc="29" dirty="0">
                <a:latin typeface="Arial"/>
                <a:cs typeface="Arial"/>
              </a:rPr>
              <a:t> </a:t>
            </a:r>
            <a:r>
              <a:rPr sz="1071" dirty="0">
                <a:latin typeface="Arial"/>
                <a:cs typeface="Arial"/>
              </a:rPr>
              <a:t>to</a:t>
            </a:r>
            <a:r>
              <a:rPr sz="1071" spc="34" dirty="0">
                <a:latin typeface="Arial"/>
                <a:cs typeface="Arial"/>
              </a:rPr>
              <a:t> </a:t>
            </a:r>
            <a:r>
              <a:rPr sz="1071" spc="-10" dirty="0">
                <a:latin typeface="Arial"/>
                <a:cs typeface="Arial"/>
              </a:rPr>
              <a:t>provide </a:t>
            </a:r>
            <a:r>
              <a:rPr sz="1071" dirty="0">
                <a:latin typeface="Arial"/>
                <a:cs typeface="Arial"/>
              </a:rPr>
              <a:t>the</a:t>
            </a:r>
            <a:r>
              <a:rPr sz="1071" spc="-15" dirty="0">
                <a:latin typeface="Arial"/>
                <a:cs typeface="Arial"/>
              </a:rPr>
              <a:t> </a:t>
            </a:r>
            <a:r>
              <a:rPr sz="1071" dirty="0">
                <a:latin typeface="Arial"/>
                <a:cs typeface="Arial"/>
              </a:rPr>
              <a:t>greatest</a:t>
            </a:r>
            <a:r>
              <a:rPr sz="1071" spc="-15" dirty="0">
                <a:latin typeface="Arial"/>
                <a:cs typeface="Arial"/>
              </a:rPr>
              <a:t> </a:t>
            </a:r>
            <a:r>
              <a:rPr sz="1071" spc="-10" dirty="0">
                <a:latin typeface="Arial"/>
                <a:cs typeface="Arial"/>
              </a:rPr>
              <a:t>heat-</a:t>
            </a:r>
            <a:r>
              <a:rPr sz="1071" dirty="0">
                <a:latin typeface="Arial"/>
                <a:cs typeface="Arial"/>
              </a:rPr>
              <a:t>removing</a:t>
            </a:r>
            <a:r>
              <a:rPr sz="1071" spc="-10" dirty="0">
                <a:latin typeface="Arial"/>
                <a:cs typeface="Arial"/>
              </a:rPr>
              <a:t> capacity.</a:t>
            </a:r>
            <a:endParaRPr sz="1071" dirty="0">
              <a:latin typeface="Arial"/>
              <a:cs typeface="Arial"/>
            </a:endParaRPr>
          </a:p>
          <a:p>
            <a:pPr marL="12369" marR="4947" algn="just">
              <a:lnSpc>
                <a:spcPct val="143700"/>
              </a:lnSpc>
              <a:spcBef>
                <a:spcPts val="579"/>
              </a:spcBef>
            </a:pPr>
            <a:r>
              <a:rPr sz="1071" dirty="0">
                <a:latin typeface="Arial"/>
                <a:cs typeface="Arial"/>
              </a:rPr>
              <a:t>Since</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evaporator</a:t>
            </a:r>
            <a:r>
              <a:rPr sz="1071" spc="-44" dirty="0">
                <a:latin typeface="Arial"/>
                <a:cs typeface="Arial"/>
              </a:rPr>
              <a:t> </a:t>
            </a:r>
            <a:r>
              <a:rPr sz="1071" dirty="0">
                <a:latin typeface="Arial"/>
                <a:cs typeface="Arial"/>
              </a:rPr>
              <a:t>surface</a:t>
            </a:r>
            <a:r>
              <a:rPr sz="1071" spc="-49" dirty="0">
                <a:latin typeface="Arial"/>
                <a:cs typeface="Arial"/>
              </a:rPr>
              <a:t> </a:t>
            </a:r>
            <a:r>
              <a:rPr sz="1071" dirty="0">
                <a:latin typeface="Arial"/>
                <a:cs typeface="Arial"/>
              </a:rPr>
              <a:t>temperature</a:t>
            </a:r>
            <a:r>
              <a:rPr sz="1071" spc="-49" dirty="0">
                <a:latin typeface="Arial"/>
                <a:cs typeface="Arial"/>
              </a:rPr>
              <a:t> </a:t>
            </a:r>
            <a:r>
              <a:rPr sz="1071" dirty="0">
                <a:latin typeface="Arial"/>
                <a:cs typeface="Arial"/>
              </a:rPr>
              <a:t>can</a:t>
            </a:r>
            <a:r>
              <a:rPr sz="1071" spc="-44" dirty="0">
                <a:latin typeface="Arial"/>
                <a:cs typeface="Arial"/>
              </a:rPr>
              <a:t> </a:t>
            </a:r>
            <a:r>
              <a:rPr sz="1071" dirty="0">
                <a:latin typeface="Arial"/>
                <a:cs typeface="Arial"/>
              </a:rPr>
              <a:t>be</a:t>
            </a:r>
            <a:r>
              <a:rPr sz="1071" spc="-49" dirty="0">
                <a:latin typeface="Arial"/>
                <a:cs typeface="Arial"/>
              </a:rPr>
              <a:t> </a:t>
            </a:r>
            <a:r>
              <a:rPr sz="1071" dirty="0">
                <a:latin typeface="Arial"/>
                <a:cs typeface="Arial"/>
              </a:rPr>
              <a:t>close</a:t>
            </a:r>
            <a:r>
              <a:rPr sz="1071" spc="-4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32°F</a:t>
            </a:r>
            <a:r>
              <a:rPr sz="1071" spc="-49" dirty="0">
                <a:latin typeface="Arial"/>
                <a:cs typeface="Arial"/>
              </a:rPr>
              <a:t> </a:t>
            </a:r>
            <a:r>
              <a:rPr sz="1071" dirty="0">
                <a:latin typeface="Arial"/>
                <a:cs typeface="Arial"/>
              </a:rPr>
              <a:t>(0°C),</a:t>
            </a:r>
            <a:r>
              <a:rPr sz="1071" spc="-49" dirty="0">
                <a:latin typeface="Arial"/>
                <a:cs typeface="Arial"/>
              </a:rPr>
              <a:t> </a:t>
            </a:r>
            <a:r>
              <a:rPr sz="1071" dirty="0">
                <a:latin typeface="Arial"/>
                <a:cs typeface="Arial"/>
              </a:rPr>
              <a:t>there</a:t>
            </a:r>
            <a:r>
              <a:rPr sz="1071" spc="-44" dirty="0">
                <a:latin typeface="Arial"/>
                <a:cs typeface="Arial"/>
              </a:rPr>
              <a:t> </a:t>
            </a:r>
            <a:r>
              <a:rPr sz="1071" dirty="0">
                <a:latin typeface="Arial"/>
                <a:cs typeface="Arial"/>
              </a:rPr>
              <a:t>could</a:t>
            </a:r>
            <a:r>
              <a:rPr sz="1071" spc="-49" dirty="0">
                <a:latin typeface="Arial"/>
                <a:cs typeface="Arial"/>
              </a:rPr>
              <a:t> </a:t>
            </a:r>
            <a:r>
              <a:rPr sz="1071" dirty="0">
                <a:latin typeface="Arial"/>
                <a:cs typeface="Arial"/>
              </a:rPr>
              <a:t>be</a:t>
            </a:r>
            <a:r>
              <a:rPr sz="1071" spc="-4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problem </a:t>
            </a:r>
            <a:r>
              <a:rPr sz="1071" dirty="0">
                <a:latin typeface="Arial"/>
                <a:cs typeface="Arial"/>
              </a:rPr>
              <a:t>of</a:t>
            </a:r>
            <a:r>
              <a:rPr sz="1071" spc="-5" dirty="0">
                <a:latin typeface="Arial"/>
                <a:cs typeface="Arial"/>
              </a:rPr>
              <a:t> </a:t>
            </a:r>
            <a:r>
              <a:rPr sz="1071" dirty="0">
                <a:latin typeface="Arial"/>
                <a:cs typeface="Arial"/>
              </a:rPr>
              <a:t>freezing</a:t>
            </a:r>
            <a:r>
              <a:rPr sz="1071" spc="-10" dirty="0">
                <a:latin typeface="Arial"/>
                <a:cs typeface="Arial"/>
              </a:rPr>
              <a:t> </a:t>
            </a:r>
            <a:r>
              <a:rPr sz="1071" dirty="0">
                <a:latin typeface="Arial"/>
                <a:cs typeface="Arial"/>
              </a:rPr>
              <a:t>and icing</a:t>
            </a:r>
            <a:r>
              <a:rPr sz="1071" spc="-10" dirty="0">
                <a:latin typeface="Arial"/>
                <a:cs typeface="Arial"/>
              </a:rPr>
              <a:t> </a:t>
            </a:r>
            <a:r>
              <a:rPr sz="1071" dirty="0">
                <a:latin typeface="Arial"/>
                <a:cs typeface="Arial"/>
              </a:rPr>
              <a:t>in</a:t>
            </a:r>
            <a:r>
              <a:rPr sz="1071" spc="-10" dirty="0">
                <a:latin typeface="Arial"/>
                <a:cs typeface="Arial"/>
              </a:rPr>
              <a:t> </a:t>
            </a:r>
            <a:r>
              <a:rPr sz="1071" dirty="0">
                <a:latin typeface="Arial"/>
                <a:cs typeface="Arial"/>
              </a:rPr>
              <a:t>high humidity</a:t>
            </a:r>
            <a:r>
              <a:rPr sz="1071" spc="-5" dirty="0">
                <a:latin typeface="Arial"/>
                <a:cs typeface="Arial"/>
              </a:rPr>
              <a:t> </a:t>
            </a:r>
            <a:r>
              <a:rPr sz="1071" dirty="0">
                <a:latin typeface="Arial"/>
                <a:cs typeface="Arial"/>
              </a:rPr>
              <a:t>conditions.</a:t>
            </a:r>
            <a:r>
              <a:rPr sz="1071" spc="-10" dirty="0">
                <a:latin typeface="Arial"/>
                <a:cs typeface="Arial"/>
              </a:rPr>
              <a:t> </a:t>
            </a:r>
            <a:r>
              <a:rPr sz="1071" dirty="0">
                <a:latin typeface="Arial"/>
                <a:cs typeface="Arial"/>
              </a:rPr>
              <a:t>This</a:t>
            </a:r>
            <a:r>
              <a:rPr sz="1071" spc="-5" dirty="0">
                <a:latin typeface="Arial"/>
                <a:cs typeface="Arial"/>
              </a:rPr>
              <a:t> </a:t>
            </a:r>
            <a:r>
              <a:rPr sz="1071" dirty="0">
                <a:latin typeface="Arial"/>
                <a:cs typeface="Arial"/>
              </a:rPr>
              <a:t>frozen</a:t>
            </a:r>
            <a:r>
              <a:rPr sz="1071" spc="-10" dirty="0">
                <a:latin typeface="Arial"/>
                <a:cs typeface="Arial"/>
              </a:rPr>
              <a:t> </a:t>
            </a:r>
            <a:r>
              <a:rPr sz="1071" dirty="0">
                <a:latin typeface="Arial"/>
                <a:cs typeface="Arial"/>
              </a:rPr>
              <a:t>water</a:t>
            </a:r>
            <a:r>
              <a:rPr sz="1071" spc="-5" dirty="0">
                <a:latin typeface="Arial"/>
                <a:cs typeface="Arial"/>
              </a:rPr>
              <a:t> </a:t>
            </a:r>
            <a:r>
              <a:rPr sz="1071" dirty="0">
                <a:latin typeface="Arial"/>
                <a:cs typeface="Arial"/>
              </a:rPr>
              <a:t>forms an insulating layer</a:t>
            </a:r>
            <a:r>
              <a:rPr sz="1071" spc="-15" dirty="0">
                <a:latin typeface="Arial"/>
                <a:cs typeface="Arial"/>
              </a:rPr>
              <a:t> </a:t>
            </a:r>
            <a:r>
              <a:rPr sz="1071" spc="-19" dirty="0">
                <a:latin typeface="Arial"/>
                <a:cs typeface="Arial"/>
              </a:rPr>
              <a:t>that </a:t>
            </a:r>
            <a:r>
              <a:rPr sz="1071" spc="-10" dirty="0">
                <a:latin typeface="Arial"/>
                <a:cs typeface="Arial"/>
              </a:rPr>
              <a:t>prevents</a:t>
            </a:r>
            <a:r>
              <a:rPr sz="1071" spc="-39" dirty="0">
                <a:latin typeface="Arial"/>
                <a:cs typeface="Arial"/>
              </a:rPr>
              <a:t> </a:t>
            </a:r>
            <a:r>
              <a:rPr sz="1071" spc="-10" dirty="0">
                <a:latin typeface="Arial"/>
                <a:cs typeface="Arial"/>
              </a:rPr>
              <a:t>air</a:t>
            </a:r>
            <a:r>
              <a:rPr sz="1071" spc="-49" dirty="0">
                <a:latin typeface="Arial"/>
                <a:cs typeface="Arial"/>
              </a:rPr>
              <a:t> </a:t>
            </a:r>
            <a:r>
              <a:rPr sz="1071" dirty="0">
                <a:latin typeface="Arial"/>
                <a:cs typeface="Arial"/>
              </a:rPr>
              <a:t>from</a:t>
            </a:r>
            <a:r>
              <a:rPr sz="1071" spc="-44" dirty="0">
                <a:latin typeface="Arial"/>
                <a:cs typeface="Arial"/>
              </a:rPr>
              <a:t> </a:t>
            </a:r>
            <a:r>
              <a:rPr sz="1071" spc="-10" dirty="0">
                <a:latin typeface="Arial"/>
                <a:cs typeface="Arial"/>
              </a:rPr>
              <a:t>reaching</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evaporator</a:t>
            </a:r>
            <a:r>
              <a:rPr sz="1071" spc="-34" dirty="0">
                <a:latin typeface="Arial"/>
                <a:cs typeface="Arial"/>
              </a:rPr>
              <a:t> </a:t>
            </a:r>
            <a:r>
              <a:rPr sz="1071" dirty="0">
                <a:latin typeface="Arial"/>
                <a:cs typeface="Arial"/>
              </a:rPr>
              <a:t>to</a:t>
            </a:r>
            <a:r>
              <a:rPr sz="1071" spc="-39" dirty="0">
                <a:latin typeface="Arial"/>
                <a:cs typeface="Arial"/>
              </a:rPr>
              <a:t> </a:t>
            </a:r>
            <a:r>
              <a:rPr sz="1071" spc="-10" dirty="0">
                <a:latin typeface="Arial"/>
                <a:cs typeface="Arial"/>
              </a:rPr>
              <a:t>exchange</a:t>
            </a:r>
            <a:r>
              <a:rPr sz="1071" spc="-39" dirty="0">
                <a:latin typeface="Arial"/>
                <a:cs typeface="Arial"/>
              </a:rPr>
              <a:t> </a:t>
            </a:r>
            <a:r>
              <a:rPr sz="1071" dirty="0">
                <a:latin typeface="Arial"/>
                <a:cs typeface="Arial"/>
              </a:rPr>
              <a:t>heat.</a:t>
            </a:r>
            <a:r>
              <a:rPr sz="1071" spc="-39" dirty="0">
                <a:latin typeface="Arial"/>
                <a:cs typeface="Arial"/>
              </a:rPr>
              <a:t> </a:t>
            </a:r>
            <a:r>
              <a:rPr sz="1071" spc="-10" dirty="0">
                <a:latin typeface="Arial"/>
                <a:cs typeface="Arial"/>
              </a:rPr>
              <a:t>To</a:t>
            </a:r>
            <a:r>
              <a:rPr sz="1071" spc="-34" dirty="0">
                <a:latin typeface="Arial"/>
                <a:cs typeface="Arial"/>
              </a:rPr>
              <a:t> </a:t>
            </a:r>
            <a:r>
              <a:rPr sz="1071" spc="-10" dirty="0">
                <a:latin typeface="Arial"/>
                <a:cs typeface="Arial"/>
              </a:rPr>
              <a:t>prevent</a:t>
            </a:r>
            <a:r>
              <a:rPr sz="1071" spc="-39" dirty="0">
                <a:latin typeface="Arial"/>
                <a:cs typeface="Arial"/>
              </a:rPr>
              <a:t> </a:t>
            </a:r>
            <a:r>
              <a:rPr sz="1071" spc="-10" dirty="0">
                <a:latin typeface="Arial"/>
                <a:cs typeface="Arial"/>
              </a:rPr>
              <a:t>icing,</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expansion</a:t>
            </a:r>
            <a:r>
              <a:rPr sz="1071" spc="-34" dirty="0">
                <a:latin typeface="Arial"/>
                <a:cs typeface="Arial"/>
              </a:rPr>
              <a:t> </a:t>
            </a:r>
            <a:r>
              <a:rPr sz="1071" spc="-10" dirty="0">
                <a:latin typeface="Arial"/>
                <a:cs typeface="Arial"/>
              </a:rPr>
              <a:t>valve </a:t>
            </a:r>
            <a:r>
              <a:rPr sz="1071" dirty="0">
                <a:latin typeface="Arial"/>
                <a:cs typeface="Arial"/>
              </a:rPr>
              <a:t>can</a:t>
            </a:r>
            <a:r>
              <a:rPr sz="1071" spc="-49" dirty="0">
                <a:latin typeface="Arial"/>
                <a:cs typeface="Arial"/>
              </a:rPr>
              <a:t> </a:t>
            </a:r>
            <a:r>
              <a:rPr sz="1071" dirty="0">
                <a:latin typeface="Arial"/>
                <a:cs typeface="Arial"/>
              </a:rPr>
              <a:t>change</a:t>
            </a:r>
            <a:r>
              <a:rPr sz="1071" spc="-5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size</a:t>
            </a:r>
            <a:r>
              <a:rPr sz="1071" spc="-4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spray</a:t>
            </a:r>
            <a:r>
              <a:rPr sz="1071" spc="-49" dirty="0">
                <a:latin typeface="Arial"/>
                <a:cs typeface="Arial"/>
              </a:rPr>
              <a:t> </a:t>
            </a:r>
            <a:r>
              <a:rPr sz="1071" dirty="0">
                <a:latin typeface="Arial"/>
                <a:cs typeface="Arial"/>
              </a:rPr>
              <a:t>orifice</a:t>
            </a:r>
            <a:r>
              <a:rPr sz="1071" spc="-44" dirty="0">
                <a:latin typeface="Arial"/>
                <a:cs typeface="Arial"/>
              </a:rPr>
              <a:t> </a:t>
            </a:r>
            <a:r>
              <a:rPr sz="1071" dirty="0">
                <a:latin typeface="Arial"/>
                <a:cs typeface="Arial"/>
              </a:rPr>
              <a:t>(opening).</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size</a:t>
            </a:r>
            <a:r>
              <a:rPr sz="1071" spc="-4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orifice</a:t>
            </a:r>
            <a:r>
              <a:rPr sz="1071" spc="-49"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controlled</a:t>
            </a:r>
            <a:r>
              <a:rPr sz="1071" spc="-54" dirty="0">
                <a:latin typeface="Arial"/>
                <a:cs typeface="Arial"/>
              </a:rPr>
              <a:t> </a:t>
            </a:r>
            <a:r>
              <a:rPr sz="1071" dirty="0">
                <a:latin typeface="Arial"/>
                <a:cs typeface="Arial"/>
              </a:rPr>
              <a:t>by</a:t>
            </a:r>
            <a:r>
              <a:rPr sz="1071" spc="-49" dirty="0">
                <a:latin typeface="Arial"/>
                <a:cs typeface="Arial"/>
              </a:rPr>
              <a:t> </a:t>
            </a:r>
            <a:r>
              <a:rPr sz="1071" dirty="0">
                <a:latin typeface="Arial"/>
                <a:cs typeface="Arial"/>
              </a:rPr>
              <a:t>a</a:t>
            </a:r>
            <a:r>
              <a:rPr sz="1071" spc="-49" dirty="0">
                <a:latin typeface="Arial"/>
                <a:cs typeface="Arial"/>
              </a:rPr>
              <a:t> </a:t>
            </a:r>
            <a:r>
              <a:rPr sz="1071" spc="-10" dirty="0">
                <a:latin typeface="Arial"/>
                <a:cs typeface="Arial"/>
              </a:rPr>
              <a:t>spring- </a:t>
            </a:r>
            <a:r>
              <a:rPr sz="1071" dirty="0">
                <a:latin typeface="Arial"/>
                <a:cs typeface="Arial"/>
              </a:rPr>
              <a:t>loaded</a:t>
            </a:r>
            <a:r>
              <a:rPr sz="1071" spc="161" dirty="0">
                <a:latin typeface="Arial"/>
                <a:cs typeface="Arial"/>
              </a:rPr>
              <a:t> </a:t>
            </a:r>
            <a:r>
              <a:rPr sz="1071" dirty="0">
                <a:latin typeface="Arial"/>
                <a:cs typeface="Arial"/>
              </a:rPr>
              <a:t>diaphragm</a:t>
            </a:r>
            <a:r>
              <a:rPr sz="1071" spc="156" dirty="0">
                <a:latin typeface="Arial"/>
                <a:cs typeface="Arial"/>
              </a:rPr>
              <a:t> </a:t>
            </a:r>
            <a:r>
              <a:rPr sz="1071" dirty="0">
                <a:latin typeface="Arial"/>
                <a:cs typeface="Arial"/>
              </a:rPr>
              <a:t>that</a:t>
            </a:r>
            <a:r>
              <a:rPr sz="1071" spc="166" dirty="0">
                <a:latin typeface="Arial"/>
                <a:cs typeface="Arial"/>
              </a:rPr>
              <a:t> </a:t>
            </a:r>
            <a:r>
              <a:rPr sz="1071" dirty="0">
                <a:latin typeface="Arial"/>
                <a:cs typeface="Arial"/>
              </a:rPr>
              <a:t>moves</a:t>
            </a:r>
            <a:r>
              <a:rPr sz="1071" spc="161" dirty="0">
                <a:latin typeface="Arial"/>
                <a:cs typeface="Arial"/>
              </a:rPr>
              <a:t> </a:t>
            </a:r>
            <a:r>
              <a:rPr sz="1071" dirty="0">
                <a:latin typeface="Arial"/>
                <a:cs typeface="Arial"/>
              </a:rPr>
              <a:t>according</a:t>
            </a:r>
            <a:r>
              <a:rPr sz="1071" spc="161" dirty="0">
                <a:latin typeface="Arial"/>
                <a:cs typeface="Arial"/>
              </a:rPr>
              <a:t> </a:t>
            </a:r>
            <a:r>
              <a:rPr sz="1071" dirty="0">
                <a:latin typeface="Arial"/>
                <a:cs typeface="Arial"/>
              </a:rPr>
              <a:t>to</a:t>
            </a:r>
            <a:r>
              <a:rPr sz="1071" spc="161" dirty="0">
                <a:latin typeface="Arial"/>
                <a:cs typeface="Arial"/>
              </a:rPr>
              <a:t> </a:t>
            </a:r>
            <a:r>
              <a:rPr sz="1071" dirty="0">
                <a:latin typeface="Arial"/>
                <a:cs typeface="Arial"/>
              </a:rPr>
              <a:t>a</a:t>
            </a:r>
            <a:r>
              <a:rPr sz="1071" spc="161" dirty="0">
                <a:latin typeface="Arial"/>
                <a:cs typeface="Arial"/>
              </a:rPr>
              <a:t> </a:t>
            </a:r>
            <a:r>
              <a:rPr sz="1071" spc="-10" dirty="0">
                <a:latin typeface="Arial"/>
                <a:cs typeface="Arial"/>
              </a:rPr>
              <a:t>heat-</a:t>
            </a:r>
            <a:r>
              <a:rPr sz="1071" dirty="0">
                <a:latin typeface="Arial"/>
                <a:cs typeface="Arial"/>
              </a:rPr>
              <a:t>sensing</a:t>
            </a:r>
            <a:r>
              <a:rPr sz="1071" spc="156" dirty="0">
                <a:latin typeface="Arial"/>
                <a:cs typeface="Arial"/>
              </a:rPr>
              <a:t> </a:t>
            </a:r>
            <a:r>
              <a:rPr sz="1071" dirty="0">
                <a:latin typeface="Arial"/>
                <a:cs typeface="Arial"/>
              </a:rPr>
              <a:t>tube</a:t>
            </a:r>
            <a:r>
              <a:rPr sz="1071" spc="161" dirty="0">
                <a:latin typeface="Arial"/>
                <a:cs typeface="Arial"/>
              </a:rPr>
              <a:t> </a:t>
            </a:r>
            <a:r>
              <a:rPr sz="1071" dirty="0">
                <a:latin typeface="Arial"/>
                <a:cs typeface="Arial"/>
              </a:rPr>
              <a:t>(bulb).</a:t>
            </a:r>
            <a:r>
              <a:rPr sz="1071" spc="161" dirty="0">
                <a:latin typeface="Arial"/>
                <a:cs typeface="Arial"/>
              </a:rPr>
              <a:t> </a:t>
            </a:r>
            <a:r>
              <a:rPr sz="1071" dirty="0">
                <a:latin typeface="Arial"/>
                <a:cs typeface="Arial"/>
              </a:rPr>
              <a:t>This</a:t>
            </a:r>
            <a:r>
              <a:rPr sz="1071" spc="161" dirty="0">
                <a:latin typeface="Arial"/>
                <a:cs typeface="Arial"/>
              </a:rPr>
              <a:t> </a:t>
            </a:r>
            <a:r>
              <a:rPr sz="1071" dirty="0">
                <a:latin typeface="Arial"/>
                <a:cs typeface="Arial"/>
              </a:rPr>
              <a:t>bulb,</a:t>
            </a:r>
            <a:r>
              <a:rPr sz="1071" spc="166" dirty="0">
                <a:latin typeface="Arial"/>
                <a:cs typeface="Arial"/>
              </a:rPr>
              <a:t> </a:t>
            </a:r>
            <a:r>
              <a:rPr sz="1071" dirty="0">
                <a:latin typeface="Arial"/>
                <a:cs typeface="Arial"/>
              </a:rPr>
              <a:t>called</a:t>
            </a:r>
            <a:r>
              <a:rPr sz="1071" spc="161" dirty="0">
                <a:latin typeface="Arial"/>
                <a:cs typeface="Arial"/>
              </a:rPr>
              <a:t> </a:t>
            </a:r>
            <a:r>
              <a:rPr sz="1071" spc="-24" dirty="0">
                <a:latin typeface="Arial"/>
                <a:cs typeface="Arial"/>
              </a:rPr>
              <a:t>the </a:t>
            </a:r>
            <a:r>
              <a:rPr sz="1071" dirty="0">
                <a:latin typeface="Arial"/>
                <a:cs typeface="Arial"/>
              </a:rPr>
              <a:t>capillary</a:t>
            </a:r>
            <a:r>
              <a:rPr sz="1071" spc="10" dirty="0">
                <a:latin typeface="Arial"/>
                <a:cs typeface="Arial"/>
              </a:rPr>
              <a:t> </a:t>
            </a:r>
            <a:r>
              <a:rPr sz="1071" dirty="0">
                <a:latin typeface="Arial"/>
                <a:cs typeface="Arial"/>
              </a:rPr>
              <a:t>tube</a:t>
            </a:r>
            <a:r>
              <a:rPr sz="1071" spc="10"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located at</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outlet</a:t>
            </a:r>
            <a:r>
              <a:rPr sz="1071" spc="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evaporator.</a:t>
            </a:r>
            <a:r>
              <a:rPr sz="1071" spc="10"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thin, hollow</a:t>
            </a:r>
            <a:r>
              <a:rPr sz="1071" spc="10" dirty="0">
                <a:latin typeface="Arial"/>
                <a:cs typeface="Arial"/>
              </a:rPr>
              <a:t> </a:t>
            </a:r>
            <a:r>
              <a:rPr sz="1071" dirty="0">
                <a:latin typeface="Arial"/>
                <a:cs typeface="Arial"/>
              </a:rPr>
              <a:t>tube</a:t>
            </a:r>
            <a:r>
              <a:rPr sz="1071" spc="5" dirty="0">
                <a:latin typeface="Arial"/>
                <a:cs typeface="Arial"/>
              </a:rPr>
              <a:t> </a:t>
            </a:r>
            <a:r>
              <a:rPr sz="1071" dirty="0">
                <a:latin typeface="Arial"/>
                <a:cs typeface="Arial"/>
              </a:rPr>
              <a:t>connects</a:t>
            </a:r>
            <a:r>
              <a:rPr sz="1071" spc="10" dirty="0">
                <a:latin typeface="Arial"/>
                <a:cs typeface="Arial"/>
              </a:rPr>
              <a:t> </a:t>
            </a:r>
            <a:r>
              <a:rPr sz="1071" dirty="0">
                <a:latin typeface="Arial"/>
                <a:cs typeface="Arial"/>
              </a:rPr>
              <a:t>the</a:t>
            </a:r>
            <a:r>
              <a:rPr sz="1071" spc="10" dirty="0">
                <a:latin typeface="Arial"/>
                <a:cs typeface="Arial"/>
              </a:rPr>
              <a:t> </a:t>
            </a:r>
            <a:r>
              <a:rPr sz="1071" spc="-10" dirty="0">
                <a:latin typeface="Arial"/>
                <a:cs typeface="Arial"/>
              </a:rPr>
              <a:t>sensing </a:t>
            </a:r>
            <a:r>
              <a:rPr sz="1071" dirty="0">
                <a:latin typeface="Arial"/>
                <a:cs typeface="Arial"/>
              </a:rPr>
              <a:t>tube</a:t>
            </a:r>
            <a:r>
              <a:rPr sz="1071" spc="-4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diaphragm</a:t>
            </a:r>
            <a:r>
              <a:rPr sz="1071" spc="-49" dirty="0">
                <a:latin typeface="Arial"/>
                <a:cs typeface="Arial"/>
              </a:rPr>
              <a:t> </a:t>
            </a:r>
            <a:r>
              <a:rPr sz="1071" spc="-10" dirty="0">
                <a:latin typeface="Arial"/>
                <a:cs typeface="Arial"/>
              </a:rPr>
              <a:t>chamber.</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sensing</a:t>
            </a:r>
            <a:r>
              <a:rPr sz="1071" spc="-49" dirty="0">
                <a:latin typeface="Arial"/>
                <a:cs typeface="Arial"/>
              </a:rPr>
              <a:t> </a:t>
            </a:r>
            <a:r>
              <a:rPr sz="1071" dirty="0">
                <a:latin typeface="Arial"/>
                <a:cs typeface="Arial"/>
              </a:rPr>
              <a:t>tube</a:t>
            </a:r>
            <a:r>
              <a:rPr sz="1071" spc="-44" dirty="0">
                <a:latin typeface="Arial"/>
                <a:cs typeface="Arial"/>
              </a:rPr>
              <a:t> </a:t>
            </a:r>
            <a:r>
              <a:rPr sz="1071" spc="-10" dirty="0">
                <a:latin typeface="Arial"/>
                <a:cs typeface="Arial"/>
              </a:rPr>
              <a:t>contains</a:t>
            </a:r>
            <a:r>
              <a:rPr sz="1071" spc="-39"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and</a:t>
            </a:r>
            <a:r>
              <a:rPr sz="1071" spc="-44" dirty="0">
                <a:latin typeface="Arial"/>
                <a:cs typeface="Arial"/>
              </a:rPr>
              <a:t> </a:t>
            </a:r>
            <a:r>
              <a:rPr sz="1071" spc="-10" dirty="0">
                <a:latin typeface="Arial"/>
                <a:cs typeface="Arial"/>
              </a:rPr>
              <a:t>senses</a:t>
            </a:r>
            <a:r>
              <a:rPr sz="1071" spc="-3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evaporator </a:t>
            </a:r>
            <a:r>
              <a:rPr sz="1071" dirty="0">
                <a:latin typeface="Arial"/>
                <a:cs typeface="Arial"/>
              </a:rPr>
              <a:t>temperature</a:t>
            </a:r>
            <a:r>
              <a:rPr sz="1071" spc="247" dirty="0">
                <a:latin typeface="Arial"/>
                <a:cs typeface="Arial"/>
              </a:rPr>
              <a:t> </a:t>
            </a:r>
            <a:r>
              <a:rPr sz="1071" dirty="0">
                <a:latin typeface="Arial"/>
                <a:cs typeface="Arial"/>
              </a:rPr>
              <a:t>which</a:t>
            </a:r>
            <a:r>
              <a:rPr sz="1071" spc="253" dirty="0">
                <a:latin typeface="Arial"/>
                <a:cs typeface="Arial"/>
              </a:rPr>
              <a:t> </a:t>
            </a:r>
            <a:r>
              <a:rPr sz="1071" dirty="0">
                <a:latin typeface="Arial"/>
                <a:cs typeface="Arial"/>
              </a:rPr>
              <a:t>changes</a:t>
            </a:r>
            <a:r>
              <a:rPr sz="1071" spc="253" dirty="0">
                <a:latin typeface="Arial"/>
                <a:cs typeface="Arial"/>
              </a:rPr>
              <a:t> </a:t>
            </a:r>
            <a:r>
              <a:rPr sz="1071" dirty="0">
                <a:latin typeface="Arial"/>
                <a:cs typeface="Arial"/>
              </a:rPr>
              <a:t>the</a:t>
            </a:r>
            <a:r>
              <a:rPr sz="1071" spc="258" dirty="0">
                <a:latin typeface="Arial"/>
                <a:cs typeface="Arial"/>
              </a:rPr>
              <a:t> </a:t>
            </a:r>
            <a:r>
              <a:rPr sz="1071" dirty="0">
                <a:latin typeface="Arial"/>
                <a:cs typeface="Arial"/>
              </a:rPr>
              <a:t>pressure</a:t>
            </a:r>
            <a:r>
              <a:rPr sz="1071" spc="247" dirty="0">
                <a:latin typeface="Arial"/>
                <a:cs typeface="Arial"/>
              </a:rPr>
              <a:t> </a:t>
            </a:r>
            <a:r>
              <a:rPr sz="1071" dirty="0">
                <a:latin typeface="Arial"/>
                <a:cs typeface="Arial"/>
              </a:rPr>
              <a:t>inside</a:t>
            </a:r>
            <a:r>
              <a:rPr sz="1071" spc="253" dirty="0">
                <a:latin typeface="Arial"/>
                <a:cs typeface="Arial"/>
              </a:rPr>
              <a:t> </a:t>
            </a:r>
            <a:r>
              <a:rPr sz="1071" dirty="0">
                <a:latin typeface="Arial"/>
                <a:cs typeface="Arial"/>
              </a:rPr>
              <a:t>the</a:t>
            </a:r>
            <a:r>
              <a:rPr sz="1071" spc="253" dirty="0">
                <a:latin typeface="Arial"/>
                <a:cs typeface="Arial"/>
              </a:rPr>
              <a:t> </a:t>
            </a:r>
            <a:r>
              <a:rPr sz="1071" dirty="0">
                <a:latin typeface="Arial"/>
                <a:cs typeface="Arial"/>
              </a:rPr>
              <a:t>tube.</a:t>
            </a:r>
            <a:r>
              <a:rPr sz="1071" spc="258" dirty="0">
                <a:latin typeface="Arial"/>
                <a:cs typeface="Arial"/>
              </a:rPr>
              <a:t> </a:t>
            </a:r>
            <a:r>
              <a:rPr sz="1071" dirty="0">
                <a:latin typeface="Arial"/>
                <a:cs typeface="Arial"/>
              </a:rPr>
              <a:t>The</a:t>
            </a:r>
            <a:r>
              <a:rPr sz="1071" spc="253" dirty="0">
                <a:latin typeface="Arial"/>
                <a:cs typeface="Arial"/>
              </a:rPr>
              <a:t> </a:t>
            </a:r>
            <a:r>
              <a:rPr sz="1071" dirty="0">
                <a:latin typeface="Arial"/>
                <a:cs typeface="Arial"/>
              </a:rPr>
              <a:t>capillary</a:t>
            </a:r>
            <a:r>
              <a:rPr sz="1071" spc="258" dirty="0">
                <a:latin typeface="Arial"/>
                <a:cs typeface="Arial"/>
              </a:rPr>
              <a:t> </a:t>
            </a:r>
            <a:r>
              <a:rPr sz="1071" dirty="0">
                <a:latin typeface="Arial"/>
                <a:cs typeface="Arial"/>
              </a:rPr>
              <a:t>tube</a:t>
            </a:r>
            <a:r>
              <a:rPr sz="1071" spc="253" dirty="0">
                <a:latin typeface="Arial"/>
                <a:cs typeface="Arial"/>
              </a:rPr>
              <a:t> </a:t>
            </a:r>
            <a:r>
              <a:rPr sz="1071" dirty="0">
                <a:latin typeface="Arial"/>
                <a:cs typeface="Arial"/>
              </a:rPr>
              <a:t>transfers</a:t>
            </a:r>
            <a:r>
              <a:rPr sz="1071" spc="253" dirty="0">
                <a:latin typeface="Arial"/>
                <a:cs typeface="Arial"/>
              </a:rPr>
              <a:t> </a:t>
            </a:r>
            <a:r>
              <a:rPr sz="1071" spc="-19" dirty="0">
                <a:latin typeface="Arial"/>
                <a:cs typeface="Arial"/>
              </a:rPr>
              <a:t>this </a:t>
            </a:r>
            <a:r>
              <a:rPr sz="1071" dirty="0">
                <a:latin typeface="Arial"/>
                <a:cs typeface="Arial"/>
              </a:rPr>
              <a:t>pressure</a:t>
            </a:r>
            <a:r>
              <a:rPr sz="1071" spc="63" dirty="0">
                <a:latin typeface="Arial"/>
                <a:cs typeface="Arial"/>
              </a:rPr>
              <a:t> </a:t>
            </a:r>
            <a:r>
              <a:rPr sz="1071" dirty="0">
                <a:latin typeface="Arial"/>
                <a:cs typeface="Arial"/>
              </a:rPr>
              <a:t>to</a:t>
            </a:r>
            <a:r>
              <a:rPr sz="1071" spc="63"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diaphragm</a:t>
            </a:r>
            <a:r>
              <a:rPr sz="1071" spc="58" dirty="0">
                <a:latin typeface="Arial"/>
                <a:cs typeface="Arial"/>
              </a:rPr>
              <a:t> </a:t>
            </a:r>
            <a:r>
              <a:rPr sz="1071" dirty="0">
                <a:latin typeface="Arial"/>
                <a:cs typeface="Arial"/>
              </a:rPr>
              <a:t>to</a:t>
            </a:r>
            <a:r>
              <a:rPr sz="1071" spc="63" dirty="0">
                <a:latin typeface="Arial"/>
                <a:cs typeface="Arial"/>
              </a:rPr>
              <a:t> </a:t>
            </a:r>
            <a:r>
              <a:rPr sz="1071" dirty="0">
                <a:latin typeface="Arial"/>
                <a:cs typeface="Arial"/>
              </a:rPr>
              <a:t>push</a:t>
            </a:r>
            <a:r>
              <a:rPr sz="1071" spc="68" dirty="0">
                <a:latin typeface="Arial"/>
                <a:cs typeface="Arial"/>
              </a:rPr>
              <a:t> </a:t>
            </a:r>
            <a:r>
              <a:rPr sz="1071" dirty="0">
                <a:latin typeface="Arial"/>
                <a:cs typeface="Arial"/>
              </a:rPr>
              <a:t>against</a:t>
            </a:r>
            <a:r>
              <a:rPr sz="1071" spc="6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spring</a:t>
            </a:r>
            <a:r>
              <a:rPr sz="1071" spc="63" dirty="0">
                <a:latin typeface="Arial"/>
                <a:cs typeface="Arial"/>
              </a:rPr>
              <a:t> </a:t>
            </a:r>
            <a:r>
              <a:rPr sz="1071" dirty="0">
                <a:latin typeface="Arial"/>
                <a:cs typeface="Arial"/>
              </a:rPr>
              <a:t>and</a:t>
            </a:r>
            <a:r>
              <a:rPr sz="1071" spc="63" dirty="0">
                <a:latin typeface="Arial"/>
                <a:cs typeface="Arial"/>
              </a:rPr>
              <a:t> </a:t>
            </a:r>
            <a:r>
              <a:rPr sz="1071" dirty="0">
                <a:latin typeface="Arial"/>
                <a:cs typeface="Arial"/>
              </a:rPr>
              <a:t>open</a:t>
            </a:r>
            <a:r>
              <a:rPr sz="1071" spc="63"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expansion</a:t>
            </a:r>
            <a:r>
              <a:rPr sz="1071" spc="68" dirty="0">
                <a:latin typeface="Arial"/>
                <a:cs typeface="Arial"/>
              </a:rPr>
              <a:t> </a:t>
            </a:r>
            <a:r>
              <a:rPr sz="1071" dirty="0">
                <a:latin typeface="Arial"/>
                <a:cs typeface="Arial"/>
              </a:rPr>
              <a:t>valve</a:t>
            </a:r>
            <a:r>
              <a:rPr sz="1071" spc="63" dirty="0">
                <a:latin typeface="Arial"/>
                <a:cs typeface="Arial"/>
              </a:rPr>
              <a:t> </a:t>
            </a:r>
            <a:r>
              <a:rPr sz="1071" dirty="0">
                <a:latin typeface="Arial"/>
                <a:cs typeface="Arial"/>
              </a:rPr>
              <a:t>to</a:t>
            </a:r>
            <a:r>
              <a:rPr sz="1071" spc="63" dirty="0">
                <a:latin typeface="Arial"/>
                <a:cs typeface="Arial"/>
              </a:rPr>
              <a:t> </a:t>
            </a:r>
            <a:r>
              <a:rPr sz="1071" spc="-10" dirty="0">
                <a:latin typeface="Arial"/>
                <a:cs typeface="Arial"/>
              </a:rPr>
              <a:t>control </a:t>
            </a:r>
            <a:r>
              <a:rPr sz="1071" dirty="0">
                <a:latin typeface="Arial"/>
                <a:cs typeface="Arial"/>
              </a:rPr>
              <a:t>refrigerant</a:t>
            </a:r>
            <a:r>
              <a:rPr sz="1071" spc="-15" dirty="0">
                <a:latin typeface="Arial"/>
                <a:cs typeface="Arial"/>
              </a:rPr>
              <a:t> </a:t>
            </a:r>
            <a:r>
              <a:rPr sz="1071" dirty="0">
                <a:latin typeface="Arial"/>
                <a:cs typeface="Arial"/>
              </a:rPr>
              <a:t>flow</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the</a:t>
            </a:r>
            <a:r>
              <a:rPr sz="1071" spc="-10" dirty="0">
                <a:latin typeface="Arial"/>
                <a:cs typeface="Arial"/>
              </a:rPr>
              <a:t> evaporator.</a:t>
            </a:r>
            <a:endParaRPr sz="1071" dirty="0">
              <a:latin typeface="Arial"/>
              <a:cs typeface="Arial"/>
            </a:endParaRPr>
          </a:p>
          <a:p>
            <a:pPr marL="12369" marR="3936903" algn="just">
              <a:lnSpc>
                <a:spcPct val="189100"/>
              </a:lnSpc>
            </a:pPr>
            <a:r>
              <a:rPr sz="1071" dirty="0">
                <a:latin typeface="Arial"/>
                <a:cs typeface="Arial"/>
              </a:rPr>
              <a:t>Less</a:t>
            </a:r>
            <a:r>
              <a:rPr sz="1071" spc="-19" dirty="0">
                <a:latin typeface="Arial"/>
                <a:cs typeface="Arial"/>
              </a:rPr>
              <a:t> </a:t>
            </a:r>
            <a:r>
              <a:rPr sz="1071" dirty="0">
                <a:latin typeface="Arial"/>
                <a:cs typeface="Arial"/>
              </a:rPr>
              <a:t>flow</a:t>
            </a:r>
            <a:r>
              <a:rPr sz="1071" spc="-24" dirty="0">
                <a:latin typeface="Arial"/>
                <a:cs typeface="Arial"/>
              </a:rPr>
              <a:t> </a:t>
            </a:r>
            <a:r>
              <a:rPr sz="1071" dirty="0">
                <a:latin typeface="Arial"/>
                <a:cs typeface="Arial"/>
              </a:rPr>
              <a:t>=</a:t>
            </a:r>
            <a:r>
              <a:rPr sz="1071" spc="-19" dirty="0">
                <a:latin typeface="Arial"/>
                <a:cs typeface="Arial"/>
              </a:rPr>
              <a:t> </a:t>
            </a:r>
            <a:r>
              <a:rPr sz="1071" dirty="0">
                <a:latin typeface="Arial"/>
                <a:cs typeface="Arial"/>
              </a:rPr>
              <a:t>less</a:t>
            </a:r>
            <a:r>
              <a:rPr sz="1071" spc="-15" dirty="0">
                <a:latin typeface="Arial"/>
                <a:cs typeface="Arial"/>
              </a:rPr>
              <a:t> </a:t>
            </a:r>
            <a:r>
              <a:rPr sz="1071" dirty="0">
                <a:latin typeface="Arial"/>
                <a:cs typeface="Arial"/>
              </a:rPr>
              <a:t>heat</a:t>
            </a:r>
            <a:r>
              <a:rPr sz="1071" spc="-19" dirty="0">
                <a:latin typeface="Arial"/>
                <a:cs typeface="Arial"/>
              </a:rPr>
              <a:t> </a:t>
            </a:r>
            <a:r>
              <a:rPr sz="1071" spc="-10" dirty="0">
                <a:latin typeface="Arial"/>
                <a:cs typeface="Arial"/>
              </a:rPr>
              <a:t>transfer </a:t>
            </a:r>
            <a:r>
              <a:rPr sz="1071" dirty="0">
                <a:latin typeface="Arial"/>
                <a:cs typeface="Arial"/>
              </a:rPr>
              <a:t>More</a:t>
            </a:r>
            <a:r>
              <a:rPr sz="1071" spc="-15" dirty="0">
                <a:latin typeface="Arial"/>
                <a:cs typeface="Arial"/>
              </a:rPr>
              <a:t> </a:t>
            </a:r>
            <a:r>
              <a:rPr sz="1071" dirty="0">
                <a:latin typeface="Arial"/>
                <a:cs typeface="Arial"/>
              </a:rPr>
              <a:t>flow</a:t>
            </a:r>
            <a:r>
              <a:rPr sz="1071" spc="-19" dirty="0">
                <a:latin typeface="Arial"/>
                <a:cs typeface="Arial"/>
              </a:rPr>
              <a:t> </a:t>
            </a:r>
            <a:r>
              <a:rPr sz="1071" dirty="0">
                <a:latin typeface="Arial"/>
                <a:cs typeface="Arial"/>
              </a:rPr>
              <a:t>=</a:t>
            </a:r>
            <a:r>
              <a:rPr sz="1071" spc="-5" dirty="0">
                <a:latin typeface="Arial"/>
                <a:cs typeface="Arial"/>
              </a:rPr>
              <a:t> </a:t>
            </a:r>
            <a:r>
              <a:rPr sz="1071" dirty="0">
                <a:latin typeface="Arial"/>
                <a:cs typeface="Arial"/>
              </a:rPr>
              <a:t>more</a:t>
            </a:r>
            <a:r>
              <a:rPr sz="1071" spc="-15" dirty="0">
                <a:latin typeface="Arial"/>
                <a:cs typeface="Arial"/>
              </a:rPr>
              <a:t> </a:t>
            </a:r>
            <a:r>
              <a:rPr sz="1071" dirty="0">
                <a:latin typeface="Arial"/>
                <a:cs typeface="Arial"/>
              </a:rPr>
              <a:t>heat</a:t>
            </a:r>
            <a:r>
              <a:rPr sz="1071" spc="-10" dirty="0">
                <a:latin typeface="Arial"/>
                <a:cs typeface="Arial"/>
              </a:rPr>
              <a:t> transfer</a:t>
            </a:r>
            <a:endParaRPr sz="1071" dirty="0">
              <a:latin typeface="Arial"/>
              <a:cs typeface="Arial"/>
            </a:endParaRPr>
          </a:p>
          <a:p>
            <a:pPr marL="12369" marR="6184" algn="just">
              <a:lnSpc>
                <a:spcPct val="143600"/>
              </a:lnSpc>
              <a:spcBef>
                <a:spcPts val="594"/>
              </a:spcBef>
            </a:pPr>
            <a:r>
              <a:rPr sz="1071" dirty="0">
                <a:latin typeface="Arial"/>
                <a:cs typeface="Arial"/>
              </a:rPr>
              <a:t>The</a:t>
            </a:r>
            <a:r>
              <a:rPr sz="1071" spc="141" dirty="0">
                <a:latin typeface="Arial"/>
                <a:cs typeface="Arial"/>
              </a:rPr>
              <a:t> </a:t>
            </a:r>
            <a:r>
              <a:rPr sz="1071" dirty="0">
                <a:latin typeface="Arial"/>
                <a:cs typeface="Arial"/>
              </a:rPr>
              <a:t>traditional</a:t>
            </a:r>
            <a:r>
              <a:rPr sz="1071" spc="141" dirty="0">
                <a:latin typeface="Arial"/>
                <a:cs typeface="Arial"/>
              </a:rPr>
              <a:t> </a:t>
            </a:r>
            <a:r>
              <a:rPr sz="1071" dirty="0">
                <a:latin typeface="Arial"/>
                <a:cs typeface="Arial"/>
              </a:rPr>
              <a:t>expansion</a:t>
            </a:r>
            <a:r>
              <a:rPr sz="1071" spc="141" dirty="0">
                <a:latin typeface="Arial"/>
                <a:cs typeface="Arial"/>
              </a:rPr>
              <a:t> </a:t>
            </a:r>
            <a:r>
              <a:rPr sz="1071" dirty="0">
                <a:latin typeface="Arial"/>
                <a:cs typeface="Arial"/>
              </a:rPr>
              <a:t>valve</a:t>
            </a:r>
            <a:r>
              <a:rPr sz="1071" spc="141" dirty="0">
                <a:latin typeface="Arial"/>
                <a:cs typeface="Arial"/>
              </a:rPr>
              <a:t> </a:t>
            </a:r>
            <a:r>
              <a:rPr sz="1071" dirty="0">
                <a:latin typeface="Arial"/>
                <a:cs typeface="Arial"/>
              </a:rPr>
              <a:t>has</a:t>
            </a:r>
            <a:r>
              <a:rPr sz="1071" spc="141" dirty="0">
                <a:latin typeface="Arial"/>
                <a:cs typeface="Arial"/>
              </a:rPr>
              <a:t> </a:t>
            </a:r>
            <a:r>
              <a:rPr sz="1071" dirty="0">
                <a:latin typeface="Arial"/>
                <a:cs typeface="Arial"/>
              </a:rPr>
              <a:t>external</a:t>
            </a:r>
            <a:r>
              <a:rPr sz="1071" spc="146" dirty="0">
                <a:latin typeface="Arial"/>
                <a:cs typeface="Arial"/>
              </a:rPr>
              <a:t> </a:t>
            </a:r>
            <a:r>
              <a:rPr sz="1071" dirty="0">
                <a:latin typeface="Arial"/>
                <a:cs typeface="Arial"/>
              </a:rPr>
              <a:t>equalization.</a:t>
            </a:r>
            <a:r>
              <a:rPr sz="1071" spc="136" dirty="0">
                <a:latin typeface="Arial"/>
                <a:cs typeface="Arial"/>
              </a:rPr>
              <a:t> </a:t>
            </a:r>
            <a:r>
              <a:rPr sz="1071" dirty="0">
                <a:latin typeface="Arial"/>
                <a:cs typeface="Arial"/>
              </a:rPr>
              <a:t>The</a:t>
            </a:r>
            <a:r>
              <a:rPr sz="1071" spc="151" dirty="0">
                <a:latin typeface="Arial"/>
                <a:cs typeface="Arial"/>
              </a:rPr>
              <a:t> </a:t>
            </a:r>
            <a:r>
              <a:rPr sz="1071" spc="-10" dirty="0">
                <a:latin typeface="Arial"/>
                <a:cs typeface="Arial"/>
              </a:rPr>
              <a:t>block-</a:t>
            </a:r>
            <a:r>
              <a:rPr sz="1071" dirty="0">
                <a:latin typeface="Arial"/>
                <a:cs typeface="Arial"/>
              </a:rPr>
              <a:t>type</a:t>
            </a:r>
            <a:r>
              <a:rPr sz="1071" spc="141" dirty="0">
                <a:latin typeface="Arial"/>
                <a:cs typeface="Arial"/>
              </a:rPr>
              <a:t> </a:t>
            </a:r>
            <a:r>
              <a:rPr sz="1071" dirty="0">
                <a:latin typeface="Arial"/>
                <a:cs typeface="Arial"/>
              </a:rPr>
              <a:t>expansion</a:t>
            </a:r>
            <a:r>
              <a:rPr sz="1071" spc="141" dirty="0">
                <a:latin typeface="Arial"/>
                <a:cs typeface="Arial"/>
              </a:rPr>
              <a:t> </a:t>
            </a:r>
            <a:r>
              <a:rPr sz="1071" dirty="0">
                <a:latin typeface="Arial"/>
                <a:cs typeface="Arial"/>
              </a:rPr>
              <a:t>valve</a:t>
            </a:r>
            <a:r>
              <a:rPr sz="1071" spc="141" dirty="0">
                <a:latin typeface="Arial"/>
                <a:cs typeface="Arial"/>
              </a:rPr>
              <a:t> </a:t>
            </a:r>
            <a:r>
              <a:rPr sz="1071" spc="-24" dirty="0">
                <a:latin typeface="Arial"/>
                <a:cs typeface="Arial"/>
              </a:rPr>
              <a:t>is </a:t>
            </a:r>
            <a:r>
              <a:rPr sz="1071" dirty="0">
                <a:latin typeface="Arial"/>
                <a:cs typeface="Arial"/>
              </a:rPr>
              <a:t>internally</a:t>
            </a:r>
            <a:r>
              <a:rPr sz="1071" spc="73" dirty="0">
                <a:latin typeface="Arial"/>
                <a:cs typeface="Arial"/>
              </a:rPr>
              <a:t> </a:t>
            </a:r>
            <a:r>
              <a:rPr sz="1071" dirty="0">
                <a:latin typeface="Arial"/>
                <a:cs typeface="Arial"/>
              </a:rPr>
              <a:t>vented.</a:t>
            </a:r>
            <a:r>
              <a:rPr sz="1071" spc="78" dirty="0">
                <a:latin typeface="Arial"/>
                <a:cs typeface="Arial"/>
              </a:rPr>
              <a:t> </a:t>
            </a:r>
            <a:r>
              <a:rPr sz="1071" dirty="0">
                <a:latin typeface="Arial"/>
                <a:cs typeface="Arial"/>
              </a:rPr>
              <a:t>This</a:t>
            </a:r>
            <a:r>
              <a:rPr sz="1071" spc="78" dirty="0">
                <a:latin typeface="Arial"/>
                <a:cs typeface="Arial"/>
              </a:rPr>
              <a:t> </a:t>
            </a:r>
            <a:r>
              <a:rPr sz="1071" dirty="0">
                <a:latin typeface="Arial"/>
                <a:cs typeface="Arial"/>
              </a:rPr>
              <a:t>helps</a:t>
            </a:r>
            <a:r>
              <a:rPr sz="1071" spc="78" dirty="0">
                <a:latin typeface="Arial"/>
                <a:cs typeface="Arial"/>
              </a:rPr>
              <a:t> </a:t>
            </a:r>
            <a:r>
              <a:rPr sz="1071" dirty="0">
                <a:latin typeface="Arial"/>
                <a:cs typeface="Arial"/>
              </a:rPr>
              <a:t>prevent</a:t>
            </a:r>
            <a:r>
              <a:rPr sz="1071" spc="73" dirty="0">
                <a:latin typeface="Arial"/>
                <a:cs typeface="Arial"/>
              </a:rPr>
              <a:t> </a:t>
            </a:r>
            <a:r>
              <a:rPr sz="1071" dirty="0">
                <a:latin typeface="Arial"/>
                <a:cs typeface="Arial"/>
              </a:rPr>
              <a:t>flooding</a:t>
            </a:r>
            <a:r>
              <a:rPr sz="1071" spc="7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evaporator</a:t>
            </a:r>
            <a:r>
              <a:rPr sz="1071" spc="78" dirty="0">
                <a:latin typeface="Arial"/>
                <a:cs typeface="Arial"/>
              </a:rPr>
              <a:t> </a:t>
            </a:r>
            <a:r>
              <a:rPr sz="1071" dirty="0">
                <a:latin typeface="Arial"/>
                <a:cs typeface="Arial"/>
              </a:rPr>
              <a:t>during</a:t>
            </a:r>
            <a:r>
              <a:rPr sz="1071" spc="73" dirty="0">
                <a:latin typeface="Arial"/>
                <a:cs typeface="Arial"/>
              </a:rPr>
              <a:t> </a:t>
            </a:r>
            <a:r>
              <a:rPr sz="1071" dirty="0">
                <a:latin typeface="Arial"/>
                <a:cs typeface="Arial"/>
              </a:rPr>
              <a:t>operation</a:t>
            </a:r>
            <a:r>
              <a:rPr sz="1071" spc="73" dirty="0">
                <a:latin typeface="Arial"/>
                <a:cs typeface="Arial"/>
              </a:rPr>
              <a:t> </a:t>
            </a:r>
            <a:r>
              <a:rPr sz="1071" dirty="0">
                <a:latin typeface="Arial"/>
                <a:cs typeface="Arial"/>
              </a:rPr>
              <a:t>with</a:t>
            </a:r>
            <a:r>
              <a:rPr sz="1071" spc="73" dirty="0">
                <a:latin typeface="Arial"/>
                <a:cs typeface="Arial"/>
              </a:rPr>
              <a:t> </a:t>
            </a:r>
            <a:r>
              <a:rPr sz="1071" dirty="0">
                <a:latin typeface="Arial"/>
                <a:cs typeface="Arial"/>
              </a:rPr>
              <a:t>a</a:t>
            </a:r>
            <a:r>
              <a:rPr sz="1071" spc="73" dirty="0">
                <a:latin typeface="Arial"/>
                <a:cs typeface="Arial"/>
              </a:rPr>
              <a:t> </a:t>
            </a:r>
            <a:r>
              <a:rPr sz="1071" dirty="0">
                <a:latin typeface="Arial"/>
                <a:cs typeface="Arial"/>
              </a:rPr>
              <a:t>high</a:t>
            </a:r>
            <a:r>
              <a:rPr sz="1071" spc="73" dirty="0">
                <a:latin typeface="Arial"/>
                <a:cs typeface="Arial"/>
              </a:rPr>
              <a:t> </a:t>
            </a:r>
            <a:r>
              <a:rPr sz="1071" spc="-19" dirty="0">
                <a:latin typeface="Arial"/>
                <a:cs typeface="Arial"/>
              </a:rPr>
              <a:t>heat </a:t>
            </a:r>
            <a:r>
              <a:rPr sz="1071" spc="-10" dirty="0">
                <a:latin typeface="Arial"/>
                <a:cs typeface="Arial"/>
              </a:rPr>
              <a:t>load.</a:t>
            </a:r>
            <a:endParaRPr sz="1071" dirty="0">
              <a:latin typeface="Arial"/>
              <a:cs typeface="Arial"/>
            </a:endParaRPr>
          </a:p>
          <a:p>
            <a:pPr marL="12369">
              <a:spcBef>
                <a:spcPts val="1164"/>
              </a:spcBef>
            </a:pPr>
            <a:r>
              <a:rPr sz="1071" b="1" dirty="0">
                <a:latin typeface="Arial"/>
                <a:cs typeface="Arial"/>
              </a:rPr>
              <a:t>2.13.5.</a:t>
            </a:r>
            <a:r>
              <a:rPr sz="1071" b="1" spc="-73" dirty="0">
                <a:latin typeface="Arial"/>
                <a:cs typeface="Arial"/>
              </a:rPr>
              <a:t> </a:t>
            </a:r>
            <a:r>
              <a:rPr sz="1071" b="1" dirty="0">
                <a:latin typeface="Arial"/>
                <a:cs typeface="Arial"/>
              </a:rPr>
              <a:t>Effects</a:t>
            </a:r>
            <a:r>
              <a:rPr sz="1071" b="1" spc="-34" dirty="0">
                <a:latin typeface="Arial"/>
                <a:cs typeface="Arial"/>
              </a:rPr>
              <a:t> </a:t>
            </a:r>
            <a:r>
              <a:rPr sz="1071" b="1" dirty="0">
                <a:latin typeface="Arial"/>
                <a:cs typeface="Arial"/>
              </a:rPr>
              <a:t>of</a:t>
            </a:r>
            <a:r>
              <a:rPr sz="1071" b="1" spc="-19" dirty="0">
                <a:latin typeface="Arial"/>
                <a:cs typeface="Arial"/>
              </a:rPr>
              <a:t> </a:t>
            </a:r>
            <a:r>
              <a:rPr sz="1071" b="1" spc="-10" dirty="0">
                <a:latin typeface="Arial"/>
                <a:cs typeface="Arial"/>
              </a:rPr>
              <a:t>Failure</a:t>
            </a:r>
            <a:endParaRPr sz="1071" dirty="0">
              <a:latin typeface="Arial"/>
              <a:cs typeface="Arial"/>
            </a:endParaRPr>
          </a:p>
          <a:p>
            <a:pPr marL="12369">
              <a:spcBef>
                <a:spcPts val="1125"/>
              </a:spcBef>
            </a:pPr>
            <a:r>
              <a:rPr sz="1071" dirty="0">
                <a:latin typeface="Arial"/>
                <a:cs typeface="Arial"/>
              </a:rPr>
              <a:t>A</a:t>
            </a:r>
            <a:r>
              <a:rPr sz="1071" spc="-29" dirty="0">
                <a:latin typeface="Arial"/>
                <a:cs typeface="Arial"/>
              </a:rPr>
              <a:t> </a:t>
            </a:r>
            <a:r>
              <a:rPr sz="1071" dirty="0">
                <a:latin typeface="Arial"/>
                <a:cs typeface="Arial"/>
              </a:rPr>
              <a:t>defective</a:t>
            </a:r>
            <a:r>
              <a:rPr sz="1071" spc="-29" dirty="0">
                <a:latin typeface="Arial"/>
                <a:cs typeface="Arial"/>
              </a:rPr>
              <a:t> </a:t>
            </a:r>
            <a:r>
              <a:rPr sz="1071" dirty="0">
                <a:latin typeface="Arial"/>
                <a:cs typeface="Arial"/>
              </a:rPr>
              <a:t>expansion</a:t>
            </a:r>
            <a:r>
              <a:rPr sz="1071" spc="-34" dirty="0">
                <a:latin typeface="Arial"/>
                <a:cs typeface="Arial"/>
              </a:rPr>
              <a:t> </a:t>
            </a:r>
            <a:r>
              <a:rPr sz="1071" dirty="0">
                <a:latin typeface="Arial"/>
                <a:cs typeface="Arial"/>
              </a:rPr>
              <a:t>valve</a:t>
            </a:r>
            <a:r>
              <a:rPr sz="1071" spc="-24" dirty="0">
                <a:latin typeface="Arial"/>
                <a:cs typeface="Arial"/>
              </a:rPr>
              <a:t> </a:t>
            </a:r>
            <a:r>
              <a:rPr sz="1071" dirty="0">
                <a:latin typeface="Arial"/>
                <a:cs typeface="Arial"/>
              </a:rPr>
              <a:t>can</a:t>
            </a:r>
            <a:r>
              <a:rPr sz="1071" spc="-29" dirty="0">
                <a:latin typeface="Arial"/>
                <a:cs typeface="Arial"/>
              </a:rPr>
              <a:t> </a:t>
            </a:r>
            <a:r>
              <a:rPr sz="1071" dirty="0">
                <a:latin typeface="Arial"/>
                <a:cs typeface="Arial"/>
              </a:rPr>
              <a:t>manifest</a:t>
            </a:r>
            <a:r>
              <a:rPr sz="1071" spc="-24" dirty="0">
                <a:latin typeface="Arial"/>
                <a:cs typeface="Arial"/>
              </a:rPr>
              <a:t> </a:t>
            </a:r>
            <a:r>
              <a:rPr sz="1071" dirty="0">
                <a:latin typeface="Arial"/>
                <a:cs typeface="Arial"/>
              </a:rPr>
              <a:t>itself</a:t>
            </a:r>
            <a:r>
              <a:rPr sz="1071" spc="-29" dirty="0">
                <a:latin typeface="Arial"/>
                <a:cs typeface="Arial"/>
              </a:rPr>
              <a:t> </a:t>
            </a:r>
            <a:r>
              <a:rPr sz="1071" dirty="0">
                <a:latin typeface="Arial"/>
                <a:cs typeface="Arial"/>
              </a:rPr>
              <a:t>as</a:t>
            </a:r>
            <a:r>
              <a:rPr sz="1071" spc="-24" dirty="0">
                <a:latin typeface="Arial"/>
                <a:cs typeface="Arial"/>
              </a:rPr>
              <a:t> </a:t>
            </a:r>
            <a:r>
              <a:rPr sz="1071" spc="-10" dirty="0">
                <a:latin typeface="Arial"/>
                <a:cs typeface="Arial"/>
              </a:rPr>
              <a:t>follows:</a:t>
            </a:r>
            <a:endParaRPr sz="1071" dirty="0">
              <a:latin typeface="Arial"/>
              <a:cs typeface="Arial"/>
            </a:endParaRPr>
          </a:p>
          <a:p>
            <a:pPr marL="455161" indent="-220160">
              <a:spcBef>
                <a:spcPts val="1154"/>
              </a:spcBef>
              <a:buAutoNum type="alphaLcPeriod"/>
              <a:tabLst>
                <a:tab pos="455161" algn="l"/>
              </a:tabLst>
            </a:pPr>
            <a:r>
              <a:rPr sz="1071" dirty="0">
                <a:latin typeface="Arial"/>
                <a:cs typeface="Arial"/>
              </a:rPr>
              <a:t>Poor</a:t>
            </a:r>
            <a:r>
              <a:rPr sz="1071" spc="-34" dirty="0">
                <a:latin typeface="Arial"/>
                <a:cs typeface="Arial"/>
              </a:rPr>
              <a:t> </a:t>
            </a:r>
            <a:r>
              <a:rPr sz="1071" dirty="0">
                <a:latin typeface="Arial"/>
                <a:cs typeface="Arial"/>
              </a:rPr>
              <a:t>cooling</a:t>
            </a:r>
            <a:r>
              <a:rPr sz="1071" spc="-39" dirty="0">
                <a:latin typeface="Arial"/>
                <a:cs typeface="Arial"/>
              </a:rPr>
              <a:t> </a:t>
            </a:r>
            <a:r>
              <a:rPr sz="1071" spc="-10" dirty="0">
                <a:latin typeface="Arial"/>
                <a:cs typeface="Arial"/>
              </a:rPr>
              <a:t>capacity</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Failure</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conditioning</a:t>
            </a:r>
            <a:r>
              <a:rPr sz="1071" spc="-24" dirty="0">
                <a:latin typeface="Arial"/>
                <a:cs typeface="Arial"/>
              </a:rPr>
              <a:t> </a:t>
            </a:r>
            <a:r>
              <a:rPr sz="1071" spc="-10" dirty="0">
                <a:latin typeface="Arial"/>
                <a:cs typeface="Arial"/>
              </a:rPr>
              <a:t>system</a:t>
            </a:r>
            <a:endParaRPr sz="1071" dirty="0">
              <a:latin typeface="Arial"/>
              <a:cs typeface="Arial"/>
            </a:endParaRPr>
          </a:p>
          <a:p>
            <a:pPr marL="12369">
              <a:spcBef>
                <a:spcPts val="1144"/>
              </a:spcBef>
            </a:pPr>
            <a:r>
              <a:rPr sz="1071" dirty="0">
                <a:latin typeface="Arial"/>
                <a:cs typeface="Arial"/>
              </a:rPr>
              <a:t>There</a:t>
            </a:r>
            <a:r>
              <a:rPr sz="1071" spc="-29"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several</a:t>
            </a:r>
            <a:r>
              <a:rPr sz="1071" spc="-24" dirty="0">
                <a:latin typeface="Arial"/>
                <a:cs typeface="Arial"/>
              </a:rPr>
              <a:t> </a:t>
            </a:r>
            <a:r>
              <a:rPr sz="1071" dirty="0">
                <a:latin typeface="Arial"/>
                <a:cs typeface="Arial"/>
              </a:rPr>
              <a:t>possible</a:t>
            </a:r>
            <a:r>
              <a:rPr sz="1071" spc="-24" dirty="0">
                <a:latin typeface="Arial"/>
                <a:cs typeface="Arial"/>
              </a:rPr>
              <a:t> </a:t>
            </a:r>
            <a:r>
              <a:rPr sz="1071" dirty="0">
                <a:latin typeface="Arial"/>
                <a:cs typeface="Arial"/>
              </a:rPr>
              <a:t>causes</a:t>
            </a:r>
            <a:r>
              <a:rPr sz="1071" spc="-29" dirty="0">
                <a:latin typeface="Arial"/>
                <a:cs typeface="Arial"/>
              </a:rPr>
              <a:t> </a:t>
            </a:r>
            <a:r>
              <a:rPr sz="1071" dirty="0">
                <a:latin typeface="Arial"/>
                <a:cs typeface="Arial"/>
              </a:rPr>
              <a:t>of</a:t>
            </a:r>
            <a:r>
              <a:rPr sz="1071" spc="-29" dirty="0">
                <a:latin typeface="Arial"/>
                <a:cs typeface="Arial"/>
              </a:rPr>
              <a:t> </a:t>
            </a:r>
            <a:r>
              <a:rPr sz="1071" spc="-10" dirty="0">
                <a:latin typeface="Arial"/>
                <a:cs typeface="Arial"/>
              </a:rPr>
              <a:t>failure:</a:t>
            </a:r>
            <a:endParaRPr sz="1071" dirty="0">
              <a:latin typeface="Arial"/>
              <a:cs typeface="Arial"/>
            </a:endParaRPr>
          </a:p>
          <a:p>
            <a:pPr marL="455161" indent="-220160">
              <a:spcBef>
                <a:spcPts val="1144"/>
              </a:spcBef>
              <a:buAutoNum type="alphaLcPeriod"/>
              <a:tabLst>
                <a:tab pos="455161" algn="l"/>
              </a:tabLst>
            </a:pPr>
            <a:r>
              <a:rPr sz="1071" dirty="0">
                <a:latin typeface="Arial"/>
                <a:cs typeface="Arial"/>
              </a:rPr>
              <a:t>Temperature</a:t>
            </a:r>
            <a:r>
              <a:rPr sz="1071" spc="-24" dirty="0">
                <a:latin typeface="Arial"/>
                <a:cs typeface="Arial"/>
              </a:rPr>
              <a:t> </a:t>
            </a:r>
            <a:r>
              <a:rPr sz="1071" dirty="0">
                <a:latin typeface="Arial"/>
                <a:cs typeface="Arial"/>
              </a:rPr>
              <a:t>problems</a:t>
            </a:r>
            <a:r>
              <a:rPr sz="1071" spc="-24" dirty="0">
                <a:latin typeface="Arial"/>
                <a:cs typeface="Arial"/>
              </a:rPr>
              <a:t> </a:t>
            </a:r>
            <a:r>
              <a:rPr sz="1071" dirty="0">
                <a:latin typeface="Arial"/>
                <a:cs typeface="Arial"/>
              </a:rPr>
              <a:t>due</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overheating</a:t>
            </a:r>
            <a:r>
              <a:rPr sz="1071" spc="-24" dirty="0">
                <a:latin typeface="Arial"/>
                <a:cs typeface="Arial"/>
              </a:rPr>
              <a:t> </a:t>
            </a:r>
            <a:r>
              <a:rPr sz="1071" dirty="0">
                <a:latin typeface="Arial"/>
                <a:cs typeface="Arial"/>
              </a:rPr>
              <a:t>or</a:t>
            </a:r>
            <a:r>
              <a:rPr sz="1071" spc="-24" dirty="0">
                <a:latin typeface="Arial"/>
                <a:cs typeface="Arial"/>
              </a:rPr>
              <a:t> </a:t>
            </a:r>
            <a:r>
              <a:rPr sz="1071" spc="-19" dirty="0">
                <a:latin typeface="Arial"/>
                <a:cs typeface="Arial"/>
              </a:rPr>
              <a:t>icing</a:t>
            </a:r>
            <a:endParaRPr sz="1071" dirty="0">
              <a:latin typeface="Arial"/>
              <a:cs typeface="Arial"/>
            </a:endParaRPr>
          </a:p>
          <a:p>
            <a:pPr marL="455161" indent="-220160">
              <a:spcBef>
                <a:spcPts val="570"/>
              </a:spcBef>
              <a:buAutoNum type="alphaLcPeriod"/>
              <a:tabLst>
                <a:tab pos="455161" algn="l"/>
              </a:tabLst>
            </a:pPr>
            <a:r>
              <a:rPr sz="1071" dirty="0">
                <a:latin typeface="Arial"/>
                <a:cs typeface="Arial"/>
              </a:rPr>
              <a:t>Contaminations</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leaks</a:t>
            </a:r>
            <a:r>
              <a:rPr sz="1071" spc="-24"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component</a:t>
            </a:r>
            <a:r>
              <a:rPr sz="1071" spc="-1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connection</a:t>
            </a:r>
            <a:r>
              <a:rPr sz="1071" spc="-24" dirty="0">
                <a:latin typeface="Arial"/>
                <a:cs typeface="Arial"/>
              </a:rPr>
              <a:t> </a:t>
            </a:r>
            <a:r>
              <a:rPr sz="1071" spc="-10" dirty="0">
                <a:latin typeface="Arial"/>
                <a:cs typeface="Arial"/>
              </a:rPr>
              <a:t>pipes</a:t>
            </a:r>
            <a:endParaRPr sz="1071" dirty="0">
              <a:latin typeface="Arial"/>
              <a:cs typeface="Arial"/>
            </a:endParaRPr>
          </a:p>
          <a:p>
            <a:pPr marL="12369">
              <a:spcBef>
                <a:spcPts val="1178"/>
              </a:spcBef>
            </a:pPr>
            <a:r>
              <a:rPr sz="1071" b="1" spc="-10" dirty="0">
                <a:latin typeface="Arial"/>
                <a:cs typeface="Arial"/>
              </a:rPr>
              <a:t>Troubleshooting</a:t>
            </a:r>
            <a:r>
              <a:rPr sz="1071" b="1" spc="54" dirty="0">
                <a:latin typeface="Arial"/>
                <a:cs typeface="Arial"/>
              </a:rPr>
              <a:t> </a:t>
            </a:r>
            <a:r>
              <a:rPr sz="1071" b="1" spc="-19" dirty="0">
                <a:latin typeface="Arial"/>
                <a:cs typeface="Arial"/>
              </a:rPr>
              <a:t>(TXV)</a:t>
            </a:r>
            <a:endParaRPr sz="1071" dirty="0">
              <a:latin typeface="Arial"/>
              <a:cs typeface="Arial"/>
            </a:endParaRPr>
          </a:p>
          <a:p>
            <a:pPr marL="12369">
              <a:spcBef>
                <a:spcPts val="1110"/>
              </a:spcBef>
            </a:pPr>
            <a:r>
              <a:rPr sz="1071" dirty="0">
                <a:latin typeface="Arial"/>
                <a:cs typeface="Arial"/>
              </a:rPr>
              <a:t>The</a:t>
            </a:r>
            <a:r>
              <a:rPr sz="1071" spc="-19" dirty="0">
                <a:latin typeface="Arial"/>
                <a:cs typeface="Arial"/>
              </a:rPr>
              <a:t> </a:t>
            </a:r>
            <a:r>
              <a:rPr sz="1071" dirty="0">
                <a:latin typeface="Arial"/>
                <a:cs typeface="Arial"/>
              </a:rPr>
              <a:t>following</a:t>
            </a:r>
            <a:r>
              <a:rPr sz="1071" spc="-19" dirty="0">
                <a:latin typeface="Arial"/>
                <a:cs typeface="Arial"/>
              </a:rPr>
              <a:t> </a:t>
            </a:r>
            <a:r>
              <a:rPr sz="1071" dirty="0">
                <a:latin typeface="Arial"/>
                <a:cs typeface="Arial"/>
              </a:rPr>
              <a:t>test</a:t>
            </a:r>
            <a:r>
              <a:rPr sz="1071" spc="-19" dirty="0">
                <a:latin typeface="Arial"/>
                <a:cs typeface="Arial"/>
              </a:rPr>
              <a:t> </a:t>
            </a:r>
            <a:r>
              <a:rPr sz="1071" dirty="0">
                <a:latin typeface="Arial"/>
                <a:cs typeface="Arial"/>
              </a:rPr>
              <a:t>steps</a:t>
            </a:r>
            <a:r>
              <a:rPr sz="1071" spc="-24" dirty="0">
                <a:latin typeface="Arial"/>
                <a:cs typeface="Arial"/>
              </a:rPr>
              <a:t> </a:t>
            </a:r>
            <a:r>
              <a:rPr sz="1071" dirty="0">
                <a:latin typeface="Arial"/>
                <a:cs typeface="Arial"/>
              </a:rPr>
              <a:t>should</a:t>
            </a:r>
            <a:r>
              <a:rPr sz="1071" spc="-19" dirty="0">
                <a:latin typeface="Arial"/>
                <a:cs typeface="Arial"/>
              </a:rPr>
              <a:t> </a:t>
            </a:r>
            <a:r>
              <a:rPr sz="1071" dirty="0">
                <a:latin typeface="Arial"/>
                <a:cs typeface="Arial"/>
              </a:rPr>
              <a:t>be</a:t>
            </a:r>
            <a:r>
              <a:rPr sz="1071" spc="-15" dirty="0">
                <a:latin typeface="Arial"/>
                <a:cs typeface="Arial"/>
              </a:rPr>
              <a:t> </a:t>
            </a:r>
            <a:r>
              <a:rPr sz="1071" dirty="0">
                <a:latin typeface="Arial"/>
                <a:cs typeface="Arial"/>
              </a:rPr>
              <a:t>followed</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case</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a</a:t>
            </a:r>
            <a:r>
              <a:rPr sz="1071" spc="-19" dirty="0">
                <a:latin typeface="Arial"/>
                <a:cs typeface="Arial"/>
              </a:rPr>
              <a:t> </a:t>
            </a:r>
            <a:r>
              <a:rPr sz="1071" spc="-10" dirty="0">
                <a:latin typeface="Arial"/>
                <a:cs typeface="Arial"/>
              </a:rPr>
              <a:t>malfunction:</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37</a:t>
            </a:r>
          </a:p>
        </p:txBody>
      </p:sp>
      <p:sp>
        <p:nvSpPr>
          <p:cNvPr id="7" name="object 3">
            <a:extLst>
              <a:ext uri="{FF2B5EF4-FFF2-40B4-BE49-F238E27FC236}">
                <a16:creationId xmlns:a16="http://schemas.microsoft.com/office/drawing/2014/main" id="{595D5A99-B01C-997C-75A3-E3B853468891}"/>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90494" y="1345820"/>
          <a:ext cx="5781408" cy="8594838"/>
        </p:xfrm>
        <a:graphic>
          <a:graphicData uri="http://schemas.openxmlformats.org/drawingml/2006/table">
            <a:tbl>
              <a:tblPr firstRow="1" bandRow="1">
                <a:tableStyleId>{2D5ABB26-0587-4C30-8999-92F81FD0307C}</a:tableStyleId>
              </a:tblPr>
              <a:tblGrid>
                <a:gridCol w="1919509">
                  <a:extLst>
                    <a:ext uri="{9D8B030D-6E8A-4147-A177-3AD203B41FA5}">
                      <a16:colId xmlns:a16="http://schemas.microsoft.com/office/drawing/2014/main" val="20000"/>
                    </a:ext>
                  </a:extLst>
                </a:gridCol>
                <a:gridCol w="1919509">
                  <a:extLst>
                    <a:ext uri="{9D8B030D-6E8A-4147-A177-3AD203B41FA5}">
                      <a16:colId xmlns:a16="http://schemas.microsoft.com/office/drawing/2014/main" val="20001"/>
                    </a:ext>
                  </a:extLst>
                </a:gridCol>
                <a:gridCol w="1942390">
                  <a:extLst>
                    <a:ext uri="{9D8B030D-6E8A-4147-A177-3AD203B41FA5}">
                      <a16:colId xmlns:a16="http://schemas.microsoft.com/office/drawing/2014/main" val="20002"/>
                    </a:ext>
                  </a:extLst>
                </a:gridCol>
              </a:tblGrid>
              <a:tr h="314765">
                <a:tc>
                  <a:txBody>
                    <a:bodyPr/>
                    <a:lstStyle/>
                    <a:p>
                      <a:pPr marL="67945">
                        <a:lnSpc>
                          <a:spcPts val="1295"/>
                        </a:lnSpc>
                      </a:pPr>
                      <a:r>
                        <a:rPr sz="1100" b="1" dirty="0">
                          <a:latin typeface="Arial"/>
                          <a:cs typeface="Arial"/>
                        </a:rPr>
                        <a:t>High</a:t>
                      </a:r>
                      <a:r>
                        <a:rPr sz="1100" b="1" spc="-30" dirty="0">
                          <a:latin typeface="Arial"/>
                          <a:cs typeface="Arial"/>
                        </a:rPr>
                        <a:t> </a:t>
                      </a:r>
                      <a:r>
                        <a:rPr sz="1100" b="1" spc="-10" dirty="0">
                          <a:latin typeface="Arial"/>
                          <a:cs typeface="Arial"/>
                        </a:rPr>
                        <a:t>pressure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95"/>
                        </a:lnSpc>
                      </a:pPr>
                      <a:r>
                        <a:rPr sz="1100" b="1" dirty="0">
                          <a:latin typeface="Arial"/>
                          <a:cs typeface="Arial"/>
                        </a:rPr>
                        <a:t>Low</a:t>
                      </a:r>
                      <a:r>
                        <a:rPr sz="1100" b="1" spc="-30" dirty="0">
                          <a:latin typeface="Arial"/>
                          <a:cs typeface="Arial"/>
                        </a:rPr>
                        <a:t> </a:t>
                      </a:r>
                      <a:r>
                        <a:rPr sz="1100" b="1" spc="-10" dirty="0">
                          <a:latin typeface="Arial"/>
                          <a:cs typeface="Arial"/>
                        </a:rPr>
                        <a:t>pressure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95"/>
                        </a:lnSpc>
                      </a:pPr>
                      <a:r>
                        <a:rPr sz="1100" b="1" dirty="0">
                          <a:latin typeface="Arial"/>
                          <a:cs typeface="Arial"/>
                        </a:rPr>
                        <a:t>Possible</a:t>
                      </a:r>
                      <a:r>
                        <a:rPr sz="1100" b="1" spc="-55" dirty="0">
                          <a:latin typeface="Arial"/>
                          <a:cs typeface="Arial"/>
                        </a:rPr>
                        <a:t> </a:t>
                      </a:r>
                      <a:r>
                        <a:rPr sz="1100" b="1" spc="-10" dirty="0">
                          <a:latin typeface="Arial"/>
                          <a:cs typeface="Arial"/>
                        </a:rPr>
                        <a:t>cause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487867">
                <a:tc>
                  <a:txBody>
                    <a:bodyPr/>
                    <a:lstStyle/>
                    <a:p>
                      <a:pPr marL="67945">
                        <a:lnSpc>
                          <a:spcPts val="1260"/>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60"/>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60"/>
                        </a:lnSpc>
                      </a:pPr>
                      <a:r>
                        <a:rPr sz="1100" dirty="0">
                          <a:latin typeface="Arial"/>
                          <a:cs typeface="Arial"/>
                        </a:rPr>
                        <a:t>Engine</a:t>
                      </a:r>
                      <a:r>
                        <a:rPr sz="1100" spc="-40" dirty="0">
                          <a:latin typeface="Arial"/>
                          <a:cs typeface="Arial"/>
                        </a:rPr>
                        <a:t> </a:t>
                      </a:r>
                      <a:r>
                        <a:rPr sz="1100" spc="-10" dirty="0">
                          <a:latin typeface="Arial"/>
                          <a:cs typeface="Arial"/>
                        </a:rPr>
                        <a:t>overheating;</a:t>
                      </a:r>
                      <a:endParaRPr sz="1100">
                        <a:latin typeface="Arial"/>
                        <a:cs typeface="Arial"/>
                      </a:endParaRPr>
                    </a:p>
                    <a:p>
                      <a:pPr marL="67310" marR="165100">
                        <a:lnSpc>
                          <a:spcPct val="143700"/>
                        </a:lnSpc>
                      </a:pPr>
                      <a:r>
                        <a:rPr sz="1100" dirty="0">
                          <a:latin typeface="Arial"/>
                          <a:cs typeface="Arial"/>
                        </a:rPr>
                        <a:t>expansion</a:t>
                      </a:r>
                      <a:r>
                        <a:rPr sz="1100" spc="-50" dirty="0">
                          <a:latin typeface="Arial"/>
                          <a:cs typeface="Arial"/>
                        </a:rPr>
                        <a:t> </a:t>
                      </a:r>
                      <a:r>
                        <a:rPr sz="1100" dirty="0">
                          <a:latin typeface="Arial"/>
                          <a:cs typeface="Arial"/>
                        </a:rPr>
                        <a:t>valve</a:t>
                      </a:r>
                      <a:r>
                        <a:rPr sz="1100" spc="-45" dirty="0">
                          <a:latin typeface="Arial"/>
                          <a:cs typeface="Arial"/>
                        </a:rPr>
                        <a:t> </a:t>
                      </a:r>
                      <a:r>
                        <a:rPr sz="1100" spc="-20" dirty="0">
                          <a:latin typeface="Arial"/>
                          <a:cs typeface="Arial"/>
                        </a:rPr>
                        <a:t>open </a:t>
                      </a:r>
                      <a:r>
                        <a:rPr sz="1100" dirty="0">
                          <a:latin typeface="Arial"/>
                          <a:cs typeface="Arial"/>
                        </a:rPr>
                        <a:t>continuously;</a:t>
                      </a:r>
                      <a:r>
                        <a:rPr sz="1100" spc="-55" dirty="0">
                          <a:latin typeface="Arial"/>
                          <a:cs typeface="Arial"/>
                        </a:rPr>
                        <a:t> </a:t>
                      </a:r>
                      <a:r>
                        <a:rPr sz="1100" dirty="0">
                          <a:latin typeface="Arial"/>
                          <a:cs typeface="Arial"/>
                        </a:rPr>
                        <a:t>temperature</a:t>
                      </a:r>
                      <a:r>
                        <a:rPr sz="1100" spc="-50" dirty="0">
                          <a:latin typeface="Arial"/>
                          <a:cs typeface="Arial"/>
                        </a:rPr>
                        <a:t> </a:t>
                      </a:r>
                      <a:r>
                        <a:rPr sz="1100" spc="-25" dirty="0">
                          <a:latin typeface="Arial"/>
                          <a:cs typeface="Arial"/>
                        </a:rPr>
                        <a:t>in</a:t>
                      </a:r>
                      <a:endParaRPr sz="1100">
                        <a:latin typeface="Arial"/>
                        <a:cs typeface="Arial"/>
                      </a:endParaRPr>
                    </a:p>
                    <a:p>
                      <a:pPr marL="67310" marR="149225">
                        <a:lnSpc>
                          <a:spcPct val="143700"/>
                        </a:lnSpc>
                        <a:spcBef>
                          <a:spcPts val="5"/>
                        </a:spcBef>
                      </a:pPr>
                      <a:r>
                        <a:rPr sz="1100" dirty="0">
                          <a:latin typeface="Arial"/>
                          <a:cs typeface="Arial"/>
                        </a:rPr>
                        <a:t>evaporator</a:t>
                      </a:r>
                      <a:r>
                        <a:rPr sz="1100" spc="-40" dirty="0">
                          <a:latin typeface="Arial"/>
                          <a:cs typeface="Arial"/>
                        </a:rPr>
                        <a:t> </a:t>
                      </a:r>
                      <a:r>
                        <a:rPr sz="1100" dirty="0">
                          <a:latin typeface="Arial"/>
                          <a:cs typeface="Arial"/>
                        </a:rPr>
                        <a:t>housing</a:t>
                      </a:r>
                      <a:r>
                        <a:rPr sz="1100" spc="-25" dirty="0">
                          <a:latin typeface="Arial"/>
                          <a:cs typeface="Arial"/>
                        </a:rPr>
                        <a:t> </a:t>
                      </a:r>
                      <a:r>
                        <a:rPr sz="1100" dirty="0">
                          <a:latin typeface="Arial"/>
                          <a:cs typeface="Arial"/>
                        </a:rPr>
                        <a:t>too</a:t>
                      </a:r>
                      <a:r>
                        <a:rPr sz="1100" spc="-35" dirty="0">
                          <a:latin typeface="Arial"/>
                          <a:cs typeface="Arial"/>
                        </a:rPr>
                        <a:t> </a:t>
                      </a:r>
                      <a:r>
                        <a:rPr sz="1100" spc="-10" dirty="0">
                          <a:latin typeface="Arial"/>
                          <a:cs typeface="Arial"/>
                        </a:rPr>
                        <a:t>high; </a:t>
                      </a:r>
                      <a:r>
                        <a:rPr sz="1100" dirty="0">
                          <a:latin typeface="Arial"/>
                          <a:cs typeface="Arial"/>
                        </a:rPr>
                        <a:t>coolant</a:t>
                      </a:r>
                      <a:r>
                        <a:rPr sz="1100" spc="-5" dirty="0">
                          <a:latin typeface="Arial"/>
                          <a:cs typeface="Arial"/>
                        </a:rPr>
                        <a:t> </a:t>
                      </a:r>
                      <a:r>
                        <a:rPr sz="1100" spc="-10" dirty="0">
                          <a:latin typeface="Arial"/>
                          <a:cs typeface="Arial"/>
                        </a:rPr>
                        <a:t>shut-</a:t>
                      </a:r>
                      <a:r>
                        <a:rPr sz="1100" dirty="0">
                          <a:latin typeface="Arial"/>
                          <a:cs typeface="Arial"/>
                        </a:rPr>
                        <a:t>off valve</a:t>
                      </a:r>
                      <a:r>
                        <a:rPr sz="1100" spc="-5" dirty="0">
                          <a:latin typeface="Arial"/>
                          <a:cs typeface="Arial"/>
                        </a:rPr>
                        <a:t> </a:t>
                      </a:r>
                      <a:r>
                        <a:rPr sz="1100" spc="-25" dirty="0">
                          <a:latin typeface="Arial"/>
                          <a:cs typeface="Arial"/>
                        </a:rPr>
                        <a:t>not </a:t>
                      </a:r>
                      <a:r>
                        <a:rPr sz="1100" dirty="0">
                          <a:latin typeface="Arial"/>
                          <a:cs typeface="Arial"/>
                        </a:rPr>
                        <a:t>closing</a:t>
                      </a:r>
                      <a:r>
                        <a:rPr sz="1100" spc="-50" dirty="0">
                          <a:latin typeface="Arial"/>
                          <a:cs typeface="Arial"/>
                        </a:rPr>
                        <a:t> </a:t>
                      </a:r>
                      <a:r>
                        <a:rPr sz="1100" spc="-10" dirty="0">
                          <a:latin typeface="Arial"/>
                          <a:cs typeface="Arial"/>
                        </a:rPr>
                        <a:t>correctly</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14765">
                <a:tc>
                  <a:txBody>
                    <a:bodyPr/>
                    <a:lstStyle/>
                    <a:p>
                      <a:pPr marL="67945">
                        <a:lnSpc>
                          <a:spcPts val="1265"/>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65"/>
                        </a:lnSpc>
                      </a:pPr>
                      <a:r>
                        <a:rPr sz="1100" dirty="0">
                          <a:latin typeface="Arial"/>
                          <a:cs typeface="Arial"/>
                        </a:rPr>
                        <a:t>Normal</a:t>
                      </a:r>
                      <a:r>
                        <a:rPr sz="1100" spc="-15" dirty="0">
                          <a:latin typeface="Arial"/>
                          <a:cs typeface="Arial"/>
                        </a:rPr>
                        <a:t> </a:t>
                      </a:r>
                      <a:r>
                        <a:rPr sz="1100" dirty="0">
                          <a:latin typeface="Arial"/>
                          <a:cs typeface="Arial"/>
                        </a:rPr>
                        <a:t>to</a:t>
                      </a:r>
                      <a:r>
                        <a:rPr sz="1100" spc="-15" dirty="0">
                          <a:latin typeface="Arial"/>
                          <a:cs typeface="Arial"/>
                        </a:rPr>
                        <a:t> </a:t>
                      </a: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65"/>
                        </a:lnSpc>
                      </a:pPr>
                      <a:r>
                        <a:rPr sz="1100" dirty="0">
                          <a:latin typeface="Arial"/>
                          <a:cs typeface="Arial"/>
                        </a:rPr>
                        <a:t>Air</a:t>
                      </a:r>
                      <a:r>
                        <a:rPr sz="1100" spc="-20" dirty="0">
                          <a:latin typeface="Arial"/>
                          <a:cs typeface="Arial"/>
                        </a:rPr>
                        <a:t> </a:t>
                      </a:r>
                      <a:r>
                        <a:rPr sz="1100" dirty="0">
                          <a:latin typeface="Arial"/>
                          <a:cs typeface="Arial"/>
                        </a:rPr>
                        <a:t>in</a:t>
                      </a:r>
                      <a:r>
                        <a:rPr sz="1100" spc="-20" dirty="0">
                          <a:latin typeface="Arial"/>
                          <a:cs typeface="Arial"/>
                        </a:rPr>
                        <a:t> </a:t>
                      </a:r>
                      <a:r>
                        <a:rPr sz="1100" dirty="0">
                          <a:latin typeface="Arial"/>
                          <a:cs typeface="Arial"/>
                        </a:rPr>
                        <a:t>refrigerant</a:t>
                      </a:r>
                      <a:r>
                        <a:rPr sz="1100" spc="-20" dirty="0">
                          <a:latin typeface="Arial"/>
                          <a:cs typeface="Arial"/>
                        </a:rPr>
                        <a:t> </a:t>
                      </a:r>
                      <a:r>
                        <a:rPr sz="1100" spc="-10" dirty="0">
                          <a:latin typeface="Arial"/>
                          <a:cs typeface="Arial"/>
                        </a:rPr>
                        <a:t>circuit</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49756">
                <a:tc>
                  <a:txBody>
                    <a:bodyPr/>
                    <a:lstStyle/>
                    <a:p>
                      <a:pPr marL="67945">
                        <a:lnSpc>
                          <a:spcPts val="1260"/>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60"/>
                        </a:lnSpc>
                      </a:pPr>
                      <a:r>
                        <a:rPr sz="1100" spc="-10" dirty="0">
                          <a:latin typeface="Arial"/>
                          <a:cs typeface="Arial"/>
                        </a:rPr>
                        <a:t>Normal</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60"/>
                        </a:lnSpc>
                      </a:pPr>
                      <a:r>
                        <a:rPr sz="1100" dirty="0">
                          <a:latin typeface="Arial"/>
                          <a:cs typeface="Arial"/>
                        </a:rPr>
                        <a:t>Too</a:t>
                      </a:r>
                      <a:r>
                        <a:rPr sz="1100" spc="-25" dirty="0">
                          <a:latin typeface="Arial"/>
                          <a:cs typeface="Arial"/>
                        </a:rPr>
                        <a:t> </a:t>
                      </a:r>
                      <a:r>
                        <a:rPr sz="1100" dirty="0">
                          <a:latin typeface="Arial"/>
                          <a:cs typeface="Arial"/>
                        </a:rPr>
                        <a:t>much</a:t>
                      </a:r>
                      <a:r>
                        <a:rPr sz="1100" spc="-20" dirty="0">
                          <a:latin typeface="Arial"/>
                          <a:cs typeface="Arial"/>
                        </a:rPr>
                        <a:t> </a:t>
                      </a:r>
                      <a:r>
                        <a:rPr sz="1100" dirty="0">
                          <a:latin typeface="Arial"/>
                          <a:cs typeface="Arial"/>
                        </a:rPr>
                        <a:t>refrigerant</a:t>
                      </a:r>
                      <a:r>
                        <a:rPr sz="1100" spc="-25" dirty="0">
                          <a:latin typeface="Arial"/>
                          <a:cs typeface="Arial"/>
                        </a:rPr>
                        <a:t> </a:t>
                      </a:r>
                      <a:r>
                        <a:rPr sz="1100" spc="-10" dirty="0">
                          <a:latin typeface="Arial"/>
                          <a:cs typeface="Arial"/>
                        </a:rPr>
                        <a:t>(system</a:t>
                      </a:r>
                      <a:endParaRPr sz="1100">
                        <a:latin typeface="Arial"/>
                        <a:cs typeface="Arial"/>
                      </a:endParaRPr>
                    </a:p>
                    <a:p>
                      <a:pPr marL="67310">
                        <a:lnSpc>
                          <a:spcPct val="100000"/>
                        </a:lnSpc>
                        <a:spcBef>
                          <a:spcPts val="575"/>
                        </a:spcBef>
                      </a:pPr>
                      <a:r>
                        <a:rPr sz="1100" spc="-10" dirty="0">
                          <a:latin typeface="Arial"/>
                          <a:cs typeface="Arial"/>
                        </a:rPr>
                        <a:t>overfilled)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784130">
                <a:tc>
                  <a:txBody>
                    <a:bodyPr/>
                    <a:lstStyle/>
                    <a:p>
                      <a:pPr marL="67945">
                        <a:lnSpc>
                          <a:spcPts val="1260"/>
                        </a:lnSpc>
                      </a:pPr>
                      <a:r>
                        <a:rPr sz="1100" dirty="0">
                          <a:latin typeface="Arial"/>
                          <a:cs typeface="Arial"/>
                        </a:rPr>
                        <a:t>Normal</a:t>
                      </a:r>
                      <a:r>
                        <a:rPr sz="1100" spc="-15" dirty="0">
                          <a:latin typeface="Arial"/>
                          <a:cs typeface="Arial"/>
                        </a:rPr>
                        <a:t> </a:t>
                      </a:r>
                      <a:r>
                        <a:rPr sz="1100" dirty="0">
                          <a:latin typeface="Arial"/>
                          <a:cs typeface="Arial"/>
                        </a:rPr>
                        <a:t>to</a:t>
                      </a:r>
                      <a:r>
                        <a:rPr sz="1100" spc="-15" dirty="0">
                          <a:latin typeface="Arial"/>
                          <a:cs typeface="Arial"/>
                        </a:rPr>
                        <a:t> </a:t>
                      </a: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60"/>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60"/>
                        </a:lnSpc>
                      </a:pPr>
                      <a:r>
                        <a:rPr sz="1100" dirty="0">
                          <a:latin typeface="Arial"/>
                          <a:cs typeface="Arial"/>
                        </a:rPr>
                        <a:t>Line</a:t>
                      </a:r>
                      <a:r>
                        <a:rPr sz="1100" spc="-15" dirty="0">
                          <a:latin typeface="Arial"/>
                          <a:cs typeface="Arial"/>
                        </a:rPr>
                        <a:t> </a:t>
                      </a:r>
                      <a:r>
                        <a:rPr sz="1100" dirty="0">
                          <a:latin typeface="Arial"/>
                          <a:cs typeface="Arial"/>
                        </a:rPr>
                        <a:t>from</a:t>
                      </a:r>
                      <a:r>
                        <a:rPr sz="1100" spc="-20" dirty="0">
                          <a:latin typeface="Arial"/>
                          <a:cs typeface="Arial"/>
                        </a:rPr>
                        <a:t> </a:t>
                      </a:r>
                      <a:r>
                        <a:rPr sz="1100" dirty="0">
                          <a:latin typeface="Arial"/>
                          <a:cs typeface="Arial"/>
                        </a:rPr>
                        <a:t>compressor</a:t>
                      </a:r>
                      <a:r>
                        <a:rPr sz="1100" spc="-15" dirty="0">
                          <a:latin typeface="Arial"/>
                          <a:cs typeface="Arial"/>
                        </a:rPr>
                        <a:t> </a:t>
                      </a:r>
                      <a:r>
                        <a:rPr sz="1100" spc="-25" dirty="0">
                          <a:latin typeface="Arial"/>
                          <a:cs typeface="Arial"/>
                        </a:rPr>
                        <a:t>to</a:t>
                      </a:r>
                      <a:endParaRPr sz="1100">
                        <a:latin typeface="Arial"/>
                        <a:cs typeface="Arial"/>
                      </a:endParaRPr>
                    </a:p>
                    <a:p>
                      <a:pPr marL="67310" marR="723265">
                        <a:lnSpc>
                          <a:spcPct val="143700"/>
                        </a:lnSpc>
                      </a:pPr>
                      <a:r>
                        <a:rPr sz="1100" spc="-10" dirty="0">
                          <a:latin typeface="Arial"/>
                          <a:cs typeface="Arial"/>
                        </a:rPr>
                        <a:t>condenser constricted/blocked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784130">
                <a:tc>
                  <a:txBody>
                    <a:bodyPr/>
                    <a:lstStyle/>
                    <a:p>
                      <a:pPr marL="67945">
                        <a:lnSpc>
                          <a:spcPts val="1260"/>
                        </a:lnSpc>
                      </a:pPr>
                      <a:r>
                        <a:rPr sz="1100" dirty="0">
                          <a:latin typeface="Arial"/>
                          <a:cs typeface="Arial"/>
                        </a:rPr>
                        <a:t>Normal</a:t>
                      </a:r>
                      <a:r>
                        <a:rPr sz="1100" spc="-15" dirty="0">
                          <a:latin typeface="Arial"/>
                          <a:cs typeface="Arial"/>
                        </a:rPr>
                        <a:t> </a:t>
                      </a:r>
                      <a:r>
                        <a:rPr sz="1100" dirty="0">
                          <a:latin typeface="Arial"/>
                          <a:cs typeface="Arial"/>
                        </a:rPr>
                        <a:t>to</a:t>
                      </a:r>
                      <a:r>
                        <a:rPr sz="1100" spc="-15" dirty="0">
                          <a:latin typeface="Arial"/>
                          <a:cs typeface="Arial"/>
                        </a:rPr>
                        <a:t> </a:t>
                      </a: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60"/>
                        </a:lnSpc>
                      </a:pPr>
                      <a:r>
                        <a:rPr sz="1100" dirty="0">
                          <a:latin typeface="Arial"/>
                          <a:cs typeface="Arial"/>
                        </a:rPr>
                        <a:t>Normal</a:t>
                      </a:r>
                      <a:r>
                        <a:rPr sz="1100" spc="-15" dirty="0">
                          <a:latin typeface="Arial"/>
                          <a:cs typeface="Arial"/>
                        </a:rPr>
                        <a:t> </a:t>
                      </a:r>
                      <a:r>
                        <a:rPr sz="1100" dirty="0">
                          <a:latin typeface="Arial"/>
                          <a:cs typeface="Arial"/>
                        </a:rPr>
                        <a:t>to</a:t>
                      </a:r>
                      <a:r>
                        <a:rPr sz="1100" spc="-15" dirty="0">
                          <a:latin typeface="Arial"/>
                          <a:cs typeface="Arial"/>
                        </a:rPr>
                        <a:t> </a:t>
                      </a: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60"/>
                        </a:lnSpc>
                      </a:pPr>
                      <a:r>
                        <a:rPr sz="1100" dirty="0">
                          <a:latin typeface="Arial"/>
                          <a:cs typeface="Arial"/>
                        </a:rPr>
                        <a:t>Too</a:t>
                      </a:r>
                      <a:r>
                        <a:rPr sz="1100" spc="-25" dirty="0">
                          <a:latin typeface="Arial"/>
                          <a:cs typeface="Arial"/>
                        </a:rPr>
                        <a:t> </a:t>
                      </a:r>
                      <a:r>
                        <a:rPr sz="1100" dirty="0">
                          <a:latin typeface="Arial"/>
                          <a:cs typeface="Arial"/>
                        </a:rPr>
                        <a:t>much</a:t>
                      </a:r>
                      <a:r>
                        <a:rPr sz="1100" spc="-20" dirty="0">
                          <a:latin typeface="Arial"/>
                          <a:cs typeface="Arial"/>
                        </a:rPr>
                        <a:t> </a:t>
                      </a:r>
                      <a:r>
                        <a:rPr sz="1100" dirty="0">
                          <a:latin typeface="Arial"/>
                          <a:cs typeface="Arial"/>
                        </a:rPr>
                        <a:t>refrigerant</a:t>
                      </a:r>
                      <a:r>
                        <a:rPr sz="1100" spc="-20" dirty="0">
                          <a:latin typeface="Arial"/>
                          <a:cs typeface="Arial"/>
                        </a:rPr>
                        <a:t> </a:t>
                      </a:r>
                      <a:r>
                        <a:rPr sz="1100" dirty="0">
                          <a:latin typeface="Arial"/>
                          <a:cs typeface="Arial"/>
                        </a:rPr>
                        <a:t>oil;</a:t>
                      </a:r>
                      <a:r>
                        <a:rPr sz="1100" spc="-20" dirty="0">
                          <a:latin typeface="Arial"/>
                          <a:cs typeface="Arial"/>
                        </a:rPr>
                        <a:t> </a:t>
                      </a:r>
                      <a:r>
                        <a:rPr sz="1100" spc="-25" dirty="0">
                          <a:latin typeface="Arial"/>
                          <a:cs typeface="Arial"/>
                        </a:rPr>
                        <a:t>air</a:t>
                      </a:r>
                      <a:endParaRPr sz="1100">
                        <a:latin typeface="Arial"/>
                        <a:cs typeface="Arial"/>
                      </a:endParaRPr>
                    </a:p>
                    <a:p>
                      <a:pPr marL="67310" marR="466090">
                        <a:lnSpc>
                          <a:spcPct val="143700"/>
                        </a:lnSpc>
                      </a:pPr>
                      <a:r>
                        <a:rPr sz="1100" dirty="0">
                          <a:latin typeface="Arial"/>
                          <a:cs typeface="Arial"/>
                        </a:rPr>
                        <a:t>humidity</a:t>
                      </a:r>
                      <a:r>
                        <a:rPr sz="1100" spc="-35" dirty="0">
                          <a:latin typeface="Arial"/>
                          <a:cs typeface="Arial"/>
                        </a:rPr>
                        <a:t> </a:t>
                      </a:r>
                      <a:r>
                        <a:rPr sz="1100" dirty="0">
                          <a:latin typeface="Arial"/>
                          <a:cs typeface="Arial"/>
                        </a:rPr>
                        <a:t>well</a:t>
                      </a:r>
                      <a:r>
                        <a:rPr sz="1100" spc="-35" dirty="0">
                          <a:latin typeface="Arial"/>
                          <a:cs typeface="Arial"/>
                        </a:rPr>
                        <a:t> </a:t>
                      </a:r>
                      <a:r>
                        <a:rPr sz="1100" dirty="0">
                          <a:latin typeface="Arial"/>
                          <a:cs typeface="Arial"/>
                        </a:rPr>
                        <a:t>above</a:t>
                      </a:r>
                      <a:r>
                        <a:rPr sz="1100" spc="-35" dirty="0">
                          <a:latin typeface="Arial"/>
                          <a:cs typeface="Arial"/>
                        </a:rPr>
                        <a:t> </a:t>
                      </a:r>
                      <a:r>
                        <a:rPr sz="1100" spc="-25" dirty="0">
                          <a:latin typeface="Arial"/>
                          <a:cs typeface="Arial"/>
                        </a:rPr>
                        <a:t>the </a:t>
                      </a:r>
                      <a:r>
                        <a:rPr sz="1100" dirty="0">
                          <a:latin typeface="Arial"/>
                          <a:cs typeface="Arial"/>
                        </a:rPr>
                        <a:t>normal</a:t>
                      </a:r>
                      <a:r>
                        <a:rPr sz="1100" spc="-30" dirty="0">
                          <a:latin typeface="Arial"/>
                          <a:cs typeface="Arial"/>
                        </a:rPr>
                        <a:t> </a:t>
                      </a:r>
                      <a:r>
                        <a:rPr sz="1100" spc="-10" dirty="0">
                          <a:latin typeface="Arial"/>
                          <a:cs typeface="Arial"/>
                        </a:rPr>
                        <a:t>value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549138">
                <a:tc>
                  <a:txBody>
                    <a:bodyPr/>
                    <a:lstStyle/>
                    <a:p>
                      <a:pPr marL="67945">
                        <a:lnSpc>
                          <a:spcPts val="1260"/>
                        </a:lnSpc>
                      </a:pPr>
                      <a:r>
                        <a:rPr sz="1100" spc="-10" dirty="0">
                          <a:latin typeface="Arial"/>
                          <a:cs typeface="Arial"/>
                        </a:rPr>
                        <a:t>Fluctuating</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60"/>
                        </a:lnSpc>
                      </a:pPr>
                      <a:r>
                        <a:rPr sz="1100" spc="-10" dirty="0">
                          <a:latin typeface="Arial"/>
                          <a:cs typeface="Arial"/>
                        </a:rPr>
                        <a:t>Fluctuating</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60"/>
                        </a:lnSpc>
                      </a:pPr>
                      <a:r>
                        <a:rPr sz="1100" dirty="0">
                          <a:latin typeface="Arial"/>
                          <a:cs typeface="Arial"/>
                        </a:rPr>
                        <a:t>Temperature</a:t>
                      </a:r>
                      <a:r>
                        <a:rPr sz="1100" spc="-35" dirty="0">
                          <a:latin typeface="Arial"/>
                          <a:cs typeface="Arial"/>
                        </a:rPr>
                        <a:t> </a:t>
                      </a:r>
                      <a:r>
                        <a:rPr sz="1100" dirty="0">
                          <a:latin typeface="Arial"/>
                          <a:cs typeface="Arial"/>
                        </a:rPr>
                        <a:t>sensor</a:t>
                      </a:r>
                      <a:r>
                        <a:rPr sz="1100" spc="-35" dirty="0">
                          <a:latin typeface="Arial"/>
                          <a:cs typeface="Arial"/>
                        </a:rPr>
                        <a:t> </a:t>
                      </a:r>
                      <a:r>
                        <a:rPr sz="1100" spc="-25" dirty="0">
                          <a:latin typeface="Arial"/>
                          <a:cs typeface="Arial"/>
                        </a:rPr>
                        <a:t>of</a:t>
                      </a:r>
                      <a:endParaRPr sz="1100">
                        <a:latin typeface="Arial"/>
                        <a:cs typeface="Arial"/>
                      </a:endParaRPr>
                    </a:p>
                    <a:p>
                      <a:pPr marL="67310">
                        <a:lnSpc>
                          <a:spcPct val="100000"/>
                        </a:lnSpc>
                        <a:spcBef>
                          <a:spcPts val="575"/>
                        </a:spcBef>
                      </a:pPr>
                      <a:r>
                        <a:rPr sz="1100" dirty="0">
                          <a:latin typeface="Arial"/>
                          <a:cs typeface="Arial"/>
                        </a:rPr>
                        <a:t>expansion</a:t>
                      </a:r>
                      <a:r>
                        <a:rPr sz="1100" spc="-50" dirty="0">
                          <a:latin typeface="Arial"/>
                          <a:cs typeface="Arial"/>
                        </a:rPr>
                        <a:t> </a:t>
                      </a:r>
                      <a:r>
                        <a:rPr sz="1100" dirty="0">
                          <a:latin typeface="Arial"/>
                          <a:cs typeface="Arial"/>
                        </a:rPr>
                        <a:t>valve</a:t>
                      </a:r>
                      <a:r>
                        <a:rPr sz="1100" spc="-45" dirty="0">
                          <a:latin typeface="Arial"/>
                          <a:cs typeface="Arial"/>
                        </a:rPr>
                        <a:t> </a:t>
                      </a:r>
                      <a:r>
                        <a:rPr sz="1100" spc="-10" dirty="0">
                          <a:latin typeface="Arial"/>
                          <a:cs typeface="Arial"/>
                        </a:rPr>
                        <a:t>faulty</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549756">
                <a:tc>
                  <a:txBody>
                    <a:bodyPr/>
                    <a:lstStyle/>
                    <a:p>
                      <a:pPr marL="67945">
                        <a:lnSpc>
                          <a:spcPts val="1265"/>
                        </a:lnSpc>
                      </a:pPr>
                      <a:r>
                        <a:rPr sz="1100" dirty="0">
                          <a:latin typeface="Arial"/>
                          <a:cs typeface="Arial"/>
                        </a:rPr>
                        <a:t>Normal</a:t>
                      </a:r>
                      <a:r>
                        <a:rPr sz="1100" spc="-15" dirty="0">
                          <a:latin typeface="Arial"/>
                          <a:cs typeface="Arial"/>
                        </a:rPr>
                        <a:t> </a:t>
                      </a:r>
                      <a:r>
                        <a:rPr sz="1100" dirty="0">
                          <a:latin typeface="Arial"/>
                          <a:cs typeface="Arial"/>
                        </a:rPr>
                        <a:t>to</a:t>
                      </a:r>
                      <a:r>
                        <a:rPr sz="1100" spc="-15" dirty="0">
                          <a:latin typeface="Arial"/>
                          <a:cs typeface="Arial"/>
                        </a:rPr>
                        <a:t> </a:t>
                      </a:r>
                      <a:r>
                        <a:rPr sz="1100" spc="-25" dirty="0">
                          <a:latin typeface="Arial"/>
                          <a:cs typeface="Arial"/>
                        </a:rPr>
                        <a:t>low</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65"/>
                        </a:lnSpc>
                      </a:pPr>
                      <a:r>
                        <a:rPr sz="1100" dirty="0">
                          <a:latin typeface="Arial"/>
                          <a:cs typeface="Arial"/>
                        </a:rPr>
                        <a:t>Normal</a:t>
                      </a:r>
                      <a:r>
                        <a:rPr sz="1100" spc="-15" dirty="0">
                          <a:latin typeface="Arial"/>
                          <a:cs typeface="Arial"/>
                        </a:rPr>
                        <a:t> </a:t>
                      </a:r>
                      <a:r>
                        <a:rPr sz="1100" dirty="0">
                          <a:latin typeface="Arial"/>
                          <a:cs typeface="Arial"/>
                        </a:rPr>
                        <a:t>to</a:t>
                      </a:r>
                      <a:r>
                        <a:rPr sz="1100" spc="-15" dirty="0">
                          <a:latin typeface="Arial"/>
                          <a:cs typeface="Arial"/>
                        </a:rPr>
                        <a:t> </a:t>
                      </a:r>
                      <a:r>
                        <a:rPr sz="1100" spc="-25" dirty="0">
                          <a:latin typeface="Arial"/>
                          <a:cs typeface="Arial"/>
                        </a:rPr>
                        <a:t>low</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65"/>
                        </a:lnSpc>
                      </a:pPr>
                      <a:r>
                        <a:rPr sz="1100" dirty="0">
                          <a:latin typeface="Arial"/>
                          <a:cs typeface="Arial"/>
                        </a:rPr>
                        <a:t>Evaporator</a:t>
                      </a:r>
                      <a:r>
                        <a:rPr sz="1100" spc="-40" dirty="0">
                          <a:latin typeface="Arial"/>
                          <a:cs typeface="Arial"/>
                        </a:rPr>
                        <a:t> </a:t>
                      </a:r>
                      <a:r>
                        <a:rPr sz="1100" dirty="0">
                          <a:latin typeface="Arial"/>
                          <a:cs typeface="Arial"/>
                        </a:rPr>
                        <a:t>blocked;</a:t>
                      </a:r>
                      <a:r>
                        <a:rPr sz="1100" spc="-35" dirty="0">
                          <a:latin typeface="Arial"/>
                          <a:cs typeface="Arial"/>
                        </a:rPr>
                        <a:t> </a:t>
                      </a:r>
                      <a:r>
                        <a:rPr sz="1100" spc="-25" dirty="0">
                          <a:latin typeface="Arial"/>
                          <a:cs typeface="Arial"/>
                        </a:rPr>
                        <a:t>air</a:t>
                      </a:r>
                      <a:endParaRPr sz="1100">
                        <a:latin typeface="Arial"/>
                        <a:cs typeface="Arial"/>
                      </a:endParaRPr>
                    </a:p>
                    <a:p>
                      <a:pPr marL="67310">
                        <a:lnSpc>
                          <a:spcPct val="100000"/>
                        </a:lnSpc>
                        <a:spcBef>
                          <a:spcPts val="575"/>
                        </a:spcBef>
                      </a:pPr>
                      <a:r>
                        <a:rPr sz="1100" dirty="0">
                          <a:latin typeface="Arial"/>
                          <a:cs typeface="Arial"/>
                        </a:rPr>
                        <a:t>throughput</a:t>
                      </a:r>
                      <a:r>
                        <a:rPr sz="1100" spc="-40" dirty="0">
                          <a:latin typeface="Arial"/>
                          <a:cs typeface="Arial"/>
                        </a:rPr>
                        <a:t> </a:t>
                      </a:r>
                      <a:r>
                        <a:rPr sz="1100" spc="-10" dirty="0">
                          <a:latin typeface="Arial"/>
                          <a:cs typeface="Arial"/>
                        </a:rPr>
                        <a:t>insufficient</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018502">
                <a:tc>
                  <a:txBody>
                    <a:bodyPr/>
                    <a:lstStyle/>
                    <a:p>
                      <a:pPr marL="67945">
                        <a:lnSpc>
                          <a:spcPts val="1260"/>
                        </a:lnSpc>
                      </a:pPr>
                      <a:r>
                        <a:rPr sz="1100" spc="-25" dirty="0">
                          <a:latin typeface="Arial"/>
                          <a:cs typeface="Arial"/>
                        </a:rPr>
                        <a:t>Low</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60"/>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60"/>
                        </a:lnSpc>
                      </a:pPr>
                      <a:r>
                        <a:rPr sz="1100" dirty="0">
                          <a:latin typeface="Arial"/>
                          <a:cs typeface="Arial"/>
                        </a:rPr>
                        <a:t>Suction</a:t>
                      </a:r>
                      <a:r>
                        <a:rPr sz="1100" spc="-35" dirty="0">
                          <a:latin typeface="Arial"/>
                          <a:cs typeface="Arial"/>
                        </a:rPr>
                        <a:t> </a:t>
                      </a:r>
                      <a:r>
                        <a:rPr sz="1100" dirty="0">
                          <a:latin typeface="Arial"/>
                          <a:cs typeface="Arial"/>
                        </a:rPr>
                        <a:t>line</a:t>
                      </a:r>
                      <a:r>
                        <a:rPr sz="1100" spc="-40" dirty="0">
                          <a:latin typeface="Arial"/>
                          <a:cs typeface="Arial"/>
                        </a:rPr>
                        <a:t> </a:t>
                      </a:r>
                      <a:r>
                        <a:rPr sz="1100" spc="-10" dirty="0">
                          <a:latin typeface="Arial"/>
                          <a:cs typeface="Arial"/>
                        </a:rPr>
                        <a:t>constricted;</a:t>
                      </a:r>
                      <a:endParaRPr sz="1100">
                        <a:latin typeface="Arial"/>
                        <a:cs typeface="Arial"/>
                      </a:endParaRPr>
                    </a:p>
                    <a:p>
                      <a:pPr marL="67310" marR="560070">
                        <a:lnSpc>
                          <a:spcPct val="143700"/>
                        </a:lnSpc>
                        <a:spcBef>
                          <a:spcPts val="5"/>
                        </a:spcBef>
                      </a:pPr>
                      <a:r>
                        <a:rPr sz="1100" dirty="0">
                          <a:latin typeface="Arial"/>
                          <a:cs typeface="Arial"/>
                        </a:rPr>
                        <a:t>valves</a:t>
                      </a:r>
                      <a:r>
                        <a:rPr sz="1100" spc="-30" dirty="0">
                          <a:latin typeface="Arial"/>
                          <a:cs typeface="Arial"/>
                        </a:rPr>
                        <a:t> </a:t>
                      </a:r>
                      <a:r>
                        <a:rPr sz="1100" dirty="0">
                          <a:latin typeface="Arial"/>
                          <a:cs typeface="Arial"/>
                        </a:rPr>
                        <a:t>in</a:t>
                      </a:r>
                      <a:r>
                        <a:rPr sz="1100" spc="-20" dirty="0">
                          <a:latin typeface="Arial"/>
                          <a:cs typeface="Arial"/>
                        </a:rPr>
                        <a:t> </a:t>
                      </a:r>
                      <a:r>
                        <a:rPr sz="1100" spc="-10" dirty="0">
                          <a:latin typeface="Arial"/>
                          <a:cs typeface="Arial"/>
                        </a:rPr>
                        <a:t>compressor </a:t>
                      </a:r>
                      <a:r>
                        <a:rPr sz="1100" dirty="0">
                          <a:latin typeface="Arial"/>
                          <a:cs typeface="Arial"/>
                        </a:rPr>
                        <a:t>damaged,</a:t>
                      </a:r>
                      <a:r>
                        <a:rPr sz="1100" spc="-45" dirty="0">
                          <a:latin typeface="Arial"/>
                          <a:cs typeface="Arial"/>
                        </a:rPr>
                        <a:t> </a:t>
                      </a:r>
                      <a:r>
                        <a:rPr sz="1100" dirty="0">
                          <a:latin typeface="Arial"/>
                          <a:cs typeface="Arial"/>
                        </a:rPr>
                        <a:t>hence</a:t>
                      </a:r>
                      <a:r>
                        <a:rPr sz="1100" spc="-40" dirty="0">
                          <a:latin typeface="Arial"/>
                          <a:cs typeface="Arial"/>
                        </a:rPr>
                        <a:t> </a:t>
                      </a:r>
                      <a:r>
                        <a:rPr sz="1100" spc="-20" dirty="0">
                          <a:latin typeface="Arial"/>
                          <a:cs typeface="Arial"/>
                        </a:rPr>
                        <a:t>poor </a:t>
                      </a:r>
                      <a:r>
                        <a:rPr sz="1100" spc="-10" dirty="0">
                          <a:latin typeface="Arial"/>
                          <a:cs typeface="Arial"/>
                        </a:rPr>
                        <a:t>performance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1649269">
                <a:tc>
                  <a:txBody>
                    <a:bodyPr/>
                    <a:lstStyle/>
                    <a:p>
                      <a:pPr marL="67945">
                        <a:lnSpc>
                          <a:spcPts val="1265"/>
                        </a:lnSpc>
                      </a:pPr>
                      <a:r>
                        <a:rPr sz="1100" spc="-25" dirty="0">
                          <a:latin typeface="Arial"/>
                          <a:cs typeface="Arial"/>
                        </a:rPr>
                        <a:t>Low</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65"/>
                        </a:lnSpc>
                      </a:pPr>
                      <a:r>
                        <a:rPr sz="1100" spc="-25" dirty="0">
                          <a:latin typeface="Arial"/>
                          <a:cs typeface="Arial"/>
                        </a:rPr>
                        <a:t>Low</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65"/>
                        </a:lnSpc>
                      </a:pPr>
                      <a:r>
                        <a:rPr sz="1100" dirty="0">
                          <a:latin typeface="Arial"/>
                          <a:cs typeface="Arial"/>
                        </a:rPr>
                        <a:t>Suction</a:t>
                      </a:r>
                      <a:r>
                        <a:rPr sz="1100" spc="-25" dirty="0">
                          <a:latin typeface="Arial"/>
                          <a:cs typeface="Arial"/>
                        </a:rPr>
                        <a:t> </a:t>
                      </a:r>
                      <a:r>
                        <a:rPr sz="1100" dirty="0">
                          <a:latin typeface="Arial"/>
                          <a:cs typeface="Arial"/>
                        </a:rPr>
                        <a:t>line</a:t>
                      </a:r>
                      <a:r>
                        <a:rPr sz="1100" spc="-30" dirty="0">
                          <a:latin typeface="Arial"/>
                          <a:cs typeface="Arial"/>
                        </a:rPr>
                        <a:t> </a:t>
                      </a:r>
                      <a:r>
                        <a:rPr sz="1100" dirty="0">
                          <a:latin typeface="Arial"/>
                          <a:cs typeface="Arial"/>
                        </a:rPr>
                        <a:t>or</a:t>
                      </a:r>
                      <a:r>
                        <a:rPr sz="1100" spc="-20" dirty="0">
                          <a:latin typeface="Arial"/>
                          <a:cs typeface="Arial"/>
                        </a:rPr>
                        <a:t> </a:t>
                      </a:r>
                      <a:r>
                        <a:rPr sz="1100" spc="-10" dirty="0">
                          <a:latin typeface="Arial"/>
                          <a:cs typeface="Arial"/>
                        </a:rPr>
                        <a:t>receiver/dryer</a:t>
                      </a:r>
                      <a:endParaRPr sz="1100">
                        <a:latin typeface="Arial"/>
                        <a:cs typeface="Arial"/>
                      </a:endParaRPr>
                    </a:p>
                    <a:p>
                      <a:pPr marL="67310" marR="164465">
                        <a:lnSpc>
                          <a:spcPct val="143700"/>
                        </a:lnSpc>
                      </a:pPr>
                      <a:r>
                        <a:rPr sz="1100" dirty="0">
                          <a:latin typeface="Arial"/>
                          <a:cs typeface="Arial"/>
                        </a:rPr>
                        <a:t>constricted;</a:t>
                      </a:r>
                      <a:r>
                        <a:rPr sz="1100" spc="-45" dirty="0">
                          <a:latin typeface="Arial"/>
                          <a:cs typeface="Arial"/>
                        </a:rPr>
                        <a:t> </a:t>
                      </a:r>
                      <a:r>
                        <a:rPr sz="1100" dirty="0">
                          <a:latin typeface="Arial"/>
                          <a:cs typeface="Arial"/>
                        </a:rPr>
                        <a:t>evaporator</a:t>
                      </a:r>
                      <a:r>
                        <a:rPr sz="1100" spc="-35" dirty="0">
                          <a:latin typeface="Arial"/>
                          <a:cs typeface="Arial"/>
                        </a:rPr>
                        <a:t> </a:t>
                      </a:r>
                      <a:r>
                        <a:rPr sz="1100" spc="-20" dirty="0">
                          <a:latin typeface="Arial"/>
                          <a:cs typeface="Arial"/>
                        </a:rPr>
                        <a:t>iced; </a:t>
                      </a:r>
                      <a:r>
                        <a:rPr sz="1100" dirty="0">
                          <a:latin typeface="Arial"/>
                          <a:cs typeface="Arial"/>
                        </a:rPr>
                        <a:t>condenser</a:t>
                      </a:r>
                      <a:r>
                        <a:rPr sz="1100" spc="-45" dirty="0">
                          <a:latin typeface="Arial"/>
                          <a:cs typeface="Arial"/>
                        </a:rPr>
                        <a:t> </a:t>
                      </a:r>
                      <a:r>
                        <a:rPr sz="1100" spc="-10" dirty="0">
                          <a:latin typeface="Arial"/>
                          <a:cs typeface="Arial"/>
                        </a:rPr>
                        <a:t>blocked; </a:t>
                      </a:r>
                      <a:r>
                        <a:rPr sz="1100" dirty="0">
                          <a:latin typeface="Arial"/>
                          <a:cs typeface="Arial"/>
                        </a:rPr>
                        <a:t>compressor</a:t>
                      </a:r>
                      <a:r>
                        <a:rPr sz="1100" spc="-20" dirty="0">
                          <a:latin typeface="Arial"/>
                          <a:cs typeface="Arial"/>
                        </a:rPr>
                        <a:t> </a:t>
                      </a:r>
                      <a:r>
                        <a:rPr sz="1100" dirty="0">
                          <a:latin typeface="Arial"/>
                          <a:cs typeface="Arial"/>
                        </a:rPr>
                        <a:t>clutch</a:t>
                      </a:r>
                      <a:r>
                        <a:rPr sz="1100" spc="-20" dirty="0">
                          <a:latin typeface="Arial"/>
                          <a:cs typeface="Arial"/>
                        </a:rPr>
                        <a:t> </a:t>
                      </a:r>
                      <a:r>
                        <a:rPr sz="1100" dirty="0">
                          <a:latin typeface="Arial"/>
                          <a:cs typeface="Arial"/>
                        </a:rPr>
                        <a:t>no</a:t>
                      </a:r>
                      <a:r>
                        <a:rPr sz="1100" spc="-25" dirty="0">
                          <a:latin typeface="Arial"/>
                          <a:cs typeface="Arial"/>
                        </a:rPr>
                        <a:t> </a:t>
                      </a:r>
                      <a:r>
                        <a:rPr sz="1100" spc="-10" dirty="0">
                          <a:latin typeface="Arial"/>
                          <a:cs typeface="Arial"/>
                        </a:rPr>
                        <a:t>longer</a:t>
                      </a:r>
                      <a:endParaRPr sz="1100">
                        <a:latin typeface="Arial"/>
                        <a:cs typeface="Arial"/>
                      </a:endParaRPr>
                    </a:p>
                    <a:p>
                      <a:pPr marL="67310" marR="149225">
                        <a:lnSpc>
                          <a:spcPct val="143700"/>
                        </a:lnSpc>
                        <a:spcBef>
                          <a:spcPts val="5"/>
                        </a:spcBef>
                      </a:pPr>
                      <a:r>
                        <a:rPr sz="1100" dirty="0">
                          <a:latin typeface="Arial"/>
                          <a:cs typeface="Arial"/>
                        </a:rPr>
                        <a:t>disengaging;</a:t>
                      </a:r>
                      <a:r>
                        <a:rPr sz="1100" spc="-35" dirty="0">
                          <a:latin typeface="Arial"/>
                          <a:cs typeface="Arial"/>
                        </a:rPr>
                        <a:t> </a:t>
                      </a:r>
                      <a:r>
                        <a:rPr sz="1100" spc="-10" dirty="0">
                          <a:latin typeface="Arial"/>
                          <a:cs typeface="Arial"/>
                        </a:rPr>
                        <a:t>de-</a:t>
                      </a:r>
                      <a:r>
                        <a:rPr sz="1100" dirty="0">
                          <a:latin typeface="Arial"/>
                          <a:cs typeface="Arial"/>
                        </a:rPr>
                        <a:t>ice</a:t>
                      </a:r>
                      <a:r>
                        <a:rPr sz="1100" spc="-30" dirty="0">
                          <a:latin typeface="Arial"/>
                          <a:cs typeface="Arial"/>
                        </a:rPr>
                        <a:t> </a:t>
                      </a:r>
                      <a:r>
                        <a:rPr sz="1100" spc="-10" dirty="0">
                          <a:latin typeface="Arial"/>
                          <a:cs typeface="Arial"/>
                        </a:rPr>
                        <a:t>switch </a:t>
                      </a:r>
                      <a:r>
                        <a:rPr sz="1100" dirty="0">
                          <a:latin typeface="Arial"/>
                          <a:cs typeface="Arial"/>
                        </a:rPr>
                        <a:t>remaining</a:t>
                      </a:r>
                      <a:r>
                        <a:rPr sz="1100" spc="-35" dirty="0">
                          <a:latin typeface="Arial"/>
                          <a:cs typeface="Arial"/>
                        </a:rPr>
                        <a:t> </a:t>
                      </a:r>
                      <a:r>
                        <a:rPr sz="1100" dirty="0">
                          <a:latin typeface="Arial"/>
                          <a:cs typeface="Arial"/>
                        </a:rPr>
                        <a:t>closed;</a:t>
                      </a:r>
                      <a:r>
                        <a:rPr sz="1100" spc="-30" dirty="0">
                          <a:latin typeface="Arial"/>
                          <a:cs typeface="Arial"/>
                        </a:rPr>
                        <a:t> </a:t>
                      </a:r>
                      <a:r>
                        <a:rPr sz="1100" spc="-10" dirty="0">
                          <a:latin typeface="Arial"/>
                          <a:cs typeface="Arial"/>
                        </a:rPr>
                        <a:t>refrigerant </a:t>
                      </a:r>
                      <a:r>
                        <a:rPr sz="1100" dirty="0">
                          <a:latin typeface="Arial"/>
                          <a:cs typeface="Arial"/>
                        </a:rPr>
                        <a:t>leak</a:t>
                      </a:r>
                      <a:r>
                        <a:rPr sz="1100" spc="-20" dirty="0">
                          <a:latin typeface="Arial"/>
                          <a:cs typeface="Arial"/>
                        </a:rPr>
                        <a:t> </a:t>
                      </a:r>
                      <a:r>
                        <a:rPr sz="1100" dirty="0">
                          <a:latin typeface="Arial"/>
                          <a:cs typeface="Arial"/>
                        </a:rPr>
                        <a:t>or</a:t>
                      </a:r>
                      <a:r>
                        <a:rPr sz="1100" spc="-20" dirty="0">
                          <a:latin typeface="Arial"/>
                          <a:cs typeface="Arial"/>
                        </a:rPr>
                        <a:t> </a:t>
                      </a:r>
                      <a:r>
                        <a:rPr sz="1100" dirty="0">
                          <a:latin typeface="Arial"/>
                          <a:cs typeface="Arial"/>
                        </a:rPr>
                        <a:t>under</a:t>
                      </a:r>
                      <a:r>
                        <a:rPr sz="1100" spc="-15" dirty="0">
                          <a:latin typeface="Arial"/>
                          <a:cs typeface="Arial"/>
                        </a:rPr>
                        <a:t> </a:t>
                      </a:r>
                      <a:r>
                        <a:rPr sz="1100" spc="-10" dirty="0">
                          <a:latin typeface="Arial"/>
                          <a:cs typeface="Arial"/>
                        </a:rPr>
                        <a:t>filling;</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bl>
          </a:graphicData>
        </a:graphic>
      </p:graphicFrame>
      <p:sp>
        <p:nvSpPr>
          <p:cNvPr id="3" name="object 3"/>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4" name="object 4"/>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5" name="object 5"/>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7" name="object 7"/>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38</a:t>
            </a:r>
          </a:p>
        </p:txBody>
      </p:sp>
      <p:sp>
        <p:nvSpPr>
          <p:cNvPr id="8" name="object 3">
            <a:extLst>
              <a:ext uri="{FF2B5EF4-FFF2-40B4-BE49-F238E27FC236}">
                <a16:creationId xmlns:a16="http://schemas.microsoft.com/office/drawing/2014/main" id="{EBAD1149-DEAD-A260-AC23-A8CA470E01E6}"/>
              </a:ext>
            </a:extLst>
          </p:cNvPr>
          <p:cNvSpPr txBox="1"/>
          <p:nvPr/>
        </p:nvSpPr>
        <p:spPr>
          <a:xfrm>
            <a:off x="3284346" y="101265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90494" y="1345826"/>
          <a:ext cx="5781408" cy="860870"/>
        </p:xfrm>
        <a:graphic>
          <a:graphicData uri="http://schemas.openxmlformats.org/drawingml/2006/table">
            <a:tbl>
              <a:tblPr firstRow="1" bandRow="1">
                <a:tableStyleId>{2D5ABB26-0587-4C30-8999-92F81FD0307C}</a:tableStyleId>
              </a:tblPr>
              <a:tblGrid>
                <a:gridCol w="1919509">
                  <a:extLst>
                    <a:ext uri="{9D8B030D-6E8A-4147-A177-3AD203B41FA5}">
                      <a16:colId xmlns:a16="http://schemas.microsoft.com/office/drawing/2014/main" val="20000"/>
                    </a:ext>
                  </a:extLst>
                </a:gridCol>
                <a:gridCol w="1919509">
                  <a:extLst>
                    <a:ext uri="{9D8B030D-6E8A-4147-A177-3AD203B41FA5}">
                      <a16:colId xmlns:a16="http://schemas.microsoft.com/office/drawing/2014/main" val="20001"/>
                    </a:ext>
                  </a:extLst>
                </a:gridCol>
                <a:gridCol w="1942390">
                  <a:extLst>
                    <a:ext uri="{9D8B030D-6E8A-4147-A177-3AD203B41FA5}">
                      <a16:colId xmlns:a16="http://schemas.microsoft.com/office/drawing/2014/main" val="20002"/>
                    </a:ext>
                  </a:extLst>
                </a:gridCol>
              </a:tblGrid>
              <a:tr h="784130">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60"/>
                        </a:lnSpc>
                      </a:pPr>
                      <a:r>
                        <a:rPr sz="1100" dirty="0">
                          <a:latin typeface="Arial"/>
                          <a:cs typeface="Arial"/>
                        </a:rPr>
                        <a:t>temperature</a:t>
                      </a:r>
                      <a:r>
                        <a:rPr sz="1100" spc="-30" dirty="0">
                          <a:latin typeface="Arial"/>
                          <a:cs typeface="Arial"/>
                        </a:rPr>
                        <a:t> </a:t>
                      </a:r>
                      <a:r>
                        <a:rPr sz="1100" dirty="0">
                          <a:latin typeface="Arial"/>
                          <a:cs typeface="Arial"/>
                        </a:rPr>
                        <a:t>sensor</a:t>
                      </a:r>
                      <a:r>
                        <a:rPr sz="1100" spc="-25" dirty="0">
                          <a:latin typeface="Arial"/>
                          <a:cs typeface="Arial"/>
                        </a:rPr>
                        <a:t> of</a:t>
                      </a:r>
                      <a:endParaRPr sz="1100">
                        <a:latin typeface="Arial"/>
                        <a:cs typeface="Arial"/>
                      </a:endParaRPr>
                    </a:p>
                    <a:p>
                      <a:pPr marL="67310" marR="71120">
                        <a:lnSpc>
                          <a:spcPct val="143700"/>
                        </a:lnSpc>
                        <a:spcBef>
                          <a:spcPts val="5"/>
                        </a:spcBef>
                      </a:pPr>
                      <a:r>
                        <a:rPr sz="1100" dirty="0">
                          <a:latin typeface="Arial"/>
                          <a:cs typeface="Arial"/>
                        </a:rPr>
                        <a:t>expansion</a:t>
                      </a:r>
                      <a:r>
                        <a:rPr sz="1100" spc="-50" dirty="0">
                          <a:latin typeface="Arial"/>
                          <a:cs typeface="Arial"/>
                        </a:rPr>
                        <a:t> </a:t>
                      </a:r>
                      <a:r>
                        <a:rPr sz="1100" dirty="0">
                          <a:latin typeface="Arial"/>
                          <a:cs typeface="Arial"/>
                        </a:rPr>
                        <a:t>valve</a:t>
                      </a:r>
                      <a:r>
                        <a:rPr sz="1100" spc="-45" dirty="0">
                          <a:latin typeface="Arial"/>
                          <a:cs typeface="Arial"/>
                        </a:rPr>
                        <a:t> </a:t>
                      </a:r>
                      <a:r>
                        <a:rPr sz="1100" spc="-10" dirty="0">
                          <a:latin typeface="Arial"/>
                          <a:cs typeface="Arial"/>
                        </a:rPr>
                        <a:t>faulty; </a:t>
                      </a:r>
                      <a:r>
                        <a:rPr sz="1100" dirty="0">
                          <a:latin typeface="Arial"/>
                          <a:cs typeface="Arial"/>
                        </a:rPr>
                        <a:t>blockage</a:t>
                      </a:r>
                      <a:r>
                        <a:rPr sz="1100" spc="-30" dirty="0">
                          <a:latin typeface="Arial"/>
                          <a:cs typeface="Arial"/>
                        </a:rPr>
                        <a:t> </a:t>
                      </a:r>
                      <a:r>
                        <a:rPr sz="1100" dirty="0">
                          <a:latin typeface="Arial"/>
                          <a:cs typeface="Arial"/>
                        </a:rPr>
                        <a:t>in</a:t>
                      </a:r>
                      <a:r>
                        <a:rPr sz="1100" spc="-35" dirty="0">
                          <a:latin typeface="Arial"/>
                          <a:cs typeface="Arial"/>
                        </a:rPr>
                        <a:t> </a:t>
                      </a:r>
                      <a:r>
                        <a:rPr sz="1100" dirty="0">
                          <a:latin typeface="Arial"/>
                          <a:cs typeface="Arial"/>
                        </a:rPr>
                        <a:t>high</a:t>
                      </a:r>
                      <a:r>
                        <a:rPr sz="1100" spc="-30" dirty="0">
                          <a:latin typeface="Arial"/>
                          <a:cs typeface="Arial"/>
                        </a:rPr>
                        <a:t> </a:t>
                      </a:r>
                      <a:r>
                        <a:rPr sz="1100" dirty="0">
                          <a:latin typeface="Arial"/>
                          <a:cs typeface="Arial"/>
                        </a:rPr>
                        <a:t>pressure</a:t>
                      </a:r>
                      <a:r>
                        <a:rPr sz="1100" spc="-30" dirty="0">
                          <a:latin typeface="Arial"/>
                          <a:cs typeface="Arial"/>
                        </a:rPr>
                        <a:t> </a:t>
                      </a:r>
                      <a:r>
                        <a:rPr sz="1100" spc="-20" dirty="0">
                          <a:latin typeface="Arial"/>
                          <a:cs typeface="Arial"/>
                        </a:rPr>
                        <a:t>line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
        <p:nvSpPr>
          <p:cNvPr id="3" name="object 3"/>
          <p:cNvSpPr txBox="1"/>
          <p:nvPr/>
        </p:nvSpPr>
        <p:spPr>
          <a:xfrm>
            <a:off x="878069" y="2425055"/>
            <a:ext cx="5813566" cy="6485147"/>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2.14</a:t>
            </a:r>
            <a:r>
              <a:rPr sz="1071" b="1" spc="390" dirty="0">
                <a:latin typeface="Arial"/>
                <a:cs typeface="Arial"/>
              </a:rPr>
              <a:t>  </a:t>
            </a:r>
            <a:r>
              <a:rPr sz="1071" b="1" spc="-10" dirty="0">
                <a:latin typeface="Arial"/>
                <a:cs typeface="Arial"/>
              </a:rPr>
              <a:t>Evaporator</a:t>
            </a:r>
            <a:endParaRPr sz="1071">
              <a:latin typeface="Arial"/>
              <a:cs typeface="Arial"/>
            </a:endParaRPr>
          </a:p>
          <a:p>
            <a:pPr marL="12369" marR="5566" algn="just">
              <a:lnSpc>
                <a:spcPct val="143600"/>
              </a:lnSpc>
              <a:spcBef>
                <a:spcPts val="570"/>
              </a:spcBef>
            </a:pPr>
            <a:r>
              <a:rPr sz="1071" dirty="0">
                <a:latin typeface="Arial"/>
                <a:cs typeface="Arial"/>
              </a:rPr>
              <a:t>The</a:t>
            </a:r>
            <a:r>
              <a:rPr sz="1071" spc="170" dirty="0">
                <a:latin typeface="Arial"/>
                <a:cs typeface="Arial"/>
              </a:rPr>
              <a:t> </a:t>
            </a:r>
            <a:r>
              <a:rPr sz="1071" dirty="0">
                <a:latin typeface="Arial"/>
                <a:cs typeface="Arial"/>
              </a:rPr>
              <a:t>evaporator</a:t>
            </a:r>
            <a:r>
              <a:rPr sz="1071" spc="166" dirty="0">
                <a:latin typeface="Arial"/>
                <a:cs typeface="Arial"/>
              </a:rPr>
              <a:t> </a:t>
            </a:r>
            <a:r>
              <a:rPr sz="1071" dirty="0">
                <a:latin typeface="Arial"/>
                <a:cs typeface="Arial"/>
              </a:rPr>
              <a:t>is</a:t>
            </a:r>
            <a:r>
              <a:rPr sz="1071" spc="175" dirty="0">
                <a:latin typeface="Arial"/>
                <a:cs typeface="Arial"/>
              </a:rPr>
              <a:t> </a:t>
            </a:r>
            <a:r>
              <a:rPr sz="1071" dirty="0">
                <a:latin typeface="Arial"/>
                <a:cs typeface="Arial"/>
              </a:rPr>
              <a:t>a</a:t>
            </a:r>
            <a:r>
              <a:rPr sz="1071" spc="161" dirty="0">
                <a:latin typeface="Arial"/>
                <a:cs typeface="Arial"/>
              </a:rPr>
              <a:t> </a:t>
            </a:r>
            <a:r>
              <a:rPr sz="1071" dirty="0">
                <a:latin typeface="Arial"/>
                <a:cs typeface="Arial"/>
              </a:rPr>
              <a:t>heat</a:t>
            </a:r>
            <a:r>
              <a:rPr sz="1071" spc="170" dirty="0">
                <a:latin typeface="Arial"/>
                <a:cs typeface="Arial"/>
              </a:rPr>
              <a:t> </a:t>
            </a:r>
            <a:r>
              <a:rPr sz="1071" dirty="0">
                <a:latin typeface="Arial"/>
                <a:cs typeface="Arial"/>
              </a:rPr>
              <a:t>exchanger</a:t>
            </a:r>
            <a:r>
              <a:rPr sz="1071" spc="166" dirty="0">
                <a:latin typeface="Arial"/>
                <a:cs typeface="Arial"/>
              </a:rPr>
              <a:t> </a:t>
            </a:r>
            <a:r>
              <a:rPr sz="1071" dirty="0">
                <a:latin typeface="Arial"/>
                <a:cs typeface="Arial"/>
              </a:rPr>
              <a:t>used</a:t>
            </a:r>
            <a:r>
              <a:rPr sz="1071" spc="170" dirty="0">
                <a:latin typeface="Arial"/>
                <a:cs typeface="Arial"/>
              </a:rPr>
              <a:t> </a:t>
            </a:r>
            <a:r>
              <a:rPr sz="1071" dirty="0">
                <a:latin typeface="Arial"/>
                <a:cs typeface="Arial"/>
              </a:rPr>
              <a:t>to</a:t>
            </a:r>
            <a:r>
              <a:rPr sz="1071" spc="166" dirty="0">
                <a:latin typeface="Arial"/>
                <a:cs typeface="Arial"/>
              </a:rPr>
              <a:t> </a:t>
            </a:r>
            <a:r>
              <a:rPr sz="1071" dirty="0">
                <a:latin typeface="Arial"/>
                <a:cs typeface="Arial"/>
              </a:rPr>
              <a:t>extract</a:t>
            </a:r>
            <a:r>
              <a:rPr sz="1071" spc="166" dirty="0">
                <a:latin typeface="Arial"/>
                <a:cs typeface="Arial"/>
              </a:rPr>
              <a:t> </a:t>
            </a:r>
            <a:r>
              <a:rPr sz="1071" dirty="0">
                <a:latin typeface="Arial"/>
                <a:cs typeface="Arial"/>
              </a:rPr>
              <a:t>heat</a:t>
            </a:r>
            <a:r>
              <a:rPr sz="1071" spc="166" dirty="0">
                <a:latin typeface="Arial"/>
                <a:cs typeface="Arial"/>
              </a:rPr>
              <a:t> </a:t>
            </a:r>
            <a:r>
              <a:rPr sz="1071" dirty="0">
                <a:latin typeface="Arial"/>
                <a:cs typeface="Arial"/>
              </a:rPr>
              <a:t>from</a:t>
            </a:r>
            <a:r>
              <a:rPr sz="1071" spc="166" dirty="0">
                <a:latin typeface="Arial"/>
                <a:cs typeface="Arial"/>
              </a:rPr>
              <a:t> </a:t>
            </a:r>
            <a:r>
              <a:rPr sz="1071" dirty="0">
                <a:latin typeface="Arial"/>
                <a:cs typeface="Arial"/>
              </a:rPr>
              <a:t>the</a:t>
            </a:r>
            <a:r>
              <a:rPr sz="1071" spc="170" dirty="0">
                <a:latin typeface="Arial"/>
                <a:cs typeface="Arial"/>
              </a:rPr>
              <a:t> </a:t>
            </a:r>
            <a:r>
              <a:rPr sz="1071" dirty="0">
                <a:latin typeface="Arial"/>
                <a:cs typeface="Arial"/>
              </a:rPr>
              <a:t>cabin</a:t>
            </a:r>
            <a:r>
              <a:rPr sz="1071" spc="166" dirty="0">
                <a:latin typeface="Arial"/>
                <a:cs typeface="Arial"/>
              </a:rPr>
              <a:t> </a:t>
            </a:r>
            <a:r>
              <a:rPr sz="1071" dirty="0">
                <a:latin typeface="Arial"/>
                <a:cs typeface="Arial"/>
              </a:rPr>
              <a:t>air</a:t>
            </a:r>
            <a:r>
              <a:rPr sz="1071" spc="170" dirty="0">
                <a:latin typeface="Arial"/>
                <a:cs typeface="Arial"/>
              </a:rPr>
              <a:t> </a:t>
            </a:r>
            <a:r>
              <a:rPr sz="1071" dirty="0">
                <a:latin typeface="Arial"/>
                <a:cs typeface="Arial"/>
              </a:rPr>
              <a:t>(car</a:t>
            </a:r>
            <a:r>
              <a:rPr sz="1071" spc="166" dirty="0">
                <a:latin typeface="Arial"/>
                <a:cs typeface="Arial"/>
              </a:rPr>
              <a:t> </a:t>
            </a:r>
            <a:r>
              <a:rPr sz="1071" dirty="0">
                <a:latin typeface="Arial"/>
                <a:cs typeface="Arial"/>
              </a:rPr>
              <a:t>interior)</a:t>
            </a:r>
            <a:r>
              <a:rPr sz="1071" spc="170" dirty="0">
                <a:latin typeface="Arial"/>
                <a:cs typeface="Arial"/>
              </a:rPr>
              <a:t> </a:t>
            </a:r>
            <a:r>
              <a:rPr sz="1071" spc="-24" dirty="0">
                <a:latin typeface="Arial"/>
                <a:cs typeface="Arial"/>
              </a:rPr>
              <a:t>or </a:t>
            </a:r>
            <a:r>
              <a:rPr sz="1071" dirty="0">
                <a:latin typeface="Arial"/>
                <a:cs typeface="Arial"/>
              </a:rPr>
              <a:t>incoming</a:t>
            </a:r>
            <a:r>
              <a:rPr sz="1071" spc="78" dirty="0">
                <a:latin typeface="Arial"/>
                <a:cs typeface="Arial"/>
              </a:rPr>
              <a:t> </a:t>
            </a:r>
            <a:r>
              <a:rPr sz="1071" dirty="0">
                <a:latin typeface="Arial"/>
                <a:cs typeface="Arial"/>
              </a:rPr>
              <a:t>fresh</a:t>
            </a:r>
            <a:r>
              <a:rPr sz="1071" spc="83" dirty="0">
                <a:latin typeface="Arial"/>
                <a:cs typeface="Arial"/>
              </a:rPr>
              <a:t> </a:t>
            </a:r>
            <a:r>
              <a:rPr sz="1071" dirty="0">
                <a:latin typeface="Arial"/>
                <a:cs typeface="Arial"/>
              </a:rPr>
              <a:t>air</a:t>
            </a:r>
            <a:r>
              <a:rPr sz="1071" spc="83" dirty="0">
                <a:latin typeface="Arial"/>
                <a:cs typeface="Arial"/>
              </a:rPr>
              <a:t> </a:t>
            </a:r>
            <a:r>
              <a:rPr sz="1071" dirty="0">
                <a:latin typeface="Arial"/>
                <a:cs typeface="Arial"/>
              </a:rPr>
              <a:t>that</a:t>
            </a:r>
            <a:r>
              <a:rPr sz="1071" spc="78" dirty="0">
                <a:latin typeface="Arial"/>
                <a:cs typeface="Arial"/>
              </a:rPr>
              <a:t> </a:t>
            </a:r>
            <a:r>
              <a:rPr sz="1071" dirty="0">
                <a:latin typeface="Arial"/>
                <a:cs typeface="Arial"/>
              </a:rPr>
              <a:t>is</a:t>
            </a:r>
            <a:r>
              <a:rPr sz="1071" spc="88" dirty="0">
                <a:latin typeface="Arial"/>
                <a:cs typeface="Arial"/>
              </a:rPr>
              <a:t> </a:t>
            </a:r>
            <a:r>
              <a:rPr sz="1071" dirty="0">
                <a:latin typeface="Arial"/>
                <a:cs typeface="Arial"/>
              </a:rPr>
              <a:t>blown</a:t>
            </a:r>
            <a:r>
              <a:rPr sz="1071" spc="83" dirty="0">
                <a:latin typeface="Arial"/>
                <a:cs typeface="Arial"/>
              </a:rPr>
              <a:t> </a:t>
            </a:r>
            <a:r>
              <a:rPr sz="1071" dirty="0">
                <a:latin typeface="Arial"/>
                <a:cs typeface="Arial"/>
              </a:rPr>
              <a:t>through</a:t>
            </a:r>
            <a:r>
              <a:rPr sz="1071" spc="78"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evaporator</a:t>
            </a:r>
            <a:r>
              <a:rPr sz="1071" spc="83" dirty="0">
                <a:latin typeface="Arial"/>
                <a:cs typeface="Arial"/>
              </a:rPr>
              <a:t> </a:t>
            </a:r>
            <a:r>
              <a:rPr sz="1071" dirty="0">
                <a:latin typeface="Arial"/>
                <a:cs typeface="Arial"/>
              </a:rPr>
              <a:t>coil.</a:t>
            </a:r>
            <a:r>
              <a:rPr sz="1071" spc="78"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evaporator</a:t>
            </a:r>
            <a:r>
              <a:rPr sz="1071" spc="83" dirty="0">
                <a:latin typeface="Arial"/>
                <a:cs typeface="Arial"/>
              </a:rPr>
              <a:t> </a:t>
            </a:r>
            <a:r>
              <a:rPr sz="1071" dirty="0">
                <a:latin typeface="Arial"/>
                <a:cs typeface="Arial"/>
              </a:rPr>
              <a:t>is</a:t>
            </a:r>
            <a:r>
              <a:rPr sz="1071" spc="83" dirty="0">
                <a:latin typeface="Arial"/>
                <a:cs typeface="Arial"/>
              </a:rPr>
              <a:t> </a:t>
            </a:r>
            <a:r>
              <a:rPr sz="1071" dirty="0">
                <a:latin typeface="Arial"/>
                <a:cs typeface="Arial"/>
              </a:rPr>
              <a:t>usually</a:t>
            </a:r>
            <a:r>
              <a:rPr sz="1071" spc="88" dirty="0">
                <a:latin typeface="Arial"/>
                <a:cs typeface="Arial"/>
              </a:rPr>
              <a:t> </a:t>
            </a:r>
            <a:r>
              <a:rPr sz="1071" spc="-10" dirty="0">
                <a:latin typeface="Arial"/>
                <a:cs typeface="Arial"/>
              </a:rPr>
              <a:t>located </a:t>
            </a:r>
            <a:r>
              <a:rPr sz="1071" dirty="0">
                <a:latin typeface="Arial"/>
                <a:cs typeface="Arial"/>
              </a:rPr>
              <a:t>inside</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passenger</a:t>
            </a:r>
            <a:r>
              <a:rPr sz="1071" spc="-34" dirty="0">
                <a:latin typeface="Arial"/>
                <a:cs typeface="Arial"/>
              </a:rPr>
              <a:t> </a:t>
            </a:r>
            <a:r>
              <a:rPr sz="1071" spc="-10" dirty="0">
                <a:latin typeface="Arial"/>
                <a:cs typeface="Arial"/>
              </a:rPr>
              <a:t>compartment.</a:t>
            </a:r>
            <a:endParaRPr sz="1071">
              <a:latin typeface="Arial"/>
              <a:cs typeface="Arial"/>
            </a:endParaRPr>
          </a:p>
          <a:p>
            <a:pPr marL="12369" algn="just">
              <a:spcBef>
                <a:spcPts val="1164"/>
              </a:spcBef>
            </a:pPr>
            <a:r>
              <a:rPr sz="1071" dirty="0">
                <a:latin typeface="Arial"/>
                <a:cs typeface="Arial"/>
              </a:rPr>
              <a:t>The</a:t>
            </a:r>
            <a:r>
              <a:rPr sz="1071" spc="-24" dirty="0">
                <a:latin typeface="Arial"/>
                <a:cs typeface="Arial"/>
              </a:rPr>
              <a:t> </a:t>
            </a:r>
            <a:r>
              <a:rPr sz="1071" dirty="0">
                <a:latin typeface="Arial"/>
                <a:cs typeface="Arial"/>
              </a:rPr>
              <a:t>tasks</a:t>
            </a:r>
            <a:r>
              <a:rPr sz="1071" spc="-19" dirty="0">
                <a:latin typeface="Arial"/>
                <a:cs typeface="Arial"/>
              </a:rPr>
              <a:t> </a:t>
            </a:r>
            <a:r>
              <a:rPr sz="1071" dirty="0">
                <a:latin typeface="Arial"/>
                <a:cs typeface="Arial"/>
              </a:rPr>
              <a:t>performed</a:t>
            </a:r>
            <a:r>
              <a:rPr sz="1071" spc="-19"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1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summarized</a:t>
            </a:r>
            <a:r>
              <a:rPr sz="1071" spc="-15" dirty="0">
                <a:latin typeface="Arial"/>
                <a:cs typeface="Arial"/>
              </a:rPr>
              <a:t> </a:t>
            </a:r>
            <a:r>
              <a:rPr sz="1071" dirty="0">
                <a:latin typeface="Arial"/>
                <a:cs typeface="Arial"/>
              </a:rPr>
              <a:t>as</a:t>
            </a:r>
            <a:r>
              <a:rPr sz="1071" spc="-19" dirty="0">
                <a:latin typeface="Arial"/>
                <a:cs typeface="Arial"/>
              </a:rPr>
              <a:t> </a:t>
            </a:r>
            <a:r>
              <a:rPr sz="1071" spc="-10" dirty="0">
                <a:latin typeface="Arial"/>
                <a:cs typeface="Arial"/>
              </a:rPr>
              <a:t>follows:</a:t>
            </a:r>
            <a:endParaRPr sz="1071">
              <a:latin typeface="Arial"/>
              <a:cs typeface="Arial"/>
            </a:endParaRPr>
          </a:p>
          <a:p>
            <a:pPr marL="455161" indent="-220160" algn="just">
              <a:spcBef>
                <a:spcPts val="1149"/>
              </a:spcBef>
              <a:buAutoNum type="alphaLcPeriod"/>
              <a:tabLst>
                <a:tab pos="455161" algn="l"/>
              </a:tabLst>
            </a:pPr>
            <a:r>
              <a:rPr sz="1071" dirty="0">
                <a:latin typeface="Arial"/>
                <a:cs typeface="Arial"/>
              </a:rPr>
              <a:t>Absorption</a:t>
            </a:r>
            <a:r>
              <a:rPr sz="1071" spc="-29" dirty="0">
                <a:latin typeface="Arial"/>
                <a:cs typeface="Arial"/>
              </a:rPr>
              <a:t> </a:t>
            </a:r>
            <a:r>
              <a:rPr sz="1071" dirty="0">
                <a:latin typeface="Arial"/>
                <a:cs typeface="Arial"/>
              </a:rPr>
              <a:t>of</a:t>
            </a:r>
            <a:r>
              <a:rPr sz="1071" spc="-24" dirty="0">
                <a:latin typeface="Arial"/>
                <a:cs typeface="Arial"/>
              </a:rPr>
              <a:t> </a:t>
            </a:r>
            <a:r>
              <a:rPr sz="1071" spc="-19" dirty="0">
                <a:latin typeface="Arial"/>
                <a:cs typeface="Arial"/>
              </a:rPr>
              <a:t>heat</a:t>
            </a:r>
            <a:endParaRPr sz="1071">
              <a:latin typeface="Arial"/>
              <a:cs typeface="Arial"/>
            </a:endParaRPr>
          </a:p>
          <a:p>
            <a:pPr marL="455161" indent="-220160" algn="just">
              <a:spcBef>
                <a:spcPts val="560"/>
              </a:spcBef>
              <a:buAutoNum type="alphaLcPeriod"/>
              <a:tabLst>
                <a:tab pos="455161" algn="l"/>
              </a:tabLst>
            </a:pPr>
            <a:r>
              <a:rPr sz="1071" dirty="0">
                <a:latin typeface="Arial"/>
                <a:cs typeface="Arial"/>
              </a:rPr>
              <a:t>Boiling</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all</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to</a:t>
            </a:r>
            <a:r>
              <a:rPr sz="1071" spc="-15" dirty="0">
                <a:latin typeface="Arial"/>
                <a:cs typeface="Arial"/>
              </a:rPr>
              <a:t> </a:t>
            </a:r>
            <a:r>
              <a:rPr sz="1071" spc="-10" dirty="0">
                <a:latin typeface="Arial"/>
                <a:cs typeface="Arial"/>
              </a:rPr>
              <a:t>vapors</a:t>
            </a:r>
            <a:endParaRPr sz="1071">
              <a:latin typeface="Arial"/>
              <a:cs typeface="Arial"/>
            </a:endParaRPr>
          </a:p>
          <a:p>
            <a:pPr marL="12369" marR="4947" algn="just">
              <a:lnSpc>
                <a:spcPct val="143800"/>
              </a:lnSpc>
              <a:spcBef>
                <a:spcPts val="584"/>
              </a:spcBef>
            </a:pPr>
            <a:r>
              <a:rPr sz="1071" spc="-10" dirty="0">
                <a:latin typeface="Arial"/>
                <a:cs typeface="Arial"/>
              </a:rPr>
              <a:t>Since</a:t>
            </a:r>
            <a:r>
              <a:rPr sz="1071" spc="-34" dirty="0">
                <a:latin typeface="Arial"/>
                <a:cs typeface="Arial"/>
              </a:rPr>
              <a:t> </a:t>
            </a:r>
            <a:r>
              <a:rPr sz="1071" dirty="0">
                <a:latin typeface="Arial"/>
                <a:cs typeface="Arial"/>
              </a:rPr>
              <a:t>air</a:t>
            </a:r>
            <a:r>
              <a:rPr sz="1071" spc="-39" dirty="0">
                <a:latin typeface="Arial"/>
                <a:cs typeface="Arial"/>
              </a:rPr>
              <a:t> </a:t>
            </a:r>
            <a:r>
              <a:rPr sz="1071" spc="-10" dirty="0">
                <a:latin typeface="Arial"/>
                <a:cs typeface="Arial"/>
              </a:rPr>
              <a:t>conditioning</a:t>
            </a:r>
            <a:r>
              <a:rPr sz="1071" spc="-39" dirty="0">
                <a:latin typeface="Arial"/>
                <a:cs typeface="Arial"/>
              </a:rPr>
              <a:t> </a:t>
            </a:r>
            <a:r>
              <a:rPr sz="1071" spc="-10" dirty="0">
                <a:latin typeface="Arial"/>
                <a:cs typeface="Arial"/>
              </a:rPr>
              <a:t>evaporator</a:t>
            </a:r>
            <a:r>
              <a:rPr sz="1071" spc="-34" dirty="0">
                <a:latin typeface="Arial"/>
                <a:cs typeface="Arial"/>
              </a:rPr>
              <a:t> </a:t>
            </a:r>
            <a:r>
              <a:rPr sz="1071" spc="-10" dirty="0">
                <a:latin typeface="Arial"/>
                <a:cs typeface="Arial"/>
              </a:rPr>
              <a:t>provides</a:t>
            </a:r>
            <a:r>
              <a:rPr sz="1071" spc="-3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cooling</a:t>
            </a:r>
            <a:r>
              <a:rPr sz="1071" spc="-34" dirty="0">
                <a:latin typeface="Arial"/>
                <a:cs typeface="Arial"/>
              </a:rPr>
              <a:t> </a:t>
            </a:r>
            <a:r>
              <a:rPr sz="1071" dirty="0">
                <a:latin typeface="Arial"/>
                <a:cs typeface="Arial"/>
              </a:rPr>
              <a:t>by</a:t>
            </a:r>
            <a:r>
              <a:rPr sz="1071" spc="-39" dirty="0">
                <a:latin typeface="Arial"/>
                <a:cs typeface="Arial"/>
              </a:rPr>
              <a:t> </a:t>
            </a:r>
            <a:r>
              <a:rPr sz="1071" spc="-10" dirty="0">
                <a:latin typeface="Arial"/>
                <a:cs typeface="Arial"/>
              </a:rPr>
              <a:t>absorbing</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heat</a:t>
            </a:r>
            <a:r>
              <a:rPr sz="1071" spc="-34" dirty="0">
                <a:latin typeface="Arial"/>
                <a:cs typeface="Arial"/>
              </a:rPr>
              <a:t> </a:t>
            </a:r>
            <a:r>
              <a:rPr sz="1071" dirty="0">
                <a:latin typeface="Arial"/>
                <a:cs typeface="Arial"/>
              </a:rPr>
              <a:t>from</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surrounding </a:t>
            </a:r>
            <a:r>
              <a:rPr sz="1071" dirty="0">
                <a:latin typeface="Arial"/>
                <a:cs typeface="Arial"/>
              </a:rPr>
              <a:t>medium,</a:t>
            </a:r>
            <a:r>
              <a:rPr sz="1071" spc="-29"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could</a:t>
            </a:r>
            <a:r>
              <a:rPr sz="1071" spc="-24" dirty="0">
                <a:latin typeface="Arial"/>
                <a:cs typeface="Arial"/>
              </a:rPr>
              <a:t> </a:t>
            </a:r>
            <a:r>
              <a:rPr sz="1071" dirty="0">
                <a:latin typeface="Arial"/>
                <a:cs typeface="Arial"/>
              </a:rPr>
              <a:t>serve</a:t>
            </a:r>
            <a:r>
              <a:rPr sz="1071" spc="-2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dual</a:t>
            </a:r>
            <a:r>
              <a:rPr sz="1071" spc="-29" dirty="0">
                <a:latin typeface="Arial"/>
                <a:cs typeface="Arial"/>
              </a:rPr>
              <a:t> </a:t>
            </a:r>
            <a:r>
              <a:rPr sz="1071" dirty="0">
                <a:latin typeface="Arial"/>
                <a:cs typeface="Arial"/>
              </a:rPr>
              <a:t>purpose</a:t>
            </a:r>
            <a:r>
              <a:rPr sz="1071" spc="-24" dirty="0">
                <a:latin typeface="Arial"/>
                <a:cs typeface="Arial"/>
              </a:rPr>
              <a:t> </a:t>
            </a:r>
            <a:r>
              <a:rPr sz="1071" dirty="0">
                <a:latin typeface="Arial"/>
                <a:cs typeface="Arial"/>
              </a:rPr>
              <a:t>when</a:t>
            </a:r>
            <a:r>
              <a:rPr sz="1071" spc="-24" dirty="0">
                <a:latin typeface="Arial"/>
                <a:cs typeface="Arial"/>
              </a:rPr>
              <a:t> </a:t>
            </a:r>
            <a:r>
              <a:rPr sz="1071" dirty="0">
                <a:latin typeface="Arial"/>
                <a:cs typeface="Arial"/>
              </a:rPr>
              <a:t>placed</a:t>
            </a:r>
            <a:r>
              <a:rPr sz="1071" spc="-24" dirty="0">
                <a:latin typeface="Arial"/>
                <a:cs typeface="Arial"/>
              </a:rPr>
              <a:t> </a:t>
            </a:r>
            <a:r>
              <a:rPr sz="1071" dirty="0">
                <a:latin typeface="Arial"/>
                <a:cs typeface="Arial"/>
              </a:rPr>
              <a:t>very</a:t>
            </a:r>
            <a:r>
              <a:rPr sz="1071" spc="-29" dirty="0">
                <a:latin typeface="Arial"/>
                <a:cs typeface="Arial"/>
              </a:rPr>
              <a:t> </a:t>
            </a:r>
            <a:r>
              <a:rPr sz="1071" dirty="0">
                <a:latin typeface="Arial"/>
                <a:cs typeface="Arial"/>
              </a:rPr>
              <a:t>close</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dashboard</a:t>
            </a:r>
            <a:r>
              <a:rPr sz="1071" spc="-2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vehicle.</a:t>
            </a:r>
            <a:r>
              <a:rPr sz="1071" spc="-34" dirty="0">
                <a:latin typeface="Arial"/>
                <a:cs typeface="Arial"/>
              </a:rPr>
              <a:t> </a:t>
            </a:r>
            <a:r>
              <a:rPr sz="1071" spc="-24" dirty="0">
                <a:latin typeface="Arial"/>
                <a:cs typeface="Arial"/>
              </a:rPr>
              <a:t>It </a:t>
            </a:r>
            <a:r>
              <a:rPr sz="1071" dirty="0">
                <a:latin typeface="Arial"/>
                <a:cs typeface="Arial"/>
              </a:rPr>
              <a:t>absorbs</a:t>
            </a:r>
            <a:r>
              <a:rPr sz="1071" spc="102"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heat</a:t>
            </a:r>
            <a:r>
              <a:rPr sz="1071" spc="102" dirty="0">
                <a:latin typeface="Arial"/>
                <a:cs typeface="Arial"/>
              </a:rPr>
              <a:t> </a:t>
            </a:r>
            <a:r>
              <a:rPr sz="1071" dirty="0">
                <a:latin typeface="Arial"/>
                <a:cs typeface="Arial"/>
              </a:rPr>
              <a:t>from</a:t>
            </a:r>
            <a:r>
              <a:rPr sz="1071" spc="102" dirty="0">
                <a:latin typeface="Arial"/>
                <a:cs typeface="Arial"/>
              </a:rPr>
              <a:t> </a:t>
            </a:r>
            <a:r>
              <a:rPr sz="1071" dirty="0">
                <a:latin typeface="Arial"/>
                <a:cs typeface="Arial"/>
              </a:rPr>
              <a:t>the</a:t>
            </a:r>
            <a:r>
              <a:rPr sz="1071" spc="102" dirty="0">
                <a:latin typeface="Arial"/>
                <a:cs typeface="Arial"/>
              </a:rPr>
              <a:t> </a:t>
            </a:r>
            <a:r>
              <a:rPr sz="1071" dirty="0">
                <a:latin typeface="Arial"/>
                <a:cs typeface="Arial"/>
              </a:rPr>
              <a:t>air</a:t>
            </a:r>
            <a:r>
              <a:rPr sz="1071" spc="102" dirty="0">
                <a:latin typeface="Arial"/>
                <a:cs typeface="Arial"/>
              </a:rPr>
              <a:t> </a:t>
            </a:r>
            <a:r>
              <a:rPr sz="1071" dirty="0">
                <a:latin typeface="Arial"/>
                <a:cs typeface="Arial"/>
              </a:rPr>
              <a:t>that</a:t>
            </a:r>
            <a:r>
              <a:rPr sz="1071" spc="97" dirty="0">
                <a:latin typeface="Arial"/>
                <a:cs typeface="Arial"/>
              </a:rPr>
              <a:t> </a:t>
            </a:r>
            <a:r>
              <a:rPr sz="1071" dirty="0">
                <a:latin typeface="Arial"/>
                <a:cs typeface="Arial"/>
              </a:rPr>
              <a:t>is</a:t>
            </a:r>
            <a:r>
              <a:rPr sz="1071" spc="107" dirty="0">
                <a:latin typeface="Arial"/>
                <a:cs typeface="Arial"/>
              </a:rPr>
              <a:t> </a:t>
            </a:r>
            <a:r>
              <a:rPr sz="1071" dirty="0">
                <a:latin typeface="Arial"/>
                <a:cs typeface="Arial"/>
              </a:rPr>
              <a:t>passed</a:t>
            </a:r>
            <a:r>
              <a:rPr sz="1071" spc="102" dirty="0">
                <a:latin typeface="Arial"/>
                <a:cs typeface="Arial"/>
              </a:rPr>
              <a:t> </a:t>
            </a:r>
            <a:r>
              <a:rPr sz="1071" dirty="0">
                <a:latin typeface="Arial"/>
                <a:cs typeface="Arial"/>
              </a:rPr>
              <a:t>through</a:t>
            </a:r>
            <a:r>
              <a:rPr sz="1071" spc="102" dirty="0">
                <a:latin typeface="Arial"/>
                <a:cs typeface="Arial"/>
              </a:rPr>
              <a:t> </a:t>
            </a:r>
            <a:r>
              <a:rPr sz="1071" dirty="0">
                <a:latin typeface="Arial"/>
                <a:cs typeface="Arial"/>
              </a:rPr>
              <a:t>it</a:t>
            </a:r>
            <a:r>
              <a:rPr sz="1071" spc="102" dirty="0">
                <a:latin typeface="Arial"/>
                <a:cs typeface="Arial"/>
              </a:rPr>
              <a:t> </a:t>
            </a:r>
            <a:r>
              <a:rPr sz="1071" dirty="0">
                <a:latin typeface="Arial"/>
                <a:cs typeface="Arial"/>
              </a:rPr>
              <a:t>and</a:t>
            </a:r>
            <a:r>
              <a:rPr sz="1071" spc="102" dirty="0">
                <a:latin typeface="Arial"/>
                <a:cs typeface="Arial"/>
              </a:rPr>
              <a:t> </a:t>
            </a:r>
            <a:r>
              <a:rPr sz="1071" dirty="0">
                <a:latin typeface="Arial"/>
                <a:cs typeface="Arial"/>
              </a:rPr>
              <a:t>also</a:t>
            </a:r>
            <a:r>
              <a:rPr sz="1071" spc="97" dirty="0">
                <a:latin typeface="Arial"/>
                <a:cs typeface="Arial"/>
              </a:rPr>
              <a:t> </a:t>
            </a:r>
            <a:r>
              <a:rPr sz="1071" dirty="0">
                <a:latin typeface="Arial"/>
                <a:cs typeface="Arial"/>
              </a:rPr>
              <a:t>absorbs</a:t>
            </a:r>
            <a:r>
              <a:rPr sz="1071" spc="102" dirty="0">
                <a:latin typeface="Arial"/>
                <a:cs typeface="Arial"/>
              </a:rPr>
              <a:t> </a:t>
            </a:r>
            <a:r>
              <a:rPr sz="1071" dirty="0">
                <a:latin typeface="Arial"/>
                <a:cs typeface="Arial"/>
              </a:rPr>
              <a:t>heat</a:t>
            </a:r>
            <a:r>
              <a:rPr sz="1071" spc="102" dirty="0">
                <a:latin typeface="Arial"/>
                <a:cs typeface="Arial"/>
              </a:rPr>
              <a:t> </a:t>
            </a:r>
            <a:r>
              <a:rPr sz="1071" dirty="0">
                <a:latin typeface="Arial"/>
                <a:cs typeface="Arial"/>
              </a:rPr>
              <a:t>from</a:t>
            </a:r>
            <a:r>
              <a:rPr sz="1071" spc="97" dirty="0">
                <a:latin typeface="Arial"/>
                <a:cs typeface="Arial"/>
              </a:rPr>
              <a:t> </a:t>
            </a:r>
            <a:r>
              <a:rPr sz="1071" dirty="0">
                <a:latin typeface="Arial"/>
                <a:cs typeface="Arial"/>
              </a:rPr>
              <a:t>inside</a:t>
            </a:r>
            <a:r>
              <a:rPr sz="1071" spc="102" dirty="0">
                <a:latin typeface="Arial"/>
                <a:cs typeface="Arial"/>
              </a:rPr>
              <a:t> </a:t>
            </a:r>
            <a:r>
              <a:rPr sz="1071" spc="-24" dirty="0">
                <a:latin typeface="Arial"/>
                <a:cs typeface="Arial"/>
              </a:rPr>
              <a:t>the </a:t>
            </a:r>
            <a:r>
              <a:rPr sz="1071" dirty="0">
                <a:latin typeface="Arial"/>
                <a:cs typeface="Arial"/>
              </a:rPr>
              <a:t>vehicle</a:t>
            </a:r>
            <a:r>
              <a:rPr sz="1071" spc="-2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maintain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required</a:t>
            </a:r>
            <a:r>
              <a:rPr sz="1071" spc="-24" dirty="0">
                <a:latin typeface="Arial"/>
                <a:cs typeface="Arial"/>
              </a:rPr>
              <a:t> </a:t>
            </a:r>
            <a:r>
              <a:rPr sz="1071" spc="-10" dirty="0">
                <a:latin typeface="Arial"/>
                <a:cs typeface="Arial"/>
              </a:rPr>
              <a:t>temperature.</a:t>
            </a:r>
            <a:endParaRPr sz="1071">
              <a:latin typeface="Arial"/>
              <a:cs typeface="Arial"/>
            </a:endParaRPr>
          </a:p>
          <a:p>
            <a:pPr marL="455161" lvl="2" indent="-442792" algn="just">
              <a:spcBef>
                <a:spcPts val="1144"/>
              </a:spcBef>
              <a:buFont typeface="Arial"/>
              <a:buAutoNum type="arabicPeriod"/>
              <a:tabLst>
                <a:tab pos="455161" algn="l"/>
              </a:tabLst>
            </a:pPr>
            <a:r>
              <a:rPr sz="1071" b="1" dirty="0">
                <a:latin typeface="Arial"/>
                <a:cs typeface="Arial"/>
              </a:rPr>
              <a:t>How</a:t>
            </a:r>
            <a:r>
              <a:rPr sz="1071" b="1" spc="-24" dirty="0">
                <a:latin typeface="Arial"/>
                <a:cs typeface="Arial"/>
              </a:rPr>
              <a:t> </a:t>
            </a:r>
            <a:r>
              <a:rPr sz="1071" b="1" dirty="0">
                <a:latin typeface="Arial"/>
                <a:cs typeface="Arial"/>
              </a:rPr>
              <a:t>do</a:t>
            </a:r>
            <a:r>
              <a:rPr sz="1071" b="1" spc="-15" dirty="0">
                <a:latin typeface="Arial"/>
                <a:cs typeface="Arial"/>
              </a:rPr>
              <a:t> </a:t>
            </a:r>
            <a:r>
              <a:rPr sz="1071" b="1" dirty="0">
                <a:latin typeface="Arial"/>
                <a:cs typeface="Arial"/>
              </a:rPr>
              <a:t>they</a:t>
            </a:r>
            <a:r>
              <a:rPr sz="1071" b="1" spc="-15" dirty="0">
                <a:latin typeface="Arial"/>
                <a:cs typeface="Arial"/>
              </a:rPr>
              <a:t> </a:t>
            </a:r>
            <a:r>
              <a:rPr sz="1071" b="1" spc="-19" dirty="0">
                <a:latin typeface="Arial"/>
                <a:cs typeface="Arial"/>
              </a:rPr>
              <a:t>Work?</a:t>
            </a:r>
            <a:endParaRPr sz="1071">
              <a:latin typeface="Arial"/>
              <a:cs typeface="Arial"/>
            </a:endParaRPr>
          </a:p>
          <a:p>
            <a:pPr marL="12369" marR="4947" algn="just">
              <a:lnSpc>
                <a:spcPct val="143900"/>
              </a:lnSpc>
              <a:spcBef>
                <a:spcPts val="565"/>
              </a:spcBef>
            </a:pPr>
            <a:r>
              <a:rPr sz="1071" dirty="0">
                <a:latin typeface="Arial"/>
                <a:cs typeface="Arial"/>
              </a:rPr>
              <a:t>The</a:t>
            </a:r>
            <a:r>
              <a:rPr sz="1071" spc="49" dirty="0">
                <a:latin typeface="Arial"/>
                <a:cs typeface="Arial"/>
              </a:rPr>
              <a:t> </a:t>
            </a:r>
            <a:r>
              <a:rPr sz="1071" dirty="0">
                <a:latin typeface="Arial"/>
                <a:cs typeface="Arial"/>
              </a:rPr>
              <a:t>expansion</a:t>
            </a:r>
            <a:r>
              <a:rPr sz="1071" spc="54" dirty="0">
                <a:latin typeface="Arial"/>
                <a:cs typeface="Arial"/>
              </a:rPr>
              <a:t> </a:t>
            </a:r>
            <a:r>
              <a:rPr sz="1071" dirty="0">
                <a:latin typeface="Arial"/>
                <a:cs typeface="Arial"/>
              </a:rPr>
              <a:t>valve</a:t>
            </a:r>
            <a:r>
              <a:rPr sz="1071" spc="54" dirty="0">
                <a:latin typeface="Arial"/>
                <a:cs typeface="Arial"/>
              </a:rPr>
              <a:t> </a:t>
            </a:r>
            <a:r>
              <a:rPr sz="1071" dirty="0">
                <a:latin typeface="Arial"/>
                <a:cs typeface="Arial"/>
              </a:rPr>
              <a:t>and/or</a:t>
            </a:r>
            <a:r>
              <a:rPr sz="1071" spc="44" dirty="0">
                <a:latin typeface="Arial"/>
                <a:cs typeface="Arial"/>
              </a:rPr>
              <a:t> </a:t>
            </a:r>
            <a:r>
              <a:rPr sz="1071" dirty="0">
                <a:latin typeface="Arial"/>
                <a:cs typeface="Arial"/>
              </a:rPr>
              <a:t>orifice</a:t>
            </a:r>
            <a:r>
              <a:rPr sz="1071" spc="54" dirty="0">
                <a:latin typeface="Arial"/>
                <a:cs typeface="Arial"/>
              </a:rPr>
              <a:t> </a:t>
            </a:r>
            <a:r>
              <a:rPr sz="1071" dirty="0">
                <a:latin typeface="Arial"/>
                <a:cs typeface="Arial"/>
              </a:rPr>
              <a:t>tube</a:t>
            </a:r>
            <a:r>
              <a:rPr sz="1071" spc="54" dirty="0">
                <a:latin typeface="Arial"/>
                <a:cs typeface="Arial"/>
              </a:rPr>
              <a:t> </a:t>
            </a:r>
            <a:r>
              <a:rPr sz="1071" dirty="0">
                <a:latin typeface="Arial"/>
                <a:cs typeface="Arial"/>
              </a:rPr>
              <a:t>injects</a:t>
            </a:r>
            <a:r>
              <a:rPr sz="1071" spc="5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highly</a:t>
            </a:r>
            <a:r>
              <a:rPr sz="1071" spc="54" dirty="0">
                <a:latin typeface="Arial"/>
                <a:cs typeface="Arial"/>
              </a:rPr>
              <a:t> </a:t>
            </a:r>
            <a:r>
              <a:rPr sz="1071" dirty="0">
                <a:latin typeface="Arial"/>
                <a:cs typeface="Arial"/>
              </a:rPr>
              <a:t>pressurized</a:t>
            </a:r>
            <a:r>
              <a:rPr sz="1071" spc="58" dirty="0">
                <a:latin typeface="Arial"/>
                <a:cs typeface="Arial"/>
              </a:rPr>
              <a:t> </a:t>
            </a:r>
            <a:r>
              <a:rPr sz="1071" dirty="0">
                <a:latin typeface="Arial"/>
                <a:cs typeface="Arial"/>
              </a:rPr>
              <a:t>liquid</a:t>
            </a:r>
            <a:r>
              <a:rPr sz="1071" spc="49" dirty="0">
                <a:latin typeface="Arial"/>
                <a:cs typeface="Arial"/>
              </a:rPr>
              <a:t> </a:t>
            </a:r>
            <a:r>
              <a:rPr sz="1071" dirty="0">
                <a:latin typeface="Arial"/>
                <a:cs typeface="Arial"/>
              </a:rPr>
              <a:t>refrigerant</a:t>
            </a:r>
            <a:r>
              <a:rPr sz="1071" spc="49" dirty="0">
                <a:latin typeface="Arial"/>
                <a:cs typeface="Arial"/>
              </a:rPr>
              <a:t> </a:t>
            </a:r>
            <a:r>
              <a:rPr sz="1071" dirty="0">
                <a:latin typeface="Arial"/>
                <a:cs typeface="Arial"/>
              </a:rPr>
              <a:t>into</a:t>
            </a:r>
            <a:r>
              <a:rPr sz="1071" spc="44" dirty="0">
                <a:latin typeface="Arial"/>
                <a:cs typeface="Arial"/>
              </a:rPr>
              <a:t> </a:t>
            </a:r>
            <a:r>
              <a:rPr sz="1071" spc="-24" dirty="0">
                <a:latin typeface="Arial"/>
                <a:cs typeface="Arial"/>
              </a:rPr>
              <a:t>the </a:t>
            </a:r>
            <a:r>
              <a:rPr sz="1071" spc="-10" dirty="0">
                <a:latin typeface="Arial"/>
                <a:cs typeface="Arial"/>
              </a:rPr>
              <a:t>evaporator.</a:t>
            </a:r>
            <a:r>
              <a:rPr sz="1071" spc="-29" dirty="0">
                <a:latin typeface="Arial"/>
                <a:cs typeface="Arial"/>
              </a:rPr>
              <a:t> </a:t>
            </a:r>
            <a:r>
              <a:rPr sz="1071" spc="-10" dirty="0">
                <a:latin typeface="Arial"/>
                <a:cs typeface="Arial"/>
              </a:rPr>
              <a:t>The</a:t>
            </a:r>
            <a:r>
              <a:rPr sz="1071" spc="-29" dirty="0">
                <a:latin typeface="Arial"/>
                <a:cs typeface="Arial"/>
              </a:rPr>
              <a:t> </a:t>
            </a:r>
            <a:r>
              <a:rPr sz="1071" spc="-10" dirty="0">
                <a:latin typeface="Arial"/>
                <a:cs typeface="Arial"/>
              </a:rPr>
              <a:t>refrigerant</a:t>
            </a:r>
            <a:r>
              <a:rPr sz="1071" spc="-29" dirty="0">
                <a:latin typeface="Arial"/>
                <a:cs typeface="Arial"/>
              </a:rPr>
              <a:t> </a:t>
            </a:r>
            <a:r>
              <a:rPr sz="1071" spc="-10" dirty="0">
                <a:latin typeface="Arial"/>
                <a:cs typeface="Arial"/>
              </a:rPr>
              <a:t>absorbs</a:t>
            </a:r>
            <a:r>
              <a:rPr sz="1071" spc="-24"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heat</a:t>
            </a:r>
            <a:r>
              <a:rPr sz="1071" spc="-34" dirty="0">
                <a:latin typeface="Arial"/>
                <a:cs typeface="Arial"/>
              </a:rPr>
              <a:t> </a:t>
            </a:r>
            <a:r>
              <a:rPr sz="1071" spc="-10" dirty="0">
                <a:latin typeface="Arial"/>
                <a:cs typeface="Arial"/>
              </a:rPr>
              <a:t>and</a:t>
            </a:r>
            <a:r>
              <a:rPr sz="1071" spc="-29" dirty="0">
                <a:latin typeface="Arial"/>
                <a:cs typeface="Arial"/>
              </a:rPr>
              <a:t> </a:t>
            </a:r>
            <a:r>
              <a:rPr sz="1071" dirty="0">
                <a:latin typeface="Arial"/>
                <a:cs typeface="Arial"/>
              </a:rPr>
              <a:t>gets</a:t>
            </a:r>
            <a:r>
              <a:rPr sz="1071" spc="-24" dirty="0">
                <a:latin typeface="Arial"/>
                <a:cs typeface="Arial"/>
              </a:rPr>
              <a:t> </a:t>
            </a:r>
            <a:r>
              <a:rPr sz="1071" spc="-10" dirty="0">
                <a:latin typeface="Arial"/>
                <a:cs typeface="Arial"/>
              </a:rPr>
              <a:t>converted</a:t>
            </a:r>
            <a:r>
              <a:rPr sz="1071" spc="-29" dirty="0">
                <a:latin typeface="Arial"/>
                <a:cs typeface="Arial"/>
              </a:rPr>
              <a:t> </a:t>
            </a:r>
            <a:r>
              <a:rPr sz="1071" dirty="0">
                <a:latin typeface="Arial"/>
                <a:cs typeface="Arial"/>
              </a:rPr>
              <a:t>to</a:t>
            </a:r>
            <a:r>
              <a:rPr sz="1071" spc="-29" dirty="0">
                <a:latin typeface="Arial"/>
                <a:cs typeface="Arial"/>
              </a:rPr>
              <a:t> </a:t>
            </a:r>
            <a:r>
              <a:rPr sz="1071" spc="-10" dirty="0">
                <a:latin typeface="Arial"/>
                <a:cs typeface="Arial"/>
              </a:rPr>
              <a:t>low</a:t>
            </a:r>
            <a:r>
              <a:rPr sz="1071" spc="-34" dirty="0">
                <a:latin typeface="Arial"/>
                <a:cs typeface="Arial"/>
              </a:rPr>
              <a:t> </a:t>
            </a:r>
            <a:r>
              <a:rPr sz="1071" spc="-10" dirty="0">
                <a:latin typeface="Arial"/>
                <a:cs typeface="Arial"/>
              </a:rPr>
              <a:t>temperature,</a:t>
            </a:r>
            <a:r>
              <a:rPr sz="1071" spc="-24" dirty="0">
                <a:latin typeface="Arial"/>
                <a:cs typeface="Arial"/>
              </a:rPr>
              <a:t> </a:t>
            </a:r>
            <a:r>
              <a:rPr sz="1071" spc="-10" dirty="0">
                <a:latin typeface="Arial"/>
                <a:cs typeface="Arial"/>
              </a:rPr>
              <a:t>low-pressure vapour.</a:t>
            </a:r>
            <a:endParaRPr sz="1071">
              <a:latin typeface="Arial"/>
              <a:cs typeface="Arial"/>
            </a:endParaRPr>
          </a:p>
          <a:p>
            <a:pPr marL="12369" marR="6184" algn="just">
              <a:lnSpc>
                <a:spcPct val="143600"/>
              </a:lnSpc>
              <a:spcBef>
                <a:spcPts val="584"/>
              </a:spcBef>
            </a:pPr>
            <a:r>
              <a:rPr sz="1071" dirty="0">
                <a:latin typeface="Arial"/>
                <a:cs typeface="Arial"/>
              </a:rPr>
              <a:t>As</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warmer</a:t>
            </a:r>
            <a:r>
              <a:rPr sz="1071" spc="5" dirty="0">
                <a:latin typeface="Arial"/>
                <a:cs typeface="Arial"/>
              </a:rPr>
              <a:t> </a:t>
            </a:r>
            <a:r>
              <a:rPr sz="1071" dirty="0">
                <a:latin typeface="Arial"/>
                <a:cs typeface="Arial"/>
              </a:rPr>
              <a:t>air blows</a:t>
            </a:r>
            <a:r>
              <a:rPr sz="1071" spc="10" dirty="0">
                <a:latin typeface="Arial"/>
                <a:cs typeface="Arial"/>
              </a:rPr>
              <a:t> </a:t>
            </a:r>
            <a:r>
              <a:rPr sz="1071" dirty="0">
                <a:latin typeface="Arial"/>
                <a:cs typeface="Arial"/>
              </a:rPr>
              <a:t>across</a:t>
            </a:r>
            <a:r>
              <a:rPr sz="1071" spc="5" dirty="0">
                <a:latin typeface="Arial"/>
                <a:cs typeface="Arial"/>
              </a:rPr>
              <a:t> </a:t>
            </a:r>
            <a:r>
              <a:rPr sz="1071" dirty="0">
                <a:latin typeface="Arial"/>
                <a:cs typeface="Arial"/>
              </a:rPr>
              <a:t>the evaporator fins,</a:t>
            </a:r>
            <a:r>
              <a:rPr sz="1071" spc="10" dirty="0">
                <a:latin typeface="Arial"/>
                <a:cs typeface="Arial"/>
              </a:rPr>
              <a:t> </a:t>
            </a:r>
            <a:r>
              <a:rPr sz="1071" dirty="0">
                <a:latin typeface="Arial"/>
                <a:cs typeface="Arial"/>
              </a:rPr>
              <a:t>moisture</a:t>
            </a:r>
            <a:r>
              <a:rPr sz="1071" spc="5" dirty="0">
                <a:latin typeface="Arial"/>
                <a:cs typeface="Arial"/>
              </a:rPr>
              <a:t> </a:t>
            </a:r>
            <a:r>
              <a:rPr sz="1071" dirty="0">
                <a:latin typeface="Arial"/>
                <a:cs typeface="Arial"/>
              </a:rPr>
              <a:t>contained</a:t>
            </a:r>
            <a:r>
              <a:rPr sz="1071" spc="5"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that</a:t>
            </a:r>
            <a:r>
              <a:rPr sz="1071" spc="5" dirty="0">
                <a:latin typeface="Arial"/>
                <a:cs typeface="Arial"/>
              </a:rPr>
              <a:t> </a:t>
            </a:r>
            <a:r>
              <a:rPr sz="1071" dirty="0">
                <a:latin typeface="Arial"/>
                <a:cs typeface="Arial"/>
              </a:rPr>
              <a:t>air (humidity) </a:t>
            </a:r>
            <a:r>
              <a:rPr sz="1071" spc="-19" dirty="0">
                <a:latin typeface="Arial"/>
                <a:cs typeface="Arial"/>
              </a:rPr>
              <a:t>will </a:t>
            </a:r>
            <a:r>
              <a:rPr sz="1071" spc="-10" dirty="0">
                <a:latin typeface="Arial"/>
                <a:cs typeface="Arial"/>
              </a:rPr>
              <a:t>condense</a:t>
            </a:r>
            <a:r>
              <a:rPr sz="1071" spc="-44" dirty="0">
                <a:latin typeface="Arial"/>
                <a:cs typeface="Arial"/>
              </a:rPr>
              <a:t> </a:t>
            </a:r>
            <a:r>
              <a:rPr sz="1071" spc="-19" dirty="0">
                <a:latin typeface="Arial"/>
                <a:cs typeface="Arial"/>
              </a:rPr>
              <a:t>on</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cooler</a:t>
            </a:r>
            <a:r>
              <a:rPr sz="1071" spc="-49" dirty="0">
                <a:latin typeface="Arial"/>
                <a:cs typeface="Arial"/>
              </a:rPr>
              <a:t> </a:t>
            </a:r>
            <a:r>
              <a:rPr sz="1071" spc="-10" dirty="0">
                <a:latin typeface="Arial"/>
                <a:cs typeface="Arial"/>
              </a:rPr>
              <a:t>evaporator</a:t>
            </a:r>
            <a:r>
              <a:rPr sz="1071" spc="-44" dirty="0">
                <a:latin typeface="Arial"/>
                <a:cs typeface="Arial"/>
              </a:rPr>
              <a:t> </a:t>
            </a:r>
            <a:r>
              <a:rPr sz="1071" spc="-10" dirty="0">
                <a:latin typeface="Arial"/>
                <a:cs typeface="Arial"/>
              </a:rPr>
              <a:t>fins.</a:t>
            </a:r>
            <a:r>
              <a:rPr sz="1071" spc="-39" dirty="0">
                <a:latin typeface="Arial"/>
                <a:cs typeface="Arial"/>
              </a:rPr>
              <a:t> </a:t>
            </a:r>
            <a:r>
              <a:rPr sz="1071" spc="-10" dirty="0">
                <a:latin typeface="Arial"/>
                <a:cs typeface="Arial"/>
              </a:rPr>
              <a:t>Condensed</a:t>
            </a:r>
            <a:r>
              <a:rPr sz="1071" spc="-44" dirty="0">
                <a:latin typeface="Arial"/>
                <a:cs typeface="Arial"/>
              </a:rPr>
              <a:t> </a:t>
            </a:r>
            <a:r>
              <a:rPr sz="1071" spc="-10" dirty="0">
                <a:latin typeface="Arial"/>
                <a:cs typeface="Arial"/>
              </a:rPr>
              <a:t>moisture</a:t>
            </a:r>
            <a:r>
              <a:rPr sz="1071" spc="-44" dirty="0">
                <a:latin typeface="Arial"/>
                <a:cs typeface="Arial"/>
              </a:rPr>
              <a:t> </a:t>
            </a:r>
            <a:r>
              <a:rPr sz="1071" spc="-10" dirty="0">
                <a:latin typeface="Arial"/>
                <a:cs typeface="Arial"/>
              </a:rPr>
              <a:t>then</a:t>
            </a:r>
            <a:r>
              <a:rPr sz="1071" spc="-44" dirty="0">
                <a:latin typeface="Arial"/>
                <a:cs typeface="Arial"/>
              </a:rPr>
              <a:t> </a:t>
            </a:r>
            <a:r>
              <a:rPr sz="1071" spc="-10" dirty="0">
                <a:latin typeface="Arial"/>
                <a:cs typeface="Arial"/>
              </a:rPr>
              <a:t>runs</a:t>
            </a:r>
            <a:r>
              <a:rPr sz="1071" spc="-34" dirty="0">
                <a:latin typeface="Arial"/>
                <a:cs typeface="Arial"/>
              </a:rPr>
              <a:t> </a:t>
            </a:r>
            <a:r>
              <a:rPr sz="1071" spc="-10" dirty="0">
                <a:latin typeface="Arial"/>
                <a:cs typeface="Arial"/>
              </a:rPr>
              <a:t>off</a:t>
            </a:r>
            <a:r>
              <a:rPr sz="1071" spc="-49" dirty="0">
                <a:latin typeface="Arial"/>
                <a:cs typeface="Arial"/>
              </a:rPr>
              <a:t> </a:t>
            </a:r>
            <a:r>
              <a:rPr sz="1071" spc="-10" dirty="0">
                <a:latin typeface="Arial"/>
                <a:cs typeface="Arial"/>
              </a:rPr>
              <a:t>through</a:t>
            </a:r>
            <a:r>
              <a:rPr sz="1071" spc="-44" dirty="0">
                <a:latin typeface="Arial"/>
                <a:cs typeface="Arial"/>
              </a:rPr>
              <a:t> </a:t>
            </a:r>
            <a:r>
              <a:rPr sz="1071" spc="-10" dirty="0">
                <a:latin typeface="Arial"/>
                <a:cs typeface="Arial"/>
              </a:rPr>
              <a:t>the</a:t>
            </a:r>
            <a:r>
              <a:rPr sz="1071" spc="-49" dirty="0">
                <a:latin typeface="Arial"/>
                <a:cs typeface="Arial"/>
              </a:rPr>
              <a:t> </a:t>
            </a:r>
            <a:r>
              <a:rPr sz="1071" spc="-10" dirty="0">
                <a:latin typeface="Arial"/>
                <a:cs typeface="Arial"/>
              </a:rPr>
              <a:t>drain</a:t>
            </a:r>
            <a:r>
              <a:rPr sz="1071" spc="-39" dirty="0">
                <a:latin typeface="Arial"/>
                <a:cs typeface="Arial"/>
              </a:rPr>
              <a:t> </a:t>
            </a:r>
            <a:r>
              <a:rPr sz="1071" spc="-10" dirty="0">
                <a:latin typeface="Arial"/>
                <a:cs typeface="Arial"/>
              </a:rPr>
              <a:t>tubes </a:t>
            </a:r>
            <a:r>
              <a:rPr sz="1071" dirty="0">
                <a:latin typeface="Arial"/>
                <a:cs typeface="Arial"/>
              </a:rPr>
              <a:t>located</a:t>
            </a:r>
            <a:r>
              <a:rPr sz="1071" spc="-34"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underside</a:t>
            </a:r>
            <a:r>
              <a:rPr sz="1071" spc="-24"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19" dirty="0">
                <a:latin typeface="Arial"/>
                <a:cs typeface="Arial"/>
              </a:rPr>
              <a:t> case.</a:t>
            </a:r>
            <a:endParaRPr sz="1071">
              <a:latin typeface="Arial"/>
              <a:cs typeface="Arial"/>
            </a:endParaRPr>
          </a:p>
          <a:p>
            <a:pPr marL="455161" lvl="2" indent="-442792" algn="just">
              <a:spcBef>
                <a:spcPts val="1169"/>
              </a:spcBef>
              <a:buFont typeface="Arial"/>
              <a:buAutoNum type="arabicPeriod" startAt="2"/>
              <a:tabLst>
                <a:tab pos="455161" algn="l"/>
              </a:tabLst>
            </a:pPr>
            <a:r>
              <a:rPr sz="1071" b="1" dirty="0">
                <a:latin typeface="Arial"/>
                <a:cs typeface="Arial"/>
              </a:rPr>
              <a:t>Evaporator</a:t>
            </a:r>
            <a:r>
              <a:rPr sz="1071" b="1" spc="-44" dirty="0">
                <a:latin typeface="Arial"/>
                <a:cs typeface="Arial"/>
              </a:rPr>
              <a:t> </a:t>
            </a:r>
            <a:r>
              <a:rPr sz="1071" b="1" dirty="0">
                <a:latin typeface="Arial"/>
                <a:cs typeface="Arial"/>
              </a:rPr>
              <a:t>Construction</a:t>
            </a:r>
            <a:r>
              <a:rPr sz="1071" b="1" spc="-44" dirty="0">
                <a:latin typeface="Arial"/>
                <a:cs typeface="Arial"/>
              </a:rPr>
              <a:t> </a:t>
            </a:r>
            <a:r>
              <a:rPr sz="1071" b="1" dirty="0">
                <a:latin typeface="Arial"/>
                <a:cs typeface="Arial"/>
              </a:rPr>
              <a:t>and</a:t>
            </a:r>
            <a:r>
              <a:rPr sz="1071" b="1" spc="-49" dirty="0">
                <a:latin typeface="Arial"/>
                <a:cs typeface="Arial"/>
              </a:rPr>
              <a:t> </a:t>
            </a:r>
            <a:r>
              <a:rPr sz="1071" b="1" spc="-10" dirty="0">
                <a:latin typeface="Arial"/>
                <a:cs typeface="Arial"/>
              </a:rPr>
              <a:t>Design</a:t>
            </a:r>
            <a:endParaRPr sz="1071">
              <a:latin typeface="Arial"/>
              <a:cs typeface="Arial"/>
            </a:endParaRPr>
          </a:p>
          <a:p>
            <a:pPr marL="12369" marR="6184" algn="just">
              <a:lnSpc>
                <a:spcPct val="143700"/>
              </a:lnSpc>
              <a:spcBef>
                <a:spcPts val="565"/>
              </a:spcBef>
            </a:pPr>
            <a:r>
              <a:rPr sz="1071" dirty="0">
                <a:latin typeface="Arial"/>
                <a:cs typeface="Arial"/>
              </a:rPr>
              <a:t>The</a:t>
            </a:r>
            <a:r>
              <a:rPr sz="1071" spc="273" dirty="0">
                <a:latin typeface="Arial"/>
                <a:cs typeface="Arial"/>
              </a:rPr>
              <a:t> </a:t>
            </a:r>
            <a:r>
              <a:rPr sz="1071" dirty="0">
                <a:latin typeface="Arial"/>
                <a:cs typeface="Arial"/>
              </a:rPr>
              <a:t>evaporator</a:t>
            </a:r>
            <a:r>
              <a:rPr sz="1071" spc="278" dirty="0">
                <a:latin typeface="Arial"/>
                <a:cs typeface="Arial"/>
              </a:rPr>
              <a:t> </a:t>
            </a:r>
            <a:r>
              <a:rPr sz="1071" dirty="0">
                <a:latin typeface="Arial"/>
                <a:cs typeface="Arial"/>
              </a:rPr>
              <a:t>is</a:t>
            </a:r>
            <a:r>
              <a:rPr sz="1071" spc="273" dirty="0">
                <a:latin typeface="Arial"/>
                <a:cs typeface="Arial"/>
              </a:rPr>
              <a:t> </a:t>
            </a:r>
            <a:r>
              <a:rPr sz="1071" dirty="0">
                <a:latin typeface="Arial"/>
                <a:cs typeface="Arial"/>
              </a:rPr>
              <a:t>very</a:t>
            </a:r>
            <a:r>
              <a:rPr sz="1071" spc="273" dirty="0">
                <a:latin typeface="Arial"/>
                <a:cs typeface="Arial"/>
              </a:rPr>
              <a:t> </a:t>
            </a:r>
            <a:r>
              <a:rPr sz="1071" dirty="0">
                <a:latin typeface="Arial"/>
                <a:cs typeface="Arial"/>
              </a:rPr>
              <a:t>similar</a:t>
            </a:r>
            <a:r>
              <a:rPr sz="1071" spc="278" dirty="0">
                <a:latin typeface="Arial"/>
                <a:cs typeface="Arial"/>
              </a:rPr>
              <a:t> </a:t>
            </a:r>
            <a:r>
              <a:rPr sz="1071" dirty="0">
                <a:latin typeface="Arial"/>
                <a:cs typeface="Arial"/>
              </a:rPr>
              <a:t>in</a:t>
            </a:r>
            <a:r>
              <a:rPr sz="1071" spc="268" dirty="0">
                <a:latin typeface="Arial"/>
                <a:cs typeface="Arial"/>
              </a:rPr>
              <a:t> </a:t>
            </a:r>
            <a:r>
              <a:rPr sz="1071" dirty="0">
                <a:latin typeface="Arial"/>
                <a:cs typeface="Arial"/>
              </a:rPr>
              <a:t>construction</a:t>
            </a:r>
            <a:r>
              <a:rPr sz="1071" spc="273" dirty="0">
                <a:latin typeface="Arial"/>
                <a:cs typeface="Arial"/>
              </a:rPr>
              <a:t> </a:t>
            </a:r>
            <a:r>
              <a:rPr sz="1071" dirty="0">
                <a:latin typeface="Arial"/>
                <a:cs typeface="Arial"/>
              </a:rPr>
              <a:t>to</a:t>
            </a:r>
            <a:r>
              <a:rPr sz="1071" spc="278" dirty="0">
                <a:latin typeface="Arial"/>
                <a:cs typeface="Arial"/>
              </a:rPr>
              <a:t> </a:t>
            </a:r>
            <a:r>
              <a:rPr sz="1071" dirty="0">
                <a:latin typeface="Arial"/>
                <a:cs typeface="Arial"/>
              </a:rPr>
              <a:t>a</a:t>
            </a:r>
            <a:r>
              <a:rPr sz="1071" spc="278" dirty="0">
                <a:latin typeface="Arial"/>
                <a:cs typeface="Arial"/>
              </a:rPr>
              <a:t> </a:t>
            </a:r>
            <a:r>
              <a:rPr sz="1071" dirty="0">
                <a:latin typeface="Arial"/>
                <a:cs typeface="Arial"/>
              </a:rPr>
              <a:t>condenser.</a:t>
            </a:r>
            <a:r>
              <a:rPr sz="1071" spc="278" dirty="0">
                <a:latin typeface="Arial"/>
                <a:cs typeface="Arial"/>
              </a:rPr>
              <a:t> </a:t>
            </a:r>
            <a:r>
              <a:rPr sz="1071" dirty="0">
                <a:latin typeface="Arial"/>
                <a:cs typeface="Arial"/>
              </a:rPr>
              <a:t>An</a:t>
            </a:r>
            <a:r>
              <a:rPr sz="1071" spc="273" dirty="0">
                <a:latin typeface="Arial"/>
                <a:cs typeface="Arial"/>
              </a:rPr>
              <a:t> </a:t>
            </a:r>
            <a:r>
              <a:rPr sz="1071" dirty="0">
                <a:latin typeface="Arial"/>
                <a:cs typeface="Arial"/>
              </a:rPr>
              <a:t>evaporator</a:t>
            </a:r>
            <a:r>
              <a:rPr sz="1071" spc="273" dirty="0">
                <a:latin typeface="Arial"/>
                <a:cs typeface="Arial"/>
              </a:rPr>
              <a:t> </a:t>
            </a:r>
            <a:r>
              <a:rPr sz="1071" dirty="0">
                <a:latin typeface="Arial"/>
                <a:cs typeface="Arial"/>
              </a:rPr>
              <a:t>will</a:t>
            </a:r>
            <a:r>
              <a:rPr sz="1071" spc="273" dirty="0">
                <a:latin typeface="Arial"/>
                <a:cs typeface="Arial"/>
              </a:rPr>
              <a:t> </a:t>
            </a:r>
            <a:r>
              <a:rPr sz="1071" dirty="0">
                <a:latin typeface="Arial"/>
                <a:cs typeface="Arial"/>
              </a:rPr>
              <a:t>have</a:t>
            </a:r>
            <a:r>
              <a:rPr sz="1071" spc="273" dirty="0">
                <a:latin typeface="Arial"/>
                <a:cs typeface="Arial"/>
              </a:rPr>
              <a:t> </a:t>
            </a:r>
            <a:r>
              <a:rPr sz="1071" spc="-49" dirty="0">
                <a:latin typeface="Arial"/>
                <a:cs typeface="Arial"/>
              </a:rPr>
              <a:t>a </a:t>
            </a:r>
            <a:r>
              <a:rPr sz="1071" dirty="0">
                <a:latin typeface="Arial"/>
                <a:cs typeface="Arial"/>
              </a:rPr>
              <a:t>serpentine,</a:t>
            </a:r>
            <a:r>
              <a:rPr sz="1071" spc="151" dirty="0">
                <a:latin typeface="Arial"/>
                <a:cs typeface="Arial"/>
              </a:rPr>
              <a:t> </a:t>
            </a:r>
            <a:r>
              <a:rPr sz="1071" dirty="0">
                <a:latin typeface="Arial"/>
                <a:cs typeface="Arial"/>
              </a:rPr>
              <a:t>tube</a:t>
            </a:r>
            <a:r>
              <a:rPr sz="1071" spc="161" dirty="0">
                <a:latin typeface="Arial"/>
                <a:cs typeface="Arial"/>
              </a:rPr>
              <a:t> </a:t>
            </a:r>
            <a:r>
              <a:rPr sz="1071" dirty="0">
                <a:latin typeface="Arial"/>
                <a:cs typeface="Arial"/>
              </a:rPr>
              <a:t>and</a:t>
            </a:r>
            <a:r>
              <a:rPr sz="1071" spc="156" dirty="0">
                <a:latin typeface="Arial"/>
                <a:cs typeface="Arial"/>
              </a:rPr>
              <a:t> </a:t>
            </a:r>
            <a:r>
              <a:rPr sz="1071" dirty="0">
                <a:latin typeface="Arial"/>
                <a:cs typeface="Arial"/>
              </a:rPr>
              <a:t>fin</a:t>
            </a:r>
            <a:r>
              <a:rPr sz="1071" spc="156" dirty="0">
                <a:latin typeface="Arial"/>
                <a:cs typeface="Arial"/>
              </a:rPr>
              <a:t> </a:t>
            </a:r>
            <a:r>
              <a:rPr sz="1071" dirty="0">
                <a:latin typeface="Arial"/>
                <a:cs typeface="Arial"/>
              </a:rPr>
              <a:t>or</a:t>
            </a:r>
            <a:r>
              <a:rPr sz="1071" spc="161" dirty="0">
                <a:latin typeface="Arial"/>
                <a:cs typeface="Arial"/>
              </a:rPr>
              <a:t> </a:t>
            </a:r>
            <a:r>
              <a:rPr sz="1071" dirty="0">
                <a:latin typeface="Arial"/>
                <a:cs typeface="Arial"/>
              </a:rPr>
              <a:t>parallel</a:t>
            </a:r>
            <a:r>
              <a:rPr sz="1071" spc="151" dirty="0">
                <a:latin typeface="Arial"/>
                <a:cs typeface="Arial"/>
              </a:rPr>
              <a:t> </a:t>
            </a:r>
            <a:r>
              <a:rPr sz="1071" dirty="0">
                <a:latin typeface="Arial"/>
                <a:cs typeface="Arial"/>
              </a:rPr>
              <a:t>type</a:t>
            </a:r>
            <a:r>
              <a:rPr sz="1071" spc="161" dirty="0">
                <a:latin typeface="Arial"/>
                <a:cs typeface="Arial"/>
              </a:rPr>
              <a:t> </a:t>
            </a:r>
            <a:r>
              <a:rPr sz="1071" dirty="0">
                <a:latin typeface="Arial"/>
                <a:cs typeface="Arial"/>
              </a:rPr>
              <a:t>construction.</a:t>
            </a:r>
            <a:r>
              <a:rPr sz="1071" spc="166" dirty="0">
                <a:latin typeface="Arial"/>
                <a:cs typeface="Arial"/>
              </a:rPr>
              <a:t> </a:t>
            </a:r>
            <a:r>
              <a:rPr sz="1071" dirty="0">
                <a:latin typeface="Arial"/>
                <a:cs typeface="Arial"/>
              </a:rPr>
              <a:t>Since</a:t>
            </a:r>
            <a:r>
              <a:rPr sz="1071" spc="161"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surface</a:t>
            </a:r>
            <a:r>
              <a:rPr sz="1071" spc="161" dirty="0">
                <a:latin typeface="Arial"/>
                <a:cs typeface="Arial"/>
              </a:rPr>
              <a:t> </a:t>
            </a:r>
            <a:r>
              <a:rPr sz="1071" dirty="0">
                <a:latin typeface="Arial"/>
                <a:cs typeface="Arial"/>
              </a:rPr>
              <a:t>fins</a:t>
            </a:r>
            <a:r>
              <a:rPr sz="1071" spc="156" dirty="0">
                <a:latin typeface="Arial"/>
                <a:cs typeface="Arial"/>
              </a:rPr>
              <a:t> </a:t>
            </a:r>
            <a:r>
              <a:rPr sz="1071" dirty="0">
                <a:latin typeface="Arial"/>
                <a:cs typeface="Arial"/>
              </a:rPr>
              <a:t>or</a:t>
            </a:r>
            <a:r>
              <a:rPr sz="1071" spc="161" dirty="0">
                <a:latin typeface="Arial"/>
                <a:cs typeface="Arial"/>
              </a:rPr>
              <a:t> </a:t>
            </a:r>
            <a:r>
              <a:rPr sz="1071" dirty="0">
                <a:latin typeface="Arial"/>
                <a:cs typeface="Arial"/>
              </a:rPr>
              <a:t>plates</a:t>
            </a:r>
            <a:r>
              <a:rPr sz="1071" spc="161" dirty="0">
                <a:latin typeface="Arial"/>
                <a:cs typeface="Arial"/>
              </a:rPr>
              <a:t> </a:t>
            </a:r>
            <a:r>
              <a:rPr sz="1071" dirty="0">
                <a:latin typeface="Arial"/>
                <a:cs typeface="Arial"/>
              </a:rPr>
              <a:t>of</a:t>
            </a:r>
            <a:r>
              <a:rPr sz="1071" spc="156" dirty="0">
                <a:latin typeface="Arial"/>
                <a:cs typeface="Arial"/>
              </a:rPr>
              <a:t> </a:t>
            </a:r>
            <a:r>
              <a:rPr sz="1071" spc="-24" dirty="0">
                <a:latin typeface="Arial"/>
                <a:cs typeface="Arial"/>
              </a:rPr>
              <a:t>the </a:t>
            </a:r>
            <a:r>
              <a:rPr sz="1071" dirty="0">
                <a:latin typeface="Arial"/>
                <a:cs typeface="Arial"/>
              </a:rPr>
              <a:t>evaporator</a:t>
            </a:r>
            <a:r>
              <a:rPr sz="1071" spc="-44" dirty="0">
                <a:latin typeface="Arial"/>
                <a:cs typeface="Arial"/>
              </a:rPr>
              <a:t> </a:t>
            </a:r>
            <a:r>
              <a:rPr sz="1071" dirty="0">
                <a:latin typeface="Arial"/>
                <a:cs typeface="Arial"/>
              </a:rPr>
              <a:t>are</a:t>
            </a:r>
            <a:r>
              <a:rPr sz="1071" spc="-44" dirty="0">
                <a:latin typeface="Arial"/>
                <a:cs typeface="Arial"/>
              </a:rPr>
              <a:t> </a:t>
            </a:r>
            <a:r>
              <a:rPr sz="1071" dirty="0">
                <a:latin typeface="Arial"/>
                <a:cs typeface="Arial"/>
              </a:rPr>
              <a:t>usually</a:t>
            </a:r>
            <a:r>
              <a:rPr sz="1071" spc="-44" dirty="0">
                <a:latin typeface="Arial"/>
                <a:cs typeface="Arial"/>
              </a:rPr>
              <a:t> </a:t>
            </a:r>
            <a:r>
              <a:rPr sz="1071" dirty="0">
                <a:latin typeface="Arial"/>
                <a:cs typeface="Arial"/>
              </a:rPr>
              <a:t>colder</a:t>
            </a:r>
            <a:r>
              <a:rPr sz="1071" spc="-39" dirty="0">
                <a:latin typeface="Arial"/>
                <a:cs typeface="Arial"/>
              </a:rPr>
              <a:t> </a:t>
            </a:r>
            <a:r>
              <a:rPr sz="1071" dirty="0">
                <a:latin typeface="Arial"/>
                <a:cs typeface="Arial"/>
              </a:rPr>
              <a:t>than</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flowing</a:t>
            </a:r>
            <a:r>
              <a:rPr sz="1071" spc="-44" dirty="0">
                <a:latin typeface="Arial"/>
                <a:cs typeface="Arial"/>
              </a:rPr>
              <a:t> </a:t>
            </a:r>
            <a:r>
              <a:rPr sz="1071" dirty="0">
                <a:latin typeface="Arial"/>
                <a:cs typeface="Arial"/>
              </a:rPr>
              <a:t>past</a:t>
            </a:r>
            <a:r>
              <a:rPr sz="1071" spc="-39" dirty="0">
                <a:latin typeface="Arial"/>
                <a:cs typeface="Arial"/>
              </a:rPr>
              <a:t> </a:t>
            </a:r>
            <a:r>
              <a:rPr sz="1071" dirty="0">
                <a:latin typeface="Arial"/>
                <a:cs typeface="Arial"/>
              </a:rPr>
              <a:t>them,</a:t>
            </a:r>
            <a:r>
              <a:rPr sz="1071" spc="-39" dirty="0">
                <a:latin typeface="Arial"/>
                <a:cs typeface="Arial"/>
              </a:rPr>
              <a:t> </a:t>
            </a:r>
            <a:r>
              <a:rPr sz="1071" dirty="0">
                <a:latin typeface="Arial"/>
                <a:cs typeface="Arial"/>
              </a:rPr>
              <a:t>any</a:t>
            </a:r>
            <a:r>
              <a:rPr sz="1071" spc="-34" dirty="0">
                <a:latin typeface="Arial"/>
                <a:cs typeface="Arial"/>
              </a:rPr>
              <a:t> </a:t>
            </a:r>
            <a:r>
              <a:rPr sz="1071" dirty="0">
                <a:latin typeface="Arial"/>
                <a:cs typeface="Arial"/>
              </a:rPr>
              <a:t>moisture</a:t>
            </a:r>
            <a:r>
              <a:rPr sz="1071" spc="-39" dirty="0">
                <a:latin typeface="Arial"/>
                <a:cs typeface="Arial"/>
              </a:rPr>
              <a:t> </a:t>
            </a:r>
            <a:r>
              <a:rPr sz="1071" dirty="0">
                <a:latin typeface="Arial"/>
                <a:cs typeface="Arial"/>
              </a:rPr>
              <a:t>(water</a:t>
            </a:r>
            <a:r>
              <a:rPr sz="1071" spc="-39" dirty="0">
                <a:latin typeface="Arial"/>
                <a:cs typeface="Arial"/>
              </a:rPr>
              <a:t> </a:t>
            </a:r>
            <a:r>
              <a:rPr sz="1071" dirty="0">
                <a:latin typeface="Arial"/>
                <a:cs typeface="Arial"/>
              </a:rPr>
              <a:t>vapor)</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the</a:t>
            </a:r>
            <a:r>
              <a:rPr sz="1071" spc="-39" dirty="0">
                <a:latin typeface="Arial"/>
                <a:cs typeface="Arial"/>
              </a:rPr>
              <a:t> </a:t>
            </a:r>
            <a:r>
              <a:rPr sz="1071" spc="-24" dirty="0">
                <a:latin typeface="Arial"/>
                <a:cs typeface="Arial"/>
              </a:rPr>
              <a:t>air </a:t>
            </a:r>
            <a:r>
              <a:rPr sz="1071" dirty="0">
                <a:latin typeface="Arial"/>
                <a:cs typeface="Arial"/>
              </a:rPr>
              <a:t>tends</a:t>
            </a:r>
            <a:r>
              <a:rPr sz="1071" spc="151" dirty="0">
                <a:latin typeface="Arial"/>
                <a:cs typeface="Arial"/>
              </a:rPr>
              <a:t> </a:t>
            </a:r>
            <a:r>
              <a:rPr sz="1071" dirty="0">
                <a:latin typeface="Arial"/>
                <a:cs typeface="Arial"/>
              </a:rPr>
              <a:t>to</a:t>
            </a:r>
            <a:r>
              <a:rPr sz="1071" spc="156" dirty="0">
                <a:latin typeface="Arial"/>
                <a:cs typeface="Arial"/>
              </a:rPr>
              <a:t> </a:t>
            </a:r>
            <a:r>
              <a:rPr sz="1071" dirty="0">
                <a:latin typeface="Arial"/>
                <a:cs typeface="Arial"/>
              </a:rPr>
              <a:t>condense</a:t>
            </a:r>
            <a:r>
              <a:rPr sz="1071" spc="151" dirty="0">
                <a:latin typeface="Arial"/>
                <a:cs typeface="Arial"/>
              </a:rPr>
              <a:t> </a:t>
            </a:r>
            <a:r>
              <a:rPr sz="1071" dirty="0">
                <a:latin typeface="Arial"/>
                <a:cs typeface="Arial"/>
              </a:rPr>
              <a:t>and</a:t>
            </a:r>
            <a:r>
              <a:rPr sz="1071" spc="151" dirty="0">
                <a:latin typeface="Arial"/>
                <a:cs typeface="Arial"/>
              </a:rPr>
              <a:t> </a:t>
            </a:r>
            <a:r>
              <a:rPr sz="1071" dirty="0">
                <a:latin typeface="Arial"/>
                <a:cs typeface="Arial"/>
              </a:rPr>
              <a:t>form</a:t>
            </a:r>
            <a:r>
              <a:rPr sz="1071" spc="151" dirty="0">
                <a:latin typeface="Arial"/>
                <a:cs typeface="Arial"/>
              </a:rPr>
              <a:t> </a:t>
            </a:r>
            <a:r>
              <a:rPr sz="1071" dirty="0">
                <a:latin typeface="Arial"/>
                <a:cs typeface="Arial"/>
              </a:rPr>
              <a:t>liquid</a:t>
            </a:r>
            <a:r>
              <a:rPr sz="1071" spc="146" dirty="0">
                <a:latin typeface="Arial"/>
                <a:cs typeface="Arial"/>
              </a:rPr>
              <a:t> </a:t>
            </a:r>
            <a:r>
              <a:rPr sz="1071" dirty="0">
                <a:latin typeface="Arial"/>
                <a:cs typeface="Arial"/>
              </a:rPr>
              <a:t>droplets</a:t>
            </a:r>
            <a:r>
              <a:rPr sz="1071" spc="156" dirty="0">
                <a:latin typeface="Arial"/>
                <a:cs typeface="Arial"/>
              </a:rPr>
              <a:t> </a:t>
            </a:r>
            <a:r>
              <a:rPr sz="1071" dirty="0">
                <a:latin typeface="Arial"/>
                <a:cs typeface="Arial"/>
              </a:rPr>
              <a:t>on</a:t>
            </a:r>
            <a:r>
              <a:rPr sz="1071" spc="151"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fins.</a:t>
            </a:r>
            <a:r>
              <a:rPr sz="1071" spc="151"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moisture</a:t>
            </a:r>
            <a:r>
              <a:rPr sz="1071" spc="151" dirty="0">
                <a:latin typeface="Arial"/>
                <a:cs typeface="Arial"/>
              </a:rPr>
              <a:t> </a:t>
            </a:r>
            <a:r>
              <a:rPr sz="1071" dirty="0">
                <a:latin typeface="Arial"/>
                <a:cs typeface="Arial"/>
              </a:rPr>
              <a:t>eventually</a:t>
            </a:r>
            <a:r>
              <a:rPr sz="1071" spc="151" dirty="0">
                <a:latin typeface="Arial"/>
                <a:cs typeface="Arial"/>
              </a:rPr>
              <a:t> </a:t>
            </a:r>
            <a:r>
              <a:rPr sz="1071" dirty="0">
                <a:latin typeface="Arial"/>
                <a:cs typeface="Arial"/>
              </a:rPr>
              <a:t>drains</a:t>
            </a:r>
            <a:r>
              <a:rPr sz="1071" spc="156" dirty="0">
                <a:latin typeface="Arial"/>
                <a:cs typeface="Arial"/>
              </a:rPr>
              <a:t> </a:t>
            </a:r>
            <a:r>
              <a:rPr sz="1071" spc="-19" dirty="0">
                <a:latin typeface="Arial"/>
                <a:cs typeface="Arial"/>
              </a:rPr>
              <a:t>from </a:t>
            </a:r>
            <a:r>
              <a:rPr sz="1071" dirty="0">
                <a:latin typeface="Arial"/>
                <a:cs typeface="Arial"/>
              </a:rPr>
              <a:t>underneath</a:t>
            </a:r>
            <a:r>
              <a:rPr sz="1071" spc="117" dirty="0">
                <a:latin typeface="Arial"/>
                <a:cs typeface="Arial"/>
              </a:rPr>
              <a:t> </a:t>
            </a:r>
            <a:r>
              <a:rPr sz="1071" dirty="0">
                <a:latin typeface="Arial"/>
                <a:cs typeface="Arial"/>
              </a:rPr>
              <a:t>the</a:t>
            </a:r>
            <a:r>
              <a:rPr sz="1071" spc="117" dirty="0">
                <a:latin typeface="Arial"/>
                <a:cs typeface="Arial"/>
              </a:rPr>
              <a:t> </a:t>
            </a:r>
            <a:r>
              <a:rPr sz="1071" dirty="0">
                <a:latin typeface="Arial"/>
                <a:cs typeface="Arial"/>
              </a:rPr>
              <a:t>vehicle.</a:t>
            </a:r>
            <a:r>
              <a:rPr sz="1071" spc="111" dirty="0">
                <a:latin typeface="Arial"/>
                <a:cs typeface="Arial"/>
              </a:rPr>
              <a:t> </a:t>
            </a:r>
            <a:r>
              <a:rPr sz="1071" dirty="0">
                <a:latin typeface="Arial"/>
                <a:cs typeface="Arial"/>
              </a:rPr>
              <a:t>This</a:t>
            </a:r>
            <a:r>
              <a:rPr sz="1071" spc="111" dirty="0">
                <a:latin typeface="Arial"/>
                <a:cs typeface="Arial"/>
              </a:rPr>
              <a:t> </a:t>
            </a:r>
            <a:r>
              <a:rPr sz="1071" dirty="0">
                <a:latin typeface="Arial"/>
                <a:cs typeface="Arial"/>
              </a:rPr>
              <a:t>process</a:t>
            </a:r>
            <a:r>
              <a:rPr sz="1071" spc="111" dirty="0">
                <a:latin typeface="Arial"/>
                <a:cs typeface="Arial"/>
              </a:rPr>
              <a:t> </a:t>
            </a:r>
            <a:r>
              <a:rPr sz="1071" dirty="0">
                <a:latin typeface="Arial"/>
                <a:cs typeface="Arial"/>
              </a:rPr>
              <a:t>is</a:t>
            </a:r>
            <a:r>
              <a:rPr sz="1071" spc="117" dirty="0">
                <a:latin typeface="Arial"/>
                <a:cs typeface="Arial"/>
              </a:rPr>
              <a:t> </a:t>
            </a:r>
            <a:r>
              <a:rPr sz="1071" dirty="0">
                <a:latin typeface="Arial"/>
                <a:cs typeface="Arial"/>
              </a:rPr>
              <a:t>called</a:t>
            </a:r>
            <a:r>
              <a:rPr sz="1071" spc="111" dirty="0">
                <a:latin typeface="Arial"/>
                <a:cs typeface="Arial"/>
              </a:rPr>
              <a:t> </a:t>
            </a:r>
            <a:r>
              <a:rPr sz="1071" dirty="0">
                <a:latin typeface="Arial"/>
                <a:cs typeface="Arial"/>
              </a:rPr>
              <a:t>dehumidification</a:t>
            </a:r>
            <a:r>
              <a:rPr sz="1071" spc="117" dirty="0">
                <a:latin typeface="Arial"/>
                <a:cs typeface="Arial"/>
              </a:rPr>
              <a:t> </a:t>
            </a:r>
            <a:r>
              <a:rPr sz="1071" dirty="0">
                <a:latin typeface="Arial"/>
                <a:cs typeface="Arial"/>
              </a:rPr>
              <a:t>and</a:t>
            </a:r>
            <a:r>
              <a:rPr sz="1071" spc="117" dirty="0">
                <a:latin typeface="Arial"/>
                <a:cs typeface="Arial"/>
              </a:rPr>
              <a:t> </a:t>
            </a:r>
            <a:r>
              <a:rPr sz="1071" dirty="0">
                <a:latin typeface="Arial"/>
                <a:cs typeface="Arial"/>
              </a:rPr>
              <a:t>only</a:t>
            </a:r>
            <a:r>
              <a:rPr sz="1071" spc="111" dirty="0">
                <a:latin typeface="Arial"/>
                <a:cs typeface="Arial"/>
              </a:rPr>
              <a:t> </a:t>
            </a:r>
            <a:r>
              <a:rPr sz="1071" dirty="0">
                <a:latin typeface="Arial"/>
                <a:cs typeface="Arial"/>
              </a:rPr>
              <a:t>occurs</a:t>
            </a:r>
            <a:r>
              <a:rPr sz="1071" spc="117" dirty="0">
                <a:latin typeface="Arial"/>
                <a:cs typeface="Arial"/>
              </a:rPr>
              <a:t> </a:t>
            </a:r>
            <a:r>
              <a:rPr sz="1071" dirty="0">
                <a:latin typeface="Arial"/>
                <a:cs typeface="Arial"/>
              </a:rPr>
              <a:t>when</a:t>
            </a:r>
            <a:r>
              <a:rPr sz="1071" spc="117" dirty="0">
                <a:latin typeface="Arial"/>
                <a:cs typeface="Arial"/>
              </a:rPr>
              <a:t> </a:t>
            </a:r>
            <a:r>
              <a:rPr sz="1071" dirty="0">
                <a:latin typeface="Arial"/>
                <a:cs typeface="Arial"/>
              </a:rPr>
              <a:t>the</a:t>
            </a:r>
            <a:r>
              <a:rPr sz="1071" spc="117" dirty="0">
                <a:latin typeface="Arial"/>
                <a:cs typeface="Arial"/>
              </a:rPr>
              <a:t> </a:t>
            </a:r>
            <a:r>
              <a:rPr sz="1071" spc="-24" dirty="0">
                <a:latin typeface="Arial"/>
                <a:cs typeface="Arial"/>
              </a:rPr>
              <a:t>air </a:t>
            </a:r>
            <a:r>
              <a:rPr sz="1071" dirty="0">
                <a:latin typeface="Arial"/>
                <a:cs typeface="Arial"/>
              </a:rPr>
              <a:t>conditioner</a:t>
            </a:r>
            <a:r>
              <a:rPr sz="1071" spc="-39" dirty="0">
                <a:latin typeface="Arial"/>
                <a:cs typeface="Arial"/>
              </a:rPr>
              <a:t> </a:t>
            </a:r>
            <a:r>
              <a:rPr sz="1071" dirty="0">
                <a:latin typeface="Arial"/>
                <a:cs typeface="Arial"/>
              </a:rPr>
              <a:t>is</a:t>
            </a:r>
            <a:r>
              <a:rPr sz="1071" spc="-34" dirty="0">
                <a:latin typeface="Arial"/>
                <a:cs typeface="Arial"/>
              </a:rPr>
              <a:t> </a:t>
            </a:r>
            <a:r>
              <a:rPr sz="1071" spc="-10" dirty="0">
                <a:latin typeface="Arial"/>
                <a:cs typeface="Arial"/>
              </a:rPr>
              <a:t>operating.</a:t>
            </a:r>
            <a:endParaRPr sz="1071">
              <a:latin typeface="Arial"/>
              <a:cs typeface="Arial"/>
            </a:endParaRPr>
          </a:p>
        </p:txBody>
      </p:sp>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39</a:t>
            </a:r>
          </a:p>
        </p:txBody>
      </p:sp>
      <p:sp>
        <p:nvSpPr>
          <p:cNvPr id="9" name="object 3">
            <a:extLst>
              <a:ext uri="{FF2B5EF4-FFF2-40B4-BE49-F238E27FC236}">
                <a16:creationId xmlns:a16="http://schemas.microsoft.com/office/drawing/2014/main" id="{0EAEDE41-7022-10BE-7CC0-693B1C4C49B7}"/>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5075759"/>
            <a:ext cx="3993618" cy="2981918"/>
          </a:xfrm>
          <a:prstGeom prst="rect">
            <a:avLst/>
          </a:prstGeom>
        </p:spPr>
        <p:txBody>
          <a:bodyPr vert="horz" wrap="square" lIns="0" tIns="11750" rIns="0" bIns="0" rtlCol="0">
            <a:spAutoFit/>
          </a:bodyPr>
          <a:lstStyle/>
          <a:p>
            <a:pPr marL="12369">
              <a:spcBef>
                <a:spcPts val="93"/>
              </a:spcBef>
            </a:pPr>
            <a:r>
              <a:rPr sz="1071" b="1" dirty="0">
                <a:latin typeface="Arial"/>
                <a:cs typeface="Arial"/>
              </a:rPr>
              <a:t>2.14.3.</a:t>
            </a:r>
            <a:r>
              <a:rPr sz="1071" b="1" spc="-73" dirty="0">
                <a:latin typeface="Arial"/>
                <a:cs typeface="Arial"/>
              </a:rPr>
              <a:t> </a:t>
            </a:r>
            <a:r>
              <a:rPr sz="1071" b="1" dirty="0">
                <a:latin typeface="Arial"/>
                <a:cs typeface="Arial"/>
              </a:rPr>
              <a:t>Effects</a:t>
            </a:r>
            <a:r>
              <a:rPr sz="1071" b="1" spc="-34" dirty="0">
                <a:latin typeface="Arial"/>
                <a:cs typeface="Arial"/>
              </a:rPr>
              <a:t> </a:t>
            </a:r>
            <a:r>
              <a:rPr sz="1071" b="1" dirty="0">
                <a:latin typeface="Arial"/>
                <a:cs typeface="Arial"/>
              </a:rPr>
              <a:t>of</a:t>
            </a:r>
            <a:r>
              <a:rPr sz="1071" b="1" spc="-19" dirty="0">
                <a:latin typeface="Arial"/>
                <a:cs typeface="Arial"/>
              </a:rPr>
              <a:t> </a:t>
            </a:r>
            <a:r>
              <a:rPr sz="1071" b="1" spc="-10" dirty="0">
                <a:latin typeface="Arial"/>
                <a:cs typeface="Arial"/>
              </a:rPr>
              <a:t>Failure</a:t>
            </a:r>
            <a:endParaRPr sz="1071">
              <a:latin typeface="Arial"/>
              <a:cs typeface="Arial"/>
            </a:endParaRPr>
          </a:p>
          <a:p>
            <a:pPr marL="12369">
              <a:spcBef>
                <a:spcPts val="1130"/>
              </a:spcBef>
            </a:pPr>
            <a:r>
              <a:rPr sz="1071" dirty="0">
                <a:latin typeface="Arial"/>
                <a:cs typeface="Arial"/>
              </a:rPr>
              <a:t>A</a:t>
            </a:r>
            <a:r>
              <a:rPr sz="1071" spc="-29" dirty="0">
                <a:latin typeface="Arial"/>
                <a:cs typeface="Arial"/>
              </a:rPr>
              <a:t> </a:t>
            </a:r>
            <a:r>
              <a:rPr sz="1071" dirty="0">
                <a:latin typeface="Arial"/>
                <a:cs typeface="Arial"/>
              </a:rPr>
              <a:t>defective</a:t>
            </a:r>
            <a:r>
              <a:rPr sz="1071" spc="-34" dirty="0">
                <a:latin typeface="Arial"/>
                <a:cs typeface="Arial"/>
              </a:rPr>
              <a:t> </a:t>
            </a:r>
            <a:r>
              <a:rPr sz="1071" dirty="0">
                <a:latin typeface="Arial"/>
                <a:cs typeface="Arial"/>
              </a:rPr>
              <a:t>evaporator</a:t>
            </a:r>
            <a:r>
              <a:rPr sz="1071" spc="-39" dirty="0">
                <a:latin typeface="Arial"/>
                <a:cs typeface="Arial"/>
              </a:rPr>
              <a:t> </a:t>
            </a:r>
            <a:r>
              <a:rPr sz="1071" dirty="0">
                <a:latin typeface="Arial"/>
                <a:cs typeface="Arial"/>
              </a:rPr>
              <a:t>exhibits</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following</a:t>
            </a:r>
            <a:r>
              <a:rPr sz="1071" spc="-29" dirty="0">
                <a:latin typeface="Arial"/>
                <a:cs typeface="Arial"/>
              </a:rPr>
              <a:t> </a:t>
            </a:r>
            <a:r>
              <a:rPr sz="1071" spc="-10" dirty="0">
                <a:latin typeface="Arial"/>
                <a:cs typeface="Arial"/>
              </a:rPr>
              <a:t>symptoms:</a:t>
            </a:r>
            <a:endParaRPr sz="1071">
              <a:latin typeface="Arial"/>
              <a:cs typeface="Arial"/>
            </a:endParaRPr>
          </a:p>
          <a:p>
            <a:pPr marL="455161" indent="-220160">
              <a:spcBef>
                <a:spcPts val="1144"/>
              </a:spcBef>
              <a:buAutoNum type="alphaLcPeriod"/>
              <a:tabLst>
                <a:tab pos="455161" algn="l"/>
              </a:tabLst>
            </a:pPr>
            <a:r>
              <a:rPr sz="1071" dirty="0">
                <a:latin typeface="Arial"/>
                <a:cs typeface="Arial"/>
              </a:rPr>
              <a:t>Poor</a:t>
            </a:r>
            <a:r>
              <a:rPr sz="1071" spc="-34" dirty="0">
                <a:latin typeface="Arial"/>
                <a:cs typeface="Arial"/>
              </a:rPr>
              <a:t> </a:t>
            </a:r>
            <a:r>
              <a:rPr sz="1071" dirty="0">
                <a:latin typeface="Arial"/>
                <a:cs typeface="Arial"/>
              </a:rPr>
              <a:t>cooling</a:t>
            </a:r>
            <a:r>
              <a:rPr sz="1071" spc="-39" dirty="0">
                <a:latin typeface="Arial"/>
                <a:cs typeface="Arial"/>
              </a:rPr>
              <a:t> </a:t>
            </a:r>
            <a:r>
              <a:rPr sz="1071" spc="-10" dirty="0">
                <a:latin typeface="Arial"/>
                <a:cs typeface="Arial"/>
              </a:rPr>
              <a:t>performance</a:t>
            </a:r>
            <a:endParaRPr sz="1071">
              <a:latin typeface="Arial"/>
              <a:cs typeface="Arial"/>
            </a:endParaRPr>
          </a:p>
          <a:p>
            <a:pPr marL="455161" indent="-220160">
              <a:spcBef>
                <a:spcPts val="560"/>
              </a:spcBef>
              <a:buAutoNum type="alphaLcPeriod"/>
              <a:tabLst>
                <a:tab pos="455161" algn="l"/>
              </a:tabLst>
            </a:pPr>
            <a:r>
              <a:rPr sz="1071" dirty="0">
                <a:latin typeface="Arial"/>
                <a:cs typeface="Arial"/>
              </a:rPr>
              <a:t>Failure</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conditioning</a:t>
            </a:r>
            <a:r>
              <a:rPr sz="1071" spc="-24" dirty="0">
                <a:latin typeface="Arial"/>
                <a:cs typeface="Arial"/>
              </a:rPr>
              <a:t> </a:t>
            </a:r>
            <a:r>
              <a:rPr sz="1071" spc="-10" dirty="0">
                <a:latin typeface="Arial"/>
                <a:cs typeface="Arial"/>
              </a:rPr>
              <a:t>system</a:t>
            </a:r>
            <a:endParaRPr sz="1071">
              <a:latin typeface="Arial"/>
              <a:cs typeface="Arial"/>
            </a:endParaRPr>
          </a:p>
          <a:p>
            <a:pPr marL="454543" indent="-219541">
              <a:spcBef>
                <a:spcPts val="570"/>
              </a:spcBef>
              <a:buAutoNum type="alphaLcPeriod"/>
              <a:tabLst>
                <a:tab pos="454543" algn="l"/>
              </a:tabLst>
            </a:pPr>
            <a:r>
              <a:rPr sz="1071" dirty="0">
                <a:latin typeface="Arial"/>
                <a:cs typeface="Arial"/>
              </a:rPr>
              <a:t>Poor</a:t>
            </a:r>
            <a:r>
              <a:rPr sz="1071" spc="-44" dirty="0">
                <a:latin typeface="Arial"/>
                <a:cs typeface="Arial"/>
              </a:rPr>
              <a:t> </a:t>
            </a:r>
            <a:r>
              <a:rPr sz="1071" dirty="0">
                <a:latin typeface="Arial"/>
                <a:cs typeface="Arial"/>
              </a:rPr>
              <a:t>ventilation</a:t>
            </a:r>
            <a:r>
              <a:rPr sz="1071" spc="-44" dirty="0">
                <a:latin typeface="Arial"/>
                <a:cs typeface="Arial"/>
              </a:rPr>
              <a:t> </a:t>
            </a:r>
            <a:r>
              <a:rPr sz="1071" spc="-10" dirty="0">
                <a:latin typeface="Arial"/>
                <a:cs typeface="Arial"/>
              </a:rPr>
              <a:t>performance</a:t>
            </a:r>
            <a:endParaRPr sz="1071">
              <a:latin typeface="Arial"/>
              <a:cs typeface="Arial"/>
            </a:endParaRPr>
          </a:p>
          <a:p>
            <a:pPr marL="12369">
              <a:spcBef>
                <a:spcPts val="1144"/>
              </a:spcBef>
            </a:pPr>
            <a:r>
              <a:rPr sz="1071" dirty="0">
                <a:latin typeface="Arial"/>
                <a:cs typeface="Arial"/>
              </a:rPr>
              <a:t>Causes</a:t>
            </a:r>
            <a:r>
              <a:rPr sz="1071" spc="-19"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failure</a:t>
            </a:r>
            <a:r>
              <a:rPr sz="1071" spc="-15"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15" dirty="0">
                <a:latin typeface="Arial"/>
                <a:cs typeface="Arial"/>
              </a:rPr>
              <a:t> </a:t>
            </a:r>
            <a:r>
              <a:rPr sz="1071" dirty="0">
                <a:latin typeface="Arial"/>
                <a:cs typeface="Arial"/>
              </a:rPr>
              <a:t>can</a:t>
            </a:r>
            <a:r>
              <a:rPr sz="1071" spc="-19" dirty="0">
                <a:latin typeface="Arial"/>
                <a:cs typeface="Arial"/>
              </a:rPr>
              <a:t> </a:t>
            </a:r>
            <a:r>
              <a:rPr sz="1071" spc="-24" dirty="0">
                <a:latin typeface="Arial"/>
                <a:cs typeface="Arial"/>
              </a:rPr>
              <a:t>be:</a:t>
            </a:r>
            <a:endParaRPr sz="1071">
              <a:latin typeface="Arial"/>
              <a:cs typeface="Arial"/>
            </a:endParaRPr>
          </a:p>
          <a:p>
            <a:pPr marL="455161" indent="-220160">
              <a:spcBef>
                <a:spcPts val="1144"/>
              </a:spcBef>
              <a:buAutoNum type="alphaLcPeriod"/>
              <a:tabLst>
                <a:tab pos="455161" algn="l"/>
              </a:tabLst>
            </a:pPr>
            <a:r>
              <a:rPr sz="1071" dirty="0">
                <a:latin typeface="Arial"/>
                <a:cs typeface="Arial"/>
              </a:rPr>
              <a:t>Pipes</a:t>
            </a:r>
            <a:r>
              <a:rPr sz="1071" spc="-24" dirty="0">
                <a:latin typeface="Arial"/>
                <a:cs typeface="Arial"/>
              </a:rPr>
              <a:t> </a:t>
            </a:r>
            <a:r>
              <a:rPr sz="1071" dirty="0">
                <a:latin typeface="Arial"/>
                <a:cs typeface="Arial"/>
              </a:rPr>
              <a:t>blocked</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evaporator</a:t>
            </a:r>
            <a:endParaRPr sz="1071">
              <a:latin typeface="Arial"/>
              <a:cs typeface="Arial"/>
            </a:endParaRPr>
          </a:p>
          <a:p>
            <a:pPr marL="455161" indent="-220160">
              <a:spcBef>
                <a:spcPts val="560"/>
              </a:spcBef>
              <a:buAutoNum type="alphaLcPeriod"/>
              <a:tabLst>
                <a:tab pos="455161" algn="l"/>
              </a:tabLst>
            </a:pPr>
            <a:r>
              <a:rPr sz="1071" dirty="0">
                <a:latin typeface="Arial"/>
                <a:cs typeface="Arial"/>
              </a:rPr>
              <a:t>Evaporator</a:t>
            </a:r>
            <a:r>
              <a:rPr sz="1071" spc="-29" dirty="0">
                <a:latin typeface="Arial"/>
                <a:cs typeface="Arial"/>
              </a:rPr>
              <a:t> </a:t>
            </a:r>
            <a:r>
              <a:rPr sz="1071" dirty="0">
                <a:latin typeface="Arial"/>
                <a:cs typeface="Arial"/>
              </a:rPr>
              <a:t>leaking</a:t>
            </a:r>
            <a:r>
              <a:rPr sz="1071" spc="-34" dirty="0">
                <a:latin typeface="Arial"/>
                <a:cs typeface="Arial"/>
              </a:rPr>
              <a:t> </a:t>
            </a:r>
            <a:r>
              <a:rPr sz="1071" dirty="0">
                <a:latin typeface="Arial"/>
                <a:cs typeface="Arial"/>
              </a:rPr>
              <a:t>(at</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connection,</a:t>
            </a:r>
            <a:r>
              <a:rPr sz="1071" spc="-29" dirty="0">
                <a:latin typeface="Arial"/>
                <a:cs typeface="Arial"/>
              </a:rPr>
              <a:t> </a:t>
            </a:r>
            <a:r>
              <a:rPr sz="1071" dirty="0">
                <a:latin typeface="Arial"/>
                <a:cs typeface="Arial"/>
              </a:rPr>
              <a:t>caused</a:t>
            </a:r>
            <a:r>
              <a:rPr sz="1071" spc="-29" dirty="0">
                <a:latin typeface="Arial"/>
                <a:cs typeface="Arial"/>
              </a:rPr>
              <a:t> </a:t>
            </a:r>
            <a:r>
              <a:rPr sz="1071" dirty="0">
                <a:latin typeface="Arial"/>
                <a:cs typeface="Arial"/>
              </a:rPr>
              <a:t>by</a:t>
            </a:r>
            <a:r>
              <a:rPr sz="1071" spc="-29" dirty="0">
                <a:latin typeface="Arial"/>
                <a:cs typeface="Arial"/>
              </a:rPr>
              <a:t> </a:t>
            </a:r>
            <a:r>
              <a:rPr sz="1071" spc="-10" dirty="0">
                <a:latin typeface="Arial"/>
                <a:cs typeface="Arial"/>
              </a:rPr>
              <a:t>damage)</a:t>
            </a:r>
            <a:endParaRPr sz="1071">
              <a:latin typeface="Arial"/>
              <a:cs typeface="Arial"/>
            </a:endParaRPr>
          </a:p>
          <a:p>
            <a:pPr marL="454543" indent="-219541">
              <a:spcBef>
                <a:spcPts val="560"/>
              </a:spcBef>
              <a:buAutoNum type="alphaLcPeriod"/>
              <a:tabLst>
                <a:tab pos="454543" algn="l"/>
              </a:tabLst>
            </a:pPr>
            <a:r>
              <a:rPr sz="1071" dirty="0">
                <a:latin typeface="Arial"/>
                <a:cs typeface="Arial"/>
              </a:rPr>
              <a:t>Evaporator</a:t>
            </a:r>
            <a:r>
              <a:rPr sz="1071" spc="-39" dirty="0">
                <a:latin typeface="Arial"/>
                <a:cs typeface="Arial"/>
              </a:rPr>
              <a:t> </a:t>
            </a:r>
            <a:r>
              <a:rPr sz="1071" dirty="0">
                <a:latin typeface="Arial"/>
                <a:cs typeface="Arial"/>
              </a:rPr>
              <a:t>contaminated</a:t>
            </a:r>
            <a:r>
              <a:rPr sz="1071" spc="-34" dirty="0">
                <a:latin typeface="Arial"/>
                <a:cs typeface="Arial"/>
              </a:rPr>
              <a:t> </a:t>
            </a:r>
            <a:r>
              <a:rPr sz="1071" dirty="0">
                <a:latin typeface="Arial"/>
                <a:cs typeface="Arial"/>
              </a:rPr>
              <a:t>(air</a:t>
            </a:r>
            <a:r>
              <a:rPr sz="1071" spc="-34" dirty="0">
                <a:latin typeface="Arial"/>
                <a:cs typeface="Arial"/>
              </a:rPr>
              <a:t> </a:t>
            </a:r>
            <a:r>
              <a:rPr sz="1071" dirty="0">
                <a:latin typeface="Arial"/>
                <a:cs typeface="Arial"/>
              </a:rPr>
              <a:t>passage</a:t>
            </a:r>
            <a:r>
              <a:rPr sz="1071" spc="-39" dirty="0">
                <a:latin typeface="Arial"/>
                <a:cs typeface="Arial"/>
              </a:rPr>
              <a:t> </a:t>
            </a:r>
            <a:r>
              <a:rPr sz="1071" spc="-10" dirty="0">
                <a:latin typeface="Arial"/>
                <a:cs typeface="Arial"/>
              </a:rPr>
              <a:t>disturbed)</a:t>
            </a:r>
            <a:endParaRPr sz="1071">
              <a:latin typeface="Arial"/>
              <a:cs typeface="Arial"/>
            </a:endParaRPr>
          </a:p>
          <a:p>
            <a:pPr marL="12369" marR="2234993">
              <a:lnSpc>
                <a:spcPct val="190500"/>
              </a:lnSpc>
              <a:spcBef>
                <a:spcPts val="10"/>
              </a:spcBef>
            </a:pPr>
            <a:r>
              <a:rPr sz="1071" b="1" dirty="0">
                <a:latin typeface="Arial"/>
                <a:cs typeface="Arial"/>
              </a:rPr>
              <a:t>2.14.4.</a:t>
            </a:r>
            <a:r>
              <a:rPr sz="1071" b="1" spc="-73" dirty="0">
                <a:latin typeface="Arial"/>
                <a:cs typeface="Arial"/>
              </a:rPr>
              <a:t> </a:t>
            </a:r>
            <a:r>
              <a:rPr sz="1071" b="1" spc="-10" dirty="0">
                <a:latin typeface="Arial"/>
                <a:cs typeface="Arial"/>
              </a:rPr>
              <a:t>Troubleshooting</a:t>
            </a:r>
            <a:r>
              <a:rPr sz="1071" b="1" spc="487" dirty="0">
                <a:latin typeface="Arial"/>
                <a:cs typeface="Arial"/>
              </a:rPr>
              <a:t> </a:t>
            </a:r>
            <a:r>
              <a:rPr sz="1071" b="1" dirty="0">
                <a:latin typeface="Arial"/>
                <a:cs typeface="Arial"/>
              </a:rPr>
              <a:t>Ice</a:t>
            </a:r>
            <a:r>
              <a:rPr sz="1071" b="1" spc="-19" dirty="0">
                <a:latin typeface="Arial"/>
                <a:cs typeface="Arial"/>
              </a:rPr>
              <a:t> </a:t>
            </a:r>
            <a:r>
              <a:rPr sz="1071" b="1" dirty="0">
                <a:latin typeface="Arial"/>
                <a:cs typeface="Arial"/>
              </a:rPr>
              <a:t>on</a:t>
            </a:r>
            <a:r>
              <a:rPr sz="1071" b="1" spc="-19" dirty="0">
                <a:latin typeface="Arial"/>
                <a:cs typeface="Arial"/>
              </a:rPr>
              <a:t> </a:t>
            </a:r>
            <a:r>
              <a:rPr sz="1071" b="1" dirty="0">
                <a:latin typeface="Arial"/>
                <a:cs typeface="Arial"/>
              </a:rPr>
              <a:t>the</a:t>
            </a:r>
            <a:r>
              <a:rPr sz="1071" b="1" spc="-19" dirty="0">
                <a:latin typeface="Arial"/>
                <a:cs typeface="Arial"/>
              </a:rPr>
              <a:t> </a:t>
            </a:r>
            <a:r>
              <a:rPr sz="1071" b="1" dirty="0">
                <a:latin typeface="Arial"/>
                <a:cs typeface="Arial"/>
              </a:rPr>
              <a:t>Evaporator</a:t>
            </a:r>
            <a:r>
              <a:rPr sz="1071" b="1" spc="-15" dirty="0">
                <a:latin typeface="Arial"/>
                <a:cs typeface="Arial"/>
              </a:rPr>
              <a:t> </a:t>
            </a:r>
            <a:r>
              <a:rPr sz="1071" b="1" spc="-19" dirty="0">
                <a:latin typeface="Arial"/>
                <a:cs typeface="Arial"/>
              </a:rPr>
              <a:t>Core</a:t>
            </a:r>
            <a:endParaRPr sz="1071">
              <a:latin typeface="Arial"/>
              <a:cs typeface="Arial"/>
            </a:endParaRPr>
          </a:p>
        </p:txBody>
      </p:sp>
      <p:graphicFrame>
        <p:nvGraphicFramePr>
          <p:cNvPr id="3" name="object 3"/>
          <p:cNvGraphicFramePr>
            <a:graphicFrameLocks noGrp="1"/>
          </p:cNvGraphicFramePr>
          <p:nvPr/>
        </p:nvGraphicFramePr>
        <p:xfrm>
          <a:off x="890494" y="8196694"/>
          <a:ext cx="5782027" cy="1176253"/>
        </p:xfrm>
        <a:graphic>
          <a:graphicData uri="http://schemas.openxmlformats.org/drawingml/2006/table">
            <a:tbl>
              <a:tblPr firstRow="1" bandRow="1">
                <a:tableStyleId>{2D5ABB26-0587-4C30-8999-92F81FD0307C}</a:tableStyleId>
              </a:tblPr>
              <a:tblGrid>
                <a:gridCol w="2891632">
                  <a:extLst>
                    <a:ext uri="{9D8B030D-6E8A-4147-A177-3AD203B41FA5}">
                      <a16:colId xmlns:a16="http://schemas.microsoft.com/office/drawing/2014/main" val="20000"/>
                    </a:ext>
                  </a:extLst>
                </a:gridCol>
                <a:gridCol w="2890395">
                  <a:extLst>
                    <a:ext uri="{9D8B030D-6E8A-4147-A177-3AD203B41FA5}">
                      <a16:colId xmlns:a16="http://schemas.microsoft.com/office/drawing/2014/main" val="20001"/>
                    </a:ext>
                  </a:extLst>
                </a:gridCol>
              </a:tblGrid>
              <a:tr h="315383">
                <a:tc>
                  <a:txBody>
                    <a:bodyPr/>
                    <a:lstStyle/>
                    <a:p>
                      <a:pPr marL="67945">
                        <a:lnSpc>
                          <a:spcPts val="1295"/>
                        </a:lnSpc>
                      </a:pPr>
                      <a:r>
                        <a:rPr sz="1100" b="1" spc="-10" dirty="0">
                          <a:latin typeface="Arial"/>
                          <a:cs typeface="Arial"/>
                        </a:rPr>
                        <a:t>Cause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5"/>
                        </a:lnSpc>
                      </a:pPr>
                      <a:r>
                        <a:rPr sz="1100" b="1" spc="-10" dirty="0">
                          <a:latin typeface="Arial"/>
                          <a:cs typeface="Arial"/>
                        </a:rPr>
                        <a:t>Solution</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709922">
                <a:tc>
                  <a:txBody>
                    <a:bodyPr/>
                    <a:lstStyle/>
                    <a:p>
                      <a:pPr marL="67945">
                        <a:lnSpc>
                          <a:spcPts val="1260"/>
                        </a:lnSpc>
                      </a:pPr>
                      <a:r>
                        <a:rPr sz="1100" dirty="0">
                          <a:latin typeface="Arial"/>
                          <a:cs typeface="Arial"/>
                        </a:rPr>
                        <a:t>1.</a:t>
                      </a:r>
                      <a:r>
                        <a:rPr sz="1100" spc="-15" dirty="0">
                          <a:latin typeface="Arial"/>
                          <a:cs typeface="Arial"/>
                        </a:rPr>
                        <a:t> </a:t>
                      </a:r>
                      <a:r>
                        <a:rPr sz="1100" dirty="0">
                          <a:latin typeface="Arial"/>
                          <a:cs typeface="Arial"/>
                        </a:rPr>
                        <a:t>Malfunction</a:t>
                      </a:r>
                      <a:r>
                        <a:rPr sz="1100" spc="-10" dirty="0">
                          <a:latin typeface="Arial"/>
                          <a:cs typeface="Arial"/>
                        </a:rPr>
                        <a:t> </a:t>
                      </a:r>
                      <a:r>
                        <a:rPr sz="1100" dirty="0">
                          <a:latin typeface="Arial"/>
                          <a:cs typeface="Arial"/>
                        </a:rPr>
                        <a:t>by</a:t>
                      </a:r>
                      <a:r>
                        <a:rPr sz="1100" spc="-15" dirty="0">
                          <a:latin typeface="Arial"/>
                          <a:cs typeface="Arial"/>
                        </a:rPr>
                        <a:t> </a:t>
                      </a:r>
                      <a:r>
                        <a:rPr sz="1100" dirty="0">
                          <a:latin typeface="Arial"/>
                          <a:cs typeface="Arial"/>
                        </a:rPr>
                        <a:t>the</a:t>
                      </a:r>
                      <a:r>
                        <a:rPr sz="1100" spc="-10" dirty="0">
                          <a:latin typeface="Arial"/>
                          <a:cs typeface="Arial"/>
                        </a:rPr>
                        <a:t> </a:t>
                      </a:r>
                      <a:r>
                        <a:rPr sz="1100" dirty="0">
                          <a:latin typeface="Arial"/>
                          <a:cs typeface="Arial"/>
                        </a:rPr>
                        <a:t>thermostat</a:t>
                      </a:r>
                      <a:r>
                        <a:rPr sz="1100" spc="-10" dirty="0">
                          <a:latin typeface="Arial"/>
                          <a:cs typeface="Arial"/>
                        </a:rPr>
                        <a:t> </a:t>
                      </a:r>
                      <a:r>
                        <a:rPr sz="1100" dirty="0">
                          <a:latin typeface="Arial"/>
                          <a:cs typeface="Arial"/>
                        </a:rPr>
                        <a:t>or</a:t>
                      </a:r>
                      <a:r>
                        <a:rPr sz="1100" spc="-15" dirty="0">
                          <a:latin typeface="Arial"/>
                          <a:cs typeface="Arial"/>
                        </a:rPr>
                        <a:t> </a:t>
                      </a:r>
                      <a:r>
                        <a:rPr sz="1100" dirty="0">
                          <a:latin typeface="Arial"/>
                          <a:cs typeface="Arial"/>
                        </a:rPr>
                        <a:t>“no-</a:t>
                      </a:r>
                      <a:r>
                        <a:rPr sz="1100" spc="-10" dirty="0">
                          <a:latin typeface="Arial"/>
                          <a:cs typeface="Arial"/>
                        </a:rPr>
                        <a:t> frost”</a:t>
                      </a:r>
                      <a:endParaRPr sz="1100">
                        <a:latin typeface="Arial"/>
                        <a:cs typeface="Arial"/>
                      </a:endParaRPr>
                    </a:p>
                    <a:p>
                      <a:pPr marL="67945">
                        <a:lnSpc>
                          <a:spcPct val="100000"/>
                        </a:lnSpc>
                        <a:spcBef>
                          <a:spcPts val="575"/>
                        </a:spcBef>
                      </a:pPr>
                      <a:r>
                        <a:rPr sz="1100" dirty="0">
                          <a:latin typeface="Arial"/>
                          <a:cs typeface="Arial"/>
                        </a:rPr>
                        <a:t>probe</a:t>
                      </a:r>
                      <a:r>
                        <a:rPr sz="1100" spc="-15" dirty="0">
                          <a:latin typeface="Arial"/>
                          <a:cs typeface="Arial"/>
                        </a:rPr>
                        <a:t> </a:t>
                      </a:r>
                      <a:r>
                        <a:rPr sz="1100" dirty="0">
                          <a:latin typeface="Arial"/>
                          <a:cs typeface="Arial"/>
                        </a:rPr>
                        <a:t>(if</a:t>
                      </a:r>
                      <a:r>
                        <a:rPr sz="1100" spc="-10" dirty="0">
                          <a:latin typeface="Arial"/>
                          <a:cs typeface="Arial"/>
                        </a:rPr>
                        <a:t> present)</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0"/>
                        </a:lnSpc>
                      </a:pPr>
                      <a:r>
                        <a:rPr sz="1100" dirty="0">
                          <a:latin typeface="Arial"/>
                          <a:cs typeface="Arial"/>
                        </a:rPr>
                        <a:t>1.</a:t>
                      </a:r>
                      <a:r>
                        <a:rPr sz="1100" spc="-20" dirty="0">
                          <a:latin typeface="Arial"/>
                          <a:cs typeface="Arial"/>
                        </a:rPr>
                        <a:t> </a:t>
                      </a:r>
                      <a:r>
                        <a:rPr sz="1100" dirty="0">
                          <a:latin typeface="Arial"/>
                          <a:cs typeface="Arial"/>
                        </a:rPr>
                        <a:t>Make</a:t>
                      </a:r>
                      <a:r>
                        <a:rPr sz="1100" spc="-20" dirty="0">
                          <a:latin typeface="Arial"/>
                          <a:cs typeface="Arial"/>
                        </a:rPr>
                        <a:t> </a:t>
                      </a:r>
                      <a:r>
                        <a:rPr sz="1100" dirty="0">
                          <a:latin typeface="Arial"/>
                          <a:cs typeface="Arial"/>
                        </a:rPr>
                        <a:t>sure</a:t>
                      </a:r>
                      <a:r>
                        <a:rPr sz="1100" spc="-20"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electrical</a:t>
                      </a:r>
                      <a:r>
                        <a:rPr sz="1100" spc="-20" dirty="0">
                          <a:latin typeface="Arial"/>
                          <a:cs typeface="Arial"/>
                        </a:rPr>
                        <a:t> </a:t>
                      </a:r>
                      <a:r>
                        <a:rPr sz="1100" dirty="0">
                          <a:latin typeface="Arial"/>
                          <a:cs typeface="Arial"/>
                        </a:rPr>
                        <a:t>connection</a:t>
                      </a:r>
                      <a:r>
                        <a:rPr sz="1100" spc="-20" dirty="0">
                          <a:latin typeface="Arial"/>
                          <a:cs typeface="Arial"/>
                        </a:rPr>
                        <a:t> </a:t>
                      </a:r>
                      <a:r>
                        <a:rPr sz="1100" dirty="0">
                          <a:latin typeface="Arial"/>
                          <a:cs typeface="Arial"/>
                        </a:rPr>
                        <a:t>of</a:t>
                      </a:r>
                      <a:r>
                        <a:rPr sz="1100" spc="-20" dirty="0">
                          <a:latin typeface="Arial"/>
                          <a:cs typeface="Arial"/>
                        </a:rPr>
                        <a:t> </a:t>
                      </a:r>
                      <a:r>
                        <a:rPr sz="1100" spc="-25" dirty="0">
                          <a:latin typeface="Arial"/>
                          <a:cs typeface="Arial"/>
                        </a:rPr>
                        <a:t>the</a:t>
                      </a:r>
                      <a:endParaRPr sz="1100">
                        <a:latin typeface="Arial"/>
                        <a:cs typeface="Arial"/>
                      </a:endParaRPr>
                    </a:p>
                    <a:p>
                      <a:pPr marL="67945" marR="275590">
                        <a:lnSpc>
                          <a:spcPct val="143700"/>
                        </a:lnSpc>
                      </a:pPr>
                      <a:r>
                        <a:rPr sz="1100" dirty="0">
                          <a:latin typeface="Arial"/>
                          <a:cs typeface="Arial"/>
                        </a:rPr>
                        <a:t>thermostat</a:t>
                      </a:r>
                      <a:r>
                        <a:rPr sz="1100" spc="-10" dirty="0">
                          <a:latin typeface="Arial"/>
                          <a:cs typeface="Arial"/>
                        </a:rPr>
                        <a:t> </a:t>
                      </a:r>
                      <a:r>
                        <a:rPr sz="1100" dirty="0">
                          <a:latin typeface="Arial"/>
                          <a:cs typeface="Arial"/>
                        </a:rPr>
                        <a:t>or</a:t>
                      </a:r>
                      <a:r>
                        <a:rPr sz="1100" spc="-5" dirty="0">
                          <a:latin typeface="Arial"/>
                          <a:cs typeface="Arial"/>
                        </a:rPr>
                        <a:t> </a:t>
                      </a:r>
                      <a:r>
                        <a:rPr sz="1100" dirty="0">
                          <a:latin typeface="Arial"/>
                          <a:cs typeface="Arial"/>
                        </a:rPr>
                        <a:t>of</a:t>
                      </a:r>
                      <a:r>
                        <a:rPr sz="1100" spc="-5" dirty="0">
                          <a:latin typeface="Arial"/>
                          <a:cs typeface="Arial"/>
                        </a:rPr>
                        <a:t> </a:t>
                      </a:r>
                      <a:r>
                        <a:rPr sz="1100" spc="-10" dirty="0">
                          <a:latin typeface="Arial"/>
                          <a:cs typeface="Arial"/>
                        </a:rPr>
                        <a:t>“no-</a:t>
                      </a:r>
                      <a:r>
                        <a:rPr sz="1100" dirty="0">
                          <a:latin typeface="Arial"/>
                          <a:cs typeface="Arial"/>
                        </a:rPr>
                        <a:t>frost”</a:t>
                      </a:r>
                      <a:r>
                        <a:rPr sz="1100" spc="-10" dirty="0">
                          <a:latin typeface="Arial"/>
                          <a:cs typeface="Arial"/>
                        </a:rPr>
                        <a:t> </a:t>
                      </a:r>
                      <a:r>
                        <a:rPr sz="1100" dirty="0">
                          <a:latin typeface="Arial"/>
                          <a:cs typeface="Arial"/>
                        </a:rPr>
                        <a:t>probe</a:t>
                      </a:r>
                      <a:r>
                        <a:rPr sz="1100" spc="-5" dirty="0">
                          <a:latin typeface="Arial"/>
                          <a:cs typeface="Arial"/>
                        </a:rPr>
                        <a:t> </a:t>
                      </a:r>
                      <a:r>
                        <a:rPr sz="1100" dirty="0">
                          <a:latin typeface="Arial"/>
                          <a:cs typeface="Arial"/>
                        </a:rPr>
                        <a:t>is</a:t>
                      </a:r>
                      <a:r>
                        <a:rPr sz="1100" spc="-5" dirty="0">
                          <a:latin typeface="Arial"/>
                          <a:cs typeface="Arial"/>
                        </a:rPr>
                        <a:t> </a:t>
                      </a:r>
                      <a:r>
                        <a:rPr sz="1100" dirty="0">
                          <a:latin typeface="Arial"/>
                          <a:cs typeface="Arial"/>
                        </a:rPr>
                        <a:t>in</a:t>
                      </a:r>
                      <a:r>
                        <a:rPr sz="1100" spc="-15" dirty="0">
                          <a:latin typeface="Arial"/>
                          <a:cs typeface="Arial"/>
                        </a:rPr>
                        <a:t> </a:t>
                      </a:r>
                      <a:r>
                        <a:rPr sz="1100" spc="-20" dirty="0">
                          <a:latin typeface="Arial"/>
                          <a:cs typeface="Arial"/>
                        </a:rPr>
                        <a:t>good </a:t>
                      </a:r>
                      <a:r>
                        <a:rPr sz="1100" dirty="0">
                          <a:latin typeface="Arial"/>
                          <a:cs typeface="Arial"/>
                        </a:rPr>
                        <a:t>condition,</a:t>
                      </a:r>
                      <a:r>
                        <a:rPr sz="1100" spc="-20" dirty="0">
                          <a:latin typeface="Arial"/>
                          <a:cs typeface="Arial"/>
                        </a:rPr>
                        <a:t> </a:t>
                      </a:r>
                      <a:r>
                        <a:rPr sz="1100" dirty="0">
                          <a:latin typeface="Arial"/>
                          <a:cs typeface="Arial"/>
                        </a:rPr>
                        <a:t>and</a:t>
                      </a:r>
                      <a:r>
                        <a:rPr sz="1100" spc="-15" dirty="0">
                          <a:latin typeface="Arial"/>
                          <a:cs typeface="Arial"/>
                        </a:rPr>
                        <a:t> </a:t>
                      </a:r>
                      <a:r>
                        <a:rPr sz="1100" dirty="0">
                          <a:latin typeface="Arial"/>
                          <a:cs typeface="Arial"/>
                        </a:rPr>
                        <a:t>that</a:t>
                      </a:r>
                      <a:r>
                        <a:rPr sz="1100" spc="-20" dirty="0">
                          <a:latin typeface="Arial"/>
                          <a:cs typeface="Arial"/>
                        </a:rPr>
                        <a:t> </a:t>
                      </a:r>
                      <a:r>
                        <a:rPr sz="1100" dirty="0">
                          <a:latin typeface="Arial"/>
                          <a:cs typeface="Arial"/>
                        </a:rPr>
                        <a:t>the</a:t>
                      </a:r>
                      <a:r>
                        <a:rPr sz="1100" spc="-15" dirty="0">
                          <a:latin typeface="Arial"/>
                          <a:cs typeface="Arial"/>
                        </a:rPr>
                        <a:t> </a:t>
                      </a:r>
                      <a:r>
                        <a:rPr sz="1100" dirty="0">
                          <a:latin typeface="Arial"/>
                          <a:cs typeface="Arial"/>
                        </a:rPr>
                        <a:t>sensor</a:t>
                      </a:r>
                      <a:r>
                        <a:rPr sz="1100" spc="-15" dirty="0">
                          <a:latin typeface="Arial"/>
                          <a:cs typeface="Arial"/>
                        </a:rPr>
                        <a:t> </a:t>
                      </a:r>
                      <a:r>
                        <a:rPr sz="1100" dirty="0">
                          <a:latin typeface="Arial"/>
                          <a:cs typeface="Arial"/>
                        </a:rPr>
                        <a:t>is</a:t>
                      </a:r>
                      <a:r>
                        <a:rPr sz="1100" spc="-20" dirty="0">
                          <a:latin typeface="Arial"/>
                          <a:cs typeface="Arial"/>
                        </a:rPr>
                        <a:t> </a:t>
                      </a:r>
                      <a:r>
                        <a:rPr sz="1100" spc="-10" dirty="0">
                          <a:latin typeface="Arial"/>
                          <a:cs typeface="Arial"/>
                        </a:rPr>
                        <a:t>properly</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pic>
        <p:nvPicPr>
          <p:cNvPr id="4" name="object 4"/>
          <p:cNvPicPr/>
          <p:nvPr/>
        </p:nvPicPr>
        <p:blipFill>
          <a:blip r:embed="rId2" cstate="print"/>
          <a:stretch>
            <a:fillRect/>
          </a:stretch>
        </p:blipFill>
        <p:spPr>
          <a:xfrm>
            <a:off x="2099266" y="2358762"/>
            <a:ext cx="3392004" cy="2554764"/>
          </a:xfrm>
          <a:prstGeom prst="rect">
            <a:avLst/>
          </a:prstGeom>
        </p:spPr>
      </p:pic>
      <p:sp>
        <p:nvSpPr>
          <p:cNvPr id="5" name="object 5"/>
          <p:cNvSpPr txBox="1"/>
          <p:nvPr/>
        </p:nvSpPr>
        <p:spPr>
          <a:xfrm>
            <a:off x="878126" y="888953"/>
            <a:ext cx="5812948" cy="1297649"/>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496"/>
              </a:spcBef>
            </a:pPr>
            <a:endParaRPr sz="974" dirty="0">
              <a:latin typeface="Verdana"/>
              <a:cs typeface="Verdana"/>
            </a:endParaRPr>
          </a:p>
          <a:p>
            <a:pPr marL="12369" marR="6184" algn="just">
              <a:lnSpc>
                <a:spcPct val="143800"/>
              </a:lnSpc>
              <a:spcBef>
                <a:spcPts val="5"/>
              </a:spcBef>
            </a:pPr>
            <a:r>
              <a:rPr sz="1071" dirty="0">
                <a:latin typeface="Arial"/>
                <a:cs typeface="Arial"/>
              </a:rPr>
              <a:t>This</a:t>
            </a:r>
            <a:r>
              <a:rPr sz="1071" spc="-24" dirty="0">
                <a:latin typeface="Arial"/>
                <a:cs typeface="Arial"/>
              </a:rPr>
              <a:t> </a:t>
            </a:r>
            <a:r>
              <a:rPr sz="1071" dirty="0">
                <a:latin typeface="Arial"/>
                <a:cs typeface="Arial"/>
              </a:rPr>
              <a:t>process</a:t>
            </a:r>
            <a:r>
              <a:rPr sz="1071" spc="-19" dirty="0">
                <a:latin typeface="Arial"/>
                <a:cs typeface="Arial"/>
              </a:rPr>
              <a:t> </a:t>
            </a:r>
            <a:r>
              <a:rPr sz="1071" dirty="0">
                <a:latin typeface="Arial"/>
                <a:cs typeface="Arial"/>
              </a:rPr>
              <a:t>of</a:t>
            </a:r>
            <a:r>
              <a:rPr sz="1071" spc="-29" dirty="0">
                <a:latin typeface="Arial"/>
                <a:cs typeface="Arial"/>
              </a:rPr>
              <a:t> </a:t>
            </a:r>
            <a:r>
              <a:rPr sz="1071" spc="-10" dirty="0">
                <a:latin typeface="Arial"/>
                <a:cs typeface="Arial"/>
              </a:rPr>
              <a:t>dehumidifying</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not</a:t>
            </a:r>
            <a:r>
              <a:rPr sz="1071" spc="-29" dirty="0">
                <a:latin typeface="Arial"/>
                <a:cs typeface="Arial"/>
              </a:rPr>
              <a:t> </a:t>
            </a:r>
            <a:r>
              <a:rPr sz="1071" dirty="0">
                <a:latin typeface="Arial"/>
                <a:cs typeface="Arial"/>
              </a:rPr>
              <a:t>only</a:t>
            </a:r>
            <a:r>
              <a:rPr sz="1071" spc="-24" dirty="0">
                <a:latin typeface="Arial"/>
                <a:cs typeface="Arial"/>
              </a:rPr>
              <a:t> </a:t>
            </a:r>
            <a:r>
              <a:rPr sz="1071" dirty="0">
                <a:latin typeface="Arial"/>
                <a:cs typeface="Arial"/>
              </a:rPr>
              <a:t>important</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passenger</a:t>
            </a:r>
            <a:r>
              <a:rPr sz="1071" spc="-29" dirty="0">
                <a:latin typeface="Arial"/>
                <a:cs typeface="Arial"/>
              </a:rPr>
              <a:t> </a:t>
            </a:r>
            <a:r>
              <a:rPr sz="1071" dirty="0">
                <a:latin typeface="Arial"/>
                <a:cs typeface="Arial"/>
              </a:rPr>
              <a:t>comfort</a:t>
            </a:r>
            <a:r>
              <a:rPr sz="1071" spc="-24" dirty="0">
                <a:latin typeface="Arial"/>
                <a:cs typeface="Arial"/>
              </a:rPr>
              <a:t> </a:t>
            </a:r>
            <a:r>
              <a:rPr sz="1071" dirty="0">
                <a:latin typeface="Arial"/>
                <a:cs typeface="Arial"/>
              </a:rPr>
              <a:t>but</a:t>
            </a:r>
            <a:r>
              <a:rPr sz="1071" spc="-29"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also</a:t>
            </a:r>
            <a:r>
              <a:rPr sz="1071" spc="-24" dirty="0">
                <a:latin typeface="Arial"/>
                <a:cs typeface="Arial"/>
              </a:rPr>
              <a:t> </a:t>
            </a:r>
            <a:r>
              <a:rPr sz="1071" dirty="0">
                <a:latin typeface="Arial"/>
                <a:cs typeface="Arial"/>
              </a:rPr>
              <a:t>be</a:t>
            </a:r>
            <a:r>
              <a:rPr sz="1071" spc="-29" dirty="0">
                <a:latin typeface="Arial"/>
                <a:cs typeface="Arial"/>
              </a:rPr>
              <a:t> </a:t>
            </a:r>
            <a:r>
              <a:rPr sz="1071" dirty="0">
                <a:latin typeface="Arial"/>
                <a:cs typeface="Arial"/>
              </a:rPr>
              <a:t>used</a:t>
            </a:r>
            <a:r>
              <a:rPr sz="1071" spc="-24" dirty="0">
                <a:latin typeface="Arial"/>
                <a:cs typeface="Arial"/>
              </a:rPr>
              <a:t> in </a:t>
            </a:r>
            <a:r>
              <a:rPr sz="1071" dirty="0">
                <a:latin typeface="Arial"/>
                <a:cs typeface="Arial"/>
              </a:rPr>
              <a:t>cold</a:t>
            </a:r>
            <a:r>
              <a:rPr sz="1071" spc="29"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humid</a:t>
            </a:r>
            <a:r>
              <a:rPr sz="1071" spc="29" dirty="0">
                <a:latin typeface="Arial"/>
                <a:cs typeface="Arial"/>
              </a:rPr>
              <a:t> </a:t>
            </a:r>
            <a:r>
              <a:rPr sz="1071" dirty="0">
                <a:latin typeface="Arial"/>
                <a:cs typeface="Arial"/>
              </a:rPr>
              <a:t>climates</a:t>
            </a:r>
            <a:r>
              <a:rPr sz="1071" spc="34"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reduce</a:t>
            </a:r>
            <a:r>
              <a:rPr sz="1071" spc="29" dirty="0">
                <a:latin typeface="Arial"/>
                <a:cs typeface="Arial"/>
              </a:rPr>
              <a:t> </a:t>
            </a:r>
            <a:r>
              <a:rPr sz="1071" dirty="0">
                <a:latin typeface="Arial"/>
                <a:cs typeface="Arial"/>
              </a:rPr>
              <a:t>windshield</a:t>
            </a:r>
            <a:r>
              <a:rPr sz="1071" spc="34" dirty="0">
                <a:latin typeface="Arial"/>
                <a:cs typeface="Arial"/>
              </a:rPr>
              <a:t> </a:t>
            </a:r>
            <a:r>
              <a:rPr sz="1071" dirty="0">
                <a:latin typeface="Arial"/>
                <a:cs typeface="Arial"/>
              </a:rPr>
              <a:t>fogging.</a:t>
            </a:r>
            <a:r>
              <a:rPr sz="1071" spc="34" dirty="0">
                <a:latin typeface="Arial"/>
                <a:cs typeface="Arial"/>
              </a:rPr>
              <a:t> </a:t>
            </a:r>
            <a:r>
              <a:rPr sz="1071" dirty="0">
                <a:latin typeface="Arial"/>
                <a:cs typeface="Arial"/>
              </a:rPr>
              <a:t>However,</a:t>
            </a:r>
            <a:r>
              <a:rPr sz="1071" spc="29"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large</a:t>
            </a:r>
            <a:r>
              <a:rPr sz="1071" spc="29" dirty="0">
                <a:latin typeface="Arial"/>
                <a:cs typeface="Arial"/>
              </a:rPr>
              <a:t> </a:t>
            </a:r>
            <a:r>
              <a:rPr sz="1071" dirty="0">
                <a:latin typeface="Arial"/>
                <a:cs typeface="Arial"/>
              </a:rPr>
              <a:t>amount</a:t>
            </a:r>
            <a:r>
              <a:rPr sz="1071" spc="29"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must</a:t>
            </a:r>
            <a:r>
              <a:rPr sz="1071" spc="34" dirty="0">
                <a:latin typeface="Arial"/>
                <a:cs typeface="Arial"/>
              </a:rPr>
              <a:t> </a:t>
            </a:r>
            <a:r>
              <a:rPr sz="1071" spc="-24" dirty="0">
                <a:latin typeface="Arial"/>
                <a:cs typeface="Arial"/>
              </a:rPr>
              <a:t>be </a:t>
            </a:r>
            <a:r>
              <a:rPr sz="1071" dirty="0">
                <a:latin typeface="Arial"/>
                <a:cs typeface="Arial"/>
              </a:rPr>
              <a:t>removed</a:t>
            </a:r>
            <a:r>
              <a:rPr sz="1071" spc="-15"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water</a:t>
            </a:r>
            <a:r>
              <a:rPr sz="1071" spc="-15" dirty="0">
                <a:latin typeface="Arial"/>
                <a:cs typeface="Arial"/>
              </a:rPr>
              <a:t> </a:t>
            </a:r>
            <a:r>
              <a:rPr sz="1071" dirty="0">
                <a:latin typeface="Arial"/>
                <a:cs typeface="Arial"/>
              </a:rPr>
              <a:t>vapor</a:t>
            </a:r>
            <a:r>
              <a:rPr sz="1071" spc="-1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order</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condense</a:t>
            </a:r>
            <a:r>
              <a:rPr sz="1071" spc="-19" dirty="0">
                <a:latin typeface="Arial"/>
                <a:cs typeface="Arial"/>
              </a:rPr>
              <a:t> </a:t>
            </a:r>
            <a:r>
              <a:rPr sz="1071" dirty="0">
                <a:latin typeface="Arial"/>
                <a:cs typeface="Arial"/>
              </a:rPr>
              <a:t>it,</a:t>
            </a:r>
            <a:r>
              <a:rPr sz="1071" spc="-15" dirty="0">
                <a:latin typeface="Arial"/>
                <a:cs typeface="Arial"/>
              </a:rPr>
              <a:t> </a:t>
            </a:r>
            <a:r>
              <a:rPr sz="1071" dirty="0">
                <a:latin typeface="Arial"/>
                <a:cs typeface="Arial"/>
              </a:rPr>
              <a:t>so</a:t>
            </a:r>
            <a:r>
              <a:rPr sz="1071" spc="-15" dirty="0">
                <a:latin typeface="Arial"/>
                <a:cs typeface="Arial"/>
              </a:rPr>
              <a:t> </a:t>
            </a:r>
            <a:r>
              <a:rPr sz="1071" dirty="0">
                <a:latin typeface="Arial"/>
                <a:cs typeface="Arial"/>
              </a:rPr>
              <a:t>extreme</a:t>
            </a:r>
            <a:r>
              <a:rPr sz="1071" spc="-15" dirty="0">
                <a:latin typeface="Arial"/>
                <a:cs typeface="Arial"/>
              </a:rPr>
              <a:t> </a:t>
            </a:r>
            <a:r>
              <a:rPr sz="1071" dirty="0">
                <a:latin typeface="Arial"/>
                <a:cs typeface="Arial"/>
              </a:rPr>
              <a:t>humidity</a:t>
            </a:r>
            <a:r>
              <a:rPr sz="1071" spc="-15" dirty="0">
                <a:latin typeface="Arial"/>
                <a:cs typeface="Arial"/>
              </a:rPr>
              <a:t> </a:t>
            </a:r>
            <a:r>
              <a:rPr sz="1071" dirty="0">
                <a:latin typeface="Arial"/>
                <a:cs typeface="Arial"/>
              </a:rPr>
              <a:t>reduces</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ability</a:t>
            </a:r>
            <a:r>
              <a:rPr sz="1071" spc="-15" dirty="0">
                <a:latin typeface="Arial"/>
                <a:cs typeface="Arial"/>
              </a:rPr>
              <a:t> </a:t>
            </a:r>
            <a:r>
              <a:rPr sz="1071" dirty="0">
                <a:latin typeface="Arial"/>
                <a:cs typeface="Arial"/>
              </a:rPr>
              <a:t>of</a:t>
            </a:r>
            <a:r>
              <a:rPr sz="1071" spc="-15" dirty="0">
                <a:latin typeface="Arial"/>
                <a:cs typeface="Arial"/>
              </a:rPr>
              <a:t> </a:t>
            </a:r>
            <a:r>
              <a:rPr sz="1071" spc="-24" dirty="0">
                <a:latin typeface="Arial"/>
                <a:cs typeface="Arial"/>
              </a:rPr>
              <a:t>the </a:t>
            </a:r>
            <a:r>
              <a:rPr sz="1071" dirty="0">
                <a:latin typeface="Arial"/>
                <a:cs typeface="Arial"/>
              </a:rPr>
              <a:t>evaporator</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lower</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temperature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incoming</a:t>
            </a:r>
            <a:r>
              <a:rPr sz="1071" spc="-15" dirty="0">
                <a:latin typeface="Arial"/>
                <a:cs typeface="Arial"/>
              </a:rPr>
              <a:t> </a:t>
            </a:r>
            <a:r>
              <a:rPr sz="1071" spc="-19" dirty="0">
                <a:latin typeface="Arial"/>
                <a:cs typeface="Arial"/>
              </a:rPr>
              <a:t>air.</a:t>
            </a:r>
            <a:endParaRPr sz="1071" dirty="0">
              <a:latin typeface="Arial"/>
              <a:cs typeface="Arial"/>
            </a:endParaRPr>
          </a:p>
        </p:txBody>
      </p:sp>
      <p:sp>
        <p:nvSpPr>
          <p:cNvPr id="6" name="object 6"/>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7" name="object 7"/>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9" name="object 9"/>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40</a:t>
            </a:r>
          </a:p>
        </p:txBody>
      </p:sp>
      <p:sp>
        <p:nvSpPr>
          <p:cNvPr id="10" name="object 3">
            <a:extLst>
              <a:ext uri="{FF2B5EF4-FFF2-40B4-BE49-F238E27FC236}">
                <a16:creationId xmlns:a16="http://schemas.microsoft.com/office/drawing/2014/main" id="{BBB5769D-B99B-5638-05C3-284FEC83C079}"/>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90494" y="1345826"/>
          <a:ext cx="5782027" cy="2352388"/>
        </p:xfrm>
        <a:graphic>
          <a:graphicData uri="http://schemas.openxmlformats.org/drawingml/2006/table">
            <a:tbl>
              <a:tblPr firstRow="1" bandRow="1">
                <a:tableStyleId>{2D5ABB26-0587-4C30-8999-92F81FD0307C}</a:tableStyleId>
              </a:tblPr>
              <a:tblGrid>
                <a:gridCol w="2891632">
                  <a:extLst>
                    <a:ext uri="{9D8B030D-6E8A-4147-A177-3AD203B41FA5}">
                      <a16:colId xmlns:a16="http://schemas.microsoft.com/office/drawing/2014/main" val="20000"/>
                    </a:ext>
                  </a:extLst>
                </a:gridCol>
                <a:gridCol w="2890395">
                  <a:extLst>
                    <a:ext uri="{9D8B030D-6E8A-4147-A177-3AD203B41FA5}">
                      <a16:colId xmlns:a16="http://schemas.microsoft.com/office/drawing/2014/main" val="20001"/>
                    </a:ext>
                  </a:extLst>
                </a:gridCol>
              </a:tblGrid>
              <a:tr h="549756">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0"/>
                        </a:lnSpc>
                      </a:pPr>
                      <a:r>
                        <a:rPr sz="1100" dirty="0">
                          <a:latin typeface="Arial"/>
                          <a:cs typeface="Arial"/>
                        </a:rPr>
                        <a:t>positioned.</a:t>
                      </a:r>
                      <a:r>
                        <a:rPr sz="1100" spc="229" dirty="0">
                          <a:latin typeface="Arial"/>
                          <a:cs typeface="Arial"/>
                        </a:rPr>
                        <a:t> </a:t>
                      </a:r>
                      <a:r>
                        <a:rPr sz="1100" dirty="0">
                          <a:latin typeface="Arial"/>
                          <a:cs typeface="Arial"/>
                        </a:rPr>
                        <a:t>Replace</a:t>
                      </a:r>
                      <a:r>
                        <a:rPr sz="1100" spc="-30" dirty="0">
                          <a:latin typeface="Arial"/>
                          <a:cs typeface="Arial"/>
                        </a:rPr>
                        <a:t> </a:t>
                      </a:r>
                      <a:r>
                        <a:rPr sz="1100" dirty="0">
                          <a:latin typeface="Arial"/>
                          <a:cs typeface="Arial"/>
                        </a:rPr>
                        <a:t>any</a:t>
                      </a:r>
                      <a:r>
                        <a:rPr sz="1100" spc="-35" dirty="0">
                          <a:latin typeface="Arial"/>
                          <a:cs typeface="Arial"/>
                        </a:rPr>
                        <a:t> </a:t>
                      </a:r>
                      <a:r>
                        <a:rPr sz="1100" dirty="0">
                          <a:latin typeface="Arial"/>
                          <a:cs typeface="Arial"/>
                        </a:rPr>
                        <a:t>defective</a:t>
                      </a:r>
                      <a:r>
                        <a:rPr sz="1100" spc="-30" dirty="0">
                          <a:latin typeface="Arial"/>
                          <a:cs typeface="Arial"/>
                        </a:rPr>
                        <a:t> </a:t>
                      </a:r>
                      <a:r>
                        <a:rPr sz="1100" dirty="0">
                          <a:latin typeface="Arial"/>
                          <a:cs typeface="Arial"/>
                        </a:rPr>
                        <a:t>parts</a:t>
                      </a:r>
                      <a:r>
                        <a:rPr sz="1100" spc="-30" dirty="0">
                          <a:latin typeface="Arial"/>
                          <a:cs typeface="Arial"/>
                        </a:rPr>
                        <a:t> </a:t>
                      </a:r>
                      <a:r>
                        <a:rPr sz="1100" spc="-25" dirty="0">
                          <a:latin typeface="Arial"/>
                          <a:cs typeface="Arial"/>
                        </a:rPr>
                        <a:t>as</a:t>
                      </a:r>
                      <a:endParaRPr sz="1100">
                        <a:latin typeface="Arial"/>
                        <a:cs typeface="Arial"/>
                      </a:endParaRPr>
                    </a:p>
                    <a:p>
                      <a:pPr marL="67945">
                        <a:lnSpc>
                          <a:spcPct val="100000"/>
                        </a:lnSpc>
                        <a:spcBef>
                          <a:spcPts val="580"/>
                        </a:spcBef>
                      </a:pPr>
                      <a:r>
                        <a:rPr sz="1100" spc="-10" dirty="0">
                          <a:latin typeface="Arial"/>
                          <a:cs typeface="Arial"/>
                        </a:rPr>
                        <a:t>needed.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018502">
                <a:tc>
                  <a:txBody>
                    <a:bodyPr/>
                    <a:lstStyle/>
                    <a:p>
                      <a:pPr marL="67945">
                        <a:lnSpc>
                          <a:spcPts val="1260"/>
                        </a:lnSpc>
                      </a:pPr>
                      <a:r>
                        <a:rPr sz="1100" dirty="0">
                          <a:latin typeface="Arial"/>
                          <a:cs typeface="Arial"/>
                        </a:rPr>
                        <a:t>2.</a:t>
                      </a:r>
                      <a:r>
                        <a:rPr sz="1100" spc="-20" dirty="0">
                          <a:latin typeface="Arial"/>
                          <a:cs typeface="Arial"/>
                        </a:rPr>
                        <a:t> </a:t>
                      </a:r>
                      <a:r>
                        <a:rPr sz="1100" dirty="0">
                          <a:latin typeface="Arial"/>
                          <a:cs typeface="Arial"/>
                        </a:rPr>
                        <a:t>Malfunction</a:t>
                      </a:r>
                      <a:r>
                        <a:rPr sz="1100" spc="-15" dirty="0">
                          <a:latin typeface="Arial"/>
                          <a:cs typeface="Arial"/>
                        </a:rPr>
                        <a:t> </a:t>
                      </a:r>
                      <a:r>
                        <a:rPr sz="1100" dirty="0">
                          <a:latin typeface="Arial"/>
                          <a:cs typeface="Arial"/>
                        </a:rPr>
                        <a:t>by</a:t>
                      </a:r>
                      <a:r>
                        <a:rPr sz="1100" spc="-15" dirty="0">
                          <a:latin typeface="Arial"/>
                          <a:cs typeface="Arial"/>
                        </a:rPr>
                        <a:t> </a:t>
                      </a:r>
                      <a:r>
                        <a:rPr sz="1100" dirty="0">
                          <a:latin typeface="Arial"/>
                          <a:cs typeface="Arial"/>
                        </a:rPr>
                        <a:t>the</a:t>
                      </a:r>
                      <a:r>
                        <a:rPr sz="1100" spc="-15" dirty="0">
                          <a:latin typeface="Arial"/>
                          <a:cs typeface="Arial"/>
                        </a:rPr>
                        <a:t> </a:t>
                      </a:r>
                      <a:r>
                        <a:rPr sz="1100" dirty="0">
                          <a:latin typeface="Arial"/>
                          <a:cs typeface="Arial"/>
                        </a:rPr>
                        <a:t>blower</a:t>
                      </a:r>
                      <a:r>
                        <a:rPr sz="1100" spc="-20" dirty="0">
                          <a:latin typeface="Arial"/>
                          <a:cs typeface="Arial"/>
                        </a:rPr>
                        <a:t> </a:t>
                      </a:r>
                      <a:r>
                        <a:rPr sz="1100" spc="-25" dirty="0">
                          <a:latin typeface="Arial"/>
                          <a:cs typeface="Arial"/>
                        </a:rPr>
                        <a:t>fan</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0"/>
                        </a:lnSpc>
                      </a:pPr>
                      <a:r>
                        <a:rPr sz="1100" dirty="0">
                          <a:latin typeface="Arial"/>
                          <a:cs typeface="Arial"/>
                        </a:rPr>
                        <a:t>2.</a:t>
                      </a:r>
                      <a:r>
                        <a:rPr sz="1100" spc="-15" dirty="0">
                          <a:latin typeface="Arial"/>
                          <a:cs typeface="Arial"/>
                        </a:rPr>
                        <a:t> </a:t>
                      </a:r>
                      <a:r>
                        <a:rPr sz="1100" dirty="0">
                          <a:latin typeface="Arial"/>
                          <a:cs typeface="Arial"/>
                        </a:rPr>
                        <a:t>With</a:t>
                      </a:r>
                      <a:r>
                        <a:rPr sz="1100" spc="-15" dirty="0">
                          <a:latin typeface="Arial"/>
                          <a:cs typeface="Arial"/>
                        </a:rPr>
                        <a:t> </a:t>
                      </a:r>
                      <a:r>
                        <a:rPr sz="1100" dirty="0">
                          <a:latin typeface="Arial"/>
                          <a:cs typeface="Arial"/>
                        </a:rPr>
                        <a:t>the</a:t>
                      </a:r>
                      <a:r>
                        <a:rPr sz="1100" spc="-15" dirty="0">
                          <a:latin typeface="Arial"/>
                          <a:cs typeface="Arial"/>
                        </a:rPr>
                        <a:t> </a:t>
                      </a:r>
                      <a:r>
                        <a:rPr sz="1100" dirty="0">
                          <a:latin typeface="Arial"/>
                          <a:cs typeface="Arial"/>
                        </a:rPr>
                        <a:t>A/C</a:t>
                      </a:r>
                      <a:r>
                        <a:rPr sz="1100" spc="-15" dirty="0">
                          <a:latin typeface="Arial"/>
                          <a:cs typeface="Arial"/>
                        </a:rPr>
                        <a:t> </a:t>
                      </a:r>
                      <a:r>
                        <a:rPr sz="1100" dirty="0">
                          <a:latin typeface="Arial"/>
                          <a:cs typeface="Arial"/>
                        </a:rPr>
                        <a:t>system</a:t>
                      </a:r>
                      <a:r>
                        <a:rPr sz="1100" spc="-15" dirty="0">
                          <a:latin typeface="Arial"/>
                          <a:cs typeface="Arial"/>
                        </a:rPr>
                        <a:t> </a:t>
                      </a:r>
                      <a:r>
                        <a:rPr sz="1100" dirty="0">
                          <a:latin typeface="Arial"/>
                          <a:cs typeface="Arial"/>
                        </a:rPr>
                        <a:t>running,</a:t>
                      </a:r>
                      <a:r>
                        <a:rPr sz="1100" spc="-15" dirty="0">
                          <a:latin typeface="Arial"/>
                          <a:cs typeface="Arial"/>
                        </a:rPr>
                        <a:t> </a:t>
                      </a:r>
                      <a:r>
                        <a:rPr sz="1100" dirty="0">
                          <a:latin typeface="Arial"/>
                          <a:cs typeface="Arial"/>
                        </a:rPr>
                        <a:t>at</a:t>
                      </a:r>
                      <a:r>
                        <a:rPr sz="1100" spc="-10" dirty="0">
                          <a:latin typeface="Arial"/>
                          <a:cs typeface="Arial"/>
                        </a:rPr>
                        <a:t> </a:t>
                      </a:r>
                      <a:r>
                        <a:rPr sz="1100" dirty="0">
                          <a:latin typeface="Arial"/>
                          <a:cs typeface="Arial"/>
                        </a:rPr>
                        <a:t>least</a:t>
                      </a:r>
                      <a:r>
                        <a:rPr sz="1100" spc="-15" dirty="0">
                          <a:latin typeface="Arial"/>
                          <a:cs typeface="Arial"/>
                        </a:rPr>
                        <a:t> </a:t>
                      </a:r>
                      <a:r>
                        <a:rPr sz="1100" spc="-25" dirty="0">
                          <a:latin typeface="Arial"/>
                          <a:cs typeface="Arial"/>
                        </a:rPr>
                        <a:t>the</a:t>
                      </a:r>
                      <a:endParaRPr sz="1100">
                        <a:latin typeface="Arial"/>
                        <a:cs typeface="Arial"/>
                      </a:endParaRPr>
                    </a:p>
                    <a:p>
                      <a:pPr marL="67945">
                        <a:lnSpc>
                          <a:spcPct val="100000"/>
                        </a:lnSpc>
                        <a:spcBef>
                          <a:spcPts val="575"/>
                        </a:spcBef>
                      </a:pPr>
                      <a:r>
                        <a:rPr sz="1100" dirty="0">
                          <a:latin typeface="Arial"/>
                          <a:cs typeface="Arial"/>
                        </a:rPr>
                        <a:t>first</a:t>
                      </a:r>
                      <a:r>
                        <a:rPr sz="1100" spc="-25" dirty="0">
                          <a:latin typeface="Arial"/>
                          <a:cs typeface="Arial"/>
                        </a:rPr>
                        <a:t> </a:t>
                      </a:r>
                      <a:r>
                        <a:rPr sz="1100" dirty="0">
                          <a:latin typeface="Arial"/>
                          <a:cs typeface="Arial"/>
                        </a:rPr>
                        <a:t>ventilation</a:t>
                      </a:r>
                      <a:r>
                        <a:rPr sz="1100" spc="-20" dirty="0">
                          <a:latin typeface="Arial"/>
                          <a:cs typeface="Arial"/>
                        </a:rPr>
                        <a:t> </a:t>
                      </a:r>
                      <a:r>
                        <a:rPr sz="1100" dirty="0">
                          <a:latin typeface="Arial"/>
                          <a:cs typeface="Arial"/>
                        </a:rPr>
                        <a:t>speed</a:t>
                      </a:r>
                      <a:r>
                        <a:rPr sz="1100" spc="-20" dirty="0">
                          <a:latin typeface="Arial"/>
                          <a:cs typeface="Arial"/>
                        </a:rPr>
                        <a:t> </a:t>
                      </a:r>
                      <a:r>
                        <a:rPr sz="1100" dirty="0">
                          <a:latin typeface="Arial"/>
                          <a:cs typeface="Arial"/>
                        </a:rPr>
                        <a:t>must</a:t>
                      </a:r>
                      <a:r>
                        <a:rPr sz="1100" spc="-20" dirty="0">
                          <a:latin typeface="Arial"/>
                          <a:cs typeface="Arial"/>
                        </a:rPr>
                        <a:t> </a:t>
                      </a:r>
                      <a:r>
                        <a:rPr sz="1100" dirty="0">
                          <a:latin typeface="Arial"/>
                          <a:cs typeface="Arial"/>
                        </a:rPr>
                        <a:t>work.</a:t>
                      </a:r>
                      <a:r>
                        <a:rPr sz="1100" spc="254" dirty="0">
                          <a:latin typeface="Arial"/>
                          <a:cs typeface="Arial"/>
                        </a:rPr>
                        <a:t> </a:t>
                      </a:r>
                      <a:r>
                        <a:rPr sz="1100" spc="-10" dirty="0">
                          <a:latin typeface="Arial"/>
                          <a:cs typeface="Arial"/>
                        </a:rPr>
                        <a:t>Otherwise,</a:t>
                      </a:r>
                      <a:endParaRPr sz="1100">
                        <a:latin typeface="Arial"/>
                        <a:cs typeface="Arial"/>
                      </a:endParaRPr>
                    </a:p>
                    <a:p>
                      <a:pPr marL="68580" marR="252095">
                        <a:lnSpc>
                          <a:spcPct val="143700"/>
                        </a:lnSpc>
                        <a:spcBef>
                          <a:spcPts val="5"/>
                        </a:spcBef>
                      </a:pPr>
                      <a:r>
                        <a:rPr sz="1100" dirty="0">
                          <a:latin typeface="Arial"/>
                          <a:cs typeface="Arial"/>
                        </a:rPr>
                        <a:t>make</a:t>
                      </a:r>
                      <a:r>
                        <a:rPr sz="1100" spc="-20" dirty="0">
                          <a:latin typeface="Arial"/>
                          <a:cs typeface="Arial"/>
                        </a:rPr>
                        <a:t> </a:t>
                      </a:r>
                      <a:r>
                        <a:rPr sz="1100" dirty="0">
                          <a:latin typeface="Arial"/>
                          <a:cs typeface="Arial"/>
                        </a:rPr>
                        <a:t>sure</a:t>
                      </a:r>
                      <a:r>
                        <a:rPr sz="1100" spc="-15"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electrical</a:t>
                      </a:r>
                      <a:r>
                        <a:rPr sz="1100" spc="-20" dirty="0">
                          <a:latin typeface="Arial"/>
                          <a:cs typeface="Arial"/>
                        </a:rPr>
                        <a:t> </a:t>
                      </a:r>
                      <a:r>
                        <a:rPr sz="1100" dirty="0">
                          <a:latin typeface="Arial"/>
                          <a:cs typeface="Arial"/>
                        </a:rPr>
                        <a:t>system</a:t>
                      </a:r>
                      <a:r>
                        <a:rPr sz="1100" spc="-25" dirty="0">
                          <a:latin typeface="Arial"/>
                          <a:cs typeface="Arial"/>
                        </a:rPr>
                        <a:t> </a:t>
                      </a:r>
                      <a:r>
                        <a:rPr sz="1100" dirty="0">
                          <a:latin typeface="Arial"/>
                          <a:cs typeface="Arial"/>
                        </a:rPr>
                        <a:t>is</a:t>
                      </a:r>
                      <a:r>
                        <a:rPr sz="1100" spc="-15" dirty="0">
                          <a:latin typeface="Arial"/>
                          <a:cs typeface="Arial"/>
                        </a:rPr>
                        <a:t> </a:t>
                      </a:r>
                      <a:r>
                        <a:rPr sz="1100" spc="-10" dirty="0">
                          <a:latin typeface="Arial"/>
                          <a:cs typeface="Arial"/>
                        </a:rPr>
                        <a:t>properly connected.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784130">
                <a:tc>
                  <a:txBody>
                    <a:bodyPr/>
                    <a:lstStyle/>
                    <a:p>
                      <a:pPr marL="67945">
                        <a:lnSpc>
                          <a:spcPts val="1260"/>
                        </a:lnSpc>
                      </a:pPr>
                      <a:r>
                        <a:rPr sz="1100" dirty="0">
                          <a:latin typeface="Arial"/>
                          <a:cs typeface="Arial"/>
                        </a:rPr>
                        <a:t>3.</a:t>
                      </a:r>
                      <a:r>
                        <a:rPr sz="1100" spc="-30" dirty="0">
                          <a:latin typeface="Arial"/>
                          <a:cs typeface="Arial"/>
                        </a:rPr>
                        <a:t> </a:t>
                      </a:r>
                      <a:r>
                        <a:rPr sz="1100" dirty="0">
                          <a:latin typeface="Arial"/>
                          <a:cs typeface="Arial"/>
                        </a:rPr>
                        <a:t>Compressor</a:t>
                      </a:r>
                      <a:r>
                        <a:rPr sz="1100" spc="-25" dirty="0">
                          <a:latin typeface="Arial"/>
                          <a:cs typeface="Arial"/>
                        </a:rPr>
                        <a:t> </a:t>
                      </a:r>
                      <a:r>
                        <a:rPr sz="1100" dirty="0">
                          <a:latin typeface="Arial"/>
                          <a:cs typeface="Arial"/>
                        </a:rPr>
                        <a:t>displacement</a:t>
                      </a:r>
                      <a:r>
                        <a:rPr sz="1100" spc="-25" dirty="0">
                          <a:latin typeface="Arial"/>
                          <a:cs typeface="Arial"/>
                        </a:rPr>
                        <a:t> </a:t>
                      </a:r>
                      <a:r>
                        <a:rPr sz="1100" dirty="0">
                          <a:latin typeface="Arial"/>
                          <a:cs typeface="Arial"/>
                        </a:rPr>
                        <a:t>regulator</a:t>
                      </a:r>
                      <a:r>
                        <a:rPr sz="1100" spc="-30" dirty="0">
                          <a:latin typeface="Arial"/>
                          <a:cs typeface="Arial"/>
                        </a:rPr>
                        <a:t> </a:t>
                      </a:r>
                      <a:r>
                        <a:rPr sz="1100" spc="-20" dirty="0">
                          <a:latin typeface="Arial"/>
                          <a:cs typeface="Arial"/>
                        </a:rPr>
                        <a:t>valve</a:t>
                      </a:r>
                      <a:endParaRPr sz="1100">
                        <a:latin typeface="Arial"/>
                        <a:cs typeface="Arial"/>
                      </a:endParaRPr>
                    </a:p>
                    <a:p>
                      <a:pPr marL="67945" marR="260985">
                        <a:lnSpc>
                          <a:spcPct val="143700"/>
                        </a:lnSpc>
                        <a:spcBef>
                          <a:spcPts val="5"/>
                        </a:spcBef>
                      </a:pPr>
                      <a:r>
                        <a:rPr sz="1100" dirty="0">
                          <a:latin typeface="Arial"/>
                          <a:cs typeface="Arial"/>
                        </a:rPr>
                        <a:t>is</a:t>
                      </a:r>
                      <a:r>
                        <a:rPr sz="1100" spc="-30" dirty="0">
                          <a:latin typeface="Arial"/>
                          <a:cs typeface="Arial"/>
                        </a:rPr>
                        <a:t> </a:t>
                      </a:r>
                      <a:r>
                        <a:rPr sz="1100" dirty="0">
                          <a:latin typeface="Arial"/>
                          <a:cs typeface="Arial"/>
                        </a:rPr>
                        <a:t>defective</a:t>
                      </a:r>
                      <a:r>
                        <a:rPr sz="1100" spc="-25" dirty="0">
                          <a:latin typeface="Arial"/>
                          <a:cs typeface="Arial"/>
                        </a:rPr>
                        <a:t> </a:t>
                      </a:r>
                      <a:r>
                        <a:rPr sz="1100" dirty="0">
                          <a:latin typeface="Arial"/>
                          <a:cs typeface="Arial"/>
                        </a:rPr>
                        <a:t>(only</a:t>
                      </a:r>
                      <a:r>
                        <a:rPr sz="1100" spc="-25" dirty="0">
                          <a:latin typeface="Arial"/>
                          <a:cs typeface="Arial"/>
                        </a:rPr>
                        <a:t> </a:t>
                      </a:r>
                      <a:r>
                        <a:rPr sz="1100" dirty="0">
                          <a:latin typeface="Arial"/>
                          <a:cs typeface="Arial"/>
                        </a:rPr>
                        <a:t>for</a:t>
                      </a:r>
                      <a:r>
                        <a:rPr sz="1100" spc="-25" dirty="0">
                          <a:latin typeface="Arial"/>
                          <a:cs typeface="Arial"/>
                        </a:rPr>
                        <a:t> </a:t>
                      </a:r>
                      <a:r>
                        <a:rPr sz="1100" dirty="0">
                          <a:latin typeface="Arial"/>
                          <a:cs typeface="Arial"/>
                        </a:rPr>
                        <a:t>variable</a:t>
                      </a:r>
                      <a:r>
                        <a:rPr sz="1100" spc="-30" dirty="0">
                          <a:latin typeface="Arial"/>
                          <a:cs typeface="Arial"/>
                        </a:rPr>
                        <a:t> </a:t>
                      </a:r>
                      <a:r>
                        <a:rPr sz="1100" spc="-10" dirty="0">
                          <a:latin typeface="Arial"/>
                          <a:cs typeface="Arial"/>
                        </a:rPr>
                        <a:t>displacement compressors)</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60"/>
                        </a:lnSpc>
                      </a:pPr>
                      <a:r>
                        <a:rPr sz="1100" dirty="0">
                          <a:latin typeface="Arial"/>
                          <a:cs typeface="Arial"/>
                        </a:rPr>
                        <a:t>3.</a:t>
                      </a:r>
                      <a:r>
                        <a:rPr sz="1100" spc="-20" dirty="0">
                          <a:latin typeface="Arial"/>
                          <a:cs typeface="Arial"/>
                        </a:rPr>
                        <a:t> </a:t>
                      </a:r>
                      <a:r>
                        <a:rPr sz="1100" dirty="0">
                          <a:latin typeface="Arial"/>
                          <a:cs typeface="Arial"/>
                        </a:rPr>
                        <a:t>Check</a:t>
                      </a:r>
                      <a:r>
                        <a:rPr sz="1100" spc="-15" dirty="0">
                          <a:latin typeface="Arial"/>
                          <a:cs typeface="Arial"/>
                        </a:rPr>
                        <a:t> </a:t>
                      </a:r>
                      <a:r>
                        <a:rPr sz="1100" dirty="0">
                          <a:latin typeface="Arial"/>
                          <a:cs typeface="Arial"/>
                        </a:rPr>
                        <a:t>the</a:t>
                      </a:r>
                      <a:r>
                        <a:rPr sz="1100" spc="-15" dirty="0">
                          <a:latin typeface="Arial"/>
                          <a:cs typeface="Arial"/>
                        </a:rPr>
                        <a:t> </a:t>
                      </a:r>
                      <a:r>
                        <a:rPr sz="1100" dirty="0">
                          <a:latin typeface="Arial"/>
                          <a:cs typeface="Arial"/>
                        </a:rPr>
                        <a:t>operation</a:t>
                      </a:r>
                      <a:r>
                        <a:rPr sz="1100" spc="-25" dirty="0">
                          <a:latin typeface="Arial"/>
                          <a:cs typeface="Arial"/>
                        </a:rPr>
                        <a:t> </a:t>
                      </a:r>
                      <a:r>
                        <a:rPr sz="1100" dirty="0">
                          <a:latin typeface="Arial"/>
                          <a:cs typeface="Arial"/>
                        </a:rPr>
                        <a:t>of</a:t>
                      </a:r>
                      <a:r>
                        <a:rPr sz="1100" spc="-15" dirty="0">
                          <a:latin typeface="Arial"/>
                          <a:cs typeface="Arial"/>
                        </a:rPr>
                        <a:t> </a:t>
                      </a:r>
                      <a:r>
                        <a:rPr sz="1100" dirty="0">
                          <a:latin typeface="Arial"/>
                          <a:cs typeface="Arial"/>
                        </a:rPr>
                        <a:t>the</a:t>
                      </a:r>
                      <a:r>
                        <a:rPr sz="1100" spc="-15" dirty="0">
                          <a:latin typeface="Arial"/>
                          <a:cs typeface="Arial"/>
                        </a:rPr>
                        <a:t> </a:t>
                      </a:r>
                      <a:r>
                        <a:rPr sz="1100" spc="-10" dirty="0">
                          <a:latin typeface="Arial"/>
                          <a:cs typeface="Arial"/>
                        </a:rPr>
                        <a:t>compressor</a:t>
                      </a:r>
                      <a:endParaRPr sz="1100">
                        <a:latin typeface="Arial"/>
                        <a:cs typeface="Arial"/>
                      </a:endParaRPr>
                    </a:p>
                    <a:p>
                      <a:pPr marL="67945">
                        <a:lnSpc>
                          <a:spcPct val="100000"/>
                        </a:lnSpc>
                        <a:spcBef>
                          <a:spcPts val="580"/>
                        </a:spcBef>
                      </a:pPr>
                      <a:r>
                        <a:rPr sz="1100" dirty="0">
                          <a:latin typeface="Arial"/>
                          <a:cs typeface="Arial"/>
                        </a:rPr>
                        <a:t>displacement</a:t>
                      </a:r>
                      <a:r>
                        <a:rPr sz="1100" spc="-40" dirty="0">
                          <a:latin typeface="Arial"/>
                          <a:cs typeface="Arial"/>
                        </a:rPr>
                        <a:t> </a:t>
                      </a:r>
                      <a:r>
                        <a:rPr sz="1100" dirty="0">
                          <a:latin typeface="Arial"/>
                          <a:cs typeface="Arial"/>
                        </a:rPr>
                        <a:t>regulator</a:t>
                      </a:r>
                      <a:r>
                        <a:rPr sz="1100" spc="-45" dirty="0">
                          <a:latin typeface="Arial"/>
                          <a:cs typeface="Arial"/>
                        </a:rPr>
                        <a:t> </a:t>
                      </a:r>
                      <a:r>
                        <a:rPr sz="1100" spc="-10" dirty="0">
                          <a:latin typeface="Arial"/>
                          <a:cs typeface="Arial"/>
                        </a:rPr>
                        <a:t>valve.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3" name="object 3"/>
          <p:cNvSpPr txBox="1"/>
          <p:nvPr/>
        </p:nvSpPr>
        <p:spPr>
          <a:xfrm>
            <a:off x="878127" y="3991583"/>
            <a:ext cx="5813566" cy="4945334"/>
          </a:xfrm>
          <a:prstGeom prst="rect">
            <a:avLst/>
          </a:prstGeom>
        </p:spPr>
        <p:txBody>
          <a:bodyPr vert="horz" wrap="square" lIns="0" tIns="11750" rIns="0" bIns="0" rtlCol="0">
            <a:spAutoFit/>
          </a:bodyPr>
          <a:lstStyle/>
          <a:p>
            <a:pPr marL="12369" algn="just">
              <a:spcBef>
                <a:spcPts val="93"/>
              </a:spcBef>
            </a:pPr>
            <a:r>
              <a:rPr sz="1071" dirty="0">
                <a:latin typeface="Arial"/>
                <a:cs typeface="Arial"/>
              </a:rPr>
              <a:t>The</a:t>
            </a:r>
            <a:r>
              <a:rPr sz="1071" spc="-29" dirty="0">
                <a:latin typeface="Arial"/>
                <a:cs typeface="Arial"/>
              </a:rPr>
              <a:t> </a:t>
            </a:r>
            <a:r>
              <a:rPr sz="1071" dirty="0">
                <a:latin typeface="Arial"/>
                <a:cs typeface="Arial"/>
              </a:rPr>
              <a:t>following</a:t>
            </a:r>
            <a:r>
              <a:rPr sz="1071" spc="-29" dirty="0">
                <a:latin typeface="Arial"/>
                <a:cs typeface="Arial"/>
              </a:rPr>
              <a:t> </a:t>
            </a:r>
            <a:r>
              <a:rPr sz="1071" dirty="0">
                <a:latin typeface="Arial"/>
                <a:cs typeface="Arial"/>
              </a:rPr>
              <a:t>test</a:t>
            </a:r>
            <a:r>
              <a:rPr sz="1071" spc="-29" dirty="0">
                <a:latin typeface="Arial"/>
                <a:cs typeface="Arial"/>
              </a:rPr>
              <a:t> </a:t>
            </a:r>
            <a:r>
              <a:rPr sz="1071" dirty="0">
                <a:latin typeface="Arial"/>
                <a:cs typeface="Arial"/>
              </a:rPr>
              <a:t>steps</a:t>
            </a:r>
            <a:r>
              <a:rPr sz="1071" spc="-34" dirty="0">
                <a:latin typeface="Arial"/>
                <a:cs typeface="Arial"/>
              </a:rPr>
              <a:t> </a:t>
            </a:r>
            <a:r>
              <a:rPr sz="1071" dirty="0">
                <a:latin typeface="Arial"/>
                <a:cs typeface="Arial"/>
              </a:rPr>
              <a:t>should</a:t>
            </a:r>
            <a:r>
              <a:rPr sz="1071" spc="-29" dirty="0">
                <a:latin typeface="Arial"/>
                <a:cs typeface="Arial"/>
              </a:rPr>
              <a:t> </a:t>
            </a:r>
            <a:r>
              <a:rPr sz="1071" dirty="0">
                <a:latin typeface="Arial"/>
                <a:cs typeface="Arial"/>
              </a:rPr>
              <a:t>be</a:t>
            </a:r>
            <a:r>
              <a:rPr sz="1071" spc="-29" dirty="0">
                <a:latin typeface="Arial"/>
                <a:cs typeface="Arial"/>
              </a:rPr>
              <a:t> </a:t>
            </a:r>
            <a:r>
              <a:rPr sz="1071" dirty="0">
                <a:latin typeface="Arial"/>
                <a:cs typeface="Arial"/>
              </a:rPr>
              <a:t>considered</a:t>
            </a:r>
            <a:r>
              <a:rPr sz="1071" spc="-29" dirty="0">
                <a:latin typeface="Arial"/>
                <a:cs typeface="Arial"/>
              </a:rPr>
              <a:t> </a:t>
            </a:r>
            <a:r>
              <a:rPr sz="1071" dirty="0">
                <a:latin typeface="Arial"/>
                <a:cs typeface="Arial"/>
              </a:rPr>
              <a:t>during</a:t>
            </a:r>
            <a:r>
              <a:rPr sz="1071" spc="-24" dirty="0">
                <a:latin typeface="Arial"/>
                <a:cs typeface="Arial"/>
              </a:rPr>
              <a:t> </a:t>
            </a:r>
            <a:r>
              <a:rPr sz="1071" spc="-10" dirty="0">
                <a:latin typeface="Arial"/>
                <a:cs typeface="Arial"/>
              </a:rPr>
              <a:t>troubleshooting:</a:t>
            </a:r>
            <a:endParaRPr sz="1071">
              <a:latin typeface="Arial"/>
              <a:cs typeface="Arial"/>
            </a:endParaRPr>
          </a:p>
          <a:p>
            <a:pPr marL="455161" indent="-220160">
              <a:spcBef>
                <a:spcPts val="1144"/>
              </a:spcBef>
              <a:buAutoNum type="alphaLcPeriod"/>
              <a:tabLst>
                <a:tab pos="455161" algn="l"/>
              </a:tabLst>
            </a:pPr>
            <a:r>
              <a:rPr sz="1071" dirty="0">
                <a:latin typeface="Arial"/>
                <a:cs typeface="Arial"/>
              </a:rPr>
              <a:t>Check</a:t>
            </a:r>
            <a:r>
              <a:rPr sz="1071" spc="-29" dirty="0">
                <a:latin typeface="Arial"/>
                <a:cs typeface="Arial"/>
              </a:rPr>
              <a:t> </a:t>
            </a:r>
            <a:r>
              <a:rPr sz="1071" dirty="0">
                <a:latin typeface="Arial"/>
                <a:cs typeface="Arial"/>
              </a:rPr>
              <a:t>evaporator</a:t>
            </a:r>
            <a:r>
              <a:rPr sz="1071" spc="-24"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contamination</a:t>
            </a:r>
            <a:r>
              <a:rPr sz="1071" spc="-24" dirty="0">
                <a:latin typeface="Arial"/>
                <a:cs typeface="Arial"/>
              </a:rPr>
              <a:t> </a:t>
            </a:r>
            <a:r>
              <a:rPr sz="1071" dirty="0">
                <a:latin typeface="Arial"/>
                <a:cs typeface="Arial"/>
              </a:rPr>
              <a:t>Inspect</a:t>
            </a:r>
            <a:r>
              <a:rPr sz="1071" spc="-24" dirty="0">
                <a:latin typeface="Arial"/>
                <a:cs typeface="Arial"/>
              </a:rPr>
              <a:t> </a:t>
            </a:r>
            <a:r>
              <a:rPr sz="1071" dirty="0">
                <a:latin typeface="Arial"/>
                <a:cs typeface="Arial"/>
              </a:rPr>
              <a:t>evaporator</a:t>
            </a:r>
            <a:r>
              <a:rPr sz="1071" spc="-24" dirty="0">
                <a:latin typeface="Arial"/>
                <a:cs typeface="Arial"/>
              </a:rPr>
              <a:t> </a:t>
            </a:r>
            <a:r>
              <a:rPr sz="1071" dirty="0">
                <a:latin typeface="Arial"/>
                <a:cs typeface="Arial"/>
              </a:rPr>
              <a:t>for</a:t>
            </a:r>
            <a:r>
              <a:rPr sz="1071" spc="-24" dirty="0">
                <a:latin typeface="Arial"/>
                <a:cs typeface="Arial"/>
              </a:rPr>
              <a:t> </a:t>
            </a:r>
            <a:r>
              <a:rPr sz="1071" spc="-10" dirty="0">
                <a:latin typeface="Arial"/>
                <a:cs typeface="Arial"/>
              </a:rPr>
              <a:t>damage</a:t>
            </a:r>
            <a:endParaRPr sz="1071">
              <a:latin typeface="Arial"/>
              <a:cs typeface="Arial"/>
            </a:endParaRPr>
          </a:p>
          <a:p>
            <a:pPr marL="455161" indent="-220160">
              <a:spcBef>
                <a:spcPts val="565"/>
              </a:spcBef>
              <a:buAutoNum type="alphaLcPeriod"/>
              <a:tabLst>
                <a:tab pos="455161" algn="l"/>
              </a:tabLst>
            </a:pPr>
            <a:r>
              <a:rPr sz="1071" dirty="0">
                <a:latin typeface="Arial"/>
                <a:cs typeface="Arial"/>
              </a:rPr>
              <a:t>Check</a:t>
            </a:r>
            <a:r>
              <a:rPr sz="1071" spc="-29" dirty="0">
                <a:latin typeface="Arial"/>
                <a:cs typeface="Arial"/>
              </a:rPr>
              <a:t> </a:t>
            </a:r>
            <a:r>
              <a:rPr sz="1071" dirty="0">
                <a:latin typeface="Arial"/>
                <a:cs typeface="Arial"/>
              </a:rPr>
              <a:t>connection</a:t>
            </a:r>
            <a:r>
              <a:rPr sz="1071" spc="-29" dirty="0">
                <a:latin typeface="Arial"/>
                <a:cs typeface="Arial"/>
              </a:rPr>
              <a:t> </a:t>
            </a:r>
            <a:r>
              <a:rPr sz="1071" dirty="0">
                <a:latin typeface="Arial"/>
                <a:cs typeface="Arial"/>
              </a:rPr>
              <a:t>pipes</a:t>
            </a:r>
            <a:r>
              <a:rPr sz="1071" spc="-29" dirty="0">
                <a:latin typeface="Arial"/>
                <a:cs typeface="Arial"/>
              </a:rPr>
              <a:t> </a:t>
            </a:r>
            <a:r>
              <a:rPr sz="1071" dirty="0">
                <a:latin typeface="Arial"/>
                <a:cs typeface="Arial"/>
              </a:rPr>
              <a:t>for</a:t>
            </a:r>
            <a:r>
              <a:rPr sz="1071" spc="-29" dirty="0">
                <a:latin typeface="Arial"/>
                <a:cs typeface="Arial"/>
              </a:rPr>
              <a:t> </a:t>
            </a:r>
            <a:r>
              <a:rPr sz="1071" dirty="0">
                <a:latin typeface="Arial"/>
                <a:cs typeface="Arial"/>
              </a:rPr>
              <a:t>correct</a:t>
            </a:r>
            <a:r>
              <a:rPr sz="1071" spc="-24" dirty="0">
                <a:latin typeface="Arial"/>
                <a:cs typeface="Arial"/>
              </a:rPr>
              <a:t> fit</a:t>
            </a:r>
            <a:endParaRPr sz="1071">
              <a:latin typeface="Arial"/>
              <a:cs typeface="Arial"/>
            </a:endParaRPr>
          </a:p>
          <a:p>
            <a:pPr marL="454543" indent="-219541">
              <a:spcBef>
                <a:spcPts val="560"/>
              </a:spcBef>
              <a:buAutoNum type="alphaLcPeriod"/>
              <a:tabLst>
                <a:tab pos="454543" algn="l"/>
              </a:tabLst>
            </a:pPr>
            <a:r>
              <a:rPr sz="1071" dirty="0">
                <a:latin typeface="Arial"/>
                <a:cs typeface="Arial"/>
              </a:rPr>
              <a:t>Leak</a:t>
            </a:r>
            <a:r>
              <a:rPr sz="1071" spc="-24" dirty="0">
                <a:latin typeface="Arial"/>
                <a:cs typeface="Arial"/>
              </a:rPr>
              <a:t> </a:t>
            </a:r>
            <a:r>
              <a:rPr sz="1071" spc="-19" dirty="0">
                <a:latin typeface="Arial"/>
                <a:cs typeface="Arial"/>
              </a:rPr>
              <a:t>test</a:t>
            </a:r>
            <a:endParaRPr sz="1071">
              <a:latin typeface="Arial"/>
              <a:cs typeface="Arial"/>
            </a:endParaRPr>
          </a:p>
          <a:p>
            <a:pPr marL="455161" indent="-220160">
              <a:spcBef>
                <a:spcPts val="560"/>
              </a:spcBef>
              <a:buAutoNum type="alphaLcPeriod"/>
              <a:tabLst>
                <a:tab pos="455161" algn="l"/>
              </a:tabLst>
            </a:pPr>
            <a:r>
              <a:rPr sz="1071" dirty="0">
                <a:latin typeface="Arial"/>
                <a:cs typeface="Arial"/>
              </a:rPr>
              <a:t>Pressure</a:t>
            </a:r>
            <a:r>
              <a:rPr sz="1071" spc="-24" dirty="0">
                <a:latin typeface="Arial"/>
                <a:cs typeface="Arial"/>
              </a:rPr>
              <a:t> </a:t>
            </a:r>
            <a:r>
              <a:rPr sz="1071" dirty="0">
                <a:latin typeface="Arial"/>
                <a:cs typeface="Arial"/>
              </a:rPr>
              <a:t>measurement</a:t>
            </a:r>
            <a:r>
              <a:rPr sz="1071" spc="-24" dirty="0">
                <a:latin typeface="Arial"/>
                <a:cs typeface="Arial"/>
              </a:rPr>
              <a:t> </a:t>
            </a:r>
            <a:r>
              <a:rPr sz="1071" dirty="0">
                <a:latin typeface="Arial"/>
                <a:cs typeface="Arial"/>
              </a:rPr>
              <a:t>with</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switched</a:t>
            </a:r>
            <a:r>
              <a:rPr sz="1071" spc="-24"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engine</a:t>
            </a:r>
            <a:r>
              <a:rPr sz="1071" spc="-24" dirty="0">
                <a:latin typeface="Arial"/>
                <a:cs typeface="Arial"/>
              </a:rPr>
              <a:t> </a:t>
            </a:r>
            <a:r>
              <a:rPr sz="1071" spc="-10" dirty="0">
                <a:latin typeface="Arial"/>
                <a:cs typeface="Arial"/>
              </a:rPr>
              <a:t>running</a:t>
            </a:r>
            <a:endParaRPr sz="1071">
              <a:latin typeface="Arial"/>
              <a:cs typeface="Arial"/>
            </a:endParaRPr>
          </a:p>
          <a:p>
            <a:pPr marL="455161" indent="-220160">
              <a:spcBef>
                <a:spcPts val="570"/>
              </a:spcBef>
              <a:buAutoNum type="alphaLcPeriod"/>
              <a:tabLst>
                <a:tab pos="455161" algn="l"/>
              </a:tabLst>
            </a:pPr>
            <a:r>
              <a:rPr sz="1071" dirty="0">
                <a:latin typeface="Arial"/>
                <a:cs typeface="Arial"/>
              </a:rPr>
              <a:t>Temperature</a:t>
            </a:r>
            <a:r>
              <a:rPr sz="1071" spc="-24" dirty="0">
                <a:latin typeface="Arial"/>
                <a:cs typeface="Arial"/>
              </a:rPr>
              <a:t> </a:t>
            </a:r>
            <a:r>
              <a:rPr sz="1071" dirty="0">
                <a:latin typeface="Arial"/>
                <a:cs typeface="Arial"/>
              </a:rPr>
              <a:t>measurement</a:t>
            </a:r>
            <a:r>
              <a:rPr sz="1071" spc="-19"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input</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output</a:t>
            </a:r>
            <a:r>
              <a:rPr sz="1071" spc="-19" dirty="0">
                <a:latin typeface="Arial"/>
                <a:cs typeface="Arial"/>
              </a:rPr>
              <a:t> line</a:t>
            </a:r>
            <a:endParaRPr sz="1071">
              <a:latin typeface="Arial"/>
              <a:cs typeface="Arial"/>
            </a:endParaRPr>
          </a:p>
          <a:p>
            <a:pPr marL="12369" algn="just">
              <a:spcBef>
                <a:spcPts val="1159"/>
              </a:spcBef>
            </a:pPr>
            <a:r>
              <a:rPr sz="1071" b="1" dirty="0">
                <a:latin typeface="Arial"/>
                <a:cs typeface="Arial"/>
              </a:rPr>
              <a:t>2.15</a:t>
            </a:r>
            <a:r>
              <a:rPr sz="1071" b="1" spc="370" dirty="0">
                <a:latin typeface="Arial"/>
                <a:cs typeface="Arial"/>
              </a:rPr>
              <a:t>  </a:t>
            </a:r>
            <a:r>
              <a:rPr sz="1071" b="1" dirty="0">
                <a:latin typeface="Arial"/>
                <a:cs typeface="Arial"/>
              </a:rPr>
              <a:t>Air</a:t>
            </a:r>
            <a:r>
              <a:rPr sz="1071" b="1" spc="-15" dirty="0">
                <a:latin typeface="Arial"/>
                <a:cs typeface="Arial"/>
              </a:rPr>
              <a:t> </a:t>
            </a:r>
            <a:r>
              <a:rPr sz="1071" b="1" dirty="0">
                <a:latin typeface="Arial"/>
                <a:cs typeface="Arial"/>
              </a:rPr>
              <a:t>Distribution</a:t>
            </a:r>
            <a:r>
              <a:rPr sz="1071" b="1" spc="-15" dirty="0">
                <a:latin typeface="Arial"/>
                <a:cs typeface="Arial"/>
              </a:rPr>
              <a:t> </a:t>
            </a:r>
            <a:r>
              <a:rPr sz="1071" b="1" spc="-10" dirty="0">
                <a:latin typeface="Arial"/>
                <a:cs typeface="Arial"/>
              </a:rPr>
              <a:t>System</a:t>
            </a:r>
            <a:endParaRPr sz="1071">
              <a:latin typeface="Arial"/>
              <a:cs typeface="Arial"/>
            </a:endParaRPr>
          </a:p>
          <a:p>
            <a:pPr marL="12369" marR="4947" algn="just">
              <a:lnSpc>
                <a:spcPct val="143800"/>
              </a:lnSpc>
              <a:spcBef>
                <a:spcPts val="584"/>
              </a:spcBef>
            </a:pPr>
            <a:r>
              <a:rPr sz="1071" spc="-10" dirty="0">
                <a:latin typeface="Arial"/>
                <a:cs typeface="Arial"/>
              </a:rPr>
              <a:t>The</a:t>
            </a:r>
            <a:r>
              <a:rPr sz="1071" spc="-44" dirty="0">
                <a:latin typeface="Arial"/>
                <a:cs typeface="Arial"/>
              </a:rPr>
              <a:t> </a:t>
            </a:r>
            <a:r>
              <a:rPr sz="1071" spc="-10" dirty="0">
                <a:latin typeface="Arial"/>
                <a:cs typeface="Arial"/>
              </a:rPr>
              <a:t>air</a:t>
            </a:r>
            <a:r>
              <a:rPr sz="1071" spc="-44" dirty="0">
                <a:latin typeface="Arial"/>
                <a:cs typeface="Arial"/>
              </a:rPr>
              <a:t> </a:t>
            </a:r>
            <a:r>
              <a:rPr sz="1071" spc="-10" dirty="0">
                <a:latin typeface="Arial"/>
                <a:cs typeface="Arial"/>
              </a:rPr>
              <a:t>distribution</a:t>
            </a:r>
            <a:r>
              <a:rPr sz="1071" spc="-44" dirty="0">
                <a:latin typeface="Arial"/>
                <a:cs typeface="Arial"/>
              </a:rPr>
              <a:t> </a:t>
            </a:r>
            <a:r>
              <a:rPr sz="1071" spc="-10" dirty="0">
                <a:latin typeface="Arial"/>
                <a:cs typeface="Arial"/>
              </a:rPr>
              <a:t>system</a:t>
            </a:r>
            <a:r>
              <a:rPr sz="1071" spc="-44" dirty="0">
                <a:latin typeface="Arial"/>
                <a:cs typeface="Arial"/>
              </a:rPr>
              <a:t> </a:t>
            </a:r>
            <a:r>
              <a:rPr sz="1071" spc="-10" dirty="0">
                <a:latin typeface="Arial"/>
                <a:cs typeface="Arial"/>
              </a:rPr>
              <a:t>is</a:t>
            </a:r>
            <a:r>
              <a:rPr sz="1071" spc="-44" dirty="0">
                <a:latin typeface="Arial"/>
                <a:cs typeface="Arial"/>
              </a:rPr>
              <a:t> </a:t>
            </a:r>
            <a:r>
              <a:rPr sz="1071" spc="-10" dirty="0">
                <a:latin typeface="Arial"/>
                <a:cs typeface="Arial"/>
              </a:rPr>
              <a:t>basically</a:t>
            </a:r>
            <a:r>
              <a:rPr sz="1071" spc="-39"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mechanical</a:t>
            </a:r>
            <a:r>
              <a:rPr sz="1071" spc="-39" dirty="0">
                <a:latin typeface="Arial"/>
                <a:cs typeface="Arial"/>
              </a:rPr>
              <a:t> </a:t>
            </a:r>
            <a:r>
              <a:rPr sz="1071" spc="-10" dirty="0">
                <a:latin typeface="Arial"/>
                <a:cs typeface="Arial"/>
              </a:rPr>
              <a:t>system</a:t>
            </a:r>
            <a:r>
              <a:rPr sz="1071" spc="-44" dirty="0">
                <a:latin typeface="Arial"/>
                <a:cs typeface="Arial"/>
              </a:rPr>
              <a:t> </a:t>
            </a:r>
            <a:r>
              <a:rPr sz="1071" spc="-10" dirty="0">
                <a:latin typeface="Arial"/>
                <a:cs typeface="Arial"/>
              </a:rPr>
              <a:t>and</a:t>
            </a:r>
            <a:r>
              <a:rPr sz="1071" spc="-44" dirty="0">
                <a:latin typeface="Arial"/>
                <a:cs typeface="Arial"/>
              </a:rPr>
              <a:t> </a:t>
            </a:r>
            <a:r>
              <a:rPr sz="1071" spc="-10" dirty="0">
                <a:latin typeface="Arial"/>
                <a:cs typeface="Arial"/>
              </a:rPr>
              <a:t>consists</a:t>
            </a:r>
            <a:r>
              <a:rPr sz="1071" spc="-44" dirty="0">
                <a:latin typeface="Arial"/>
                <a:cs typeface="Arial"/>
              </a:rPr>
              <a:t> </a:t>
            </a:r>
            <a:r>
              <a:rPr sz="1071" dirty="0">
                <a:latin typeface="Arial"/>
                <a:cs typeface="Arial"/>
              </a:rPr>
              <a:t>of</a:t>
            </a:r>
            <a:r>
              <a:rPr sz="1071" spc="-44" dirty="0">
                <a:latin typeface="Arial"/>
                <a:cs typeface="Arial"/>
              </a:rPr>
              <a:t> </a:t>
            </a:r>
            <a:r>
              <a:rPr sz="1071" spc="-10" dirty="0">
                <a:latin typeface="Arial"/>
                <a:cs typeface="Arial"/>
              </a:rPr>
              <a:t>blower</a:t>
            </a:r>
            <a:r>
              <a:rPr sz="1071" spc="-39" dirty="0">
                <a:latin typeface="Arial"/>
                <a:cs typeface="Arial"/>
              </a:rPr>
              <a:t> </a:t>
            </a:r>
            <a:r>
              <a:rPr sz="1071" spc="-10" dirty="0">
                <a:latin typeface="Arial"/>
                <a:cs typeface="Arial"/>
              </a:rPr>
              <a:t>fans</a:t>
            </a:r>
            <a:r>
              <a:rPr sz="1071" spc="-44" dirty="0">
                <a:latin typeface="Arial"/>
                <a:cs typeface="Arial"/>
              </a:rPr>
              <a:t> </a:t>
            </a:r>
            <a:r>
              <a:rPr sz="1071" dirty="0">
                <a:latin typeface="Arial"/>
                <a:cs typeface="Arial"/>
              </a:rPr>
              <a:t>to</a:t>
            </a:r>
            <a:r>
              <a:rPr sz="1071" spc="-39" dirty="0">
                <a:latin typeface="Arial"/>
                <a:cs typeface="Arial"/>
              </a:rPr>
              <a:t> </a:t>
            </a:r>
            <a:r>
              <a:rPr sz="1071" spc="-10" dirty="0">
                <a:latin typeface="Arial"/>
                <a:cs typeface="Arial"/>
              </a:rPr>
              <a:t>remove </a:t>
            </a:r>
            <a:r>
              <a:rPr sz="1071" dirty="0">
                <a:latin typeface="Arial"/>
                <a:cs typeface="Arial"/>
              </a:rPr>
              <a:t>air,</a:t>
            </a:r>
            <a:r>
              <a:rPr sz="1071" spc="-39" dirty="0">
                <a:latin typeface="Arial"/>
                <a:cs typeface="Arial"/>
              </a:rPr>
              <a:t> </a:t>
            </a:r>
            <a:r>
              <a:rPr sz="1071" dirty="0">
                <a:latin typeface="Arial"/>
                <a:cs typeface="Arial"/>
              </a:rPr>
              <a:t>ducts</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carry</a:t>
            </a:r>
            <a:r>
              <a:rPr sz="1071" spc="-29" dirty="0">
                <a:latin typeface="Arial"/>
                <a:cs typeface="Arial"/>
              </a:rPr>
              <a:t> </a:t>
            </a:r>
            <a:r>
              <a:rPr sz="1071" dirty="0">
                <a:latin typeface="Arial"/>
                <a:cs typeface="Arial"/>
              </a:rPr>
              <a:t>air,</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valves</a:t>
            </a:r>
            <a:r>
              <a:rPr sz="1071" spc="-2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control</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airflow.</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fans</a:t>
            </a:r>
            <a:r>
              <a:rPr sz="1071" spc="-29" dirty="0">
                <a:latin typeface="Arial"/>
                <a:cs typeface="Arial"/>
              </a:rPr>
              <a:t> </a:t>
            </a:r>
            <a:r>
              <a:rPr sz="1071" dirty="0">
                <a:latin typeface="Arial"/>
                <a:cs typeface="Arial"/>
              </a:rPr>
              <a:t>are</a:t>
            </a:r>
            <a:r>
              <a:rPr sz="1071" spc="-34" dirty="0">
                <a:latin typeface="Arial"/>
                <a:cs typeface="Arial"/>
              </a:rPr>
              <a:t> </a:t>
            </a:r>
            <a:r>
              <a:rPr sz="1071" dirty="0">
                <a:latin typeface="Arial"/>
                <a:cs typeface="Arial"/>
              </a:rPr>
              <a:t>driven</a:t>
            </a:r>
            <a:r>
              <a:rPr sz="1071" spc="-34" dirty="0">
                <a:latin typeface="Arial"/>
                <a:cs typeface="Arial"/>
              </a:rPr>
              <a:t> </a:t>
            </a:r>
            <a:r>
              <a:rPr sz="1071" dirty="0">
                <a:latin typeface="Arial"/>
                <a:cs typeface="Arial"/>
              </a:rPr>
              <a:t>by</a:t>
            </a:r>
            <a:r>
              <a:rPr sz="1071" spc="-29" dirty="0">
                <a:latin typeface="Arial"/>
                <a:cs typeface="Arial"/>
              </a:rPr>
              <a:t> </a:t>
            </a:r>
            <a:r>
              <a:rPr sz="1071" dirty="0">
                <a:latin typeface="Arial"/>
                <a:cs typeface="Arial"/>
              </a:rPr>
              <a:t>electric</a:t>
            </a:r>
            <a:r>
              <a:rPr sz="1071" spc="-39" dirty="0">
                <a:latin typeface="Arial"/>
                <a:cs typeface="Arial"/>
              </a:rPr>
              <a:t> </a:t>
            </a:r>
            <a:r>
              <a:rPr sz="1071" dirty="0">
                <a:latin typeface="Arial"/>
                <a:cs typeface="Arial"/>
              </a:rPr>
              <a:t>motors</a:t>
            </a:r>
            <a:r>
              <a:rPr sz="1071" spc="-29" dirty="0">
                <a:latin typeface="Arial"/>
                <a:cs typeface="Arial"/>
              </a:rPr>
              <a:t> </a:t>
            </a:r>
            <a:r>
              <a:rPr sz="1071" spc="-24" dirty="0">
                <a:latin typeface="Arial"/>
                <a:cs typeface="Arial"/>
              </a:rPr>
              <a:t>and </a:t>
            </a:r>
            <a:r>
              <a:rPr sz="1071" dirty="0">
                <a:latin typeface="Arial"/>
                <a:cs typeface="Arial"/>
              </a:rPr>
              <a:t>air</a:t>
            </a:r>
            <a:r>
              <a:rPr sz="1071" spc="-24" dirty="0">
                <a:latin typeface="Arial"/>
                <a:cs typeface="Arial"/>
              </a:rPr>
              <a:t> </a:t>
            </a:r>
            <a:r>
              <a:rPr sz="1071" dirty="0">
                <a:latin typeface="Arial"/>
                <a:cs typeface="Arial"/>
              </a:rPr>
              <a:t>valves</a:t>
            </a:r>
            <a:r>
              <a:rPr sz="1071" spc="-29"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adjusted</a:t>
            </a:r>
            <a:r>
              <a:rPr sz="1071" spc="-29"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vacuum</a:t>
            </a:r>
            <a:r>
              <a:rPr sz="1071" spc="-29" dirty="0">
                <a:latin typeface="Arial"/>
                <a:cs typeface="Arial"/>
              </a:rPr>
              <a:t> </a:t>
            </a:r>
            <a:r>
              <a:rPr sz="1071" dirty="0">
                <a:latin typeface="Arial"/>
                <a:cs typeface="Arial"/>
              </a:rPr>
              <a:t>adjusters</a:t>
            </a:r>
            <a:r>
              <a:rPr sz="1071" spc="-2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mechanical</a:t>
            </a:r>
            <a:r>
              <a:rPr sz="1071" spc="-24" dirty="0">
                <a:latin typeface="Arial"/>
                <a:cs typeface="Arial"/>
              </a:rPr>
              <a:t> </a:t>
            </a:r>
            <a:r>
              <a:rPr sz="1071" dirty="0">
                <a:latin typeface="Arial"/>
                <a:cs typeface="Arial"/>
              </a:rPr>
              <a:t>means.</a:t>
            </a:r>
            <a:r>
              <a:rPr sz="1071" spc="-24" dirty="0">
                <a:latin typeface="Arial"/>
                <a:cs typeface="Arial"/>
              </a:rPr>
              <a:t> </a:t>
            </a:r>
            <a:r>
              <a:rPr sz="1071" dirty="0">
                <a:latin typeface="Arial"/>
                <a:cs typeface="Arial"/>
              </a:rPr>
              <a:t>Air</a:t>
            </a:r>
            <a:r>
              <a:rPr sz="1071" spc="-19" dirty="0">
                <a:latin typeface="Arial"/>
                <a:cs typeface="Arial"/>
              </a:rPr>
              <a:t> </a:t>
            </a:r>
            <a:r>
              <a:rPr sz="1071" dirty="0">
                <a:latin typeface="Arial"/>
                <a:cs typeface="Arial"/>
              </a:rPr>
              <a:t>distribution</a:t>
            </a:r>
            <a:r>
              <a:rPr sz="1071" spc="-24" dirty="0">
                <a:latin typeface="Arial"/>
                <a:cs typeface="Arial"/>
              </a:rPr>
              <a:t> </a:t>
            </a:r>
            <a:r>
              <a:rPr sz="1071" spc="-10" dirty="0">
                <a:latin typeface="Arial"/>
                <a:cs typeface="Arial"/>
              </a:rPr>
              <a:t>system </a:t>
            </a:r>
            <a:r>
              <a:rPr sz="1071" dirty="0">
                <a:latin typeface="Arial"/>
                <a:cs typeface="Arial"/>
              </a:rPr>
              <a:t>differs</a:t>
            </a:r>
            <a:r>
              <a:rPr sz="1071" spc="-10" dirty="0">
                <a:latin typeface="Arial"/>
                <a:cs typeface="Arial"/>
              </a:rPr>
              <a:t> </a:t>
            </a:r>
            <a:r>
              <a:rPr sz="1071" dirty="0">
                <a:latin typeface="Arial"/>
                <a:cs typeface="Arial"/>
              </a:rPr>
              <a:t>among</a:t>
            </a:r>
            <a:r>
              <a:rPr sz="1071" spc="-15" dirty="0">
                <a:latin typeface="Arial"/>
                <a:cs typeface="Arial"/>
              </a:rPr>
              <a:t> </a:t>
            </a:r>
            <a:r>
              <a:rPr sz="1071" dirty="0">
                <a:latin typeface="Arial"/>
                <a:cs typeface="Arial"/>
              </a:rPr>
              <a:t>automobile</a:t>
            </a:r>
            <a:r>
              <a:rPr sz="1071" spc="-15" dirty="0">
                <a:latin typeface="Arial"/>
                <a:cs typeface="Arial"/>
              </a:rPr>
              <a:t> </a:t>
            </a:r>
            <a:r>
              <a:rPr sz="1071" dirty="0">
                <a:latin typeface="Arial"/>
                <a:cs typeface="Arial"/>
              </a:rPr>
              <a:t>manufactures,</a:t>
            </a:r>
            <a:r>
              <a:rPr sz="1071" spc="-15" dirty="0">
                <a:latin typeface="Arial"/>
                <a:cs typeface="Arial"/>
              </a:rPr>
              <a:t> </a:t>
            </a:r>
            <a:r>
              <a:rPr sz="1071" dirty="0">
                <a:latin typeface="Arial"/>
                <a:cs typeface="Arial"/>
              </a:rPr>
              <a:t>models,</a:t>
            </a:r>
            <a:r>
              <a:rPr sz="1071" spc="-1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types</a:t>
            </a:r>
            <a:r>
              <a:rPr sz="1071" spc="-10"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conditioner.</a:t>
            </a:r>
            <a:r>
              <a:rPr sz="1071" spc="-15" dirty="0">
                <a:latin typeface="Arial"/>
                <a:cs typeface="Arial"/>
              </a:rPr>
              <a:t> </a:t>
            </a:r>
            <a:r>
              <a:rPr sz="1071" dirty="0">
                <a:latin typeface="Arial"/>
                <a:cs typeface="Arial"/>
              </a:rPr>
              <a:t>However,</a:t>
            </a:r>
            <a:r>
              <a:rPr sz="1071" spc="-15" dirty="0">
                <a:latin typeface="Arial"/>
                <a:cs typeface="Arial"/>
              </a:rPr>
              <a:t> </a:t>
            </a:r>
            <a:r>
              <a:rPr sz="1071" dirty="0">
                <a:latin typeface="Arial"/>
                <a:cs typeface="Arial"/>
              </a:rPr>
              <a:t>they</a:t>
            </a:r>
            <a:r>
              <a:rPr sz="1071" spc="-10" dirty="0">
                <a:latin typeface="Arial"/>
                <a:cs typeface="Arial"/>
              </a:rPr>
              <a:t> </a:t>
            </a:r>
            <a:r>
              <a:rPr sz="1071" spc="-19" dirty="0">
                <a:latin typeface="Arial"/>
                <a:cs typeface="Arial"/>
              </a:rPr>
              <a:t>fall </a:t>
            </a:r>
            <a:r>
              <a:rPr sz="1071" dirty="0">
                <a:latin typeface="Arial"/>
                <a:cs typeface="Arial"/>
              </a:rPr>
              <a:t>into</a:t>
            </a:r>
            <a:r>
              <a:rPr sz="1071" spc="-19" dirty="0">
                <a:latin typeface="Arial"/>
                <a:cs typeface="Arial"/>
              </a:rPr>
              <a:t> </a:t>
            </a:r>
            <a:r>
              <a:rPr sz="1071" dirty="0">
                <a:latin typeface="Arial"/>
                <a:cs typeface="Arial"/>
              </a:rPr>
              <a:t>three</a:t>
            </a:r>
            <a:r>
              <a:rPr sz="1071" spc="-19" dirty="0">
                <a:latin typeface="Arial"/>
                <a:cs typeface="Arial"/>
              </a:rPr>
              <a:t> </a:t>
            </a:r>
            <a:r>
              <a:rPr sz="1071" dirty="0">
                <a:latin typeface="Arial"/>
                <a:cs typeface="Arial"/>
              </a:rPr>
              <a:t>basic</a:t>
            </a:r>
            <a:r>
              <a:rPr sz="1071" spc="-19" dirty="0">
                <a:latin typeface="Arial"/>
                <a:cs typeface="Arial"/>
              </a:rPr>
              <a:t> </a:t>
            </a:r>
            <a:r>
              <a:rPr sz="1071" dirty="0">
                <a:latin typeface="Arial"/>
                <a:cs typeface="Arial"/>
              </a:rPr>
              <a:t>types</a:t>
            </a:r>
            <a:r>
              <a:rPr sz="1071" spc="-19" dirty="0">
                <a:latin typeface="Arial"/>
                <a:cs typeface="Arial"/>
              </a:rPr>
              <a:t> </a:t>
            </a:r>
            <a:r>
              <a:rPr sz="1071" dirty="0">
                <a:latin typeface="Arial"/>
                <a:cs typeface="Arial"/>
              </a:rPr>
              <a:t>of</a:t>
            </a:r>
            <a:r>
              <a:rPr sz="1071" spc="-24" dirty="0">
                <a:latin typeface="Arial"/>
                <a:cs typeface="Arial"/>
              </a:rPr>
              <a:t> </a:t>
            </a:r>
            <a:r>
              <a:rPr sz="1071" spc="-10" dirty="0">
                <a:latin typeface="Arial"/>
                <a:cs typeface="Arial"/>
              </a:rPr>
              <a:t>air-</a:t>
            </a:r>
            <a:r>
              <a:rPr sz="1071" dirty="0">
                <a:latin typeface="Arial"/>
                <a:cs typeface="Arial"/>
              </a:rPr>
              <a:t>conditioning</a:t>
            </a:r>
            <a:r>
              <a:rPr sz="1071" spc="-19" dirty="0">
                <a:latin typeface="Arial"/>
                <a:cs typeface="Arial"/>
              </a:rPr>
              <a:t> </a:t>
            </a:r>
            <a:r>
              <a:rPr sz="1071" spc="-10" dirty="0">
                <a:latin typeface="Arial"/>
                <a:cs typeface="Arial"/>
              </a:rPr>
              <a:t>systems.</a:t>
            </a:r>
            <a:endParaRPr sz="1071">
              <a:latin typeface="Arial"/>
              <a:cs typeface="Arial"/>
            </a:endParaRPr>
          </a:p>
          <a:p>
            <a:pPr marL="455161" marR="4947" indent="-220160" algn="just">
              <a:lnSpc>
                <a:spcPct val="143900"/>
              </a:lnSpc>
              <a:spcBef>
                <a:spcPts val="579"/>
              </a:spcBef>
              <a:buAutoNum type="alphaLcPeriod"/>
              <a:tabLst>
                <a:tab pos="457636" algn="l"/>
              </a:tabLst>
            </a:pPr>
            <a:r>
              <a:rPr sz="1071" dirty="0">
                <a:latin typeface="Arial"/>
                <a:cs typeface="Arial"/>
              </a:rPr>
              <a:t>In</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simplest</a:t>
            </a:r>
            <a:r>
              <a:rPr sz="1071" spc="-5" dirty="0">
                <a:latin typeface="Arial"/>
                <a:cs typeface="Arial"/>
              </a:rPr>
              <a:t> </a:t>
            </a:r>
            <a:r>
              <a:rPr sz="1071" dirty="0">
                <a:latin typeface="Arial"/>
                <a:cs typeface="Arial"/>
              </a:rPr>
              <a:t>type,</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air</a:t>
            </a:r>
            <a:r>
              <a:rPr sz="1071" spc="-5" dirty="0">
                <a:latin typeface="Arial"/>
                <a:cs typeface="Arial"/>
              </a:rPr>
              <a:t> </a:t>
            </a:r>
            <a:r>
              <a:rPr sz="1071" dirty="0">
                <a:latin typeface="Arial"/>
                <a:cs typeface="Arial"/>
              </a:rPr>
              <a:t>conditioner</a:t>
            </a:r>
            <a:r>
              <a:rPr sz="1071" spc="-5" dirty="0">
                <a:latin typeface="Arial"/>
                <a:cs typeface="Arial"/>
              </a:rPr>
              <a:t> </a:t>
            </a:r>
            <a:r>
              <a:rPr sz="1071" dirty="0">
                <a:latin typeface="Arial"/>
                <a:cs typeface="Arial"/>
              </a:rPr>
              <a:t>is</a:t>
            </a:r>
            <a:r>
              <a:rPr sz="1071" spc="-5" dirty="0">
                <a:latin typeface="Arial"/>
                <a:cs typeface="Arial"/>
              </a:rPr>
              <a:t> </a:t>
            </a:r>
            <a:r>
              <a:rPr sz="1071" spc="-10" dirty="0">
                <a:latin typeface="Arial"/>
                <a:cs typeface="Arial"/>
              </a:rPr>
              <a:t>self-</a:t>
            </a:r>
            <a:r>
              <a:rPr sz="1071" dirty="0">
                <a:latin typeface="Arial"/>
                <a:cs typeface="Arial"/>
              </a:rPr>
              <a:t>contained, and its</a:t>
            </a:r>
            <a:r>
              <a:rPr sz="1071" spc="-5" dirty="0">
                <a:latin typeface="Arial"/>
                <a:cs typeface="Arial"/>
              </a:rPr>
              <a:t> </a:t>
            </a:r>
            <a:r>
              <a:rPr sz="1071" dirty="0">
                <a:latin typeface="Arial"/>
                <a:cs typeface="Arial"/>
              </a:rPr>
              <a:t>air</a:t>
            </a:r>
            <a:r>
              <a:rPr sz="1071" spc="-5" dirty="0">
                <a:latin typeface="Arial"/>
                <a:cs typeface="Arial"/>
              </a:rPr>
              <a:t> </a:t>
            </a:r>
            <a:r>
              <a:rPr sz="1071" dirty="0">
                <a:latin typeface="Arial"/>
                <a:cs typeface="Arial"/>
              </a:rPr>
              <a:t>distribution</a:t>
            </a:r>
            <a:r>
              <a:rPr sz="1071" spc="-5" dirty="0">
                <a:latin typeface="Arial"/>
                <a:cs typeface="Arial"/>
              </a:rPr>
              <a:t> </a:t>
            </a:r>
            <a:r>
              <a:rPr sz="1071" dirty="0">
                <a:latin typeface="Arial"/>
                <a:cs typeface="Arial"/>
              </a:rPr>
              <a:t>system</a:t>
            </a:r>
            <a:r>
              <a:rPr sz="1071" spc="-5" dirty="0">
                <a:latin typeface="Arial"/>
                <a:cs typeface="Arial"/>
              </a:rPr>
              <a:t> </a:t>
            </a:r>
            <a:r>
              <a:rPr sz="1071" spc="-24" dirty="0">
                <a:latin typeface="Arial"/>
                <a:cs typeface="Arial"/>
              </a:rPr>
              <a:t>is 	</a:t>
            </a:r>
            <a:r>
              <a:rPr sz="1071" spc="-10" dirty="0">
                <a:latin typeface="Arial"/>
                <a:cs typeface="Arial"/>
              </a:rPr>
              <a:t>completely</a:t>
            </a:r>
            <a:r>
              <a:rPr sz="1071" spc="-44" dirty="0">
                <a:latin typeface="Arial"/>
                <a:cs typeface="Arial"/>
              </a:rPr>
              <a:t> </a:t>
            </a:r>
            <a:r>
              <a:rPr sz="1071" spc="-10" dirty="0">
                <a:latin typeface="Arial"/>
                <a:cs typeface="Arial"/>
              </a:rPr>
              <a:t>separated</a:t>
            </a:r>
            <a:r>
              <a:rPr sz="1071" spc="-44" dirty="0">
                <a:latin typeface="Arial"/>
                <a:cs typeface="Arial"/>
              </a:rPr>
              <a:t> </a:t>
            </a:r>
            <a:r>
              <a:rPr sz="1071" dirty="0">
                <a:latin typeface="Arial"/>
                <a:cs typeface="Arial"/>
              </a:rPr>
              <a:t>from</a:t>
            </a:r>
            <a:r>
              <a:rPr sz="1071" spc="-4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automobile</a:t>
            </a:r>
            <a:r>
              <a:rPr sz="1071" spc="-44" dirty="0">
                <a:latin typeface="Arial"/>
                <a:cs typeface="Arial"/>
              </a:rPr>
              <a:t> </a:t>
            </a:r>
            <a:r>
              <a:rPr sz="1071" dirty="0">
                <a:latin typeface="Arial"/>
                <a:cs typeface="Arial"/>
              </a:rPr>
              <a:t>heater</a:t>
            </a:r>
            <a:r>
              <a:rPr sz="1071" spc="-49"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this</a:t>
            </a:r>
            <a:r>
              <a:rPr sz="1071" spc="-44" dirty="0">
                <a:latin typeface="Arial"/>
                <a:cs typeface="Arial"/>
              </a:rPr>
              <a:t> </a:t>
            </a:r>
            <a:r>
              <a:rPr sz="1071" dirty="0">
                <a:latin typeface="Arial"/>
                <a:cs typeface="Arial"/>
              </a:rPr>
              <a:t>case,</a:t>
            </a:r>
            <a:r>
              <a:rPr sz="1071" spc="-44" dirty="0">
                <a:latin typeface="Arial"/>
                <a:cs typeface="Arial"/>
              </a:rPr>
              <a:t> </a:t>
            </a:r>
            <a:r>
              <a:rPr sz="1071" spc="-10" dirty="0">
                <a:latin typeface="Arial"/>
                <a:cs typeface="Arial"/>
              </a:rPr>
              <a:t>airflow</a:t>
            </a:r>
            <a:r>
              <a:rPr sz="1071" spc="-39"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controlled 	</a:t>
            </a:r>
            <a:r>
              <a:rPr sz="1071" dirty="0">
                <a:latin typeface="Arial"/>
                <a:cs typeface="Arial"/>
              </a:rPr>
              <a:t>by</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fan</a:t>
            </a:r>
            <a:r>
              <a:rPr sz="1071" spc="-19" dirty="0">
                <a:latin typeface="Arial"/>
                <a:cs typeface="Arial"/>
              </a:rPr>
              <a:t> </a:t>
            </a:r>
            <a:r>
              <a:rPr sz="1071" dirty="0">
                <a:latin typeface="Arial"/>
                <a:cs typeface="Arial"/>
              </a:rPr>
              <a:t>speed</a:t>
            </a:r>
            <a:r>
              <a:rPr sz="1071" spc="-15"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louvers</a:t>
            </a:r>
            <a:r>
              <a:rPr sz="1071" spc="-15" dirty="0">
                <a:latin typeface="Arial"/>
                <a:cs typeface="Arial"/>
              </a:rPr>
              <a:t> </a:t>
            </a:r>
            <a:r>
              <a:rPr sz="1071" dirty="0">
                <a:latin typeface="Arial"/>
                <a:cs typeface="Arial"/>
              </a:rPr>
              <a:t>control</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airflow</a:t>
            </a:r>
            <a:r>
              <a:rPr sz="1071" spc="-24" dirty="0">
                <a:latin typeface="Arial"/>
                <a:cs typeface="Arial"/>
              </a:rPr>
              <a:t> </a:t>
            </a:r>
            <a:r>
              <a:rPr sz="1071" spc="-10" dirty="0">
                <a:latin typeface="Arial"/>
                <a:cs typeface="Arial"/>
              </a:rPr>
              <a:t>direction.</a:t>
            </a:r>
            <a:endParaRPr sz="1071">
              <a:latin typeface="Arial"/>
              <a:cs typeface="Arial"/>
            </a:endParaRPr>
          </a:p>
          <a:p>
            <a:pPr marL="455161" marR="4947" indent="-220160" algn="just">
              <a:lnSpc>
                <a:spcPct val="143700"/>
              </a:lnSpc>
              <a:buAutoNum type="alphaLcPeriod"/>
              <a:tabLst>
                <a:tab pos="457636" algn="l"/>
              </a:tabLst>
            </a:pPr>
            <a:r>
              <a:rPr sz="1071" dirty="0">
                <a:latin typeface="Arial"/>
                <a:cs typeface="Arial"/>
              </a:rPr>
              <a:t>In</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second</a:t>
            </a:r>
            <a:r>
              <a:rPr sz="1071" spc="-5" dirty="0">
                <a:latin typeface="Arial"/>
                <a:cs typeface="Arial"/>
              </a:rPr>
              <a:t> </a:t>
            </a:r>
            <a:r>
              <a:rPr sz="1071" dirty="0">
                <a:latin typeface="Arial"/>
                <a:cs typeface="Arial"/>
              </a:rPr>
              <a:t>type,</a:t>
            </a:r>
            <a:r>
              <a:rPr sz="1071" spc="-5" dirty="0">
                <a:latin typeface="Arial"/>
                <a:cs typeface="Arial"/>
              </a:rPr>
              <a:t> </a:t>
            </a:r>
            <a:r>
              <a:rPr sz="1071" spc="-10" dirty="0">
                <a:latin typeface="Arial"/>
                <a:cs typeface="Arial"/>
              </a:rPr>
              <a:t>factory-</a:t>
            </a:r>
            <a:r>
              <a:rPr sz="1071" dirty="0">
                <a:latin typeface="Arial"/>
                <a:cs typeface="Arial"/>
              </a:rPr>
              <a:t>installed</a:t>
            </a:r>
            <a:r>
              <a:rPr sz="1071" spc="-10" dirty="0">
                <a:latin typeface="Arial"/>
                <a:cs typeface="Arial"/>
              </a:rPr>
              <a:t> </a:t>
            </a:r>
            <a:r>
              <a:rPr sz="1071" dirty="0">
                <a:latin typeface="Arial"/>
                <a:cs typeface="Arial"/>
              </a:rPr>
              <a:t>air</a:t>
            </a:r>
            <a:r>
              <a:rPr sz="1071" spc="-5" dirty="0">
                <a:latin typeface="Arial"/>
                <a:cs typeface="Arial"/>
              </a:rPr>
              <a:t> </a:t>
            </a:r>
            <a:r>
              <a:rPr sz="1071" dirty="0">
                <a:latin typeface="Arial"/>
                <a:cs typeface="Arial"/>
              </a:rPr>
              <a:t>conditioners are</a:t>
            </a:r>
            <a:r>
              <a:rPr sz="1071" spc="-5" dirty="0">
                <a:latin typeface="Arial"/>
                <a:cs typeface="Arial"/>
              </a:rPr>
              <a:t> </a:t>
            </a:r>
            <a:r>
              <a:rPr sz="1071" dirty="0">
                <a:latin typeface="Arial"/>
                <a:cs typeface="Arial"/>
              </a:rPr>
              <a:t>manufactured</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combine</a:t>
            </a:r>
            <a:r>
              <a:rPr sz="1071" spc="-5" dirty="0">
                <a:latin typeface="Arial"/>
                <a:cs typeface="Arial"/>
              </a:rPr>
              <a:t> </a:t>
            </a:r>
            <a:r>
              <a:rPr sz="1071" dirty="0">
                <a:latin typeface="Arial"/>
                <a:cs typeface="Arial"/>
              </a:rPr>
              <a:t>the</a:t>
            </a:r>
            <a:r>
              <a:rPr sz="1071" spc="-5" dirty="0">
                <a:latin typeface="Arial"/>
                <a:cs typeface="Arial"/>
              </a:rPr>
              <a:t> </a:t>
            </a:r>
            <a:r>
              <a:rPr sz="1071" spc="-24" dirty="0">
                <a:latin typeface="Arial"/>
                <a:cs typeface="Arial"/>
              </a:rPr>
              <a:t>air 	</a:t>
            </a:r>
            <a:r>
              <a:rPr sz="1071" spc="-10" dirty="0">
                <a:latin typeface="Arial"/>
                <a:cs typeface="Arial"/>
              </a:rPr>
              <a:t>distribution</a:t>
            </a:r>
            <a:r>
              <a:rPr sz="1071" spc="-3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heater</a:t>
            </a:r>
            <a:r>
              <a:rPr sz="1071" spc="-24" dirty="0">
                <a:latin typeface="Arial"/>
                <a:cs typeface="Arial"/>
              </a:rPr>
              <a:t> </a:t>
            </a:r>
            <a:r>
              <a:rPr sz="1071" dirty="0">
                <a:latin typeface="Arial"/>
                <a:cs typeface="Arial"/>
              </a:rPr>
              <a:t>air</a:t>
            </a:r>
            <a:r>
              <a:rPr sz="1071" spc="-24" dirty="0">
                <a:latin typeface="Arial"/>
                <a:cs typeface="Arial"/>
              </a:rPr>
              <a:t> </a:t>
            </a:r>
            <a:r>
              <a:rPr sz="1071" spc="-10" dirty="0">
                <a:latin typeface="Arial"/>
                <a:cs typeface="Arial"/>
              </a:rPr>
              <a:t>distribution</a:t>
            </a:r>
            <a:r>
              <a:rPr sz="1071" spc="-29"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A</a:t>
            </a:r>
            <a:r>
              <a:rPr sz="1071" spc="-24" dirty="0">
                <a:latin typeface="Arial"/>
                <a:cs typeface="Arial"/>
              </a:rPr>
              <a:t> </a:t>
            </a:r>
            <a:r>
              <a:rPr sz="1071" spc="-10" dirty="0">
                <a:latin typeface="Arial"/>
                <a:cs typeface="Arial"/>
              </a:rPr>
              <a:t>combination</a:t>
            </a:r>
            <a:r>
              <a:rPr sz="1071" spc="-2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cooling,</a:t>
            </a:r>
            <a:r>
              <a:rPr sz="1071" spc="-24" dirty="0">
                <a:latin typeface="Arial"/>
                <a:cs typeface="Arial"/>
              </a:rPr>
              <a:t> </a:t>
            </a:r>
            <a:r>
              <a:rPr sz="1071" spc="-10" dirty="0">
                <a:latin typeface="Arial"/>
                <a:cs typeface="Arial"/>
              </a:rPr>
              <a:t>which 	</a:t>
            </a:r>
            <a:r>
              <a:rPr sz="1071" dirty="0">
                <a:latin typeface="Arial"/>
                <a:cs typeface="Arial"/>
              </a:rPr>
              <a:t>removes</a:t>
            </a:r>
            <a:r>
              <a:rPr sz="1071" spc="-15" dirty="0">
                <a:latin typeface="Arial"/>
                <a:cs typeface="Arial"/>
              </a:rPr>
              <a:t> </a:t>
            </a:r>
            <a:r>
              <a:rPr sz="1071" dirty="0">
                <a:latin typeface="Arial"/>
                <a:cs typeface="Arial"/>
              </a:rPr>
              <a:t>moisture</a:t>
            </a:r>
            <a:r>
              <a:rPr sz="1071" spc="-15"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dirt,</a:t>
            </a:r>
            <a:r>
              <a:rPr sz="1071" spc="-19" dirty="0">
                <a:latin typeface="Arial"/>
                <a:cs typeface="Arial"/>
              </a:rPr>
              <a:t> </a:t>
            </a:r>
            <a:r>
              <a:rPr sz="1071" dirty="0">
                <a:latin typeface="Arial"/>
                <a:cs typeface="Arial"/>
              </a:rPr>
              <a:t>followed</a:t>
            </a:r>
            <a:r>
              <a:rPr sz="1071" spc="-19" dirty="0">
                <a:latin typeface="Arial"/>
                <a:cs typeface="Arial"/>
              </a:rPr>
              <a:t> </a:t>
            </a:r>
            <a:r>
              <a:rPr sz="1071" dirty="0">
                <a:latin typeface="Arial"/>
                <a:cs typeface="Arial"/>
              </a:rPr>
              <a:t>by</a:t>
            </a:r>
            <a:r>
              <a:rPr sz="1071" spc="-10" dirty="0">
                <a:latin typeface="Arial"/>
                <a:cs typeface="Arial"/>
              </a:rPr>
              <a:t> </a:t>
            </a:r>
            <a:r>
              <a:rPr sz="1071" dirty="0">
                <a:latin typeface="Arial"/>
                <a:cs typeface="Arial"/>
              </a:rPr>
              <a:t>desired</a:t>
            </a:r>
            <a:r>
              <a:rPr sz="1071" spc="-15" dirty="0">
                <a:latin typeface="Arial"/>
                <a:cs typeface="Arial"/>
              </a:rPr>
              <a:t> </a:t>
            </a:r>
            <a:r>
              <a:rPr sz="1071" dirty="0">
                <a:latin typeface="Arial"/>
                <a:cs typeface="Arial"/>
              </a:rPr>
              <a:t>reheating,</a:t>
            </a:r>
            <a:r>
              <a:rPr sz="1071" spc="-19" dirty="0">
                <a:latin typeface="Arial"/>
                <a:cs typeface="Arial"/>
              </a:rPr>
              <a:t> </a:t>
            </a:r>
            <a:r>
              <a:rPr sz="1071" dirty="0">
                <a:latin typeface="Arial"/>
                <a:cs typeface="Arial"/>
              </a:rPr>
              <a:t>provides</a:t>
            </a:r>
            <a:r>
              <a:rPr sz="1071" spc="-19" dirty="0">
                <a:latin typeface="Arial"/>
                <a:cs typeface="Arial"/>
              </a:rPr>
              <a:t> </a:t>
            </a:r>
            <a:r>
              <a:rPr sz="1071" dirty="0">
                <a:latin typeface="Arial"/>
                <a:cs typeface="Arial"/>
              </a:rPr>
              <a:t>ideal</a:t>
            </a:r>
            <a:r>
              <a:rPr sz="1071" spc="-24" dirty="0">
                <a:latin typeface="Arial"/>
                <a:cs typeface="Arial"/>
              </a:rPr>
              <a:t> </a:t>
            </a:r>
            <a:r>
              <a:rPr sz="1071" spc="-10" dirty="0">
                <a:latin typeface="Arial"/>
                <a:cs typeface="Arial"/>
              </a:rPr>
              <a:t>air-conditioning.</a:t>
            </a:r>
            <a:endParaRPr sz="1071">
              <a:latin typeface="Arial"/>
              <a:cs typeface="Arial"/>
            </a:endParaRPr>
          </a:p>
          <a:p>
            <a:pPr marL="457017" marR="6184" algn="just">
              <a:lnSpc>
                <a:spcPct val="143700"/>
              </a:lnSpc>
              <a:spcBef>
                <a:spcPts val="5"/>
              </a:spcBef>
            </a:pPr>
            <a:r>
              <a:rPr sz="1071" dirty="0">
                <a:latin typeface="Arial"/>
                <a:cs typeface="Arial"/>
              </a:rPr>
              <a:t>Reheating</a:t>
            </a:r>
            <a:r>
              <a:rPr sz="1071" spc="-15" dirty="0">
                <a:latin typeface="Arial"/>
                <a:cs typeface="Arial"/>
              </a:rPr>
              <a:t> </a:t>
            </a:r>
            <a:r>
              <a:rPr sz="1071" dirty="0">
                <a:latin typeface="Arial"/>
                <a:cs typeface="Arial"/>
              </a:rPr>
              <a:t>takes</a:t>
            </a:r>
            <a:r>
              <a:rPr sz="1071" spc="-5" dirty="0">
                <a:latin typeface="Arial"/>
                <a:cs typeface="Arial"/>
              </a:rPr>
              <a:t> </a:t>
            </a:r>
            <a:r>
              <a:rPr sz="1071" dirty="0">
                <a:latin typeface="Arial"/>
                <a:cs typeface="Arial"/>
              </a:rPr>
              <a:t>place</a:t>
            </a:r>
            <a:r>
              <a:rPr sz="1071" spc="-15" dirty="0">
                <a:latin typeface="Arial"/>
                <a:cs typeface="Arial"/>
              </a:rPr>
              <a:t> </a:t>
            </a:r>
            <a:r>
              <a:rPr sz="1071" dirty="0">
                <a:latin typeface="Arial"/>
                <a:cs typeface="Arial"/>
              </a:rPr>
              <a:t>if</a:t>
            </a:r>
            <a:r>
              <a:rPr sz="1071" spc="-19"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cooled</a:t>
            </a:r>
            <a:r>
              <a:rPr sz="1071" spc="-15" dirty="0">
                <a:latin typeface="Arial"/>
                <a:cs typeface="Arial"/>
              </a:rPr>
              <a:t> </a:t>
            </a:r>
            <a:r>
              <a:rPr sz="1071" dirty="0">
                <a:latin typeface="Arial"/>
                <a:cs typeface="Arial"/>
              </a:rPr>
              <a:t>more</a:t>
            </a:r>
            <a:r>
              <a:rPr sz="1071" spc="-10"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evaporator,</a:t>
            </a:r>
            <a:r>
              <a:rPr sz="1071" spc="-15" dirty="0">
                <a:latin typeface="Arial"/>
                <a:cs typeface="Arial"/>
              </a:rPr>
              <a:t> </a:t>
            </a:r>
            <a:r>
              <a:rPr sz="1071" dirty="0">
                <a:latin typeface="Arial"/>
                <a:cs typeface="Arial"/>
              </a:rPr>
              <a:t>by</a:t>
            </a:r>
            <a:r>
              <a:rPr sz="1071" spc="-5" dirty="0">
                <a:latin typeface="Arial"/>
                <a:cs typeface="Arial"/>
              </a:rPr>
              <a:t> </a:t>
            </a:r>
            <a:r>
              <a:rPr sz="1071" dirty="0">
                <a:latin typeface="Arial"/>
                <a:cs typeface="Arial"/>
              </a:rPr>
              <a:t>directing</a:t>
            </a:r>
            <a:r>
              <a:rPr sz="1071" spc="-10" dirty="0">
                <a:latin typeface="Arial"/>
                <a:cs typeface="Arial"/>
              </a:rPr>
              <a:t> </a:t>
            </a:r>
            <a:r>
              <a:rPr sz="1071" dirty="0">
                <a:latin typeface="Arial"/>
                <a:cs typeface="Arial"/>
              </a:rPr>
              <a:t>some</a:t>
            </a:r>
            <a:r>
              <a:rPr sz="1071" spc="-15" dirty="0">
                <a:latin typeface="Arial"/>
                <a:cs typeface="Arial"/>
              </a:rPr>
              <a:t> </a:t>
            </a:r>
            <a:r>
              <a:rPr sz="1071" dirty="0">
                <a:latin typeface="Arial"/>
                <a:cs typeface="Arial"/>
              </a:rPr>
              <a:t>or</a:t>
            </a:r>
            <a:r>
              <a:rPr sz="1071" spc="-15" dirty="0">
                <a:latin typeface="Arial"/>
                <a:cs typeface="Arial"/>
              </a:rPr>
              <a:t> </a:t>
            </a:r>
            <a:r>
              <a:rPr sz="1071" spc="-24" dirty="0">
                <a:latin typeface="Arial"/>
                <a:cs typeface="Arial"/>
              </a:rPr>
              <a:t>all </a:t>
            </a:r>
            <a:r>
              <a:rPr sz="1071" dirty="0">
                <a:latin typeface="Arial"/>
                <a:cs typeface="Arial"/>
              </a:rPr>
              <a:t>of</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cool</a:t>
            </a:r>
            <a:r>
              <a:rPr sz="1071" spc="-15" dirty="0">
                <a:latin typeface="Arial"/>
                <a:cs typeface="Arial"/>
              </a:rPr>
              <a:t> </a:t>
            </a:r>
            <a:r>
              <a:rPr sz="1071" dirty="0">
                <a:latin typeface="Arial"/>
                <a:cs typeface="Arial"/>
              </a:rPr>
              <a:t>air</a:t>
            </a:r>
            <a:r>
              <a:rPr sz="1071" spc="-10" dirty="0">
                <a:latin typeface="Arial"/>
                <a:cs typeface="Arial"/>
              </a:rPr>
              <a:t> </a:t>
            </a:r>
            <a:r>
              <a:rPr sz="1071" dirty="0">
                <a:latin typeface="Arial"/>
                <a:cs typeface="Arial"/>
              </a:rPr>
              <a:t>across</a:t>
            </a:r>
            <a:r>
              <a:rPr sz="1071" spc="-10"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heater</a:t>
            </a:r>
            <a:r>
              <a:rPr sz="1071" spc="-10" dirty="0">
                <a:latin typeface="Arial"/>
                <a:cs typeface="Arial"/>
              </a:rPr>
              <a:t> </a:t>
            </a:r>
            <a:r>
              <a:rPr sz="1071" spc="-19" dirty="0">
                <a:latin typeface="Arial"/>
                <a:cs typeface="Arial"/>
              </a:rPr>
              <a:t>core.</a:t>
            </a:r>
            <a:endParaRPr sz="1071">
              <a:latin typeface="Arial"/>
              <a:cs typeface="Arial"/>
            </a:endParaRPr>
          </a:p>
        </p:txBody>
      </p:sp>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41</a:t>
            </a:r>
          </a:p>
        </p:txBody>
      </p:sp>
      <p:sp>
        <p:nvSpPr>
          <p:cNvPr id="9" name="object 3">
            <a:extLst>
              <a:ext uri="{FF2B5EF4-FFF2-40B4-BE49-F238E27FC236}">
                <a16:creationId xmlns:a16="http://schemas.microsoft.com/office/drawing/2014/main" id="{4AA51FEC-71BD-23B2-207E-C91E6B307BD5}"/>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8250371"/>
            <a:ext cx="5813566" cy="1006048"/>
          </a:xfrm>
          <a:prstGeom prst="rect">
            <a:avLst/>
          </a:prstGeom>
        </p:spPr>
        <p:txBody>
          <a:bodyPr vert="horz" wrap="square" lIns="0" tIns="11750" rIns="0" bIns="0" rtlCol="0">
            <a:spAutoFit/>
          </a:bodyPr>
          <a:lstStyle/>
          <a:p>
            <a:pPr marL="12369">
              <a:spcBef>
                <a:spcPts val="93"/>
              </a:spcBef>
            </a:pPr>
            <a:r>
              <a:rPr sz="1071" b="1" dirty="0">
                <a:latin typeface="Arial"/>
                <a:cs typeface="Arial"/>
              </a:rPr>
              <a:t>2.16.1.</a:t>
            </a:r>
            <a:r>
              <a:rPr sz="1071" b="1" spc="-73" dirty="0">
                <a:latin typeface="Arial"/>
                <a:cs typeface="Arial"/>
              </a:rPr>
              <a:t> </a:t>
            </a:r>
            <a:r>
              <a:rPr sz="1071" b="1" dirty="0">
                <a:latin typeface="Arial"/>
                <a:cs typeface="Arial"/>
              </a:rPr>
              <a:t>Speed</a:t>
            </a:r>
            <a:r>
              <a:rPr sz="1071" b="1" spc="-39" dirty="0">
                <a:latin typeface="Arial"/>
                <a:cs typeface="Arial"/>
              </a:rPr>
              <a:t> </a:t>
            </a:r>
            <a:r>
              <a:rPr sz="1071" b="1" spc="-10" dirty="0">
                <a:latin typeface="Arial"/>
                <a:cs typeface="Arial"/>
              </a:rPr>
              <a:t>Control</a:t>
            </a:r>
            <a:endParaRPr sz="1071">
              <a:latin typeface="Arial"/>
              <a:cs typeface="Arial"/>
            </a:endParaRPr>
          </a:p>
          <a:p>
            <a:pPr marL="12369">
              <a:spcBef>
                <a:spcPts val="1144"/>
              </a:spcBef>
            </a:pPr>
            <a:r>
              <a:rPr sz="1071" dirty="0">
                <a:latin typeface="Arial"/>
                <a:cs typeface="Arial"/>
              </a:rPr>
              <a:t>Electric</a:t>
            </a:r>
            <a:r>
              <a:rPr sz="1071" spc="-29" dirty="0">
                <a:latin typeface="Arial"/>
                <a:cs typeface="Arial"/>
              </a:rPr>
              <a:t> </a:t>
            </a:r>
            <a:r>
              <a:rPr sz="1071" dirty="0">
                <a:latin typeface="Arial"/>
                <a:cs typeface="Arial"/>
              </a:rPr>
              <a:t>cooling</a:t>
            </a:r>
            <a:r>
              <a:rPr sz="1071" spc="-29" dirty="0">
                <a:latin typeface="Arial"/>
                <a:cs typeface="Arial"/>
              </a:rPr>
              <a:t> </a:t>
            </a:r>
            <a:r>
              <a:rPr sz="1071" dirty="0">
                <a:latin typeface="Arial"/>
                <a:cs typeface="Arial"/>
              </a:rPr>
              <a:t>fan</a:t>
            </a:r>
            <a:r>
              <a:rPr sz="1071" spc="-2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electrically</a:t>
            </a:r>
            <a:r>
              <a:rPr sz="1071" spc="-29" dirty="0">
                <a:latin typeface="Arial"/>
                <a:cs typeface="Arial"/>
              </a:rPr>
              <a:t> </a:t>
            </a:r>
            <a:r>
              <a:rPr sz="1071" dirty="0">
                <a:latin typeface="Arial"/>
                <a:cs typeface="Arial"/>
              </a:rPr>
              <a:t>powered.</a:t>
            </a:r>
            <a:r>
              <a:rPr sz="1071" spc="-24" dirty="0">
                <a:latin typeface="Arial"/>
                <a:cs typeface="Arial"/>
              </a:rPr>
              <a:t> </a:t>
            </a:r>
            <a:r>
              <a:rPr sz="1071" dirty="0">
                <a:latin typeface="Arial"/>
                <a:cs typeface="Arial"/>
              </a:rPr>
              <a:t>Various</a:t>
            </a:r>
            <a:r>
              <a:rPr sz="1071" spc="-29" dirty="0">
                <a:latin typeface="Arial"/>
                <a:cs typeface="Arial"/>
              </a:rPr>
              <a:t> </a:t>
            </a:r>
            <a:r>
              <a:rPr sz="1071" dirty="0">
                <a:latin typeface="Arial"/>
                <a:cs typeface="Arial"/>
              </a:rPr>
              <a:t>sensors</a:t>
            </a:r>
            <a:r>
              <a:rPr sz="1071" spc="-29" dirty="0">
                <a:latin typeface="Arial"/>
                <a:cs typeface="Arial"/>
              </a:rPr>
              <a:t> </a:t>
            </a:r>
            <a:r>
              <a:rPr sz="1071" dirty="0">
                <a:latin typeface="Arial"/>
                <a:cs typeface="Arial"/>
              </a:rPr>
              <a:t>control</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fan</a:t>
            </a:r>
            <a:r>
              <a:rPr sz="1071" spc="-24" dirty="0">
                <a:latin typeface="Arial"/>
                <a:cs typeface="Arial"/>
              </a:rPr>
              <a:t> </a:t>
            </a:r>
            <a:r>
              <a:rPr sz="1071" spc="-10" dirty="0">
                <a:latin typeface="Arial"/>
                <a:cs typeface="Arial"/>
              </a:rPr>
              <a:t>operation.</a:t>
            </a:r>
            <a:endParaRPr sz="1071">
              <a:latin typeface="Arial"/>
              <a:cs typeface="Arial"/>
            </a:endParaRPr>
          </a:p>
          <a:p>
            <a:pPr marL="12369" marR="4947">
              <a:lnSpc>
                <a:spcPct val="143700"/>
              </a:lnSpc>
              <a:spcBef>
                <a:spcPts val="584"/>
              </a:spcBef>
            </a:pPr>
            <a:r>
              <a:rPr sz="1071" dirty="0">
                <a:latin typeface="Arial"/>
                <a:cs typeface="Arial"/>
              </a:rPr>
              <a:t>In</a:t>
            </a:r>
            <a:r>
              <a:rPr sz="1071" spc="355" dirty="0">
                <a:latin typeface="Arial"/>
                <a:cs typeface="Arial"/>
              </a:rPr>
              <a:t> </a:t>
            </a:r>
            <a:r>
              <a:rPr sz="1071" dirty="0">
                <a:latin typeface="Arial"/>
                <a:cs typeface="Arial"/>
              </a:rPr>
              <a:t>standard</a:t>
            </a:r>
            <a:r>
              <a:rPr sz="1071" spc="355" dirty="0">
                <a:latin typeface="Arial"/>
                <a:cs typeface="Arial"/>
              </a:rPr>
              <a:t> </a:t>
            </a:r>
            <a:r>
              <a:rPr sz="1071" spc="-10" dirty="0">
                <a:latin typeface="Arial"/>
                <a:cs typeface="Arial"/>
              </a:rPr>
              <a:t>low-</a:t>
            </a:r>
            <a:r>
              <a:rPr sz="1071" dirty="0">
                <a:latin typeface="Arial"/>
                <a:cs typeface="Arial"/>
              </a:rPr>
              <a:t>cost</a:t>
            </a:r>
            <a:r>
              <a:rPr sz="1071" spc="360" dirty="0">
                <a:latin typeface="Arial"/>
                <a:cs typeface="Arial"/>
              </a:rPr>
              <a:t> </a:t>
            </a:r>
            <a:r>
              <a:rPr sz="1071" dirty="0">
                <a:latin typeface="Arial"/>
                <a:cs typeface="Arial"/>
              </a:rPr>
              <a:t>vehicles,</a:t>
            </a:r>
            <a:r>
              <a:rPr sz="1071" spc="355" dirty="0">
                <a:latin typeface="Arial"/>
                <a:cs typeface="Arial"/>
              </a:rPr>
              <a:t> </a:t>
            </a:r>
            <a:r>
              <a:rPr sz="1071" dirty="0">
                <a:latin typeface="Arial"/>
                <a:cs typeface="Arial"/>
              </a:rPr>
              <a:t>a</a:t>
            </a:r>
            <a:r>
              <a:rPr sz="1071" spc="346" dirty="0">
                <a:latin typeface="Arial"/>
                <a:cs typeface="Arial"/>
              </a:rPr>
              <a:t> </a:t>
            </a:r>
            <a:r>
              <a:rPr sz="1071" spc="-10" dirty="0">
                <a:latin typeface="Arial"/>
                <a:cs typeface="Arial"/>
              </a:rPr>
              <a:t>multi-</a:t>
            </a:r>
            <a:r>
              <a:rPr sz="1071" dirty="0">
                <a:latin typeface="Arial"/>
                <a:cs typeface="Arial"/>
              </a:rPr>
              <a:t>position</a:t>
            </a:r>
            <a:r>
              <a:rPr sz="1071" spc="360" dirty="0">
                <a:latin typeface="Arial"/>
                <a:cs typeface="Arial"/>
              </a:rPr>
              <a:t> </a:t>
            </a:r>
            <a:r>
              <a:rPr sz="1071" dirty="0">
                <a:latin typeface="Arial"/>
                <a:cs typeface="Arial"/>
              </a:rPr>
              <a:t>speed</a:t>
            </a:r>
            <a:r>
              <a:rPr sz="1071" spc="355" dirty="0">
                <a:latin typeface="Arial"/>
                <a:cs typeface="Arial"/>
              </a:rPr>
              <a:t> </a:t>
            </a:r>
            <a:r>
              <a:rPr sz="1071" dirty="0">
                <a:latin typeface="Arial"/>
                <a:cs typeface="Arial"/>
              </a:rPr>
              <a:t>regulator,</a:t>
            </a:r>
            <a:r>
              <a:rPr sz="1071" spc="355" dirty="0">
                <a:latin typeface="Arial"/>
                <a:cs typeface="Arial"/>
              </a:rPr>
              <a:t> </a:t>
            </a:r>
            <a:r>
              <a:rPr sz="1071" dirty="0">
                <a:latin typeface="Arial"/>
                <a:cs typeface="Arial"/>
              </a:rPr>
              <a:t>and</a:t>
            </a:r>
            <a:r>
              <a:rPr sz="1071" spc="360" dirty="0">
                <a:latin typeface="Arial"/>
                <a:cs typeface="Arial"/>
              </a:rPr>
              <a:t> </a:t>
            </a:r>
            <a:r>
              <a:rPr sz="1071" dirty="0">
                <a:latin typeface="Arial"/>
                <a:cs typeface="Arial"/>
              </a:rPr>
              <a:t>resistor</a:t>
            </a:r>
            <a:r>
              <a:rPr sz="1071" spc="346" dirty="0">
                <a:latin typeface="Arial"/>
                <a:cs typeface="Arial"/>
              </a:rPr>
              <a:t> </a:t>
            </a:r>
            <a:r>
              <a:rPr sz="1071" dirty="0">
                <a:latin typeface="Arial"/>
                <a:cs typeface="Arial"/>
              </a:rPr>
              <a:t>assembly</a:t>
            </a:r>
            <a:r>
              <a:rPr sz="1071" spc="360" dirty="0">
                <a:latin typeface="Arial"/>
                <a:cs typeface="Arial"/>
              </a:rPr>
              <a:t> </a:t>
            </a:r>
            <a:r>
              <a:rPr sz="1071" spc="-24" dirty="0">
                <a:latin typeface="Arial"/>
                <a:cs typeface="Arial"/>
              </a:rPr>
              <a:t>is </a:t>
            </a:r>
            <a:r>
              <a:rPr sz="1071" dirty="0">
                <a:latin typeface="Arial"/>
                <a:cs typeface="Arial"/>
              </a:rPr>
              <a:t>connected</a:t>
            </a:r>
            <a:r>
              <a:rPr sz="1071" spc="161" dirty="0">
                <a:latin typeface="Arial"/>
                <a:cs typeface="Arial"/>
              </a:rPr>
              <a:t> </a:t>
            </a:r>
            <a:r>
              <a:rPr sz="1071" dirty="0">
                <a:latin typeface="Arial"/>
                <a:cs typeface="Arial"/>
              </a:rPr>
              <a:t>in</a:t>
            </a:r>
            <a:r>
              <a:rPr sz="1071" spc="170" dirty="0">
                <a:latin typeface="Arial"/>
                <a:cs typeface="Arial"/>
              </a:rPr>
              <a:t> </a:t>
            </a:r>
            <a:r>
              <a:rPr sz="1071" dirty="0">
                <a:latin typeface="Arial"/>
                <a:cs typeface="Arial"/>
              </a:rPr>
              <a:t>series,</a:t>
            </a:r>
            <a:r>
              <a:rPr sz="1071" spc="166" dirty="0">
                <a:latin typeface="Arial"/>
                <a:cs typeface="Arial"/>
              </a:rPr>
              <a:t> </a:t>
            </a:r>
            <a:r>
              <a:rPr sz="1071" dirty="0">
                <a:latin typeface="Arial"/>
                <a:cs typeface="Arial"/>
              </a:rPr>
              <a:t>which</a:t>
            </a:r>
            <a:r>
              <a:rPr sz="1071" spc="170" dirty="0">
                <a:latin typeface="Arial"/>
                <a:cs typeface="Arial"/>
              </a:rPr>
              <a:t> </a:t>
            </a:r>
            <a:r>
              <a:rPr sz="1071" dirty="0">
                <a:latin typeface="Arial"/>
                <a:cs typeface="Arial"/>
              </a:rPr>
              <a:t>changes</a:t>
            </a:r>
            <a:r>
              <a:rPr sz="1071" spc="175" dirty="0">
                <a:latin typeface="Arial"/>
                <a:cs typeface="Arial"/>
              </a:rPr>
              <a:t> </a:t>
            </a:r>
            <a:r>
              <a:rPr sz="1071" dirty="0">
                <a:latin typeface="Arial"/>
                <a:cs typeface="Arial"/>
              </a:rPr>
              <a:t>the</a:t>
            </a:r>
            <a:r>
              <a:rPr sz="1071" spc="170" dirty="0">
                <a:latin typeface="Arial"/>
                <a:cs typeface="Arial"/>
              </a:rPr>
              <a:t> </a:t>
            </a:r>
            <a:r>
              <a:rPr sz="1071" dirty="0">
                <a:latin typeface="Arial"/>
                <a:cs typeface="Arial"/>
              </a:rPr>
              <a:t>source</a:t>
            </a:r>
            <a:r>
              <a:rPr sz="1071" spc="170" dirty="0">
                <a:latin typeface="Arial"/>
                <a:cs typeface="Arial"/>
              </a:rPr>
              <a:t> </a:t>
            </a:r>
            <a:r>
              <a:rPr sz="1071" dirty="0">
                <a:latin typeface="Arial"/>
                <a:cs typeface="Arial"/>
              </a:rPr>
              <a:t>voltage</a:t>
            </a:r>
            <a:r>
              <a:rPr sz="1071" spc="166" dirty="0">
                <a:latin typeface="Arial"/>
                <a:cs typeface="Arial"/>
              </a:rPr>
              <a:t> </a:t>
            </a:r>
            <a:r>
              <a:rPr sz="1071" dirty="0">
                <a:latin typeface="Arial"/>
                <a:cs typeface="Arial"/>
              </a:rPr>
              <a:t>to</a:t>
            </a:r>
            <a:r>
              <a:rPr sz="1071" spc="166" dirty="0">
                <a:latin typeface="Arial"/>
                <a:cs typeface="Arial"/>
              </a:rPr>
              <a:t> </a:t>
            </a:r>
            <a:r>
              <a:rPr sz="1071" dirty="0">
                <a:latin typeface="Arial"/>
                <a:cs typeface="Arial"/>
              </a:rPr>
              <a:t>the</a:t>
            </a:r>
            <a:r>
              <a:rPr sz="1071" spc="175" dirty="0">
                <a:latin typeface="Arial"/>
                <a:cs typeface="Arial"/>
              </a:rPr>
              <a:t> </a:t>
            </a:r>
            <a:r>
              <a:rPr sz="1071" dirty="0">
                <a:latin typeface="Arial"/>
                <a:cs typeface="Arial"/>
              </a:rPr>
              <a:t>fan</a:t>
            </a:r>
            <a:r>
              <a:rPr sz="1071" spc="170" dirty="0">
                <a:latin typeface="Arial"/>
                <a:cs typeface="Arial"/>
              </a:rPr>
              <a:t> </a:t>
            </a:r>
            <a:r>
              <a:rPr sz="1071" dirty="0">
                <a:latin typeface="Arial"/>
                <a:cs typeface="Arial"/>
              </a:rPr>
              <a:t>motor.</a:t>
            </a:r>
            <a:r>
              <a:rPr sz="1071" spc="175" dirty="0">
                <a:latin typeface="Arial"/>
                <a:cs typeface="Arial"/>
              </a:rPr>
              <a:t> </a:t>
            </a:r>
            <a:r>
              <a:rPr sz="1071" dirty="0">
                <a:latin typeface="Arial"/>
                <a:cs typeface="Arial"/>
              </a:rPr>
              <a:t>The</a:t>
            </a:r>
            <a:r>
              <a:rPr sz="1071" spc="175" dirty="0">
                <a:latin typeface="Arial"/>
                <a:cs typeface="Arial"/>
              </a:rPr>
              <a:t> </a:t>
            </a:r>
            <a:r>
              <a:rPr sz="1071" dirty="0">
                <a:latin typeface="Arial"/>
                <a:cs typeface="Arial"/>
              </a:rPr>
              <a:t>resistor</a:t>
            </a:r>
            <a:r>
              <a:rPr sz="1071" spc="170" dirty="0">
                <a:latin typeface="Arial"/>
                <a:cs typeface="Arial"/>
              </a:rPr>
              <a:t> </a:t>
            </a:r>
            <a:r>
              <a:rPr sz="1071" spc="-10" dirty="0">
                <a:latin typeface="Arial"/>
                <a:cs typeface="Arial"/>
              </a:rPr>
              <a:t>block</a:t>
            </a:r>
            <a:endParaRPr sz="1071">
              <a:latin typeface="Arial"/>
              <a:cs typeface="Arial"/>
            </a:endParaRPr>
          </a:p>
        </p:txBody>
      </p:sp>
      <p:pic>
        <p:nvPicPr>
          <p:cNvPr id="3" name="object 3"/>
          <p:cNvPicPr/>
          <p:nvPr/>
        </p:nvPicPr>
        <p:blipFill>
          <a:blip r:embed="rId2" cstate="print"/>
          <a:stretch>
            <a:fillRect/>
          </a:stretch>
        </p:blipFill>
        <p:spPr>
          <a:xfrm>
            <a:off x="2820495" y="5792372"/>
            <a:ext cx="1877598" cy="2310633"/>
          </a:xfrm>
          <a:prstGeom prst="rect">
            <a:avLst/>
          </a:prstGeom>
        </p:spPr>
      </p:pic>
      <p:sp>
        <p:nvSpPr>
          <p:cNvPr id="4" name="object 4"/>
          <p:cNvSpPr txBox="1"/>
          <p:nvPr/>
        </p:nvSpPr>
        <p:spPr>
          <a:xfrm>
            <a:off x="865645" y="888954"/>
            <a:ext cx="5887156" cy="4762288"/>
          </a:xfrm>
          <a:prstGeom prst="rect">
            <a:avLst/>
          </a:prstGeom>
        </p:spPr>
        <p:txBody>
          <a:bodyPr vert="horz" wrap="square" lIns="0" tIns="12368" rIns="0" bIns="0" rtlCol="0">
            <a:spAutoFit/>
          </a:bodyPr>
          <a:lstStyle/>
          <a:p>
            <a:pPr marL="2145322">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469386" marR="66790" indent="-222634" algn="just">
              <a:lnSpc>
                <a:spcPct val="143700"/>
              </a:lnSpc>
            </a:pPr>
            <a:r>
              <a:rPr sz="1071" dirty="0">
                <a:latin typeface="Arial"/>
                <a:cs typeface="Arial"/>
              </a:rPr>
              <a:t>c.</a:t>
            </a:r>
            <a:r>
              <a:rPr sz="1071" spc="127"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third</a:t>
            </a:r>
            <a:r>
              <a:rPr sz="1071" spc="-24" dirty="0">
                <a:latin typeface="Arial"/>
                <a:cs typeface="Arial"/>
              </a:rPr>
              <a:t> </a:t>
            </a:r>
            <a:r>
              <a:rPr sz="1071" dirty="0">
                <a:latin typeface="Arial"/>
                <a:cs typeface="Arial"/>
              </a:rPr>
              <a:t>type</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conditioning</a:t>
            </a:r>
            <a:r>
              <a:rPr sz="1071" spc="-24"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quite</a:t>
            </a:r>
            <a:r>
              <a:rPr sz="1071" spc="-34" dirty="0">
                <a:latin typeface="Arial"/>
                <a:cs typeface="Arial"/>
              </a:rPr>
              <a:t> </a:t>
            </a:r>
            <a:r>
              <a:rPr sz="1071" dirty="0">
                <a:latin typeface="Arial"/>
                <a:cs typeface="Arial"/>
              </a:rPr>
              <a:t>complex</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factory</a:t>
            </a:r>
            <a:r>
              <a:rPr sz="1071" spc="-24" dirty="0">
                <a:latin typeface="Arial"/>
                <a:cs typeface="Arial"/>
              </a:rPr>
              <a:t> </a:t>
            </a:r>
            <a:r>
              <a:rPr sz="1071" dirty="0">
                <a:latin typeface="Arial"/>
                <a:cs typeface="Arial"/>
              </a:rPr>
              <a:t>installed</a:t>
            </a:r>
            <a:r>
              <a:rPr sz="1071" spc="-24" dirty="0">
                <a:latin typeface="Arial"/>
                <a:cs typeface="Arial"/>
              </a:rPr>
              <a:t> </a:t>
            </a:r>
            <a:r>
              <a:rPr sz="1071" dirty="0">
                <a:latin typeface="Arial"/>
                <a:cs typeface="Arial"/>
              </a:rPr>
              <a:t>having</a:t>
            </a:r>
            <a:r>
              <a:rPr sz="1071" spc="-15" dirty="0">
                <a:latin typeface="Arial"/>
                <a:cs typeface="Arial"/>
              </a:rPr>
              <a:t> </a:t>
            </a:r>
            <a:r>
              <a:rPr sz="1071" spc="-49" dirty="0">
                <a:latin typeface="Arial"/>
                <a:cs typeface="Arial"/>
              </a:rPr>
              <a:t>a </a:t>
            </a:r>
            <a:r>
              <a:rPr sz="1071" dirty="0">
                <a:latin typeface="Arial"/>
                <a:cs typeface="Arial"/>
              </a:rPr>
              <a:t>fully</a:t>
            </a:r>
            <a:r>
              <a:rPr sz="1071" spc="10" dirty="0">
                <a:latin typeface="Arial"/>
                <a:cs typeface="Arial"/>
              </a:rPr>
              <a:t> </a:t>
            </a:r>
            <a:r>
              <a:rPr sz="1071" dirty="0">
                <a:latin typeface="Arial"/>
                <a:cs typeface="Arial"/>
              </a:rPr>
              <a:t>automatic</a:t>
            </a:r>
            <a:r>
              <a:rPr sz="1071" spc="15"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distribution</a:t>
            </a:r>
            <a:r>
              <a:rPr sz="1071" spc="15"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Once</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desired</a:t>
            </a:r>
            <a:r>
              <a:rPr sz="1071" spc="15" dirty="0">
                <a:latin typeface="Arial"/>
                <a:cs typeface="Arial"/>
              </a:rPr>
              <a:t> </a:t>
            </a:r>
            <a:r>
              <a:rPr sz="1071" dirty="0">
                <a:latin typeface="Arial"/>
                <a:cs typeface="Arial"/>
              </a:rPr>
              <a:t>temperature</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set</a:t>
            </a:r>
            <a:r>
              <a:rPr sz="1071" spc="10" dirty="0">
                <a:latin typeface="Arial"/>
                <a:cs typeface="Arial"/>
              </a:rPr>
              <a:t> </a:t>
            </a:r>
            <a:r>
              <a:rPr sz="1071" dirty="0">
                <a:latin typeface="Arial"/>
                <a:cs typeface="Arial"/>
              </a:rPr>
              <a:t>by</a:t>
            </a:r>
            <a:r>
              <a:rPr sz="1071" spc="15"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driver, </a:t>
            </a:r>
            <a:r>
              <a:rPr sz="1071" dirty="0">
                <a:latin typeface="Arial"/>
                <a:cs typeface="Arial"/>
              </a:rPr>
              <a:t>the</a:t>
            </a:r>
            <a:r>
              <a:rPr sz="1071" spc="-24" dirty="0">
                <a:latin typeface="Arial"/>
                <a:cs typeface="Arial"/>
              </a:rPr>
              <a:t> </a:t>
            </a:r>
            <a:r>
              <a:rPr sz="1071" dirty="0">
                <a:latin typeface="Arial"/>
                <a:cs typeface="Arial"/>
              </a:rPr>
              <a:t>controls</a:t>
            </a:r>
            <a:r>
              <a:rPr sz="1071" spc="-29" dirty="0">
                <a:latin typeface="Arial"/>
                <a:cs typeface="Arial"/>
              </a:rPr>
              <a:t> </a:t>
            </a:r>
            <a:r>
              <a:rPr sz="1071" dirty="0">
                <a:latin typeface="Arial"/>
                <a:cs typeface="Arial"/>
              </a:rPr>
              <a:t>maintain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temperature</a:t>
            </a:r>
            <a:r>
              <a:rPr sz="1071" spc="-24" dirty="0">
                <a:latin typeface="Arial"/>
                <a:cs typeface="Arial"/>
              </a:rPr>
              <a:t> </a:t>
            </a:r>
            <a:r>
              <a:rPr sz="1071" dirty="0">
                <a:latin typeface="Arial"/>
                <a:cs typeface="Arial"/>
              </a:rPr>
              <a:t>within</a:t>
            </a:r>
            <a:r>
              <a:rPr sz="1071" spc="-24" dirty="0">
                <a:latin typeface="Arial"/>
                <a:cs typeface="Arial"/>
              </a:rPr>
              <a:t> </a:t>
            </a:r>
            <a:r>
              <a:rPr sz="1071" dirty="0">
                <a:latin typeface="Arial"/>
                <a:cs typeface="Arial"/>
              </a:rPr>
              <a:t>maximum</a:t>
            </a:r>
            <a:r>
              <a:rPr sz="1071" spc="-24" dirty="0">
                <a:latin typeface="Arial"/>
                <a:cs typeface="Arial"/>
              </a:rPr>
              <a:t> </a:t>
            </a:r>
            <a:r>
              <a:rPr sz="1071" dirty="0">
                <a:latin typeface="Arial"/>
                <a:cs typeface="Arial"/>
              </a:rPr>
              <a:t>cooling</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maximum</a:t>
            </a:r>
            <a:r>
              <a:rPr sz="1071" spc="-29" dirty="0">
                <a:latin typeface="Arial"/>
                <a:cs typeface="Arial"/>
              </a:rPr>
              <a:t> </a:t>
            </a:r>
            <a:r>
              <a:rPr sz="1071" dirty="0">
                <a:latin typeface="Arial"/>
                <a:cs typeface="Arial"/>
              </a:rPr>
              <a:t>heating</a:t>
            </a:r>
            <a:r>
              <a:rPr sz="1071" spc="-24" dirty="0">
                <a:latin typeface="Arial"/>
                <a:cs typeface="Arial"/>
              </a:rPr>
              <a:t> </a:t>
            </a:r>
            <a:r>
              <a:rPr sz="1071" spc="-10" dirty="0">
                <a:latin typeface="Arial"/>
                <a:cs typeface="Arial"/>
              </a:rPr>
              <a:t>limits </a:t>
            </a:r>
            <a:r>
              <a:rPr sz="1071" dirty="0">
                <a:latin typeface="Arial"/>
                <a:cs typeface="Arial"/>
              </a:rPr>
              <a:t>with</a:t>
            </a:r>
            <a:r>
              <a:rPr sz="1071" spc="-44"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proper</a:t>
            </a:r>
            <a:r>
              <a:rPr sz="1071" spc="-44" dirty="0">
                <a:latin typeface="Arial"/>
                <a:cs typeface="Arial"/>
              </a:rPr>
              <a:t> </a:t>
            </a:r>
            <a:r>
              <a:rPr sz="1071" spc="-10" dirty="0">
                <a:latin typeface="Arial"/>
                <a:cs typeface="Arial"/>
              </a:rPr>
              <a:t>balance</a:t>
            </a:r>
            <a:r>
              <a:rPr sz="1071" spc="-44" dirty="0">
                <a:latin typeface="Arial"/>
                <a:cs typeface="Arial"/>
              </a:rPr>
              <a:t> </a:t>
            </a:r>
            <a:r>
              <a:rPr sz="1071" spc="-10" dirty="0">
                <a:latin typeface="Arial"/>
                <a:cs typeface="Arial"/>
              </a:rPr>
              <a:t>between</a:t>
            </a:r>
            <a:r>
              <a:rPr sz="1071" spc="-44" dirty="0">
                <a:latin typeface="Arial"/>
                <a:cs typeface="Arial"/>
              </a:rPr>
              <a:t> </a:t>
            </a:r>
            <a:r>
              <a:rPr sz="1071" spc="-10" dirty="0">
                <a:latin typeface="Arial"/>
                <a:cs typeface="Arial"/>
              </a:rPr>
              <a:t>cooling,</a:t>
            </a:r>
            <a:r>
              <a:rPr sz="1071" spc="-39" dirty="0">
                <a:latin typeface="Arial"/>
                <a:cs typeface="Arial"/>
              </a:rPr>
              <a:t> </a:t>
            </a:r>
            <a:r>
              <a:rPr sz="1071" dirty="0">
                <a:latin typeface="Arial"/>
                <a:cs typeface="Arial"/>
              </a:rPr>
              <a:t>heating,</a:t>
            </a:r>
            <a:r>
              <a:rPr sz="1071" spc="-34" dirty="0">
                <a:latin typeface="Arial"/>
                <a:cs typeface="Arial"/>
              </a:rPr>
              <a:t> </a:t>
            </a:r>
            <a:r>
              <a:rPr sz="1071" dirty="0">
                <a:latin typeface="Arial"/>
                <a:cs typeface="Arial"/>
              </a:rPr>
              <a:t>and</a:t>
            </a:r>
            <a:r>
              <a:rPr sz="1071" spc="-44" dirty="0">
                <a:latin typeface="Arial"/>
                <a:cs typeface="Arial"/>
              </a:rPr>
              <a:t> </a:t>
            </a:r>
            <a:r>
              <a:rPr sz="1071" spc="-10" dirty="0">
                <a:latin typeface="Arial"/>
                <a:cs typeface="Arial"/>
              </a:rPr>
              <a:t>blower</a:t>
            </a:r>
            <a:r>
              <a:rPr sz="1071" spc="-44" dirty="0">
                <a:latin typeface="Arial"/>
                <a:cs typeface="Arial"/>
              </a:rPr>
              <a:t> </a:t>
            </a:r>
            <a:r>
              <a:rPr sz="1071" spc="-10" dirty="0">
                <a:latin typeface="Arial"/>
                <a:cs typeface="Arial"/>
              </a:rPr>
              <a:t>speed.</a:t>
            </a:r>
            <a:r>
              <a:rPr sz="1071" spc="-3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Electronic</a:t>
            </a:r>
            <a:r>
              <a:rPr sz="1071" spc="-34" dirty="0">
                <a:latin typeface="Arial"/>
                <a:cs typeface="Arial"/>
              </a:rPr>
              <a:t> </a:t>
            </a:r>
            <a:r>
              <a:rPr sz="1071" spc="-10" dirty="0">
                <a:latin typeface="Arial"/>
                <a:cs typeface="Arial"/>
              </a:rPr>
              <a:t>Control </a:t>
            </a:r>
            <a:r>
              <a:rPr sz="1071" dirty="0">
                <a:latin typeface="Arial"/>
                <a:cs typeface="Arial"/>
              </a:rPr>
              <a:t>Unit</a:t>
            </a:r>
            <a:r>
              <a:rPr sz="1071" spc="-34" dirty="0">
                <a:latin typeface="Arial"/>
                <a:cs typeface="Arial"/>
              </a:rPr>
              <a:t> </a:t>
            </a:r>
            <a:r>
              <a:rPr sz="1071" dirty="0">
                <a:latin typeface="Arial"/>
                <a:cs typeface="Arial"/>
              </a:rPr>
              <a:t>(ECU)</a:t>
            </a:r>
            <a:r>
              <a:rPr sz="1071" spc="-19" dirty="0">
                <a:latin typeface="Arial"/>
                <a:cs typeface="Arial"/>
              </a:rPr>
              <a:t> </a:t>
            </a:r>
            <a:r>
              <a:rPr sz="1071" dirty="0">
                <a:latin typeface="Arial"/>
                <a:cs typeface="Arial"/>
              </a:rPr>
              <a:t>operates</a:t>
            </a:r>
            <a:r>
              <a:rPr sz="1071" spc="-2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recirculation</a:t>
            </a:r>
            <a:r>
              <a:rPr sz="1071" spc="-29" dirty="0">
                <a:latin typeface="Arial"/>
                <a:cs typeface="Arial"/>
              </a:rPr>
              <a:t> </a:t>
            </a:r>
            <a:r>
              <a:rPr sz="1071" dirty="0">
                <a:latin typeface="Arial"/>
                <a:cs typeface="Arial"/>
              </a:rPr>
              <a:t>function</a:t>
            </a:r>
            <a:r>
              <a:rPr sz="1071" spc="-29" dirty="0">
                <a:latin typeface="Arial"/>
                <a:cs typeface="Arial"/>
              </a:rPr>
              <a:t> </a:t>
            </a:r>
            <a:r>
              <a:rPr sz="1071" dirty="0">
                <a:latin typeface="Arial"/>
                <a:cs typeface="Arial"/>
              </a:rPr>
              <a:t>based</a:t>
            </a:r>
            <a:r>
              <a:rPr sz="1071" spc="-29" dirty="0">
                <a:latin typeface="Arial"/>
                <a:cs typeface="Arial"/>
              </a:rPr>
              <a:t> </a:t>
            </a:r>
            <a:r>
              <a:rPr sz="1071" dirty="0">
                <a:latin typeface="Arial"/>
                <a:cs typeface="Arial"/>
              </a:rPr>
              <a:t>on</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readings</a:t>
            </a:r>
            <a:r>
              <a:rPr sz="1071" spc="-24" dirty="0">
                <a:latin typeface="Arial"/>
                <a:cs typeface="Arial"/>
              </a:rPr>
              <a:t> </a:t>
            </a:r>
            <a:r>
              <a:rPr sz="1071" dirty="0">
                <a:latin typeface="Arial"/>
                <a:cs typeface="Arial"/>
              </a:rPr>
              <a:t>from</a:t>
            </a:r>
            <a:r>
              <a:rPr sz="1071" spc="-3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sensor</a:t>
            </a:r>
            <a:r>
              <a:rPr sz="1071" spc="-29" dirty="0">
                <a:latin typeface="Arial"/>
                <a:cs typeface="Arial"/>
              </a:rPr>
              <a:t> </a:t>
            </a:r>
            <a:r>
              <a:rPr sz="1071" spc="-24" dirty="0">
                <a:latin typeface="Arial"/>
                <a:cs typeface="Arial"/>
              </a:rPr>
              <a:t>and </a:t>
            </a:r>
            <a:r>
              <a:rPr sz="1071" dirty="0">
                <a:latin typeface="Arial"/>
                <a:cs typeface="Arial"/>
              </a:rPr>
              <a:t>a</a:t>
            </a:r>
            <a:r>
              <a:rPr sz="1071" spc="-5" dirty="0">
                <a:latin typeface="Arial"/>
                <a:cs typeface="Arial"/>
              </a:rPr>
              <a:t> </a:t>
            </a:r>
            <a:r>
              <a:rPr sz="1071" spc="-10" dirty="0">
                <a:latin typeface="Arial"/>
                <a:cs typeface="Arial"/>
              </a:rPr>
              <a:t>pre-</a:t>
            </a:r>
            <a:r>
              <a:rPr sz="1071" dirty="0">
                <a:latin typeface="Arial"/>
                <a:cs typeface="Arial"/>
              </a:rPr>
              <a:t>set</a:t>
            </a:r>
            <a:r>
              <a:rPr sz="1071" spc="-5" dirty="0">
                <a:latin typeface="Arial"/>
                <a:cs typeface="Arial"/>
              </a:rPr>
              <a:t> </a:t>
            </a:r>
            <a:r>
              <a:rPr sz="1071" dirty="0">
                <a:latin typeface="Arial"/>
                <a:cs typeface="Arial"/>
              </a:rPr>
              <a:t>value.</a:t>
            </a:r>
            <a:r>
              <a:rPr sz="1071" spc="-5"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recirculation</a:t>
            </a:r>
            <a:r>
              <a:rPr sz="1071" spc="-5" dirty="0">
                <a:latin typeface="Arial"/>
                <a:cs typeface="Arial"/>
              </a:rPr>
              <a:t> </a:t>
            </a:r>
            <a:r>
              <a:rPr sz="1071" dirty="0">
                <a:latin typeface="Arial"/>
                <a:cs typeface="Arial"/>
              </a:rPr>
              <a:t>mode,</a:t>
            </a:r>
            <a:r>
              <a:rPr sz="1071" spc="-5" dirty="0">
                <a:latin typeface="Arial"/>
                <a:cs typeface="Arial"/>
              </a:rPr>
              <a:t> </a:t>
            </a:r>
            <a:r>
              <a:rPr sz="1071" spc="-10" dirty="0">
                <a:latin typeface="Arial"/>
                <a:cs typeface="Arial"/>
              </a:rPr>
              <a:t>high-</a:t>
            </a:r>
            <a:r>
              <a:rPr sz="1071" dirty="0">
                <a:latin typeface="Arial"/>
                <a:cs typeface="Arial"/>
              </a:rPr>
              <a:t>end</a:t>
            </a:r>
            <a:r>
              <a:rPr sz="1071" spc="-10" dirty="0">
                <a:latin typeface="Arial"/>
                <a:cs typeface="Arial"/>
              </a:rPr>
              <a:t> </a:t>
            </a:r>
            <a:r>
              <a:rPr sz="1071" dirty="0">
                <a:latin typeface="Arial"/>
                <a:cs typeface="Arial"/>
              </a:rPr>
              <a:t>HVAC</a:t>
            </a:r>
            <a:r>
              <a:rPr sz="1071" spc="-5" dirty="0">
                <a:latin typeface="Arial"/>
                <a:cs typeface="Arial"/>
              </a:rPr>
              <a:t> </a:t>
            </a:r>
            <a:r>
              <a:rPr sz="1071" dirty="0">
                <a:latin typeface="Arial"/>
                <a:cs typeface="Arial"/>
              </a:rPr>
              <a:t>systems monitor</a:t>
            </a:r>
            <a:r>
              <a:rPr sz="1071" spc="5" dirty="0">
                <a:latin typeface="Arial"/>
                <a:cs typeface="Arial"/>
              </a:rPr>
              <a:t> </a:t>
            </a:r>
            <a:r>
              <a:rPr sz="1071" dirty="0">
                <a:latin typeface="Arial"/>
                <a:cs typeface="Arial"/>
              </a:rPr>
              <a:t>several cabin</a:t>
            </a:r>
            <a:r>
              <a:rPr sz="1071" spc="-5" dirty="0">
                <a:latin typeface="Arial"/>
                <a:cs typeface="Arial"/>
              </a:rPr>
              <a:t> </a:t>
            </a:r>
            <a:r>
              <a:rPr sz="1071" spc="-24" dirty="0">
                <a:latin typeface="Arial"/>
                <a:cs typeface="Arial"/>
              </a:rPr>
              <a:t>air </a:t>
            </a:r>
            <a:r>
              <a:rPr sz="1071" dirty="0">
                <a:latin typeface="Arial"/>
                <a:cs typeface="Arial"/>
              </a:rPr>
              <a:t>parameters,</a:t>
            </a:r>
            <a:r>
              <a:rPr sz="1071" spc="58" dirty="0">
                <a:latin typeface="Arial"/>
                <a:cs typeface="Arial"/>
              </a:rPr>
              <a:t> </a:t>
            </a:r>
            <a:r>
              <a:rPr sz="1071" dirty="0">
                <a:latin typeface="Arial"/>
                <a:cs typeface="Arial"/>
              </a:rPr>
              <a:t>recirculate</a:t>
            </a:r>
            <a:r>
              <a:rPr sz="1071" spc="4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air</a:t>
            </a:r>
            <a:r>
              <a:rPr sz="1071" spc="54" dirty="0">
                <a:latin typeface="Arial"/>
                <a:cs typeface="Arial"/>
              </a:rPr>
              <a:t> </a:t>
            </a:r>
            <a:r>
              <a:rPr sz="1071" dirty="0">
                <a:latin typeface="Arial"/>
                <a:cs typeface="Arial"/>
              </a:rPr>
              <a:t>through</a:t>
            </a:r>
            <a:r>
              <a:rPr sz="1071" spc="54"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air</a:t>
            </a:r>
            <a:r>
              <a:rPr sz="1071" spc="54" dirty="0">
                <a:latin typeface="Arial"/>
                <a:cs typeface="Arial"/>
              </a:rPr>
              <a:t> </a:t>
            </a:r>
            <a:r>
              <a:rPr sz="1071" dirty="0">
                <a:latin typeface="Arial"/>
                <a:cs typeface="Arial"/>
              </a:rPr>
              <a:t>conditioning</a:t>
            </a:r>
            <a:r>
              <a:rPr sz="1071" spc="49" dirty="0">
                <a:latin typeface="Arial"/>
                <a:cs typeface="Arial"/>
              </a:rPr>
              <a:t> </a:t>
            </a:r>
            <a:r>
              <a:rPr sz="1071" dirty="0">
                <a:latin typeface="Arial"/>
                <a:cs typeface="Arial"/>
              </a:rPr>
              <a:t>unit</a:t>
            </a:r>
            <a:r>
              <a:rPr sz="1071" spc="58" dirty="0">
                <a:latin typeface="Arial"/>
                <a:cs typeface="Arial"/>
              </a:rPr>
              <a:t> </a:t>
            </a:r>
            <a:r>
              <a:rPr sz="1071" dirty="0">
                <a:latin typeface="Arial"/>
                <a:cs typeface="Arial"/>
              </a:rPr>
              <a:t>back</a:t>
            </a:r>
            <a:r>
              <a:rPr sz="1071" spc="54" dirty="0">
                <a:latin typeface="Arial"/>
                <a:cs typeface="Arial"/>
              </a:rPr>
              <a:t> </a:t>
            </a:r>
            <a:r>
              <a:rPr sz="1071" dirty="0">
                <a:latin typeface="Arial"/>
                <a:cs typeface="Arial"/>
              </a:rPr>
              <a:t>into</a:t>
            </a:r>
            <a:r>
              <a:rPr sz="1071" spc="54"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cabin,</a:t>
            </a:r>
            <a:r>
              <a:rPr sz="1071" spc="58" dirty="0">
                <a:latin typeface="Arial"/>
                <a:cs typeface="Arial"/>
              </a:rPr>
              <a:t> </a:t>
            </a:r>
            <a:r>
              <a:rPr sz="1071" spc="-24" dirty="0">
                <a:latin typeface="Arial"/>
                <a:cs typeface="Arial"/>
              </a:rPr>
              <a:t>and </a:t>
            </a:r>
            <a:r>
              <a:rPr sz="1071" dirty="0">
                <a:latin typeface="Arial"/>
                <a:cs typeface="Arial"/>
              </a:rPr>
              <a:t>limit</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fresh</a:t>
            </a:r>
            <a:r>
              <a:rPr sz="1071" spc="15"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inlet</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minimum,</a:t>
            </a:r>
            <a:r>
              <a:rPr sz="1071" spc="15" dirty="0">
                <a:latin typeface="Arial"/>
                <a:cs typeface="Arial"/>
              </a:rPr>
              <a:t> </a:t>
            </a:r>
            <a:r>
              <a:rPr sz="1071" dirty="0">
                <a:latin typeface="Arial"/>
                <a:cs typeface="Arial"/>
              </a:rPr>
              <a:t>while</a:t>
            </a:r>
            <a:r>
              <a:rPr sz="1071" spc="15" dirty="0">
                <a:latin typeface="Arial"/>
                <a:cs typeface="Arial"/>
              </a:rPr>
              <a:t> </a:t>
            </a:r>
            <a:r>
              <a:rPr sz="1071" dirty="0">
                <a:latin typeface="Arial"/>
                <a:cs typeface="Arial"/>
              </a:rPr>
              <a:t>fulfilling</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parameters</a:t>
            </a:r>
            <a:r>
              <a:rPr sz="1071" spc="19" dirty="0">
                <a:latin typeface="Arial"/>
                <a:cs typeface="Arial"/>
              </a:rPr>
              <a:t> </a:t>
            </a:r>
            <a:r>
              <a:rPr sz="1071" dirty="0">
                <a:latin typeface="Arial"/>
                <a:cs typeface="Arial"/>
              </a:rPr>
              <a:t>set</a:t>
            </a:r>
            <a:r>
              <a:rPr sz="1071" spc="15"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driver </a:t>
            </a:r>
            <a:r>
              <a:rPr sz="1071" dirty="0">
                <a:latin typeface="Arial"/>
                <a:cs typeface="Arial"/>
              </a:rPr>
              <a:t>and/or</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system’s</a:t>
            </a:r>
            <a:r>
              <a:rPr sz="1071" spc="19" dirty="0">
                <a:latin typeface="Arial"/>
                <a:cs typeface="Arial"/>
              </a:rPr>
              <a:t> </a:t>
            </a:r>
            <a:r>
              <a:rPr sz="1071" dirty="0">
                <a:latin typeface="Arial"/>
                <a:cs typeface="Arial"/>
              </a:rPr>
              <a:t>specifications.</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frequency</a:t>
            </a:r>
            <a:r>
              <a:rPr sz="1071" spc="19"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operation</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recirculation</a:t>
            </a:r>
            <a:r>
              <a:rPr sz="1071" spc="24" dirty="0">
                <a:latin typeface="Arial"/>
                <a:cs typeface="Arial"/>
              </a:rPr>
              <a:t> </a:t>
            </a:r>
            <a:r>
              <a:rPr sz="1071" dirty="0">
                <a:latin typeface="Arial"/>
                <a:cs typeface="Arial"/>
              </a:rPr>
              <a:t>flap</a:t>
            </a:r>
            <a:r>
              <a:rPr sz="1071" spc="15" dirty="0">
                <a:latin typeface="Arial"/>
                <a:cs typeface="Arial"/>
              </a:rPr>
              <a:t> </a:t>
            </a:r>
            <a:r>
              <a:rPr sz="1071" spc="-24" dirty="0">
                <a:latin typeface="Arial"/>
                <a:cs typeface="Arial"/>
              </a:rPr>
              <a:t>is </a:t>
            </a:r>
            <a:r>
              <a:rPr sz="1071" dirty="0">
                <a:latin typeface="Arial"/>
                <a:cs typeface="Arial"/>
              </a:rPr>
              <a:t>determined</a:t>
            </a:r>
            <a:r>
              <a:rPr sz="1071" spc="-19" dirty="0">
                <a:latin typeface="Arial"/>
                <a:cs typeface="Arial"/>
              </a:rPr>
              <a:t> </a:t>
            </a:r>
            <a:r>
              <a:rPr sz="1071" dirty="0">
                <a:latin typeface="Arial"/>
                <a:cs typeface="Arial"/>
              </a:rPr>
              <a:t>by</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maximum</a:t>
            </a:r>
            <a:r>
              <a:rPr sz="1071" spc="-19" dirty="0">
                <a:latin typeface="Arial"/>
                <a:cs typeface="Arial"/>
              </a:rPr>
              <a:t> </a:t>
            </a:r>
            <a:r>
              <a:rPr sz="1071" dirty="0">
                <a:latin typeface="Arial"/>
                <a:cs typeface="Arial"/>
              </a:rPr>
              <a:t>allowed</a:t>
            </a:r>
            <a:r>
              <a:rPr sz="1071" spc="-19" dirty="0">
                <a:latin typeface="Arial"/>
                <a:cs typeface="Arial"/>
              </a:rPr>
              <a:t> </a:t>
            </a:r>
            <a:r>
              <a:rPr sz="1071" dirty="0">
                <a:latin typeface="Arial"/>
                <a:cs typeface="Arial"/>
              </a:rPr>
              <a:t>number</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occupants,</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minimum</a:t>
            </a:r>
            <a:r>
              <a:rPr sz="1071" spc="-24" dirty="0">
                <a:latin typeface="Arial"/>
                <a:cs typeface="Arial"/>
              </a:rPr>
              <a:t> </a:t>
            </a:r>
            <a:r>
              <a:rPr sz="1071" dirty="0">
                <a:latin typeface="Arial"/>
                <a:cs typeface="Arial"/>
              </a:rPr>
              <a:t>volume</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air</a:t>
            </a:r>
            <a:r>
              <a:rPr sz="1071" spc="-19" dirty="0">
                <a:latin typeface="Arial"/>
                <a:cs typeface="Arial"/>
              </a:rPr>
              <a:t> </a:t>
            </a:r>
            <a:r>
              <a:rPr sz="1071" spc="-24" dirty="0">
                <a:latin typeface="Arial"/>
                <a:cs typeface="Arial"/>
              </a:rPr>
              <a:t>in </a:t>
            </a:r>
            <a:r>
              <a:rPr sz="1071" dirty="0">
                <a:latin typeface="Arial"/>
                <a:cs typeface="Arial"/>
              </a:rPr>
              <a:t>the</a:t>
            </a:r>
            <a:r>
              <a:rPr sz="1071" spc="-39" dirty="0">
                <a:latin typeface="Arial"/>
                <a:cs typeface="Arial"/>
              </a:rPr>
              <a:t> </a:t>
            </a:r>
            <a:r>
              <a:rPr sz="1071" dirty="0">
                <a:latin typeface="Arial"/>
                <a:cs typeface="Arial"/>
              </a:rPr>
              <a:t>car</a:t>
            </a:r>
            <a:r>
              <a:rPr sz="1071" spc="-34" dirty="0">
                <a:latin typeface="Arial"/>
                <a:cs typeface="Arial"/>
              </a:rPr>
              <a:t> </a:t>
            </a:r>
            <a:r>
              <a:rPr sz="1071" dirty="0">
                <a:latin typeface="Arial"/>
                <a:cs typeface="Arial"/>
              </a:rPr>
              <a:t>interior,</a:t>
            </a:r>
            <a:r>
              <a:rPr sz="1071" spc="-3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maximum</a:t>
            </a:r>
            <a:r>
              <a:rPr sz="1071" spc="-34" dirty="0">
                <a:latin typeface="Arial"/>
                <a:cs typeface="Arial"/>
              </a:rPr>
              <a:t> </a:t>
            </a:r>
            <a:r>
              <a:rPr sz="1071" spc="-10" dirty="0">
                <a:latin typeface="Arial"/>
                <a:cs typeface="Arial"/>
              </a:rPr>
              <a:t>allowed</a:t>
            </a:r>
            <a:r>
              <a:rPr sz="1071" spc="-34" dirty="0">
                <a:latin typeface="Arial"/>
                <a:cs typeface="Arial"/>
              </a:rPr>
              <a:t> </a:t>
            </a:r>
            <a:r>
              <a:rPr sz="1071" spc="-10" dirty="0">
                <a:latin typeface="Arial"/>
                <a:cs typeface="Arial"/>
              </a:rPr>
              <a:t>deviation</a:t>
            </a:r>
            <a:r>
              <a:rPr sz="1071" spc="-39" dirty="0">
                <a:latin typeface="Arial"/>
                <a:cs typeface="Arial"/>
              </a:rPr>
              <a:t> </a:t>
            </a:r>
            <a:r>
              <a:rPr sz="1071" dirty="0">
                <a:latin typeface="Arial"/>
                <a:cs typeface="Arial"/>
              </a:rPr>
              <a:t>from</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desired</a:t>
            </a:r>
            <a:r>
              <a:rPr sz="1071" spc="-39" dirty="0">
                <a:latin typeface="Arial"/>
                <a:cs typeface="Arial"/>
              </a:rPr>
              <a:t> </a:t>
            </a:r>
            <a:r>
              <a:rPr sz="1071" dirty="0">
                <a:latin typeface="Arial"/>
                <a:cs typeface="Arial"/>
              </a:rPr>
              <a:t>CO</a:t>
            </a:r>
            <a:r>
              <a:rPr sz="1023" baseline="-7936" dirty="0">
                <a:latin typeface="Arial"/>
                <a:cs typeface="Arial"/>
              </a:rPr>
              <a:t>2</a:t>
            </a:r>
            <a:r>
              <a:rPr sz="1023" spc="-21" baseline="-7936" dirty="0">
                <a:latin typeface="Arial"/>
                <a:cs typeface="Arial"/>
              </a:rPr>
              <a:t> </a:t>
            </a:r>
            <a:r>
              <a:rPr sz="1071" dirty="0">
                <a:latin typeface="Arial"/>
                <a:cs typeface="Arial"/>
              </a:rPr>
              <a:t>level.</a:t>
            </a:r>
            <a:r>
              <a:rPr sz="1071" spc="-39" dirty="0">
                <a:latin typeface="Arial"/>
                <a:cs typeface="Arial"/>
              </a:rPr>
              <a:t> </a:t>
            </a:r>
            <a:r>
              <a:rPr sz="1071" dirty="0">
                <a:latin typeface="Arial"/>
                <a:cs typeface="Arial"/>
              </a:rPr>
              <a:t>It</a:t>
            </a:r>
            <a:r>
              <a:rPr sz="1071" spc="-34" dirty="0">
                <a:latin typeface="Arial"/>
                <a:cs typeface="Arial"/>
              </a:rPr>
              <a:t> </a:t>
            </a:r>
            <a:r>
              <a:rPr sz="1071" dirty="0">
                <a:latin typeface="Arial"/>
                <a:cs typeface="Arial"/>
              </a:rPr>
              <a:t>is</a:t>
            </a:r>
            <a:r>
              <a:rPr sz="1071" spc="-34" dirty="0">
                <a:latin typeface="Arial"/>
                <a:cs typeface="Arial"/>
              </a:rPr>
              <a:t> </a:t>
            </a:r>
            <a:r>
              <a:rPr sz="1071" spc="-10" dirty="0">
                <a:latin typeface="Arial"/>
                <a:cs typeface="Arial"/>
              </a:rPr>
              <a:t>easily </a:t>
            </a:r>
            <a:r>
              <a:rPr sz="1071" dirty="0">
                <a:latin typeface="Arial"/>
                <a:cs typeface="Arial"/>
              </a:rPr>
              <a:t>calculated</a:t>
            </a:r>
            <a:r>
              <a:rPr sz="1071" spc="73" dirty="0">
                <a:latin typeface="Arial"/>
                <a:cs typeface="Arial"/>
              </a:rPr>
              <a:t> </a:t>
            </a:r>
            <a:r>
              <a:rPr sz="1071" dirty="0">
                <a:latin typeface="Arial"/>
                <a:cs typeface="Arial"/>
              </a:rPr>
              <a:t>that</a:t>
            </a:r>
            <a:r>
              <a:rPr sz="1071" spc="83" dirty="0">
                <a:latin typeface="Arial"/>
                <a:cs typeface="Arial"/>
              </a:rPr>
              <a:t> </a:t>
            </a:r>
            <a:r>
              <a:rPr sz="1071" dirty="0">
                <a:latin typeface="Arial"/>
                <a:cs typeface="Arial"/>
              </a:rPr>
              <a:t>five</a:t>
            </a:r>
            <a:r>
              <a:rPr sz="1071" spc="83" dirty="0">
                <a:latin typeface="Arial"/>
                <a:cs typeface="Arial"/>
              </a:rPr>
              <a:t> </a:t>
            </a:r>
            <a:r>
              <a:rPr sz="1071" dirty="0">
                <a:latin typeface="Arial"/>
                <a:cs typeface="Arial"/>
              </a:rPr>
              <a:t>people</a:t>
            </a:r>
            <a:r>
              <a:rPr sz="1071" spc="83" dirty="0">
                <a:latin typeface="Arial"/>
                <a:cs typeface="Arial"/>
              </a:rPr>
              <a:t> </a:t>
            </a:r>
            <a:r>
              <a:rPr sz="1071" dirty="0">
                <a:latin typeface="Arial"/>
                <a:cs typeface="Arial"/>
              </a:rPr>
              <a:t>in</a:t>
            </a:r>
            <a:r>
              <a:rPr sz="1071" spc="78" dirty="0">
                <a:latin typeface="Arial"/>
                <a:cs typeface="Arial"/>
              </a:rPr>
              <a:t> </a:t>
            </a:r>
            <a:r>
              <a:rPr sz="1071" dirty="0">
                <a:latin typeface="Arial"/>
                <a:cs typeface="Arial"/>
              </a:rPr>
              <a:t>a</a:t>
            </a:r>
            <a:r>
              <a:rPr sz="1071" spc="83" dirty="0">
                <a:latin typeface="Arial"/>
                <a:cs typeface="Arial"/>
              </a:rPr>
              <a:t> </a:t>
            </a:r>
            <a:r>
              <a:rPr sz="1071" dirty="0">
                <a:latin typeface="Arial"/>
                <a:cs typeface="Arial"/>
              </a:rPr>
              <a:t>3m</a:t>
            </a:r>
            <a:r>
              <a:rPr sz="1023" baseline="27777" dirty="0">
                <a:latin typeface="Arial"/>
                <a:cs typeface="Arial"/>
              </a:rPr>
              <a:t>3</a:t>
            </a:r>
            <a:r>
              <a:rPr sz="1023" spc="292" baseline="27777" dirty="0">
                <a:latin typeface="Arial"/>
                <a:cs typeface="Arial"/>
              </a:rPr>
              <a:t> </a:t>
            </a:r>
            <a:r>
              <a:rPr sz="1071" dirty="0">
                <a:latin typeface="Arial"/>
                <a:cs typeface="Arial"/>
              </a:rPr>
              <a:t>interior</a:t>
            </a:r>
            <a:r>
              <a:rPr sz="1071" spc="83" dirty="0">
                <a:latin typeface="Arial"/>
                <a:cs typeface="Arial"/>
              </a:rPr>
              <a:t> </a:t>
            </a:r>
            <a:r>
              <a:rPr sz="1071" dirty="0">
                <a:latin typeface="Arial"/>
                <a:cs typeface="Arial"/>
              </a:rPr>
              <a:t>will</a:t>
            </a:r>
            <a:r>
              <a:rPr sz="1071" spc="73" dirty="0">
                <a:latin typeface="Arial"/>
                <a:cs typeface="Arial"/>
              </a:rPr>
              <a:t> </a:t>
            </a:r>
            <a:r>
              <a:rPr sz="1071" dirty="0">
                <a:latin typeface="Arial"/>
                <a:cs typeface="Arial"/>
              </a:rPr>
              <a:t>increase</a:t>
            </a:r>
            <a:r>
              <a:rPr sz="1071" spc="8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CO</a:t>
            </a:r>
            <a:r>
              <a:rPr sz="1023" baseline="-7936" dirty="0">
                <a:latin typeface="Arial"/>
                <a:cs typeface="Arial"/>
              </a:rPr>
              <a:t>2</a:t>
            </a:r>
            <a:r>
              <a:rPr sz="1023" spc="292" baseline="-7936" dirty="0">
                <a:latin typeface="Arial"/>
                <a:cs typeface="Arial"/>
              </a:rPr>
              <a:t> </a:t>
            </a:r>
            <a:r>
              <a:rPr sz="1071" dirty="0">
                <a:latin typeface="Arial"/>
                <a:cs typeface="Arial"/>
              </a:rPr>
              <a:t>concentration</a:t>
            </a:r>
            <a:r>
              <a:rPr sz="1071" spc="78" dirty="0">
                <a:latin typeface="Arial"/>
                <a:cs typeface="Arial"/>
              </a:rPr>
              <a:t> </a:t>
            </a:r>
            <a:r>
              <a:rPr sz="1071" dirty="0">
                <a:latin typeface="Arial"/>
                <a:cs typeface="Arial"/>
              </a:rPr>
              <a:t>by</a:t>
            </a:r>
            <a:r>
              <a:rPr sz="1071" spc="83" dirty="0">
                <a:latin typeface="Arial"/>
                <a:cs typeface="Arial"/>
              </a:rPr>
              <a:t> </a:t>
            </a:r>
            <a:r>
              <a:rPr sz="1071" spc="-24" dirty="0">
                <a:latin typeface="Arial"/>
                <a:cs typeface="Arial"/>
              </a:rPr>
              <a:t>100 </a:t>
            </a:r>
            <a:r>
              <a:rPr sz="1071" dirty="0">
                <a:latin typeface="Arial"/>
                <a:cs typeface="Arial"/>
              </a:rPr>
              <a:t>ppm</a:t>
            </a:r>
            <a:r>
              <a:rPr sz="1071" spc="-29" dirty="0">
                <a:latin typeface="Arial"/>
                <a:cs typeface="Arial"/>
              </a:rPr>
              <a:t> </a:t>
            </a:r>
            <a:r>
              <a:rPr sz="1071" dirty="0">
                <a:latin typeface="Arial"/>
                <a:cs typeface="Arial"/>
              </a:rPr>
              <a:t>within</a:t>
            </a:r>
            <a:r>
              <a:rPr sz="1071" spc="-24" dirty="0">
                <a:latin typeface="Arial"/>
                <a:cs typeface="Arial"/>
              </a:rPr>
              <a:t> </a:t>
            </a:r>
            <a:r>
              <a:rPr sz="1071" dirty="0">
                <a:latin typeface="Arial"/>
                <a:cs typeface="Arial"/>
              </a:rPr>
              <a:t>30</a:t>
            </a:r>
            <a:r>
              <a:rPr sz="1071" spc="-24" dirty="0">
                <a:latin typeface="Arial"/>
                <a:cs typeface="Arial"/>
              </a:rPr>
              <a:t> </a:t>
            </a:r>
            <a:r>
              <a:rPr sz="1071" spc="-10" dirty="0">
                <a:latin typeface="Arial"/>
                <a:cs typeface="Arial"/>
              </a:rPr>
              <a:t>seconds.</a:t>
            </a:r>
            <a:endParaRPr sz="1071" dirty="0">
              <a:latin typeface="Arial"/>
              <a:cs typeface="Arial"/>
            </a:endParaRPr>
          </a:p>
          <a:p>
            <a:pPr marL="24737" algn="just">
              <a:spcBef>
                <a:spcPts val="1149"/>
              </a:spcBef>
            </a:pPr>
            <a:r>
              <a:rPr sz="1071" b="1" dirty="0">
                <a:latin typeface="Arial"/>
                <a:cs typeface="Arial"/>
              </a:rPr>
              <a:t>2.16</a:t>
            </a:r>
            <a:r>
              <a:rPr sz="1071" b="1" spc="370" dirty="0">
                <a:latin typeface="Arial"/>
                <a:cs typeface="Arial"/>
              </a:rPr>
              <a:t>  </a:t>
            </a:r>
            <a:r>
              <a:rPr sz="1071" b="1" dirty="0">
                <a:latin typeface="Arial"/>
                <a:cs typeface="Arial"/>
              </a:rPr>
              <a:t>Evaporator</a:t>
            </a:r>
            <a:r>
              <a:rPr sz="1071" b="1" spc="-5" dirty="0">
                <a:latin typeface="Arial"/>
                <a:cs typeface="Arial"/>
              </a:rPr>
              <a:t> </a:t>
            </a:r>
            <a:r>
              <a:rPr sz="1071" b="1" spc="-10" dirty="0">
                <a:latin typeface="Arial"/>
                <a:cs typeface="Arial"/>
              </a:rPr>
              <a:t>Fan/Blower</a:t>
            </a:r>
            <a:endParaRPr sz="1071" dirty="0">
              <a:latin typeface="Arial"/>
              <a:cs typeface="Arial"/>
            </a:endParaRPr>
          </a:p>
          <a:p>
            <a:pPr marL="24737" marR="66172" algn="just">
              <a:lnSpc>
                <a:spcPct val="143800"/>
              </a:lnSpc>
              <a:spcBef>
                <a:spcPts val="579"/>
              </a:spcBef>
            </a:pPr>
            <a:r>
              <a:rPr sz="1071" dirty="0">
                <a:latin typeface="Arial"/>
                <a:cs typeface="Arial"/>
              </a:rPr>
              <a:t>The</a:t>
            </a:r>
            <a:r>
              <a:rPr sz="1071" spc="10" dirty="0">
                <a:latin typeface="Arial"/>
                <a:cs typeface="Arial"/>
              </a:rPr>
              <a:t> </a:t>
            </a:r>
            <a:r>
              <a:rPr sz="1071" dirty="0">
                <a:latin typeface="Arial"/>
                <a:cs typeface="Arial"/>
              </a:rPr>
              <a:t>blower</a:t>
            </a:r>
            <a:r>
              <a:rPr sz="1071" spc="10"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used</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ventilate</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cool</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passenger</a:t>
            </a:r>
            <a:r>
              <a:rPr sz="1071" spc="10" dirty="0">
                <a:latin typeface="Arial"/>
                <a:cs typeface="Arial"/>
              </a:rPr>
              <a:t> </a:t>
            </a:r>
            <a:r>
              <a:rPr sz="1071" dirty="0">
                <a:latin typeface="Arial"/>
                <a:cs typeface="Arial"/>
              </a:rPr>
              <a:t>cabin.</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conditioned</a:t>
            </a:r>
            <a:r>
              <a:rPr sz="1071" spc="10" dirty="0">
                <a:latin typeface="Arial"/>
                <a:cs typeface="Arial"/>
              </a:rPr>
              <a:t> </a:t>
            </a:r>
            <a:r>
              <a:rPr sz="1071" dirty="0">
                <a:latin typeface="Arial"/>
                <a:cs typeface="Arial"/>
              </a:rPr>
              <a:t>air</a:t>
            </a:r>
            <a:r>
              <a:rPr sz="1071" spc="10"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supplied</a:t>
            </a:r>
            <a:r>
              <a:rPr sz="1071" spc="10" dirty="0">
                <a:latin typeface="Arial"/>
                <a:cs typeface="Arial"/>
              </a:rPr>
              <a:t> </a:t>
            </a:r>
            <a:r>
              <a:rPr sz="1071" spc="-24" dirty="0">
                <a:latin typeface="Arial"/>
                <a:cs typeface="Arial"/>
              </a:rPr>
              <a:t>to </a:t>
            </a:r>
            <a:r>
              <a:rPr sz="1071" dirty="0">
                <a:latin typeface="Arial"/>
                <a:cs typeface="Arial"/>
              </a:rPr>
              <a:t>the</a:t>
            </a:r>
            <a:r>
              <a:rPr sz="1071" spc="39" dirty="0">
                <a:latin typeface="Arial"/>
                <a:cs typeface="Arial"/>
              </a:rPr>
              <a:t> </a:t>
            </a:r>
            <a:r>
              <a:rPr sz="1071" dirty="0">
                <a:latin typeface="Arial"/>
                <a:cs typeface="Arial"/>
              </a:rPr>
              <a:t>cabin</a:t>
            </a:r>
            <a:r>
              <a:rPr sz="1071" spc="44"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various</a:t>
            </a:r>
            <a:r>
              <a:rPr sz="1071" spc="44" dirty="0">
                <a:latin typeface="Arial"/>
                <a:cs typeface="Arial"/>
              </a:rPr>
              <a:t> </a:t>
            </a:r>
            <a:r>
              <a:rPr sz="1071" dirty="0">
                <a:latin typeface="Arial"/>
                <a:cs typeface="Arial"/>
              </a:rPr>
              <a:t>modes</a:t>
            </a:r>
            <a:r>
              <a:rPr sz="1071" spc="49" dirty="0">
                <a:latin typeface="Arial"/>
                <a:cs typeface="Arial"/>
              </a:rPr>
              <a:t> </a:t>
            </a:r>
            <a:r>
              <a:rPr sz="1071" dirty="0">
                <a:latin typeface="Arial"/>
                <a:cs typeface="Arial"/>
              </a:rPr>
              <a:t>–</a:t>
            </a:r>
            <a:r>
              <a:rPr sz="1071" spc="44" dirty="0">
                <a:latin typeface="Arial"/>
                <a:cs typeface="Arial"/>
              </a:rPr>
              <a:t> </a:t>
            </a:r>
            <a:r>
              <a:rPr sz="1071" dirty="0">
                <a:latin typeface="Arial"/>
                <a:cs typeface="Arial"/>
              </a:rPr>
              <a:t>direct</a:t>
            </a:r>
            <a:r>
              <a:rPr sz="1071" spc="44"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face,</a:t>
            </a:r>
            <a:r>
              <a:rPr sz="1071" spc="39"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legs,</a:t>
            </a:r>
            <a:r>
              <a:rPr sz="1071" spc="44" dirty="0">
                <a:latin typeface="Arial"/>
                <a:cs typeface="Arial"/>
              </a:rPr>
              <a:t> </a:t>
            </a:r>
            <a:r>
              <a:rPr sz="1071" dirty="0">
                <a:latin typeface="Arial"/>
                <a:cs typeface="Arial"/>
              </a:rPr>
              <a:t>windshield,</a:t>
            </a:r>
            <a:r>
              <a:rPr sz="1071" spc="44" dirty="0">
                <a:latin typeface="Arial"/>
                <a:cs typeface="Arial"/>
              </a:rPr>
              <a:t> </a:t>
            </a:r>
            <a:r>
              <a:rPr sz="1071" dirty="0">
                <a:latin typeface="Arial"/>
                <a:cs typeface="Arial"/>
              </a:rPr>
              <a:t>both</a:t>
            </a:r>
            <a:r>
              <a:rPr sz="1071" spc="44" dirty="0">
                <a:latin typeface="Arial"/>
                <a:cs typeface="Arial"/>
              </a:rPr>
              <a:t> </a:t>
            </a:r>
            <a:r>
              <a:rPr sz="1071" dirty="0">
                <a:latin typeface="Arial"/>
                <a:cs typeface="Arial"/>
              </a:rPr>
              <a:t>face</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legs,</a:t>
            </a:r>
            <a:r>
              <a:rPr sz="1071" spc="44" dirty="0">
                <a:latin typeface="Arial"/>
                <a:cs typeface="Arial"/>
              </a:rPr>
              <a:t> </a:t>
            </a:r>
            <a:r>
              <a:rPr sz="1071" spc="-24" dirty="0">
                <a:latin typeface="Arial"/>
                <a:cs typeface="Arial"/>
              </a:rPr>
              <a:t>or </a:t>
            </a:r>
            <a:r>
              <a:rPr sz="1071" dirty="0">
                <a:latin typeface="Arial"/>
                <a:cs typeface="Arial"/>
              </a:rPr>
              <a:t>other</a:t>
            </a:r>
            <a:r>
              <a:rPr sz="1071" spc="151" dirty="0">
                <a:latin typeface="Arial"/>
                <a:cs typeface="Arial"/>
              </a:rPr>
              <a:t> </a:t>
            </a:r>
            <a:r>
              <a:rPr sz="1071" dirty="0">
                <a:latin typeface="Arial"/>
                <a:cs typeface="Arial"/>
              </a:rPr>
              <a:t>combinations.</a:t>
            </a:r>
            <a:r>
              <a:rPr sz="1071" spc="161" dirty="0">
                <a:latin typeface="Arial"/>
                <a:cs typeface="Arial"/>
              </a:rPr>
              <a:t> </a:t>
            </a:r>
            <a:r>
              <a:rPr sz="1071" dirty="0">
                <a:latin typeface="Arial"/>
                <a:cs typeface="Arial"/>
              </a:rPr>
              <a:t>A</a:t>
            </a:r>
            <a:r>
              <a:rPr sz="1071" spc="146" dirty="0">
                <a:latin typeface="Arial"/>
                <a:cs typeface="Arial"/>
              </a:rPr>
              <a:t> </a:t>
            </a:r>
            <a:r>
              <a:rPr sz="1071" dirty="0">
                <a:latin typeface="Arial"/>
                <a:cs typeface="Arial"/>
              </a:rPr>
              <a:t>multispeed</a:t>
            </a:r>
            <a:r>
              <a:rPr sz="1071" spc="156" dirty="0">
                <a:latin typeface="Arial"/>
                <a:cs typeface="Arial"/>
              </a:rPr>
              <a:t> </a:t>
            </a:r>
            <a:r>
              <a:rPr sz="1071" dirty="0">
                <a:latin typeface="Arial"/>
                <a:cs typeface="Arial"/>
              </a:rPr>
              <a:t>fan</a:t>
            </a:r>
            <a:r>
              <a:rPr sz="1071" spc="156" dirty="0">
                <a:latin typeface="Arial"/>
                <a:cs typeface="Arial"/>
              </a:rPr>
              <a:t> </a:t>
            </a:r>
            <a:r>
              <a:rPr sz="1071" dirty="0">
                <a:latin typeface="Arial"/>
                <a:cs typeface="Arial"/>
              </a:rPr>
              <a:t>motor</a:t>
            </a:r>
            <a:r>
              <a:rPr sz="1071" spc="151" dirty="0">
                <a:latin typeface="Arial"/>
                <a:cs typeface="Arial"/>
              </a:rPr>
              <a:t> </a:t>
            </a:r>
            <a:r>
              <a:rPr sz="1071" dirty="0">
                <a:latin typeface="Arial"/>
                <a:cs typeface="Arial"/>
              </a:rPr>
              <a:t>in</a:t>
            </a:r>
            <a:r>
              <a:rPr sz="1071" spc="156"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air</a:t>
            </a:r>
            <a:r>
              <a:rPr sz="1071" spc="146" dirty="0">
                <a:latin typeface="Arial"/>
                <a:cs typeface="Arial"/>
              </a:rPr>
              <a:t> </a:t>
            </a:r>
            <a:r>
              <a:rPr sz="1071" dirty="0">
                <a:latin typeface="Arial"/>
                <a:cs typeface="Arial"/>
              </a:rPr>
              <a:t>conditioning</a:t>
            </a:r>
            <a:r>
              <a:rPr sz="1071" spc="156" dirty="0">
                <a:latin typeface="Arial"/>
                <a:cs typeface="Arial"/>
              </a:rPr>
              <a:t> </a:t>
            </a:r>
            <a:r>
              <a:rPr sz="1071" dirty="0">
                <a:latin typeface="Arial"/>
                <a:cs typeface="Arial"/>
              </a:rPr>
              <a:t>ductwork</a:t>
            </a:r>
            <a:r>
              <a:rPr sz="1071" spc="156" dirty="0">
                <a:latin typeface="Arial"/>
                <a:cs typeface="Arial"/>
              </a:rPr>
              <a:t> </a:t>
            </a:r>
            <a:r>
              <a:rPr sz="1071" dirty="0">
                <a:latin typeface="Arial"/>
                <a:cs typeface="Arial"/>
              </a:rPr>
              <a:t>circulates</a:t>
            </a:r>
            <a:r>
              <a:rPr sz="1071" spc="151" dirty="0">
                <a:latin typeface="Arial"/>
                <a:cs typeface="Arial"/>
              </a:rPr>
              <a:t> </a:t>
            </a:r>
            <a:r>
              <a:rPr sz="1071" spc="-10" dirty="0">
                <a:latin typeface="Arial"/>
                <a:cs typeface="Arial"/>
              </a:rPr>
              <a:t>cabin </a:t>
            </a:r>
            <a:r>
              <a:rPr sz="1071" dirty="0">
                <a:latin typeface="Arial"/>
                <a:cs typeface="Arial"/>
              </a:rPr>
              <a:t>(interior)</a:t>
            </a:r>
            <a:r>
              <a:rPr sz="1071" spc="-15" dirty="0">
                <a:latin typeface="Arial"/>
                <a:cs typeface="Arial"/>
              </a:rPr>
              <a:t> </a:t>
            </a:r>
            <a:r>
              <a:rPr sz="1071" dirty="0">
                <a:latin typeface="Arial"/>
                <a:cs typeface="Arial"/>
              </a:rPr>
              <a:t>air</a:t>
            </a:r>
            <a:r>
              <a:rPr sz="1071" spc="-19"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fresh</a:t>
            </a:r>
            <a:r>
              <a:rPr sz="1071" spc="-10" dirty="0">
                <a:latin typeface="Arial"/>
                <a:cs typeface="Arial"/>
              </a:rPr>
              <a:t> </a:t>
            </a:r>
            <a:r>
              <a:rPr sz="1071" dirty="0">
                <a:latin typeface="Arial"/>
                <a:cs typeface="Arial"/>
              </a:rPr>
              <a:t>exterior</a:t>
            </a:r>
            <a:r>
              <a:rPr sz="1071" spc="-15" dirty="0">
                <a:latin typeface="Arial"/>
                <a:cs typeface="Arial"/>
              </a:rPr>
              <a:t> </a:t>
            </a:r>
            <a:r>
              <a:rPr sz="1071" dirty="0">
                <a:latin typeface="Arial"/>
                <a:cs typeface="Arial"/>
              </a:rPr>
              <a:t>air</a:t>
            </a:r>
            <a:r>
              <a:rPr sz="1071" spc="-10" dirty="0">
                <a:latin typeface="Arial"/>
                <a:cs typeface="Arial"/>
              </a:rPr>
              <a:t> </a:t>
            </a:r>
            <a:r>
              <a:rPr sz="1071" dirty="0">
                <a:latin typeface="Arial"/>
                <a:cs typeface="Arial"/>
              </a:rPr>
              <a:t>through</a:t>
            </a:r>
            <a:r>
              <a:rPr sz="1071" spc="-10"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evaporator.</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42</a:t>
            </a:r>
          </a:p>
        </p:txBody>
      </p:sp>
      <p:sp>
        <p:nvSpPr>
          <p:cNvPr id="9" name="object 3">
            <a:extLst>
              <a:ext uri="{FF2B5EF4-FFF2-40B4-BE49-F238E27FC236}">
                <a16:creationId xmlns:a16="http://schemas.microsoft.com/office/drawing/2014/main" id="{4012088E-D9F7-0740-92B1-6E7E2ABCF3F1}"/>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7094213"/>
            <a:ext cx="5813566" cy="2053702"/>
          </a:xfrm>
          <a:prstGeom prst="rect">
            <a:avLst/>
          </a:prstGeom>
        </p:spPr>
        <p:txBody>
          <a:bodyPr vert="horz" wrap="square" lIns="0" tIns="11750" rIns="0" bIns="0" rtlCol="0">
            <a:spAutoFit/>
          </a:bodyPr>
          <a:lstStyle/>
          <a:p>
            <a:pPr marL="453307" lvl="1" indent="-440938" algn="just">
              <a:spcBef>
                <a:spcPts val="93"/>
              </a:spcBef>
              <a:buFont typeface="Arial"/>
              <a:buAutoNum type="arabicPeriod" startAt="18"/>
              <a:tabLst>
                <a:tab pos="453307" algn="l"/>
              </a:tabLst>
            </a:pPr>
            <a:r>
              <a:rPr sz="1071" b="1" dirty="0">
                <a:latin typeface="Arial"/>
                <a:cs typeface="Arial"/>
              </a:rPr>
              <a:t>Other</a:t>
            </a:r>
            <a:r>
              <a:rPr sz="1071" b="1" spc="-39" dirty="0">
                <a:latin typeface="Arial"/>
                <a:cs typeface="Arial"/>
              </a:rPr>
              <a:t> </a:t>
            </a:r>
            <a:r>
              <a:rPr sz="1071" b="1" dirty="0">
                <a:latin typeface="Arial"/>
                <a:cs typeface="Arial"/>
              </a:rPr>
              <a:t>Miscellaneous</a:t>
            </a:r>
            <a:r>
              <a:rPr sz="1071" b="1" spc="-29" dirty="0">
                <a:latin typeface="Arial"/>
                <a:cs typeface="Arial"/>
              </a:rPr>
              <a:t> </a:t>
            </a:r>
            <a:r>
              <a:rPr sz="1071" b="1" spc="-10" dirty="0">
                <a:latin typeface="Arial"/>
                <a:cs typeface="Arial"/>
              </a:rPr>
              <a:t>Components</a:t>
            </a:r>
            <a:endParaRPr sz="1071">
              <a:latin typeface="Arial"/>
              <a:cs typeface="Arial"/>
            </a:endParaRPr>
          </a:p>
          <a:p>
            <a:pPr marL="12369" marR="4947" algn="just">
              <a:lnSpc>
                <a:spcPct val="143800"/>
              </a:lnSpc>
              <a:spcBef>
                <a:spcPts val="565"/>
              </a:spcBef>
            </a:pPr>
            <a:r>
              <a:rPr sz="1071" dirty="0">
                <a:latin typeface="Arial"/>
                <a:cs typeface="Arial"/>
              </a:rPr>
              <a:t>The</a:t>
            </a:r>
            <a:r>
              <a:rPr sz="1071" spc="93" dirty="0">
                <a:latin typeface="Arial"/>
                <a:cs typeface="Arial"/>
              </a:rPr>
              <a:t> </a:t>
            </a:r>
            <a:r>
              <a:rPr sz="1071" dirty="0">
                <a:latin typeface="Arial"/>
                <a:cs typeface="Arial"/>
              </a:rPr>
              <a:t>other</a:t>
            </a:r>
            <a:r>
              <a:rPr sz="1071" spc="97" dirty="0">
                <a:latin typeface="Arial"/>
                <a:cs typeface="Arial"/>
              </a:rPr>
              <a:t> </a:t>
            </a:r>
            <a:r>
              <a:rPr sz="1071" dirty="0">
                <a:latin typeface="Arial"/>
                <a:cs typeface="Arial"/>
              </a:rPr>
              <a:t>components</a:t>
            </a:r>
            <a:r>
              <a:rPr sz="1071" spc="97" dirty="0">
                <a:latin typeface="Arial"/>
                <a:cs typeface="Arial"/>
              </a:rPr>
              <a:t> </a:t>
            </a:r>
            <a:r>
              <a:rPr sz="1071" dirty="0">
                <a:latin typeface="Arial"/>
                <a:cs typeface="Arial"/>
              </a:rPr>
              <a:t>include</a:t>
            </a:r>
            <a:r>
              <a:rPr sz="1071" spc="97"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refrigerant</a:t>
            </a:r>
            <a:r>
              <a:rPr sz="1071" spc="97" dirty="0">
                <a:latin typeface="Arial"/>
                <a:cs typeface="Arial"/>
              </a:rPr>
              <a:t> </a:t>
            </a:r>
            <a:r>
              <a:rPr sz="1071" dirty="0">
                <a:latin typeface="Arial"/>
                <a:cs typeface="Arial"/>
              </a:rPr>
              <a:t>hoses</a:t>
            </a:r>
            <a:r>
              <a:rPr sz="1071" spc="93" dirty="0">
                <a:latin typeface="Arial"/>
                <a:cs typeface="Arial"/>
              </a:rPr>
              <a:t> </a:t>
            </a:r>
            <a:r>
              <a:rPr sz="1071" dirty="0">
                <a:latin typeface="Arial"/>
                <a:cs typeface="Arial"/>
              </a:rPr>
              <a:t>and</a:t>
            </a:r>
            <a:r>
              <a:rPr sz="1071" spc="93" dirty="0">
                <a:latin typeface="Arial"/>
                <a:cs typeface="Arial"/>
              </a:rPr>
              <a:t> </a:t>
            </a:r>
            <a:r>
              <a:rPr sz="1071" dirty="0">
                <a:latin typeface="Arial"/>
                <a:cs typeface="Arial"/>
              </a:rPr>
              <a:t>tubes,</a:t>
            </a:r>
            <a:r>
              <a:rPr sz="1071" spc="97" dirty="0">
                <a:latin typeface="Arial"/>
                <a:cs typeface="Arial"/>
              </a:rPr>
              <a:t> </a:t>
            </a:r>
            <a:r>
              <a:rPr sz="1071" dirty="0">
                <a:latin typeface="Arial"/>
                <a:cs typeface="Arial"/>
              </a:rPr>
              <a:t>cooling</a:t>
            </a:r>
            <a:r>
              <a:rPr sz="1071" spc="102" dirty="0">
                <a:latin typeface="Arial"/>
                <a:cs typeface="Arial"/>
              </a:rPr>
              <a:t> </a:t>
            </a:r>
            <a:r>
              <a:rPr sz="1071" dirty="0">
                <a:latin typeface="Arial"/>
                <a:cs typeface="Arial"/>
              </a:rPr>
              <a:t>fans,</a:t>
            </a:r>
            <a:r>
              <a:rPr sz="1071" spc="97" dirty="0">
                <a:latin typeface="Arial"/>
                <a:cs typeface="Arial"/>
              </a:rPr>
              <a:t> </a:t>
            </a:r>
            <a:r>
              <a:rPr sz="1071" dirty="0">
                <a:latin typeface="Arial"/>
                <a:cs typeface="Arial"/>
              </a:rPr>
              <a:t>pressure</a:t>
            </a:r>
            <a:r>
              <a:rPr sz="1071" spc="97" dirty="0">
                <a:latin typeface="Arial"/>
                <a:cs typeface="Arial"/>
              </a:rPr>
              <a:t> </a:t>
            </a:r>
            <a:r>
              <a:rPr sz="1071" spc="-10" dirty="0">
                <a:latin typeface="Arial"/>
                <a:cs typeface="Arial"/>
              </a:rPr>
              <a:t>control </a:t>
            </a:r>
            <a:r>
              <a:rPr sz="1071" dirty="0">
                <a:latin typeface="Arial"/>
                <a:cs typeface="Arial"/>
              </a:rPr>
              <a:t>devices,</a:t>
            </a:r>
            <a:r>
              <a:rPr sz="1071" spc="78" dirty="0">
                <a:latin typeface="Arial"/>
                <a:cs typeface="Arial"/>
              </a:rPr>
              <a:t> </a:t>
            </a:r>
            <a:r>
              <a:rPr sz="1071" dirty="0">
                <a:latin typeface="Arial"/>
                <a:cs typeface="Arial"/>
              </a:rPr>
              <a:t>control</a:t>
            </a:r>
            <a:r>
              <a:rPr sz="1071" spc="93" dirty="0">
                <a:latin typeface="Arial"/>
                <a:cs typeface="Arial"/>
              </a:rPr>
              <a:t> </a:t>
            </a:r>
            <a:r>
              <a:rPr sz="1071" dirty="0">
                <a:latin typeface="Arial"/>
                <a:cs typeface="Arial"/>
              </a:rPr>
              <a:t>sensors,</a:t>
            </a:r>
            <a:r>
              <a:rPr sz="1071" spc="93"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air</a:t>
            </a:r>
            <a:r>
              <a:rPr sz="1071" spc="93" dirty="0">
                <a:latin typeface="Arial"/>
                <a:cs typeface="Arial"/>
              </a:rPr>
              <a:t> </a:t>
            </a:r>
            <a:r>
              <a:rPr sz="1071" dirty="0">
                <a:latin typeface="Arial"/>
                <a:cs typeface="Arial"/>
              </a:rPr>
              <a:t>intake</a:t>
            </a:r>
            <a:r>
              <a:rPr sz="1071" spc="88" dirty="0">
                <a:latin typeface="Arial"/>
                <a:cs typeface="Arial"/>
              </a:rPr>
              <a:t> </a:t>
            </a:r>
            <a:r>
              <a:rPr sz="1071" dirty="0">
                <a:latin typeface="Arial"/>
                <a:cs typeface="Arial"/>
              </a:rPr>
              <a:t>and</a:t>
            </a:r>
            <a:r>
              <a:rPr sz="1071" spc="93" dirty="0">
                <a:latin typeface="Arial"/>
                <a:cs typeface="Arial"/>
              </a:rPr>
              <a:t> </a:t>
            </a:r>
            <a:r>
              <a:rPr sz="1071" spc="-10" dirty="0">
                <a:latin typeface="Arial"/>
                <a:cs typeface="Arial"/>
              </a:rPr>
              <a:t>air-</a:t>
            </a:r>
            <a:r>
              <a:rPr sz="1071" dirty="0">
                <a:latin typeface="Arial"/>
                <a:cs typeface="Arial"/>
              </a:rPr>
              <a:t>delivery</a:t>
            </a:r>
            <a:r>
              <a:rPr sz="1071" spc="88" dirty="0">
                <a:latin typeface="Arial"/>
                <a:cs typeface="Arial"/>
              </a:rPr>
              <a:t> </a:t>
            </a:r>
            <a:r>
              <a:rPr sz="1071" dirty="0">
                <a:latin typeface="Arial"/>
                <a:cs typeface="Arial"/>
              </a:rPr>
              <a:t>system</a:t>
            </a:r>
            <a:r>
              <a:rPr sz="1071" spc="88" dirty="0">
                <a:latin typeface="Arial"/>
                <a:cs typeface="Arial"/>
              </a:rPr>
              <a:t> </a:t>
            </a:r>
            <a:r>
              <a:rPr sz="1071" dirty="0">
                <a:latin typeface="Arial"/>
                <a:cs typeface="Arial"/>
              </a:rPr>
              <a:t>that</a:t>
            </a:r>
            <a:r>
              <a:rPr sz="1071" spc="88" dirty="0">
                <a:latin typeface="Arial"/>
                <a:cs typeface="Arial"/>
              </a:rPr>
              <a:t> </a:t>
            </a:r>
            <a:r>
              <a:rPr sz="1071" dirty="0">
                <a:latin typeface="Arial"/>
                <a:cs typeface="Arial"/>
              </a:rPr>
              <a:t>directs</a:t>
            </a:r>
            <a:r>
              <a:rPr sz="1071" spc="88"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conditioned</a:t>
            </a:r>
            <a:r>
              <a:rPr sz="1071" spc="93" dirty="0">
                <a:latin typeface="Arial"/>
                <a:cs typeface="Arial"/>
              </a:rPr>
              <a:t> </a:t>
            </a:r>
            <a:r>
              <a:rPr sz="1071" spc="-24" dirty="0">
                <a:latin typeface="Arial"/>
                <a:cs typeface="Arial"/>
              </a:rPr>
              <a:t>air </a:t>
            </a:r>
            <a:r>
              <a:rPr sz="1071" dirty="0">
                <a:latin typeface="Arial"/>
                <a:cs typeface="Arial"/>
              </a:rPr>
              <a:t>back</a:t>
            </a:r>
            <a:r>
              <a:rPr sz="1071" spc="156" dirty="0">
                <a:latin typeface="Arial"/>
                <a:cs typeface="Arial"/>
              </a:rPr>
              <a:t> </a:t>
            </a:r>
            <a:r>
              <a:rPr sz="1071" dirty="0">
                <a:latin typeface="Arial"/>
                <a:cs typeface="Arial"/>
              </a:rPr>
              <a:t>into</a:t>
            </a:r>
            <a:r>
              <a:rPr sz="1071" spc="166" dirty="0">
                <a:latin typeface="Arial"/>
                <a:cs typeface="Arial"/>
              </a:rPr>
              <a:t> </a:t>
            </a:r>
            <a:r>
              <a:rPr sz="1071" dirty="0">
                <a:latin typeface="Arial"/>
                <a:cs typeface="Arial"/>
              </a:rPr>
              <a:t>the</a:t>
            </a:r>
            <a:r>
              <a:rPr sz="1071" spc="166" dirty="0">
                <a:latin typeface="Arial"/>
                <a:cs typeface="Arial"/>
              </a:rPr>
              <a:t> </a:t>
            </a:r>
            <a:r>
              <a:rPr sz="1071" dirty="0">
                <a:latin typeface="Arial"/>
                <a:cs typeface="Arial"/>
              </a:rPr>
              <a:t>passenger</a:t>
            </a:r>
            <a:r>
              <a:rPr sz="1071" spc="161" dirty="0">
                <a:latin typeface="Arial"/>
                <a:cs typeface="Arial"/>
              </a:rPr>
              <a:t> </a:t>
            </a:r>
            <a:r>
              <a:rPr sz="1071" dirty="0">
                <a:latin typeface="Arial"/>
                <a:cs typeface="Arial"/>
              </a:rPr>
              <a:t>compartment,</a:t>
            </a:r>
            <a:r>
              <a:rPr sz="1071" spc="166" dirty="0">
                <a:latin typeface="Arial"/>
                <a:cs typeface="Arial"/>
              </a:rPr>
              <a:t> </a:t>
            </a:r>
            <a:r>
              <a:rPr sz="1071" dirty="0">
                <a:latin typeface="Arial"/>
                <a:cs typeface="Arial"/>
              </a:rPr>
              <a:t>controlling</a:t>
            </a:r>
            <a:r>
              <a:rPr sz="1071" spc="166" dirty="0">
                <a:latin typeface="Arial"/>
                <a:cs typeface="Arial"/>
              </a:rPr>
              <a:t> </a:t>
            </a:r>
            <a:r>
              <a:rPr sz="1071" dirty="0">
                <a:latin typeface="Arial"/>
                <a:cs typeface="Arial"/>
              </a:rPr>
              <a:t>the</a:t>
            </a:r>
            <a:r>
              <a:rPr sz="1071" spc="166" dirty="0">
                <a:latin typeface="Arial"/>
                <a:cs typeface="Arial"/>
              </a:rPr>
              <a:t> </a:t>
            </a:r>
            <a:r>
              <a:rPr sz="1071" dirty="0">
                <a:latin typeface="Arial"/>
                <a:cs typeface="Arial"/>
              </a:rPr>
              <a:t>path,</a:t>
            </a:r>
            <a:r>
              <a:rPr sz="1071" spc="161" dirty="0">
                <a:latin typeface="Arial"/>
                <a:cs typeface="Arial"/>
              </a:rPr>
              <a:t> </a:t>
            </a:r>
            <a:r>
              <a:rPr sz="1071" dirty="0">
                <a:latin typeface="Arial"/>
                <a:cs typeface="Arial"/>
              </a:rPr>
              <a:t>temperature,</a:t>
            </a:r>
            <a:r>
              <a:rPr sz="1071" spc="170" dirty="0">
                <a:latin typeface="Arial"/>
                <a:cs typeface="Arial"/>
              </a:rPr>
              <a:t> </a:t>
            </a:r>
            <a:r>
              <a:rPr sz="1071" dirty="0">
                <a:latin typeface="Arial"/>
                <a:cs typeface="Arial"/>
              </a:rPr>
              <a:t>and</a:t>
            </a:r>
            <a:r>
              <a:rPr sz="1071" spc="161" dirty="0">
                <a:latin typeface="Arial"/>
                <a:cs typeface="Arial"/>
              </a:rPr>
              <a:t> </a:t>
            </a:r>
            <a:r>
              <a:rPr sz="1071" dirty="0">
                <a:latin typeface="Arial"/>
                <a:cs typeface="Arial"/>
              </a:rPr>
              <a:t>volume.</a:t>
            </a:r>
            <a:r>
              <a:rPr sz="1071" spc="161" dirty="0">
                <a:latin typeface="Arial"/>
                <a:cs typeface="Arial"/>
              </a:rPr>
              <a:t> </a:t>
            </a:r>
            <a:r>
              <a:rPr sz="1071" dirty="0">
                <a:latin typeface="Arial"/>
                <a:cs typeface="Arial"/>
              </a:rPr>
              <a:t>It</a:t>
            </a:r>
            <a:r>
              <a:rPr sz="1071" spc="166" dirty="0">
                <a:latin typeface="Arial"/>
                <a:cs typeface="Arial"/>
              </a:rPr>
              <a:t> </a:t>
            </a:r>
            <a:r>
              <a:rPr sz="1071" spc="-24" dirty="0">
                <a:latin typeface="Arial"/>
                <a:cs typeface="Arial"/>
              </a:rPr>
              <a:t>has </a:t>
            </a:r>
            <a:r>
              <a:rPr sz="1071" dirty="0">
                <a:latin typeface="Arial"/>
                <a:cs typeface="Arial"/>
              </a:rPr>
              <a:t>ductwork,</a:t>
            </a:r>
            <a:r>
              <a:rPr sz="1071" spc="-29"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doors/valves,</a:t>
            </a:r>
            <a:r>
              <a:rPr sz="1071" spc="-24" dirty="0">
                <a:latin typeface="Arial"/>
                <a:cs typeface="Arial"/>
              </a:rPr>
              <a:t> </a:t>
            </a:r>
            <a:r>
              <a:rPr sz="1071" dirty="0">
                <a:latin typeface="Arial"/>
                <a:cs typeface="Arial"/>
              </a:rPr>
              <a:t>controls,</a:t>
            </a:r>
            <a:r>
              <a:rPr sz="1071" spc="-2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blower</a:t>
            </a:r>
            <a:r>
              <a:rPr sz="1071" spc="-24" dirty="0">
                <a:latin typeface="Arial"/>
                <a:cs typeface="Arial"/>
              </a:rPr>
              <a:t> </a:t>
            </a:r>
            <a:r>
              <a:rPr sz="1071" spc="-19" dirty="0">
                <a:latin typeface="Arial"/>
                <a:cs typeface="Arial"/>
              </a:rPr>
              <a:t>fan.</a:t>
            </a:r>
            <a:endParaRPr sz="1071">
              <a:latin typeface="Arial"/>
              <a:cs typeface="Arial"/>
            </a:endParaRPr>
          </a:p>
          <a:p>
            <a:pPr marL="455161" lvl="2" indent="-442792" algn="just">
              <a:spcBef>
                <a:spcPts val="1164"/>
              </a:spcBef>
              <a:buFont typeface="Arial"/>
              <a:buAutoNum type="arabicPeriod"/>
              <a:tabLst>
                <a:tab pos="455161" algn="l"/>
              </a:tabLst>
            </a:pPr>
            <a:r>
              <a:rPr sz="1071" b="1" dirty="0">
                <a:latin typeface="Arial"/>
                <a:cs typeface="Arial"/>
              </a:rPr>
              <a:t>Lines</a:t>
            </a:r>
            <a:r>
              <a:rPr sz="1071" b="1" spc="-24" dirty="0">
                <a:latin typeface="Arial"/>
                <a:cs typeface="Arial"/>
              </a:rPr>
              <a:t> </a:t>
            </a:r>
            <a:r>
              <a:rPr sz="1071" b="1" dirty="0">
                <a:latin typeface="Arial"/>
                <a:cs typeface="Arial"/>
              </a:rPr>
              <a:t>and</a:t>
            </a:r>
            <a:r>
              <a:rPr sz="1071" b="1" spc="-24" dirty="0">
                <a:latin typeface="Arial"/>
                <a:cs typeface="Arial"/>
              </a:rPr>
              <a:t> </a:t>
            </a:r>
            <a:r>
              <a:rPr sz="1071" b="1" spc="-10" dirty="0">
                <a:latin typeface="Arial"/>
                <a:cs typeface="Arial"/>
              </a:rPr>
              <a:t>Hoses</a:t>
            </a:r>
            <a:endParaRPr sz="1071">
              <a:latin typeface="Arial"/>
              <a:cs typeface="Arial"/>
            </a:endParaRPr>
          </a:p>
          <a:p>
            <a:pPr marL="12369" marR="6184" algn="just">
              <a:lnSpc>
                <a:spcPct val="143700"/>
              </a:lnSpc>
              <a:spcBef>
                <a:spcPts val="589"/>
              </a:spcBef>
            </a:pPr>
            <a:r>
              <a:rPr sz="1071" dirty="0">
                <a:latin typeface="Arial"/>
                <a:cs typeface="Arial"/>
              </a:rPr>
              <a:t>Refrigerant</a:t>
            </a:r>
            <a:r>
              <a:rPr sz="1071" spc="-54" dirty="0">
                <a:latin typeface="Arial"/>
                <a:cs typeface="Arial"/>
              </a:rPr>
              <a:t> </a:t>
            </a:r>
            <a:r>
              <a:rPr sz="1071" dirty="0">
                <a:latin typeface="Arial"/>
                <a:cs typeface="Arial"/>
              </a:rPr>
              <a:t>flows</a:t>
            </a:r>
            <a:r>
              <a:rPr sz="1071" spc="-49" dirty="0">
                <a:latin typeface="Arial"/>
                <a:cs typeface="Arial"/>
              </a:rPr>
              <a:t> </a:t>
            </a:r>
            <a:r>
              <a:rPr sz="1071" dirty="0">
                <a:latin typeface="Arial"/>
                <a:cs typeface="Arial"/>
              </a:rPr>
              <a:t>through</a:t>
            </a:r>
            <a:r>
              <a:rPr sz="1071" spc="-49"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system</a:t>
            </a:r>
            <a:r>
              <a:rPr sz="1071" spc="-54"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rigid</a:t>
            </a:r>
            <a:r>
              <a:rPr sz="1071" spc="-54" dirty="0">
                <a:latin typeface="Arial"/>
                <a:cs typeface="Arial"/>
              </a:rPr>
              <a:t> </a:t>
            </a:r>
            <a:r>
              <a:rPr sz="1071" dirty="0">
                <a:latin typeface="Arial"/>
                <a:cs typeface="Arial"/>
              </a:rPr>
              <a:t>metal</a:t>
            </a:r>
            <a:r>
              <a:rPr sz="1071" spc="-54" dirty="0">
                <a:latin typeface="Arial"/>
                <a:cs typeface="Arial"/>
              </a:rPr>
              <a:t> </a:t>
            </a:r>
            <a:r>
              <a:rPr sz="1071" dirty="0">
                <a:latin typeface="Arial"/>
                <a:cs typeface="Arial"/>
              </a:rPr>
              <a:t>lines</a:t>
            </a:r>
            <a:r>
              <a:rPr sz="1071" spc="-49"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flexible</a:t>
            </a:r>
            <a:r>
              <a:rPr sz="1071" spc="-49" dirty="0">
                <a:latin typeface="Arial"/>
                <a:cs typeface="Arial"/>
              </a:rPr>
              <a:t> </a:t>
            </a:r>
            <a:r>
              <a:rPr sz="1071" dirty="0">
                <a:latin typeface="Arial"/>
                <a:cs typeface="Arial"/>
              </a:rPr>
              <a:t>rubber</a:t>
            </a:r>
            <a:r>
              <a:rPr sz="1071" spc="-54" dirty="0">
                <a:latin typeface="Arial"/>
                <a:cs typeface="Arial"/>
              </a:rPr>
              <a:t> </a:t>
            </a:r>
            <a:r>
              <a:rPr sz="1071" dirty="0">
                <a:latin typeface="Arial"/>
                <a:cs typeface="Arial"/>
              </a:rPr>
              <a:t>hoses.</a:t>
            </a:r>
            <a:r>
              <a:rPr sz="1071" spc="-58"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volume</a:t>
            </a:r>
            <a:r>
              <a:rPr sz="1071" spc="-54" dirty="0">
                <a:latin typeface="Arial"/>
                <a:cs typeface="Arial"/>
              </a:rPr>
              <a:t> </a:t>
            </a:r>
            <a:r>
              <a:rPr sz="1071" spc="-24" dirty="0">
                <a:latin typeface="Arial"/>
                <a:cs typeface="Arial"/>
              </a:rPr>
              <a:t>of </a:t>
            </a:r>
            <a:r>
              <a:rPr sz="1071" dirty="0">
                <a:latin typeface="Arial"/>
                <a:cs typeface="Arial"/>
              </a:rPr>
              <a:t>refrigerant</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always</a:t>
            </a:r>
            <a:r>
              <a:rPr sz="1071" spc="5" dirty="0">
                <a:latin typeface="Arial"/>
                <a:cs typeface="Arial"/>
              </a:rPr>
              <a:t> </a:t>
            </a:r>
            <a:r>
              <a:rPr sz="1071" dirty="0">
                <a:latin typeface="Arial"/>
                <a:cs typeface="Arial"/>
              </a:rPr>
              <a:t>the same</a:t>
            </a:r>
            <a:r>
              <a:rPr sz="1071" spc="10" dirty="0">
                <a:latin typeface="Arial"/>
                <a:cs typeface="Arial"/>
              </a:rPr>
              <a:t> </a:t>
            </a:r>
            <a:r>
              <a:rPr sz="1071" dirty="0">
                <a:latin typeface="Arial"/>
                <a:cs typeface="Arial"/>
              </a:rPr>
              <a:t>at</a:t>
            </a:r>
            <a:r>
              <a:rPr sz="1071" spc="5" dirty="0">
                <a:latin typeface="Arial"/>
                <a:cs typeface="Arial"/>
              </a:rPr>
              <a:t> </a:t>
            </a:r>
            <a:r>
              <a:rPr sz="1071" dirty="0">
                <a:latin typeface="Arial"/>
                <a:cs typeface="Arial"/>
              </a:rPr>
              <a:t>any</a:t>
            </a:r>
            <a:r>
              <a:rPr sz="1071" spc="5" dirty="0">
                <a:latin typeface="Arial"/>
                <a:cs typeface="Arial"/>
              </a:rPr>
              <a:t> </a:t>
            </a:r>
            <a:r>
              <a:rPr sz="1071" dirty="0">
                <a:latin typeface="Arial"/>
                <a:cs typeface="Arial"/>
              </a:rPr>
              <a:t>point</a:t>
            </a:r>
            <a:r>
              <a:rPr sz="1071" spc="10"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system</a:t>
            </a:r>
            <a:r>
              <a:rPr sz="1071" spc="5" dirty="0">
                <a:latin typeface="Arial"/>
                <a:cs typeface="Arial"/>
              </a:rPr>
              <a:t> </a:t>
            </a:r>
            <a:r>
              <a:rPr sz="1071" dirty="0">
                <a:latin typeface="Arial"/>
                <a:cs typeface="Arial"/>
              </a:rPr>
              <a:t>(since</a:t>
            </a:r>
            <a:r>
              <a:rPr sz="1071" spc="5" dirty="0">
                <a:latin typeface="Arial"/>
                <a:cs typeface="Arial"/>
              </a:rPr>
              <a:t> </a:t>
            </a:r>
            <a:r>
              <a:rPr sz="1071" dirty="0">
                <a:latin typeface="Arial"/>
                <a:cs typeface="Arial"/>
              </a:rPr>
              <a:t>it</a:t>
            </a:r>
            <a:r>
              <a:rPr sz="1071" spc="10"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closed</a:t>
            </a:r>
            <a:r>
              <a:rPr sz="1071" spc="10" dirty="0">
                <a:latin typeface="Arial"/>
                <a:cs typeface="Arial"/>
              </a:rPr>
              <a:t> </a:t>
            </a:r>
            <a:r>
              <a:rPr sz="1071" dirty="0">
                <a:latin typeface="Arial"/>
                <a:cs typeface="Arial"/>
              </a:rPr>
              <a:t>system). </a:t>
            </a:r>
            <a:r>
              <a:rPr sz="1071" spc="-10" dirty="0">
                <a:latin typeface="Arial"/>
                <a:cs typeface="Arial"/>
              </a:rPr>
              <a:t>However,</a:t>
            </a:r>
            <a:endParaRPr sz="1071">
              <a:latin typeface="Arial"/>
              <a:cs typeface="Arial"/>
            </a:endParaRPr>
          </a:p>
        </p:txBody>
      </p:sp>
      <p:pic>
        <p:nvPicPr>
          <p:cNvPr id="3" name="object 3"/>
          <p:cNvPicPr/>
          <p:nvPr/>
        </p:nvPicPr>
        <p:blipFill>
          <a:blip r:embed="rId2" cstate="print"/>
          <a:stretch>
            <a:fillRect/>
          </a:stretch>
        </p:blipFill>
        <p:spPr>
          <a:xfrm>
            <a:off x="1502833" y="5076354"/>
            <a:ext cx="4519562" cy="1886103"/>
          </a:xfrm>
          <a:prstGeom prst="rect">
            <a:avLst/>
          </a:prstGeom>
        </p:spPr>
      </p:pic>
      <p:sp>
        <p:nvSpPr>
          <p:cNvPr id="4" name="object 4"/>
          <p:cNvSpPr txBox="1"/>
          <p:nvPr/>
        </p:nvSpPr>
        <p:spPr>
          <a:xfrm>
            <a:off x="878126" y="888954"/>
            <a:ext cx="5814185" cy="4043709"/>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6803" algn="just">
              <a:lnSpc>
                <a:spcPct val="143700"/>
              </a:lnSpc>
            </a:pPr>
            <a:r>
              <a:rPr sz="1071" dirty="0">
                <a:latin typeface="Arial"/>
                <a:cs typeface="Arial"/>
              </a:rPr>
              <a:t>contains</a:t>
            </a:r>
            <a:r>
              <a:rPr sz="1071" spc="-24" dirty="0">
                <a:latin typeface="Arial"/>
                <a:cs typeface="Arial"/>
              </a:rPr>
              <a:t> </a:t>
            </a:r>
            <a:r>
              <a:rPr sz="1071" dirty="0">
                <a:latin typeface="Arial"/>
                <a:cs typeface="Arial"/>
              </a:rPr>
              <a:t>multiple</a:t>
            </a:r>
            <a:r>
              <a:rPr sz="1071" spc="-24" dirty="0">
                <a:latin typeface="Arial"/>
                <a:cs typeface="Arial"/>
              </a:rPr>
              <a:t> </a:t>
            </a:r>
            <a:r>
              <a:rPr sz="1071" dirty="0">
                <a:latin typeface="Arial"/>
                <a:cs typeface="Arial"/>
              </a:rPr>
              <a:t>outlet</a:t>
            </a:r>
            <a:r>
              <a:rPr sz="1071" spc="-24" dirty="0">
                <a:latin typeface="Arial"/>
                <a:cs typeface="Arial"/>
              </a:rPr>
              <a:t> </a:t>
            </a:r>
            <a:r>
              <a:rPr sz="1071" dirty="0">
                <a:latin typeface="Arial"/>
                <a:cs typeface="Arial"/>
              </a:rPr>
              <a:t>terminals</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introduce</a:t>
            </a:r>
            <a:r>
              <a:rPr sz="1071" spc="-24" dirty="0">
                <a:latin typeface="Arial"/>
                <a:cs typeface="Arial"/>
              </a:rPr>
              <a:t> </a:t>
            </a:r>
            <a:r>
              <a:rPr sz="1071" dirty="0">
                <a:latin typeface="Arial"/>
                <a:cs typeface="Arial"/>
              </a:rPr>
              <a:t>different</a:t>
            </a:r>
            <a:r>
              <a:rPr sz="1071" spc="-24" dirty="0">
                <a:latin typeface="Arial"/>
                <a:cs typeface="Arial"/>
              </a:rPr>
              <a:t> </a:t>
            </a:r>
            <a:r>
              <a:rPr sz="1071" dirty="0">
                <a:latin typeface="Arial"/>
                <a:cs typeface="Arial"/>
              </a:rPr>
              <a:t>resistance</a:t>
            </a:r>
            <a:r>
              <a:rPr sz="1071" spc="-19" dirty="0">
                <a:latin typeface="Arial"/>
                <a:cs typeface="Arial"/>
              </a:rPr>
              <a:t> </a:t>
            </a:r>
            <a:r>
              <a:rPr sz="1071" dirty="0">
                <a:latin typeface="Arial"/>
                <a:cs typeface="Arial"/>
              </a:rPr>
              <a:t>values</a:t>
            </a:r>
            <a:r>
              <a:rPr sz="1071" spc="-24" dirty="0">
                <a:latin typeface="Arial"/>
                <a:cs typeface="Arial"/>
              </a:rPr>
              <a:t> </a:t>
            </a:r>
            <a:r>
              <a:rPr sz="1071" dirty="0">
                <a:latin typeface="Arial"/>
                <a:cs typeface="Arial"/>
              </a:rPr>
              <a:t>into</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circuit</a:t>
            </a:r>
            <a:r>
              <a:rPr sz="1071" spc="-19" dirty="0">
                <a:latin typeface="Arial"/>
                <a:cs typeface="Arial"/>
              </a:rPr>
              <a:t> </a:t>
            </a:r>
            <a:r>
              <a:rPr sz="1071" dirty="0">
                <a:latin typeface="Arial"/>
                <a:cs typeface="Arial"/>
              </a:rPr>
              <a:t>to</a:t>
            </a:r>
            <a:r>
              <a:rPr sz="1071" spc="-24" dirty="0">
                <a:latin typeface="Arial"/>
                <a:cs typeface="Arial"/>
              </a:rPr>
              <a:t> </a:t>
            </a:r>
            <a:r>
              <a:rPr sz="1071" spc="-10" dirty="0">
                <a:latin typeface="Arial"/>
                <a:cs typeface="Arial"/>
              </a:rPr>
              <a:t>create </a:t>
            </a:r>
            <a:r>
              <a:rPr sz="1071" dirty="0">
                <a:latin typeface="Arial"/>
                <a:cs typeface="Arial"/>
              </a:rPr>
              <a:t>multiple</a:t>
            </a:r>
            <a:r>
              <a:rPr sz="1071" spc="-34" dirty="0">
                <a:latin typeface="Arial"/>
                <a:cs typeface="Arial"/>
              </a:rPr>
              <a:t> </a:t>
            </a:r>
            <a:r>
              <a:rPr sz="1071" spc="-10" dirty="0">
                <a:latin typeface="Arial"/>
                <a:cs typeface="Arial"/>
              </a:rPr>
              <a:t>speeds.</a:t>
            </a:r>
            <a:endParaRPr sz="1071" dirty="0">
              <a:latin typeface="Arial"/>
              <a:cs typeface="Arial"/>
            </a:endParaRPr>
          </a:p>
          <a:p>
            <a:pPr marL="12369" marR="4947" algn="just">
              <a:lnSpc>
                <a:spcPct val="143800"/>
              </a:lnSpc>
              <a:spcBef>
                <a:spcPts val="584"/>
              </a:spcBef>
            </a:pPr>
            <a:r>
              <a:rPr sz="1071" dirty="0">
                <a:latin typeface="Arial"/>
                <a:cs typeface="Arial"/>
              </a:rPr>
              <a:t>In</a:t>
            </a:r>
            <a:r>
              <a:rPr sz="1071" spc="131" dirty="0">
                <a:latin typeface="Arial"/>
                <a:cs typeface="Arial"/>
              </a:rPr>
              <a:t> </a:t>
            </a:r>
            <a:r>
              <a:rPr sz="1071" dirty="0">
                <a:latin typeface="Arial"/>
                <a:cs typeface="Arial"/>
              </a:rPr>
              <a:t>modern</a:t>
            </a:r>
            <a:r>
              <a:rPr sz="1071" spc="131" dirty="0">
                <a:latin typeface="Arial"/>
                <a:cs typeface="Arial"/>
              </a:rPr>
              <a:t> </a:t>
            </a:r>
            <a:r>
              <a:rPr sz="1071" spc="-10" dirty="0">
                <a:latin typeface="Arial"/>
                <a:cs typeface="Arial"/>
              </a:rPr>
              <a:t>climate-</a:t>
            </a:r>
            <a:r>
              <a:rPr sz="1071" dirty="0">
                <a:latin typeface="Arial"/>
                <a:cs typeface="Arial"/>
              </a:rPr>
              <a:t>controlled</a:t>
            </a:r>
            <a:r>
              <a:rPr sz="1071" spc="131" dirty="0">
                <a:latin typeface="Arial"/>
                <a:cs typeface="Arial"/>
              </a:rPr>
              <a:t> </a:t>
            </a:r>
            <a:r>
              <a:rPr sz="1071" dirty="0">
                <a:latin typeface="Arial"/>
                <a:cs typeface="Arial"/>
              </a:rPr>
              <a:t>vehicles,</a:t>
            </a:r>
            <a:r>
              <a:rPr sz="1071" spc="131" dirty="0">
                <a:latin typeface="Arial"/>
                <a:cs typeface="Arial"/>
              </a:rPr>
              <a:t> </a:t>
            </a:r>
            <a:r>
              <a:rPr sz="1071" dirty="0">
                <a:latin typeface="Arial"/>
                <a:cs typeface="Arial"/>
              </a:rPr>
              <a:t>the</a:t>
            </a:r>
            <a:r>
              <a:rPr sz="1071" spc="131" dirty="0">
                <a:latin typeface="Arial"/>
                <a:cs typeface="Arial"/>
              </a:rPr>
              <a:t> </a:t>
            </a:r>
            <a:r>
              <a:rPr sz="1071" dirty="0">
                <a:latin typeface="Arial"/>
                <a:cs typeface="Arial"/>
              </a:rPr>
              <a:t>blower</a:t>
            </a:r>
            <a:r>
              <a:rPr sz="1071" spc="131" dirty="0">
                <a:latin typeface="Arial"/>
                <a:cs typeface="Arial"/>
              </a:rPr>
              <a:t> </a:t>
            </a:r>
            <a:r>
              <a:rPr sz="1071" dirty="0">
                <a:latin typeface="Arial"/>
                <a:cs typeface="Arial"/>
              </a:rPr>
              <a:t>speed</a:t>
            </a:r>
            <a:r>
              <a:rPr sz="1071" spc="136" dirty="0">
                <a:latin typeface="Arial"/>
                <a:cs typeface="Arial"/>
              </a:rPr>
              <a:t> </a:t>
            </a:r>
            <a:r>
              <a:rPr sz="1071" dirty="0">
                <a:latin typeface="Arial"/>
                <a:cs typeface="Arial"/>
              </a:rPr>
              <a:t>is</a:t>
            </a:r>
            <a:r>
              <a:rPr sz="1071" spc="136" dirty="0">
                <a:latin typeface="Arial"/>
                <a:cs typeface="Arial"/>
              </a:rPr>
              <a:t> </a:t>
            </a:r>
            <a:r>
              <a:rPr sz="1071" dirty="0">
                <a:latin typeface="Arial"/>
                <a:cs typeface="Arial"/>
              </a:rPr>
              <a:t>controlled</a:t>
            </a:r>
            <a:r>
              <a:rPr sz="1071" spc="131" dirty="0">
                <a:latin typeface="Arial"/>
                <a:cs typeface="Arial"/>
              </a:rPr>
              <a:t> </a:t>
            </a:r>
            <a:r>
              <a:rPr sz="1071" dirty="0">
                <a:latin typeface="Arial"/>
                <a:cs typeface="Arial"/>
              </a:rPr>
              <a:t>electronically</a:t>
            </a:r>
            <a:r>
              <a:rPr sz="1071" spc="136" dirty="0">
                <a:latin typeface="Arial"/>
                <a:cs typeface="Arial"/>
              </a:rPr>
              <a:t> </a:t>
            </a:r>
            <a:r>
              <a:rPr sz="1071" dirty="0">
                <a:latin typeface="Arial"/>
                <a:cs typeface="Arial"/>
              </a:rPr>
              <a:t>by</a:t>
            </a:r>
            <a:r>
              <a:rPr sz="1071" spc="141" dirty="0">
                <a:latin typeface="Arial"/>
                <a:cs typeface="Arial"/>
              </a:rPr>
              <a:t> </a:t>
            </a:r>
            <a:r>
              <a:rPr sz="1071" dirty="0">
                <a:latin typeface="Arial"/>
                <a:cs typeface="Arial"/>
              </a:rPr>
              <a:t>the</a:t>
            </a:r>
            <a:r>
              <a:rPr sz="1071" spc="127" dirty="0">
                <a:latin typeface="Arial"/>
                <a:cs typeface="Arial"/>
              </a:rPr>
              <a:t> </a:t>
            </a:r>
            <a:r>
              <a:rPr sz="1071" spc="-24" dirty="0">
                <a:latin typeface="Arial"/>
                <a:cs typeface="Arial"/>
              </a:rPr>
              <a:t>air </a:t>
            </a:r>
            <a:r>
              <a:rPr sz="1071" dirty="0">
                <a:latin typeface="Arial"/>
                <a:cs typeface="Arial"/>
              </a:rPr>
              <a:t>conditioning</a:t>
            </a:r>
            <a:r>
              <a:rPr sz="1071" spc="39" dirty="0">
                <a:latin typeface="Arial"/>
                <a:cs typeface="Arial"/>
              </a:rPr>
              <a:t> </a:t>
            </a:r>
            <a:r>
              <a:rPr sz="1071" dirty="0">
                <a:latin typeface="Arial"/>
                <a:cs typeface="Arial"/>
              </a:rPr>
              <a:t>controller.</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function</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electronic</a:t>
            </a:r>
            <a:r>
              <a:rPr sz="1071" spc="44" dirty="0">
                <a:latin typeface="Arial"/>
                <a:cs typeface="Arial"/>
              </a:rPr>
              <a:t> </a:t>
            </a:r>
            <a:r>
              <a:rPr sz="1071" dirty="0">
                <a:latin typeface="Arial"/>
                <a:cs typeface="Arial"/>
              </a:rPr>
              <a:t>controller</a:t>
            </a:r>
            <a:r>
              <a:rPr sz="1071" spc="44" dirty="0">
                <a:latin typeface="Arial"/>
                <a:cs typeface="Arial"/>
              </a:rPr>
              <a:t> </a:t>
            </a:r>
            <a:r>
              <a:rPr sz="1071" dirty="0">
                <a:latin typeface="Arial"/>
                <a:cs typeface="Arial"/>
              </a:rPr>
              <a:t>is</a:t>
            </a:r>
            <a:r>
              <a:rPr sz="1071" spc="4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convert</a:t>
            </a:r>
            <a:r>
              <a:rPr sz="1071" spc="44" dirty="0">
                <a:latin typeface="Arial"/>
                <a:cs typeface="Arial"/>
              </a:rPr>
              <a:t> </a:t>
            </a:r>
            <a:r>
              <a:rPr sz="1071" dirty="0">
                <a:latin typeface="Arial"/>
                <a:cs typeface="Arial"/>
              </a:rPr>
              <a:t>low</a:t>
            </a:r>
            <a:r>
              <a:rPr sz="1071" spc="44" dirty="0">
                <a:latin typeface="Arial"/>
                <a:cs typeface="Arial"/>
              </a:rPr>
              <a:t> </a:t>
            </a:r>
            <a:r>
              <a:rPr sz="1071" dirty="0">
                <a:latin typeface="Arial"/>
                <a:cs typeface="Arial"/>
              </a:rPr>
              <a:t>current</a:t>
            </a:r>
            <a:r>
              <a:rPr sz="1071" spc="44" dirty="0">
                <a:latin typeface="Arial"/>
                <a:cs typeface="Arial"/>
              </a:rPr>
              <a:t> </a:t>
            </a:r>
            <a:r>
              <a:rPr sz="1071" spc="-10" dirty="0">
                <a:latin typeface="Arial"/>
                <a:cs typeface="Arial"/>
              </a:rPr>
              <a:t>signals </a:t>
            </a:r>
            <a:r>
              <a:rPr sz="1071" dirty="0">
                <a:latin typeface="Arial"/>
                <a:cs typeface="Arial"/>
              </a:rPr>
              <a:t>from</a:t>
            </a:r>
            <a:r>
              <a:rPr sz="1071" spc="4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electronic</a:t>
            </a:r>
            <a:r>
              <a:rPr sz="1071" spc="49" dirty="0">
                <a:latin typeface="Arial"/>
                <a:cs typeface="Arial"/>
              </a:rPr>
              <a:t> </a:t>
            </a:r>
            <a:r>
              <a:rPr sz="1071" dirty="0">
                <a:latin typeface="Arial"/>
                <a:cs typeface="Arial"/>
              </a:rPr>
              <a:t>control</a:t>
            </a:r>
            <a:r>
              <a:rPr sz="1071" spc="54" dirty="0">
                <a:latin typeface="Arial"/>
                <a:cs typeface="Arial"/>
              </a:rPr>
              <a:t> </a:t>
            </a:r>
            <a:r>
              <a:rPr sz="1071" dirty="0">
                <a:latin typeface="Arial"/>
                <a:cs typeface="Arial"/>
              </a:rPr>
              <a:t>module</a:t>
            </a:r>
            <a:r>
              <a:rPr sz="1071" spc="49" dirty="0">
                <a:latin typeface="Arial"/>
                <a:cs typeface="Arial"/>
              </a:rPr>
              <a:t> </a:t>
            </a:r>
            <a:r>
              <a:rPr sz="1071" dirty="0">
                <a:latin typeface="Arial"/>
                <a:cs typeface="Arial"/>
              </a:rPr>
              <a:t>(ECM)</a:t>
            </a:r>
            <a:r>
              <a:rPr sz="1071" spc="54"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a</a:t>
            </a:r>
            <a:r>
              <a:rPr sz="1071" spc="49" dirty="0">
                <a:latin typeface="Arial"/>
                <a:cs typeface="Arial"/>
              </a:rPr>
              <a:t> </a:t>
            </a:r>
            <a:r>
              <a:rPr sz="1071" dirty="0">
                <a:latin typeface="Arial"/>
                <a:cs typeface="Arial"/>
              </a:rPr>
              <a:t>higher</a:t>
            </a:r>
            <a:r>
              <a:rPr sz="1071" spc="54" dirty="0">
                <a:latin typeface="Arial"/>
                <a:cs typeface="Arial"/>
              </a:rPr>
              <a:t> </a:t>
            </a:r>
            <a:r>
              <a:rPr sz="1071" dirty="0">
                <a:latin typeface="Arial"/>
                <a:cs typeface="Arial"/>
              </a:rPr>
              <a:t>current,</a:t>
            </a:r>
            <a:r>
              <a:rPr sz="1071" spc="54" dirty="0">
                <a:latin typeface="Arial"/>
                <a:cs typeface="Arial"/>
              </a:rPr>
              <a:t> </a:t>
            </a:r>
            <a:r>
              <a:rPr sz="1071" dirty="0">
                <a:latin typeface="Arial"/>
                <a:cs typeface="Arial"/>
              </a:rPr>
              <a:t>varying</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voltage</a:t>
            </a:r>
            <a:r>
              <a:rPr sz="1071" spc="5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blower </a:t>
            </a:r>
            <a:r>
              <a:rPr sz="1071" dirty="0">
                <a:latin typeface="Arial"/>
                <a:cs typeface="Arial"/>
              </a:rPr>
              <a:t>motor.</a:t>
            </a:r>
            <a:r>
              <a:rPr sz="1071" spc="-24" dirty="0">
                <a:latin typeface="Arial"/>
                <a:cs typeface="Arial"/>
              </a:rPr>
              <a:t> </a:t>
            </a:r>
            <a:r>
              <a:rPr sz="1071" dirty="0">
                <a:latin typeface="Arial"/>
                <a:cs typeface="Arial"/>
              </a:rPr>
              <a:t>Blower</a:t>
            </a:r>
            <a:r>
              <a:rPr sz="1071" spc="-19" dirty="0">
                <a:latin typeface="Arial"/>
                <a:cs typeface="Arial"/>
              </a:rPr>
              <a:t> </a:t>
            </a:r>
            <a:r>
              <a:rPr sz="1071" dirty="0">
                <a:latin typeface="Arial"/>
                <a:cs typeface="Arial"/>
              </a:rPr>
              <a:t>speeds</a:t>
            </a:r>
            <a:r>
              <a:rPr sz="1071" spc="-24" dirty="0">
                <a:latin typeface="Arial"/>
                <a:cs typeface="Arial"/>
              </a:rPr>
              <a:t> </a:t>
            </a:r>
            <a:r>
              <a:rPr sz="1071" dirty="0">
                <a:latin typeface="Arial"/>
                <a:cs typeface="Arial"/>
              </a:rPr>
              <a:t>may</a:t>
            </a:r>
            <a:r>
              <a:rPr sz="1071" spc="-19"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infinitely</a:t>
            </a:r>
            <a:r>
              <a:rPr sz="1071" spc="-19" dirty="0">
                <a:latin typeface="Arial"/>
                <a:cs typeface="Arial"/>
              </a:rPr>
              <a:t> </a:t>
            </a:r>
            <a:r>
              <a:rPr sz="1071" dirty="0">
                <a:latin typeface="Arial"/>
                <a:cs typeface="Arial"/>
              </a:rPr>
              <a:t>variable</a:t>
            </a:r>
            <a:r>
              <a:rPr sz="1071" spc="-2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usually</a:t>
            </a:r>
            <a:r>
              <a:rPr sz="1071" spc="-19" dirty="0">
                <a:latin typeface="Arial"/>
                <a:cs typeface="Arial"/>
              </a:rPr>
              <a:t> </a:t>
            </a:r>
            <a:r>
              <a:rPr sz="1071" dirty="0">
                <a:latin typeface="Arial"/>
                <a:cs typeface="Arial"/>
              </a:rPr>
              <a:t>use</a:t>
            </a:r>
            <a:r>
              <a:rPr sz="1071" spc="-29" dirty="0">
                <a:latin typeface="Arial"/>
                <a:cs typeface="Arial"/>
              </a:rPr>
              <a:t> </a:t>
            </a:r>
            <a:r>
              <a:rPr sz="1071" dirty="0">
                <a:latin typeface="Arial"/>
                <a:cs typeface="Arial"/>
              </a:rPr>
              <a:t>up</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13</a:t>
            </a:r>
            <a:r>
              <a:rPr sz="1071" spc="-19" dirty="0">
                <a:latin typeface="Arial"/>
                <a:cs typeface="Arial"/>
              </a:rPr>
              <a:t> </a:t>
            </a:r>
            <a:r>
              <a:rPr sz="1071" spc="-10" dirty="0">
                <a:latin typeface="Arial"/>
                <a:cs typeface="Arial"/>
              </a:rPr>
              <a:t>speeds.</a:t>
            </a:r>
            <a:endParaRPr sz="1071" dirty="0">
              <a:latin typeface="Arial"/>
              <a:cs typeface="Arial"/>
            </a:endParaRPr>
          </a:p>
          <a:p>
            <a:pPr marL="12369" algn="just">
              <a:spcBef>
                <a:spcPts val="1144"/>
              </a:spcBef>
            </a:pPr>
            <a:r>
              <a:rPr sz="1071" b="1" dirty="0">
                <a:latin typeface="Arial"/>
                <a:cs typeface="Arial"/>
              </a:rPr>
              <a:t>2.17</a:t>
            </a:r>
            <a:r>
              <a:rPr sz="1071" b="1" spc="380" dirty="0">
                <a:latin typeface="Arial"/>
                <a:cs typeface="Arial"/>
              </a:rPr>
              <a:t>  </a:t>
            </a:r>
            <a:r>
              <a:rPr sz="1071" b="1" dirty="0">
                <a:latin typeface="Arial"/>
                <a:cs typeface="Arial"/>
              </a:rPr>
              <a:t>Cabin</a:t>
            </a:r>
            <a:r>
              <a:rPr sz="1071" b="1" spc="-10" dirty="0">
                <a:latin typeface="Arial"/>
                <a:cs typeface="Arial"/>
              </a:rPr>
              <a:t> Filters</a:t>
            </a:r>
            <a:endParaRPr sz="1071" dirty="0">
              <a:latin typeface="Arial"/>
              <a:cs typeface="Arial"/>
            </a:endParaRPr>
          </a:p>
          <a:p>
            <a:pPr marL="12369" marR="6184" algn="just">
              <a:lnSpc>
                <a:spcPct val="143600"/>
              </a:lnSpc>
              <a:spcBef>
                <a:spcPts val="575"/>
              </a:spcBef>
            </a:pPr>
            <a:r>
              <a:rPr sz="1071" dirty="0">
                <a:latin typeface="Arial"/>
                <a:cs typeface="Arial"/>
              </a:rPr>
              <a:t>The</a:t>
            </a:r>
            <a:r>
              <a:rPr sz="1071" spc="-44" dirty="0">
                <a:latin typeface="Arial"/>
                <a:cs typeface="Arial"/>
              </a:rPr>
              <a:t> </a:t>
            </a:r>
            <a:r>
              <a:rPr sz="1071" spc="-10" dirty="0">
                <a:latin typeface="Arial"/>
                <a:cs typeface="Arial"/>
              </a:rPr>
              <a:t>filters</a:t>
            </a:r>
            <a:r>
              <a:rPr sz="1071" spc="-49" dirty="0">
                <a:latin typeface="Arial"/>
                <a:cs typeface="Arial"/>
              </a:rPr>
              <a:t> </a:t>
            </a:r>
            <a:r>
              <a:rPr sz="1071" dirty="0">
                <a:latin typeface="Arial"/>
                <a:cs typeface="Arial"/>
              </a:rPr>
              <a:t>are</a:t>
            </a:r>
            <a:r>
              <a:rPr sz="1071" spc="-44" dirty="0">
                <a:latin typeface="Arial"/>
                <a:cs typeface="Arial"/>
              </a:rPr>
              <a:t> </a:t>
            </a:r>
            <a:r>
              <a:rPr sz="1071" spc="-10" dirty="0">
                <a:latin typeface="Arial"/>
                <a:cs typeface="Arial"/>
              </a:rPr>
              <a:t>required</a:t>
            </a:r>
            <a:r>
              <a:rPr sz="1071" spc="-4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keep</a:t>
            </a:r>
            <a:r>
              <a:rPr sz="1071" spc="-3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cabin</a:t>
            </a:r>
            <a:r>
              <a:rPr sz="1071" spc="-44" dirty="0">
                <a:latin typeface="Arial"/>
                <a:cs typeface="Arial"/>
              </a:rPr>
              <a:t> </a:t>
            </a:r>
            <a:r>
              <a:rPr sz="1071" dirty="0">
                <a:latin typeface="Arial"/>
                <a:cs typeface="Arial"/>
              </a:rPr>
              <a:t>fresh</a:t>
            </a:r>
            <a:r>
              <a:rPr sz="1071" spc="-44" dirty="0">
                <a:latin typeface="Arial"/>
                <a:cs typeface="Arial"/>
              </a:rPr>
              <a:t> </a:t>
            </a:r>
            <a:r>
              <a:rPr sz="1071" spc="-10" dirty="0">
                <a:latin typeface="Arial"/>
                <a:cs typeface="Arial"/>
              </a:rPr>
              <a:t>by</a:t>
            </a:r>
            <a:r>
              <a:rPr sz="1071" spc="-49" dirty="0">
                <a:latin typeface="Arial"/>
                <a:cs typeface="Arial"/>
              </a:rPr>
              <a:t> </a:t>
            </a:r>
            <a:r>
              <a:rPr sz="1071" spc="-10" dirty="0">
                <a:latin typeface="Arial"/>
                <a:cs typeface="Arial"/>
              </a:rPr>
              <a:t>capturing</a:t>
            </a:r>
            <a:r>
              <a:rPr sz="1071" spc="-44" dirty="0">
                <a:latin typeface="Arial"/>
                <a:cs typeface="Arial"/>
              </a:rPr>
              <a:t> </a:t>
            </a:r>
            <a:r>
              <a:rPr sz="1071" dirty="0">
                <a:latin typeface="Arial"/>
                <a:cs typeface="Arial"/>
              </a:rPr>
              <a:t>dust</a:t>
            </a:r>
            <a:r>
              <a:rPr sz="1071" spc="-39"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soot</a:t>
            </a:r>
            <a:r>
              <a:rPr sz="1071" spc="-44" dirty="0">
                <a:latin typeface="Arial"/>
                <a:cs typeface="Arial"/>
              </a:rPr>
              <a:t> </a:t>
            </a:r>
            <a:r>
              <a:rPr sz="1071" spc="-10" dirty="0">
                <a:latin typeface="Arial"/>
                <a:cs typeface="Arial"/>
              </a:rPr>
              <a:t>particulates.</a:t>
            </a:r>
            <a:r>
              <a:rPr sz="1071" spc="-44" dirty="0">
                <a:latin typeface="Arial"/>
                <a:cs typeface="Arial"/>
              </a:rPr>
              <a:t> </a:t>
            </a:r>
            <a:r>
              <a:rPr sz="1071" spc="-10" dirty="0">
                <a:latin typeface="Arial"/>
                <a:cs typeface="Arial"/>
              </a:rPr>
              <a:t>Evaporator </a:t>
            </a:r>
            <a:r>
              <a:rPr sz="1071" dirty="0">
                <a:latin typeface="Arial"/>
                <a:cs typeface="Arial"/>
              </a:rPr>
              <a:t>blower</a:t>
            </a:r>
            <a:r>
              <a:rPr sz="1071" spc="58" dirty="0">
                <a:latin typeface="Arial"/>
                <a:cs typeface="Arial"/>
              </a:rPr>
              <a:t> </a:t>
            </a:r>
            <a:r>
              <a:rPr sz="1071" dirty="0">
                <a:latin typeface="Arial"/>
                <a:cs typeface="Arial"/>
              </a:rPr>
              <a:t>fans</a:t>
            </a:r>
            <a:r>
              <a:rPr sz="1071" spc="58" dirty="0">
                <a:latin typeface="Arial"/>
                <a:cs typeface="Arial"/>
              </a:rPr>
              <a:t> </a:t>
            </a:r>
            <a:r>
              <a:rPr sz="1071" dirty="0">
                <a:latin typeface="Arial"/>
                <a:cs typeface="Arial"/>
              </a:rPr>
              <a:t>pull</a:t>
            </a:r>
            <a:r>
              <a:rPr sz="1071" spc="63" dirty="0">
                <a:latin typeface="Arial"/>
                <a:cs typeface="Arial"/>
              </a:rPr>
              <a:t> </a:t>
            </a:r>
            <a:r>
              <a:rPr sz="1071" dirty="0">
                <a:latin typeface="Arial"/>
                <a:cs typeface="Arial"/>
              </a:rPr>
              <a:t>passenger</a:t>
            </a:r>
            <a:r>
              <a:rPr sz="1071" spc="58" dirty="0">
                <a:latin typeface="Arial"/>
                <a:cs typeface="Arial"/>
              </a:rPr>
              <a:t> </a:t>
            </a:r>
            <a:r>
              <a:rPr sz="1071" dirty="0">
                <a:latin typeface="Arial"/>
                <a:cs typeface="Arial"/>
              </a:rPr>
              <a:t>compartment</a:t>
            </a:r>
            <a:r>
              <a:rPr sz="1071" spc="63" dirty="0">
                <a:latin typeface="Arial"/>
                <a:cs typeface="Arial"/>
              </a:rPr>
              <a:t> </a:t>
            </a:r>
            <a:r>
              <a:rPr sz="1071" dirty="0">
                <a:latin typeface="Arial"/>
                <a:cs typeface="Arial"/>
              </a:rPr>
              <a:t>air</a:t>
            </a:r>
            <a:r>
              <a:rPr sz="1071" spc="63" dirty="0">
                <a:latin typeface="Arial"/>
                <a:cs typeface="Arial"/>
              </a:rPr>
              <a:t> </a:t>
            </a:r>
            <a:r>
              <a:rPr sz="1071" dirty="0">
                <a:latin typeface="Arial"/>
                <a:cs typeface="Arial"/>
              </a:rPr>
              <a:t>through</a:t>
            </a:r>
            <a:r>
              <a:rPr sz="1071" spc="58" dirty="0">
                <a:latin typeface="Arial"/>
                <a:cs typeface="Arial"/>
              </a:rPr>
              <a:t> </a:t>
            </a:r>
            <a:r>
              <a:rPr sz="1071" dirty="0">
                <a:latin typeface="Arial"/>
                <a:cs typeface="Arial"/>
              </a:rPr>
              <a:t>a</a:t>
            </a:r>
            <a:r>
              <a:rPr sz="1071" spc="63" dirty="0">
                <a:latin typeface="Arial"/>
                <a:cs typeface="Arial"/>
              </a:rPr>
              <a:t> </a:t>
            </a:r>
            <a:r>
              <a:rPr sz="1071" dirty="0">
                <a:latin typeface="Arial"/>
                <a:cs typeface="Arial"/>
              </a:rPr>
              <a:t>filter,</a:t>
            </a:r>
            <a:r>
              <a:rPr sz="1071" spc="63" dirty="0">
                <a:latin typeface="Arial"/>
                <a:cs typeface="Arial"/>
              </a:rPr>
              <a:t> </a:t>
            </a:r>
            <a:r>
              <a:rPr sz="1071" dirty="0">
                <a:latin typeface="Arial"/>
                <a:cs typeface="Arial"/>
              </a:rPr>
              <a:t>which</a:t>
            </a:r>
            <a:r>
              <a:rPr sz="1071" spc="58" dirty="0">
                <a:latin typeface="Arial"/>
                <a:cs typeface="Arial"/>
              </a:rPr>
              <a:t> </a:t>
            </a:r>
            <a:r>
              <a:rPr sz="1071" dirty="0">
                <a:latin typeface="Arial"/>
                <a:cs typeface="Arial"/>
              </a:rPr>
              <a:t>removes</a:t>
            </a:r>
            <a:r>
              <a:rPr sz="1071" spc="63" dirty="0">
                <a:latin typeface="Arial"/>
                <a:cs typeface="Arial"/>
              </a:rPr>
              <a:t> </a:t>
            </a:r>
            <a:r>
              <a:rPr sz="1071" dirty="0">
                <a:latin typeface="Arial"/>
                <a:cs typeface="Arial"/>
              </a:rPr>
              <a:t>particulate</a:t>
            </a:r>
            <a:r>
              <a:rPr sz="1071" spc="63" dirty="0">
                <a:latin typeface="Arial"/>
                <a:cs typeface="Arial"/>
              </a:rPr>
              <a:t> </a:t>
            </a:r>
            <a:r>
              <a:rPr sz="1071" spc="-10" dirty="0">
                <a:latin typeface="Arial"/>
                <a:cs typeface="Arial"/>
              </a:rPr>
              <a:t>matter, </a:t>
            </a:r>
            <a:r>
              <a:rPr sz="1071" dirty="0">
                <a:latin typeface="Arial"/>
                <a:cs typeface="Arial"/>
              </a:rPr>
              <a:t>then</a:t>
            </a:r>
            <a:r>
              <a:rPr sz="1071" spc="-24" dirty="0">
                <a:latin typeface="Arial"/>
                <a:cs typeface="Arial"/>
              </a:rPr>
              <a:t> </a:t>
            </a:r>
            <a:r>
              <a:rPr sz="1071" dirty="0">
                <a:latin typeface="Arial"/>
                <a:cs typeface="Arial"/>
              </a:rPr>
              <a:t>passes</a:t>
            </a:r>
            <a:r>
              <a:rPr sz="1071" spc="-2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cleaned</a:t>
            </a:r>
            <a:r>
              <a:rPr sz="1071" spc="-29" dirty="0">
                <a:latin typeface="Arial"/>
                <a:cs typeface="Arial"/>
              </a:rPr>
              <a:t> </a:t>
            </a:r>
            <a:r>
              <a:rPr sz="1071" dirty="0">
                <a:latin typeface="Arial"/>
                <a:cs typeface="Arial"/>
              </a:rPr>
              <a:t>air</a:t>
            </a:r>
            <a:r>
              <a:rPr sz="1071" spc="-19" dirty="0">
                <a:latin typeface="Arial"/>
                <a:cs typeface="Arial"/>
              </a:rPr>
              <a:t> </a:t>
            </a:r>
            <a:r>
              <a:rPr sz="1071" dirty="0">
                <a:latin typeface="Arial"/>
                <a:cs typeface="Arial"/>
              </a:rPr>
              <a:t>through</a:t>
            </a:r>
            <a:r>
              <a:rPr sz="1071" spc="-2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24" dirty="0">
                <a:latin typeface="Arial"/>
                <a:cs typeface="Arial"/>
              </a:rPr>
              <a:t> </a:t>
            </a:r>
            <a:r>
              <a:rPr sz="1071" spc="-10" dirty="0">
                <a:latin typeface="Arial"/>
                <a:cs typeface="Arial"/>
              </a:rPr>
              <a:t>coil.</a:t>
            </a:r>
            <a:endParaRPr sz="1071" dirty="0">
              <a:latin typeface="Arial"/>
              <a:cs typeface="Arial"/>
            </a:endParaRPr>
          </a:p>
          <a:p>
            <a:pPr marL="12369" marR="5566" algn="just">
              <a:lnSpc>
                <a:spcPct val="143900"/>
              </a:lnSpc>
              <a:spcBef>
                <a:spcPts val="579"/>
              </a:spcBef>
            </a:pPr>
            <a:r>
              <a:rPr sz="1071" dirty="0">
                <a:latin typeface="Arial"/>
                <a:cs typeface="Arial"/>
              </a:rPr>
              <a:t>The</a:t>
            </a:r>
            <a:r>
              <a:rPr sz="1071" spc="-24" dirty="0">
                <a:latin typeface="Arial"/>
                <a:cs typeface="Arial"/>
              </a:rPr>
              <a:t> </a:t>
            </a:r>
            <a:r>
              <a:rPr sz="1071" dirty="0">
                <a:latin typeface="Arial"/>
                <a:cs typeface="Arial"/>
              </a:rPr>
              <a:t>efficient</a:t>
            </a:r>
            <a:r>
              <a:rPr sz="1071" spc="-24" dirty="0">
                <a:latin typeface="Arial"/>
                <a:cs typeface="Arial"/>
              </a:rPr>
              <a:t> </a:t>
            </a:r>
            <a:r>
              <a:rPr sz="1071" dirty="0">
                <a:latin typeface="Arial"/>
                <a:cs typeface="Arial"/>
              </a:rPr>
              <a:t>filter</a:t>
            </a:r>
            <a:r>
              <a:rPr sz="1071" spc="-19" dirty="0">
                <a:latin typeface="Arial"/>
                <a:cs typeface="Arial"/>
              </a:rPr>
              <a:t> </a:t>
            </a:r>
            <a:r>
              <a:rPr sz="1071" dirty="0">
                <a:latin typeface="Arial"/>
                <a:cs typeface="Arial"/>
              </a:rPr>
              <a:t>media</a:t>
            </a:r>
            <a:r>
              <a:rPr sz="1071" spc="-1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distinguished</a:t>
            </a:r>
            <a:r>
              <a:rPr sz="1071" spc="-19"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high</a:t>
            </a:r>
            <a:r>
              <a:rPr sz="1071" spc="-24" dirty="0">
                <a:latin typeface="Arial"/>
                <a:cs typeface="Arial"/>
              </a:rPr>
              <a:t> </a:t>
            </a:r>
            <a:r>
              <a:rPr sz="1071" dirty="0">
                <a:latin typeface="Arial"/>
                <a:cs typeface="Arial"/>
              </a:rPr>
              <a:t>particulate</a:t>
            </a:r>
            <a:r>
              <a:rPr sz="1071" spc="-19" dirty="0">
                <a:latin typeface="Arial"/>
                <a:cs typeface="Arial"/>
              </a:rPr>
              <a:t> </a:t>
            </a:r>
            <a:r>
              <a:rPr sz="1071" dirty="0">
                <a:latin typeface="Arial"/>
                <a:cs typeface="Arial"/>
              </a:rPr>
              <a:t>arrestance,</a:t>
            </a:r>
            <a:r>
              <a:rPr sz="1071" spc="-15" dirty="0">
                <a:latin typeface="Arial"/>
                <a:cs typeface="Arial"/>
              </a:rPr>
              <a:t> </a:t>
            </a:r>
            <a:r>
              <a:rPr sz="1071" dirty="0">
                <a:latin typeface="Arial"/>
                <a:cs typeface="Arial"/>
              </a:rPr>
              <a:t>high</a:t>
            </a:r>
            <a:r>
              <a:rPr sz="1071" spc="-19" dirty="0">
                <a:latin typeface="Arial"/>
                <a:cs typeface="Arial"/>
              </a:rPr>
              <a:t> </a:t>
            </a:r>
            <a:r>
              <a:rPr sz="1071" dirty="0">
                <a:latin typeface="Arial"/>
                <a:cs typeface="Arial"/>
              </a:rPr>
              <a:t>retention</a:t>
            </a:r>
            <a:r>
              <a:rPr sz="1071" spc="-19" dirty="0">
                <a:latin typeface="Arial"/>
                <a:cs typeface="Arial"/>
              </a:rPr>
              <a:t> </a:t>
            </a:r>
            <a:r>
              <a:rPr sz="1071" spc="-10" dirty="0">
                <a:latin typeface="Arial"/>
                <a:cs typeface="Arial"/>
              </a:rPr>
              <a:t>efficiency, low-</a:t>
            </a:r>
            <a:r>
              <a:rPr sz="1071" dirty="0">
                <a:latin typeface="Arial"/>
                <a:cs typeface="Arial"/>
              </a:rPr>
              <a:t>pressure</a:t>
            </a:r>
            <a:r>
              <a:rPr sz="1071" spc="5" dirty="0">
                <a:latin typeface="Arial"/>
                <a:cs typeface="Arial"/>
              </a:rPr>
              <a:t> </a:t>
            </a:r>
            <a:r>
              <a:rPr sz="1071" dirty="0">
                <a:latin typeface="Arial"/>
                <a:cs typeface="Arial"/>
              </a:rPr>
              <a:t>loss,</a:t>
            </a:r>
            <a:r>
              <a:rPr sz="1071" spc="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long</a:t>
            </a:r>
            <a:r>
              <a:rPr sz="1071" spc="5" dirty="0">
                <a:latin typeface="Arial"/>
                <a:cs typeface="Arial"/>
              </a:rPr>
              <a:t> </a:t>
            </a:r>
            <a:r>
              <a:rPr sz="1071" dirty="0">
                <a:latin typeface="Arial"/>
                <a:cs typeface="Arial"/>
              </a:rPr>
              <a:t>service</a:t>
            </a:r>
            <a:r>
              <a:rPr sz="1071" spc="-5" dirty="0">
                <a:latin typeface="Arial"/>
                <a:cs typeface="Arial"/>
              </a:rPr>
              <a:t> </a:t>
            </a:r>
            <a:r>
              <a:rPr sz="1071" dirty="0">
                <a:latin typeface="Arial"/>
                <a:cs typeface="Arial"/>
              </a:rPr>
              <a:t>life.</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filter</a:t>
            </a:r>
            <a:r>
              <a:rPr sz="1071" spc="5" dirty="0">
                <a:latin typeface="Arial"/>
                <a:cs typeface="Arial"/>
              </a:rPr>
              <a:t> </a:t>
            </a:r>
            <a:r>
              <a:rPr sz="1071" dirty="0">
                <a:latin typeface="Arial"/>
                <a:cs typeface="Arial"/>
              </a:rPr>
              <a:t>media</a:t>
            </a:r>
            <a:r>
              <a:rPr sz="1071" spc="10" dirty="0">
                <a:latin typeface="Arial"/>
                <a:cs typeface="Arial"/>
              </a:rPr>
              <a:t> </a:t>
            </a:r>
            <a:r>
              <a:rPr sz="1071" dirty="0">
                <a:latin typeface="Arial"/>
                <a:cs typeface="Arial"/>
              </a:rPr>
              <a:t>used</a:t>
            </a:r>
            <a:r>
              <a:rPr sz="1071" spc="5" dirty="0">
                <a:latin typeface="Arial"/>
                <a:cs typeface="Arial"/>
              </a:rPr>
              <a:t> </a:t>
            </a:r>
            <a:r>
              <a:rPr sz="1071" dirty="0">
                <a:latin typeface="Arial"/>
                <a:cs typeface="Arial"/>
              </a:rPr>
              <a:t>offer</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large</a:t>
            </a:r>
            <a:r>
              <a:rPr sz="1071" spc="5" dirty="0">
                <a:latin typeface="Arial"/>
                <a:cs typeface="Arial"/>
              </a:rPr>
              <a:t> </a:t>
            </a:r>
            <a:r>
              <a:rPr sz="1071" dirty="0">
                <a:latin typeface="Arial"/>
                <a:cs typeface="Arial"/>
              </a:rPr>
              <a:t>effective surface</a:t>
            </a:r>
            <a:r>
              <a:rPr sz="1071" spc="5" dirty="0">
                <a:latin typeface="Arial"/>
                <a:cs typeface="Arial"/>
              </a:rPr>
              <a:t> </a:t>
            </a:r>
            <a:r>
              <a:rPr sz="1071" spc="-24" dirty="0">
                <a:latin typeface="Arial"/>
                <a:cs typeface="Arial"/>
              </a:rPr>
              <a:t>and </a:t>
            </a:r>
            <a:r>
              <a:rPr sz="1071" dirty="0">
                <a:latin typeface="Arial"/>
                <a:cs typeface="Arial"/>
              </a:rPr>
              <a:t>filter</a:t>
            </a:r>
            <a:r>
              <a:rPr sz="1071" spc="-24" dirty="0">
                <a:latin typeface="Arial"/>
                <a:cs typeface="Arial"/>
              </a:rPr>
              <a:t> </a:t>
            </a:r>
            <a:r>
              <a:rPr sz="1071" dirty="0">
                <a:latin typeface="Arial"/>
                <a:cs typeface="Arial"/>
              </a:rPr>
              <a:t>even</a:t>
            </a:r>
            <a:r>
              <a:rPr sz="1071" spc="-29" dirty="0">
                <a:latin typeface="Arial"/>
                <a:cs typeface="Arial"/>
              </a:rPr>
              <a:t> </a:t>
            </a:r>
            <a:r>
              <a:rPr sz="1071" dirty="0">
                <a:latin typeface="Arial"/>
                <a:cs typeface="Arial"/>
              </a:rPr>
              <a:t>smallest</a:t>
            </a:r>
            <a:r>
              <a:rPr sz="1071" spc="-24" dirty="0">
                <a:latin typeface="Arial"/>
                <a:cs typeface="Arial"/>
              </a:rPr>
              <a:t> </a:t>
            </a:r>
            <a:r>
              <a:rPr sz="1071" dirty="0">
                <a:latin typeface="Arial"/>
                <a:cs typeface="Arial"/>
              </a:rPr>
              <a:t>particles</a:t>
            </a:r>
            <a:r>
              <a:rPr sz="1071" spc="-24" dirty="0">
                <a:latin typeface="Arial"/>
                <a:cs typeface="Arial"/>
              </a:rPr>
              <a:t> </a:t>
            </a:r>
            <a:r>
              <a:rPr sz="1071" dirty="0">
                <a:latin typeface="Arial"/>
                <a:cs typeface="Arial"/>
              </a:rPr>
              <a:t>such</a:t>
            </a:r>
            <a:r>
              <a:rPr sz="1071" spc="-24" dirty="0">
                <a:latin typeface="Arial"/>
                <a:cs typeface="Arial"/>
              </a:rPr>
              <a:t> </a:t>
            </a:r>
            <a:r>
              <a:rPr sz="1071" dirty="0">
                <a:latin typeface="Arial"/>
                <a:cs typeface="Arial"/>
              </a:rPr>
              <a:t>as</a:t>
            </a:r>
            <a:r>
              <a:rPr sz="1071" spc="-29" dirty="0">
                <a:latin typeface="Arial"/>
                <a:cs typeface="Arial"/>
              </a:rPr>
              <a:t> </a:t>
            </a:r>
            <a:r>
              <a:rPr sz="1071" dirty="0">
                <a:latin typeface="Arial"/>
                <a:cs typeface="Arial"/>
              </a:rPr>
              <a:t>soot</a:t>
            </a:r>
            <a:r>
              <a:rPr sz="1071" spc="-24" dirty="0">
                <a:latin typeface="Arial"/>
                <a:cs typeface="Arial"/>
              </a:rPr>
              <a:t> </a:t>
            </a:r>
            <a:r>
              <a:rPr sz="1071" spc="-10" dirty="0">
                <a:latin typeface="Arial"/>
                <a:cs typeface="Arial"/>
              </a:rPr>
              <a:t>particles.</a:t>
            </a:r>
            <a:endParaRPr sz="1071" dirty="0">
              <a:latin typeface="Arial"/>
              <a:cs typeface="Arial"/>
            </a:endParaRPr>
          </a:p>
          <a:p>
            <a:pPr marL="12369" algn="just">
              <a:spcBef>
                <a:spcPts val="1144"/>
              </a:spcBef>
            </a:pPr>
            <a:r>
              <a:rPr sz="1071" dirty="0">
                <a:latin typeface="Arial"/>
                <a:cs typeface="Arial"/>
              </a:rPr>
              <a:t>The</a:t>
            </a:r>
            <a:r>
              <a:rPr sz="1071" spc="-24" dirty="0">
                <a:latin typeface="Arial"/>
                <a:cs typeface="Arial"/>
              </a:rPr>
              <a:t> </a:t>
            </a:r>
            <a:r>
              <a:rPr sz="1071" dirty="0">
                <a:latin typeface="Arial"/>
                <a:cs typeface="Arial"/>
              </a:rPr>
              <a:t>filters</a:t>
            </a:r>
            <a:r>
              <a:rPr sz="1071" spc="-24"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installed</a:t>
            </a:r>
            <a:r>
              <a:rPr sz="1071" spc="-29" dirty="0">
                <a:latin typeface="Arial"/>
                <a:cs typeface="Arial"/>
              </a:rPr>
              <a:t> </a:t>
            </a:r>
            <a:r>
              <a:rPr sz="1071" dirty="0">
                <a:latin typeface="Arial"/>
                <a:cs typeface="Arial"/>
              </a:rPr>
              <a:t>upstream</a:t>
            </a:r>
            <a:r>
              <a:rPr sz="1071" spc="-2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24" dirty="0">
                <a:latin typeface="Arial"/>
                <a:cs typeface="Arial"/>
              </a:rPr>
              <a:t> </a:t>
            </a:r>
            <a:r>
              <a:rPr sz="1071" dirty="0">
                <a:latin typeface="Arial"/>
                <a:cs typeface="Arial"/>
              </a:rPr>
              <a:t>coil</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recirculation</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outside</a:t>
            </a:r>
            <a:r>
              <a:rPr sz="1071" spc="-24" dirty="0">
                <a:latin typeface="Arial"/>
                <a:cs typeface="Arial"/>
              </a:rPr>
              <a:t> </a:t>
            </a:r>
            <a:r>
              <a:rPr sz="1071" dirty="0">
                <a:latin typeface="Arial"/>
                <a:cs typeface="Arial"/>
              </a:rPr>
              <a:t>air</a:t>
            </a:r>
            <a:r>
              <a:rPr sz="1071" spc="-24" dirty="0">
                <a:latin typeface="Arial"/>
                <a:cs typeface="Arial"/>
              </a:rPr>
              <a:t> </a:t>
            </a:r>
            <a:r>
              <a:rPr sz="1071" spc="-10" dirty="0">
                <a:latin typeface="Arial"/>
                <a:cs typeface="Arial"/>
              </a:rPr>
              <a:t>intake.</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43</a:t>
            </a:r>
          </a:p>
        </p:txBody>
      </p:sp>
      <p:sp>
        <p:nvSpPr>
          <p:cNvPr id="9" name="object 3">
            <a:extLst>
              <a:ext uri="{FF2B5EF4-FFF2-40B4-BE49-F238E27FC236}">
                <a16:creationId xmlns:a16="http://schemas.microsoft.com/office/drawing/2014/main" id="{42421A55-72E3-2039-C844-DB7C6B803952}"/>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0567" y="7152486"/>
            <a:ext cx="5591561" cy="1645628"/>
          </a:xfrm>
          <a:prstGeom prst="rect">
            <a:avLst/>
          </a:prstGeom>
        </p:spPr>
        <p:txBody>
          <a:bodyPr vert="horz" wrap="square" lIns="0" tIns="12368" rIns="0" bIns="0" rtlCol="0">
            <a:spAutoFit/>
          </a:bodyPr>
          <a:lstStyle/>
          <a:p>
            <a:pPr marL="231910" marR="6184" indent="-220160" algn="just">
              <a:lnSpc>
                <a:spcPct val="143700"/>
              </a:lnSpc>
              <a:spcBef>
                <a:spcPts val="97"/>
              </a:spcBef>
              <a:buAutoNum type="alphaLcPeriod" startAt="2"/>
              <a:tabLst>
                <a:tab pos="234384" algn="l"/>
              </a:tabLst>
            </a:pPr>
            <a:r>
              <a:rPr sz="1071" dirty="0">
                <a:latin typeface="Arial"/>
                <a:cs typeface="Arial"/>
              </a:rPr>
              <a:t>Block</a:t>
            </a:r>
            <a:r>
              <a:rPr sz="1071" spc="5" dirty="0">
                <a:latin typeface="Arial"/>
                <a:cs typeface="Arial"/>
              </a:rPr>
              <a:t> </a:t>
            </a:r>
            <a:r>
              <a:rPr sz="1071" dirty="0">
                <a:latin typeface="Arial"/>
                <a:cs typeface="Arial"/>
              </a:rPr>
              <a:t>fittings</a:t>
            </a:r>
            <a:r>
              <a:rPr sz="1071" spc="5" dirty="0">
                <a:latin typeface="Arial"/>
                <a:cs typeface="Arial"/>
              </a:rPr>
              <a:t> </a:t>
            </a:r>
            <a:r>
              <a:rPr sz="1071" dirty="0">
                <a:latin typeface="Arial"/>
                <a:cs typeface="Arial"/>
              </a:rPr>
              <a:t>provide</a:t>
            </a:r>
            <a:r>
              <a:rPr sz="1071" spc="5" dirty="0">
                <a:latin typeface="Arial"/>
                <a:cs typeface="Arial"/>
              </a:rPr>
              <a:t> </a:t>
            </a:r>
            <a:r>
              <a:rPr sz="1071" dirty="0">
                <a:latin typeface="Arial"/>
                <a:cs typeface="Arial"/>
              </a:rPr>
              <a:t>more</a:t>
            </a:r>
            <a:r>
              <a:rPr sz="1071" spc="10" dirty="0">
                <a:latin typeface="Arial"/>
                <a:cs typeface="Arial"/>
              </a:rPr>
              <a:t> </a:t>
            </a:r>
            <a:r>
              <a:rPr sz="1071" dirty="0">
                <a:latin typeface="Arial"/>
                <a:cs typeface="Arial"/>
              </a:rPr>
              <a:t>accurate</a:t>
            </a:r>
            <a:r>
              <a:rPr sz="1071" spc="5" dirty="0">
                <a:latin typeface="Arial"/>
                <a:cs typeface="Arial"/>
              </a:rPr>
              <a:t> </a:t>
            </a:r>
            <a:r>
              <a:rPr sz="1071" dirty="0">
                <a:latin typeface="Arial"/>
                <a:cs typeface="Arial"/>
              </a:rPr>
              <a:t>positioning</a:t>
            </a:r>
            <a:r>
              <a:rPr sz="1071" spc="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 sealing</a:t>
            </a:r>
            <a:r>
              <a:rPr sz="1071" spc="5" dirty="0">
                <a:latin typeface="Arial"/>
                <a:cs typeface="Arial"/>
              </a:rPr>
              <a:t> </a:t>
            </a:r>
            <a:r>
              <a:rPr sz="1071" dirty="0">
                <a:latin typeface="Arial"/>
                <a:cs typeface="Arial"/>
              </a:rPr>
              <a:t>surfaces,</a:t>
            </a:r>
            <a:r>
              <a:rPr sz="1071" spc="10"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they</a:t>
            </a:r>
            <a:r>
              <a:rPr sz="1071" spc="5" dirty="0">
                <a:latin typeface="Arial"/>
                <a:cs typeface="Arial"/>
              </a:rPr>
              <a:t> </a:t>
            </a:r>
            <a:r>
              <a:rPr sz="1071" spc="-10" dirty="0">
                <a:latin typeface="Arial"/>
                <a:cs typeface="Arial"/>
              </a:rPr>
              <a:t>reduce 	</a:t>
            </a:r>
            <a:r>
              <a:rPr sz="1071" dirty="0">
                <a:latin typeface="Arial"/>
                <a:cs typeface="Arial"/>
              </a:rPr>
              <a:t>the</a:t>
            </a:r>
            <a:r>
              <a:rPr sz="1071" spc="-15" dirty="0">
                <a:latin typeface="Arial"/>
                <a:cs typeface="Arial"/>
              </a:rPr>
              <a:t> </a:t>
            </a:r>
            <a:r>
              <a:rPr sz="1071" dirty="0">
                <a:latin typeface="Arial"/>
                <a:cs typeface="Arial"/>
              </a:rPr>
              <a:t>risk</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tearing</a:t>
            </a:r>
            <a:r>
              <a:rPr sz="1071" spc="-15" dirty="0">
                <a:latin typeface="Arial"/>
                <a:cs typeface="Arial"/>
              </a:rPr>
              <a:t> </a:t>
            </a:r>
            <a:r>
              <a:rPr sz="1071" dirty="0">
                <a:latin typeface="Arial"/>
                <a:cs typeface="Arial"/>
              </a:rPr>
              <a:t>an</a:t>
            </a:r>
            <a:r>
              <a:rPr sz="1071" spc="-10" dirty="0">
                <a:latin typeface="Arial"/>
                <a:cs typeface="Arial"/>
              </a:rPr>
              <a:t> O-</a:t>
            </a:r>
            <a:r>
              <a:rPr sz="1071" dirty="0">
                <a:latin typeface="Arial"/>
                <a:cs typeface="Arial"/>
              </a:rPr>
              <a:t>ring</a:t>
            </a:r>
            <a:r>
              <a:rPr sz="1071" spc="-15" dirty="0">
                <a:latin typeface="Arial"/>
                <a:cs typeface="Arial"/>
              </a:rPr>
              <a:t> </a:t>
            </a:r>
            <a:r>
              <a:rPr sz="1071" dirty="0">
                <a:latin typeface="Arial"/>
                <a:cs typeface="Arial"/>
              </a:rPr>
              <a:t>due</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rotation</a:t>
            </a:r>
            <a:r>
              <a:rPr sz="1071" spc="-10" dirty="0">
                <a:latin typeface="Arial"/>
                <a:cs typeface="Arial"/>
              </a:rPr>
              <a:t> </a:t>
            </a:r>
            <a:r>
              <a:rPr sz="1071" dirty="0">
                <a:latin typeface="Arial"/>
                <a:cs typeface="Arial"/>
              </a:rPr>
              <a:t>during</a:t>
            </a:r>
            <a:r>
              <a:rPr sz="1071" spc="-19" dirty="0">
                <a:latin typeface="Arial"/>
                <a:cs typeface="Arial"/>
              </a:rPr>
              <a:t> </a:t>
            </a:r>
            <a:r>
              <a:rPr sz="1071" spc="-10" dirty="0">
                <a:latin typeface="Arial"/>
                <a:cs typeface="Arial"/>
              </a:rPr>
              <a:t>assembly.</a:t>
            </a:r>
            <a:endParaRPr sz="1071">
              <a:latin typeface="Arial"/>
              <a:cs typeface="Arial"/>
            </a:endParaRPr>
          </a:p>
          <a:p>
            <a:pPr marL="231910" marR="6184" indent="-219541" algn="just">
              <a:lnSpc>
                <a:spcPct val="143700"/>
              </a:lnSpc>
              <a:buAutoNum type="alphaLcPeriod" startAt="2"/>
              <a:tabLst>
                <a:tab pos="235002" algn="l"/>
              </a:tabLst>
            </a:pPr>
            <a:r>
              <a:rPr sz="1071" dirty="0">
                <a:latin typeface="Arial"/>
                <a:cs typeface="Arial"/>
              </a:rPr>
              <a:t>A</a:t>
            </a:r>
            <a:r>
              <a:rPr sz="1071" spc="-39" dirty="0">
                <a:latin typeface="Arial"/>
                <a:cs typeface="Arial"/>
              </a:rPr>
              <a:t> </a:t>
            </a:r>
            <a:r>
              <a:rPr sz="1071" spc="-10" dirty="0">
                <a:latin typeface="Arial"/>
                <a:cs typeface="Arial"/>
              </a:rPr>
              <a:t>quick-disconnect</a:t>
            </a:r>
            <a:r>
              <a:rPr sz="1071" spc="-34" dirty="0">
                <a:latin typeface="Arial"/>
                <a:cs typeface="Arial"/>
              </a:rPr>
              <a:t> </a:t>
            </a:r>
            <a:r>
              <a:rPr sz="1071" dirty="0">
                <a:latin typeface="Arial"/>
                <a:cs typeface="Arial"/>
              </a:rPr>
              <a:t>type</a:t>
            </a:r>
            <a:r>
              <a:rPr sz="1071" spc="-39" dirty="0">
                <a:latin typeface="Arial"/>
                <a:cs typeface="Arial"/>
              </a:rPr>
              <a:t> </a:t>
            </a:r>
            <a:r>
              <a:rPr sz="1071" dirty="0">
                <a:latin typeface="Arial"/>
                <a:cs typeface="Arial"/>
              </a:rPr>
              <a:t>fitting</a:t>
            </a:r>
            <a:r>
              <a:rPr sz="1071" spc="-39" dirty="0">
                <a:latin typeface="Arial"/>
                <a:cs typeface="Arial"/>
              </a:rPr>
              <a:t> </a:t>
            </a:r>
            <a:r>
              <a:rPr sz="1071" dirty="0">
                <a:latin typeface="Arial"/>
                <a:cs typeface="Arial"/>
              </a:rPr>
              <a:t>uses</a:t>
            </a:r>
            <a:r>
              <a:rPr sz="1071" spc="-34"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plastic</a:t>
            </a:r>
            <a:r>
              <a:rPr sz="1071" spc="-39" dirty="0">
                <a:latin typeface="Arial"/>
                <a:cs typeface="Arial"/>
              </a:rPr>
              <a:t> </a:t>
            </a:r>
            <a:r>
              <a:rPr sz="1071" dirty="0">
                <a:latin typeface="Arial"/>
                <a:cs typeface="Arial"/>
              </a:rPr>
              <a:t>clamp</a:t>
            </a:r>
            <a:r>
              <a:rPr sz="1071" spc="-39" dirty="0">
                <a:latin typeface="Arial"/>
                <a:cs typeface="Arial"/>
              </a:rPr>
              <a:t> </a:t>
            </a:r>
            <a:r>
              <a:rPr sz="1071" dirty="0">
                <a:latin typeface="Arial"/>
                <a:cs typeface="Arial"/>
              </a:rPr>
              <a:t>lock</a:t>
            </a:r>
            <a:r>
              <a:rPr sz="1071" spc="-34"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connect</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tube</a:t>
            </a:r>
            <a:r>
              <a:rPr sz="1071" spc="-34" dirty="0">
                <a:latin typeface="Arial"/>
                <a:cs typeface="Arial"/>
              </a:rPr>
              <a:t> </a:t>
            </a:r>
            <a:r>
              <a:rPr sz="1071" dirty="0">
                <a:latin typeface="Arial"/>
                <a:cs typeface="Arial"/>
              </a:rPr>
              <a:t>endings.</a:t>
            </a:r>
            <a:r>
              <a:rPr sz="1071" spc="-34" dirty="0">
                <a:latin typeface="Arial"/>
                <a:cs typeface="Arial"/>
              </a:rPr>
              <a:t> </a:t>
            </a:r>
            <a:r>
              <a:rPr sz="1071" spc="-19" dirty="0">
                <a:latin typeface="Arial"/>
                <a:cs typeface="Arial"/>
              </a:rPr>
              <a:t>This 	</a:t>
            </a:r>
            <a:r>
              <a:rPr sz="1071" dirty="0">
                <a:latin typeface="Arial"/>
                <a:cs typeface="Arial"/>
              </a:rPr>
              <a:t>type</a:t>
            </a:r>
            <a:r>
              <a:rPr sz="1071" spc="-3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fitting</a:t>
            </a:r>
            <a:r>
              <a:rPr sz="1071" spc="-29" dirty="0">
                <a:latin typeface="Arial"/>
                <a:cs typeface="Arial"/>
              </a:rPr>
              <a:t> </a:t>
            </a:r>
            <a:r>
              <a:rPr sz="1071" dirty="0">
                <a:latin typeface="Arial"/>
                <a:cs typeface="Arial"/>
              </a:rPr>
              <a:t>has</a:t>
            </a:r>
            <a:r>
              <a:rPr sz="1071" spc="-24" dirty="0">
                <a:latin typeface="Arial"/>
                <a:cs typeface="Arial"/>
              </a:rPr>
              <a:t> </a:t>
            </a:r>
            <a:r>
              <a:rPr sz="1071" dirty="0">
                <a:latin typeface="Arial"/>
                <a:cs typeface="Arial"/>
              </a:rPr>
              <a:t>no</a:t>
            </a:r>
            <a:r>
              <a:rPr sz="1071" spc="-29" dirty="0">
                <a:latin typeface="Arial"/>
                <a:cs typeface="Arial"/>
              </a:rPr>
              <a:t> </a:t>
            </a:r>
            <a:r>
              <a:rPr sz="1071" dirty="0">
                <a:latin typeface="Arial"/>
                <a:cs typeface="Arial"/>
              </a:rPr>
              <a:t>threads.</a:t>
            </a:r>
            <a:r>
              <a:rPr sz="1071" spc="-29" dirty="0">
                <a:latin typeface="Arial"/>
                <a:cs typeface="Arial"/>
              </a:rPr>
              <a:t> </a:t>
            </a:r>
            <a:r>
              <a:rPr sz="1071" dirty="0">
                <a:latin typeface="Arial"/>
                <a:cs typeface="Arial"/>
              </a:rPr>
              <a:t>One</a:t>
            </a:r>
            <a:r>
              <a:rPr sz="1071" spc="-29" dirty="0">
                <a:latin typeface="Arial"/>
                <a:cs typeface="Arial"/>
              </a:rPr>
              <a:t> </a:t>
            </a:r>
            <a:r>
              <a:rPr sz="1071" dirty="0">
                <a:latin typeface="Arial"/>
                <a:cs typeface="Arial"/>
              </a:rPr>
              <a:t>tube</a:t>
            </a:r>
            <a:r>
              <a:rPr sz="1071" spc="-29" dirty="0">
                <a:latin typeface="Arial"/>
                <a:cs typeface="Arial"/>
              </a:rPr>
              <a:t> </a:t>
            </a:r>
            <a:r>
              <a:rPr sz="1071" dirty="0">
                <a:latin typeface="Arial"/>
                <a:cs typeface="Arial"/>
              </a:rPr>
              <a:t>end</a:t>
            </a:r>
            <a:r>
              <a:rPr sz="1071" spc="-29" dirty="0">
                <a:latin typeface="Arial"/>
                <a:cs typeface="Arial"/>
              </a:rPr>
              <a:t> </a:t>
            </a:r>
            <a:r>
              <a:rPr sz="1071" dirty="0">
                <a:latin typeface="Arial"/>
                <a:cs typeface="Arial"/>
              </a:rPr>
              <a:t>has</a:t>
            </a:r>
            <a:r>
              <a:rPr sz="1071" spc="-29" dirty="0">
                <a:latin typeface="Arial"/>
                <a:cs typeface="Arial"/>
              </a:rPr>
              <a:t> </a:t>
            </a:r>
            <a:r>
              <a:rPr sz="1071" dirty="0">
                <a:latin typeface="Arial"/>
                <a:cs typeface="Arial"/>
              </a:rPr>
              <a:t>an</a:t>
            </a:r>
            <a:r>
              <a:rPr sz="1071" spc="-29" dirty="0">
                <a:latin typeface="Arial"/>
                <a:cs typeface="Arial"/>
              </a:rPr>
              <a:t> </a:t>
            </a:r>
            <a:r>
              <a:rPr sz="1071" dirty="0">
                <a:latin typeface="Arial"/>
                <a:cs typeface="Arial"/>
              </a:rPr>
              <a:t>O-ring</a:t>
            </a:r>
            <a:r>
              <a:rPr sz="1071" spc="-29"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fits</a:t>
            </a:r>
            <a:r>
              <a:rPr sz="1071" spc="-24" dirty="0">
                <a:latin typeface="Arial"/>
                <a:cs typeface="Arial"/>
              </a:rPr>
              <a:t> </a:t>
            </a:r>
            <a:r>
              <a:rPr sz="1071" dirty="0">
                <a:latin typeface="Arial"/>
                <a:cs typeface="Arial"/>
              </a:rPr>
              <a:t>into</a:t>
            </a:r>
            <a:r>
              <a:rPr sz="1071" spc="-34"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mating</a:t>
            </a:r>
            <a:r>
              <a:rPr sz="1071" spc="-29" dirty="0">
                <a:latin typeface="Arial"/>
                <a:cs typeface="Arial"/>
              </a:rPr>
              <a:t> </a:t>
            </a:r>
            <a:r>
              <a:rPr sz="1071" dirty="0">
                <a:latin typeface="Arial"/>
                <a:cs typeface="Arial"/>
              </a:rPr>
              <a:t>tube</a:t>
            </a:r>
            <a:r>
              <a:rPr sz="1071" spc="-29" dirty="0">
                <a:latin typeface="Arial"/>
                <a:cs typeface="Arial"/>
              </a:rPr>
              <a:t> </a:t>
            </a:r>
            <a:r>
              <a:rPr sz="1071" spc="-19" dirty="0">
                <a:latin typeface="Arial"/>
                <a:cs typeface="Arial"/>
              </a:rPr>
              <a:t>end.</a:t>
            </a:r>
            <a:endParaRPr sz="1071">
              <a:latin typeface="Arial"/>
              <a:cs typeface="Arial"/>
            </a:endParaRPr>
          </a:p>
          <a:p>
            <a:pPr marL="235002" marR="4947" algn="just">
              <a:lnSpc>
                <a:spcPct val="143700"/>
              </a:lnSpc>
              <a:spcBef>
                <a:spcPts val="5"/>
              </a:spcBef>
            </a:pPr>
            <a:r>
              <a:rPr sz="1071" dirty="0">
                <a:latin typeface="Arial"/>
                <a:cs typeface="Arial"/>
              </a:rPr>
              <a:t>The</a:t>
            </a:r>
            <a:r>
              <a:rPr sz="1071" spc="-10" dirty="0">
                <a:latin typeface="Arial"/>
                <a:cs typeface="Arial"/>
              </a:rPr>
              <a:t> </a:t>
            </a:r>
            <a:r>
              <a:rPr sz="1071" dirty="0">
                <a:latin typeface="Arial"/>
                <a:cs typeface="Arial"/>
              </a:rPr>
              <a:t>plastic</a:t>
            </a:r>
            <a:r>
              <a:rPr sz="1071" spc="-10" dirty="0">
                <a:latin typeface="Arial"/>
                <a:cs typeface="Arial"/>
              </a:rPr>
              <a:t> </a:t>
            </a:r>
            <a:r>
              <a:rPr sz="1071" dirty="0">
                <a:latin typeface="Arial"/>
                <a:cs typeface="Arial"/>
              </a:rPr>
              <a:t>clamp</a:t>
            </a:r>
            <a:r>
              <a:rPr sz="1071" spc="-5" dirty="0">
                <a:latin typeface="Arial"/>
                <a:cs typeface="Arial"/>
              </a:rPr>
              <a:t> </a:t>
            </a:r>
            <a:r>
              <a:rPr sz="1071" dirty="0">
                <a:latin typeface="Arial"/>
                <a:cs typeface="Arial"/>
              </a:rPr>
              <a:t>keeps</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tube</a:t>
            </a:r>
            <a:r>
              <a:rPr sz="1071" spc="-10" dirty="0">
                <a:latin typeface="Arial"/>
                <a:cs typeface="Arial"/>
              </a:rPr>
              <a:t> </a:t>
            </a:r>
            <a:r>
              <a:rPr sz="1071" dirty="0">
                <a:latin typeface="Arial"/>
                <a:cs typeface="Arial"/>
              </a:rPr>
              <a:t>ends</a:t>
            </a:r>
            <a:r>
              <a:rPr sz="1071" spc="-5" dirty="0">
                <a:latin typeface="Arial"/>
                <a:cs typeface="Arial"/>
              </a:rPr>
              <a:t> </a:t>
            </a:r>
            <a:r>
              <a:rPr sz="1071" dirty="0">
                <a:latin typeface="Arial"/>
                <a:cs typeface="Arial"/>
              </a:rPr>
              <a:t>together</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create</a:t>
            </a:r>
            <a:r>
              <a:rPr sz="1071" spc="-15" dirty="0">
                <a:latin typeface="Arial"/>
                <a:cs typeface="Arial"/>
              </a:rPr>
              <a:t> </a:t>
            </a:r>
            <a:r>
              <a:rPr sz="1071" dirty="0">
                <a:latin typeface="Arial"/>
                <a:cs typeface="Arial"/>
              </a:rPr>
              <a:t>a</a:t>
            </a:r>
            <a:r>
              <a:rPr sz="1071" spc="-5" dirty="0">
                <a:latin typeface="Arial"/>
                <a:cs typeface="Arial"/>
              </a:rPr>
              <a:t> </a:t>
            </a:r>
            <a:r>
              <a:rPr sz="1071" spc="-10" dirty="0">
                <a:latin typeface="Arial"/>
                <a:cs typeface="Arial"/>
              </a:rPr>
              <a:t>leak-</a:t>
            </a:r>
            <a:r>
              <a:rPr sz="1071" dirty="0">
                <a:latin typeface="Arial"/>
                <a:cs typeface="Arial"/>
              </a:rPr>
              <a:t>free</a:t>
            </a:r>
            <a:r>
              <a:rPr sz="1071" spc="-5" dirty="0">
                <a:latin typeface="Arial"/>
                <a:cs typeface="Arial"/>
              </a:rPr>
              <a:t> </a:t>
            </a:r>
            <a:r>
              <a:rPr sz="1071" dirty="0">
                <a:latin typeface="Arial"/>
                <a:cs typeface="Arial"/>
              </a:rPr>
              <a:t>seal.</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service</a:t>
            </a:r>
            <a:r>
              <a:rPr sz="1071" spc="-10" dirty="0">
                <a:latin typeface="Arial"/>
                <a:cs typeface="Arial"/>
              </a:rPr>
              <a:t> </a:t>
            </a:r>
            <a:r>
              <a:rPr sz="1071" spc="-24" dirty="0">
                <a:latin typeface="Arial"/>
                <a:cs typeface="Arial"/>
              </a:rPr>
              <a:t>the </a:t>
            </a:r>
            <a:r>
              <a:rPr sz="1071" dirty="0">
                <a:latin typeface="Arial"/>
                <a:cs typeface="Arial"/>
              </a:rPr>
              <a:t>system</a:t>
            </a:r>
            <a:r>
              <a:rPr sz="1071" spc="-58" dirty="0">
                <a:latin typeface="Arial"/>
                <a:cs typeface="Arial"/>
              </a:rPr>
              <a:t> </a:t>
            </a:r>
            <a:r>
              <a:rPr sz="1071" dirty="0">
                <a:latin typeface="Arial"/>
                <a:cs typeface="Arial"/>
              </a:rPr>
              <a:t>(e.g.,</a:t>
            </a:r>
            <a:r>
              <a:rPr sz="1071" spc="-49" dirty="0">
                <a:latin typeface="Arial"/>
                <a:cs typeface="Arial"/>
              </a:rPr>
              <a:t> </a:t>
            </a:r>
            <a:r>
              <a:rPr sz="1071" spc="-10" dirty="0">
                <a:latin typeface="Arial"/>
                <a:cs typeface="Arial"/>
              </a:rPr>
              <a:t>evacuating</a:t>
            </a:r>
            <a:r>
              <a:rPr sz="1071" spc="-58"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a:t>
            </a:r>
            <a:r>
              <a:rPr sz="1071" spc="-5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system</a:t>
            </a:r>
            <a:r>
              <a:rPr sz="1071" spc="-49" dirty="0">
                <a:latin typeface="Arial"/>
                <a:cs typeface="Arial"/>
              </a:rPr>
              <a:t> </a:t>
            </a:r>
            <a:r>
              <a:rPr sz="1071" dirty="0">
                <a:latin typeface="Arial"/>
                <a:cs typeface="Arial"/>
              </a:rPr>
              <a:t>must</a:t>
            </a:r>
            <a:r>
              <a:rPr sz="1071" spc="-49" dirty="0">
                <a:latin typeface="Arial"/>
                <a:cs typeface="Arial"/>
              </a:rPr>
              <a:t> </a:t>
            </a:r>
            <a:r>
              <a:rPr sz="1071" dirty="0">
                <a:latin typeface="Arial"/>
                <a:cs typeface="Arial"/>
              </a:rPr>
              <a:t>be</a:t>
            </a:r>
            <a:r>
              <a:rPr sz="1071" spc="-49" dirty="0">
                <a:latin typeface="Arial"/>
                <a:cs typeface="Arial"/>
              </a:rPr>
              <a:t> </a:t>
            </a:r>
            <a:r>
              <a:rPr sz="1071" dirty="0">
                <a:latin typeface="Arial"/>
                <a:cs typeface="Arial"/>
              </a:rPr>
              <a:t>empty),</a:t>
            </a:r>
            <a:r>
              <a:rPr sz="1071" spc="-54" dirty="0">
                <a:latin typeface="Arial"/>
                <a:cs typeface="Arial"/>
              </a:rPr>
              <a:t> </a:t>
            </a:r>
            <a:r>
              <a:rPr sz="1071" dirty="0">
                <a:latin typeface="Arial"/>
                <a:cs typeface="Arial"/>
              </a:rPr>
              <a:t>a</a:t>
            </a:r>
            <a:r>
              <a:rPr sz="1071" spc="-49" dirty="0">
                <a:latin typeface="Arial"/>
                <a:cs typeface="Arial"/>
              </a:rPr>
              <a:t> </a:t>
            </a:r>
            <a:r>
              <a:rPr sz="1071" spc="-10" dirty="0">
                <a:latin typeface="Arial"/>
                <a:cs typeface="Arial"/>
              </a:rPr>
              <a:t>special</a:t>
            </a:r>
            <a:r>
              <a:rPr sz="1071" spc="-49" dirty="0">
                <a:latin typeface="Arial"/>
                <a:cs typeface="Arial"/>
              </a:rPr>
              <a:t> </a:t>
            </a:r>
            <a:r>
              <a:rPr sz="1071" dirty="0">
                <a:latin typeface="Arial"/>
                <a:cs typeface="Arial"/>
              </a:rPr>
              <a:t>remover</a:t>
            </a:r>
            <a:r>
              <a:rPr sz="1071" spc="-54" dirty="0">
                <a:latin typeface="Arial"/>
                <a:cs typeface="Arial"/>
              </a:rPr>
              <a:t> </a:t>
            </a:r>
            <a:r>
              <a:rPr sz="1071" spc="-19" dirty="0">
                <a:latin typeface="Arial"/>
                <a:cs typeface="Arial"/>
              </a:rPr>
              <a:t>tool </a:t>
            </a:r>
            <a:r>
              <a:rPr sz="1071" dirty="0">
                <a:latin typeface="Arial"/>
                <a:cs typeface="Arial"/>
              </a:rPr>
              <a:t>is</a:t>
            </a:r>
            <a:r>
              <a:rPr sz="1071" spc="-19" dirty="0">
                <a:latin typeface="Arial"/>
                <a:cs typeface="Arial"/>
              </a:rPr>
              <a:t> </a:t>
            </a:r>
            <a:r>
              <a:rPr sz="1071" dirty="0">
                <a:latin typeface="Arial"/>
                <a:cs typeface="Arial"/>
              </a:rPr>
              <a:t>used</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release</a:t>
            </a:r>
            <a:r>
              <a:rPr sz="1071" spc="-15"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clamp.</a:t>
            </a:r>
            <a:endParaRPr sz="1071">
              <a:latin typeface="Arial"/>
              <a:cs typeface="Arial"/>
            </a:endParaRPr>
          </a:p>
        </p:txBody>
      </p:sp>
      <p:pic>
        <p:nvPicPr>
          <p:cNvPr id="3" name="object 3"/>
          <p:cNvPicPr/>
          <p:nvPr/>
        </p:nvPicPr>
        <p:blipFill>
          <a:blip r:embed="rId2" cstate="print"/>
          <a:stretch>
            <a:fillRect/>
          </a:stretch>
        </p:blipFill>
        <p:spPr>
          <a:xfrm>
            <a:off x="2891632" y="5162595"/>
            <a:ext cx="2102211" cy="1951834"/>
          </a:xfrm>
          <a:prstGeom prst="rect">
            <a:avLst/>
          </a:prstGeom>
        </p:spPr>
      </p:pic>
      <p:sp>
        <p:nvSpPr>
          <p:cNvPr id="4" name="object 4"/>
          <p:cNvSpPr txBox="1"/>
          <p:nvPr/>
        </p:nvSpPr>
        <p:spPr>
          <a:xfrm>
            <a:off x="877855" y="888953"/>
            <a:ext cx="5813566" cy="4206348"/>
          </a:xfrm>
          <a:prstGeom prst="rect">
            <a:avLst/>
          </a:prstGeom>
        </p:spPr>
        <p:txBody>
          <a:bodyPr vert="horz" wrap="square" lIns="0" tIns="12368" rIns="0" bIns="0" rtlCol="0">
            <a:spAutoFit/>
          </a:bodyPr>
          <a:lstStyle/>
          <a:p>
            <a:pPr marL="2133571">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4947" algn="just">
              <a:lnSpc>
                <a:spcPct val="143700"/>
              </a:lnSpc>
            </a:pPr>
            <a:r>
              <a:rPr sz="1071" dirty="0">
                <a:latin typeface="Arial"/>
                <a:cs typeface="Arial"/>
              </a:rPr>
              <a:t>since</a:t>
            </a:r>
            <a:r>
              <a:rPr sz="1071" spc="24"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high-</a:t>
            </a:r>
            <a:r>
              <a:rPr sz="1071" dirty="0">
                <a:latin typeface="Arial"/>
                <a:cs typeface="Arial"/>
              </a:rPr>
              <a:t>pressure</a:t>
            </a:r>
            <a:r>
              <a:rPr sz="1071" spc="24" dirty="0">
                <a:latin typeface="Arial"/>
                <a:cs typeface="Arial"/>
              </a:rPr>
              <a:t> </a:t>
            </a:r>
            <a:r>
              <a:rPr sz="1071" dirty="0">
                <a:latin typeface="Arial"/>
                <a:cs typeface="Arial"/>
              </a:rPr>
              <a:t>side</a:t>
            </a:r>
            <a:r>
              <a:rPr sz="1071" spc="24" dirty="0">
                <a:latin typeface="Arial"/>
                <a:cs typeface="Arial"/>
              </a:rPr>
              <a:t> </a:t>
            </a:r>
            <a:r>
              <a:rPr sz="1071" dirty="0">
                <a:latin typeface="Arial"/>
                <a:cs typeface="Arial"/>
              </a:rPr>
              <a:t>has</a:t>
            </a:r>
            <a:r>
              <a:rPr sz="1071" spc="34" dirty="0">
                <a:latin typeface="Arial"/>
                <a:cs typeface="Arial"/>
              </a:rPr>
              <a:t> </a:t>
            </a:r>
            <a:r>
              <a:rPr sz="1071" dirty="0">
                <a:latin typeface="Arial"/>
                <a:cs typeface="Arial"/>
              </a:rPr>
              <a:t>a</a:t>
            </a:r>
            <a:r>
              <a:rPr sz="1071" spc="24" dirty="0">
                <a:latin typeface="Arial"/>
                <a:cs typeface="Arial"/>
              </a:rPr>
              <a:t> </a:t>
            </a:r>
            <a:r>
              <a:rPr sz="1071" spc="-10" dirty="0">
                <a:latin typeface="Arial"/>
                <a:cs typeface="Arial"/>
              </a:rPr>
              <a:t>high-</a:t>
            </a:r>
            <a:r>
              <a:rPr sz="1071" dirty="0">
                <a:latin typeface="Arial"/>
                <a:cs typeface="Arial"/>
              </a:rPr>
              <a:t>density</a:t>
            </a:r>
            <a:r>
              <a:rPr sz="1071" spc="29" dirty="0">
                <a:latin typeface="Arial"/>
                <a:cs typeface="Arial"/>
              </a:rPr>
              <a:t> </a:t>
            </a:r>
            <a:r>
              <a:rPr sz="1071" dirty="0">
                <a:latin typeface="Arial"/>
                <a:cs typeface="Arial"/>
              </a:rPr>
              <a:t>liquid,</a:t>
            </a:r>
            <a:r>
              <a:rPr sz="1071" spc="29" dirty="0">
                <a:latin typeface="Arial"/>
                <a:cs typeface="Arial"/>
              </a:rPr>
              <a:t> </a:t>
            </a:r>
            <a:r>
              <a:rPr sz="1071" dirty="0">
                <a:latin typeface="Arial"/>
                <a:cs typeface="Arial"/>
              </a:rPr>
              <a:t>it</a:t>
            </a:r>
            <a:r>
              <a:rPr sz="1071" spc="34" dirty="0">
                <a:latin typeface="Arial"/>
                <a:cs typeface="Arial"/>
              </a:rPr>
              <a:t> </a:t>
            </a:r>
            <a:r>
              <a:rPr sz="1071" dirty="0">
                <a:latin typeface="Arial"/>
                <a:cs typeface="Arial"/>
              </a:rPr>
              <a:t>uses</a:t>
            </a:r>
            <a:r>
              <a:rPr sz="1071" spc="34" dirty="0">
                <a:latin typeface="Arial"/>
                <a:cs typeface="Arial"/>
              </a:rPr>
              <a:t> </a:t>
            </a:r>
            <a:r>
              <a:rPr sz="1071" dirty="0">
                <a:latin typeface="Arial"/>
                <a:cs typeface="Arial"/>
              </a:rPr>
              <a:t>much</a:t>
            </a:r>
            <a:r>
              <a:rPr sz="1071" spc="29" dirty="0">
                <a:latin typeface="Arial"/>
                <a:cs typeface="Arial"/>
              </a:rPr>
              <a:t> </a:t>
            </a:r>
            <a:r>
              <a:rPr sz="1071" dirty="0">
                <a:latin typeface="Arial"/>
                <a:cs typeface="Arial"/>
              </a:rPr>
              <a:t>smaller</a:t>
            </a:r>
            <a:r>
              <a:rPr sz="1071" spc="24" dirty="0">
                <a:latin typeface="Arial"/>
                <a:cs typeface="Arial"/>
              </a:rPr>
              <a:t> </a:t>
            </a:r>
            <a:r>
              <a:rPr sz="1071" dirty="0">
                <a:latin typeface="Arial"/>
                <a:cs typeface="Arial"/>
              </a:rPr>
              <a:t>diameter</a:t>
            </a:r>
            <a:r>
              <a:rPr sz="1071" spc="29" dirty="0">
                <a:latin typeface="Arial"/>
                <a:cs typeface="Arial"/>
              </a:rPr>
              <a:t> </a:t>
            </a:r>
            <a:r>
              <a:rPr sz="1071" dirty="0">
                <a:latin typeface="Arial"/>
                <a:cs typeface="Arial"/>
              </a:rPr>
              <a:t>lines</a:t>
            </a:r>
            <a:r>
              <a:rPr sz="1071" spc="34" dirty="0">
                <a:latin typeface="Arial"/>
                <a:cs typeface="Arial"/>
              </a:rPr>
              <a:t> </a:t>
            </a:r>
            <a:r>
              <a:rPr sz="1071" spc="-19" dirty="0">
                <a:latin typeface="Arial"/>
                <a:cs typeface="Arial"/>
              </a:rPr>
              <a:t>than </a:t>
            </a:r>
            <a:r>
              <a:rPr sz="1071" dirty="0">
                <a:latin typeface="Arial"/>
                <a:cs typeface="Arial"/>
              </a:rPr>
              <a:t>the</a:t>
            </a:r>
            <a:r>
              <a:rPr sz="1071" spc="-15" dirty="0">
                <a:latin typeface="Arial"/>
                <a:cs typeface="Arial"/>
              </a:rPr>
              <a:t> </a:t>
            </a:r>
            <a:r>
              <a:rPr sz="1071" dirty="0">
                <a:latin typeface="Arial"/>
                <a:cs typeface="Arial"/>
              </a:rPr>
              <a:t>low</a:t>
            </a:r>
            <a:r>
              <a:rPr sz="1071" spc="-15" dirty="0">
                <a:latin typeface="Arial"/>
                <a:cs typeface="Arial"/>
              </a:rPr>
              <a:t> </a:t>
            </a:r>
            <a:r>
              <a:rPr sz="1071" dirty="0">
                <a:latin typeface="Arial"/>
                <a:cs typeface="Arial"/>
              </a:rPr>
              <a:t>side.</a:t>
            </a:r>
            <a:r>
              <a:rPr sz="1071" spc="-19" dirty="0">
                <a:latin typeface="Arial"/>
                <a:cs typeface="Arial"/>
              </a:rPr>
              <a:t> </a:t>
            </a:r>
            <a:r>
              <a:rPr sz="1071" dirty="0">
                <a:latin typeface="Arial"/>
                <a:cs typeface="Arial"/>
              </a:rPr>
              <a:t>As</a:t>
            </a:r>
            <a:r>
              <a:rPr sz="1071" spc="-15" dirty="0">
                <a:latin typeface="Arial"/>
                <a:cs typeface="Arial"/>
              </a:rPr>
              <a:t> </a:t>
            </a:r>
            <a:r>
              <a:rPr sz="1071" dirty="0">
                <a:latin typeface="Arial"/>
                <a:cs typeface="Arial"/>
              </a:rPr>
              <a:t>a</a:t>
            </a:r>
            <a:r>
              <a:rPr sz="1071" spc="-10" dirty="0">
                <a:latin typeface="Arial"/>
                <a:cs typeface="Arial"/>
              </a:rPr>
              <a:t> rule:</a:t>
            </a:r>
            <a:endParaRPr sz="1071" dirty="0">
              <a:latin typeface="Arial"/>
              <a:cs typeface="Arial"/>
            </a:endParaRPr>
          </a:p>
          <a:p>
            <a:pPr marL="455161" indent="-220160" algn="just">
              <a:spcBef>
                <a:spcPts val="1149"/>
              </a:spcBef>
              <a:buAutoNum type="alphaLcPeriod"/>
              <a:tabLst>
                <a:tab pos="455161" algn="l"/>
              </a:tabLst>
            </a:pPr>
            <a:r>
              <a:rPr sz="1071" dirty="0">
                <a:latin typeface="Arial"/>
                <a:cs typeface="Arial"/>
              </a:rPr>
              <a:t>The</a:t>
            </a:r>
            <a:r>
              <a:rPr sz="1071" spc="-19" dirty="0">
                <a:latin typeface="Arial"/>
                <a:cs typeface="Arial"/>
              </a:rPr>
              <a:t> </a:t>
            </a:r>
            <a:r>
              <a:rPr sz="1071" spc="-10" dirty="0">
                <a:latin typeface="Arial"/>
                <a:cs typeface="Arial"/>
              </a:rPr>
              <a:t>high-</a:t>
            </a:r>
            <a:r>
              <a:rPr sz="1071" dirty="0">
                <a:latin typeface="Arial"/>
                <a:cs typeface="Arial"/>
              </a:rPr>
              <a:t>pressure</a:t>
            </a:r>
            <a:r>
              <a:rPr sz="1071" spc="-15" dirty="0">
                <a:latin typeface="Arial"/>
                <a:cs typeface="Arial"/>
              </a:rPr>
              <a:t> </a:t>
            </a:r>
            <a:r>
              <a:rPr sz="1071" dirty="0">
                <a:latin typeface="Arial"/>
                <a:cs typeface="Arial"/>
              </a:rPr>
              <a:t>lines</a:t>
            </a:r>
            <a:r>
              <a:rPr sz="1071" spc="-19"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smallest</a:t>
            </a:r>
            <a:r>
              <a:rPr sz="1071" spc="-15" dirty="0">
                <a:latin typeface="Arial"/>
                <a:cs typeface="Arial"/>
              </a:rPr>
              <a:t> </a:t>
            </a:r>
            <a:r>
              <a:rPr sz="1071" dirty="0">
                <a:latin typeface="Arial"/>
                <a:cs typeface="Arial"/>
              </a:rPr>
              <a:t>in</a:t>
            </a:r>
            <a:r>
              <a:rPr sz="1071" spc="-19" dirty="0">
                <a:latin typeface="Arial"/>
                <a:cs typeface="Arial"/>
              </a:rPr>
              <a:t> </a:t>
            </a:r>
            <a:r>
              <a:rPr sz="1071" spc="-10" dirty="0">
                <a:latin typeface="Arial"/>
                <a:cs typeface="Arial"/>
              </a:rPr>
              <a:t>diameter</a:t>
            </a:r>
            <a:endParaRPr sz="1071" dirty="0">
              <a:latin typeface="Arial"/>
              <a:cs typeface="Arial"/>
            </a:endParaRPr>
          </a:p>
          <a:p>
            <a:pPr marL="455161" indent="-220160" algn="just">
              <a:spcBef>
                <a:spcPts val="565"/>
              </a:spcBef>
              <a:buAutoNum type="alphaLcPeriod"/>
              <a:tabLst>
                <a:tab pos="455161" algn="l"/>
              </a:tabLst>
            </a:pPr>
            <a:r>
              <a:rPr sz="1071" dirty="0">
                <a:latin typeface="Arial"/>
                <a:cs typeface="Arial"/>
              </a:rPr>
              <a:t>The</a:t>
            </a:r>
            <a:r>
              <a:rPr sz="1071" spc="-24" dirty="0">
                <a:latin typeface="Arial"/>
                <a:cs typeface="Arial"/>
              </a:rPr>
              <a:t> </a:t>
            </a:r>
            <a:r>
              <a:rPr sz="1071" spc="-10" dirty="0">
                <a:latin typeface="Arial"/>
                <a:cs typeface="Arial"/>
              </a:rPr>
              <a:t>low-</a:t>
            </a:r>
            <a:r>
              <a:rPr sz="1071" dirty="0">
                <a:latin typeface="Arial"/>
                <a:cs typeface="Arial"/>
              </a:rPr>
              <a:t>pressure</a:t>
            </a:r>
            <a:r>
              <a:rPr sz="1071" spc="-19" dirty="0">
                <a:latin typeface="Arial"/>
                <a:cs typeface="Arial"/>
              </a:rPr>
              <a:t> </a:t>
            </a:r>
            <a:r>
              <a:rPr sz="1071" dirty="0">
                <a:latin typeface="Arial"/>
                <a:cs typeface="Arial"/>
              </a:rPr>
              <a:t>lines</a:t>
            </a:r>
            <a:r>
              <a:rPr sz="1071" spc="-24" dirty="0">
                <a:latin typeface="Arial"/>
                <a:cs typeface="Arial"/>
              </a:rPr>
              <a:t> </a:t>
            </a:r>
            <a:r>
              <a:rPr sz="1071" dirty="0">
                <a:latin typeface="Arial"/>
                <a:cs typeface="Arial"/>
              </a:rPr>
              <a:t>have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largest</a:t>
            </a:r>
            <a:r>
              <a:rPr sz="1071" spc="-19" dirty="0">
                <a:latin typeface="Arial"/>
                <a:cs typeface="Arial"/>
              </a:rPr>
              <a:t> </a:t>
            </a:r>
            <a:r>
              <a:rPr sz="1071" spc="-10" dirty="0">
                <a:latin typeface="Arial"/>
                <a:cs typeface="Arial"/>
              </a:rPr>
              <a:t>diameter</a:t>
            </a:r>
            <a:endParaRPr sz="1071" dirty="0">
              <a:latin typeface="Arial"/>
              <a:cs typeface="Arial"/>
            </a:endParaRPr>
          </a:p>
          <a:p>
            <a:pPr marL="12369" marR="4947" algn="just">
              <a:lnSpc>
                <a:spcPct val="143800"/>
              </a:lnSpc>
              <a:spcBef>
                <a:spcPts val="579"/>
              </a:spcBef>
            </a:pPr>
            <a:r>
              <a:rPr sz="1071" dirty="0">
                <a:latin typeface="Arial"/>
                <a:cs typeface="Arial"/>
              </a:rPr>
              <a:t>Unlike</a:t>
            </a:r>
            <a:r>
              <a:rPr sz="1071" spc="68" dirty="0">
                <a:latin typeface="Arial"/>
                <a:cs typeface="Arial"/>
              </a:rPr>
              <a:t> </a:t>
            </a:r>
            <a:r>
              <a:rPr sz="1071" dirty="0">
                <a:latin typeface="Arial"/>
                <a:cs typeface="Arial"/>
              </a:rPr>
              <a:t>stationary</a:t>
            </a:r>
            <a:r>
              <a:rPr sz="1071" spc="73" dirty="0">
                <a:latin typeface="Arial"/>
                <a:cs typeface="Arial"/>
              </a:rPr>
              <a:t> </a:t>
            </a:r>
            <a:r>
              <a:rPr sz="1071" dirty="0">
                <a:latin typeface="Arial"/>
                <a:cs typeface="Arial"/>
              </a:rPr>
              <a:t>refrigeration</a:t>
            </a:r>
            <a:r>
              <a:rPr sz="1071" spc="68" dirty="0">
                <a:latin typeface="Arial"/>
                <a:cs typeface="Arial"/>
              </a:rPr>
              <a:t> </a:t>
            </a:r>
            <a:r>
              <a:rPr sz="1071" dirty="0">
                <a:latin typeface="Arial"/>
                <a:cs typeface="Arial"/>
              </a:rPr>
              <a:t>systems</a:t>
            </a:r>
            <a:r>
              <a:rPr sz="1071" spc="73" dirty="0">
                <a:latin typeface="Arial"/>
                <a:cs typeface="Arial"/>
              </a:rPr>
              <a:t> </a:t>
            </a:r>
            <a:r>
              <a:rPr sz="1071" dirty="0">
                <a:latin typeface="Arial"/>
                <a:cs typeface="Arial"/>
              </a:rPr>
              <a:t>(appliance</a:t>
            </a:r>
            <a:r>
              <a:rPr sz="1071" spc="68" dirty="0">
                <a:latin typeface="Arial"/>
                <a:cs typeface="Arial"/>
              </a:rPr>
              <a:t> </a:t>
            </a:r>
            <a:r>
              <a:rPr sz="1071" dirty="0">
                <a:latin typeface="Arial"/>
                <a:cs typeface="Arial"/>
              </a:rPr>
              <a:t>or</a:t>
            </a:r>
            <a:r>
              <a:rPr sz="1071" spc="68" dirty="0">
                <a:latin typeface="Arial"/>
                <a:cs typeface="Arial"/>
              </a:rPr>
              <a:t> </a:t>
            </a:r>
            <a:r>
              <a:rPr sz="1071" dirty="0">
                <a:latin typeface="Arial"/>
                <a:cs typeface="Arial"/>
              </a:rPr>
              <a:t>building),</a:t>
            </a:r>
            <a:r>
              <a:rPr sz="1071" spc="68" dirty="0">
                <a:latin typeface="Arial"/>
                <a:cs typeface="Arial"/>
              </a:rPr>
              <a:t> </a:t>
            </a:r>
            <a:r>
              <a:rPr sz="1071" dirty="0">
                <a:latin typeface="Arial"/>
                <a:cs typeface="Arial"/>
              </a:rPr>
              <a:t>mobile</a:t>
            </a:r>
            <a:r>
              <a:rPr sz="1071" spc="63" dirty="0">
                <a:latin typeface="Arial"/>
                <a:cs typeface="Arial"/>
              </a:rPr>
              <a:t> </a:t>
            </a:r>
            <a:r>
              <a:rPr sz="1071" dirty="0">
                <a:latin typeface="Arial"/>
                <a:cs typeface="Arial"/>
              </a:rPr>
              <a:t>air</a:t>
            </a:r>
            <a:r>
              <a:rPr sz="1071" spc="73" dirty="0">
                <a:latin typeface="Arial"/>
                <a:cs typeface="Arial"/>
              </a:rPr>
              <a:t> </a:t>
            </a:r>
            <a:r>
              <a:rPr sz="1071" dirty="0">
                <a:latin typeface="Arial"/>
                <a:cs typeface="Arial"/>
              </a:rPr>
              <a:t>conditioning</a:t>
            </a:r>
            <a:r>
              <a:rPr sz="1071" spc="68" dirty="0">
                <a:latin typeface="Arial"/>
                <a:cs typeface="Arial"/>
              </a:rPr>
              <a:t> </a:t>
            </a:r>
            <a:r>
              <a:rPr sz="1071" spc="-10" dirty="0">
                <a:latin typeface="Arial"/>
                <a:cs typeface="Arial"/>
              </a:rPr>
              <a:t>systems </a:t>
            </a:r>
            <a:r>
              <a:rPr sz="1071" dirty="0">
                <a:latin typeface="Arial"/>
                <a:cs typeface="Arial"/>
              </a:rPr>
              <a:t>must</a:t>
            </a:r>
            <a:r>
              <a:rPr sz="1071" spc="93" dirty="0">
                <a:latin typeface="Arial"/>
                <a:cs typeface="Arial"/>
              </a:rPr>
              <a:t> </a:t>
            </a:r>
            <a:r>
              <a:rPr sz="1071" dirty="0">
                <a:latin typeface="Arial"/>
                <a:cs typeface="Arial"/>
              </a:rPr>
              <a:t>operate</a:t>
            </a:r>
            <a:r>
              <a:rPr sz="1071" spc="93" dirty="0">
                <a:latin typeface="Arial"/>
                <a:cs typeface="Arial"/>
              </a:rPr>
              <a:t> </a:t>
            </a:r>
            <a:r>
              <a:rPr sz="1071" dirty="0">
                <a:latin typeface="Arial"/>
                <a:cs typeface="Arial"/>
              </a:rPr>
              <a:t>under</a:t>
            </a:r>
            <a:r>
              <a:rPr sz="1071" spc="88" dirty="0">
                <a:latin typeface="Arial"/>
                <a:cs typeface="Arial"/>
              </a:rPr>
              <a:t> </a:t>
            </a:r>
            <a:r>
              <a:rPr sz="1071" dirty="0">
                <a:latin typeface="Arial"/>
                <a:cs typeface="Arial"/>
              </a:rPr>
              <a:t>high</a:t>
            </a:r>
            <a:r>
              <a:rPr sz="1071" spc="93" dirty="0">
                <a:latin typeface="Arial"/>
                <a:cs typeface="Arial"/>
              </a:rPr>
              <a:t> </a:t>
            </a:r>
            <a:r>
              <a:rPr sz="1071" dirty="0">
                <a:latin typeface="Arial"/>
                <a:cs typeface="Arial"/>
              </a:rPr>
              <a:t>levels</a:t>
            </a:r>
            <a:r>
              <a:rPr sz="1071" spc="93" dirty="0">
                <a:latin typeface="Arial"/>
                <a:cs typeface="Arial"/>
              </a:rPr>
              <a:t> </a:t>
            </a:r>
            <a:r>
              <a:rPr sz="1071" dirty="0">
                <a:latin typeface="Arial"/>
                <a:cs typeface="Arial"/>
              </a:rPr>
              <a:t>of</a:t>
            </a:r>
            <a:r>
              <a:rPr sz="1071" spc="83" dirty="0">
                <a:latin typeface="Arial"/>
                <a:cs typeface="Arial"/>
              </a:rPr>
              <a:t> </a:t>
            </a:r>
            <a:r>
              <a:rPr sz="1071" dirty="0">
                <a:latin typeface="Arial"/>
                <a:cs typeface="Arial"/>
              </a:rPr>
              <a:t>vibration</a:t>
            </a:r>
            <a:r>
              <a:rPr sz="1071" spc="93" dirty="0">
                <a:latin typeface="Arial"/>
                <a:cs typeface="Arial"/>
              </a:rPr>
              <a:t> </a:t>
            </a:r>
            <a:r>
              <a:rPr sz="1071" dirty="0">
                <a:latin typeface="Arial"/>
                <a:cs typeface="Arial"/>
              </a:rPr>
              <a:t>and</a:t>
            </a:r>
            <a:r>
              <a:rPr sz="1071" spc="93" dirty="0">
                <a:latin typeface="Arial"/>
                <a:cs typeface="Arial"/>
              </a:rPr>
              <a:t> </a:t>
            </a:r>
            <a:r>
              <a:rPr sz="1071" dirty="0">
                <a:latin typeface="Arial"/>
                <a:cs typeface="Arial"/>
              </a:rPr>
              <a:t>motion.</a:t>
            </a:r>
            <a:r>
              <a:rPr sz="1071" spc="93" dirty="0">
                <a:latin typeface="Arial"/>
                <a:cs typeface="Arial"/>
              </a:rPr>
              <a:t> </a:t>
            </a:r>
            <a:r>
              <a:rPr sz="1071" dirty="0">
                <a:latin typeface="Arial"/>
                <a:cs typeface="Arial"/>
              </a:rPr>
              <a:t>For</a:t>
            </a:r>
            <a:r>
              <a:rPr sz="1071" spc="88" dirty="0">
                <a:latin typeface="Arial"/>
                <a:cs typeface="Arial"/>
              </a:rPr>
              <a:t> </a:t>
            </a:r>
            <a:r>
              <a:rPr sz="1071" dirty="0">
                <a:latin typeface="Arial"/>
                <a:cs typeface="Arial"/>
              </a:rPr>
              <a:t>this</a:t>
            </a:r>
            <a:r>
              <a:rPr sz="1071" spc="93" dirty="0">
                <a:latin typeface="Arial"/>
                <a:cs typeface="Arial"/>
              </a:rPr>
              <a:t> </a:t>
            </a:r>
            <a:r>
              <a:rPr sz="1071" dirty="0">
                <a:latin typeface="Arial"/>
                <a:cs typeface="Arial"/>
              </a:rPr>
              <a:t>reason,</a:t>
            </a:r>
            <a:r>
              <a:rPr sz="1071" spc="88" dirty="0">
                <a:latin typeface="Arial"/>
                <a:cs typeface="Arial"/>
              </a:rPr>
              <a:t> </a:t>
            </a:r>
            <a:r>
              <a:rPr sz="1071" dirty="0">
                <a:latin typeface="Arial"/>
                <a:cs typeface="Arial"/>
              </a:rPr>
              <a:t>all</a:t>
            </a:r>
            <a:r>
              <a:rPr sz="1071" spc="93" dirty="0">
                <a:latin typeface="Arial"/>
                <a:cs typeface="Arial"/>
              </a:rPr>
              <a:t> </a:t>
            </a:r>
            <a:r>
              <a:rPr sz="1071" dirty="0">
                <a:latin typeface="Arial"/>
                <a:cs typeface="Arial"/>
              </a:rPr>
              <a:t>joint</a:t>
            </a:r>
            <a:r>
              <a:rPr sz="1071" spc="83" dirty="0">
                <a:latin typeface="Arial"/>
                <a:cs typeface="Arial"/>
              </a:rPr>
              <a:t> </a:t>
            </a:r>
            <a:r>
              <a:rPr sz="1071" dirty="0">
                <a:latin typeface="Arial"/>
                <a:cs typeface="Arial"/>
              </a:rPr>
              <a:t>fittings</a:t>
            </a:r>
            <a:r>
              <a:rPr sz="1071" spc="93" dirty="0">
                <a:latin typeface="Arial"/>
                <a:cs typeface="Arial"/>
              </a:rPr>
              <a:t> </a:t>
            </a:r>
            <a:r>
              <a:rPr sz="1071" dirty="0">
                <a:latin typeface="Arial"/>
                <a:cs typeface="Arial"/>
              </a:rPr>
              <a:t>use</a:t>
            </a:r>
            <a:r>
              <a:rPr sz="1071" spc="88" dirty="0">
                <a:latin typeface="Arial"/>
                <a:cs typeface="Arial"/>
              </a:rPr>
              <a:t> </a:t>
            </a:r>
            <a:r>
              <a:rPr sz="1071" spc="-49" dirty="0">
                <a:latin typeface="Arial"/>
                <a:cs typeface="Arial"/>
              </a:rPr>
              <a:t>a </a:t>
            </a:r>
            <a:r>
              <a:rPr sz="1071" dirty="0">
                <a:latin typeface="Arial"/>
                <a:cs typeface="Arial"/>
              </a:rPr>
              <a:t>gasket</a:t>
            </a:r>
            <a:r>
              <a:rPr sz="1071" spc="-39" dirty="0">
                <a:latin typeface="Arial"/>
                <a:cs typeface="Arial"/>
              </a:rPr>
              <a:t> </a:t>
            </a:r>
            <a:r>
              <a:rPr sz="1071" dirty="0">
                <a:latin typeface="Arial"/>
                <a:cs typeface="Arial"/>
              </a:rPr>
              <a:t>or</a:t>
            </a:r>
            <a:r>
              <a:rPr sz="1071" spc="-34" dirty="0">
                <a:latin typeface="Arial"/>
                <a:cs typeface="Arial"/>
              </a:rPr>
              <a:t> </a:t>
            </a:r>
            <a:r>
              <a:rPr sz="1071" spc="-10" dirty="0">
                <a:latin typeface="Arial"/>
                <a:cs typeface="Arial"/>
              </a:rPr>
              <a:t>O-</a:t>
            </a:r>
            <a:r>
              <a:rPr sz="1071" dirty="0">
                <a:latin typeface="Arial"/>
                <a:cs typeface="Arial"/>
              </a:rPr>
              <a:t>ring</a:t>
            </a:r>
            <a:r>
              <a:rPr sz="1071" spc="-34"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help</a:t>
            </a:r>
            <a:r>
              <a:rPr sz="1071" spc="-44" dirty="0">
                <a:latin typeface="Arial"/>
                <a:cs typeface="Arial"/>
              </a:rPr>
              <a:t> </a:t>
            </a:r>
            <a:r>
              <a:rPr sz="1071" dirty="0">
                <a:latin typeface="Arial"/>
                <a:cs typeface="Arial"/>
              </a:rPr>
              <a:t>seal</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system.</a:t>
            </a:r>
            <a:r>
              <a:rPr sz="1071" spc="-34" dirty="0">
                <a:latin typeface="Arial"/>
                <a:cs typeface="Arial"/>
              </a:rPr>
              <a:t> </a:t>
            </a:r>
            <a:r>
              <a:rPr sz="1071" dirty="0">
                <a:latin typeface="Arial"/>
                <a:cs typeface="Arial"/>
              </a:rPr>
              <a:t>O-rings</a:t>
            </a:r>
            <a:r>
              <a:rPr sz="1071" spc="-29" dirty="0">
                <a:latin typeface="Arial"/>
                <a:cs typeface="Arial"/>
              </a:rPr>
              <a:t> </a:t>
            </a:r>
            <a:r>
              <a:rPr sz="1071" dirty="0">
                <a:latin typeface="Arial"/>
                <a:cs typeface="Arial"/>
              </a:rPr>
              <a:t>are</a:t>
            </a:r>
            <a:r>
              <a:rPr sz="1071" spc="-34" dirty="0">
                <a:latin typeface="Arial"/>
                <a:cs typeface="Arial"/>
              </a:rPr>
              <a:t> </a:t>
            </a:r>
            <a:r>
              <a:rPr sz="1071" dirty="0">
                <a:latin typeface="Arial"/>
                <a:cs typeface="Arial"/>
              </a:rPr>
              <a:t>made</a:t>
            </a:r>
            <a:r>
              <a:rPr sz="1071" spc="-3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various</a:t>
            </a:r>
            <a:r>
              <a:rPr sz="1071" spc="-34" dirty="0">
                <a:latin typeface="Arial"/>
                <a:cs typeface="Arial"/>
              </a:rPr>
              <a:t> </a:t>
            </a:r>
            <a:r>
              <a:rPr sz="1071" dirty="0">
                <a:latin typeface="Arial"/>
                <a:cs typeface="Arial"/>
              </a:rPr>
              <a:t>materials;</a:t>
            </a:r>
            <a:r>
              <a:rPr sz="1071" spc="-34" dirty="0">
                <a:latin typeface="Arial"/>
                <a:cs typeface="Arial"/>
              </a:rPr>
              <a:t> </a:t>
            </a:r>
            <a:r>
              <a:rPr sz="1071" dirty="0">
                <a:latin typeface="Arial"/>
                <a:cs typeface="Arial"/>
              </a:rPr>
              <a:t>each</a:t>
            </a:r>
            <a:r>
              <a:rPr sz="1071" spc="-39" dirty="0">
                <a:latin typeface="Arial"/>
                <a:cs typeface="Arial"/>
              </a:rPr>
              <a:t> </a:t>
            </a:r>
            <a:r>
              <a:rPr sz="1071" dirty="0">
                <a:latin typeface="Arial"/>
                <a:cs typeface="Arial"/>
              </a:rPr>
              <a:t>selected</a:t>
            </a:r>
            <a:r>
              <a:rPr sz="1071" spc="-34" dirty="0">
                <a:latin typeface="Arial"/>
                <a:cs typeface="Arial"/>
              </a:rPr>
              <a:t> </a:t>
            </a:r>
            <a:r>
              <a:rPr sz="1071" spc="-24" dirty="0">
                <a:latin typeface="Arial"/>
                <a:cs typeface="Arial"/>
              </a:rPr>
              <a:t>to </a:t>
            </a:r>
            <a:r>
              <a:rPr sz="1071" dirty="0">
                <a:latin typeface="Arial"/>
                <a:cs typeface="Arial"/>
              </a:rPr>
              <a:t>deal</a:t>
            </a:r>
            <a:r>
              <a:rPr sz="1071" spc="-29"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particular</a:t>
            </a:r>
            <a:r>
              <a:rPr sz="1071" spc="-29"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lubricating</a:t>
            </a:r>
            <a:r>
              <a:rPr sz="1071" spc="-29" dirty="0">
                <a:latin typeface="Arial"/>
                <a:cs typeface="Arial"/>
              </a:rPr>
              <a:t> </a:t>
            </a:r>
            <a:r>
              <a:rPr sz="1071" dirty="0">
                <a:latin typeface="Arial"/>
                <a:cs typeface="Arial"/>
              </a:rPr>
              <a:t>oil</a:t>
            </a:r>
            <a:r>
              <a:rPr sz="1071" spc="-29" dirty="0">
                <a:latin typeface="Arial"/>
                <a:cs typeface="Arial"/>
              </a:rPr>
              <a:t> </a:t>
            </a:r>
            <a:r>
              <a:rPr sz="1071" spc="-10" dirty="0">
                <a:latin typeface="Arial"/>
                <a:cs typeface="Arial"/>
              </a:rPr>
              <a:t>used.</a:t>
            </a:r>
            <a:endParaRPr sz="1071" dirty="0">
              <a:latin typeface="Arial"/>
              <a:cs typeface="Arial"/>
            </a:endParaRPr>
          </a:p>
          <a:p>
            <a:pPr marL="12369" algn="just">
              <a:spcBef>
                <a:spcPts val="1149"/>
              </a:spcBef>
            </a:pPr>
            <a:r>
              <a:rPr sz="1071" dirty="0">
                <a:latin typeface="Arial"/>
                <a:cs typeface="Arial"/>
              </a:rPr>
              <a:t>Fittings</a:t>
            </a:r>
            <a:r>
              <a:rPr sz="1071" spc="-10" dirty="0">
                <a:latin typeface="Arial"/>
                <a:cs typeface="Arial"/>
              </a:rPr>
              <a:t> </a:t>
            </a:r>
            <a:r>
              <a:rPr sz="1071" dirty="0">
                <a:latin typeface="Arial"/>
                <a:cs typeface="Arial"/>
              </a:rPr>
              <a:t>are</a:t>
            </a:r>
            <a:r>
              <a:rPr sz="1071" spc="-10" dirty="0">
                <a:latin typeface="Arial"/>
                <a:cs typeface="Arial"/>
              </a:rPr>
              <a:t> </a:t>
            </a:r>
            <a:r>
              <a:rPr sz="1071" dirty="0">
                <a:latin typeface="Arial"/>
                <a:cs typeface="Arial"/>
              </a:rPr>
              <a:t>typically</a:t>
            </a:r>
            <a:r>
              <a:rPr sz="1071" spc="-5" dirty="0">
                <a:latin typeface="Arial"/>
                <a:cs typeface="Arial"/>
              </a:rPr>
              <a:t> </a:t>
            </a:r>
            <a:r>
              <a:rPr sz="1071" dirty="0">
                <a:latin typeface="Arial"/>
                <a:cs typeface="Arial"/>
              </a:rPr>
              <a:t>one</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three</a:t>
            </a:r>
            <a:r>
              <a:rPr sz="1071" spc="-5" dirty="0">
                <a:latin typeface="Arial"/>
                <a:cs typeface="Arial"/>
              </a:rPr>
              <a:t> </a:t>
            </a:r>
            <a:r>
              <a:rPr sz="1071" dirty="0">
                <a:latin typeface="Arial"/>
                <a:cs typeface="Arial"/>
              </a:rPr>
              <a:t>types:</a:t>
            </a:r>
            <a:r>
              <a:rPr sz="1071" spc="-10" dirty="0">
                <a:latin typeface="Arial"/>
                <a:cs typeface="Arial"/>
              </a:rPr>
              <a:t> </a:t>
            </a:r>
            <a:r>
              <a:rPr sz="1071" dirty="0">
                <a:latin typeface="Arial"/>
                <a:cs typeface="Arial"/>
              </a:rPr>
              <a:t>threaded</a:t>
            </a:r>
            <a:r>
              <a:rPr sz="1071" spc="-10" dirty="0">
                <a:latin typeface="Arial"/>
                <a:cs typeface="Arial"/>
              </a:rPr>
              <a:t> tube-</a:t>
            </a:r>
            <a:r>
              <a:rPr sz="1071" dirty="0">
                <a:latin typeface="Arial"/>
                <a:cs typeface="Arial"/>
              </a:rPr>
              <a:t>type,</a:t>
            </a:r>
            <a:r>
              <a:rPr sz="1071" spc="-5" dirty="0">
                <a:latin typeface="Arial"/>
                <a:cs typeface="Arial"/>
              </a:rPr>
              <a:t> </a:t>
            </a:r>
            <a:r>
              <a:rPr sz="1071" spc="-10" dirty="0">
                <a:latin typeface="Arial"/>
                <a:cs typeface="Arial"/>
              </a:rPr>
              <a:t>block-</a:t>
            </a:r>
            <a:r>
              <a:rPr sz="1071" dirty="0">
                <a:latin typeface="Arial"/>
                <a:cs typeface="Arial"/>
              </a:rPr>
              <a:t>type</a:t>
            </a:r>
            <a:r>
              <a:rPr sz="1071" spc="-10" dirty="0">
                <a:latin typeface="Arial"/>
                <a:cs typeface="Arial"/>
              </a:rPr>
              <a:t> </a:t>
            </a:r>
            <a:r>
              <a:rPr sz="1071" dirty="0">
                <a:latin typeface="Arial"/>
                <a:cs typeface="Arial"/>
              </a:rPr>
              <a:t>or</a:t>
            </a:r>
            <a:r>
              <a:rPr sz="1071" spc="-19" dirty="0">
                <a:latin typeface="Arial"/>
                <a:cs typeface="Arial"/>
              </a:rPr>
              <a:t> </a:t>
            </a:r>
            <a:r>
              <a:rPr sz="1071" spc="-10" dirty="0">
                <a:latin typeface="Arial"/>
                <a:cs typeface="Arial"/>
              </a:rPr>
              <a:t>quick-disconnect.</a:t>
            </a:r>
            <a:endParaRPr sz="1071" dirty="0">
              <a:latin typeface="Arial"/>
              <a:cs typeface="Arial"/>
            </a:endParaRPr>
          </a:p>
          <a:p>
            <a:pPr marL="455161" marR="5566" indent="-220160" algn="just">
              <a:lnSpc>
                <a:spcPct val="143700"/>
              </a:lnSpc>
              <a:spcBef>
                <a:spcPts val="579"/>
              </a:spcBef>
              <a:buAutoNum type="alphaLcPeriod"/>
              <a:tabLst>
                <a:tab pos="457636" algn="l"/>
              </a:tabLst>
            </a:pPr>
            <a:r>
              <a:rPr sz="1071" spc="-10" dirty="0">
                <a:latin typeface="Arial"/>
                <a:cs typeface="Arial"/>
              </a:rPr>
              <a:t>Threaded</a:t>
            </a:r>
            <a:r>
              <a:rPr sz="1071" spc="-54" dirty="0">
                <a:latin typeface="Arial"/>
                <a:cs typeface="Arial"/>
              </a:rPr>
              <a:t> </a:t>
            </a:r>
            <a:r>
              <a:rPr sz="1071" dirty="0">
                <a:latin typeface="Arial"/>
                <a:cs typeface="Arial"/>
              </a:rPr>
              <a:t>fittings</a:t>
            </a:r>
            <a:r>
              <a:rPr sz="1071" spc="-44" dirty="0">
                <a:latin typeface="Arial"/>
                <a:cs typeface="Arial"/>
              </a:rPr>
              <a:t> </a:t>
            </a:r>
            <a:r>
              <a:rPr sz="1071" dirty="0">
                <a:latin typeface="Arial"/>
                <a:cs typeface="Arial"/>
              </a:rPr>
              <a:t>are</a:t>
            </a:r>
            <a:r>
              <a:rPr sz="1071" spc="-54" dirty="0">
                <a:latin typeface="Arial"/>
                <a:cs typeface="Arial"/>
              </a:rPr>
              <a:t> </a:t>
            </a:r>
            <a:r>
              <a:rPr sz="1071" spc="-10" dirty="0">
                <a:latin typeface="Arial"/>
                <a:cs typeface="Arial"/>
              </a:rPr>
              <a:t>used</a:t>
            </a:r>
            <a:r>
              <a:rPr sz="1071" spc="-49" dirty="0">
                <a:latin typeface="Arial"/>
                <a:cs typeface="Arial"/>
              </a:rPr>
              <a:t> </a:t>
            </a:r>
            <a:r>
              <a:rPr sz="1071" spc="-10" dirty="0">
                <a:latin typeface="Arial"/>
                <a:cs typeface="Arial"/>
              </a:rPr>
              <a:t>between</a:t>
            </a:r>
            <a:r>
              <a:rPr sz="1071" spc="-54" dirty="0">
                <a:latin typeface="Arial"/>
                <a:cs typeface="Arial"/>
              </a:rPr>
              <a:t> </a:t>
            </a:r>
            <a:r>
              <a:rPr sz="1071" dirty="0">
                <a:latin typeface="Arial"/>
                <a:cs typeface="Arial"/>
              </a:rPr>
              <a:t>hoses</a:t>
            </a:r>
            <a:r>
              <a:rPr sz="1071" spc="-44" dirty="0">
                <a:latin typeface="Arial"/>
                <a:cs typeface="Arial"/>
              </a:rPr>
              <a:t> </a:t>
            </a:r>
            <a:r>
              <a:rPr sz="1071" dirty="0">
                <a:latin typeface="Arial"/>
                <a:cs typeface="Arial"/>
              </a:rPr>
              <a:t>and</a:t>
            </a:r>
            <a:r>
              <a:rPr sz="1071" spc="-54" dirty="0">
                <a:latin typeface="Arial"/>
                <a:cs typeface="Arial"/>
              </a:rPr>
              <a:t> </a:t>
            </a:r>
            <a:r>
              <a:rPr sz="1071" spc="-10" dirty="0">
                <a:latin typeface="Arial"/>
                <a:cs typeface="Arial"/>
              </a:rPr>
              <a:t>lines.</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more</a:t>
            </a:r>
            <a:r>
              <a:rPr sz="1071" spc="-49" dirty="0">
                <a:latin typeface="Arial"/>
                <a:cs typeface="Arial"/>
              </a:rPr>
              <a:t> </a:t>
            </a:r>
            <a:r>
              <a:rPr sz="1071" dirty="0">
                <a:latin typeface="Arial"/>
                <a:cs typeface="Arial"/>
              </a:rPr>
              <a:t>rigid</a:t>
            </a:r>
            <a:r>
              <a:rPr sz="1071" spc="-54" dirty="0">
                <a:latin typeface="Arial"/>
                <a:cs typeface="Arial"/>
              </a:rPr>
              <a:t> </a:t>
            </a:r>
            <a:r>
              <a:rPr sz="1071" spc="-10" dirty="0">
                <a:latin typeface="Arial"/>
                <a:cs typeface="Arial"/>
              </a:rPr>
              <a:t>block</a:t>
            </a:r>
            <a:r>
              <a:rPr sz="1071" spc="-54" dirty="0">
                <a:latin typeface="Arial"/>
                <a:cs typeface="Arial"/>
              </a:rPr>
              <a:t> </a:t>
            </a:r>
            <a:r>
              <a:rPr sz="1071" dirty="0">
                <a:latin typeface="Arial"/>
                <a:cs typeface="Arial"/>
              </a:rPr>
              <a:t>fittings</a:t>
            </a:r>
            <a:r>
              <a:rPr sz="1071" spc="-44" dirty="0">
                <a:latin typeface="Arial"/>
                <a:cs typeface="Arial"/>
              </a:rPr>
              <a:t> </a:t>
            </a:r>
            <a:r>
              <a:rPr sz="1071" dirty="0">
                <a:latin typeface="Arial"/>
                <a:cs typeface="Arial"/>
              </a:rPr>
              <a:t>are</a:t>
            </a:r>
            <a:r>
              <a:rPr sz="1071" spc="-54" dirty="0">
                <a:latin typeface="Arial"/>
                <a:cs typeface="Arial"/>
              </a:rPr>
              <a:t> </a:t>
            </a:r>
            <a:r>
              <a:rPr sz="1071" spc="-19" dirty="0">
                <a:latin typeface="Arial"/>
                <a:cs typeface="Arial"/>
              </a:rPr>
              <a:t>used 	</a:t>
            </a:r>
            <a:r>
              <a:rPr sz="1071" dirty="0">
                <a:latin typeface="Arial"/>
                <a:cs typeface="Arial"/>
              </a:rPr>
              <a:t>at</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component.</a:t>
            </a:r>
            <a:r>
              <a:rPr sz="1071" spc="-39" dirty="0">
                <a:latin typeface="Arial"/>
                <a:cs typeface="Arial"/>
              </a:rPr>
              <a:t> </a:t>
            </a:r>
            <a:r>
              <a:rPr sz="1071" dirty="0">
                <a:latin typeface="Arial"/>
                <a:cs typeface="Arial"/>
              </a:rPr>
              <a:t>With</a:t>
            </a:r>
            <a:r>
              <a:rPr sz="1071" spc="-39" dirty="0">
                <a:latin typeface="Arial"/>
                <a:cs typeface="Arial"/>
              </a:rPr>
              <a:t> </a:t>
            </a:r>
            <a:r>
              <a:rPr sz="1071" dirty="0">
                <a:latin typeface="Arial"/>
                <a:cs typeface="Arial"/>
              </a:rPr>
              <a:t>threaded</a:t>
            </a:r>
            <a:r>
              <a:rPr sz="1071" spc="-39" dirty="0">
                <a:latin typeface="Arial"/>
                <a:cs typeface="Arial"/>
              </a:rPr>
              <a:t> </a:t>
            </a:r>
            <a:r>
              <a:rPr sz="1071" dirty="0">
                <a:latin typeface="Arial"/>
                <a:cs typeface="Arial"/>
              </a:rPr>
              <a:t>fittings,</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correct</a:t>
            </a:r>
            <a:r>
              <a:rPr sz="1071" spc="-34" dirty="0">
                <a:latin typeface="Arial"/>
                <a:cs typeface="Arial"/>
              </a:rPr>
              <a:t> </a:t>
            </a:r>
            <a:r>
              <a:rPr sz="1071" spc="-10" dirty="0">
                <a:latin typeface="Arial"/>
                <a:cs typeface="Arial"/>
              </a:rPr>
              <a:t>tightening</a:t>
            </a:r>
            <a:r>
              <a:rPr sz="1071" spc="-39" dirty="0">
                <a:latin typeface="Arial"/>
                <a:cs typeface="Arial"/>
              </a:rPr>
              <a:t> </a:t>
            </a:r>
            <a:r>
              <a:rPr sz="1071" dirty="0">
                <a:latin typeface="Arial"/>
                <a:cs typeface="Arial"/>
              </a:rPr>
              <a:t>torque</a:t>
            </a:r>
            <a:r>
              <a:rPr sz="1071" spc="-39" dirty="0">
                <a:latin typeface="Arial"/>
                <a:cs typeface="Arial"/>
              </a:rPr>
              <a:t> </a:t>
            </a:r>
            <a:r>
              <a:rPr sz="1071" dirty="0">
                <a:latin typeface="Arial"/>
                <a:cs typeface="Arial"/>
              </a:rPr>
              <a:t>is</a:t>
            </a:r>
            <a:r>
              <a:rPr sz="1071" spc="-39" dirty="0">
                <a:latin typeface="Arial"/>
                <a:cs typeface="Arial"/>
              </a:rPr>
              <a:t> </a:t>
            </a:r>
            <a:r>
              <a:rPr sz="1071" spc="-10" dirty="0">
                <a:latin typeface="Arial"/>
                <a:cs typeface="Arial"/>
              </a:rPr>
              <a:t>important 	</a:t>
            </a:r>
            <a:r>
              <a:rPr sz="1071" dirty="0">
                <a:latin typeface="Arial"/>
                <a:cs typeface="Arial"/>
              </a:rPr>
              <a:t>for</a:t>
            </a:r>
            <a:r>
              <a:rPr sz="1071" spc="15"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proper</a:t>
            </a:r>
            <a:r>
              <a:rPr sz="1071" spc="15" dirty="0">
                <a:latin typeface="Arial"/>
                <a:cs typeface="Arial"/>
              </a:rPr>
              <a:t> </a:t>
            </a:r>
            <a:r>
              <a:rPr sz="1071" dirty="0">
                <a:latin typeface="Arial"/>
                <a:cs typeface="Arial"/>
              </a:rPr>
              <a:t>seal.</a:t>
            </a:r>
            <a:r>
              <a:rPr sz="1071" spc="19" dirty="0">
                <a:latin typeface="Arial"/>
                <a:cs typeface="Arial"/>
              </a:rPr>
              <a:t> </a:t>
            </a:r>
            <a:r>
              <a:rPr sz="1071" dirty="0">
                <a:latin typeface="Arial"/>
                <a:cs typeface="Arial"/>
              </a:rPr>
              <a:t>Too</a:t>
            </a:r>
            <a:r>
              <a:rPr sz="1071" spc="15" dirty="0">
                <a:latin typeface="Arial"/>
                <a:cs typeface="Arial"/>
              </a:rPr>
              <a:t> </a:t>
            </a:r>
            <a:r>
              <a:rPr sz="1071" dirty="0">
                <a:latin typeface="Arial"/>
                <a:cs typeface="Arial"/>
              </a:rPr>
              <a:t>little</a:t>
            </a:r>
            <a:r>
              <a:rPr sz="1071" spc="19" dirty="0">
                <a:latin typeface="Arial"/>
                <a:cs typeface="Arial"/>
              </a:rPr>
              <a:t> </a:t>
            </a:r>
            <a:r>
              <a:rPr sz="1071" dirty="0">
                <a:latin typeface="Arial"/>
                <a:cs typeface="Arial"/>
              </a:rPr>
              <a:t>torque</a:t>
            </a:r>
            <a:r>
              <a:rPr sz="1071" spc="15"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not</a:t>
            </a:r>
            <a:r>
              <a:rPr sz="1071" spc="19" dirty="0">
                <a:latin typeface="Arial"/>
                <a:cs typeface="Arial"/>
              </a:rPr>
              <a:t> </a:t>
            </a:r>
            <a:r>
              <a:rPr sz="1071" dirty="0">
                <a:latin typeface="Arial"/>
                <a:cs typeface="Arial"/>
              </a:rPr>
              <a:t>provide</a:t>
            </a:r>
            <a:r>
              <a:rPr sz="1071" spc="10" dirty="0">
                <a:latin typeface="Arial"/>
                <a:cs typeface="Arial"/>
              </a:rPr>
              <a:t> </a:t>
            </a:r>
            <a:r>
              <a:rPr sz="1071" dirty="0">
                <a:latin typeface="Arial"/>
                <a:cs typeface="Arial"/>
              </a:rPr>
              <a:t>enough</a:t>
            </a:r>
            <a:r>
              <a:rPr sz="1071" spc="19" dirty="0">
                <a:latin typeface="Arial"/>
                <a:cs typeface="Arial"/>
              </a:rPr>
              <a:t> </a:t>
            </a:r>
            <a:r>
              <a:rPr sz="1071" dirty="0">
                <a:latin typeface="Arial"/>
                <a:cs typeface="Arial"/>
              </a:rPr>
              <a:t>pressure</a:t>
            </a:r>
            <a:r>
              <a:rPr sz="1071" spc="15"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O-ring</a:t>
            </a:r>
            <a:r>
              <a:rPr sz="1071" spc="15" dirty="0">
                <a:latin typeface="Arial"/>
                <a:cs typeface="Arial"/>
              </a:rPr>
              <a:t> </a:t>
            </a:r>
            <a:r>
              <a:rPr sz="1071" dirty="0">
                <a:latin typeface="Arial"/>
                <a:cs typeface="Arial"/>
              </a:rPr>
              <a:t>to</a:t>
            </a:r>
            <a:r>
              <a:rPr sz="1071" spc="19" dirty="0">
                <a:latin typeface="Arial"/>
                <a:cs typeface="Arial"/>
              </a:rPr>
              <a:t> </a:t>
            </a:r>
            <a:r>
              <a:rPr sz="1071" spc="-19" dirty="0">
                <a:latin typeface="Arial"/>
                <a:cs typeface="Arial"/>
              </a:rPr>
              <a:t>seal 	</a:t>
            </a:r>
            <a:r>
              <a:rPr sz="1071" dirty="0">
                <a:latin typeface="Arial"/>
                <a:cs typeface="Arial"/>
              </a:rPr>
              <a:t>and</a:t>
            </a:r>
            <a:r>
              <a:rPr sz="1071" spc="93" dirty="0">
                <a:latin typeface="Arial"/>
                <a:cs typeface="Arial"/>
              </a:rPr>
              <a:t> </a:t>
            </a:r>
            <a:r>
              <a:rPr sz="1071" dirty="0">
                <a:latin typeface="Arial"/>
                <a:cs typeface="Arial"/>
              </a:rPr>
              <a:t>may</a:t>
            </a:r>
            <a:r>
              <a:rPr sz="1071" spc="97" dirty="0">
                <a:latin typeface="Arial"/>
                <a:cs typeface="Arial"/>
              </a:rPr>
              <a:t> </a:t>
            </a:r>
            <a:r>
              <a:rPr sz="1071" dirty="0">
                <a:latin typeface="Arial"/>
                <a:cs typeface="Arial"/>
              </a:rPr>
              <a:t>allow</a:t>
            </a:r>
            <a:r>
              <a:rPr sz="1071" spc="88"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fitting</a:t>
            </a:r>
            <a:r>
              <a:rPr sz="1071" spc="97" dirty="0">
                <a:latin typeface="Arial"/>
                <a:cs typeface="Arial"/>
              </a:rPr>
              <a:t> </a:t>
            </a:r>
            <a:r>
              <a:rPr sz="1071" dirty="0">
                <a:latin typeface="Arial"/>
                <a:cs typeface="Arial"/>
              </a:rPr>
              <a:t>to</a:t>
            </a:r>
            <a:r>
              <a:rPr sz="1071" spc="93" dirty="0">
                <a:latin typeface="Arial"/>
                <a:cs typeface="Arial"/>
              </a:rPr>
              <a:t> </a:t>
            </a:r>
            <a:r>
              <a:rPr sz="1071" dirty="0">
                <a:latin typeface="Arial"/>
                <a:cs typeface="Arial"/>
              </a:rPr>
              <a:t>move.</a:t>
            </a:r>
            <a:r>
              <a:rPr sz="1071" spc="88" dirty="0">
                <a:latin typeface="Arial"/>
                <a:cs typeface="Arial"/>
              </a:rPr>
              <a:t> </a:t>
            </a:r>
            <a:r>
              <a:rPr sz="1071" dirty="0">
                <a:latin typeface="Arial"/>
                <a:cs typeface="Arial"/>
              </a:rPr>
              <a:t>Too</a:t>
            </a:r>
            <a:r>
              <a:rPr sz="1071" spc="97" dirty="0">
                <a:latin typeface="Arial"/>
                <a:cs typeface="Arial"/>
              </a:rPr>
              <a:t> </a:t>
            </a:r>
            <a:r>
              <a:rPr sz="1071" dirty="0">
                <a:latin typeface="Arial"/>
                <a:cs typeface="Arial"/>
              </a:rPr>
              <a:t>much</a:t>
            </a:r>
            <a:r>
              <a:rPr sz="1071" spc="93" dirty="0">
                <a:latin typeface="Arial"/>
                <a:cs typeface="Arial"/>
              </a:rPr>
              <a:t> </a:t>
            </a:r>
            <a:r>
              <a:rPr sz="1071" dirty="0">
                <a:latin typeface="Arial"/>
                <a:cs typeface="Arial"/>
              </a:rPr>
              <a:t>torque</a:t>
            </a:r>
            <a:r>
              <a:rPr sz="1071" spc="97" dirty="0">
                <a:latin typeface="Arial"/>
                <a:cs typeface="Arial"/>
              </a:rPr>
              <a:t> </a:t>
            </a:r>
            <a:r>
              <a:rPr sz="1071" dirty="0">
                <a:latin typeface="Arial"/>
                <a:cs typeface="Arial"/>
              </a:rPr>
              <a:t>may</a:t>
            </a:r>
            <a:r>
              <a:rPr sz="1071" spc="93" dirty="0">
                <a:latin typeface="Arial"/>
                <a:cs typeface="Arial"/>
              </a:rPr>
              <a:t> </a:t>
            </a:r>
            <a:r>
              <a:rPr sz="1071" dirty="0">
                <a:latin typeface="Arial"/>
                <a:cs typeface="Arial"/>
              </a:rPr>
              <a:t>distort</a:t>
            </a:r>
            <a:r>
              <a:rPr sz="1071" spc="97"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fitting</a:t>
            </a:r>
            <a:r>
              <a:rPr sz="1071" spc="93" dirty="0">
                <a:latin typeface="Arial"/>
                <a:cs typeface="Arial"/>
              </a:rPr>
              <a:t> </a:t>
            </a:r>
            <a:r>
              <a:rPr sz="1071" dirty="0">
                <a:latin typeface="Arial"/>
                <a:cs typeface="Arial"/>
              </a:rPr>
              <a:t>and</a:t>
            </a:r>
            <a:r>
              <a:rPr sz="1071" spc="97" dirty="0">
                <a:latin typeface="Arial"/>
                <a:cs typeface="Arial"/>
              </a:rPr>
              <a:t> </a:t>
            </a:r>
            <a:r>
              <a:rPr sz="1071" dirty="0">
                <a:latin typeface="Arial"/>
                <a:cs typeface="Arial"/>
              </a:rPr>
              <a:t>make</a:t>
            </a:r>
            <a:r>
              <a:rPr sz="1071" spc="93" dirty="0">
                <a:latin typeface="Arial"/>
                <a:cs typeface="Arial"/>
              </a:rPr>
              <a:t> </a:t>
            </a:r>
            <a:r>
              <a:rPr sz="1071" spc="-24" dirty="0">
                <a:latin typeface="Arial"/>
                <a:cs typeface="Arial"/>
              </a:rPr>
              <a:t>it 	</a:t>
            </a:r>
            <a:r>
              <a:rPr sz="1071" dirty="0">
                <a:latin typeface="Arial"/>
                <a:cs typeface="Arial"/>
              </a:rPr>
              <a:t>difficult</a:t>
            </a:r>
            <a:r>
              <a:rPr sz="1071" spc="107" dirty="0">
                <a:latin typeface="Arial"/>
                <a:cs typeface="Arial"/>
              </a:rPr>
              <a:t> </a:t>
            </a:r>
            <a:r>
              <a:rPr sz="1071" dirty="0">
                <a:latin typeface="Arial"/>
                <a:cs typeface="Arial"/>
              </a:rPr>
              <a:t>to</a:t>
            </a:r>
            <a:r>
              <a:rPr sz="1071" spc="107" dirty="0">
                <a:latin typeface="Arial"/>
                <a:cs typeface="Arial"/>
              </a:rPr>
              <a:t> </a:t>
            </a:r>
            <a:r>
              <a:rPr sz="1071" dirty="0">
                <a:latin typeface="Arial"/>
                <a:cs typeface="Arial"/>
              </a:rPr>
              <a:t>disassemble</a:t>
            </a:r>
            <a:r>
              <a:rPr sz="1071" spc="111" dirty="0">
                <a:latin typeface="Arial"/>
                <a:cs typeface="Arial"/>
              </a:rPr>
              <a:t> </a:t>
            </a:r>
            <a:r>
              <a:rPr sz="1071" dirty="0">
                <a:latin typeface="Arial"/>
                <a:cs typeface="Arial"/>
              </a:rPr>
              <a:t>later.</a:t>
            </a:r>
            <a:r>
              <a:rPr sz="1071" spc="107" dirty="0">
                <a:latin typeface="Arial"/>
                <a:cs typeface="Arial"/>
              </a:rPr>
              <a:t> </a:t>
            </a:r>
            <a:r>
              <a:rPr sz="1071" dirty="0">
                <a:latin typeface="Arial"/>
                <a:cs typeface="Arial"/>
              </a:rPr>
              <a:t>Torque</a:t>
            </a:r>
            <a:r>
              <a:rPr sz="1071" spc="107" dirty="0">
                <a:latin typeface="Arial"/>
                <a:cs typeface="Arial"/>
              </a:rPr>
              <a:t> </a:t>
            </a:r>
            <a:r>
              <a:rPr sz="1071" dirty="0">
                <a:latin typeface="Arial"/>
                <a:cs typeface="Arial"/>
              </a:rPr>
              <a:t>Specifications</a:t>
            </a:r>
            <a:r>
              <a:rPr sz="1071" spc="117" dirty="0">
                <a:latin typeface="Arial"/>
                <a:cs typeface="Arial"/>
              </a:rPr>
              <a:t> </a:t>
            </a:r>
            <a:r>
              <a:rPr sz="1071" dirty="0">
                <a:latin typeface="Arial"/>
                <a:cs typeface="Arial"/>
              </a:rPr>
              <a:t>for</a:t>
            </a:r>
            <a:r>
              <a:rPr sz="1071" spc="107" dirty="0">
                <a:latin typeface="Arial"/>
                <a:cs typeface="Arial"/>
              </a:rPr>
              <a:t> </a:t>
            </a:r>
            <a:r>
              <a:rPr sz="1071" dirty="0">
                <a:latin typeface="Arial"/>
                <a:cs typeface="Arial"/>
              </a:rPr>
              <a:t>the</a:t>
            </a:r>
            <a:r>
              <a:rPr sz="1071" spc="111" dirty="0">
                <a:latin typeface="Arial"/>
                <a:cs typeface="Arial"/>
              </a:rPr>
              <a:t> </a:t>
            </a:r>
            <a:r>
              <a:rPr sz="1071" dirty="0">
                <a:latin typeface="Arial"/>
                <a:cs typeface="Arial"/>
              </a:rPr>
              <a:t>different</a:t>
            </a:r>
            <a:r>
              <a:rPr sz="1071" spc="107" dirty="0">
                <a:latin typeface="Arial"/>
                <a:cs typeface="Arial"/>
              </a:rPr>
              <a:t> </a:t>
            </a:r>
            <a:r>
              <a:rPr sz="1071" dirty="0">
                <a:latin typeface="Arial"/>
                <a:cs typeface="Arial"/>
              </a:rPr>
              <a:t>types</a:t>
            </a:r>
            <a:r>
              <a:rPr sz="1071" spc="111" dirty="0">
                <a:latin typeface="Arial"/>
                <a:cs typeface="Arial"/>
              </a:rPr>
              <a:t> </a:t>
            </a:r>
            <a:r>
              <a:rPr sz="1071" dirty="0">
                <a:latin typeface="Arial"/>
                <a:cs typeface="Arial"/>
              </a:rPr>
              <a:t>and</a:t>
            </a:r>
            <a:r>
              <a:rPr sz="1071" spc="111" dirty="0">
                <a:latin typeface="Arial"/>
                <a:cs typeface="Arial"/>
              </a:rPr>
              <a:t> </a:t>
            </a:r>
            <a:r>
              <a:rPr sz="1071" dirty="0">
                <a:latin typeface="Arial"/>
                <a:cs typeface="Arial"/>
              </a:rPr>
              <a:t>sizes</a:t>
            </a:r>
            <a:r>
              <a:rPr sz="1071" spc="102" dirty="0">
                <a:latin typeface="Arial"/>
                <a:cs typeface="Arial"/>
              </a:rPr>
              <a:t> </a:t>
            </a:r>
            <a:r>
              <a:rPr sz="1071" spc="-24" dirty="0">
                <a:latin typeface="Arial"/>
                <a:cs typeface="Arial"/>
              </a:rPr>
              <a:t>of 	</a:t>
            </a:r>
            <a:r>
              <a:rPr sz="1071" dirty="0">
                <a:latin typeface="Arial"/>
                <a:cs typeface="Arial"/>
              </a:rPr>
              <a:t>fittings</a:t>
            </a:r>
            <a:r>
              <a:rPr sz="1071" spc="-29" dirty="0">
                <a:latin typeface="Arial"/>
                <a:cs typeface="Arial"/>
              </a:rPr>
              <a:t> </a:t>
            </a:r>
            <a:r>
              <a:rPr sz="1071" dirty="0">
                <a:latin typeface="Arial"/>
                <a:cs typeface="Arial"/>
              </a:rPr>
              <a:t>are</a:t>
            </a:r>
            <a:r>
              <a:rPr sz="1071" spc="-29" dirty="0">
                <a:latin typeface="Arial"/>
                <a:cs typeface="Arial"/>
              </a:rPr>
              <a:t> </a:t>
            </a:r>
            <a:r>
              <a:rPr sz="1071" dirty="0">
                <a:latin typeface="Arial"/>
                <a:cs typeface="Arial"/>
              </a:rPr>
              <a:t>normally</a:t>
            </a:r>
            <a:r>
              <a:rPr sz="1071" spc="-24" dirty="0">
                <a:latin typeface="Arial"/>
                <a:cs typeface="Arial"/>
              </a:rPr>
              <a:t> </a:t>
            </a:r>
            <a:r>
              <a:rPr sz="1071" dirty="0">
                <a:latin typeface="Arial"/>
                <a:cs typeface="Arial"/>
              </a:rPr>
              <a:t>described</a:t>
            </a:r>
            <a:r>
              <a:rPr sz="1071" spc="-2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Vehicle</a:t>
            </a:r>
            <a:r>
              <a:rPr sz="1071" spc="-29" dirty="0">
                <a:latin typeface="Arial"/>
                <a:cs typeface="Arial"/>
              </a:rPr>
              <a:t> </a:t>
            </a:r>
            <a:r>
              <a:rPr sz="1071" dirty="0">
                <a:latin typeface="Arial"/>
                <a:cs typeface="Arial"/>
              </a:rPr>
              <a:t>Repair</a:t>
            </a:r>
            <a:r>
              <a:rPr sz="1071" spc="-24" dirty="0">
                <a:latin typeface="Arial"/>
                <a:cs typeface="Arial"/>
              </a:rPr>
              <a:t> </a:t>
            </a:r>
            <a:r>
              <a:rPr sz="1071" spc="-10" dirty="0">
                <a:latin typeface="Arial"/>
                <a:cs typeface="Arial"/>
              </a:rPr>
              <a:t>Manual.</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44</a:t>
            </a:r>
          </a:p>
        </p:txBody>
      </p:sp>
      <p:sp>
        <p:nvSpPr>
          <p:cNvPr id="9" name="object 3">
            <a:extLst>
              <a:ext uri="{FF2B5EF4-FFF2-40B4-BE49-F238E27FC236}">
                <a16:creationId xmlns:a16="http://schemas.microsoft.com/office/drawing/2014/main" id="{DC8D2699-F9AC-9446-10C7-0D65C8497066}"/>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32" y="3293689"/>
            <a:ext cx="5813566" cy="5706583"/>
          </a:xfrm>
          <a:prstGeom prst="rect">
            <a:avLst/>
          </a:prstGeom>
        </p:spPr>
        <p:txBody>
          <a:bodyPr vert="horz" wrap="square" lIns="0" tIns="12368" rIns="0" bIns="0" rtlCol="0">
            <a:spAutoFit/>
          </a:bodyPr>
          <a:lstStyle/>
          <a:p>
            <a:pPr marL="12369" marR="4947" algn="just">
              <a:lnSpc>
                <a:spcPct val="143700"/>
              </a:lnSpc>
              <a:spcBef>
                <a:spcPts val="97"/>
              </a:spcBef>
            </a:pPr>
            <a:r>
              <a:rPr sz="1071" dirty="0">
                <a:latin typeface="Arial"/>
                <a:cs typeface="Arial"/>
              </a:rPr>
              <a:t>With</a:t>
            </a:r>
            <a:r>
              <a:rPr sz="1071" spc="39" dirty="0">
                <a:latin typeface="Arial"/>
                <a:cs typeface="Arial"/>
              </a:rPr>
              <a:t> </a:t>
            </a:r>
            <a:r>
              <a:rPr sz="1071" dirty="0">
                <a:latin typeface="Arial"/>
                <a:cs typeface="Arial"/>
              </a:rPr>
              <a:t>threaded</a:t>
            </a:r>
            <a:r>
              <a:rPr sz="1071" spc="39" dirty="0">
                <a:latin typeface="Arial"/>
                <a:cs typeface="Arial"/>
              </a:rPr>
              <a:t> </a:t>
            </a:r>
            <a:r>
              <a:rPr sz="1071" dirty="0">
                <a:latin typeface="Arial"/>
                <a:cs typeface="Arial"/>
              </a:rPr>
              <a:t>or</a:t>
            </a:r>
            <a:r>
              <a:rPr sz="1071" spc="34" dirty="0">
                <a:latin typeface="Arial"/>
                <a:cs typeface="Arial"/>
              </a:rPr>
              <a:t> </a:t>
            </a:r>
            <a:r>
              <a:rPr sz="1071" spc="-10" dirty="0">
                <a:latin typeface="Arial"/>
                <a:cs typeface="Arial"/>
              </a:rPr>
              <a:t>thread-</a:t>
            </a:r>
            <a:r>
              <a:rPr sz="1071" dirty="0">
                <a:latin typeface="Arial"/>
                <a:cs typeface="Arial"/>
              </a:rPr>
              <a:t>less</a:t>
            </a:r>
            <a:r>
              <a:rPr sz="1071" spc="39" dirty="0">
                <a:latin typeface="Arial"/>
                <a:cs typeface="Arial"/>
              </a:rPr>
              <a:t> </a:t>
            </a:r>
            <a:r>
              <a:rPr sz="1071" dirty="0">
                <a:latin typeface="Arial"/>
                <a:cs typeface="Arial"/>
              </a:rPr>
              <a:t>tube</a:t>
            </a:r>
            <a:r>
              <a:rPr sz="1071" spc="39" dirty="0">
                <a:latin typeface="Arial"/>
                <a:cs typeface="Arial"/>
              </a:rPr>
              <a:t> </a:t>
            </a:r>
            <a:r>
              <a:rPr sz="1071" dirty="0">
                <a:latin typeface="Arial"/>
                <a:cs typeface="Arial"/>
              </a:rPr>
              <a:t>fittings,</a:t>
            </a:r>
            <a:r>
              <a:rPr sz="1071" spc="4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order</a:t>
            </a:r>
            <a:r>
              <a:rPr sz="1071" spc="34"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ensure</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proper</a:t>
            </a:r>
            <a:r>
              <a:rPr sz="1071" spc="34" dirty="0">
                <a:latin typeface="Arial"/>
                <a:cs typeface="Arial"/>
              </a:rPr>
              <a:t> </a:t>
            </a:r>
            <a:r>
              <a:rPr sz="1071" dirty="0">
                <a:latin typeface="Arial"/>
                <a:cs typeface="Arial"/>
              </a:rPr>
              <a:t>seal</a:t>
            </a:r>
            <a:r>
              <a:rPr sz="1071" spc="39" dirty="0">
                <a:latin typeface="Arial"/>
                <a:cs typeface="Arial"/>
              </a:rPr>
              <a:t> </a:t>
            </a:r>
            <a:r>
              <a:rPr sz="1071" dirty="0">
                <a:latin typeface="Arial"/>
                <a:cs typeface="Arial"/>
              </a:rPr>
              <a:t>under</a:t>
            </a:r>
            <a:r>
              <a:rPr sz="1071" spc="29" dirty="0">
                <a:latin typeface="Arial"/>
                <a:cs typeface="Arial"/>
              </a:rPr>
              <a:t> </a:t>
            </a:r>
            <a:r>
              <a:rPr sz="1071" dirty="0">
                <a:latin typeface="Arial"/>
                <a:cs typeface="Arial"/>
              </a:rPr>
              <a:t>high</a:t>
            </a:r>
            <a:r>
              <a:rPr sz="1071" spc="39" dirty="0">
                <a:latin typeface="Arial"/>
                <a:cs typeface="Arial"/>
              </a:rPr>
              <a:t> </a:t>
            </a:r>
            <a:r>
              <a:rPr sz="1071" spc="-10" dirty="0">
                <a:latin typeface="Arial"/>
                <a:cs typeface="Arial"/>
              </a:rPr>
              <a:t>system </a:t>
            </a:r>
            <a:r>
              <a:rPr sz="1071" dirty="0">
                <a:latin typeface="Arial"/>
                <a:cs typeface="Arial"/>
              </a:rPr>
              <a:t>pressures</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temperatures,</a:t>
            </a:r>
            <a:r>
              <a:rPr sz="1071" spc="-5" dirty="0">
                <a:latin typeface="Arial"/>
                <a:cs typeface="Arial"/>
              </a:rPr>
              <a:t> </a:t>
            </a:r>
            <a:r>
              <a:rPr sz="1071" dirty="0">
                <a:latin typeface="Arial"/>
                <a:cs typeface="Arial"/>
              </a:rPr>
              <a:t>air</a:t>
            </a:r>
            <a:r>
              <a:rPr sz="1071" spc="-10" dirty="0">
                <a:latin typeface="Arial"/>
                <a:cs typeface="Arial"/>
              </a:rPr>
              <a:t> </a:t>
            </a:r>
            <a:r>
              <a:rPr sz="1071" dirty="0">
                <a:latin typeface="Arial"/>
                <a:cs typeface="Arial"/>
              </a:rPr>
              <a:t>conditioning</a:t>
            </a:r>
            <a:r>
              <a:rPr sz="1071" spc="-10" dirty="0">
                <a:latin typeface="Arial"/>
                <a:cs typeface="Arial"/>
              </a:rPr>
              <a:t> </a:t>
            </a:r>
            <a:r>
              <a:rPr sz="1071" dirty="0">
                <a:latin typeface="Arial"/>
                <a:cs typeface="Arial"/>
              </a:rPr>
              <a:t>O-rings</a:t>
            </a:r>
            <a:r>
              <a:rPr sz="1071" spc="-5" dirty="0">
                <a:latin typeface="Arial"/>
                <a:cs typeface="Arial"/>
              </a:rPr>
              <a:t> </a:t>
            </a:r>
            <a:r>
              <a:rPr sz="1071" dirty="0">
                <a:latin typeface="Arial"/>
                <a:cs typeface="Arial"/>
              </a:rPr>
              <a:t>rest</a:t>
            </a:r>
            <a:r>
              <a:rPr sz="1071" spc="-10" dirty="0">
                <a:latin typeface="Arial"/>
                <a:cs typeface="Arial"/>
              </a:rPr>
              <a:t> </a:t>
            </a:r>
            <a:r>
              <a:rPr sz="1071" dirty="0">
                <a:latin typeface="Arial"/>
                <a:cs typeface="Arial"/>
              </a:rPr>
              <a:t>within</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machined</a:t>
            </a:r>
            <a:r>
              <a:rPr sz="1071" spc="-10" dirty="0">
                <a:latin typeface="Arial"/>
                <a:cs typeface="Arial"/>
              </a:rPr>
              <a:t> </a:t>
            </a:r>
            <a:r>
              <a:rPr sz="1071" dirty="0">
                <a:latin typeface="Arial"/>
                <a:cs typeface="Arial"/>
              </a:rPr>
              <a:t>area</a:t>
            </a:r>
            <a:r>
              <a:rPr sz="1071" spc="-10" dirty="0">
                <a:latin typeface="Arial"/>
                <a:cs typeface="Arial"/>
              </a:rPr>
              <a:t> </a:t>
            </a:r>
            <a:r>
              <a:rPr sz="1071" dirty="0">
                <a:latin typeface="Arial"/>
                <a:cs typeface="Arial"/>
              </a:rPr>
              <a:t>instead</a:t>
            </a:r>
            <a:r>
              <a:rPr sz="1071" spc="-10" dirty="0">
                <a:latin typeface="Arial"/>
                <a:cs typeface="Arial"/>
              </a:rPr>
              <a:t> </a:t>
            </a:r>
            <a:r>
              <a:rPr sz="1071" dirty="0">
                <a:latin typeface="Arial"/>
                <a:cs typeface="Arial"/>
              </a:rPr>
              <a:t>of</a:t>
            </a:r>
            <a:r>
              <a:rPr sz="1071" spc="-10" dirty="0">
                <a:latin typeface="Arial"/>
                <a:cs typeface="Arial"/>
              </a:rPr>
              <a:t> </a:t>
            </a:r>
            <a:r>
              <a:rPr sz="1071" spc="-19" dirty="0">
                <a:latin typeface="Arial"/>
                <a:cs typeface="Arial"/>
              </a:rPr>
              <a:t>just </a:t>
            </a:r>
            <a:r>
              <a:rPr sz="1071" dirty="0">
                <a:latin typeface="Arial"/>
                <a:cs typeface="Arial"/>
              </a:rPr>
              <a:t>being</a:t>
            </a:r>
            <a:r>
              <a:rPr sz="1071" spc="-49" dirty="0">
                <a:latin typeface="Arial"/>
                <a:cs typeface="Arial"/>
              </a:rPr>
              <a:t> </a:t>
            </a:r>
            <a:r>
              <a:rPr sz="1071" spc="-10" dirty="0">
                <a:latin typeface="Arial"/>
                <a:cs typeface="Arial"/>
              </a:rPr>
              <a:t>compressed</a:t>
            </a:r>
            <a:r>
              <a:rPr sz="1071" spc="-44" dirty="0">
                <a:latin typeface="Arial"/>
                <a:cs typeface="Arial"/>
              </a:rPr>
              <a:t> </a:t>
            </a:r>
            <a:r>
              <a:rPr sz="1071" spc="-10" dirty="0">
                <a:latin typeface="Arial"/>
                <a:cs typeface="Arial"/>
              </a:rPr>
              <a:t>between</a:t>
            </a:r>
            <a:r>
              <a:rPr sz="1071" spc="-49" dirty="0">
                <a:latin typeface="Arial"/>
                <a:cs typeface="Arial"/>
              </a:rPr>
              <a:t> </a:t>
            </a:r>
            <a:r>
              <a:rPr sz="1071" dirty="0">
                <a:latin typeface="Arial"/>
                <a:cs typeface="Arial"/>
              </a:rPr>
              <a:t>two</a:t>
            </a:r>
            <a:r>
              <a:rPr sz="1071" spc="-44" dirty="0">
                <a:latin typeface="Arial"/>
                <a:cs typeface="Arial"/>
              </a:rPr>
              <a:t> </a:t>
            </a:r>
            <a:r>
              <a:rPr sz="1071" dirty="0">
                <a:latin typeface="Arial"/>
                <a:cs typeface="Arial"/>
              </a:rPr>
              <a:t>surfaces</a:t>
            </a:r>
            <a:r>
              <a:rPr sz="1071" spc="-54" dirty="0">
                <a:latin typeface="Arial"/>
                <a:cs typeface="Arial"/>
              </a:rPr>
              <a:t> </a:t>
            </a:r>
            <a:r>
              <a:rPr sz="1071" dirty="0">
                <a:latin typeface="Arial"/>
                <a:cs typeface="Arial"/>
              </a:rPr>
              <a:t>like</a:t>
            </a:r>
            <a:r>
              <a:rPr sz="1071" spc="-54" dirty="0">
                <a:latin typeface="Arial"/>
                <a:cs typeface="Arial"/>
              </a:rPr>
              <a:t> </a:t>
            </a:r>
            <a:r>
              <a:rPr sz="1071" dirty="0">
                <a:latin typeface="Arial"/>
                <a:cs typeface="Arial"/>
              </a:rPr>
              <a:t>a</a:t>
            </a:r>
            <a:r>
              <a:rPr sz="1071" spc="-54" dirty="0">
                <a:latin typeface="Arial"/>
                <a:cs typeface="Arial"/>
              </a:rPr>
              <a:t> </a:t>
            </a:r>
            <a:r>
              <a:rPr sz="1071" dirty="0">
                <a:latin typeface="Arial"/>
                <a:cs typeface="Arial"/>
              </a:rPr>
              <a:t>common</a:t>
            </a:r>
            <a:r>
              <a:rPr sz="1071" spc="-49" dirty="0">
                <a:latin typeface="Arial"/>
                <a:cs typeface="Arial"/>
              </a:rPr>
              <a:t> </a:t>
            </a:r>
            <a:r>
              <a:rPr sz="1071" dirty="0">
                <a:latin typeface="Arial"/>
                <a:cs typeface="Arial"/>
              </a:rPr>
              <a:t>gasket.</a:t>
            </a:r>
            <a:r>
              <a:rPr sz="1071" spc="-44"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order</a:t>
            </a:r>
            <a:r>
              <a:rPr sz="1071" spc="-5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ensure</a:t>
            </a:r>
            <a:r>
              <a:rPr sz="1071" spc="-54" dirty="0">
                <a:latin typeface="Arial"/>
                <a:cs typeface="Arial"/>
              </a:rPr>
              <a:t> </a:t>
            </a:r>
            <a:r>
              <a:rPr sz="1071" dirty="0">
                <a:latin typeface="Arial"/>
                <a:cs typeface="Arial"/>
              </a:rPr>
              <a:t>a</a:t>
            </a:r>
            <a:r>
              <a:rPr sz="1071" spc="-54" dirty="0">
                <a:latin typeface="Arial"/>
                <a:cs typeface="Arial"/>
              </a:rPr>
              <a:t> </a:t>
            </a:r>
            <a:r>
              <a:rPr sz="1071" dirty="0">
                <a:latin typeface="Arial"/>
                <a:cs typeface="Arial"/>
              </a:rPr>
              <a:t>correct</a:t>
            </a:r>
            <a:r>
              <a:rPr sz="1071" spc="-58" dirty="0">
                <a:latin typeface="Arial"/>
                <a:cs typeface="Arial"/>
              </a:rPr>
              <a:t> </a:t>
            </a:r>
            <a:r>
              <a:rPr sz="1071" spc="-10" dirty="0">
                <a:latin typeface="Arial"/>
                <a:cs typeface="Arial"/>
              </a:rPr>
              <a:t>seal, </a:t>
            </a:r>
            <a:r>
              <a:rPr sz="1071" dirty="0">
                <a:latin typeface="Arial"/>
                <a:cs typeface="Arial"/>
              </a:rPr>
              <a:t>the</a:t>
            </a:r>
            <a:r>
              <a:rPr sz="1071" spc="-10" dirty="0">
                <a:latin typeface="Arial"/>
                <a:cs typeface="Arial"/>
              </a:rPr>
              <a:t> O-</a:t>
            </a:r>
            <a:r>
              <a:rPr sz="1071" dirty="0">
                <a:latin typeface="Arial"/>
                <a:cs typeface="Arial"/>
              </a:rPr>
              <a:t>ring</a:t>
            </a:r>
            <a:r>
              <a:rPr sz="1071" spc="-10" dirty="0">
                <a:latin typeface="Arial"/>
                <a:cs typeface="Arial"/>
              </a:rPr>
              <a:t> </a:t>
            </a:r>
            <a:r>
              <a:rPr sz="1071" dirty="0">
                <a:latin typeface="Arial"/>
                <a:cs typeface="Arial"/>
              </a:rPr>
              <a:t>must</a:t>
            </a:r>
            <a:r>
              <a:rPr sz="1071" spc="-10" dirty="0">
                <a:latin typeface="Arial"/>
                <a:cs typeface="Arial"/>
              </a:rPr>
              <a:t> </a:t>
            </a:r>
            <a:r>
              <a:rPr sz="1071" dirty="0">
                <a:latin typeface="Arial"/>
                <a:cs typeface="Arial"/>
              </a:rPr>
              <a:t>be</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correct</a:t>
            </a:r>
            <a:r>
              <a:rPr sz="1071" spc="-10" dirty="0">
                <a:latin typeface="Arial"/>
                <a:cs typeface="Arial"/>
              </a:rPr>
              <a:t> </a:t>
            </a:r>
            <a:r>
              <a:rPr sz="1071" dirty="0">
                <a:latin typeface="Arial"/>
                <a:cs typeface="Arial"/>
              </a:rPr>
              <a:t>one.</a:t>
            </a:r>
            <a:r>
              <a:rPr sz="1071" spc="-15" dirty="0">
                <a:latin typeface="Arial"/>
                <a:cs typeface="Arial"/>
              </a:rPr>
              <a:t> </a:t>
            </a:r>
            <a:r>
              <a:rPr sz="1071" dirty="0">
                <a:latin typeface="Arial"/>
                <a:cs typeface="Arial"/>
              </a:rPr>
              <a:t>An</a:t>
            </a:r>
            <a:r>
              <a:rPr sz="1071" spc="-10" dirty="0">
                <a:latin typeface="Arial"/>
                <a:cs typeface="Arial"/>
              </a:rPr>
              <a:t> </a:t>
            </a:r>
            <a:r>
              <a:rPr sz="1071" dirty="0">
                <a:latin typeface="Arial"/>
                <a:cs typeface="Arial"/>
              </a:rPr>
              <a:t>O-ring</a:t>
            </a:r>
            <a:r>
              <a:rPr sz="1071" spc="-10" dirty="0">
                <a:latin typeface="Arial"/>
                <a:cs typeface="Arial"/>
              </a:rPr>
              <a:t> </a:t>
            </a:r>
            <a:r>
              <a:rPr sz="1071" dirty="0">
                <a:latin typeface="Arial"/>
                <a:cs typeface="Arial"/>
              </a:rPr>
              <a:t>that</a:t>
            </a:r>
            <a:r>
              <a:rPr sz="1071" spc="-5" dirty="0">
                <a:latin typeface="Arial"/>
                <a:cs typeface="Arial"/>
              </a:rPr>
              <a:t> </a:t>
            </a:r>
            <a:r>
              <a:rPr sz="1071" dirty="0">
                <a:latin typeface="Arial"/>
                <a:cs typeface="Arial"/>
              </a:rPr>
              <a:t>looks</a:t>
            </a:r>
            <a:r>
              <a:rPr sz="1071" spc="-15" dirty="0">
                <a:latin typeface="Arial"/>
                <a:cs typeface="Arial"/>
              </a:rPr>
              <a:t> </a:t>
            </a:r>
            <a:r>
              <a:rPr sz="1071" dirty="0">
                <a:latin typeface="Arial"/>
                <a:cs typeface="Arial"/>
              </a:rPr>
              <a:t>about</a:t>
            </a:r>
            <a:r>
              <a:rPr sz="1071" spc="-10" dirty="0">
                <a:latin typeface="Arial"/>
                <a:cs typeface="Arial"/>
              </a:rPr>
              <a:t> </a:t>
            </a:r>
            <a:r>
              <a:rPr sz="1071" dirty="0">
                <a:latin typeface="Arial"/>
                <a:cs typeface="Arial"/>
              </a:rPr>
              <a:t>right</a:t>
            </a:r>
            <a:r>
              <a:rPr sz="1071" spc="-10" dirty="0">
                <a:latin typeface="Arial"/>
                <a:cs typeface="Arial"/>
              </a:rPr>
              <a:t> </a:t>
            </a:r>
            <a:r>
              <a:rPr sz="1071" dirty="0">
                <a:latin typeface="Arial"/>
                <a:cs typeface="Arial"/>
              </a:rPr>
              <a:t>may</a:t>
            </a:r>
            <a:r>
              <a:rPr sz="1071" spc="-15" dirty="0">
                <a:latin typeface="Arial"/>
                <a:cs typeface="Arial"/>
              </a:rPr>
              <a:t> </a:t>
            </a:r>
            <a:r>
              <a:rPr sz="1071" dirty="0">
                <a:latin typeface="Arial"/>
                <a:cs typeface="Arial"/>
              </a:rPr>
              <a:t>make</a:t>
            </a:r>
            <a:r>
              <a:rPr sz="1071" spc="-5"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joint</a:t>
            </a:r>
            <a:r>
              <a:rPr sz="1071" spc="-15" dirty="0">
                <a:latin typeface="Arial"/>
                <a:cs typeface="Arial"/>
              </a:rPr>
              <a:t> </a:t>
            </a:r>
            <a:r>
              <a:rPr sz="1071" spc="-10" dirty="0">
                <a:latin typeface="Arial"/>
                <a:cs typeface="Arial"/>
              </a:rPr>
              <a:t>impossible </a:t>
            </a:r>
            <a:r>
              <a:rPr sz="1071" dirty="0">
                <a:latin typeface="Arial"/>
                <a:cs typeface="Arial"/>
              </a:rPr>
              <a:t>to</a:t>
            </a:r>
            <a:r>
              <a:rPr sz="1071" spc="-39" dirty="0">
                <a:latin typeface="Arial"/>
                <a:cs typeface="Arial"/>
              </a:rPr>
              <a:t> </a:t>
            </a:r>
            <a:r>
              <a:rPr sz="1071" dirty="0">
                <a:latin typeface="Arial"/>
                <a:cs typeface="Arial"/>
              </a:rPr>
              <a:t>assemble</a:t>
            </a:r>
            <a:r>
              <a:rPr sz="1071" spc="-44" dirty="0">
                <a:latin typeface="Arial"/>
                <a:cs typeface="Arial"/>
              </a:rPr>
              <a:t> </a:t>
            </a:r>
            <a:r>
              <a:rPr sz="1071" dirty="0">
                <a:latin typeface="Arial"/>
                <a:cs typeface="Arial"/>
              </a:rPr>
              <a:t>without</a:t>
            </a:r>
            <a:r>
              <a:rPr sz="1071" spc="-39" dirty="0">
                <a:latin typeface="Arial"/>
                <a:cs typeface="Arial"/>
              </a:rPr>
              <a:t> </a:t>
            </a:r>
            <a:r>
              <a:rPr sz="1071" dirty="0">
                <a:latin typeface="Arial"/>
                <a:cs typeface="Arial"/>
              </a:rPr>
              <a:t>damage</a:t>
            </a:r>
            <a:r>
              <a:rPr sz="1071" spc="-39" dirty="0">
                <a:latin typeface="Arial"/>
                <a:cs typeface="Arial"/>
              </a:rPr>
              <a:t> </a:t>
            </a:r>
            <a:r>
              <a:rPr sz="1071" dirty="0">
                <a:latin typeface="Arial"/>
                <a:cs typeface="Arial"/>
              </a:rPr>
              <a:t>or</a:t>
            </a:r>
            <a:r>
              <a:rPr sz="1071" spc="-39" dirty="0">
                <a:latin typeface="Arial"/>
                <a:cs typeface="Arial"/>
              </a:rPr>
              <a:t> </a:t>
            </a:r>
            <a:r>
              <a:rPr sz="1071" dirty="0">
                <a:latin typeface="Arial"/>
                <a:cs typeface="Arial"/>
              </a:rPr>
              <a:t>may</a:t>
            </a:r>
            <a:r>
              <a:rPr sz="1071" spc="-39" dirty="0">
                <a:latin typeface="Arial"/>
                <a:cs typeface="Arial"/>
              </a:rPr>
              <a:t> </a:t>
            </a:r>
            <a:r>
              <a:rPr sz="1071" dirty="0">
                <a:latin typeface="Arial"/>
                <a:cs typeface="Arial"/>
              </a:rPr>
              <a:t>result</a:t>
            </a:r>
            <a:r>
              <a:rPr sz="1071" spc="-4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leak.</a:t>
            </a:r>
            <a:r>
              <a:rPr sz="1071" spc="-39" dirty="0">
                <a:latin typeface="Arial"/>
                <a:cs typeface="Arial"/>
              </a:rPr>
              <a:t> </a:t>
            </a:r>
            <a:r>
              <a:rPr sz="1071" dirty="0">
                <a:latin typeface="Arial"/>
                <a:cs typeface="Arial"/>
              </a:rPr>
              <a:t>O-rings</a:t>
            </a:r>
            <a:r>
              <a:rPr sz="1071" spc="-39" dirty="0">
                <a:latin typeface="Arial"/>
                <a:cs typeface="Arial"/>
              </a:rPr>
              <a:t> </a:t>
            </a:r>
            <a:r>
              <a:rPr sz="1071" dirty="0">
                <a:latin typeface="Arial"/>
                <a:cs typeface="Arial"/>
              </a:rPr>
              <a:t>should</a:t>
            </a:r>
            <a:r>
              <a:rPr sz="1071" spc="-39" dirty="0">
                <a:latin typeface="Arial"/>
                <a:cs typeface="Arial"/>
              </a:rPr>
              <a:t> </a:t>
            </a:r>
            <a:r>
              <a:rPr sz="1071" dirty="0">
                <a:latin typeface="Arial"/>
                <a:cs typeface="Arial"/>
              </a:rPr>
              <a:t>be</a:t>
            </a:r>
            <a:r>
              <a:rPr sz="1071" spc="-44" dirty="0">
                <a:latin typeface="Arial"/>
                <a:cs typeface="Arial"/>
              </a:rPr>
              <a:t> </a:t>
            </a:r>
            <a:r>
              <a:rPr sz="1071" spc="-10" dirty="0">
                <a:latin typeface="Arial"/>
                <a:cs typeface="Arial"/>
              </a:rPr>
              <a:t>lubricated</a:t>
            </a:r>
            <a:r>
              <a:rPr sz="1071" spc="-39" dirty="0">
                <a:latin typeface="Arial"/>
                <a:cs typeface="Arial"/>
              </a:rPr>
              <a:t> </a:t>
            </a:r>
            <a:r>
              <a:rPr sz="1071" dirty="0">
                <a:latin typeface="Arial"/>
                <a:cs typeface="Arial"/>
              </a:rPr>
              <a:t>with</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correct </a:t>
            </a:r>
            <a:r>
              <a:rPr sz="1071" dirty="0">
                <a:latin typeface="Arial"/>
                <a:cs typeface="Arial"/>
              </a:rPr>
              <a:t>system</a:t>
            </a:r>
            <a:r>
              <a:rPr sz="1071" spc="-2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oil</a:t>
            </a:r>
            <a:r>
              <a:rPr sz="1071" spc="-1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prevent</a:t>
            </a:r>
            <a:r>
              <a:rPr sz="1071" spc="-19" dirty="0">
                <a:latin typeface="Arial"/>
                <a:cs typeface="Arial"/>
              </a:rPr>
              <a:t> </a:t>
            </a:r>
            <a:r>
              <a:rPr sz="1071" dirty="0">
                <a:latin typeface="Arial"/>
                <a:cs typeface="Arial"/>
              </a:rPr>
              <a:t>nicks</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scratches</a:t>
            </a:r>
            <a:r>
              <a:rPr sz="1071" spc="-24" dirty="0">
                <a:latin typeface="Arial"/>
                <a:cs typeface="Arial"/>
              </a:rPr>
              <a:t> </a:t>
            </a:r>
            <a:r>
              <a:rPr sz="1071" dirty="0">
                <a:latin typeface="Arial"/>
                <a:cs typeface="Arial"/>
              </a:rPr>
              <a:t>during</a:t>
            </a:r>
            <a:r>
              <a:rPr sz="1071" spc="-19" dirty="0">
                <a:latin typeface="Arial"/>
                <a:cs typeface="Arial"/>
              </a:rPr>
              <a:t> </a:t>
            </a:r>
            <a:r>
              <a:rPr sz="1071" spc="-10" dirty="0">
                <a:latin typeface="Arial"/>
                <a:cs typeface="Arial"/>
              </a:rPr>
              <a:t>assembly.</a:t>
            </a:r>
            <a:endParaRPr sz="1071">
              <a:latin typeface="Arial"/>
              <a:cs typeface="Arial"/>
            </a:endParaRPr>
          </a:p>
          <a:p>
            <a:pPr marL="455161" lvl="2" indent="-442792" algn="just">
              <a:spcBef>
                <a:spcPts val="1144"/>
              </a:spcBef>
              <a:buFont typeface="Arial"/>
              <a:buAutoNum type="arabicPeriod" startAt="2"/>
              <a:tabLst>
                <a:tab pos="455161" algn="l"/>
              </a:tabLst>
            </a:pPr>
            <a:r>
              <a:rPr sz="1071" b="1" spc="-10" dirty="0">
                <a:latin typeface="Arial"/>
                <a:cs typeface="Arial"/>
              </a:rPr>
              <a:t>Hoses</a:t>
            </a:r>
            <a:endParaRPr sz="1071">
              <a:latin typeface="Arial"/>
              <a:cs typeface="Arial"/>
            </a:endParaRPr>
          </a:p>
          <a:p>
            <a:pPr marL="12369" marR="4947" algn="just">
              <a:lnSpc>
                <a:spcPct val="143800"/>
              </a:lnSpc>
              <a:spcBef>
                <a:spcPts val="579"/>
              </a:spcBef>
            </a:pPr>
            <a:r>
              <a:rPr sz="1071" dirty="0">
                <a:latin typeface="Arial"/>
                <a:cs typeface="Arial"/>
              </a:rPr>
              <a:t>Owing</a:t>
            </a:r>
            <a:r>
              <a:rPr sz="1071" spc="122" dirty="0">
                <a:latin typeface="Arial"/>
                <a:cs typeface="Arial"/>
              </a:rPr>
              <a:t> </a:t>
            </a:r>
            <a:r>
              <a:rPr sz="1071" dirty="0">
                <a:latin typeface="Arial"/>
                <a:cs typeface="Arial"/>
              </a:rPr>
              <a:t>to</a:t>
            </a:r>
            <a:r>
              <a:rPr sz="1071" spc="122"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smaller</a:t>
            </a:r>
            <a:r>
              <a:rPr sz="1071" spc="122" dirty="0">
                <a:latin typeface="Arial"/>
                <a:cs typeface="Arial"/>
              </a:rPr>
              <a:t> </a:t>
            </a:r>
            <a:r>
              <a:rPr sz="1071" dirty="0">
                <a:latin typeface="Arial"/>
                <a:cs typeface="Arial"/>
              </a:rPr>
              <a:t>molecular</a:t>
            </a:r>
            <a:r>
              <a:rPr sz="1071" spc="122" dirty="0">
                <a:latin typeface="Arial"/>
                <a:cs typeface="Arial"/>
              </a:rPr>
              <a:t> </a:t>
            </a:r>
            <a:r>
              <a:rPr sz="1071" dirty="0">
                <a:latin typeface="Arial"/>
                <a:cs typeface="Arial"/>
              </a:rPr>
              <a:t>size</a:t>
            </a:r>
            <a:r>
              <a:rPr sz="1071" spc="127" dirty="0">
                <a:latin typeface="Arial"/>
                <a:cs typeface="Arial"/>
              </a:rPr>
              <a:t> </a:t>
            </a:r>
            <a:r>
              <a:rPr sz="1071" dirty="0">
                <a:latin typeface="Arial"/>
                <a:cs typeface="Arial"/>
              </a:rPr>
              <a:t>and</a:t>
            </a:r>
            <a:r>
              <a:rPr sz="1071" spc="122" dirty="0">
                <a:latin typeface="Arial"/>
                <a:cs typeface="Arial"/>
              </a:rPr>
              <a:t> </a:t>
            </a:r>
            <a:r>
              <a:rPr sz="1071" dirty="0">
                <a:latin typeface="Arial"/>
                <a:cs typeface="Arial"/>
              </a:rPr>
              <a:t>higher</a:t>
            </a:r>
            <a:r>
              <a:rPr sz="1071" spc="127" dirty="0">
                <a:latin typeface="Arial"/>
                <a:cs typeface="Arial"/>
              </a:rPr>
              <a:t> </a:t>
            </a:r>
            <a:r>
              <a:rPr sz="1071" dirty="0">
                <a:latin typeface="Arial"/>
                <a:cs typeface="Arial"/>
              </a:rPr>
              <a:t>operating</a:t>
            </a:r>
            <a:r>
              <a:rPr sz="1071" spc="122" dirty="0">
                <a:latin typeface="Arial"/>
                <a:cs typeface="Arial"/>
              </a:rPr>
              <a:t> </a:t>
            </a:r>
            <a:r>
              <a:rPr sz="1071" dirty="0">
                <a:latin typeface="Arial"/>
                <a:cs typeface="Arial"/>
              </a:rPr>
              <a:t>pressure</a:t>
            </a:r>
            <a:r>
              <a:rPr sz="1071" spc="122" dirty="0">
                <a:latin typeface="Arial"/>
                <a:cs typeface="Arial"/>
              </a:rPr>
              <a:t> </a:t>
            </a:r>
            <a:r>
              <a:rPr sz="1071" dirty="0">
                <a:latin typeface="Arial"/>
                <a:cs typeface="Arial"/>
              </a:rPr>
              <a:t>of</a:t>
            </a:r>
            <a:r>
              <a:rPr sz="1071" spc="122" dirty="0">
                <a:latin typeface="Arial"/>
                <a:cs typeface="Arial"/>
              </a:rPr>
              <a:t> </a:t>
            </a:r>
            <a:r>
              <a:rPr sz="1071" dirty="0">
                <a:latin typeface="Arial"/>
                <a:cs typeface="Arial"/>
              </a:rPr>
              <a:t>R134a</a:t>
            </a:r>
            <a:r>
              <a:rPr sz="1071" spc="122" dirty="0">
                <a:latin typeface="Arial"/>
                <a:cs typeface="Arial"/>
              </a:rPr>
              <a:t> </a:t>
            </a:r>
            <a:r>
              <a:rPr sz="1071" dirty="0">
                <a:latin typeface="Arial"/>
                <a:cs typeface="Arial"/>
              </a:rPr>
              <a:t>refrigerant,</a:t>
            </a:r>
            <a:r>
              <a:rPr sz="1071" spc="127" dirty="0">
                <a:latin typeface="Arial"/>
                <a:cs typeface="Arial"/>
              </a:rPr>
              <a:t> </a:t>
            </a:r>
            <a:r>
              <a:rPr sz="1071" dirty="0">
                <a:latin typeface="Arial"/>
                <a:cs typeface="Arial"/>
              </a:rPr>
              <a:t>it</a:t>
            </a:r>
            <a:r>
              <a:rPr sz="1071" spc="122" dirty="0">
                <a:latin typeface="Arial"/>
                <a:cs typeface="Arial"/>
              </a:rPr>
              <a:t> </a:t>
            </a:r>
            <a:r>
              <a:rPr sz="1071" spc="-24" dirty="0">
                <a:latin typeface="Arial"/>
                <a:cs typeface="Arial"/>
              </a:rPr>
              <a:t>is </a:t>
            </a:r>
            <a:r>
              <a:rPr sz="1071" dirty="0">
                <a:latin typeface="Arial"/>
                <a:cs typeface="Arial"/>
              </a:rPr>
              <a:t>recommended</a:t>
            </a:r>
            <a:r>
              <a:rPr sz="1071" spc="78" dirty="0">
                <a:latin typeface="Arial"/>
                <a:cs typeface="Arial"/>
              </a:rPr>
              <a:t> </a:t>
            </a:r>
            <a:r>
              <a:rPr sz="1071" dirty="0">
                <a:latin typeface="Arial"/>
                <a:cs typeface="Arial"/>
              </a:rPr>
              <a:t>to</a:t>
            </a:r>
            <a:r>
              <a:rPr sz="1071" spc="78" dirty="0">
                <a:latin typeface="Arial"/>
                <a:cs typeface="Arial"/>
              </a:rPr>
              <a:t> </a:t>
            </a:r>
            <a:r>
              <a:rPr sz="1071" dirty="0">
                <a:latin typeface="Arial"/>
                <a:cs typeface="Arial"/>
              </a:rPr>
              <a:t>use</a:t>
            </a:r>
            <a:r>
              <a:rPr sz="1071" spc="83" dirty="0">
                <a:latin typeface="Arial"/>
                <a:cs typeface="Arial"/>
              </a:rPr>
              <a:t> </a:t>
            </a:r>
            <a:r>
              <a:rPr sz="1071" dirty="0">
                <a:latin typeface="Arial"/>
                <a:cs typeface="Arial"/>
              </a:rPr>
              <a:t>a</a:t>
            </a:r>
            <a:r>
              <a:rPr sz="1071" spc="73" dirty="0">
                <a:latin typeface="Arial"/>
                <a:cs typeface="Arial"/>
              </a:rPr>
              <a:t> </a:t>
            </a:r>
            <a:r>
              <a:rPr sz="1071" dirty="0">
                <a:latin typeface="Arial"/>
                <a:cs typeface="Arial"/>
              </a:rPr>
              <a:t>hose</a:t>
            </a:r>
            <a:r>
              <a:rPr sz="1071" spc="78" dirty="0">
                <a:latin typeface="Arial"/>
                <a:cs typeface="Arial"/>
              </a:rPr>
              <a:t> </a:t>
            </a:r>
            <a:r>
              <a:rPr sz="1071" dirty="0">
                <a:latin typeface="Arial"/>
                <a:cs typeface="Arial"/>
              </a:rPr>
              <a:t>with</a:t>
            </a:r>
            <a:r>
              <a:rPr sz="1071" spc="73" dirty="0">
                <a:latin typeface="Arial"/>
                <a:cs typeface="Arial"/>
              </a:rPr>
              <a:t> </a:t>
            </a:r>
            <a:r>
              <a:rPr sz="1071" dirty="0">
                <a:latin typeface="Arial"/>
                <a:cs typeface="Arial"/>
              </a:rPr>
              <a:t>a</a:t>
            </a:r>
            <a:r>
              <a:rPr sz="1071" spc="78" dirty="0">
                <a:latin typeface="Arial"/>
                <a:cs typeface="Arial"/>
              </a:rPr>
              <a:t> </a:t>
            </a:r>
            <a:r>
              <a:rPr sz="1071" dirty="0">
                <a:latin typeface="Arial"/>
                <a:cs typeface="Arial"/>
              </a:rPr>
              <a:t>nylon</a:t>
            </a:r>
            <a:r>
              <a:rPr sz="1071" spc="73" dirty="0">
                <a:latin typeface="Arial"/>
                <a:cs typeface="Arial"/>
              </a:rPr>
              <a:t> </a:t>
            </a:r>
            <a:r>
              <a:rPr sz="1071" dirty="0">
                <a:latin typeface="Arial"/>
                <a:cs typeface="Arial"/>
              </a:rPr>
              <a:t>inner</a:t>
            </a:r>
            <a:r>
              <a:rPr sz="1071" spc="78" dirty="0">
                <a:latin typeface="Arial"/>
                <a:cs typeface="Arial"/>
              </a:rPr>
              <a:t> </a:t>
            </a:r>
            <a:r>
              <a:rPr sz="1071" dirty="0">
                <a:latin typeface="Arial"/>
                <a:cs typeface="Arial"/>
              </a:rPr>
              <a:t>lining.</a:t>
            </a:r>
            <a:r>
              <a:rPr sz="1071" spc="78" dirty="0">
                <a:latin typeface="Arial"/>
                <a:cs typeface="Arial"/>
              </a:rPr>
              <a:t> </a:t>
            </a:r>
            <a:r>
              <a:rPr sz="1071" dirty="0">
                <a:latin typeface="Arial"/>
                <a:cs typeface="Arial"/>
              </a:rPr>
              <a:t>This</a:t>
            </a:r>
            <a:r>
              <a:rPr sz="1071" spc="73" dirty="0">
                <a:latin typeface="Arial"/>
                <a:cs typeface="Arial"/>
              </a:rPr>
              <a:t> </a:t>
            </a:r>
            <a:r>
              <a:rPr sz="1071" dirty="0">
                <a:latin typeface="Arial"/>
                <a:cs typeface="Arial"/>
              </a:rPr>
              <a:t>is</a:t>
            </a:r>
            <a:r>
              <a:rPr sz="1071" spc="83" dirty="0">
                <a:latin typeface="Arial"/>
                <a:cs typeface="Arial"/>
              </a:rPr>
              <a:t> </a:t>
            </a:r>
            <a:r>
              <a:rPr sz="1071" dirty="0">
                <a:latin typeface="Arial"/>
                <a:cs typeface="Arial"/>
              </a:rPr>
              <a:t>to</a:t>
            </a:r>
            <a:r>
              <a:rPr sz="1071" spc="78" dirty="0">
                <a:latin typeface="Arial"/>
                <a:cs typeface="Arial"/>
              </a:rPr>
              <a:t> </a:t>
            </a:r>
            <a:r>
              <a:rPr sz="1071" dirty="0">
                <a:latin typeface="Arial"/>
                <a:cs typeface="Arial"/>
              </a:rPr>
              <a:t>reduce</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normal</a:t>
            </a:r>
            <a:r>
              <a:rPr sz="1071" spc="78" dirty="0">
                <a:latin typeface="Arial"/>
                <a:cs typeface="Arial"/>
              </a:rPr>
              <a:t> </a:t>
            </a:r>
            <a:r>
              <a:rPr sz="1071" spc="-10" dirty="0">
                <a:latin typeface="Arial"/>
                <a:cs typeface="Arial"/>
              </a:rPr>
              <a:t>refrigerant </a:t>
            </a:r>
            <a:r>
              <a:rPr sz="1071" dirty="0">
                <a:latin typeface="Arial"/>
                <a:cs typeface="Arial"/>
              </a:rPr>
              <a:t>leakage</a:t>
            </a:r>
            <a:r>
              <a:rPr sz="1071" spc="-44" dirty="0">
                <a:latin typeface="Arial"/>
                <a:cs typeface="Arial"/>
              </a:rPr>
              <a:t> </a:t>
            </a:r>
            <a:r>
              <a:rPr sz="1071" dirty="0">
                <a:latin typeface="Arial"/>
                <a:cs typeface="Arial"/>
              </a:rPr>
              <a:t>that</a:t>
            </a:r>
            <a:r>
              <a:rPr sz="1071" spc="-49" dirty="0">
                <a:latin typeface="Arial"/>
                <a:cs typeface="Arial"/>
              </a:rPr>
              <a:t> </a:t>
            </a:r>
            <a:r>
              <a:rPr sz="1071" dirty="0">
                <a:latin typeface="Arial"/>
                <a:cs typeface="Arial"/>
              </a:rPr>
              <a:t>would</a:t>
            </a:r>
            <a:r>
              <a:rPr sz="1071" spc="-44" dirty="0">
                <a:latin typeface="Arial"/>
                <a:cs typeface="Arial"/>
              </a:rPr>
              <a:t> </a:t>
            </a:r>
            <a:r>
              <a:rPr sz="1071" dirty="0">
                <a:latin typeface="Arial"/>
                <a:cs typeface="Arial"/>
              </a:rPr>
              <a:t>naturally</a:t>
            </a:r>
            <a:r>
              <a:rPr sz="1071" spc="-39" dirty="0">
                <a:latin typeface="Arial"/>
                <a:cs typeface="Arial"/>
              </a:rPr>
              <a:t> </a:t>
            </a:r>
            <a:r>
              <a:rPr sz="1071" dirty="0">
                <a:latin typeface="Arial"/>
                <a:cs typeface="Arial"/>
              </a:rPr>
              <a:t>occur</a:t>
            </a:r>
            <a:r>
              <a:rPr sz="1071" spc="-49" dirty="0">
                <a:latin typeface="Arial"/>
                <a:cs typeface="Arial"/>
              </a:rPr>
              <a:t> </a:t>
            </a:r>
            <a:r>
              <a:rPr sz="1071" dirty="0">
                <a:latin typeface="Arial"/>
                <a:cs typeface="Arial"/>
              </a:rPr>
              <a:t>through</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porosity</a:t>
            </a:r>
            <a:r>
              <a:rPr sz="1071" spc="-3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rubber</a:t>
            </a:r>
            <a:r>
              <a:rPr sz="1071" spc="-44" dirty="0">
                <a:latin typeface="Arial"/>
                <a:cs typeface="Arial"/>
              </a:rPr>
              <a:t> </a:t>
            </a:r>
            <a:r>
              <a:rPr sz="1071" dirty="0">
                <a:latin typeface="Arial"/>
                <a:cs typeface="Arial"/>
              </a:rPr>
              <a:t>hoses.</a:t>
            </a:r>
            <a:r>
              <a:rPr sz="1071" spc="-54" dirty="0">
                <a:latin typeface="Arial"/>
                <a:cs typeface="Arial"/>
              </a:rPr>
              <a:t> </a:t>
            </a:r>
            <a:r>
              <a:rPr sz="1071" dirty="0">
                <a:latin typeface="Arial"/>
                <a:cs typeface="Arial"/>
              </a:rPr>
              <a:t>Most</a:t>
            </a:r>
            <a:r>
              <a:rPr sz="1071" spc="-44" dirty="0">
                <a:latin typeface="Arial"/>
                <a:cs typeface="Arial"/>
              </a:rPr>
              <a:t> </a:t>
            </a:r>
            <a:r>
              <a:rPr sz="1071" dirty="0">
                <a:latin typeface="Arial"/>
                <a:cs typeface="Arial"/>
              </a:rPr>
              <a:t>R134a</a:t>
            </a:r>
            <a:r>
              <a:rPr sz="1071" spc="-44" dirty="0">
                <a:latin typeface="Arial"/>
                <a:cs typeface="Arial"/>
              </a:rPr>
              <a:t> </a:t>
            </a:r>
            <a:r>
              <a:rPr sz="1071" dirty="0">
                <a:latin typeface="Arial"/>
                <a:cs typeface="Arial"/>
              </a:rPr>
              <a:t>hoses</a:t>
            </a:r>
            <a:r>
              <a:rPr sz="1071" spc="-49" dirty="0">
                <a:latin typeface="Arial"/>
                <a:cs typeface="Arial"/>
              </a:rPr>
              <a:t> </a:t>
            </a:r>
            <a:r>
              <a:rPr sz="1071" spc="-19" dirty="0">
                <a:latin typeface="Arial"/>
                <a:cs typeface="Arial"/>
              </a:rPr>
              <a:t>have </a:t>
            </a:r>
            <a:r>
              <a:rPr sz="1071" dirty="0">
                <a:latin typeface="Arial"/>
                <a:cs typeface="Arial"/>
              </a:rPr>
              <a:t>a</a:t>
            </a:r>
            <a:r>
              <a:rPr sz="1071" spc="29" dirty="0">
                <a:latin typeface="Arial"/>
                <a:cs typeface="Arial"/>
              </a:rPr>
              <a:t> </a:t>
            </a:r>
            <a:r>
              <a:rPr sz="1071" dirty="0">
                <a:latin typeface="Arial"/>
                <a:cs typeface="Arial"/>
              </a:rPr>
              <a:t>smaller</a:t>
            </a:r>
            <a:r>
              <a:rPr sz="1071" spc="34" dirty="0">
                <a:latin typeface="Arial"/>
                <a:cs typeface="Arial"/>
              </a:rPr>
              <a:t> </a:t>
            </a:r>
            <a:r>
              <a:rPr sz="1071" dirty="0">
                <a:latin typeface="Arial"/>
                <a:cs typeface="Arial"/>
              </a:rPr>
              <a:t>outside</a:t>
            </a:r>
            <a:r>
              <a:rPr sz="1071" spc="34" dirty="0">
                <a:latin typeface="Arial"/>
                <a:cs typeface="Arial"/>
              </a:rPr>
              <a:t> </a:t>
            </a:r>
            <a:r>
              <a:rPr sz="1071" dirty="0">
                <a:latin typeface="Arial"/>
                <a:cs typeface="Arial"/>
              </a:rPr>
              <a:t>diameter</a:t>
            </a:r>
            <a:r>
              <a:rPr sz="1071" spc="3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thinner</a:t>
            </a:r>
            <a:r>
              <a:rPr sz="1071" spc="29" dirty="0">
                <a:latin typeface="Arial"/>
                <a:cs typeface="Arial"/>
              </a:rPr>
              <a:t> </a:t>
            </a:r>
            <a:r>
              <a:rPr sz="1071" dirty="0">
                <a:latin typeface="Arial"/>
                <a:cs typeface="Arial"/>
              </a:rPr>
              <a:t>hose</a:t>
            </a:r>
            <a:r>
              <a:rPr sz="1071" spc="39" dirty="0">
                <a:latin typeface="Arial"/>
                <a:cs typeface="Arial"/>
              </a:rPr>
              <a:t> </a:t>
            </a:r>
            <a:r>
              <a:rPr sz="1071" dirty="0">
                <a:latin typeface="Arial"/>
                <a:cs typeface="Arial"/>
              </a:rPr>
              <a:t>walls</a:t>
            </a:r>
            <a:r>
              <a:rPr sz="1071" spc="3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improve</a:t>
            </a:r>
            <a:r>
              <a:rPr sz="1071" spc="39" dirty="0">
                <a:latin typeface="Arial"/>
                <a:cs typeface="Arial"/>
              </a:rPr>
              <a:t> </a:t>
            </a:r>
            <a:r>
              <a:rPr sz="1071" dirty="0">
                <a:latin typeface="Arial"/>
                <a:cs typeface="Arial"/>
              </a:rPr>
              <a:t>flexibility</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reduce</a:t>
            </a:r>
            <a:r>
              <a:rPr sz="1071" spc="34" dirty="0">
                <a:latin typeface="Arial"/>
                <a:cs typeface="Arial"/>
              </a:rPr>
              <a:t> </a:t>
            </a:r>
            <a:r>
              <a:rPr sz="1071" dirty="0">
                <a:latin typeface="Arial"/>
                <a:cs typeface="Arial"/>
              </a:rPr>
              <a:t>noise</a:t>
            </a:r>
            <a:r>
              <a:rPr sz="1071" spc="39" dirty="0">
                <a:latin typeface="Arial"/>
                <a:cs typeface="Arial"/>
              </a:rPr>
              <a:t> </a:t>
            </a:r>
            <a:r>
              <a:rPr sz="1071" spc="-10" dirty="0">
                <a:latin typeface="Arial"/>
                <a:cs typeface="Arial"/>
              </a:rPr>
              <a:t>levels </a:t>
            </a:r>
            <a:r>
              <a:rPr sz="1071" dirty="0">
                <a:latin typeface="Arial"/>
                <a:cs typeface="Arial"/>
              </a:rPr>
              <a:t>within</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A/C</a:t>
            </a:r>
            <a:r>
              <a:rPr sz="1071" spc="-19" dirty="0">
                <a:latin typeface="Arial"/>
                <a:cs typeface="Arial"/>
              </a:rPr>
              <a:t> </a:t>
            </a:r>
            <a:r>
              <a:rPr sz="1071" spc="-10" dirty="0">
                <a:latin typeface="Arial"/>
                <a:cs typeface="Arial"/>
              </a:rPr>
              <a:t>system.</a:t>
            </a:r>
            <a:endParaRPr sz="1071">
              <a:latin typeface="Arial"/>
              <a:cs typeface="Arial"/>
            </a:endParaRPr>
          </a:p>
          <a:p>
            <a:pPr marL="455161" lvl="2" indent="-442792" algn="just">
              <a:spcBef>
                <a:spcPts val="1144"/>
              </a:spcBef>
              <a:buFont typeface="Arial"/>
              <a:buAutoNum type="arabicPeriod" startAt="3"/>
              <a:tabLst>
                <a:tab pos="455161" algn="l"/>
              </a:tabLst>
            </a:pPr>
            <a:r>
              <a:rPr sz="1071" b="1" dirty="0">
                <a:latin typeface="Arial"/>
                <a:cs typeface="Arial"/>
              </a:rPr>
              <a:t>“O”</a:t>
            </a:r>
            <a:r>
              <a:rPr sz="1071" b="1" spc="-24" dirty="0">
                <a:latin typeface="Arial"/>
                <a:cs typeface="Arial"/>
              </a:rPr>
              <a:t> </a:t>
            </a:r>
            <a:r>
              <a:rPr sz="1071" b="1" dirty="0">
                <a:latin typeface="Arial"/>
                <a:cs typeface="Arial"/>
              </a:rPr>
              <a:t>Ring</a:t>
            </a:r>
            <a:r>
              <a:rPr sz="1071" b="1" spc="-24" dirty="0">
                <a:latin typeface="Arial"/>
                <a:cs typeface="Arial"/>
              </a:rPr>
              <a:t> </a:t>
            </a:r>
            <a:r>
              <a:rPr sz="1071" b="1" spc="-10" dirty="0">
                <a:latin typeface="Arial"/>
                <a:cs typeface="Arial"/>
              </a:rPr>
              <a:t>Components</a:t>
            </a:r>
            <a:endParaRPr sz="1071">
              <a:latin typeface="Arial"/>
              <a:cs typeface="Arial"/>
            </a:endParaRPr>
          </a:p>
          <a:p>
            <a:pPr marL="12369" marR="5566" algn="just">
              <a:lnSpc>
                <a:spcPct val="143700"/>
              </a:lnSpc>
              <a:spcBef>
                <a:spcPts val="594"/>
              </a:spcBef>
            </a:pPr>
            <a:r>
              <a:rPr sz="1071" spc="-10" dirty="0">
                <a:latin typeface="Arial"/>
                <a:cs typeface="Arial"/>
              </a:rPr>
              <a:t>The</a:t>
            </a:r>
            <a:r>
              <a:rPr sz="1071" spc="-39" dirty="0">
                <a:latin typeface="Arial"/>
                <a:cs typeface="Arial"/>
              </a:rPr>
              <a:t> </a:t>
            </a:r>
            <a:r>
              <a:rPr sz="1071" dirty="0">
                <a:latin typeface="Arial"/>
                <a:cs typeface="Arial"/>
              </a:rPr>
              <a:t>"O"</a:t>
            </a:r>
            <a:r>
              <a:rPr sz="1071" spc="-39" dirty="0">
                <a:latin typeface="Arial"/>
                <a:cs typeface="Arial"/>
              </a:rPr>
              <a:t> </a:t>
            </a:r>
            <a:r>
              <a:rPr sz="1071" spc="-10" dirty="0">
                <a:latin typeface="Arial"/>
                <a:cs typeface="Arial"/>
              </a:rPr>
              <a:t>ring</a:t>
            </a:r>
            <a:r>
              <a:rPr sz="1071" spc="-39" dirty="0">
                <a:latin typeface="Arial"/>
                <a:cs typeface="Arial"/>
              </a:rPr>
              <a:t> </a:t>
            </a:r>
            <a:r>
              <a:rPr sz="1071" spc="-10" dirty="0">
                <a:latin typeface="Arial"/>
                <a:cs typeface="Arial"/>
              </a:rPr>
              <a:t>rubber</a:t>
            </a:r>
            <a:r>
              <a:rPr sz="1071" spc="-39" dirty="0">
                <a:latin typeface="Arial"/>
                <a:cs typeface="Arial"/>
              </a:rPr>
              <a:t> </a:t>
            </a:r>
            <a:r>
              <a:rPr sz="1071" spc="-10" dirty="0">
                <a:latin typeface="Arial"/>
                <a:cs typeface="Arial"/>
              </a:rPr>
              <a:t>compound</a:t>
            </a:r>
            <a:r>
              <a:rPr sz="1071" spc="-34" dirty="0">
                <a:latin typeface="Arial"/>
                <a:cs typeface="Arial"/>
              </a:rPr>
              <a:t> </a:t>
            </a:r>
            <a:r>
              <a:rPr sz="1071" spc="-10" dirty="0">
                <a:latin typeface="Arial"/>
                <a:cs typeface="Arial"/>
              </a:rPr>
              <a:t>used</a:t>
            </a:r>
            <a:r>
              <a:rPr sz="1071" spc="-44" dirty="0">
                <a:latin typeface="Arial"/>
                <a:cs typeface="Arial"/>
              </a:rPr>
              <a:t> </a:t>
            </a:r>
            <a:r>
              <a:rPr sz="1071" dirty="0">
                <a:latin typeface="Arial"/>
                <a:cs typeface="Arial"/>
              </a:rPr>
              <a:t>for</a:t>
            </a:r>
            <a:r>
              <a:rPr sz="1071" spc="-39" dirty="0">
                <a:latin typeface="Arial"/>
                <a:cs typeface="Arial"/>
              </a:rPr>
              <a:t> </a:t>
            </a:r>
            <a:r>
              <a:rPr sz="1071" spc="-10" dirty="0">
                <a:latin typeface="Arial"/>
                <a:cs typeface="Arial"/>
              </a:rPr>
              <a:t>tube</a:t>
            </a:r>
            <a:r>
              <a:rPr sz="1071" spc="-39" dirty="0">
                <a:latin typeface="Arial"/>
                <a:cs typeface="Arial"/>
              </a:rPr>
              <a:t> </a:t>
            </a:r>
            <a:r>
              <a:rPr sz="1071" spc="-10" dirty="0">
                <a:latin typeface="Arial"/>
                <a:cs typeface="Arial"/>
              </a:rPr>
              <a:t>joints,</a:t>
            </a:r>
            <a:r>
              <a:rPr sz="1071" spc="-39" dirty="0">
                <a:latin typeface="Arial"/>
                <a:cs typeface="Arial"/>
              </a:rPr>
              <a:t> </a:t>
            </a:r>
            <a:r>
              <a:rPr sz="1071" spc="-10" dirty="0">
                <a:latin typeface="Arial"/>
                <a:cs typeface="Arial"/>
              </a:rPr>
              <a:t>fittings</a:t>
            </a:r>
            <a:r>
              <a:rPr sz="1071" spc="-44" dirty="0">
                <a:latin typeface="Arial"/>
                <a:cs typeface="Arial"/>
              </a:rPr>
              <a:t> </a:t>
            </a:r>
            <a:r>
              <a:rPr sz="1071" spc="-10" dirty="0">
                <a:latin typeface="Arial"/>
                <a:cs typeface="Arial"/>
              </a:rPr>
              <a:t>and</a:t>
            </a:r>
            <a:r>
              <a:rPr sz="1071" spc="-34" dirty="0">
                <a:latin typeface="Arial"/>
                <a:cs typeface="Arial"/>
              </a:rPr>
              <a:t> </a:t>
            </a:r>
            <a:r>
              <a:rPr sz="1071" spc="-10" dirty="0">
                <a:latin typeface="Arial"/>
                <a:cs typeface="Arial"/>
              </a:rPr>
              <a:t>components</a:t>
            </a:r>
            <a:r>
              <a:rPr sz="1071" spc="-39" dirty="0">
                <a:latin typeface="Arial"/>
                <a:cs typeface="Arial"/>
              </a:rPr>
              <a:t> </a:t>
            </a:r>
            <a:r>
              <a:rPr sz="1071" spc="-10" dirty="0">
                <a:latin typeface="Arial"/>
                <a:cs typeface="Arial"/>
              </a:rPr>
              <a:t>working</a:t>
            </a:r>
            <a:r>
              <a:rPr sz="1071" spc="-39" dirty="0">
                <a:latin typeface="Arial"/>
                <a:cs typeface="Arial"/>
              </a:rPr>
              <a:t> </a:t>
            </a:r>
            <a:r>
              <a:rPr sz="1071" spc="-10" dirty="0">
                <a:latin typeface="Arial"/>
                <a:cs typeface="Arial"/>
              </a:rPr>
              <a:t>on</a:t>
            </a:r>
            <a:r>
              <a:rPr sz="1071" spc="-39" dirty="0">
                <a:latin typeface="Arial"/>
                <a:cs typeface="Arial"/>
              </a:rPr>
              <a:t> </a:t>
            </a:r>
            <a:r>
              <a:rPr sz="1071" spc="-10" dirty="0">
                <a:latin typeface="Arial"/>
                <a:cs typeface="Arial"/>
              </a:rPr>
              <a:t>refrigerant </a:t>
            </a:r>
            <a:r>
              <a:rPr sz="1071" dirty="0">
                <a:latin typeface="Arial"/>
                <a:cs typeface="Arial"/>
              </a:rPr>
              <a:t>R134a</a:t>
            </a:r>
            <a:r>
              <a:rPr sz="1071" spc="-2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hydrogenated</a:t>
            </a:r>
            <a:r>
              <a:rPr sz="1071" spc="-29" dirty="0">
                <a:latin typeface="Arial"/>
                <a:cs typeface="Arial"/>
              </a:rPr>
              <a:t> </a:t>
            </a:r>
            <a:r>
              <a:rPr sz="1071" dirty="0">
                <a:latin typeface="Arial"/>
                <a:cs typeface="Arial"/>
              </a:rPr>
              <a:t>nitrile</a:t>
            </a:r>
            <a:r>
              <a:rPr sz="1071" spc="-24" dirty="0">
                <a:latin typeface="Arial"/>
                <a:cs typeface="Arial"/>
              </a:rPr>
              <a:t> </a:t>
            </a:r>
            <a:r>
              <a:rPr sz="1071" dirty="0">
                <a:latin typeface="Arial"/>
                <a:cs typeface="Arial"/>
              </a:rPr>
              <a:t>butadiene</a:t>
            </a:r>
            <a:r>
              <a:rPr sz="1071" spc="-29" dirty="0">
                <a:latin typeface="Arial"/>
                <a:cs typeface="Arial"/>
              </a:rPr>
              <a:t> </a:t>
            </a:r>
            <a:r>
              <a:rPr sz="1071" dirty="0">
                <a:latin typeface="Arial"/>
                <a:cs typeface="Arial"/>
              </a:rPr>
              <a:t>rubber</a:t>
            </a:r>
            <a:r>
              <a:rPr sz="1071" spc="-29" dirty="0">
                <a:latin typeface="Arial"/>
                <a:cs typeface="Arial"/>
              </a:rPr>
              <a:t> </a:t>
            </a:r>
            <a:r>
              <a:rPr sz="1071" dirty="0">
                <a:latin typeface="Arial"/>
                <a:cs typeface="Arial"/>
              </a:rPr>
              <a:t>(HNBR)</a:t>
            </a:r>
            <a:r>
              <a:rPr sz="1071" spc="-2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identified</a:t>
            </a:r>
            <a:r>
              <a:rPr sz="1071" spc="-29" dirty="0">
                <a:latin typeface="Arial"/>
                <a:cs typeface="Arial"/>
              </a:rPr>
              <a:t> </a:t>
            </a:r>
            <a:r>
              <a:rPr sz="1071" dirty="0">
                <a:latin typeface="Arial"/>
                <a:cs typeface="Arial"/>
              </a:rPr>
              <a:t>by</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colour</a:t>
            </a:r>
            <a:r>
              <a:rPr sz="1071" spc="-29" dirty="0">
                <a:latin typeface="Arial"/>
                <a:cs typeface="Arial"/>
              </a:rPr>
              <a:t> </a:t>
            </a:r>
            <a:r>
              <a:rPr sz="1071" spc="-10" dirty="0">
                <a:latin typeface="Arial"/>
                <a:cs typeface="Arial"/>
              </a:rPr>
              <a:t>green.</a:t>
            </a:r>
            <a:endParaRPr sz="1071">
              <a:latin typeface="Arial"/>
              <a:cs typeface="Arial"/>
            </a:endParaRPr>
          </a:p>
          <a:p>
            <a:pPr marL="12369" marR="5566" algn="just">
              <a:lnSpc>
                <a:spcPct val="143800"/>
              </a:lnSpc>
              <a:spcBef>
                <a:spcPts val="579"/>
              </a:spcBef>
            </a:pPr>
            <a:r>
              <a:rPr sz="1071" dirty="0">
                <a:latin typeface="Arial"/>
                <a:cs typeface="Arial"/>
              </a:rPr>
              <a:t>"O"</a:t>
            </a:r>
            <a:r>
              <a:rPr sz="1071" spc="-49" dirty="0">
                <a:latin typeface="Arial"/>
                <a:cs typeface="Arial"/>
              </a:rPr>
              <a:t> </a:t>
            </a:r>
            <a:r>
              <a:rPr sz="1071" dirty="0">
                <a:latin typeface="Arial"/>
                <a:cs typeface="Arial"/>
              </a:rPr>
              <a:t>ring</a:t>
            </a:r>
            <a:r>
              <a:rPr sz="1071" spc="-44" dirty="0">
                <a:latin typeface="Arial"/>
                <a:cs typeface="Arial"/>
              </a:rPr>
              <a:t> </a:t>
            </a:r>
            <a:r>
              <a:rPr sz="1071" spc="-10" dirty="0">
                <a:latin typeface="Arial"/>
                <a:cs typeface="Arial"/>
              </a:rPr>
              <a:t>lubrication</a:t>
            </a:r>
            <a:r>
              <a:rPr sz="1071" spc="-54" dirty="0">
                <a:latin typeface="Arial"/>
                <a:cs typeface="Arial"/>
              </a:rPr>
              <a:t> </a:t>
            </a:r>
            <a:r>
              <a:rPr sz="1071" dirty="0">
                <a:latin typeface="Arial"/>
                <a:cs typeface="Arial"/>
              </a:rPr>
              <a:t>can</a:t>
            </a:r>
            <a:r>
              <a:rPr sz="1071" spc="-44" dirty="0">
                <a:latin typeface="Arial"/>
                <a:cs typeface="Arial"/>
              </a:rPr>
              <a:t> </a:t>
            </a:r>
            <a:r>
              <a:rPr sz="1071" dirty="0">
                <a:latin typeface="Arial"/>
                <a:cs typeface="Arial"/>
              </a:rPr>
              <a:t>be</a:t>
            </a:r>
            <a:r>
              <a:rPr sz="1071" spc="-39" dirty="0">
                <a:latin typeface="Arial"/>
                <a:cs typeface="Arial"/>
              </a:rPr>
              <a:t> </a:t>
            </a:r>
            <a:r>
              <a:rPr sz="1071" dirty="0">
                <a:latin typeface="Arial"/>
                <a:cs typeface="Arial"/>
              </a:rPr>
              <a:t>carried</a:t>
            </a:r>
            <a:r>
              <a:rPr sz="1071" spc="-54" dirty="0">
                <a:latin typeface="Arial"/>
                <a:cs typeface="Arial"/>
              </a:rPr>
              <a:t> </a:t>
            </a:r>
            <a:r>
              <a:rPr sz="1071" dirty="0">
                <a:latin typeface="Arial"/>
                <a:cs typeface="Arial"/>
              </a:rPr>
              <a:t>out</a:t>
            </a:r>
            <a:r>
              <a:rPr sz="1071" spc="-54" dirty="0">
                <a:latin typeface="Arial"/>
                <a:cs typeface="Arial"/>
              </a:rPr>
              <a:t> </a:t>
            </a:r>
            <a:r>
              <a:rPr sz="1071" spc="-10" dirty="0">
                <a:latin typeface="Arial"/>
                <a:cs typeface="Arial"/>
              </a:rPr>
              <a:t>using</a:t>
            </a:r>
            <a:r>
              <a:rPr sz="1071" spc="-54" dirty="0">
                <a:latin typeface="Arial"/>
                <a:cs typeface="Arial"/>
              </a:rPr>
              <a:t> </a:t>
            </a:r>
            <a:r>
              <a:rPr sz="1071" dirty="0">
                <a:latin typeface="Arial"/>
                <a:cs typeface="Arial"/>
              </a:rPr>
              <a:t>mineral</a:t>
            </a:r>
            <a:r>
              <a:rPr sz="1071" spc="-39" dirty="0">
                <a:latin typeface="Arial"/>
                <a:cs typeface="Arial"/>
              </a:rPr>
              <a:t> </a:t>
            </a:r>
            <a:r>
              <a:rPr sz="1071" dirty="0">
                <a:latin typeface="Arial"/>
                <a:cs typeface="Arial"/>
              </a:rPr>
              <a:t>oil.</a:t>
            </a:r>
            <a:r>
              <a:rPr sz="1071" spc="-54" dirty="0">
                <a:latin typeface="Arial"/>
                <a:cs typeface="Arial"/>
              </a:rPr>
              <a:t> </a:t>
            </a:r>
            <a:r>
              <a:rPr sz="1071" dirty="0">
                <a:latin typeface="Arial"/>
                <a:cs typeface="Arial"/>
              </a:rPr>
              <a:t>All</a:t>
            </a:r>
            <a:r>
              <a:rPr sz="1071" spc="-49" dirty="0">
                <a:latin typeface="Arial"/>
                <a:cs typeface="Arial"/>
              </a:rPr>
              <a:t> </a:t>
            </a:r>
            <a:r>
              <a:rPr sz="1071" dirty="0">
                <a:latin typeface="Arial"/>
                <a:cs typeface="Arial"/>
              </a:rPr>
              <a:t>hoses</a:t>
            </a:r>
            <a:r>
              <a:rPr sz="1071" spc="-44" dirty="0">
                <a:latin typeface="Arial"/>
                <a:cs typeface="Arial"/>
              </a:rPr>
              <a:t> </a:t>
            </a:r>
            <a:r>
              <a:rPr sz="1071" dirty="0">
                <a:latin typeface="Arial"/>
                <a:cs typeface="Arial"/>
              </a:rPr>
              <a:t>tubes</a:t>
            </a:r>
            <a:r>
              <a:rPr sz="1071" spc="-49"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components</a:t>
            </a:r>
            <a:r>
              <a:rPr sz="1071" spc="-44" dirty="0">
                <a:latin typeface="Arial"/>
                <a:cs typeface="Arial"/>
              </a:rPr>
              <a:t> </a:t>
            </a:r>
            <a:r>
              <a:rPr sz="1071" spc="-10" dirty="0">
                <a:latin typeface="Arial"/>
                <a:cs typeface="Arial"/>
              </a:rPr>
              <a:t>included </a:t>
            </a:r>
            <a:r>
              <a:rPr sz="1071" dirty="0">
                <a:latin typeface="Arial"/>
                <a:cs typeface="Arial"/>
              </a:rPr>
              <a:t>in</a:t>
            </a:r>
            <a:r>
              <a:rPr sz="1071" spc="24" dirty="0">
                <a:latin typeface="Arial"/>
                <a:cs typeface="Arial"/>
              </a:rPr>
              <a:t> </a:t>
            </a:r>
            <a:r>
              <a:rPr sz="1071" dirty="0">
                <a:latin typeface="Arial"/>
                <a:cs typeface="Arial"/>
              </a:rPr>
              <a:t>an</a:t>
            </a:r>
            <a:r>
              <a:rPr sz="1071" spc="29"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conditioning</a:t>
            </a:r>
            <a:r>
              <a:rPr sz="1071" spc="29" dirty="0">
                <a:latin typeface="Arial"/>
                <a:cs typeface="Arial"/>
              </a:rPr>
              <a:t> </a:t>
            </a:r>
            <a:r>
              <a:rPr sz="1071" dirty="0">
                <a:latin typeface="Arial"/>
                <a:cs typeface="Arial"/>
              </a:rPr>
              <a:t>kit</a:t>
            </a:r>
            <a:r>
              <a:rPr sz="1071" spc="19" dirty="0">
                <a:latin typeface="Arial"/>
                <a:cs typeface="Arial"/>
              </a:rPr>
              <a:t> </a:t>
            </a:r>
            <a:r>
              <a:rPr sz="1071" dirty="0">
                <a:latin typeface="Arial"/>
                <a:cs typeface="Arial"/>
              </a:rPr>
              <a:t>are</a:t>
            </a:r>
            <a:r>
              <a:rPr sz="1071" spc="29" dirty="0">
                <a:latin typeface="Arial"/>
                <a:cs typeface="Arial"/>
              </a:rPr>
              <a:t> </a:t>
            </a:r>
            <a:r>
              <a:rPr sz="1071" spc="-10" dirty="0">
                <a:latin typeface="Arial"/>
                <a:cs typeface="Arial"/>
              </a:rPr>
              <a:t>pre-</a:t>
            </a:r>
            <a:r>
              <a:rPr sz="1071" dirty="0">
                <a:latin typeface="Arial"/>
                <a:cs typeface="Arial"/>
              </a:rPr>
              <a:t>lubricated,</a:t>
            </a:r>
            <a:r>
              <a:rPr sz="1071" spc="29" dirty="0">
                <a:latin typeface="Arial"/>
                <a:cs typeface="Arial"/>
              </a:rPr>
              <a:t> </a:t>
            </a:r>
            <a:r>
              <a:rPr sz="1071" dirty="0">
                <a:latin typeface="Arial"/>
                <a:cs typeface="Arial"/>
              </a:rPr>
              <a:t>as</a:t>
            </a:r>
            <a:r>
              <a:rPr sz="1071" spc="34"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"O"</a:t>
            </a:r>
            <a:r>
              <a:rPr sz="1071" spc="29" dirty="0">
                <a:latin typeface="Arial"/>
                <a:cs typeface="Arial"/>
              </a:rPr>
              <a:t> </a:t>
            </a:r>
            <a:r>
              <a:rPr sz="1071" dirty="0">
                <a:latin typeface="Arial"/>
                <a:cs typeface="Arial"/>
              </a:rPr>
              <a:t>rings</a:t>
            </a:r>
            <a:r>
              <a:rPr sz="1071" spc="29" dirty="0">
                <a:latin typeface="Arial"/>
                <a:cs typeface="Arial"/>
              </a:rPr>
              <a:t> </a:t>
            </a:r>
            <a:r>
              <a:rPr sz="1071" dirty="0">
                <a:latin typeface="Arial"/>
                <a:cs typeface="Arial"/>
              </a:rPr>
              <a:t>supplied</a:t>
            </a:r>
            <a:r>
              <a:rPr sz="1071" spc="24" dirty="0">
                <a:latin typeface="Arial"/>
                <a:cs typeface="Arial"/>
              </a:rPr>
              <a:t> </a:t>
            </a:r>
            <a:r>
              <a:rPr sz="1071" dirty="0">
                <a:latin typeface="Arial"/>
                <a:cs typeface="Arial"/>
              </a:rPr>
              <a:t>as</a:t>
            </a:r>
            <a:r>
              <a:rPr sz="1071" spc="3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spare</a:t>
            </a:r>
            <a:r>
              <a:rPr sz="1071" spc="24" dirty="0">
                <a:latin typeface="Arial"/>
                <a:cs typeface="Arial"/>
              </a:rPr>
              <a:t> </a:t>
            </a:r>
            <a:r>
              <a:rPr sz="1071" dirty="0">
                <a:latin typeface="Arial"/>
                <a:cs typeface="Arial"/>
              </a:rPr>
              <a:t>part.</a:t>
            </a:r>
            <a:r>
              <a:rPr sz="1071" spc="24" dirty="0">
                <a:latin typeface="Arial"/>
                <a:cs typeface="Arial"/>
              </a:rPr>
              <a:t> </a:t>
            </a:r>
            <a:r>
              <a:rPr sz="1071" spc="-10" dirty="0">
                <a:latin typeface="Arial"/>
                <a:cs typeface="Arial"/>
              </a:rPr>
              <a:t>Other </a:t>
            </a:r>
            <a:r>
              <a:rPr sz="1071" dirty="0">
                <a:latin typeface="Arial"/>
                <a:cs typeface="Arial"/>
              </a:rPr>
              <a:t>manufacturers</a:t>
            </a:r>
            <a:r>
              <a:rPr sz="1071" spc="29" dirty="0">
                <a:latin typeface="Arial"/>
                <a:cs typeface="Arial"/>
              </a:rPr>
              <a:t> </a:t>
            </a:r>
            <a:r>
              <a:rPr sz="1071" dirty="0">
                <a:latin typeface="Arial"/>
                <a:cs typeface="Arial"/>
              </a:rPr>
              <a:t>could</a:t>
            </a:r>
            <a:r>
              <a:rPr sz="1071" spc="34" dirty="0">
                <a:latin typeface="Arial"/>
                <a:cs typeface="Arial"/>
              </a:rPr>
              <a:t> </a:t>
            </a:r>
            <a:r>
              <a:rPr sz="1071" dirty="0">
                <a:latin typeface="Arial"/>
                <a:cs typeface="Arial"/>
              </a:rPr>
              <a:t>use</a:t>
            </a:r>
            <a:r>
              <a:rPr sz="1071" spc="24" dirty="0">
                <a:latin typeface="Arial"/>
                <a:cs typeface="Arial"/>
              </a:rPr>
              <a:t> </a:t>
            </a:r>
            <a:r>
              <a:rPr sz="1071" dirty="0">
                <a:latin typeface="Arial"/>
                <a:cs typeface="Arial"/>
              </a:rPr>
              <a:t>"O"</a:t>
            </a:r>
            <a:r>
              <a:rPr sz="1071" spc="29" dirty="0">
                <a:latin typeface="Arial"/>
                <a:cs typeface="Arial"/>
              </a:rPr>
              <a:t> </a:t>
            </a:r>
            <a:r>
              <a:rPr sz="1071" dirty="0">
                <a:latin typeface="Arial"/>
                <a:cs typeface="Arial"/>
              </a:rPr>
              <a:t>rings</a:t>
            </a:r>
            <a:r>
              <a:rPr sz="1071" spc="3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different</a:t>
            </a:r>
            <a:r>
              <a:rPr sz="1071" spc="24" dirty="0">
                <a:latin typeface="Arial"/>
                <a:cs typeface="Arial"/>
              </a:rPr>
              <a:t> </a:t>
            </a:r>
            <a:r>
              <a:rPr sz="1071" dirty="0">
                <a:latin typeface="Arial"/>
                <a:cs typeface="Arial"/>
              </a:rPr>
              <a:t>colour</a:t>
            </a:r>
            <a:r>
              <a:rPr sz="1071" spc="2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size.</a:t>
            </a:r>
            <a:r>
              <a:rPr sz="1071" spc="34" dirty="0">
                <a:latin typeface="Arial"/>
                <a:cs typeface="Arial"/>
              </a:rPr>
              <a:t> </a:t>
            </a:r>
            <a:r>
              <a:rPr sz="1071" dirty="0">
                <a:latin typeface="Arial"/>
                <a:cs typeface="Arial"/>
              </a:rPr>
              <a:t>Always</a:t>
            </a:r>
            <a:r>
              <a:rPr sz="1071" spc="29" dirty="0">
                <a:latin typeface="Arial"/>
                <a:cs typeface="Arial"/>
              </a:rPr>
              <a:t> </a:t>
            </a:r>
            <a:r>
              <a:rPr sz="1071" dirty="0">
                <a:latin typeface="Arial"/>
                <a:cs typeface="Arial"/>
              </a:rPr>
              <a:t>use</a:t>
            </a:r>
            <a:r>
              <a:rPr sz="1071" spc="29" dirty="0">
                <a:latin typeface="Arial"/>
                <a:cs typeface="Arial"/>
              </a:rPr>
              <a:t> </a:t>
            </a:r>
            <a:r>
              <a:rPr sz="1071" dirty="0">
                <a:latin typeface="Arial"/>
                <a:cs typeface="Arial"/>
              </a:rPr>
              <a:t>only</a:t>
            </a:r>
            <a:r>
              <a:rPr sz="1071" spc="34"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approved </a:t>
            </a:r>
            <a:r>
              <a:rPr sz="1071" dirty="0">
                <a:latin typeface="Arial"/>
                <a:cs typeface="Arial"/>
              </a:rPr>
              <a:t>"O"</a:t>
            </a:r>
            <a:r>
              <a:rPr sz="1071" spc="-24" dirty="0">
                <a:latin typeface="Arial"/>
                <a:cs typeface="Arial"/>
              </a:rPr>
              <a:t> </a:t>
            </a:r>
            <a:r>
              <a:rPr sz="1071" dirty="0">
                <a:latin typeface="Arial"/>
                <a:cs typeface="Arial"/>
              </a:rPr>
              <a:t>ring</a:t>
            </a:r>
            <a:r>
              <a:rPr sz="1071" spc="-19" dirty="0">
                <a:latin typeface="Arial"/>
                <a:cs typeface="Arial"/>
              </a:rPr>
              <a:t> </a:t>
            </a:r>
            <a:r>
              <a:rPr sz="1071" dirty="0">
                <a:latin typeface="Arial"/>
                <a:cs typeface="Arial"/>
              </a:rPr>
              <a:t>suitable</a:t>
            </a:r>
            <a:r>
              <a:rPr sz="1071" spc="-24"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recommended</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your</a:t>
            </a:r>
            <a:r>
              <a:rPr sz="1071" spc="-24" dirty="0">
                <a:latin typeface="Arial"/>
                <a:cs typeface="Arial"/>
              </a:rPr>
              <a:t> </a:t>
            </a:r>
            <a:r>
              <a:rPr sz="1071" dirty="0">
                <a:latin typeface="Arial"/>
                <a:cs typeface="Arial"/>
              </a:rPr>
              <a:t>air</a:t>
            </a:r>
            <a:r>
              <a:rPr sz="1071" spc="-19" dirty="0">
                <a:latin typeface="Arial"/>
                <a:cs typeface="Arial"/>
              </a:rPr>
              <a:t> </a:t>
            </a:r>
            <a:r>
              <a:rPr sz="1071" dirty="0">
                <a:latin typeface="Arial"/>
                <a:cs typeface="Arial"/>
              </a:rPr>
              <a:t>conditioning</a:t>
            </a:r>
            <a:r>
              <a:rPr sz="1071" spc="-24" dirty="0">
                <a:latin typeface="Arial"/>
                <a:cs typeface="Arial"/>
              </a:rPr>
              <a:t> </a:t>
            </a:r>
            <a:r>
              <a:rPr sz="1071" spc="-10" dirty="0">
                <a:latin typeface="Arial"/>
                <a:cs typeface="Arial"/>
              </a:rPr>
              <a:t>manual.</a:t>
            </a:r>
            <a:endParaRPr sz="1071">
              <a:latin typeface="Arial"/>
              <a:cs typeface="Arial"/>
            </a:endParaRPr>
          </a:p>
          <a:p>
            <a:pPr marL="455161" lvl="2" indent="-442792" algn="just">
              <a:spcBef>
                <a:spcPts val="1144"/>
              </a:spcBef>
              <a:buFont typeface="Arial"/>
              <a:buAutoNum type="arabicPeriod" startAt="4"/>
              <a:tabLst>
                <a:tab pos="455161" algn="l"/>
              </a:tabLst>
            </a:pPr>
            <a:r>
              <a:rPr sz="1071" b="1" dirty="0">
                <a:latin typeface="Arial"/>
                <a:cs typeface="Arial"/>
              </a:rPr>
              <a:t>Charging</a:t>
            </a:r>
            <a:r>
              <a:rPr sz="1071" b="1" spc="-58" dirty="0">
                <a:latin typeface="Arial"/>
                <a:cs typeface="Arial"/>
              </a:rPr>
              <a:t> </a:t>
            </a:r>
            <a:r>
              <a:rPr sz="1071" b="1" spc="-19" dirty="0">
                <a:latin typeface="Arial"/>
                <a:cs typeface="Arial"/>
              </a:rPr>
              <a:t>Ports</a:t>
            </a:r>
            <a:endParaRPr sz="1071">
              <a:latin typeface="Arial"/>
              <a:cs typeface="Arial"/>
            </a:endParaRPr>
          </a:p>
          <a:p>
            <a:pPr marL="12369" marR="5566" indent="-618" algn="just">
              <a:lnSpc>
                <a:spcPct val="143700"/>
              </a:lnSpc>
              <a:spcBef>
                <a:spcPts val="584"/>
              </a:spcBef>
            </a:pPr>
            <a:r>
              <a:rPr sz="1071" spc="-10" dirty="0">
                <a:latin typeface="Arial"/>
                <a:cs typeface="Arial"/>
              </a:rPr>
              <a:t>Charging</a:t>
            </a:r>
            <a:r>
              <a:rPr sz="1071" spc="-44" dirty="0">
                <a:latin typeface="Arial"/>
                <a:cs typeface="Arial"/>
              </a:rPr>
              <a:t> </a:t>
            </a:r>
            <a:r>
              <a:rPr sz="1071" dirty="0">
                <a:latin typeface="Arial"/>
                <a:cs typeface="Arial"/>
              </a:rPr>
              <a:t>ports</a:t>
            </a:r>
            <a:r>
              <a:rPr sz="1071" spc="-39" dirty="0">
                <a:latin typeface="Arial"/>
                <a:cs typeface="Arial"/>
              </a:rPr>
              <a:t> </a:t>
            </a:r>
            <a:r>
              <a:rPr sz="1071" dirty="0">
                <a:latin typeface="Arial"/>
                <a:cs typeface="Arial"/>
              </a:rPr>
              <a:t>are</a:t>
            </a:r>
            <a:r>
              <a:rPr sz="1071" spc="-44" dirty="0">
                <a:latin typeface="Arial"/>
                <a:cs typeface="Arial"/>
              </a:rPr>
              <a:t> </a:t>
            </a:r>
            <a:r>
              <a:rPr sz="1071" dirty="0">
                <a:latin typeface="Arial"/>
                <a:cs typeface="Arial"/>
              </a:rPr>
              <a:t>fitted</a:t>
            </a:r>
            <a:r>
              <a:rPr sz="1071" spc="-39" dirty="0">
                <a:latin typeface="Arial"/>
                <a:cs typeface="Arial"/>
              </a:rPr>
              <a:t> </a:t>
            </a:r>
            <a:r>
              <a:rPr sz="1071" dirty="0">
                <a:latin typeface="Arial"/>
                <a:cs typeface="Arial"/>
              </a:rPr>
              <a:t>onto</a:t>
            </a:r>
            <a:r>
              <a:rPr sz="1071" spc="-44" dirty="0">
                <a:latin typeface="Arial"/>
                <a:cs typeface="Arial"/>
              </a:rPr>
              <a:t> </a:t>
            </a:r>
            <a:r>
              <a:rPr sz="1071" spc="-10" dirty="0">
                <a:latin typeface="Arial"/>
                <a:cs typeface="Arial"/>
              </a:rPr>
              <a:t>components</a:t>
            </a:r>
            <a:r>
              <a:rPr sz="1071" spc="-39" dirty="0">
                <a:latin typeface="Arial"/>
                <a:cs typeface="Arial"/>
              </a:rPr>
              <a:t> </a:t>
            </a:r>
            <a:r>
              <a:rPr sz="1071" dirty="0">
                <a:latin typeface="Arial"/>
                <a:cs typeface="Arial"/>
              </a:rPr>
              <a:t>such</a:t>
            </a:r>
            <a:r>
              <a:rPr sz="1071" spc="-44" dirty="0">
                <a:latin typeface="Arial"/>
                <a:cs typeface="Arial"/>
              </a:rPr>
              <a:t> </a:t>
            </a:r>
            <a:r>
              <a:rPr sz="1071" dirty="0">
                <a:latin typeface="Arial"/>
                <a:cs typeface="Arial"/>
              </a:rPr>
              <a:t>as</a:t>
            </a:r>
            <a:r>
              <a:rPr sz="1071" spc="-39" dirty="0">
                <a:latin typeface="Arial"/>
                <a:cs typeface="Arial"/>
              </a:rPr>
              <a:t> </a:t>
            </a:r>
            <a:r>
              <a:rPr sz="1071" dirty="0">
                <a:latin typeface="Arial"/>
                <a:cs typeface="Arial"/>
              </a:rPr>
              <a:t>hoses,</a:t>
            </a:r>
            <a:r>
              <a:rPr sz="1071" spc="-44" dirty="0">
                <a:latin typeface="Arial"/>
                <a:cs typeface="Arial"/>
              </a:rPr>
              <a:t> </a:t>
            </a:r>
            <a:r>
              <a:rPr sz="1071" dirty="0">
                <a:latin typeface="Arial"/>
                <a:cs typeface="Arial"/>
              </a:rPr>
              <a:t>tubes,</a:t>
            </a:r>
            <a:r>
              <a:rPr sz="1071" spc="-39"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filter</a:t>
            </a:r>
            <a:r>
              <a:rPr sz="1071" spc="-44" dirty="0">
                <a:latin typeface="Arial"/>
                <a:cs typeface="Arial"/>
              </a:rPr>
              <a:t> </a:t>
            </a:r>
            <a:r>
              <a:rPr sz="1071" dirty="0">
                <a:latin typeface="Arial"/>
                <a:cs typeface="Arial"/>
              </a:rPr>
              <a:t>dryer</a:t>
            </a:r>
            <a:r>
              <a:rPr sz="1071" spc="-44" dirty="0">
                <a:latin typeface="Arial"/>
                <a:cs typeface="Arial"/>
              </a:rPr>
              <a:t> </a:t>
            </a:r>
            <a:r>
              <a:rPr sz="1071" dirty="0">
                <a:latin typeface="Arial"/>
                <a:cs typeface="Arial"/>
              </a:rPr>
              <a:t>receivers.</a:t>
            </a:r>
            <a:r>
              <a:rPr sz="1071" spc="-39" dirty="0">
                <a:latin typeface="Arial"/>
                <a:cs typeface="Arial"/>
              </a:rPr>
              <a:t> </a:t>
            </a:r>
            <a:r>
              <a:rPr sz="1071" spc="-10" dirty="0">
                <a:latin typeface="Arial"/>
                <a:cs typeface="Arial"/>
              </a:rPr>
              <a:t>These </a:t>
            </a:r>
            <a:r>
              <a:rPr sz="1071" dirty="0">
                <a:latin typeface="Arial"/>
                <a:cs typeface="Arial"/>
              </a:rPr>
              <a:t>charge</a:t>
            </a:r>
            <a:r>
              <a:rPr sz="1071" spc="58" dirty="0">
                <a:latin typeface="Arial"/>
                <a:cs typeface="Arial"/>
              </a:rPr>
              <a:t> </a:t>
            </a:r>
            <a:r>
              <a:rPr sz="1071" dirty="0">
                <a:latin typeface="Arial"/>
                <a:cs typeface="Arial"/>
              </a:rPr>
              <a:t>ports</a:t>
            </a:r>
            <a:r>
              <a:rPr sz="1071" spc="63" dirty="0">
                <a:latin typeface="Arial"/>
                <a:cs typeface="Arial"/>
              </a:rPr>
              <a:t> </a:t>
            </a:r>
            <a:r>
              <a:rPr sz="1071" dirty="0">
                <a:latin typeface="Arial"/>
                <a:cs typeface="Arial"/>
              </a:rPr>
              <a:t>enable</a:t>
            </a:r>
            <a:r>
              <a:rPr sz="1071" spc="63"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A/C</a:t>
            </a:r>
            <a:r>
              <a:rPr sz="1071" spc="58" dirty="0">
                <a:latin typeface="Arial"/>
                <a:cs typeface="Arial"/>
              </a:rPr>
              <a:t> </a:t>
            </a:r>
            <a:r>
              <a:rPr sz="1071" dirty="0">
                <a:latin typeface="Arial"/>
                <a:cs typeface="Arial"/>
              </a:rPr>
              <a:t>system</a:t>
            </a:r>
            <a:r>
              <a:rPr sz="1071" spc="54" dirty="0">
                <a:latin typeface="Arial"/>
                <a:cs typeface="Arial"/>
              </a:rPr>
              <a:t> </a:t>
            </a:r>
            <a:r>
              <a:rPr sz="1071" dirty="0">
                <a:latin typeface="Arial"/>
                <a:cs typeface="Arial"/>
              </a:rPr>
              <a:t>to</a:t>
            </a:r>
            <a:r>
              <a:rPr sz="1071" spc="63" dirty="0">
                <a:latin typeface="Arial"/>
                <a:cs typeface="Arial"/>
              </a:rPr>
              <a:t> </a:t>
            </a:r>
            <a:r>
              <a:rPr sz="1071" dirty="0">
                <a:latin typeface="Arial"/>
                <a:cs typeface="Arial"/>
              </a:rPr>
              <a:t>be</a:t>
            </a:r>
            <a:r>
              <a:rPr sz="1071" spc="63" dirty="0">
                <a:latin typeface="Arial"/>
                <a:cs typeface="Arial"/>
              </a:rPr>
              <a:t> </a:t>
            </a:r>
            <a:r>
              <a:rPr sz="1071" dirty="0">
                <a:latin typeface="Arial"/>
                <a:cs typeface="Arial"/>
              </a:rPr>
              <a:t>serviced</a:t>
            </a:r>
            <a:r>
              <a:rPr sz="1071" spc="63" dirty="0">
                <a:latin typeface="Arial"/>
                <a:cs typeface="Arial"/>
              </a:rPr>
              <a:t> </a:t>
            </a:r>
            <a:r>
              <a:rPr sz="1071" dirty="0">
                <a:latin typeface="Arial"/>
                <a:cs typeface="Arial"/>
              </a:rPr>
              <a:t>and</a:t>
            </a:r>
            <a:r>
              <a:rPr sz="1071" spc="63" dirty="0">
                <a:latin typeface="Arial"/>
                <a:cs typeface="Arial"/>
              </a:rPr>
              <a:t> </a:t>
            </a:r>
            <a:r>
              <a:rPr sz="1071" dirty="0">
                <a:latin typeface="Arial"/>
                <a:cs typeface="Arial"/>
              </a:rPr>
              <a:t>tested</a:t>
            </a:r>
            <a:r>
              <a:rPr sz="1071" spc="58" dirty="0">
                <a:latin typeface="Arial"/>
                <a:cs typeface="Arial"/>
              </a:rPr>
              <a:t> </a:t>
            </a:r>
            <a:r>
              <a:rPr sz="1071" dirty="0">
                <a:latin typeface="Arial"/>
                <a:cs typeface="Arial"/>
              </a:rPr>
              <a:t>whilst</a:t>
            </a:r>
            <a:r>
              <a:rPr sz="1071" spc="54" dirty="0">
                <a:latin typeface="Arial"/>
                <a:cs typeface="Arial"/>
              </a:rPr>
              <a:t> </a:t>
            </a:r>
            <a:r>
              <a:rPr sz="1071" dirty="0">
                <a:latin typeface="Arial"/>
                <a:cs typeface="Arial"/>
              </a:rPr>
              <a:t>under</a:t>
            </a:r>
            <a:r>
              <a:rPr sz="1071" spc="58" dirty="0">
                <a:latin typeface="Arial"/>
                <a:cs typeface="Arial"/>
              </a:rPr>
              <a:t> </a:t>
            </a:r>
            <a:r>
              <a:rPr sz="1071" dirty="0">
                <a:latin typeface="Arial"/>
                <a:cs typeface="Arial"/>
              </a:rPr>
              <a:t>pressure.</a:t>
            </a:r>
            <a:r>
              <a:rPr sz="1071" spc="63" dirty="0">
                <a:latin typeface="Arial"/>
                <a:cs typeface="Arial"/>
              </a:rPr>
              <a:t> </a:t>
            </a:r>
            <a:r>
              <a:rPr sz="1071" spc="-10" dirty="0">
                <a:latin typeface="Arial"/>
                <a:cs typeface="Arial"/>
              </a:rPr>
              <a:t>Different</a:t>
            </a:r>
            <a:endParaRPr sz="1071">
              <a:latin typeface="Arial"/>
              <a:cs typeface="Arial"/>
            </a:endParaRPr>
          </a:p>
        </p:txBody>
      </p:sp>
      <p:pic>
        <p:nvPicPr>
          <p:cNvPr id="3" name="object 3"/>
          <p:cNvPicPr/>
          <p:nvPr/>
        </p:nvPicPr>
        <p:blipFill>
          <a:blip r:embed="rId2" cstate="print"/>
          <a:stretch>
            <a:fillRect/>
          </a:stretch>
        </p:blipFill>
        <p:spPr>
          <a:xfrm>
            <a:off x="2551056" y="1345826"/>
            <a:ext cx="2481535" cy="1887353"/>
          </a:xfrm>
          <a:prstGeom prst="rect">
            <a:avLst/>
          </a:prstGeom>
        </p:spPr>
      </p:pic>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45</a:t>
            </a:r>
          </a:p>
        </p:txBody>
      </p:sp>
      <p:sp>
        <p:nvSpPr>
          <p:cNvPr id="9" name="object 3">
            <a:extLst>
              <a:ext uri="{FF2B5EF4-FFF2-40B4-BE49-F238E27FC236}">
                <a16:creationId xmlns:a16="http://schemas.microsoft.com/office/drawing/2014/main" id="{129C760C-B020-BD7F-6ECA-BD6D521B33E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569142540"/>
              </p:ext>
            </p:extLst>
          </p:nvPr>
        </p:nvGraphicFramePr>
        <p:xfrm>
          <a:off x="871942" y="817096"/>
          <a:ext cx="5825316" cy="9812985"/>
        </p:xfrm>
        <a:graphic>
          <a:graphicData uri="http://schemas.openxmlformats.org/drawingml/2006/table">
            <a:tbl>
              <a:tblPr firstRow="1" bandRow="1">
                <a:tableStyleId>{2D5ABB26-0587-4C30-8999-92F81FD0307C}</a:tableStyleId>
              </a:tblPr>
              <a:tblGrid>
                <a:gridCol w="373513">
                  <a:extLst>
                    <a:ext uri="{9D8B030D-6E8A-4147-A177-3AD203B41FA5}">
                      <a16:colId xmlns:a16="http://schemas.microsoft.com/office/drawing/2014/main" val="20000"/>
                    </a:ext>
                  </a:extLst>
                </a:gridCol>
                <a:gridCol w="5451803">
                  <a:extLst>
                    <a:ext uri="{9D8B030D-6E8A-4147-A177-3AD203B41FA5}">
                      <a16:colId xmlns:a16="http://schemas.microsoft.com/office/drawing/2014/main" val="20001"/>
                    </a:ext>
                  </a:extLst>
                </a:gridCol>
              </a:tblGrid>
              <a:tr h="282067">
                <a:tc>
                  <a:txBody>
                    <a:bodyPr/>
                    <a:lstStyle/>
                    <a:p>
                      <a:pPr>
                        <a:lnSpc>
                          <a:spcPct val="100000"/>
                        </a:lnSpc>
                      </a:pPr>
                      <a:endParaRPr sz="1100">
                        <a:latin typeface="Times New Roman"/>
                        <a:cs typeface="Times New Roman"/>
                      </a:endParaRPr>
                    </a:p>
                  </a:txBody>
                  <a:tcPr marL="0" marR="0" marT="0" marB="0">
                    <a:lnB w="6350">
                      <a:solidFill>
                        <a:srgbClr val="000000"/>
                      </a:solidFill>
                      <a:prstDash val="solid"/>
                    </a:lnB>
                  </a:tcPr>
                </a:tc>
                <a:tc>
                  <a:txBody>
                    <a:bodyPr/>
                    <a:lstStyle/>
                    <a:p>
                      <a:pPr marL="1812925">
                        <a:lnSpc>
                          <a:spcPct val="100000"/>
                        </a:lnSpc>
                        <a:spcBef>
                          <a:spcPts val="680"/>
                        </a:spcBef>
                      </a:pPr>
                      <a:r>
                        <a:rPr sz="1100" i="1" dirty="0">
                          <a:latin typeface="Verdana"/>
                          <a:cs typeface="Verdana"/>
                        </a:rPr>
                        <a:t>HVAC</a:t>
                      </a:r>
                      <a:r>
                        <a:rPr sz="1100" i="1" spc="-20" dirty="0">
                          <a:latin typeface="Verdana"/>
                          <a:cs typeface="Verdana"/>
                        </a:rPr>
                        <a:t> </a:t>
                      </a:r>
                      <a:r>
                        <a:rPr sz="1100" i="1" dirty="0">
                          <a:latin typeface="Verdana"/>
                          <a:cs typeface="Verdana"/>
                        </a:rPr>
                        <a:t>System</a:t>
                      </a:r>
                      <a:r>
                        <a:rPr sz="1100" i="1" spc="-20" dirty="0">
                          <a:latin typeface="Verdana"/>
                          <a:cs typeface="Verdana"/>
                        </a:rPr>
                        <a:t> </a:t>
                      </a:r>
                      <a:r>
                        <a:rPr sz="1100" i="1" dirty="0">
                          <a:latin typeface="Verdana"/>
                          <a:cs typeface="Verdana"/>
                        </a:rPr>
                        <a:t>for</a:t>
                      </a:r>
                      <a:r>
                        <a:rPr sz="1100" i="1" spc="-20" dirty="0">
                          <a:latin typeface="Verdana"/>
                          <a:cs typeface="Verdana"/>
                        </a:rPr>
                        <a:t> </a:t>
                      </a:r>
                      <a:r>
                        <a:rPr sz="1100" i="1" dirty="0">
                          <a:latin typeface="Verdana"/>
                          <a:cs typeface="Verdana"/>
                        </a:rPr>
                        <a:t>Cars</a:t>
                      </a:r>
                      <a:r>
                        <a:rPr sz="1100" i="1" spc="-30" dirty="0">
                          <a:latin typeface="Verdana"/>
                          <a:cs typeface="Verdana"/>
                        </a:rPr>
                        <a:t> </a:t>
                      </a:r>
                      <a:r>
                        <a:rPr sz="1100" i="1" dirty="0">
                          <a:latin typeface="Verdana"/>
                          <a:cs typeface="Verdana"/>
                        </a:rPr>
                        <a:t>and</a:t>
                      </a:r>
                      <a:r>
                        <a:rPr sz="1100" i="1" spc="-20" dirty="0">
                          <a:latin typeface="Verdana"/>
                          <a:cs typeface="Verdana"/>
                        </a:rPr>
                        <a:t> </a:t>
                      </a:r>
                      <a:r>
                        <a:rPr sz="1100" i="1" spc="-10" dirty="0">
                          <a:latin typeface="Verdana"/>
                          <a:cs typeface="Verdana"/>
                        </a:rPr>
                        <a:t>Automotive</a:t>
                      </a:r>
                      <a:r>
                        <a:rPr sz="1100" i="1" spc="-20" dirty="0">
                          <a:latin typeface="Verdana"/>
                          <a:cs typeface="Verdana"/>
                        </a:rPr>
                        <a:t> </a:t>
                      </a:r>
                      <a:r>
                        <a:rPr sz="1100" i="1" dirty="0">
                          <a:latin typeface="Verdana"/>
                          <a:cs typeface="Verdana"/>
                        </a:rPr>
                        <a:t>Vehicles</a:t>
                      </a:r>
                      <a:r>
                        <a:rPr sz="1100" i="1" spc="-10" dirty="0">
                          <a:latin typeface="Verdana"/>
                          <a:cs typeface="Verdana"/>
                        </a:rPr>
                        <a:t> </a:t>
                      </a:r>
                      <a:endParaRPr sz="1100" dirty="0">
                        <a:latin typeface="Verdana"/>
                        <a:cs typeface="Verdana"/>
                      </a:endParaRPr>
                    </a:p>
                  </a:txBody>
                  <a:tcPr marL="0" marR="0" marT="84102" marB="0">
                    <a:lnB w="6350">
                      <a:solidFill>
                        <a:srgbClr val="000000"/>
                      </a:solidFill>
                      <a:prstDash val="solid"/>
                    </a:lnB>
                  </a:tcPr>
                </a:tc>
                <a:extLst>
                  <a:ext uri="{0D108BD9-81ED-4DB2-BD59-A6C34878D82A}">
                    <a16:rowId xmlns:a16="http://schemas.microsoft.com/office/drawing/2014/main" val="10000"/>
                  </a:ext>
                </a:extLst>
              </a:tr>
              <a:tr h="583781">
                <a:tc>
                  <a:txBody>
                    <a:bodyPr/>
                    <a:lstStyle/>
                    <a:p>
                      <a:pPr>
                        <a:lnSpc>
                          <a:spcPct val="100000"/>
                        </a:lnSpc>
                        <a:spcBef>
                          <a:spcPts val="925"/>
                        </a:spcBef>
                      </a:pPr>
                      <a:endParaRPr sz="1400">
                        <a:latin typeface="Times New Roman"/>
                        <a:cs typeface="Times New Roman"/>
                      </a:endParaRPr>
                    </a:p>
                    <a:p>
                      <a:pPr marL="19050">
                        <a:lnSpc>
                          <a:spcPct val="100000"/>
                        </a:lnSpc>
                        <a:spcBef>
                          <a:spcPts val="5"/>
                        </a:spcBef>
                      </a:pPr>
                      <a:r>
                        <a:rPr sz="1400" spc="-20" dirty="0">
                          <a:latin typeface="Arial"/>
                          <a:cs typeface="Arial"/>
                        </a:rPr>
                        <a:t>2.16</a:t>
                      </a:r>
                      <a:endParaRPr sz="1400">
                        <a:latin typeface="Arial"/>
                        <a:cs typeface="Arial"/>
                      </a:endParaRPr>
                    </a:p>
                  </a:txBody>
                  <a:tcPr marL="0" marR="0" marT="114404" marB="0">
                    <a:lnT w="6350">
                      <a:solidFill>
                        <a:srgbClr val="000000"/>
                      </a:solidFill>
                      <a:prstDash val="solid"/>
                    </a:lnT>
                  </a:tcPr>
                </a:tc>
                <a:tc>
                  <a:txBody>
                    <a:bodyPr/>
                    <a:lstStyle/>
                    <a:p>
                      <a:pPr>
                        <a:lnSpc>
                          <a:spcPct val="100000"/>
                        </a:lnSpc>
                        <a:spcBef>
                          <a:spcPts val="925"/>
                        </a:spcBef>
                      </a:pPr>
                      <a:endParaRPr sz="1400">
                        <a:latin typeface="Times New Roman"/>
                        <a:cs typeface="Times New Roman"/>
                      </a:endParaRPr>
                    </a:p>
                    <a:p>
                      <a:pPr marL="92075">
                        <a:lnSpc>
                          <a:spcPct val="100000"/>
                        </a:lnSpc>
                        <a:spcBef>
                          <a:spcPts val="5"/>
                        </a:spcBef>
                      </a:pPr>
                      <a:r>
                        <a:rPr sz="1400" dirty="0">
                          <a:latin typeface="Arial"/>
                          <a:cs typeface="Arial"/>
                        </a:rPr>
                        <a:t>Evaporator</a:t>
                      </a:r>
                      <a:r>
                        <a:rPr sz="1400" spc="-45" dirty="0">
                          <a:latin typeface="Arial"/>
                          <a:cs typeface="Arial"/>
                        </a:rPr>
                        <a:t> </a:t>
                      </a:r>
                      <a:r>
                        <a:rPr sz="1400" spc="-10" dirty="0">
                          <a:latin typeface="Arial"/>
                          <a:cs typeface="Arial"/>
                        </a:rPr>
                        <a:t>Fan/Blower</a:t>
                      </a:r>
                      <a:endParaRPr sz="1400">
                        <a:latin typeface="Arial"/>
                        <a:cs typeface="Arial"/>
                      </a:endParaRPr>
                    </a:p>
                  </a:txBody>
                  <a:tcPr marL="0" marR="0" marT="114404" marB="0">
                    <a:lnT w="6350">
                      <a:solidFill>
                        <a:srgbClr val="000000"/>
                      </a:solidFill>
                      <a:prstDash val="solid"/>
                    </a:lnT>
                  </a:tcPr>
                </a:tc>
                <a:extLst>
                  <a:ext uri="{0D108BD9-81ED-4DB2-BD59-A6C34878D82A}">
                    <a16:rowId xmlns:a16="http://schemas.microsoft.com/office/drawing/2014/main" val="10001"/>
                  </a:ext>
                </a:extLst>
              </a:tr>
              <a:tr h="350128">
                <a:tc>
                  <a:txBody>
                    <a:bodyPr/>
                    <a:lstStyle/>
                    <a:p>
                      <a:pPr marL="19050">
                        <a:lnSpc>
                          <a:spcPct val="100000"/>
                        </a:lnSpc>
                        <a:spcBef>
                          <a:spcPts val="525"/>
                        </a:spcBef>
                      </a:pPr>
                      <a:r>
                        <a:rPr sz="1400" spc="-20" dirty="0">
                          <a:latin typeface="Arial"/>
                          <a:cs typeface="Arial"/>
                        </a:rPr>
                        <a:t>2.17</a:t>
                      </a:r>
                      <a:endParaRPr sz="1400">
                        <a:latin typeface="Arial"/>
                        <a:cs typeface="Arial"/>
                      </a:endParaRPr>
                    </a:p>
                  </a:txBody>
                  <a:tcPr marL="0" marR="0" marT="64932" marB="0"/>
                </a:tc>
                <a:tc>
                  <a:txBody>
                    <a:bodyPr/>
                    <a:lstStyle/>
                    <a:p>
                      <a:pPr marL="92710">
                        <a:lnSpc>
                          <a:spcPct val="100000"/>
                        </a:lnSpc>
                        <a:spcBef>
                          <a:spcPts val="525"/>
                        </a:spcBef>
                      </a:pPr>
                      <a:r>
                        <a:rPr sz="1400" dirty="0">
                          <a:latin typeface="Arial"/>
                          <a:cs typeface="Arial"/>
                        </a:rPr>
                        <a:t>Cabin</a:t>
                      </a:r>
                      <a:r>
                        <a:rPr sz="1400" spc="-35" dirty="0">
                          <a:latin typeface="Arial"/>
                          <a:cs typeface="Arial"/>
                        </a:rPr>
                        <a:t> </a:t>
                      </a:r>
                      <a:r>
                        <a:rPr sz="1400" spc="-10" dirty="0">
                          <a:latin typeface="Arial"/>
                          <a:cs typeface="Arial"/>
                        </a:rPr>
                        <a:t>Filters</a:t>
                      </a:r>
                      <a:endParaRPr sz="1400">
                        <a:latin typeface="Arial"/>
                        <a:cs typeface="Arial"/>
                      </a:endParaRPr>
                    </a:p>
                  </a:txBody>
                  <a:tcPr marL="0" marR="0" marT="64932" marB="0"/>
                </a:tc>
                <a:extLst>
                  <a:ext uri="{0D108BD9-81ED-4DB2-BD59-A6C34878D82A}">
                    <a16:rowId xmlns:a16="http://schemas.microsoft.com/office/drawing/2014/main" val="10002"/>
                  </a:ext>
                </a:extLst>
              </a:tr>
              <a:tr h="350128">
                <a:tc>
                  <a:txBody>
                    <a:bodyPr/>
                    <a:lstStyle/>
                    <a:p>
                      <a:pPr marL="19050">
                        <a:lnSpc>
                          <a:spcPct val="100000"/>
                        </a:lnSpc>
                        <a:spcBef>
                          <a:spcPts val="525"/>
                        </a:spcBef>
                      </a:pPr>
                      <a:r>
                        <a:rPr sz="1400" spc="-20" dirty="0">
                          <a:latin typeface="Arial"/>
                          <a:cs typeface="Arial"/>
                        </a:rPr>
                        <a:t>2.18</a:t>
                      </a:r>
                      <a:endParaRPr sz="1400">
                        <a:latin typeface="Arial"/>
                        <a:cs typeface="Arial"/>
                      </a:endParaRPr>
                    </a:p>
                  </a:txBody>
                  <a:tcPr marL="0" marR="0" marT="64932" marB="0"/>
                </a:tc>
                <a:tc>
                  <a:txBody>
                    <a:bodyPr/>
                    <a:lstStyle/>
                    <a:p>
                      <a:pPr marL="92710">
                        <a:lnSpc>
                          <a:spcPct val="100000"/>
                        </a:lnSpc>
                        <a:spcBef>
                          <a:spcPts val="525"/>
                        </a:spcBef>
                      </a:pPr>
                      <a:r>
                        <a:rPr sz="1400" dirty="0">
                          <a:latin typeface="Arial"/>
                          <a:cs typeface="Arial"/>
                        </a:rPr>
                        <a:t>Other</a:t>
                      </a:r>
                      <a:r>
                        <a:rPr sz="1400" spc="20" dirty="0">
                          <a:latin typeface="Arial"/>
                          <a:cs typeface="Arial"/>
                        </a:rPr>
                        <a:t> </a:t>
                      </a:r>
                      <a:r>
                        <a:rPr sz="1400" spc="-10" dirty="0">
                          <a:latin typeface="Arial"/>
                          <a:cs typeface="Arial"/>
                        </a:rPr>
                        <a:t>Miscellaneous</a:t>
                      </a:r>
                      <a:r>
                        <a:rPr sz="1400" spc="25" dirty="0">
                          <a:latin typeface="Arial"/>
                          <a:cs typeface="Arial"/>
                        </a:rPr>
                        <a:t> </a:t>
                      </a:r>
                      <a:r>
                        <a:rPr sz="1400" spc="-10" dirty="0">
                          <a:latin typeface="Arial"/>
                          <a:cs typeface="Arial"/>
                        </a:rPr>
                        <a:t>Components</a:t>
                      </a:r>
                      <a:endParaRPr sz="1400">
                        <a:latin typeface="Arial"/>
                        <a:cs typeface="Arial"/>
                      </a:endParaRPr>
                    </a:p>
                  </a:txBody>
                  <a:tcPr marL="0" marR="0" marT="64932" marB="0"/>
                </a:tc>
                <a:extLst>
                  <a:ext uri="{0D108BD9-81ED-4DB2-BD59-A6C34878D82A}">
                    <a16:rowId xmlns:a16="http://schemas.microsoft.com/office/drawing/2014/main" val="10003"/>
                  </a:ext>
                </a:extLst>
              </a:tr>
              <a:tr h="350128">
                <a:tc>
                  <a:txBody>
                    <a:bodyPr/>
                    <a:lstStyle/>
                    <a:p>
                      <a:pPr marL="19050">
                        <a:lnSpc>
                          <a:spcPct val="100000"/>
                        </a:lnSpc>
                        <a:spcBef>
                          <a:spcPts val="530"/>
                        </a:spcBef>
                      </a:pPr>
                      <a:r>
                        <a:rPr sz="1400" spc="-20" dirty="0">
                          <a:latin typeface="Arial"/>
                          <a:cs typeface="Arial"/>
                        </a:rPr>
                        <a:t>2.19</a:t>
                      </a:r>
                      <a:endParaRPr sz="1400">
                        <a:latin typeface="Arial"/>
                        <a:cs typeface="Arial"/>
                      </a:endParaRPr>
                    </a:p>
                  </a:txBody>
                  <a:tcPr marL="0" marR="0" marT="65550" marB="0"/>
                </a:tc>
                <a:tc>
                  <a:txBody>
                    <a:bodyPr/>
                    <a:lstStyle/>
                    <a:p>
                      <a:pPr marL="92710">
                        <a:lnSpc>
                          <a:spcPct val="100000"/>
                        </a:lnSpc>
                        <a:spcBef>
                          <a:spcPts val="530"/>
                        </a:spcBef>
                      </a:pPr>
                      <a:r>
                        <a:rPr sz="1400" spc="-10" dirty="0">
                          <a:latin typeface="Arial"/>
                          <a:cs typeface="Arial"/>
                        </a:rPr>
                        <a:t>Heating</a:t>
                      </a:r>
                      <a:endParaRPr sz="1400">
                        <a:latin typeface="Arial"/>
                        <a:cs typeface="Arial"/>
                      </a:endParaRPr>
                    </a:p>
                  </a:txBody>
                  <a:tcPr marL="0" marR="0" marT="65550" marB="0"/>
                </a:tc>
                <a:extLst>
                  <a:ext uri="{0D108BD9-81ED-4DB2-BD59-A6C34878D82A}">
                    <a16:rowId xmlns:a16="http://schemas.microsoft.com/office/drawing/2014/main" val="10004"/>
                  </a:ext>
                </a:extLst>
              </a:tr>
              <a:tr h="350128">
                <a:tc>
                  <a:txBody>
                    <a:bodyPr/>
                    <a:lstStyle/>
                    <a:p>
                      <a:pPr marL="19050">
                        <a:lnSpc>
                          <a:spcPct val="100000"/>
                        </a:lnSpc>
                        <a:spcBef>
                          <a:spcPts val="525"/>
                        </a:spcBef>
                      </a:pPr>
                      <a:r>
                        <a:rPr sz="1400" b="1" spc="-20" dirty="0">
                          <a:latin typeface="Arial"/>
                          <a:cs typeface="Arial"/>
                        </a:rPr>
                        <a:t>3.0.</a:t>
                      </a:r>
                      <a:endParaRPr sz="1400">
                        <a:latin typeface="Arial"/>
                        <a:cs typeface="Arial"/>
                      </a:endParaRPr>
                    </a:p>
                  </a:txBody>
                  <a:tcPr marL="0" marR="0" marT="64932" marB="0"/>
                </a:tc>
                <a:tc>
                  <a:txBody>
                    <a:bodyPr/>
                    <a:lstStyle/>
                    <a:p>
                      <a:pPr marL="92710">
                        <a:lnSpc>
                          <a:spcPct val="100000"/>
                        </a:lnSpc>
                        <a:spcBef>
                          <a:spcPts val="525"/>
                        </a:spcBef>
                      </a:pPr>
                      <a:r>
                        <a:rPr sz="1400" b="1" dirty="0">
                          <a:latin typeface="Arial"/>
                          <a:cs typeface="Arial"/>
                        </a:rPr>
                        <a:t>CHAPTER</a:t>
                      </a:r>
                      <a:r>
                        <a:rPr sz="1400" b="1" spc="-40" dirty="0">
                          <a:latin typeface="Arial"/>
                          <a:cs typeface="Arial"/>
                        </a:rPr>
                        <a:t> </a:t>
                      </a:r>
                      <a:r>
                        <a:rPr sz="1400" b="1" dirty="0">
                          <a:latin typeface="Arial"/>
                          <a:cs typeface="Arial"/>
                        </a:rPr>
                        <a:t>3:</a:t>
                      </a:r>
                      <a:r>
                        <a:rPr sz="1400" b="1" spc="-40" dirty="0">
                          <a:latin typeface="Arial"/>
                          <a:cs typeface="Arial"/>
                        </a:rPr>
                        <a:t> </a:t>
                      </a:r>
                      <a:r>
                        <a:rPr sz="1400" b="1" dirty="0">
                          <a:latin typeface="Arial"/>
                          <a:cs typeface="Arial"/>
                        </a:rPr>
                        <a:t>SYSTEMS</a:t>
                      </a:r>
                      <a:r>
                        <a:rPr sz="1400" b="1" spc="-40" dirty="0">
                          <a:latin typeface="Arial"/>
                          <a:cs typeface="Arial"/>
                        </a:rPr>
                        <a:t> </a:t>
                      </a:r>
                      <a:r>
                        <a:rPr sz="1400" b="1" dirty="0">
                          <a:latin typeface="Arial"/>
                          <a:cs typeface="Arial"/>
                        </a:rPr>
                        <a:t>OPERATION</a:t>
                      </a:r>
                      <a:r>
                        <a:rPr sz="1400" b="1" spc="-40" dirty="0">
                          <a:latin typeface="Arial"/>
                          <a:cs typeface="Arial"/>
                        </a:rPr>
                        <a:t> </a:t>
                      </a:r>
                      <a:r>
                        <a:rPr sz="1400" b="1" dirty="0">
                          <a:latin typeface="Arial"/>
                          <a:cs typeface="Arial"/>
                        </a:rPr>
                        <a:t>OVERVIEW</a:t>
                      </a:r>
                      <a:r>
                        <a:rPr sz="1400" b="1" spc="-40" dirty="0">
                          <a:latin typeface="Arial"/>
                          <a:cs typeface="Arial"/>
                        </a:rPr>
                        <a:t> </a:t>
                      </a:r>
                      <a:r>
                        <a:rPr sz="1400" b="1" dirty="0">
                          <a:latin typeface="Arial"/>
                          <a:cs typeface="Arial"/>
                        </a:rPr>
                        <a:t>&amp;</a:t>
                      </a:r>
                      <a:r>
                        <a:rPr sz="1400" b="1" spc="-45" dirty="0">
                          <a:latin typeface="Arial"/>
                          <a:cs typeface="Arial"/>
                        </a:rPr>
                        <a:t> </a:t>
                      </a:r>
                      <a:r>
                        <a:rPr sz="1400" b="1" dirty="0">
                          <a:latin typeface="Arial"/>
                          <a:cs typeface="Arial"/>
                        </a:rPr>
                        <a:t>SAFETY</a:t>
                      </a:r>
                      <a:r>
                        <a:rPr sz="1400" b="1" spc="-40" dirty="0">
                          <a:latin typeface="Arial"/>
                          <a:cs typeface="Arial"/>
                        </a:rPr>
                        <a:t> </a:t>
                      </a:r>
                      <a:r>
                        <a:rPr sz="1400" b="1" spc="-10" dirty="0">
                          <a:latin typeface="Arial"/>
                          <a:cs typeface="Arial"/>
                        </a:rPr>
                        <a:t>DEVICES</a:t>
                      </a:r>
                      <a:endParaRPr sz="1400">
                        <a:latin typeface="Arial"/>
                        <a:cs typeface="Arial"/>
                      </a:endParaRPr>
                    </a:p>
                  </a:txBody>
                  <a:tcPr marL="0" marR="0" marT="64932" marB="0"/>
                </a:tc>
                <a:extLst>
                  <a:ext uri="{0D108BD9-81ED-4DB2-BD59-A6C34878D82A}">
                    <a16:rowId xmlns:a16="http://schemas.microsoft.com/office/drawing/2014/main" val="10005"/>
                  </a:ext>
                </a:extLst>
              </a:tr>
              <a:tr h="350128">
                <a:tc>
                  <a:txBody>
                    <a:bodyPr/>
                    <a:lstStyle/>
                    <a:p>
                      <a:pPr marL="19050">
                        <a:lnSpc>
                          <a:spcPct val="100000"/>
                        </a:lnSpc>
                        <a:spcBef>
                          <a:spcPts val="525"/>
                        </a:spcBef>
                      </a:pPr>
                      <a:r>
                        <a:rPr sz="1400" spc="-25" dirty="0">
                          <a:latin typeface="Arial"/>
                          <a:cs typeface="Arial"/>
                        </a:rPr>
                        <a:t>3.1</a:t>
                      </a:r>
                      <a:endParaRPr sz="1400">
                        <a:latin typeface="Arial"/>
                        <a:cs typeface="Arial"/>
                      </a:endParaRPr>
                    </a:p>
                  </a:txBody>
                  <a:tcPr marL="0" marR="0" marT="64932" marB="0"/>
                </a:tc>
                <a:tc>
                  <a:txBody>
                    <a:bodyPr/>
                    <a:lstStyle/>
                    <a:p>
                      <a:pPr marL="92710">
                        <a:lnSpc>
                          <a:spcPct val="100000"/>
                        </a:lnSpc>
                        <a:spcBef>
                          <a:spcPts val="525"/>
                        </a:spcBef>
                      </a:pPr>
                      <a:r>
                        <a:rPr sz="1400" dirty="0">
                          <a:latin typeface="Arial"/>
                          <a:cs typeface="Arial"/>
                        </a:rPr>
                        <a:t>Controlling</a:t>
                      </a:r>
                      <a:r>
                        <a:rPr sz="1400" spc="-40" dirty="0">
                          <a:latin typeface="Arial"/>
                          <a:cs typeface="Arial"/>
                        </a:rPr>
                        <a:t> </a:t>
                      </a:r>
                      <a:r>
                        <a:rPr sz="1400" dirty="0">
                          <a:latin typeface="Arial"/>
                          <a:cs typeface="Arial"/>
                        </a:rPr>
                        <a:t>Refrigerant</a:t>
                      </a:r>
                      <a:r>
                        <a:rPr sz="1400" spc="-30" dirty="0">
                          <a:latin typeface="Arial"/>
                          <a:cs typeface="Arial"/>
                        </a:rPr>
                        <a:t> </a:t>
                      </a:r>
                      <a:r>
                        <a:rPr sz="1400" dirty="0">
                          <a:latin typeface="Arial"/>
                          <a:cs typeface="Arial"/>
                        </a:rPr>
                        <a:t>in</a:t>
                      </a:r>
                      <a:r>
                        <a:rPr sz="1400" spc="-30" dirty="0">
                          <a:latin typeface="Arial"/>
                          <a:cs typeface="Arial"/>
                        </a:rPr>
                        <a:t> </a:t>
                      </a:r>
                      <a:r>
                        <a:rPr sz="1400" dirty="0">
                          <a:latin typeface="Arial"/>
                          <a:cs typeface="Arial"/>
                        </a:rPr>
                        <a:t>A/C</a:t>
                      </a:r>
                      <a:r>
                        <a:rPr sz="1400" spc="-30" dirty="0">
                          <a:latin typeface="Arial"/>
                          <a:cs typeface="Arial"/>
                        </a:rPr>
                        <a:t> </a:t>
                      </a:r>
                      <a:r>
                        <a:rPr sz="1400" spc="-10" dirty="0">
                          <a:latin typeface="Arial"/>
                          <a:cs typeface="Arial"/>
                        </a:rPr>
                        <a:t>Systems</a:t>
                      </a:r>
                      <a:endParaRPr sz="1400">
                        <a:latin typeface="Arial"/>
                        <a:cs typeface="Arial"/>
                      </a:endParaRPr>
                    </a:p>
                  </a:txBody>
                  <a:tcPr marL="0" marR="0" marT="64932" marB="0"/>
                </a:tc>
                <a:extLst>
                  <a:ext uri="{0D108BD9-81ED-4DB2-BD59-A6C34878D82A}">
                    <a16:rowId xmlns:a16="http://schemas.microsoft.com/office/drawing/2014/main" val="10006"/>
                  </a:ext>
                </a:extLst>
              </a:tr>
              <a:tr h="350128">
                <a:tc>
                  <a:txBody>
                    <a:bodyPr/>
                    <a:lstStyle/>
                    <a:p>
                      <a:pPr marL="19050">
                        <a:lnSpc>
                          <a:spcPct val="100000"/>
                        </a:lnSpc>
                        <a:spcBef>
                          <a:spcPts val="525"/>
                        </a:spcBef>
                      </a:pPr>
                      <a:r>
                        <a:rPr sz="1400" spc="-25" dirty="0">
                          <a:latin typeface="Arial"/>
                          <a:cs typeface="Arial"/>
                        </a:rPr>
                        <a:t>3.2</a:t>
                      </a:r>
                      <a:endParaRPr sz="1400">
                        <a:latin typeface="Arial"/>
                        <a:cs typeface="Arial"/>
                      </a:endParaRPr>
                    </a:p>
                  </a:txBody>
                  <a:tcPr marL="0" marR="0" marT="64932" marB="0"/>
                </a:tc>
                <a:tc>
                  <a:txBody>
                    <a:bodyPr/>
                    <a:lstStyle/>
                    <a:p>
                      <a:pPr marL="92710">
                        <a:lnSpc>
                          <a:spcPct val="100000"/>
                        </a:lnSpc>
                        <a:spcBef>
                          <a:spcPts val="525"/>
                        </a:spcBef>
                      </a:pPr>
                      <a:r>
                        <a:rPr sz="1400" dirty="0">
                          <a:latin typeface="Arial"/>
                          <a:cs typeface="Arial"/>
                        </a:rPr>
                        <a:t>Refrigerant</a:t>
                      </a:r>
                      <a:r>
                        <a:rPr sz="1400" spc="-40" dirty="0">
                          <a:latin typeface="Arial"/>
                          <a:cs typeface="Arial"/>
                        </a:rPr>
                        <a:t> </a:t>
                      </a:r>
                      <a:r>
                        <a:rPr sz="1400" dirty="0">
                          <a:latin typeface="Arial"/>
                          <a:cs typeface="Arial"/>
                        </a:rPr>
                        <a:t>Pressure</a:t>
                      </a:r>
                      <a:r>
                        <a:rPr sz="1400" spc="-35" dirty="0">
                          <a:latin typeface="Arial"/>
                          <a:cs typeface="Arial"/>
                        </a:rPr>
                        <a:t> </a:t>
                      </a:r>
                      <a:r>
                        <a:rPr sz="1400" spc="-10" dirty="0">
                          <a:latin typeface="Arial"/>
                          <a:cs typeface="Arial"/>
                        </a:rPr>
                        <a:t>Switch</a:t>
                      </a:r>
                      <a:endParaRPr sz="1400">
                        <a:latin typeface="Arial"/>
                        <a:cs typeface="Arial"/>
                      </a:endParaRPr>
                    </a:p>
                  </a:txBody>
                  <a:tcPr marL="0" marR="0" marT="64932" marB="0"/>
                </a:tc>
                <a:extLst>
                  <a:ext uri="{0D108BD9-81ED-4DB2-BD59-A6C34878D82A}">
                    <a16:rowId xmlns:a16="http://schemas.microsoft.com/office/drawing/2014/main" val="10007"/>
                  </a:ext>
                </a:extLst>
              </a:tr>
              <a:tr h="350128">
                <a:tc>
                  <a:txBody>
                    <a:bodyPr/>
                    <a:lstStyle/>
                    <a:p>
                      <a:pPr marL="19050">
                        <a:lnSpc>
                          <a:spcPct val="100000"/>
                        </a:lnSpc>
                        <a:spcBef>
                          <a:spcPts val="530"/>
                        </a:spcBef>
                      </a:pPr>
                      <a:r>
                        <a:rPr sz="1400" spc="-25" dirty="0">
                          <a:latin typeface="Arial"/>
                          <a:cs typeface="Arial"/>
                        </a:rPr>
                        <a:t>3.3</a:t>
                      </a:r>
                      <a:endParaRPr sz="1400">
                        <a:latin typeface="Arial"/>
                        <a:cs typeface="Arial"/>
                      </a:endParaRPr>
                    </a:p>
                  </a:txBody>
                  <a:tcPr marL="0" marR="0" marT="65550" marB="0"/>
                </a:tc>
                <a:tc>
                  <a:txBody>
                    <a:bodyPr/>
                    <a:lstStyle/>
                    <a:p>
                      <a:pPr marL="92710">
                        <a:lnSpc>
                          <a:spcPct val="100000"/>
                        </a:lnSpc>
                        <a:spcBef>
                          <a:spcPts val="530"/>
                        </a:spcBef>
                      </a:pPr>
                      <a:r>
                        <a:rPr sz="1400" dirty="0">
                          <a:latin typeface="Arial"/>
                          <a:cs typeface="Arial"/>
                        </a:rPr>
                        <a:t>Pressure</a:t>
                      </a:r>
                      <a:r>
                        <a:rPr sz="1400" spc="-30" dirty="0">
                          <a:latin typeface="Arial"/>
                          <a:cs typeface="Arial"/>
                        </a:rPr>
                        <a:t> </a:t>
                      </a:r>
                      <a:r>
                        <a:rPr sz="1400" dirty="0">
                          <a:latin typeface="Arial"/>
                          <a:cs typeface="Arial"/>
                        </a:rPr>
                        <a:t>Control</a:t>
                      </a:r>
                      <a:r>
                        <a:rPr sz="1400" spc="-30" dirty="0">
                          <a:latin typeface="Arial"/>
                          <a:cs typeface="Arial"/>
                        </a:rPr>
                        <a:t> </a:t>
                      </a:r>
                      <a:r>
                        <a:rPr sz="1400" spc="-20" dirty="0">
                          <a:latin typeface="Arial"/>
                          <a:cs typeface="Arial"/>
                        </a:rPr>
                        <a:t>Valve</a:t>
                      </a:r>
                      <a:endParaRPr sz="1400">
                        <a:latin typeface="Arial"/>
                        <a:cs typeface="Arial"/>
                      </a:endParaRPr>
                    </a:p>
                  </a:txBody>
                  <a:tcPr marL="0" marR="0" marT="65550" marB="0"/>
                </a:tc>
                <a:extLst>
                  <a:ext uri="{0D108BD9-81ED-4DB2-BD59-A6C34878D82A}">
                    <a16:rowId xmlns:a16="http://schemas.microsoft.com/office/drawing/2014/main" val="10008"/>
                  </a:ext>
                </a:extLst>
              </a:tr>
              <a:tr h="350128">
                <a:tc>
                  <a:txBody>
                    <a:bodyPr/>
                    <a:lstStyle/>
                    <a:p>
                      <a:pPr marL="19050">
                        <a:lnSpc>
                          <a:spcPct val="100000"/>
                        </a:lnSpc>
                        <a:spcBef>
                          <a:spcPts val="525"/>
                        </a:spcBef>
                      </a:pPr>
                      <a:r>
                        <a:rPr sz="1400" spc="-25" dirty="0">
                          <a:latin typeface="Arial"/>
                          <a:cs typeface="Arial"/>
                        </a:rPr>
                        <a:t>3.4</a:t>
                      </a:r>
                      <a:endParaRPr sz="1400">
                        <a:latin typeface="Arial"/>
                        <a:cs typeface="Arial"/>
                      </a:endParaRPr>
                    </a:p>
                  </a:txBody>
                  <a:tcPr marL="0" marR="0" marT="64932" marB="0"/>
                </a:tc>
                <a:tc>
                  <a:txBody>
                    <a:bodyPr/>
                    <a:lstStyle/>
                    <a:p>
                      <a:pPr marL="92710">
                        <a:lnSpc>
                          <a:spcPct val="100000"/>
                        </a:lnSpc>
                        <a:spcBef>
                          <a:spcPts val="525"/>
                        </a:spcBef>
                      </a:pPr>
                      <a:r>
                        <a:rPr sz="1400" dirty="0">
                          <a:latin typeface="Arial"/>
                          <a:cs typeface="Arial"/>
                        </a:rPr>
                        <a:t>Thermal</a:t>
                      </a:r>
                      <a:r>
                        <a:rPr sz="1400" spc="-30" dirty="0">
                          <a:latin typeface="Arial"/>
                          <a:cs typeface="Arial"/>
                        </a:rPr>
                        <a:t> </a:t>
                      </a:r>
                      <a:r>
                        <a:rPr sz="1400" dirty="0">
                          <a:latin typeface="Arial"/>
                          <a:cs typeface="Arial"/>
                        </a:rPr>
                        <a:t>protection</a:t>
                      </a:r>
                      <a:r>
                        <a:rPr sz="1400" spc="-25" dirty="0">
                          <a:latin typeface="Arial"/>
                          <a:cs typeface="Arial"/>
                        </a:rPr>
                        <a:t> </a:t>
                      </a:r>
                      <a:r>
                        <a:rPr sz="1400" spc="-10" dirty="0">
                          <a:latin typeface="Arial"/>
                          <a:cs typeface="Arial"/>
                        </a:rPr>
                        <a:t>switch</a:t>
                      </a:r>
                      <a:endParaRPr sz="1400">
                        <a:latin typeface="Arial"/>
                        <a:cs typeface="Arial"/>
                      </a:endParaRPr>
                    </a:p>
                  </a:txBody>
                  <a:tcPr marL="0" marR="0" marT="64932" marB="0"/>
                </a:tc>
                <a:extLst>
                  <a:ext uri="{0D108BD9-81ED-4DB2-BD59-A6C34878D82A}">
                    <a16:rowId xmlns:a16="http://schemas.microsoft.com/office/drawing/2014/main" val="10009"/>
                  </a:ext>
                </a:extLst>
              </a:tr>
              <a:tr h="350128">
                <a:tc>
                  <a:txBody>
                    <a:bodyPr/>
                    <a:lstStyle/>
                    <a:p>
                      <a:pPr marL="19685">
                        <a:lnSpc>
                          <a:spcPct val="100000"/>
                        </a:lnSpc>
                        <a:spcBef>
                          <a:spcPts val="525"/>
                        </a:spcBef>
                      </a:pPr>
                      <a:r>
                        <a:rPr sz="1400" spc="-25" dirty="0">
                          <a:latin typeface="Arial"/>
                          <a:cs typeface="Arial"/>
                        </a:rPr>
                        <a:t>3.5</a:t>
                      </a:r>
                      <a:endParaRPr sz="1400">
                        <a:latin typeface="Arial"/>
                        <a:cs typeface="Arial"/>
                      </a:endParaRPr>
                    </a:p>
                  </a:txBody>
                  <a:tcPr marL="0" marR="0" marT="64932" marB="0"/>
                </a:tc>
                <a:tc>
                  <a:txBody>
                    <a:bodyPr/>
                    <a:lstStyle/>
                    <a:p>
                      <a:pPr marL="92710">
                        <a:lnSpc>
                          <a:spcPct val="100000"/>
                        </a:lnSpc>
                        <a:spcBef>
                          <a:spcPts val="525"/>
                        </a:spcBef>
                      </a:pPr>
                      <a:r>
                        <a:rPr sz="1400" spc="-10" dirty="0">
                          <a:latin typeface="Arial"/>
                          <a:cs typeface="Arial"/>
                        </a:rPr>
                        <a:t>Anti-</a:t>
                      </a:r>
                      <a:r>
                        <a:rPr sz="1400" dirty="0">
                          <a:latin typeface="Arial"/>
                          <a:cs typeface="Arial"/>
                        </a:rPr>
                        <a:t>frost</a:t>
                      </a:r>
                      <a:r>
                        <a:rPr sz="1400" spc="-20" dirty="0">
                          <a:latin typeface="Arial"/>
                          <a:cs typeface="Arial"/>
                        </a:rPr>
                        <a:t> </a:t>
                      </a:r>
                      <a:r>
                        <a:rPr sz="1400" dirty="0">
                          <a:latin typeface="Arial"/>
                          <a:cs typeface="Arial"/>
                        </a:rPr>
                        <a:t>Devices</a:t>
                      </a:r>
                      <a:r>
                        <a:rPr sz="1400" spc="-15" dirty="0">
                          <a:latin typeface="Arial"/>
                          <a:cs typeface="Arial"/>
                        </a:rPr>
                        <a:t> </a:t>
                      </a:r>
                      <a:r>
                        <a:rPr sz="1400" dirty="0">
                          <a:latin typeface="Arial"/>
                          <a:cs typeface="Arial"/>
                        </a:rPr>
                        <a:t>(Freeze</a:t>
                      </a:r>
                      <a:r>
                        <a:rPr sz="1400" spc="-20" dirty="0">
                          <a:latin typeface="Arial"/>
                          <a:cs typeface="Arial"/>
                        </a:rPr>
                        <a:t> </a:t>
                      </a:r>
                      <a:r>
                        <a:rPr sz="1400" dirty="0">
                          <a:latin typeface="Arial"/>
                          <a:cs typeface="Arial"/>
                        </a:rPr>
                        <a:t>protection</a:t>
                      </a:r>
                      <a:r>
                        <a:rPr sz="1400" spc="-20" dirty="0">
                          <a:latin typeface="Arial"/>
                          <a:cs typeface="Arial"/>
                        </a:rPr>
                        <a:t> </a:t>
                      </a:r>
                      <a:r>
                        <a:rPr sz="1400" dirty="0">
                          <a:latin typeface="Arial"/>
                          <a:cs typeface="Arial"/>
                        </a:rPr>
                        <a:t>of</a:t>
                      </a:r>
                      <a:r>
                        <a:rPr sz="1400" spc="-20" dirty="0">
                          <a:latin typeface="Arial"/>
                          <a:cs typeface="Arial"/>
                        </a:rPr>
                        <a:t> </a:t>
                      </a:r>
                      <a:r>
                        <a:rPr sz="1400" spc="-10" dirty="0">
                          <a:latin typeface="Arial"/>
                          <a:cs typeface="Arial"/>
                        </a:rPr>
                        <a:t>evaporator)</a:t>
                      </a:r>
                      <a:endParaRPr sz="1400" dirty="0">
                        <a:latin typeface="Arial"/>
                        <a:cs typeface="Arial"/>
                      </a:endParaRPr>
                    </a:p>
                  </a:txBody>
                  <a:tcPr marL="0" marR="0" marT="64932" marB="0"/>
                </a:tc>
                <a:extLst>
                  <a:ext uri="{0D108BD9-81ED-4DB2-BD59-A6C34878D82A}">
                    <a16:rowId xmlns:a16="http://schemas.microsoft.com/office/drawing/2014/main" val="10010"/>
                  </a:ext>
                </a:extLst>
              </a:tr>
              <a:tr h="350128">
                <a:tc>
                  <a:txBody>
                    <a:bodyPr/>
                    <a:lstStyle/>
                    <a:p>
                      <a:pPr marL="19685">
                        <a:lnSpc>
                          <a:spcPct val="100000"/>
                        </a:lnSpc>
                        <a:spcBef>
                          <a:spcPts val="525"/>
                        </a:spcBef>
                      </a:pPr>
                      <a:r>
                        <a:rPr sz="1400" spc="-25" dirty="0">
                          <a:latin typeface="Arial"/>
                          <a:cs typeface="Arial"/>
                        </a:rPr>
                        <a:t>3.6</a:t>
                      </a:r>
                      <a:endParaRPr sz="1400">
                        <a:latin typeface="Arial"/>
                        <a:cs typeface="Arial"/>
                      </a:endParaRPr>
                    </a:p>
                  </a:txBody>
                  <a:tcPr marL="0" marR="0" marT="64932" marB="0"/>
                </a:tc>
                <a:tc>
                  <a:txBody>
                    <a:bodyPr/>
                    <a:lstStyle/>
                    <a:p>
                      <a:pPr marL="92710">
                        <a:lnSpc>
                          <a:spcPct val="100000"/>
                        </a:lnSpc>
                        <a:spcBef>
                          <a:spcPts val="525"/>
                        </a:spcBef>
                      </a:pPr>
                      <a:r>
                        <a:rPr sz="1400" dirty="0">
                          <a:latin typeface="Arial"/>
                          <a:cs typeface="Arial"/>
                        </a:rPr>
                        <a:t>Fusible</a:t>
                      </a:r>
                      <a:r>
                        <a:rPr sz="1400" spc="-25" dirty="0">
                          <a:latin typeface="Arial"/>
                          <a:cs typeface="Arial"/>
                        </a:rPr>
                        <a:t> </a:t>
                      </a:r>
                      <a:r>
                        <a:rPr sz="1400" dirty="0">
                          <a:latin typeface="Arial"/>
                          <a:cs typeface="Arial"/>
                        </a:rPr>
                        <a:t>plug</a:t>
                      </a:r>
                      <a:r>
                        <a:rPr sz="1400" spc="-25" dirty="0">
                          <a:latin typeface="Arial"/>
                          <a:cs typeface="Arial"/>
                        </a:rPr>
                        <a:t> </a:t>
                      </a:r>
                      <a:r>
                        <a:rPr sz="1400" dirty="0">
                          <a:latin typeface="Arial"/>
                          <a:cs typeface="Arial"/>
                        </a:rPr>
                        <a:t>(pressure</a:t>
                      </a:r>
                      <a:r>
                        <a:rPr sz="1400" spc="-20" dirty="0">
                          <a:latin typeface="Arial"/>
                          <a:cs typeface="Arial"/>
                        </a:rPr>
                        <a:t> </a:t>
                      </a:r>
                      <a:r>
                        <a:rPr sz="1400" dirty="0">
                          <a:latin typeface="Arial"/>
                          <a:cs typeface="Arial"/>
                        </a:rPr>
                        <a:t>relief</a:t>
                      </a:r>
                      <a:r>
                        <a:rPr sz="1400" spc="-20" dirty="0">
                          <a:latin typeface="Arial"/>
                          <a:cs typeface="Arial"/>
                        </a:rPr>
                        <a:t> </a:t>
                      </a:r>
                      <a:r>
                        <a:rPr sz="1400" spc="-10" dirty="0">
                          <a:latin typeface="Arial"/>
                          <a:cs typeface="Arial"/>
                        </a:rPr>
                        <a:t>valve)/High-</a:t>
                      </a:r>
                      <a:r>
                        <a:rPr sz="1400" dirty="0">
                          <a:latin typeface="Arial"/>
                          <a:cs typeface="Arial"/>
                        </a:rPr>
                        <a:t>Pressure</a:t>
                      </a:r>
                      <a:r>
                        <a:rPr sz="1400" spc="-20" dirty="0">
                          <a:latin typeface="Arial"/>
                          <a:cs typeface="Arial"/>
                        </a:rPr>
                        <a:t> </a:t>
                      </a:r>
                      <a:r>
                        <a:rPr sz="1400" spc="-10" dirty="0">
                          <a:latin typeface="Arial"/>
                          <a:cs typeface="Arial"/>
                        </a:rPr>
                        <a:t>Switch</a:t>
                      </a:r>
                      <a:endParaRPr sz="1400">
                        <a:latin typeface="Arial"/>
                        <a:cs typeface="Arial"/>
                      </a:endParaRPr>
                    </a:p>
                  </a:txBody>
                  <a:tcPr marL="0" marR="0" marT="64932" marB="0"/>
                </a:tc>
                <a:extLst>
                  <a:ext uri="{0D108BD9-81ED-4DB2-BD59-A6C34878D82A}">
                    <a16:rowId xmlns:a16="http://schemas.microsoft.com/office/drawing/2014/main" val="10011"/>
                  </a:ext>
                </a:extLst>
              </a:tr>
              <a:tr h="350128">
                <a:tc>
                  <a:txBody>
                    <a:bodyPr/>
                    <a:lstStyle/>
                    <a:p>
                      <a:pPr marL="19685">
                        <a:lnSpc>
                          <a:spcPct val="100000"/>
                        </a:lnSpc>
                        <a:spcBef>
                          <a:spcPts val="525"/>
                        </a:spcBef>
                      </a:pPr>
                      <a:r>
                        <a:rPr sz="1400" spc="-25" dirty="0">
                          <a:latin typeface="Arial"/>
                          <a:cs typeface="Arial"/>
                        </a:rPr>
                        <a:t>3.7</a:t>
                      </a:r>
                      <a:endParaRPr sz="1400">
                        <a:latin typeface="Arial"/>
                        <a:cs typeface="Arial"/>
                      </a:endParaRPr>
                    </a:p>
                  </a:txBody>
                  <a:tcPr marL="0" marR="0" marT="64932" marB="0"/>
                </a:tc>
                <a:tc>
                  <a:txBody>
                    <a:bodyPr/>
                    <a:lstStyle/>
                    <a:p>
                      <a:pPr marL="92710">
                        <a:lnSpc>
                          <a:spcPct val="100000"/>
                        </a:lnSpc>
                        <a:spcBef>
                          <a:spcPts val="525"/>
                        </a:spcBef>
                      </a:pPr>
                      <a:r>
                        <a:rPr sz="1400" spc="-10" dirty="0">
                          <a:latin typeface="Arial"/>
                          <a:cs typeface="Arial"/>
                        </a:rPr>
                        <a:t>Relays</a:t>
                      </a:r>
                      <a:endParaRPr sz="1400">
                        <a:latin typeface="Arial"/>
                        <a:cs typeface="Arial"/>
                      </a:endParaRPr>
                    </a:p>
                  </a:txBody>
                  <a:tcPr marL="0" marR="0" marT="64932" marB="0"/>
                </a:tc>
                <a:extLst>
                  <a:ext uri="{0D108BD9-81ED-4DB2-BD59-A6C34878D82A}">
                    <a16:rowId xmlns:a16="http://schemas.microsoft.com/office/drawing/2014/main" val="10012"/>
                  </a:ext>
                </a:extLst>
              </a:tr>
              <a:tr h="350128">
                <a:tc>
                  <a:txBody>
                    <a:bodyPr/>
                    <a:lstStyle/>
                    <a:p>
                      <a:pPr marL="19685">
                        <a:lnSpc>
                          <a:spcPct val="100000"/>
                        </a:lnSpc>
                        <a:spcBef>
                          <a:spcPts val="530"/>
                        </a:spcBef>
                      </a:pPr>
                      <a:r>
                        <a:rPr sz="1400" spc="-25" dirty="0">
                          <a:latin typeface="Arial"/>
                          <a:cs typeface="Arial"/>
                        </a:rPr>
                        <a:t>3.8</a:t>
                      </a:r>
                      <a:endParaRPr sz="1400">
                        <a:latin typeface="Arial"/>
                        <a:cs typeface="Arial"/>
                      </a:endParaRPr>
                    </a:p>
                  </a:txBody>
                  <a:tcPr marL="0" marR="0" marT="65550" marB="0"/>
                </a:tc>
                <a:tc>
                  <a:txBody>
                    <a:bodyPr/>
                    <a:lstStyle/>
                    <a:p>
                      <a:pPr marL="93345">
                        <a:lnSpc>
                          <a:spcPct val="100000"/>
                        </a:lnSpc>
                        <a:spcBef>
                          <a:spcPts val="530"/>
                        </a:spcBef>
                      </a:pPr>
                      <a:r>
                        <a:rPr sz="1400" dirty="0">
                          <a:latin typeface="Arial"/>
                          <a:cs typeface="Arial"/>
                        </a:rPr>
                        <a:t>Automatic</a:t>
                      </a:r>
                      <a:r>
                        <a:rPr sz="1400" spc="-35" dirty="0">
                          <a:latin typeface="Arial"/>
                          <a:cs typeface="Arial"/>
                        </a:rPr>
                        <a:t> </a:t>
                      </a:r>
                      <a:r>
                        <a:rPr sz="1400" spc="-10" dirty="0">
                          <a:latin typeface="Arial"/>
                          <a:cs typeface="Arial"/>
                        </a:rPr>
                        <a:t>Sensors</a:t>
                      </a:r>
                      <a:endParaRPr sz="1400" dirty="0">
                        <a:latin typeface="Arial"/>
                        <a:cs typeface="Arial"/>
                      </a:endParaRPr>
                    </a:p>
                  </a:txBody>
                  <a:tcPr marL="0" marR="0" marT="65550" marB="0"/>
                </a:tc>
                <a:extLst>
                  <a:ext uri="{0D108BD9-81ED-4DB2-BD59-A6C34878D82A}">
                    <a16:rowId xmlns:a16="http://schemas.microsoft.com/office/drawing/2014/main" val="10013"/>
                  </a:ext>
                </a:extLst>
              </a:tr>
              <a:tr h="350128">
                <a:tc>
                  <a:txBody>
                    <a:bodyPr/>
                    <a:lstStyle/>
                    <a:p>
                      <a:pPr marL="19685">
                        <a:lnSpc>
                          <a:spcPct val="100000"/>
                        </a:lnSpc>
                        <a:spcBef>
                          <a:spcPts val="525"/>
                        </a:spcBef>
                      </a:pPr>
                      <a:r>
                        <a:rPr sz="1400" b="1" spc="-20" dirty="0">
                          <a:latin typeface="Arial"/>
                          <a:cs typeface="Arial"/>
                        </a:rPr>
                        <a:t>4.0.</a:t>
                      </a:r>
                      <a:endParaRPr sz="1400">
                        <a:latin typeface="Arial"/>
                        <a:cs typeface="Arial"/>
                      </a:endParaRPr>
                    </a:p>
                  </a:txBody>
                  <a:tcPr marL="0" marR="0" marT="64932" marB="0"/>
                </a:tc>
                <a:tc>
                  <a:txBody>
                    <a:bodyPr/>
                    <a:lstStyle/>
                    <a:p>
                      <a:pPr marL="93345">
                        <a:lnSpc>
                          <a:spcPct val="100000"/>
                        </a:lnSpc>
                        <a:spcBef>
                          <a:spcPts val="525"/>
                        </a:spcBef>
                      </a:pPr>
                      <a:r>
                        <a:rPr sz="1400" b="1" dirty="0">
                          <a:latin typeface="Arial"/>
                          <a:cs typeface="Arial"/>
                        </a:rPr>
                        <a:t>CHAPTER</a:t>
                      </a:r>
                      <a:r>
                        <a:rPr sz="1400" b="1" spc="-50" dirty="0">
                          <a:latin typeface="Arial"/>
                          <a:cs typeface="Arial"/>
                        </a:rPr>
                        <a:t> </a:t>
                      </a:r>
                      <a:r>
                        <a:rPr sz="1400" b="1" dirty="0">
                          <a:latin typeface="Arial"/>
                          <a:cs typeface="Arial"/>
                        </a:rPr>
                        <a:t>4:</a:t>
                      </a:r>
                      <a:r>
                        <a:rPr sz="1400" b="1" spc="-45" dirty="0">
                          <a:latin typeface="Arial"/>
                          <a:cs typeface="Arial"/>
                        </a:rPr>
                        <a:t> </a:t>
                      </a:r>
                      <a:r>
                        <a:rPr sz="1400" b="1" dirty="0">
                          <a:latin typeface="Arial"/>
                          <a:cs typeface="Arial"/>
                        </a:rPr>
                        <a:t>CLIMATE</a:t>
                      </a:r>
                      <a:r>
                        <a:rPr sz="1400" b="1" spc="-50" dirty="0">
                          <a:latin typeface="Arial"/>
                          <a:cs typeface="Arial"/>
                        </a:rPr>
                        <a:t> </a:t>
                      </a:r>
                      <a:r>
                        <a:rPr sz="1400" b="1" dirty="0">
                          <a:latin typeface="Arial"/>
                          <a:cs typeface="Arial"/>
                        </a:rPr>
                        <a:t>CONTROL</a:t>
                      </a:r>
                      <a:r>
                        <a:rPr sz="1400" b="1" spc="-45" dirty="0">
                          <a:latin typeface="Arial"/>
                          <a:cs typeface="Arial"/>
                        </a:rPr>
                        <a:t> </a:t>
                      </a:r>
                      <a:r>
                        <a:rPr sz="1400" b="1" spc="-10" dirty="0">
                          <a:latin typeface="Arial"/>
                          <a:cs typeface="Arial"/>
                        </a:rPr>
                        <a:t>SYSTEM</a:t>
                      </a:r>
                      <a:endParaRPr sz="1400">
                        <a:latin typeface="Arial"/>
                        <a:cs typeface="Arial"/>
                      </a:endParaRPr>
                    </a:p>
                  </a:txBody>
                  <a:tcPr marL="0" marR="0" marT="64932" marB="0"/>
                </a:tc>
                <a:extLst>
                  <a:ext uri="{0D108BD9-81ED-4DB2-BD59-A6C34878D82A}">
                    <a16:rowId xmlns:a16="http://schemas.microsoft.com/office/drawing/2014/main" val="10014"/>
                  </a:ext>
                </a:extLst>
              </a:tr>
              <a:tr h="350128">
                <a:tc>
                  <a:txBody>
                    <a:bodyPr/>
                    <a:lstStyle/>
                    <a:p>
                      <a:pPr marL="19685">
                        <a:lnSpc>
                          <a:spcPct val="100000"/>
                        </a:lnSpc>
                        <a:spcBef>
                          <a:spcPts val="525"/>
                        </a:spcBef>
                      </a:pPr>
                      <a:r>
                        <a:rPr sz="1400" spc="-25" dirty="0">
                          <a:latin typeface="Arial"/>
                          <a:cs typeface="Arial"/>
                        </a:rPr>
                        <a:t>4.1</a:t>
                      </a:r>
                      <a:endParaRPr sz="1400">
                        <a:latin typeface="Arial"/>
                        <a:cs typeface="Arial"/>
                      </a:endParaRPr>
                    </a:p>
                  </a:txBody>
                  <a:tcPr marL="0" marR="0" marT="64932" marB="0"/>
                </a:tc>
                <a:tc>
                  <a:txBody>
                    <a:bodyPr/>
                    <a:lstStyle/>
                    <a:p>
                      <a:pPr marL="93345">
                        <a:lnSpc>
                          <a:spcPct val="100000"/>
                        </a:lnSpc>
                        <a:spcBef>
                          <a:spcPts val="525"/>
                        </a:spcBef>
                      </a:pPr>
                      <a:r>
                        <a:rPr sz="1400" dirty="0">
                          <a:latin typeface="Arial"/>
                          <a:cs typeface="Arial"/>
                        </a:rPr>
                        <a:t>Features</a:t>
                      </a:r>
                      <a:r>
                        <a:rPr sz="1400" spc="-20" dirty="0">
                          <a:latin typeface="Arial"/>
                          <a:cs typeface="Arial"/>
                        </a:rPr>
                        <a:t> </a:t>
                      </a:r>
                      <a:r>
                        <a:rPr sz="1400" dirty="0">
                          <a:latin typeface="Arial"/>
                          <a:cs typeface="Arial"/>
                        </a:rPr>
                        <a:t>of</a:t>
                      </a:r>
                      <a:r>
                        <a:rPr sz="1400" spc="-25"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Climate</a:t>
                      </a:r>
                      <a:r>
                        <a:rPr sz="1400" spc="-20" dirty="0">
                          <a:latin typeface="Arial"/>
                          <a:cs typeface="Arial"/>
                        </a:rPr>
                        <a:t> </a:t>
                      </a:r>
                      <a:r>
                        <a:rPr sz="1400" dirty="0">
                          <a:latin typeface="Arial"/>
                          <a:cs typeface="Arial"/>
                        </a:rPr>
                        <a:t>Control</a:t>
                      </a:r>
                      <a:r>
                        <a:rPr sz="1400" spc="-20" dirty="0">
                          <a:latin typeface="Arial"/>
                          <a:cs typeface="Arial"/>
                        </a:rPr>
                        <a:t> </a:t>
                      </a:r>
                      <a:r>
                        <a:rPr sz="1400" spc="-10" dirty="0">
                          <a:latin typeface="Arial"/>
                          <a:cs typeface="Arial"/>
                        </a:rPr>
                        <a:t>System</a:t>
                      </a:r>
                      <a:endParaRPr sz="1400">
                        <a:latin typeface="Arial"/>
                        <a:cs typeface="Arial"/>
                      </a:endParaRPr>
                    </a:p>
                  </a:txBody>
                  <a:tcPr marL="0" marR="0" marT="64932" marB="0"/>
                </a:tc>
                <a:extLst>
                  <a:ext uri="{0D108BD9-81ED-4DB2-BD59-A6C34878D82A}">
                    <a16:rowId xmlns:a16="http://schemas.microsoft.com/office/drawing/2014/main" val="10015"/>
                  </a:ext>
                </a:extLst>
              </a:tr>
              <a:tr h="350128">
                <a:tc>
                  <a:txBody>
                    <a:bodyPr/>
                    <a:lstStyle/>
                    <a:p>
                      <a:pPr marL="19685">
                        <a:lnSpc>
                          <a:spcPct val="100000"/>
                        </a:lnSpc>
                        <a:spcBef>
                          <a:spcPts val="525"/>
                        </a:spcBef>
                      </a:pPr>
                      <a:r>
                        <a:rPr sz="1400" spc="-25" dirty="0">
                          <a:latin typeface="Arial"/>
                          <a:cs typeface="Arial"/>
                        </a:rPr>
                        <a:t>4.2</a:t>
                      </a:r>
                      <a:endParaRPr sz="1400">
                        <a:latin typeface="Arial"/>
                        <a:cs typeface="Arial"/>
                      </a:endParaRPr>
                    </a:p>
                  </a:txBody>
                  <a:tcPr marL="0" marR="0" marT="64932" marB="0"/>
                </a:tc>
                <a:tc>
                  <a:txBody>
                    <a:bodyPr/>
                    <a:lstStyle/>
                    <a:p>
                      <a:pPr marL="93345">
                        <a:lnSpc>
                          <a:spcPct val="100000"/>
                        </a:lnSpc>
                        <a:spcBef>
                          <a:spcPts val="525"/>
                        </a:spcBef>
                      </a:pPr>
                      <a:r>
                        <a:rPr sz="1400" dirty="0">
                          <a:latin typeface="Arial"/>
                          <a:cs typeface="Arial"/>
                        </a:rPr>
                        <a:t>How</a:t>
                      </a:r>
                      <a:r>
                        <a:rPr sz="1400" spc="-30" dirty="0">
                          <a:latin typeface="Arial"/>
                          <a:cs typeface="Arial"/>
                        </a:rPr>
                        <a:t> </a:t>
                      </a:r>
                      <a:r>
                        <a:rPr sz="1400" dirty="0">
                          <a:latin typeface="Arial"/>
                          <a:cs typeface="Arial"/>
                        </a:rPr>
                        <a:t>does</a:t>
                      </a:r>
                      <a:r>
                        <a:rPr sz="1400" spc="-25" dirty="0">
                          <a:latin typeface="Arial"/>
                          <a:cs typeface="Arial"/>
                        </a:rPr>
                        <a:t> </a:t>
                      </a:r>
                      <a:r>
                        <a:rPr sz="1400" dirty="0">
                          <a:latin typeface="Arial"/>
                          <a:cs typeface="Arial"/>
                        </a:rPr>
                        <a:t>Climate</a:t>
                      </a:r>
                      <a:r>
                        <a:rPr sz="1400" spc="-25" dirty="0">
                          <a:latin typeface="Arial"/>
                          <a:cs typeface="Arial"/>
                        </a:rPr>
                        <a:t> </a:t>
                      </a:r>
                      <a:r>
                        <a:rPr sz="1400" dirty="0">
                          <a:latin typeface="Arial"/>
                          <a:cs typeface="Arial"/>
                        </a:rPr>
                        <a:t>Control</a:t>
                      </a:r>
                      <a:r>
                        <a:rPr sz="1400" spc="-25" dirty="0">
                          <a:latin typeface="Arial"/>
                          <a:cs typeface="Arial"/>
                        </a:rPr>
                        <a:t> </a:t>
                      </a:r>
                      <a:r>
                        <a:rPr sz="1400" spc="-10" dirty="0">
                          <a:latin typeface="Arial"/>
                          <a:cs typeface="Arial"/>
                        </a:rPr>
                        <a:t>Work?</a:t>
                      </a:r>
                      <a:endParaRPr sz="1400">
                        <a:latin typeface="Arial"/>
                        <a:cs typeface="Arial"/>
                      </a:endParaRPr>
                    </a:p>
                  </a:txBody>
                  <a:tcPr marL="0" marR="0" marT="64932" marB="0"/>
                </a:tc>
                <a:extLst>
                  <a:ext uri="{0D108BD9-81ED-4DB2-BD59-A6C34878D82A}">
                    <a16:rowId xmlns:a16="http://schemas.microsoft.com/office/drawing/2014/main" val="10016"/>
                  </a:ext>
                </a:extLst>
              </a:tr>
              <a:tr h="350128">
                <a:tc>
                  <a:txBody>
                    <a:bodyPr/>
                    <a:lstStyle/>
                    <a:p>
                      <a:pPr marL="19685">
                        <a:lnSpc>
                          <a:spcPct val="100000"/>
                        </a:lnSpc>
                        <a:spcBef>
                          <a:spcPts val="530"/>
                        </a:spcBef>
                      </a:pPr>
                      <a:r>
                        <a:rPr sz="1400" spc="-25" dirty="0">
                          <a:latin typeface="Arial"/>
                          <a:cs typeface="Arial"/>
                        </a:rPr>
                        <a:t>4.3</a:t>
                      </a:r>
                      <a:endParaRPr sz="1400">
                        <a:latin typeface="Arial"/>
                        <a:cs typeface="Arial"/>
                      </a:endParaRPr>
                    </a:p>
                  </a:txBody>
                  <a:tcPr marL="0" marR="0" marT="65550" marB="0"/>
                </a:tc>
                <a:tc>
                  <a:txBody>
                    <a:bodyPr/>
                    <a:lstStyle/>
                    <a:p>
                      <a:pPr marL="93345">
                        <a:lnSpc>
                          <a:spcPct val="100000"/>
                        </a:lnSpc>
                        <a:spcBef>
                          <a:spcPts val="530"/>
                        </a:spcBef>
                      </a:pPr>
                      <a:r>
                        <a:rPr sz="1400" dirty="0">
                          <a:latin typeface="Arial"/>
                          <a:cs typeface="Arial"/>
                        </a:rPr>
                        <a:t>Mechanics</a:t>
                      </a:r>
                      <a:r>
                        <a:rPr sz="1400" spc="-30" dirty="0">
                          <a:latin typeface="Arial"/>
                          <a:cs typeface="Arial"/>
                        </a:rPr>
                        <a:t> </a:t>
                      </a:r>
                      <a:r>
                        <a:rPr sz="1400" dirty="0">
                          <a:latin typeface="Arial"/>
                          <a:cs typeface="Arial"/>
                        </a:rPr>
                        <a:t>of</a:t>
                      </a:r>
                      <a:r>
                        <a:rPr sz="1400" spc="-25" dirty="0">
                          <a:latin typeface="Arial"/>
                          <a:cs typeface="Arial"/>
                        </a:rPr>
                        <a:t> </a:t>
                      </a:r>
                      <a:r>
                        <a:rPr sz="1400" dirty="0">
                          <a:latin typeface="Arial"/>
                          <a:cs typeface="Arial"/>
                        </a:rPr>
                        <a:t>Automated</a:t>
                      </a:r>
                      <a:r>
                        <a:rPr sz="1400" spc="-25" dirty="0">
                          <a:latin typeface="Arial"/>
                          <a:cs typeface="Arial"/>
                        </a:rPr>
                        <a:t> </a:t>
                      </a:r>
                      <a:r>
                        <a:rPr sz="1400" dirty="0">
                          <a:latin typeface="Arial"/>
                          <a:cs typeface="Arial"/>
                        </a:rPr>
                        <a:t>Climate</a:t>
                      </a:r>
                      <a:r>
                        <a:rPr sz="1400" spc="-25" dirty="0">
                          <a:latin typeface="Arial"/>
                          <a:cs typeface="Arial"/>
                        </a:rPr>
                        <a:t> </a:t>
                      </a:r>
                      <a:r>
                        <a:rPr sz="1400" spc="-10" dirty="0">
                          <a:latin typeface="Arial"/>
                          <a:cs typeface="Arial"/>
                        </a:rPr>
                        <a:t>Control</a:t>
                      </a:r>
                      <a:endParaRPr sz="1400">
                        <a:latin typeface="Arial"/>
                        <a:cs typeface="Arial"/>
                      </a:endParaRPr>
                    </a:p>
                  </a:txBody>
                  <a:tcPr marL="0" marR="0" marT="65550" marB="0"/>
                </a:tc>
                <a:extLst>
                  <a:ext uri="{0D108BD9-81ED-4DB2-BD59-A6C34878D82A}">
                    <a16:rowId xmlns:a16="http://schemas.microsoft.com/office/drawing/2014/main" val="10017"/>
                  </a:ext>
                </a:extLst>
              </a:tr>
              <a:tr h="350128">
                <a:tc>
                  <a:txBody>
                    <a:bodyPr/>
                    <a:lstStyle/>
                    <a:p>
                      <a:pPr marL="19685">
                        <a:lnSpc>
                          <a:spcPct val="100000"/>
                        </a:lnSpc>
                        <a:spcBef>
                          <a:spcPts val="525"/>
                        </a:spcBef>
                      </a:pPr>
                      <a:r>
                        <a:rPr sz="1400" spc="-25" dirty="0">
                          <a:latin typeface="Arial"/>
                          <a:cs typeface="Arial"/>
                        </a:rPr>
                        <a:t>4.4</a:t>
                      </a:r>
                      <a:endParaRPr sz="1400">
                        <a:latin typeface="Arial"/>
                        <a:cs typeface="Arial"/>
                      </a:endParaRPr>
                    </a:p>
                  </a:txBody>
                  <a:tcPr marL="0" marR="0" marT="64932" marB="0"/>
                </a:tc>
                <a:tc>
                  <a:txBody>
                    <a:bodyPr/>
                    <a:lstStyle/>
                    <a:p>
                      <a:pPr marL="93345">
                        <a:lnSpc>
                          <a:spcPct val="100000"/>
                        </a:lnSpc>
                        <a:spcBef>
                          <a:spcPts val="525"/>
                        </a:spcBef>
                      </a:pPr>
                      <a:r>
                        <a:rPr sz="1400" dirty="0">
                          <a:latin typeface="Arial"/>
                          <a:cs typeface="Arial"/>
                        </a:rPr>
                        <a:t>Zone</a:t>
                      </a:r>
                      <a:r>
                        <a:rPr sz="1400" spc="-30" dirty="0">
                          <a:latin typeface="Arial"/>
                          <a:cs typeface="Arial"/>
                        </a:rPr>
                        <a:t> </a:t>
                      </a:r>
                      <a:r>
                        <a:rPr sz="1400" spc="-10" dirty="0">
                          <a:latin typeface="Arial"/>
                          <a:cs typeface="Arial"/>
                        </a:rPr>
                        <a:t>Control</a:t>
                      </a:r>
                      <a:endParaRPr sz="1400" dirty="0">
                        <a:latin typeface="Arial"/>
                        <a:cs typeface="Arial"/>
                      </a:endParaRPr>
                    </a:p>
                  </a:txBody>
                  <a:tcPr marL="0" marR="0" marT="64932" marB="0"/>
                </a:tc>
                <a:extLst>
                  <a:ext uri="{0D108BD9-81ED-4DB2-BD59-A6C34878D82A}">
                    <a16:rowId xmlns:a16="http://schemas.microsoft.com/office/drawing/2014/main" val="10018"/>
                  </a:ext>
                </a:extLst>
              </a:tr>
              <a:tr h="350128">
                <a:tc>
                  <a:txBody>
                    <a:bodyPr/>
                    <a:lstStyle/>
                    <a:p>
                      <a:pPr marL="19685">
                        <a:lnSpc>
                          <a:spcPct val="100000"/>
                        </a:lnSpc>
                        <a:spcBef>
                          <a:spcPts val="525"/>
                        </a:spcBef>
                      </a:pPr>
                      <a:r>
                        <a:rPr sz="1400" b="1" spc="-20" dirty="0">
                          <a:latin typeface="Arial"/>
                          <a:cs typeface="Arial"/>
                        </a:rPr>
                        <a:t>5.0.</a:t>
                      </a:r>
                      <a:endParaRPr sz="1400">
                        <a:latin typeface="Arial"/>
                        <a:cs typeface="Arial"/>
                      </a:endParaRPr>
                    </a:p>
                  </a:txBody>
                  <a:tcPr marL="0" marR="0" marT="64932" marB="0"/>
                </a:tc>
                <a:tc>
                  <a:txBody>
                    <a:bodyPr/>
                    <a:lstStyle/>
                    <a:p>
                      <a:pPr marL="93345">
                        <a:lnSpc>
                          <a:spcPct val="100000"/>
                        </a:lnSpc>
                        <a:spcBef>
                          <a:spcPts val="525"/>
                        </a:spcBef>
                      </a:pPr>
                      <a:r>
                        <a:rPr sz="1400" b="1" dirty="0">
                          <a:latin typeface="Arial"/>
                          <a:cs typeface="Arial"/>
                        </a:rPr>
                        <a:t>CHAPTER</a:t>
                      </a:r>
                      <a:r>
                        <a:rPr sz="1400" b="1" spc="-10" dirty="0">
                          <a:latin typeface="Arial"/>
                          <a:cs typeface="Arial"/>
                        </a:rPr>
                        <a:t> </a:t>
                      </a:r>
                      <a:r>
                        <a:rPr sz="1400" b="1" dirty="0">
                          <a:latin typeface="Arial"/>
                          <a:cs typeface="Arial"/>
                        </a:rPr>
                        <a:t>5:</a:t>
                      </a:r>
                      <a:r>
                        <a:rPr sz="1400" b="1" spc="-10" dirty="0">
                          <a:latin typeface="Arial"/>
                          <a:cs typeface="Arial"/>
                        </a:rPr>
                        <a:t> REFRIGERANTS </a:t>
                      </a:r>
                      <a:r>
                        <a:rPr sz="1400" b="1" dirty="0">
                          <a:latin typeface="Arial"/>
                          <a:cs typeface="Arial"/>
                        </a:rPr>
                        <a:t>AND</a:t>
                      </a:r>
                      <a:r>
                        <a:rPr sz="1400" b="1" spc="-15" dirty="0">
                          <a:latin typeface="Arial"/>
                          <a:cs typeface="Arial"/>
                        </a:rPr>
                        <a:t> </a:t>
                      </a:r>
                      <a:r>
                        <a:rPr sz="1400" b="1" spc="-10" dirty="0">
                          <a:latin typeface="Arial"/>
                          <a:cs typeface="Arial"/>
                        </a:rPr>
                        <a:t>ENVIRONMENTAL REGULATIONS</a:t>
                      </a:r>
                      <a:endParaRPr sz="1400">
                        <a:latin typeface="Arial"/>
                        <a:cs typeface="Arial"/>
                      </a:endParaRPr>
                    </a:p>
                  </a:txBody>
                  <a:tcPr marL="0" marR="0" marT="64932" marB="0"/>
                </a:tc>
                <a:extLst>
                  <a:ext uri="{0D108BD9-81ED-4DB2-BD59-A6C34878D82A}">
                    <a16:rowId xmlns:a16="http://schemas.microsoft.com/office/drawing/2014/main" val="10019"/>
                  </a:ext>
                </a:extLst>
              </a:tr>
              <a:tr h="350128">
                <a:tc>
                  <a:txBody>
                    <a:bodyPr/>
                    <a:lstStyle/>
                    <a:p>
                      <a:pPr marL="19685">
                        <a:lnSpc>
                          <a:spcPct val="100000"/>
                        </a:lnSpc>
                        <a:spcBef>
                          <a:spcPts val="525"/>
                        </a:spcBef>
                      </a:pPr>
                      <a:r>
                        <a:rPr sz="1400" spc="-25" dirty="0">
                          <a:latin typeface="Arial"/>
                          <a:cs typeface="Arial"/>
                        </a:rPr>
                        <a:t>5.1</a:t>
                      </a:r>
                      <a:endParaRPr sz="1400">
                        <a:latin typeface="Arial"/>
                        <a:cs typeface="Arial"/>
                      </a:endParaRPr>
                    </a:p>
                  </a:txBody>
                  <a:tcPr marL="0" marR="0" marT="64932" marB="0"/>
                </a:tc>
                <a:tc>
                  <a:txBody>
                    <a:bodyPr/>
                    <a:lstStyle/>
                    <a:p>
                      <a:pPr marL="93345">
                        <a:lnSpc>
                          <a:spcPct val="100000"/>
                        </a:lnSpc>
                        <a:spcBef>
                          <a:spcPts val="525"/>
                        </a:spcBef>
                      </a:pPr>
                      <a:r>
                        <a:rPr sz="1400" spc="-10" dirty="0">
                          <a:latin typeface="Arial"/>
                          <a:cs typeface="Arial"/>
                        </a:rPr>
                        <a:t>Refrigerants</a:t>
                      </a:r>
                      <a:endParaRPr sz="1400">
                        <a:latin typeface="Arial"/>
                        <a:cs typeface="Arial"/>
                      </a:endParaRPr>
                    </a:p>
                  </a:txBody>
                  <a:tcPr marL="0" marR="0" marT="64932" marB="0"/>
                </a:tc>
                <a:extLst>
                  <a:ext uri="{0D108BD9-81ED-4DB2-BD59-A6C34878D82A}">
                    <a16:rowId xmlns:a16="http://schemas.microsoft.com/office/drawing/2014/main" val="10020"/>
                  </a:ext>
                </a:extLst>
              </a:tr>
              <a:tr h="350128">
                <a:tc>
                  <a:txBody>
                    <a:bodyPr/>
                    <a:lstStyle/>
                    <a:p>
                      <a:pPr marL="19685">
                        <a:lnSpc>
                          <a:spcPct val="100000"/>
                        </a:lnSpc>
                        <a:spcBef>
                          <a:spcPts val="525"/>
                        </a:spcBef>
                      </a:pPr>
                      <a:r>
                        <a:rPr sz="1400" spc="-25" dirty="0">
                          <a:latin typeface="Arial"/>
                          <a:cs typeface="Arial"/>
                        </a:rPr>
                        <a:t>5.2</a:t>
                      </a:r>
                      <a:endParaRPr sz="1400">
                        <a:latin typeface="Arial"/>
                        <a:cs typeface="Arial"/>
                      </a:endParaRPr>
                    </a:p>
                  </a:txBody>
                  <a:tcPr marL="0" marR="0" marT="64932" marB="0"/>
                </a:tc>
                <a:tc>
                  <a:txBody>
                    <a:bodyPr/>
                    <a:lstStyle/>
                    <a:p>
                      <a:pPr marL="93345">
                        <a:lnSpc>
                          <a:spcPct val="100000"/>
                        </a:lnSpc>
                        <a:spcBef>
                          <a:spcPts val="525"/>
                        </a:spcBef>
                      </a:pPr>
                      <a:r>
                        <a:rPr sz="1400" dirty="0">
                          <a:latin typeface="Arial"/>
                          <a:cs typeface="Arial"/>
                        </a:rPr>
                        <a:t>Refrigerant</a:t>
                      </a:r>
                      <a:r>
                        <a:rPr sz="1400" spc="-40" dirty="0">
                          <a:latin typeface="Arial"/>
                          <a:cs typeface="Arial"/>
                        </a:rPr>
                        <a:t> </a:t>
                      </a:r>
                      <a:r>
                        <a:rPr sz="1400" spc="-10" dirty="0">
                          <a:latin typeface="Arial"/>
                          <a:cs typeface="Arial"/>
                        </a:rPr>
                        <a:t>Leaks</a:t>
                      </a:r>
                      <a:endParaRPr sz="1400">
                        <a:latin typeface="Arial"/>
                        <a:cs typeface="Arial"/>
                      </a:endParaRPr>
                    </a:p>
                  </a:txBody>
                  <a:tcPr marL="0" marR="0" marT="64932" marB="0"/>
                </a:tc>
                <a:extLst>
                  <a:ext uri="{0D108BD9-81ED-4DB2-BD59-A6C34878D82A}">
                    <a16:rowId xmlns:a16="http://schemas.microsoft.com/office/drawing/2014/main" val="10021"/>
                  </a:ext>
                </a:extLst>
              </a:tr>
              <a:tr h="350128">
                <a:tc>
                  <a:txBody>
                    <a:bodyPr/>
                    <a:lstStyle/>
                    <a:p>
                      <a:pPr marL="19685">
                        <a:lnSpc>
                          <a:spcPct val="100000"/>
                        </a:lnSpc>
                        <a:spcBef>
                          <a:spcPts val="530"/>
                        </a:spcBef>
                      </a:pPr>
                      <a:r>
                        <a:rPr sz="1400" spc="-25" dirty="0">
                          <a:latin typeface="Arial"/>
                          <a:cs typeface="Arial"/>
                        </a:rPr>
                        <a:t>5.3</a:t>
                      </a:r>
                      <a:endParaRPr sz="1400">
                        <a:latin typeface="Arial"/>
                        <a:cs typeface="Arial"/>
                      </a:endParaRPr>
                    </a:p>
                  </a:txBody>
                  <a:tcPr marL="0" marR="0" marT="65550" marB="0"/>
                </a:tc>
                <a:tc>
                  <a:txBody>
                    <a:bodyPr/>
                    <a:lstStyle/>
                    <a:p>
                      <a:pPr marL="93345">
                        <a:lnSpc>
                          <a:spcPct val="100000"/>
                        </a:lnSpc>
                        <a:spcBef>
                          <a:spcPts val="530"/>
                        </a:spcBef>
                      </a:pPr>
                      <a:r>
                        <a:rPr sz="1400" spc="-10" dirty="0">
                          <a:latin typeface="Arial"/>
                          <a:cs typeface="Arial"/>
                        </a:rPr>
                        <a:t>Environmental</a:t>
                      </a:r>
                      <a:r>
                        <a:rPr sz="1400" spc="45" dirty="0">
                          <a:latin typeface="Arial"/>
                          <a:cs typeface="Arial"/>
                        </a:rPr>
                        <a:t> </a:t>
                      </a:r>
                      <a:r>
                        <a:rPr sz="1400" spc="-10" dirty="0">
                          <a:latin typeface="Arial"/>
                          <a:cs typeface="Arial"/>
                        </a:rPr>
                        <a:t>Regulations</a:t>
                      </a:r>
                      <a:endParaRPr sz="1400">
                        <a:latin typeface="Arial"/>
                        <a:cs typeface="Arial"/>
                      </a:endParaRPr>
                    </a:p>
                  </a:txBody>
                  <a:tcPr marL="0" marR="0" marT="65550" marB="0"/>
                </a:tc>
                <a:extLst>
                  <a:ext uri="{0D108BD9-81ED-4DB2-BD59-A6C34878D82A}">
                    <a16:rowId xmlns:a16="http://schemas.microsoft.com/office/drawing/2014/main" val="10022"/>
                  </a:ext>
                </a:extLst>
              </a:tr>
              <a:tr h="350128">
                <a:tc>
                  <a:txBody>
                    <a:bodyPr/>
                    <a:lstStyle/>
                    <a:p>
                      <a:pPr marL="19685">
                        <a:lnSpc>
                          <a:spcPct val="100000"/>
                        </a:lnSpc>
                        <a:spcBef>
                          <a:spcPts val="525"/>
                        </a:spcBef>
                      </a:pPr>
                      <a:r>
                        <a:rPr sz="1400" spc="-25" dirty="0">
                          <a:latin typeface="Arial"/>
                          <a:cs typeface="Arial"/>
                        </a:rPr>
                        <a:t>5.4</a:t>
                      </a:r>
                      <a:endParaRPr sz="1400">
                        <a:latin typeface="Arial"/>
                        <a:cs typeface="Arial"/>
                      </a:endParaRPr>
                    </a:p>
                  </a:txBody>
                  <a:tcPr marL="0" marR="0" marT="64932" marB="0"/>
                </a:tc>
                <a:tc>
                  <a:txBody>
                    <a:bodyPr/>
                    <a:lstStyle/>
                    <a:p>
                      <a:pPr marL="93345">
                        <a:lnSpc>
                          <a:spcPct val="100000"/>
                        </a:lnSpc>
                        <a:spcBef>
                          <a:spcPts val="525"/>
                        </a:spcBef>
                      </a:pPr>
                      <a:r>
                        <a:rPr sz="1400" dirty="0">
                          <a:latin typeface="Arial"/>
                          <a:cs typeface="Arial"/>
                        </a:rPr>
                        <a:t>Ozone</a:t>
                      </a:r>
                      <a:r>
                        <a:rPr sz="1400" spc="-30" dirty="0">
                          <a:latin typeface="Arial"/>
                          <a:cs typeface="Arial"/>
                        </a:rPr>
                        <a:t> </a:t>
                      </a:r>
                      <a:r>
                        <a:rPr sz="1400" spc="-10" dirty="0">
                          <a:latin typeface="Arial"/>
                          <a:cs typeface="Arial"/>
                        </a:rPr>
                        <a:t>Layer</a:t>
                      </a:r>
                      <a:endParaRPr sz="1400">
                        <a:latin typeface="Arial"/>
                        <a:cs typeface="Arial"/>
                      </a:endParaRPr>
                    </a:p>
                  </a:txBody>
                  <a:tcPr marL="0" marR="0" marT="64932" marB="0"/>
                </a:tc>
                <a:extLst>
                  <a:ext uri="{0D108BD9-81ED-4DB2-BD59-A6C34878D82A}">
                    <a16:rowId xmlns:a16="http://schemas.microsoft.com/office/drawing/2014/main" val="10023"/>
                  </a:ext>
                </a:extLst>
              </a:tr>
              <a:tr h="350128">
                <a:tc>
                  <a:txBody>
                    <a:bodyPr/>
                    <a:lstStyle/>
                    <a:p>
                      <a:pPr marL="20320">
                        <a:lnSpc>
                          <a:spcPct val="100000"/>
                        </a:lnSpc>
                        <a:spcBef>
                          <a:spcPts val="525"/>
                        </a:spcBef>
                      </a:pPr>
                      <a:r>
                        <a:rPr sz="1400" spc="-25" dirty="0">
                          <a:latin typeface="Arial"/>
                          <a:cs typeface="Arial"/>
                        </a:rPr>
                        <a:t>5.5</a:t>
                      </a:r>
                      <a:endParaRPr sz="1400">
                        <a:latin typeface="Arial"/>
                        <a:cs typeface="Arial"/>
                      </a:endParaRPr>
                    </a:p>
                  </a:txBody>
                  <a:tcPr marL="0" marR="0" marT="64932" marB="0"/>
                </a:tc>
                <a:tc>
                  <a:txBody>
                    <a:bodyPr/>
                    <a:lstStyle/>
                    <a:p>
                      <a:pPr marL="93980">
                        <a:lnSpc>
                          <a:spcPct val="100000"/>
                        </a:lnSpc>
                        <a:spcBef>
                          <a:spcPts val="525"/>
                        </a:spcBef>
                      </a:pPr>
                      <a:r>
                        <a:rPr sz="1400" dirty="0">
                          <a:latin typeface="Arial"/>
                          <a:cs typeface="Arial"/>
                        </a:rPr>
                        <a:t>Impact</a:t>
                      </a:r>
                      <a:r>
                        <a:rPr sz="1400" spc="-20" dirty="0">
                          <a:latin typeface="Arial"/>
                          <a:cs typeface="Arial"/>
                        </a:rPr>
                        <a:t> </a:t>
                      </a:r>
                      <a:r>
                        <a:rPr sz="1400" dirty="0">
                          <a:latin typeface="Arial"/>
                          <a:cs typeface="Arial"/>
                        </a:rPr>
                        <a:t>of</a:t>
                      </a:r>
                      <a:r>
                        <a:rPr sz="1400" spc="-15" dirty="0">
                          <a:latin typeface="Arial"/>
                          <a:cs typeface="Arial"/>
                        </a:rPr>
                        <a:t> </a:t>
                      </a:r>
                      <a:r>
                        <a:rPr sz="1400" dirty="0">
                          <a:latin typeface="Arial"/>
                          <a:cs typeface="Arial"/>
                        </a:rPr>
                        <a:t>Motor</a:t>
                      </a:r>
                      <a:r>
                        <a:rPr sz="1400" spc="-20" dirty="0">
                          <a:latin typeface="Arial"/>
                          <a:cs typeface="Arial"/>
                        </a:rPr>
                        <a:t> </a:t>
                      </a:r>
                      <a:r>
                        <a:rPr sz="1400" dirty="0">
                          <a:latin typeface="Arial"/>
                          <a:cs typeface="Arial"/>
                        </a:rPr>
                        <a:t>Vehicle</a:t>
                      </a:r>
                      <a:r>
                        <a:rPr sz="1400" spc="-20" dirty="0">
                          <a:latin typeface="Arial"/>
                          <a:cs typeface="Arial"/>
                        </a:rPr>
                        <a:t> </a:t>
                      </a:r>
                      <a:r>
                        <a:rPr sz="1400" dirty="0">
                          <a:latin typeface="Arial"/>
                          <a:cs typeface="Arial"/>
                        </a:rPr>
                        <a:t>Air</a:t>
                      </a:r>
                      <a:r>
                        <a:rPr sz="1400" spc="-20" dirty="0">
                          <a:latin typeface="Arial"/>
                          <a:cs typeface="Arial"/>
                        </a:rPr>
                        <a:t> </a:t>
                      </a:r>
                      <a:r>
                        <a:rPr sz="1400" spc="-10" dirty="0">
                          <a:latin typeface="Arial"/>
                          <a:cs typeface="Arial"/>
                        </a:rPr>
                        <a:t>Conditioners</a:t>
                      </a:r>
                      <a:endParaRPr sz="1400">
                        <a:latin typeface="Arial"/>
                        <a:cs typeface="Arial"/>
                      </a:endParaRPr>
                    </a:p>
                  </a:txBody>
                  <a:tcPr marL="0" marR="0" marT="64932" marB="0"/>
                </a:tc>
                <a:extLst>
                  <a:ext uri="{0D108BD9-81ED-4DB2-BD59-A6C34878D82A}">
                    <a16:rowId xmlns:a16="http://schemas.microsoft.com/office/drawing/2014/main" val="10024"/>
                  </a:ext>
                </a:extLst>
              </a:tr>
              <a:tr h="350128">
                <a:tc>
                  <a:txBody>
                    <a:bodyPr/>
                    <a:lstStyle/>
                    <a:p>
                      <a:pPr marL="20320">
                        <a:lnSpc>
                          <a:spcPct val="100000"/>
                        </a:lnSpc>
                        <a:spcBef>
                          <a:spcPts val="525"/>
                        </a:spcBef>
                      </a:pPr>
                      <a:r>
                        <a:rPr sz="1400" b="1" spc="-20" dirty="0">
                          <a:latin typeface="Arial"/>
                          <a:cs typeface="Arial"/>
                        </a:rPr>
                        <a:t>6.0.</a:t>
                      </a:r>
                      <a:endParaRPr sz="1400">
                        <a:latin typeface="Arial"/>
                        <a:cs typeface="Arial"/>
                      </a:endParaRPr>
                    </a:p>
                  </a:txBody>
                  <a:tcPr marL="0" marR="0" marT="64932" marB="0"/>
                </a:tc>
                <a:tc>
                  <a:txBody>
                    <a:bodyPr/>
                    <a:lstStyle/>
                    <a:p>
                      <a:pPr marL="93980">
                        <a:lnSpc>
                          <a:spcPct val="100000"/>
                        </a:lnSpc>
                        <a:spcBef>
                          <a:spcPts val="525"/>
                        </a:spcBef>
                      </a:pPr>
                      <a:r>
                        <a:rPr sz="1400" b="1" dirty="0">
                          <a:latin typeface="Arial"/>
                          <a:cs typeface="Arial"/>
                        </a:rPr>
                        <a:t>CHAPTER</a:t>
                      </a:r>
                      <a:r>
                        <a:rPr sz="1400" b="1" spc="-20" dirty="0">
                          <a:latin typeface="Arial"/>
                          <a:cs typeface="Arial"/>
                        </a:rPr>
                        <a:t> </a:t>
                      </a:r>
                      <a:r>
                        <a:rPr sz="1400" b="1" dirty="0">
                          <a:latin typeface="Arial"/>
                          <a:cs typeface="Arial"/>
                        </a:rPr>
                        <a:t>6:</a:t>
                      </a:r>
                      <a:r>
                        <a:rPr sz="1400" b="1" spc="-15" dirty="0">
                          <a:latin typeface="Arial"/>
                          <a:cs typeface="Arial"/>
                        </a:rPr>
                        <a:t> </a:t>
                      </a:r>
                      <a:r>
                        <a:rPr sz="1400" b="1" spc="-10" dirty="0">
                          <a:latin typeface="Arial"/>
                          <a:cs typeface="Arial"/>
                        </a:rPr>
                        <a:t>EVALUATING</a:t>
                      </a:r>
                      <a:r>
                        <a:rPr sz="1400" b="1" spc="-20" dirty="0">
                          <a:latin typeface="Arial"/>
                          <a:cs typeface="Arial"/>
                        </a:rPr>
                        <a:t> </a:t>
                      </a:r>
                      <a:r>
                        <a:rPr sz="1400" b="1" dirty="0">
                          <a:latin typeface="Arial"/>
                          <a:cs typeface="Arial"/>
                        </a:rPr>
                        <a:t>AND</a:t>
                      </a:r>
                      <a:r>
                        <a:rPr sz="1400" b="1" spc="-10" dirty="0">
                          <a:latin typeface="Arial"/>
                          <a:cs typeface="Arial"/>
                        </a:rPr>
                        <a:t> DIAGNOSING</a:t>
                      </a:r>
                      <a:r>
                        <a:rPr sz="1400" b="1" spc="-20" dirty="0">
                          <a:latin typeface="Arial"/>
                          <a:cs typeface="Arial"/>
                        </a:rPr>
                        <a:t> </a:t>
                      </a:r>
                      <a:r>
                        <a:rPr sz="1400" b="1" dirty="0">
                          <a:latin typeface="Arial"/>
                          <a:cs typeface="Arial"/>
                        </a:rPr>
                        <a:t>CAR</a:t>
                      </a:r>
                      <a:r>
                        <a:rPr sz="1400" b="1" spc="-20" dirty="0">
                          <a:latin typeface="Arial"/>
                          <a:cs typeface="Arial"/>
                        </a:rPr>
                        <a:t> HVAC</a:t>
                      </a:r>
                      <a:endParaRPr sz="1400">
                        <a:latin typeface="Arial"/>
                        <a:cs typeface="Arial"/>
                      </a:endParaRPr>
                    </a:p>
                  </a:txBody>
                  <a:tcPr marL="0" marR="0" marT="64932" marB="0"/>
                </a:tc>
                <a:extLst>
                  <a:ext uri="{0D108BD9-81ED-4DB2-BD59-A6C34878D82A}">
                    <a16:rowId xmlns:a16="http://schemas.microsoft.com/office/drawing/2014/main" val="10025"/>
                  </a:ext>
                </a:extLst>
              </a:tr>
              <a:tr h="261017">
                <a:tc>
                  <a:txBody>
                    <a:bodyPr/>
                    <a:lstStyle/>
                    <a:p>
                      <a:pPr marL="20320">
                        <a:lnSpc>
                          <a:spcPts val="1235"/>
                        </a:lnSpc>
                        <a:spcBef>
                          <a:spcPts val="530"/>
                        </a:spcBef>
                      </a:pPr>
                      <a:r>
                        <a:rPr sz="1400" spc="-25" dirty="0">
                          <a:latin typeface="Arial"/>
                          <a:cs typeface="Arial"/>
                        </a:rPr>
                        <a:t>6.1</a:t>
                      </a:r>
                      <a:endParaRPr sz="1400">
                        <a:latin typeface="Arial"/>
                        <a:cs typeface="Arial"/>
                      </a:endParaRPr>
                    </a:p>
                  </a:txBody>
                  <a:tcPr marL="0" marR="0" marT="65550" marB="0"/>
                </a:tc>
                <a:tc>
                  <a:txBody>
                    <a:bodyPr/>
                    <a:lstStyle/>
                    <a:p>
                      <a:pPr marL="93980">
                        <a:lnSpc>
                          <a:spcPts val="1235"/>
                        </a:lnSpc>
                        <a:spcBef>
                          <a:spcPts val="530"/>
                        </a:spcBef>
                      </a:pPr>
                      <a:r>
                        <a:rPr sz="1400" dirty="0">
                          <a:latin typeface="Arial"/>
                          <a:cs typeface="Arial"/>
                        </a:rPr>
                        <a:t>Problem:</a:t>
                      </a:r>
                      <a:r>
                        <a:rPr sz="1400" spc="-35" dirty="0">
                          <a:latin typeface="Arial"/>
                          <a:cs typeface="Arial"/>
                        </a:rPr>
                        <a:t> </a:t>
                      </a:r>
                      <a:r>
                        <a:rPr sz="1400" dirty="0">
                          <a:latin typeface="Arial"/>
                          <a:cs typeface="Arial"/>
                        </a:rPr>
                        <a:t>Air</a:t>
                      </a:r>
                      <a:r>
                        <a:rPr sz="1400" spc="-30" dirty="0">
                          <a:latin typeface="Arial"/>
                          <a:cs typeface="Arial"/>
                        </a:rPr>
                        <a:t> </a:t>
                      </a:r>
                      <a:r>
                        <a:rPr sz="1400" dirty="0">
                          <a:latin typeface="Arial"/>
                          <a:cs typeface="Arial"/>
                        </a:rPr>
                        <a:t>conditioning</a:t>
                      </a:r>
                      <a:r>
                        <a:rPr sz="1400" spc="-30" dirty="0">
                          <a:latin typeface="Arial"/>
                          <a:cs typeface="Arial"/>
                        </a:rPr>
                        <a:t> </a:t>
                      </a:r>
                      <a:r>
                        <a:rPr sz="1400" dirty="0">
                          <a:latin typeface="Arial"/>
                          <a:cs typeface="Arial"/>
                        </a:rPr>
                        <a:t>not</a:t>
                      </a:r>
                      <a:r>
                        <a:rPr sz="1400" spc="-35" dirty="0">
                          <a:latin typeface="Arial"/>
                          <a:cs typeface="Arial"/>
                        </a:rPr>
                        <a:t> </a:t>
                      </a:r>
                      <a:r>
                        <a:rPr sz="1400" dirty="0">
                          <a:latin typeface="Arial"/>
                          <a:cs typeface="Arial"/>
                        </a:rPr>
                        <a:t>cooling</a:t>
                      </a:r>
                      <a:r>
                        <a:rPr sz="1400" spc="-30" dirty="0">
                          <a:latin typeface="Arial"/>
                          <a:cs typeface="Arial"/>
                        </a:rPr>
                        <a:t> </a:t>
                      </a:r>
                      <a:r>
                        <a:rPr sz="1400" spc="-10" dirty="0">
                          <a:latin typeface="Arial"/>
                          <a:cs typeface="Arial"/>
                        </a:rPr>
                        <a:t>enough</a:t>
                      </a:r>
                      <a:endParaRPr sz="1400" dirty="0">
                        <a:latin typeface="Arial"/>
                        <a:cs typeface="Arial"/>
                      </a:endParaRPr>
                    </a:p>
                  </a:txBody>
                  <a:tcPr marL="0" marR="0" marT="65550" marB="0"/>
                </a:tc>
                <a:extLst>
                  <a:ext uri="{0D108BD9-81ED-4DB2-BD59-A6C34878D82A}">
                    <a16:rowId xmlns:a16="http://schemas.microsoft.com/office/drawing/2014/main" val="10026"/>
                  </a:ext>
                </a:extLst>
              </a:tr>
            </a:tbl>
          </a:graphicData>
        </a:graphic>
      </p:graphicFrame>
      <p:sp>
        <p:nvSpPr>
          <p:cNvPr id="5" name="object 5"/>
          <p:cNvSpPr txBox="1">
            <a:spLocks noGrp="1"/>
          </p:cNvSpPr>
          <p:nvPr>
            <p:ph type="sldNum" sz="quarter" idx="7"/>
          </p:nvPr>
        </p:nvSpPr>
        <p:spPr>
          <a:xfrm>
            <a:off x="5311797" y="10151700"/>
            <a:ext cx="1696824" cy="179536"/>
          </a:xfrm>
          <a:prstGeom prst="rect">
            <a:avLst/>
          </a:prstGeom>
        </p:spPr>
        <p:txBody>
          <a:bodyPr vert="horz" wrap="square" lIns="0" tIns="0" rIns="0" bIns="0" rtlCol="0">
            <a:spAutoFit/>
          </a:bodyPr>
          <a:lstStyle/>
          <a:p>
            <a:pPr marL="69882">
              <a:lnSpc>
                <a:spcPts val="1373"/>
              </a:lnSpc>
            </a:pPr>
            <a:r>
              <a:rPr sz="1169" spc="-24" dirty="0">
                <a:latin typeface="Times New Roman"/>
                <a:cs typeface="Times New Roman"/>
              </a:rPr>
              <a:t>ii</a:t>
            </a:r>
            <a:endParaRPr sz="1169">
              <a:latin typeface="Times New Roman"/>
              <a:cs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4926313"/>
            <a:ext cx="5813566" cy="4235413"/>
          </a:xfrm>
          <a:prstGeom prst="rect">
            <a:avLst/>
          </a:prstGeom>
        </p:spPr>
        <p:txBody>
          <a:bodyPr vert="horz" wrap="square" lIns="0" tIns="12368" rIns="0" bIns="0" rtlCol="0">
            <a:spAutoFit/>
          </a:bodyPr>
          <a:lstStyle/>
          <a:p>
            <a:pPr marL="12369" marR="6803" algn="just">
              <a:lnSpc>
                <a:spcPct val="143900"/>
              </a:lnSpc>
              <a:spcBef>
                <a:spcPts val="97"/>
              </a:spcBef>
            </a:pPr>
            <a:r>
              <a:rPr sz="1071" dirty="0">
                <a:latin typeface="Arial"/>
                <a:cs typeface="Arial"/>
              </a:rPr>
              <a:t>Most</a:t>
            </a:r>
            <a:r>
              <a:rPr sz="1071" spc="34" dirty="0">
                <a:latin typeface="Arial"/>
                <a:cs typeface="Arial"/>
              </a:rPr>
              <a:t> </a:t>
            </a:r>
            <a:r>
              <a:rPr sz="1071" dirty="0">
                <a:latin typeface="Arial"/>
                <a:cs typeface="Arial"/>
              </a:rPr>
              <a:t>Schrader</a:t>
            </a:r>
            <a:r>
              <a:rPr sz="1071" spc="34" dirty="0">
                <a:latin typeface="Arial"/>
                <a:cs typeface="Arial"/>
              </a:rPr>
              <a:t> </a:t>
            </a:r>
            <a:r>
              <a:rPr sz="1071" dirty="0">
                <a:latin typeface="Arial"/>
                <a:cs typeface="Arial"/>
              </a:rPr>
              <a:t>valves</a:t>
            </a:r>
            <a:r>
              <a:rPr sz="1071" spc="29" dirty="0">
                <a:latin typeface="Arial"/>
                <a:cs typeface="Arial"/>
              </a:rPr>
              <a:t> </a:t>
            </a:r>
            <a:r>
              <a:rPr sz="1071" dirty="0">
                <a:latin typeface="Arial"/>
                <a:cs typeface="Arial"/>
              </a:rPr>
              <a:t>will</a:t>
            </a:r>
            <a:r>
              <a:rPr sz="1071" spc="34" dirty="0">
                <a:latin typeface="Arial"/>
                <a:cs typeface="Arial"/>
              </a:rPr>
              <a:t> </a:t>
            </a:r>
            <a:r>
              <a:rPr sz="1071" dirty="0">
                <a:latin typeface="Arial"/>
                <a:cs typeface="Arial"/>
              </a:rPr>
              <a:t>leak</a:t>
            </a:r>
            <a:r>
              <a:rPr sz="1071" spc="29" dirty="0">
                <a:latin typeface="Arial"/>
                <a:cs typeface="Arial"/>
              </a:rPr>
              <a:t> </a:t>
            </a:r>
            <a:r>
              <a:rPr sz="1071" dirty="0">
                <a:latin typeface="Arial"/>
                <a:cs typeface="Arial"/>
              </a:rPr>
              <a:t>slightly.</a:t>
            </a:r>
            <a:r>
              <a:rPr sz="1071" spc="34" dirty="0">
                <a:latin typeface="Arial"/>
                <a:cs typeface="Arial"/>
              </a:rPr>
              <a:t> </a:t>
            </a:r>
            <a:r>
              <a:rPr sz="1071" dirty="0">
                <a:latin typeface="Arial"/>
                <a:cs typeface="Arial"/>
              </a:rPr>
              <a:t>Ensure</a:t>
            </a:r>
            <a:r>
              <a:rPr sz="1071" spc="29"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plastic</a:t>
            </a:r>
            <a:r>
              <a:rPr sz="1071" spc="34" dirty="0">
                <a:latin typeface="Arial"/>
                <a:cs typeface="Arial"/>
              </a:rPr>
              <a:t> </a:t>
            </a:r>
            <a:r>
              <a:rPr sz="1071" dirty="0">
                <a:latin typeface="Arial"/>
                <a:cs typeface="Arial"/>
              </a:rPr>
              <a:t>protection</a:t>
            </a:r>
            <a:r>
              <a:rPr sz="1071" spc="34" dirty="0">
                <a:latin typeface="Arial"/>
                <a:cs typeface="Arial"/>
              </a:rPr>
              <a:t> </a:t>
            </a:r>
            <a:r>
              <a:rPr sz="1071" dirty="0">
                <a:latin typeface="Arial"/>
                <a:cs typeface="Arial"/>
              </a:rPr>
              <a:t>cap</a:t>
            </a:r>
            <a:r>
              <a:rPr sz="1071" spc="3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fitted.</a:t>
            </a:r>
            <a:r>
              <a:rPr sz="1071" spc="34" dirty="0">
                <a:latin typeface="Arial"/>
                <a:cs typeface="Arial"/>
              </a:rPr>
              <a:t> </a:t>
            </a:r>
            <a:r>
              <a:rPr sz="1071" spc="-10" dirty="0">
                <a:latin typeface="Arial"/>
                <a:cs typeface="Arial"/>
              </a:rPr>
              <a:t>Schrader </a:t>
            </a:r>
            <a:r>
              <a:rPr sz="1071" dirty="0">
                <a:latin typeface="Arial"/>
                <a:cs typeface="Arial"/>
              </a:rPr>
              <a:t>valves</a:t>
            </a:r>
            <a:r>
              <a:rPr sz="1071" spc="88" dirty="0">
                <a:latin typeface="Arial"/>
                <a:cs typeface="Arial"/>
              </a:rPr>
              <a:t> </a:t>
            </a:r>
            <a:r>
              <a:rPr sz="1071" dirty="0">
                <a:latin typeface="Arial"/>
                <a:cs typeface="Arial"/>
              </a:rPr>
              <a:t>designed</a:t>
            </a:r>
            <a:r>
              <a:rPr sz="1071" spc="93" dirty="0">
                <a:latin typeface="Arial"/>
                <a:cs typeface="Arial"/>
              </a:rPr>
              <a:t> </a:t>
            </a:r>
            <a:r>
              <a:rPr sz="1071" dirty="0">
                <a:latin typeface="Arial"/>
                <a:cs typeface="Arial"/>
              </a:rPr>
              <a:t>for</a:t>
            </a:r>
            <a:r>
              <a:rPr sz="1071" spc="88" dirty="0">
                <a:latin typeface="Arial"/>
                <a:cs typeface="Arial"/>
              </a:rPr>
              <a:t> </a:t>
            </a:r>
            <a:r>
              <a:rPr sz="1071" dirty="0">
                <a:latin typeface="Arial"/>
                <a:cs typeface="Arial"/>
              </a:rPr>
              <a:t>R134a</a:t>
            </a:r>
            <a:r>
              <a:rPr sz="1071" spc="93" dirty="0">
                <a:latin typeface="Arial"/>
                <a:cs typeface="Arial"/>
              </a:rPr>
              <a:t> </a:t>
            </a:r>
            <a:r>
              <a:rPr sz="1071" dirty="0">
                <a:latin typeface="Arial"/>
                <a:cs typeface="Arial"/>
              </a:rPr>
              <a:t>must</a:t>
            </a:r>
            <a:r>
              <a:rPr sz="1071" spc="93" dirty="0">
                <a:latin typeface="Arial"/>
                <a:cs typeface="Arial"/>
              </a:rPr>
              <a:t> </a:t>
            </a:r>
            <a:r>
              <a:rPr sz="1071" dirty="0">
                <a:latin typeface="Arial"/>
                <a:cs typeface="Arial"/>
              </a:rPr>
              <a:t>only</a:t>
            </a:r>
            <a:r>
              <a:rPr sz="1071" spc="88" dirty="0">
                <a:latin typeface="Arial"/>
                <a:cs typeface="Arial"/>
              </a:rPr>
              <a:t> </a:t>
            </a:r>
            <a:r>
              <a:rPr sz="1071" dirty="0">
                <a:latin typeface="Arial"/>
                <a:cs typeface="Arial"/>
              </a:rPr>
              <a:t>be</a:t>
            </a:r>
            <a:r>
              <a:rPr sz="1071" spc="93" dirty="0">
                <a:latin typeface="Arial"/>
                <a:cs typeface="Arial"/>
              </a:rPr>
              <a:t> </a:t>
            </a:r>
            <a:r>
              <a:rPr sz="1071" dirty="0">
                <a:latin typeface="Arial"/>
                <a:cs typeface="Arial"/>
              </a:rPr>
              <a:t>used</a:t>
            </a:r>
            <a:r>
              <a:rPr sz="1071" spc="83" dirty="0">
                <a:latin typeface="Arial"/>
                <a:cs typeface="Arial"/>
              </a:rPr>
              <a:t> </a:t>
            </a:r>
            <a:r>
              <a:rPr sz="1071" dirty="0">
                <a:latin typeface="Arial"/>
                <a:cs typeface="Arial"/>
              </a:rPr>
              <a:t>in</a:t>
            </a:r>
            <a:r>
              <a:rPr sz="1071" spc="88" dirty="0">
                <a:latin typeface="Arial"/>
                <a:cs typeface="Arial"/>
              </a:rPr>
              <a:t> </a:t>
            </a:r>
            <a:r>
              <a:rPr sz="1071" dirty="0">
                <a:latin typeface="Arial"/>
                <a:cs typeface="Arial"/>
              </a:rPr>
              <a:t>R134a</a:t>
            </a:r>
            <a:r>
              <a:rPr sz="1071" spc="93" dirty="0">
                <a:latin typeface="Arial"/>
                <a:cs typeface="Arial"/>
              </a:rPr>
              <a:t> </a:t>
            </a:r>
            <a:r>
              <a:rPr sz="1071" dirty="0">
                <a:latin typeface="Arial"/>
                <a:cs typeface="Arial"/>
              </a:rPr>
              <a:t>systems.</a:t>
            </a:r>
            <a:r>
              <a:rPr sz="1071" spc="93" dirty="0">
                <a:latin typeface="Arial"/>
                <a:cs typeface="Arial"/>
              </a:rPr>
              <a:t> </a:t>
            </a:r>
            <a:r>
              <a:rPr sz="1071" dirty="0">
                <a:latin typeface="Arial"/>
                <a:cs typeface="Arial"/>
              </a:rPr>
              <a:t>This</a:t>
            </a:r>
            <a:r>
              <a:rPr sz="1071" spc="88" dirty="0">
                <a:latin typeface="Arial"/>
                <a:cs typeface="Arial"/>
              </a:rPr>
              <a:t> </a:t>
            </a:r>
            <a:r>
              <a:rPr sz="1071" dirty="0">
                <a:latin typeface="Arial"/>
                <a:cs typeface="Arial"/>
              </a:rPr>
              <a:t>is</a:t>
            </a:r>
            <a:r>
              <a:rPr sz="1071" spc="93" dirty="0">
                <a:latin typeface="Arial"/>
                <a:cs typeface="Arial"/>
              </a:rPr>
              <a:t> </a:t>
            </a:r>
            <a:r>
              <a:rPr sz="1071" dirty="0">
                <a:latin typeface="Arial"/>
                <a:cs typeface="Arial"/>
              </a:rPr>
              <a:t>because</a:t>
            </a:r>
            <a:r>
              <a:rPr sz="1071" spc="88" dirty="0">
                <a:latin typeface="Arial"/>
                <a:cs typeface="Arial"/>
              </a:rPr>
              <a:t> </a:t>
            </a:r>
            <a:r>
              <a:rPr sz="1071" dirty="0">
                <a:latin typeface="Arial"/>
                <a:cs typeface="Arial"/>
              </a:rPr>
              <a:t>of</a:t>
            </a:r>
            <a:r>
              <a:rPr sz="1071" spc="93" dirty="0">
                <a:latin typeface="Arial"/>
                <a:cs typeface="Arial"/>
              </a:rPr>
              <a:t> </a:t>
            </a:r>
            <a:r>
              <a:rPr sz="1071" dirty="0">
                <a:latin typeface="Arial"/>
                <a:cs typeface="Arial"/>
              </a:rPr>
              <a:t>the</a:t>
            </a:r>
            <a:r>
              <a:rPr sz="1071" spc="93" dirty="0">
                <a:latin typeface="Arial"/>
                <a:cs typeface="Arial"/>
              </a:rPr>
              <a:t> </a:t>
            </a:r>
            <a:r>
              <a:rPr sz="1071" spc="-19" dirty="0">
                <a:latin typeface="Arial"/>
                <a:cs typeface="Arial"/>
              </a:rPr>
              <a:t>seal </a:t>
            </a:r>
            <a:r>
              <a:rPr sz="1071" dirty="0">
                <a:latin typeface="Arial"/>
                <a:cs typeface="Arial"/>
              </a:rPr>
              <a:t>material</a:t>
            </a:r>
            <a:r>
              <a:rPr sz="1071" spc="-24" dirty="0">
                <a:latin typeface="Arial"/>
                <a:cs typeface="Arial"/>
              </a:rPr>
              <a:t> </a:t>
            </a:r>
            <a:r>
              <a:rPr sz="1071" spc="-10" dirty="0">
                <a:latin typeface="Arial"/>
                <a:cs typeface="Arial"/>
              </a:rPr>
              <a:t>used.</a:t>
            </a:r>
            <a:endParaRPr sz="1071">
              <a:latin typeface="Arial"/>
              <a:cs typeface="Arial"/>
            </a:endParaRPr>
          </a:p>
          <a:p>
            <a:pPr marL="12369" algn="just">
              <a:spcBef>
                <a:spcPts val="1144"/>
              </a:spcBef>
            </a:pPr>
            <a:r>
              <a:rPr sz="1071" b="1" dirty="0">
                <a:latin typeface="Arial"/>
                <a:cs typeface="Arial"/>
              </a:rPr>
              <a:t>2.19</a:t>
            </a:r>
            <a:r>
              <a:rPr sz="1071" b="1" spc="390" dirty="0">
                <a:latin typeface="Arial"/>
                <a:cs typeface="Arial"/>
              </a:rPr>
              <a:t>  </a:t>
            </a:r>
            <a:r>
              <a:rPr sz="1071" b="1" spc="-10" dirty="0">
                <a:latin typeface="Arial"/>
                <a:cs typeface="Arial"/>
              </a:rPr>
              <a:t>Heating</a:t>
            </a:r>
            <a:endParaRPr sz="1071">
              <a:latin typeface="Arial"/>
              <a:cs typeface="Arial"/>
            </a:endParaRPr>
          </a:p>
          <a:p>
            <a:pPr marL="12369" marR="6184" algn="just">
              <a:lnSpc>
                <a:spcPct val="143800"/>
              </a:lnSpc>
              <a:spcBef>
                <a:spcPts val="565"/>
              </a:spcBef>
            </a:pPr>
            <a:r>
              <a:rPr sz="1071" dirty="0">
                <a:latin typeface="Arial"/>
                <a:cs typeface="Arial"/>
              </a:rPr>
              <a:t>The</a:t>
            </a:r>
            <a:r>
              <a:rPr sz="1071" spc="156" dirty="0">
                <a:latin typeface="Arial"/>
                <a:cs typeface="Arial"/>
              </a:rPr>
              <a:t> </a:t>
            </a:r>
            <a:r>
              <a:rPr sz="1071" dirty="0">
                <a:latin typeface="Arial"/>
                <a:cs typeface="Arial"/>
              </a:rPr>
              <a:t>vehicle</a:t>
            </a:r>
            <a:r>
              <a:rPr sz="1071" spc="156" dirty="0">
                <a:latin typeface="Arial"/>
                <a:cs typeface="Arial"/>
              </a:rPr>
              <a:t> </a:t>
            </a:r>
            <a:r>
              <a:rPr sz="1071" dirty="0">
                <a:latin typeface="Arial"/>
                <a:cs typeface="Arial"/>
              </a:rPr>
              <a:t>heating</a:t>
            </a:r>
            <a:r>
              <a:rPr sz="1071" spc="156" dirty="0">
                <a:latin typeface="Arial"/>
                <a:cs typeface="Arial"/>
              </a:rPr>
              <a:t> </a:t>
            </a:r>
            <a:r>
              <a:rPr sz="1071" dirty="0">
                <a:latin typeface="Arial"/>
                <a:cs typeface="Arial"/>
              </a:rPr>
              <a:t>system</a:t>
            </a:r>
            <a:r>
              <a:rPr sz="1071" spc="156" dirty="0">
                <a:latin typeface="Arial"/>
                <a:cs typeface="Arial"/>
              </a:rPr>
              <a:t> </a:t>
            </a:r>
            <a:r>
              <a:rPr sz="1071" dirty="0">
                <a:latin typeface="Arial"/>
                <a:cs typeface="Arial"/>
              </a:rPr>
              <a:t>transfers</a:t>
            </a:r>
            <a:r>
              <a:rPr sz="1071" spc="161"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engine’s</a:t>
            </a:r>
            <a:r>
              <a:rPr sz="1071" spc="161" dirty="0">
                <a:latin typeface="Arial"/>
                <a:cs typeface="Arial"/>
              </a:rPr>
              <a:t> </a:t>
            </a:r>
            <a:r>
              <a:rPr sz="1071" dirty="0">
                <a:latin typeface="Arial"/>
                <a:cs typeface="Arial"/>
              </a:rPr>
              <a:t>heat</a:t>
            </a:r>
            <a:r>
              <a:rPr sz="1071" spc="161" dirty="0">
                <a:latin typeface="Arial"/>
                <a:cs typeface="Arial"/>
              </a:rPr>
              <a:t> </a:t>
            </a:r>
            <a:r>
              <a:rPr sz="1071" dirty="0">
                <a:latin typeface="Arial"/>
                <a:cs typeface="Arial"/>
              </a:rPr>
              <a:t>to</a:t>
            </a:r>
            <a:r>
              <a:rPr sz="1071" spc="156"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vehicle’s</a:t>
            </a:r>
            <a:r>
              <a:rPr sz="1071" spc="161" dirty="0">
                <a:latin typeface="Arial"/>
                <a:cs typeface="Arial"/>
              </a:rPr>
              <a:t> </a:t>
            </a:r>
            <a:r>
              <a:rPr sz="1071" dirty="0">
                <a:latin typeface="Arial"/>
                <a:cs typeface="Arial"/>
              </a:rPr>
              <a:t>interior.</a:t>
            </a:r>
            <a:r>
              <a:rPr sz="1071" spc="156" dirty="0">
                <a:latin typeface="Arial"/>
                <a:cs typeface="Arial"/>
              </a:rPr>
              <a:t> </a:t>
            </a:r>
            <a:r>
              <a:rPr sz="1071" dirty="0">
                <a:latin typeface="Arial"/>
                <a:cs typeface="Arial"/>
              </a:rPr>
              <a:t>The</a:t>
            </a:r>
            <a:r>
              <a:rPr sz="1071" spc="161" dirty="0">
                <a:latin typeface="Arial"/>
                <a:cs typeface="Arial"/>
              </a:rPr>
              <a:t> </a:t>
            </a:r>
            <a:r>
              <a:rPr sz="1071" spc="-10" dirty="0">
                <a:latin typeface="Arial"/>
                <a:cs typeface="Arial"/>
              </a:rPr>
              <a:t>heating </a:t>
            </a:r>
            <a:r>
              <a:rPr sz="1071" dirty="0">
                <a:latin typeface="Arial"/>
                <a:cs typeface="Arial"/>
              </a:rPr>
              <a:t>system</a:t>
            </a:r>
            <a:r>
              <a:rPr sz="1071" spc="-34" dirty="0">
                <a:latin typeface="Arial"/>
                <a:cs typeface="Arial"/>
              </a:rPr>
              <a:t> </a:t>
            </a:r>
            <a:r>
              <a:rPr sz="1071" dirty="0">
                <a:latin typeface="Arial"/>
                <a:cs typeface="Arial"/>
              </a:rPr>
              <a:t>components</a:t>
            </a:r>
            <a:r>
              <a:rPr sz="1071" spc="-29" dirty="0">
                <a:latin typeface="Arial"/>
                <a:cs typeface="Arial"/>
              </a:rPr>
              <a:t> </a:t>
            </a:r>
            <a:r>
              <a:rPr sz="1071" dirty="0">
                <a:latin typeface="Arial"/>
                <a:cs typeface="Arial"/>
              </a:rPr>
              <a:t>include</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heater</a:t>
            </a:r>
            <a:r>
              <a:rPr sz="1071" spc="-34" dirty="0">
                <a:latin typeface="Arial"/>
                <a:cs typeface="Arial"/>
              </a:rPr>
              <a:t> </a:t>
            </a:r>
            <a:r>
              <a:rPr sz="1071" dirty="0">
                <a:latin typeface="Arial"/>
                <a:cs typeface="Arial"/>
              </a:rPr>
              <a:t>fan,</a:t>
            </a:r>
            <a:r>
              <a:rPr sz="1071" spc="-34" dirty="0">
                <a:latin typeface="Arial"/>
                <a:cs typeface="Arial"/>
              </a:rPr>
              <a:t> </a:t>
            </a:r>
            <a:r>
              <a:rPr sz="1071" dirty="0">
                <a:latin typeface="Arial"/>
                <a:cs typeface="Arial"/>
              </a:rPr>
              <a:t>water</a:t>
            </a:r>
            <a:r>
              <a:rPr sz="1071" spc="-39" dirty="0">
                <a:latin typeface="Arial"/>
                <a:cs typeface="Arial"/>
              </a:rPr>
              <a:t> </a:t>
            </a:r>
            <a:r>
              <a:rPr sz="1071" dirty="0">
                <a:latin typeface="Arial"/>
                <a:cs typeface="Arial"/>
              </a:rPr>
              <a:t>pump,</a:t>
            </a:r>
            <a:r>
              <a:rPr sz="1071" spc="-29" dirty="0">
                <a:latin typeface="Arial"/>
                <a:cs typeface="Arial"/>
              </a:rPr>
              <a:t> </a:t>
            </a:r>
            <a:r>
              <a:rPr sz="1071" dirty="0">
                <a:latin typeface="Arial"/>
                <a:cs typeface="Arial"/>
              </a:rPr>
              <a:t>control</a:t>
            </a:r>
            <a:r>
              <a:rPr sz="1071" spc="-29" dirty="0">
                <a:latin typeface="Arial"/>
                <a:cs typeface="Arial"/>
              </a:rPr>
              <a:t> </a:t>
            </a:r>
            <a:r>
              <a:rPr sz="1071" dirty="0">
                <a:latin typeface="Arial"/>
                <a:cs typeface="Arial"/>
              </a:rPr>
              <a:t>valve,</a:t>
            </a:r>
            <a:r>
              <a:rPr sz="1071" spc="-29" dirty="0">
                <a:latin typeface="Arial"/>
                <a:cs typeface="Arial"/>
              </a:rPr>
              <a:t> </a:t>
            </a:r>
            <a:r>
              <a:rPr sz="1071" dirty="0">
                <a:latin typeface="Arial"/>
                <a:cs typeface="Arial"/>
              </a:rPr>
              <a:t>thermostat,</a:t>
            </a:r>
            <a:r>
              <a:rPr sz="1071" spc="-29" dirty="0">
                <a:latin typeface="Arial"/>
                <a:cs typeface="Arial"/>
              </a:rPr>
              <a:t> </a:t>
            </a:r>
            <a:r>
              <a:rPr sz="1071" dirty="0">
                <a:latin typeface="Arial"/>
                <a:cs typeface="Arial"/>
              </a:rPr>
              <a:t>blower</a:t>
            </a:r>
            <a:r>
              <a:rPr sz="1071" spc="-29" dirty="0">
                <a:latin typeface="Arial"/>
                <a:cs typeface="Arial"/>
              </a:rPr>
              <a:t> </a:t>
            </a:r>
            <a:r>
              <a:rPr sz="1071" spc="-10" dirty="0">
                <a:latin typeface="Arial"/>
                <a:cs typeface="Arial"/>
              </a:rPr>
              <a:t>motor, </a:t>
            </a:r>
            <a:r>
              <a:rPr sz="1071" dirty="0">
                <a:latin typeface="Arial"/>
                <a:cs typeface="Arial"/>
              </a:rPr>
              <a:t>heater</a:t>
            </a:r>
            <a:r>
              <a:rPr sz="1071" spc="-29" dirty="0">
                <a:latin typeface="Arial"/>
                <a:cs typeface="Arial"/>
              </a:rPr>
              <a:t> </a:t>
            </a:r>
            <a:r>
              <a:rPr sz="1071" dirty="0">
                <a:latin typeface="Arial"/>
                <a:cs typeface="Arial"/>
              </a:rPr>
              <a:t>core,</a:t>
            </a:r>
            <a:r>
              <a:rPr sz="1071" spc="-3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heater</a:t>
            </a:r>
            <a:r>
              <a:rPr sz="1071" spc="-34" dirty="0">
                <a:latin typeface="Arial"/>
                <a:cs typeface="Arial"/>
              </a:rPr>
              <a:t> </a:t>
            </a:r>
            <a:r>
              <a:rPr sz="1071" dirty="0">
                <a:latin typeface="Arial"/>
                <a:cs typeface="Arial"/>
              </a:rPr>
              <a:t>hoses.</a:t>
            </a:r>
            <a:r>
              <a:rPr sz="1071" spc="-24" dirty="0">
                <a:latin typeface="Arial"/>
                <a:cs typeface="Arial"/>
              </a:rPr>
              <a:t> </a:t>
            </a:r>
            <a:r>
              <a:rPr sz="1071" dirty="0">
                <a:latin typeface="Arial"/>
                <a:cs typeface="Arial"/>
              </a:rPr>
              <a:t>These</a:t>
            </a:r>
            <a:r>
              <a:rPr sz="1071" spc="-24" dirty="0">
                <a:latin typeface="Arial"/>
                <a:cs typeface="Arial"/>
              </a:rPr>
              <a:t> </a:t>
            </a:r>
            <a:r>
              <a:rPr sz="1071" dirty="0">
                <a:latin typeface="Arial"/>
                <a:cs typeface="Arial"/>
              </a:rPr>
              <a:t>components</a:t>
            </a:r>
            <a:r>
              <a:rPr sz="1071" spc="-24" dirty="0">
                <a:latin typeface="Arial"/>
                <a:cs typeface="Arial"/>
              </a:rPr>
              <a:t> </a:t>
            </a:r>
            <a:r>
              <a:rPr sz="1071" dirty="0">
                <a:latin typeface="Arial"/>
                <a:cs typeface="Arial"/>
              </a:rPr>
              <a:t>work</a:t>
            </a:r>
            <a:r>
              <a:rPr sz="1071" spc="-24" dirty="0">
                <a:latin typeface="Arial"/>
                <a:cs typeface="Arial"/>
              </a:rPr>
              <a:t> </a:t>
            </a:r>
            <a:r>
              <a:rPr sz="1071" dirty="0">
                <a:latin typeface="Arial"/>
                <a:cs typeface="Arial"/>
              </a:rPr>
              <a:t>together</a:t>
            </a:r>
            <a:r>
              <a:rPr sz="1071" spc="-2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regulate</a:t>
            </a:r>
            <a:r>
              <a:rPr sz="1071" spc="-24" dirty="0">
                <a:latin typeface="Arial"/>
                <a:cs typeface="Arial"/>
              </a:rPr>
              <a:t> </a:t>
            </a:r>
            <a:r>
              <a:rPr sz="1071" dirty="0">
                <a:latin typeface="Arial"/>
                <a:cs typeface="Arial"/>
              </a:rPr>
              <a:t>temperatures</a:t>
            </a:r>
            <a:r>
              <a:rPr sz="1071" spc="-24" dirty="0">
                <a:latin typeface="Arial"/>
                <a:cs typeface="Arial"/>
              </a:rPr>
              <a:t> </a:t>
            </a:r>
            <a:r>
              <a:rPr sz="1071" dirty="0">
                <a:latin typeface="Arial"/>
                <a:cs typeface="Arial"/>
              </a:rPr>
              <a:t>in</a:t>
            </a:r>
            <a:r>
              <a:rPr sz="1071" spc="-34" dirty="0">
                <a:latin typeface="Arial"/>
                <a:cs typeface="Arial"/>
              </a:rPr>
              <a:t> </a:t>
            </a:r>
            <a:r>
              <a:rPr sz="1071" spc="-24" dirty="0">
                <a:latin typeface="Arial"/>
                <a:cs typeface="Arial"/>
              </a:rPr>
              <a:t>the </a:t>
            </a:r>
            <a:r>
              <a:rPr sz="1071" dirty="0">
                <a:latin typeface="Arial"/>
                <a:cs typeface="Arial"/>
              </a:rPr>
              <a:t>engine</a:t>
            </a:r>
            <a:r>
              <a:rPr sz="1071" spc="-2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cabin</a:t>
            </a:r>
            <a:r>
              <a:rPr sz="1071" spc="-24" dirty="0">
                <a:latin typeface="Arial"/>
                <a:cs typeface="Arial"/>
              </a:rPr>
              <a:t> </a:t>
            </a:r>
            <a:r>
              <a:rPr sz="1071" spc="-10" dirty="0">
                <a:latin typeface="Arial"/>
                <a:cs typeface="Arial"/>
              </a:rPr>
              <a:t>compartment.</a:t>
            </a:r>
            <a:endParaRPr sz="1071">
              <a:latin typeface="Arial"/>
              <a:cs typeface="Arial"/>
            </a:endParaRPr>
          </a:p>
          <a:p>
            <a:pPr marL="12369" marR="4947" algn="just">
              <a:lnSpc>
                <a:spcPct val="143700"/>
              </a:lnSpc>
              <a:spcBef>
                <a:spcPts val="584"/>
              </a:spcBef>
            </a:pPr>
            <a:r>
              <a:rPr sz="1071" dirty="0">
                <a:latin typeface="Arial"/>
                <a:cs typeface="Arial"/>
              </a:rPr>
              <a:t>Excess</a:t>
            </a:r>
            <a:r>
              <a:rPr sz="1071" spc="-19" dirty="0">
                <a:latin typeface="Arial"/>
                <a:cs typeface="Arial"/>
              </a:rPr>
              <a:t> </a:t>
            </a:r>
            <a:r>
              <a:rPr sz="1071" dirty="0">
                <a:latin typeface="Arial"/>
                <a:cs typeface="Arial"/>
              </a:rPr>
              <a:t>engine</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absorbed</a:t>
            </a:r>
            <a:r>
              <a:rPr sz="1071" spc="-15"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coolant,</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mixture</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water</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antifreeze.</a:t>
            </a:r>
            <a:r>
              <a:rPr sz="1071" spc="-19" dirty="0">
                <a:latin typeface="Arial"/>
                <a:cs typeface="Arial"/>
              </a:rPr>
              <a:t> </a:t>
            </a:r>
            <a:r>
              <a:rPr sz="1071" dirty="0">
                <a:latin typeface="Arial"/>
                <a:cs typeface="Arial"/>
              </a:rPr>
              <a:t>Coolant</a:t>
            </a:r>
            <a:r>
              <a:rPr sz="1071" spc="-15" dirty="0">
                <a:latin typeface="Arial"/>
                <a:cs typeface="Arial"/>
              </a:rPr>
              <a:t> </a:t>
            </a:r>
            <a:r>
              <a:rPr sz="1071" dirty="0">
                <a:latin typeface="Arial"/>
                <a:cs typeface="Arial"/>
              </a:rPr>
              <a:t>is</a:t>
            </a:r>
            <a:r>
              <a:rPr sz="1071" spc="-19" dirty="0">
                <a:latin typeface="Arial"/>
                <a:cs typeface="Arial"/>
              </a:rPr>
              <a:t> </a:t>
            </a:r>
            <a:r>
              <a:rPr sz="1071" spc="-10" dirty="0">
                <a:latin typeface="Arial"/>
                <a:cs typeface="Arial"/>
              </a:rPr>
              <a:t>carried </a:t>
            </a:r>
            <a:r>
              <a:rPr sz="1071" dirty="0">
                <a:latin typeface="Arial"/>
                <a:cs typeface="Arial"/>
              </a:rPr>
              <a:t>by</a:t>
            </a:r>
            <a:r>
              <a:rPr sz="1071" spc="136" dirty="0">
                <a:latin typeface="Arial"/>
                <a:cs typeface="Arial"/>
              </a:rPr>
              <a:t> </a:t>
            </a:r>
            <a:r>
              <a:rPr sz="1071" dirty="0">
                <a:latin typeface="Arial"/>
                <a:cs typeface="Arial"/>
              </a:rPr>
              <a:t>the</a:t>
            </a:r>
            <a:r>
              <a:rPr sz="1071" spc="141" dirty="0">
                <a:latin typeface="Arial"/>
                <a:cs typeface="Arial"/>
              </a:rPr>
              <a:t> </a:t>
            </a:r>
            <a:r>
              <a:rPr sz="1071" dirty="0">
                <a:latin typeface="Arial"/>
                <a:cs typeface="Arial"/>
              </a:rPr>
              <a:t>heater</a:t>
            </a:r>
            <a:r>
              <a:rPr sz="1071" spc="141" dirty="0">
                <a:latin typeface="Arial"/>
                <a:cs typeface="Arial"/>
              </a:rPr>
              <a:t> </a:t>
            </a:r>
            <a:r>
              <a:rPr sz="1071" dirty="0">
                <a:latin typeface="Arial"/>
                <a:cs typeface="Arial"/>
              </a:rPr>
              <a:t>hoses</a:t>
            </a:r>
            <a:r>
              <a:rPr sz="1071" spc="136" dirty="0">
                <a:latin typeface="Arial"/>
                <a:cs typeface="Arial"/>
              </a:rPr>
              <a:t> </a:t>
            </a:r>
            <a:r>
              <a:rPr sz="1071" dirty="0">
                <a:latin typeface="Arial"/>
                <a:cs typeface="Arial"/>
              </a:rPr>
              <a:t>from</a:t>
            </a:r>
            <a:r>
              <a:rPr sz="1071" spc="136" dirty="0">
                <a:latin typeface="Arial"/>
                <a:cs typeface="Arial"/>
              </a:rPr>
              <a:t> </a:t>
            </a:r>
            <a:r>
              <a:rPr sz="1071" dirty="0">
                <a:latin typeface="Arial"/>
                <a:cs typeface="Arial"/>
              </a:rPr>
              <a:t>the</a:t>
            </a:r>
            <a:r>
              <a:rPr sz="1071" spc="141" dirty="0">
                <a:latin typeface="Arial"/>
                <a:cs typeface="Arial"/>
              </a:rPr>
              <a:t> </a:t>
            </a:r>
            <a:r>
              <a:rPr sz="1071" dirty="0">
                <a:latin typeface="Arial"/>
                <a:cs typeface="Arial"/>
              </a:rPr>
              <a:t>engine</a:t>
            </a:r>
            <a:r>
              <a:rPr sz="1071" spc="141" dirty="0">
                <a:latin typeface="Arial"/>
                <a:cs typeface="Arial"/>
              </a:rPr>
              <a:t> </a:t>
            </a:r>
            <a:r>
              <a:rPr sz="1071" dirty="0">
                <a:latin typeface="Arial"/>
                <a:cs typeface="Arial"/>
              </a:rPr>
              <a:t>to</a:t>
            </a:r>
            <a:r>
              <a:rPr sz="1071" spc="136" dirty="0">
                <a:latin typeface="Arial"/>
                <a:cs typeface="Arial"/>
              </a:rPr>
              <a:t> </a:t>
            </a:r>
            <a:r>
              <a:rPr sz="1071" dirty="0">
                <a:latin typeface="Arial"/>
                <a:cs typeface="Arial"/>
              </a:rPr>
              <a:t>the</a:t>
            </a:r>
            <a:r>
              <a:rPr sz="1071" spc="141" dirty="0">
                <a:latin typeface="Arial"/>
                <a:cs typeface="Arial"/>
              </a:rPr>
              <a:t> </a:t>
            </a:r>
            <a:r>
              <a:rPr sz="1071" dirty="0">
                <a:latin typeface="Arial"/>
                <a:cs typeface="Arial"/>
              </a:rPr>
              <a:t>radiator,</a:t>
            </a:r>
            <a:r>
              <a:rPr sz="1071" spc="141" dirty="0">
                <a:latin typeface="Arial"/>
                <a:cs typeface="Arial"/>
              </a:rPr>
              <a:t> </a:t>
            </a:r>
            <a:r>
              <a:rPr sz="1071" dirty="0">
                <a:latin typeface="Arial"/>
                <a:cs typeface="Arial"/>
              </a:rPr>
              <a:t>which</a:t>
            </a:r>
            <a:r>
              <a:rPr sz="1071" spc="136" dirty="0">
                <a:latin typeface="Arial"/>
                <a:cs typeface="Arial"/>
              </a:rPr>
              <a:t> </a:t>
            </a:r>
            <a:r>
              <a:rPr sz="1071" dirty="0">
                <a:latin typeface="Arial"/>
                <a:cs typeface="Arial"/>
              </a:rPr>
              <a:t>expels</a:t>
            </a:r>
            <a:r>
              <a:rPr sz="1071" spc="136" dirty="0">
                <a:latin typeface="Arial"/>
                <a:cs typeface="Arial"/>
              </a:rPr>
              <a:t> </a:t>
            </a:r>
            <a:r>
              <a:rPr sz="1071" dirty="0">
                <a:latin typeface="Arial"/>
                <a:cs typeface="Arial"/>
              </a:rPr>
              <a:t>some</a:t>
            </a:r>
            <a:r>
              <a:rPr sz="1071" spc="141" dirty="0">
                <a:latin typeface="Arial"/>
                <a:cs typeface="Arial"/>
              </a:rPr>
              <a:t> </a:t>
            </a:r>
            <a:r>
              <a:rPr sz="1071" dirty="0">
                <a:latin typeface="Arial"/>
                <a:cs typeface="Arial"/>
              </a:rPr>
              <a:t>of</a:t>
            </a:r>
            <a:r>
              <a:rPr sz="1071" spc="141" dirty="0">
                <a:latin typeface="Arial"/>
                <a:cs typeface="Arial"/>
              </a:rPr>
              <a:t> </a:t>
            </a:r>
            <a:r>
              <a:rPr sz="1071" dirty="0">
                <a:latin typeface="Arial"/>
                <a:cs typeface="Arial"/>
              </a:rPr>
              <a:t>the</a:t>
            </a:r>
            <a:r>
              <a:rPr sz="1071" spc="141" dirty="0">
                <a:latin typeface="Arial"/>
                <a:cs typeface="Arial"/>
              </a:rPr>
              <a:t> </a:t>
            </a:r>
            <a:r>
              <a:rPr sz="1071" dirty="0">
                <a:latin typeface="Arial"/>
                <a:cs typeface="Arial"/>
              </a:rPr>
              <a:t>heat</a:t>
            </a:r>
            <a:r>
              <a:rPr sz="1071" spc="136" dirty="0">
                <a:latin typeface="Arial"/>
                <a:cs typeface="Arial"/>
              </a:rPr>
              <a:t> </a:t>
            </a:r>
            <a:r>
              <a:rPr sz="1071" dirty="0">
                <a:latin typeface="Arial"/>
                <a:cs typeface="Arial"/>
              </a:rPr>
              <a:t>into</a:t>
            </a:r>
            <a:r>
              <a:rPr sz="1071" spc="141" dirty="0">
                <a:latin typeface="Arial"/>
                <a:cs typeface="Arial"/>
              </a:rPr>
              <a:t> </a:t>
            </a:r>
            <a:r>
              <a:rPr sz="1071" spc="-24" dirty="0">
                <a:latin typeface="Arial"/>
                <a:cs typeface="Arial"/>
              </a:rPr>
              <a:t>the </a:t>
            </a:r>
            <a:r>
              <a:rPr sz="1071" spc="-10" dirty="0">
                <a:latin typeface="Arial"/>
                <a:cs typeface="Arial"/>
              </a:rPr>
              <a:t>atmosphere.</a:t>
            </a:r>
            <a:r>
              <a:rPr sz="1071" spc="-34" dirty="0">
                <a:latin typeface="Arial"/>
                <a:cs typeface="Arial"/>
              </a:rPr>
              <a:t> </a:t>
            </a:r>
            <a:r>
              <a:rPr sz="1071" spc="-10" dirty="0">
                <a:latin typeface="Arial"/>
                <a:cs typeface="Arial"/>
              </a:rPr>
              <a:t>The</a:t>
            </a:r>
            <a:r>
              <a:rPr sz="1071" spc="-34" dirty="0">
                <a:latin typeface="Arial"/>
                <a:cs typeface="Arial"/>
              </a:rPr>
              <a:t> </a:t>
            </a:r>
            <a:r>
              <a:rPr sz="1071" spc="-10" dirty="0">
                <a:latin typeface="Arial"/>
                <a:cs typeface="Arial"/>
              </a:rPr>
              <a:t>water</a:t>
            </a:r>
            <a:r>
              <a:rPr sz="1071" spc="-34" dirty="0">
                <a:latin typeface="Arial"/>
                <a:cs typeface="Arial"/>
              </a:rPr>
              <a:t> </a:t>
            </a:r>
            <a:r>
              <a:rPr sz="1071" spc="-10" dirty="0">
                <a:latin typeface="Arial"/>
                <a:cs typeface="Arial"/>
              </a:rPr>
              <a:t>pump</a:t>
            </a:r>
            <a:r>
              <a:rPr sz="1071" spc="-34" dirty="0">
                <a:latin typeface="Arial"/>
                <a:cs typeface="Arial"/>
              </a:rPr>
              <a:t> </a:t>
            </a:r>
            <a:r>
              <a:rPr sz="1071" spc="-10" dirty="0">
                <a:latin typeface="Arial"/>
                <a:cs typeface="Arial"/>
              </a:rPr>
              <a:t>pushes</a:t>
            </a:r>
            <a:r>
              <a:rPr sz="1071" spc="-3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coolant</a:t>
            </a:r>
            <a:r>
              <a:rPr sz="1071" spc="-34" dirty="0">
                <a:latin typeface="Arial"/>
                <a:cs typeface="Arial"/>
              </a:rPr>
              <a:t> </a:t>
            </a:r>
            <a:r>
              <a:rPr sz="1071" spc="-10" dirty="0">
                <a:latin typeface="Arial"/>
                <a:cs typeface="Arial"/>
              </a:rPr>
              <a:t>through</a:t>
            </a:r>
            <a:r>
              <a:rPr sz="1071" spc="-2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engine,</a:t>
            </a:r>
            <a:r>
              <a:rPr sz="1071" spc="-34" dirty="0">
                <a:latin typeface="Arial"/>
                <a:cs typeface="Arial"/>
              </a:rPr>
              <a:t> </a:t>
            </a:r>
            <a:r>
              <a:rPr sz="1071" spc="-10" dirty="0">
                <a:latin typeface="Arial"/>
                <a:cs typeface="Arial"/>
              </a:rPr>
              <a:t>cooling</a:t>
            </a:r>
            <a:r>
              <a:rPr sz="1071" spc="-34" dirty="0">
                <a:latin typeface="Arial"/>
                <a:cs typeface="Arial"/>
              </a:rPr>
              <a:t> </a:t>
            </a:r>
            <a:r>
              <a:rPr sz="1071" spc="-10" dirty="0">
                <a:latin typeface="Arial"/>
                <a:cs typeface="Arial"/>
              </a:rPr>
              <a:t>system,</a:t>
            </a:r>
            <a:r>
              <a:rPr sz="1071" spc="-34" dirty="0">
                <a:latin typeface="Arial"/>
                <a:cs typeface="Arial"/>
              </a:rPr>
              <a:t> </a:t>
            </a:r>
            <a:r>
              <a:rPr sz="1071" spc="-10" dirty="0">
                <a:latin typeface="Arial"/>
                <a:cs typeface="Arial"/>
              </a:rPr>
              <a:t>and</a:t>
            </a:r>
            <a:r>
              <a:rPr sz="1071" spc="-34" dirty="0">
                <a:latin typeface="Arial"/>
                <a:cs typeface="Arial"/>
              </a:rPr>
              <a:t> </a:t>
            </a:r>
            <a:r>
              <a:rPr sz="1071" spc="-10" dirty="0">
                <a:latin typeface="Arial"/>
                <a:cs typeface="Arial"/>
              </a:rPr>
              <a:t>heating </a:t>
            </a:r>
            <a:r>
              <a:rPr sz="1071" dirty="0">
                <a:latin typeface="Arial"/>
                <a:cs typeface="Arial"/>
              </a:rPr>
              <a:t>system.</a:t>
            </a:r>
            <a:r>
              <a:rPr sz="1071" spc="5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coolant</a:t>
            </a:r>
            <a:r>
              <a:rPr sz="1071" spc="49" dirty="0">
                <a:latin typeface="Arial"/>
                <a:cs typeface="Arial"/>
              </a:rPr>
              <a:t> </a:t>
            </a:r>
            <a:r>
              <a:rPr sz="1071" dirty="0">
                <a:latin typeface="Arial"/>
                <a:cs typeface="Arial"/>
              </a:rPr>
              <a:t>travels</a:t>
            </a:r>
            <a:r>
              <a:rPr sz="1071" spc="5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heater</a:t>
            </a:r>
            <a:r>
              <a:rPr sz="1071" spc="49" dirty="0">
                <a:latin typeface="Arial"/>
                <a:cs typeface="Arial"/>
              </a:rPr>
              <a:t> </a:t>
            </a:r>
            <a:r>
              <a:rPr sz="1071" dirty="0">
                <a:latin typeface="Arial"/>
                <a:cs typeface="Arial"/>
              </a:rPr>
              <a:t>core,</a:t>
            </a:r>
            <a:r>
              <a:rPr sz="1071" spc="49" dirty="0">
                <a:latin typeface="Arial"/>
                <a:cs typeface="Arial"/>
              </a:rPr>
              <a:t> </a:t>
            </a:r>
            <a:r>
              <a:rPr sz="1071" dirty="0">
                <a:latin typeface="Arial"/>
                <a:cs typeface="Arial"/>
              </a:rPr>
              <a:t>located</a:t>
            </a:r>
            <a:r>
              <a:rPr sz="1071" spc="49"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your</a:t>
            </a:r>
            <a:r>
              <a:rPr sz="1071" spc="49" dirty="0">
                <a:latin typeface="Arial"/>
                <a:cs typeface="Arial"/>
              </a:rPr>
              <a:t> </a:t>
            </a:r>
            <a:r>
              <a:rPr sz="1071" dirty="0">
                <a:latin typeface="Arial"/>
                <a:cs typeface="Arial"/>
              </a:rPr>
              <a:t>vehicle’s</a:t>
            </a:r>
            <a:r>
              <a:rPr sz="1071" spc="58" dirty="0">
                <a:latin typeface="Arial"/>
                <a:cs typeface="Arial"/>
              </a:rPr>
              <a:t> </a:t>
            </a:r>
            <a:r>
              <a:rPr sz="1071" dirty="0">
                <a:latin typeface="Arial"/>
                <a:cs typeface="Arial"/>
              </a:rPr>
              <a:t>dashboard.</a:t>
            </a:r>
            <a:r>
              <a:rPr sz="1071" spc="54" dirty="0">
                <a:latin typeface="Arial"/>
                <a:cs typeface="Arial"/>
              </a:rPr>
              <a:t> </a:t>
            </a:r>
            <a:r>
              <a:rPr sz="1071" dirty="0">
                <a:latin typeface="Arial"/>
                <a:cs typeface="Arial"/>
              </a:rPr>
              <a:t>There,</a:t>
            </a:r>
            <a:r>
              <a:rPr sz="1071" spc="54" dirty="0">
                <a:latin typeface="Arial"/>
                <a:cs typeface="Arial"/>
              </a:rPr>
              <a:t> </a:t>
            </a:r>
            <a:r>
              <a:rPr sz="1071" spc="-24" dirty="0">
                <a:latin typeface="Arial"/>
                <a:cs typeface="Arial"/>
              </a:rPr>
              <a:t>the </a:t>
            </a:r>
            <a:r>
              <a:rPr sz="1071" dirty="0">
                <a:latin typeface="Arial"/>
                <a:cs typeface="Arial"/>
              </a:rPr>
              <a:t>heater</a:t>
            </a:r>
            <a:r>
              <a:rPr sz="1071" spc="-49" dirty="0">
                <a:latin typeface="Arial"/>
                <a:cs typeface="Arial"/>
              </a:rPr>
              <a:t> </a:t>
            </a:r>
            <a:r>
              <a:rPr sz="1071" dirty="0">
                <a:latin typeface="Arial"/>
                <a:cs typeface="Arial"/>
              </a:rPr>
              <a:t>fan</a:t>
            </a:r>
            <a:r>
              <a:rPr sz="1071" spc="-39" dirty="0">
                <a:latin typeface="Arial"/>
                <a:cs typeface="Arial"/>
              </a:rPr>
              <a:t> </a:t>
            </a:r>
            <a:r>
              <a:rPr sz="1071" dirty="0">
                <a:latin typeface="Arial"/>
                <a:cs typeface="Arial"/>
              </a:rPr>
              <a:t>directs</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rest</a:t>
            </a:r>
            <a:r>
              <a:rPr sz="1071" spc="-3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warm</a:t>
            </a:r>
            <a:r>
              <a:rPr sz="1071" spc="-44" dirty="0">
                <a:latin typeface="Arial"/>
                <a:cs typeface="Arial"/>
              </a:rPr>
              <a:t> </a:t>
            </a:r>
            <a:r>
              <a:rPr sz="1071" dirty="0">
                <a:latin typeface="Arial"/>
                <a:cs typeface="Arial"/>
              </a:rPr>
              <a:t>air</a:t>
            </a:r>
            <a:r>
              <a:rPr sz="1071" spc="-49" dirty="0">
                <a:latin typeface="Arial"/>
                <a:cs typeface="Arial"/>
              </a:rPr>
              <a:t> </a:t>
            </a:r>
            <a:r>
              <a:rPr sz="1071" dirty="0">
                <a:latin typeface="Arial"/>
                <a:cs typeface="Arial"/>
              </a:rPr>
              <a:t>into</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vehicle’s</a:t>
            </a:r>
            <a:r>
              <a:rPr sz="1071" spc="-44" dirty="0">
                <a:latin typeface="Arial"/>
                <a:cs typeface="Arial"/>
              </a:rPr>
              <a:t> </a:t>
            </a:r>
            <a:r>
              <a:rPr sz="1071" dirty="0">
                <a:latin typeface="Arial"/>
                <a:cs typeface="Arial"/>
              </a:rPr>
              <a:t>cabin.</a:t>
            </a:r>
            <a:r>
              <a:rPr sz="1071" spc="-39" dirty="0">
                <a:latin typeface="Arial"/>
                <a:cs typeface="Arial"/>
              </a:rPr>
              <a:t> </a:t>
            </a:r>
            <a:r>
              <a:rPr sz="1071" dirty="0">
                <a:latin typeface="Arial"/>
                <a:cs typeface="Arial"/>
              </a:rPr>
              <a:t>Once</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coolant</a:t>
            </a:r>
            <a:r>
              <a:rPr sz="1071" spc="-39" dirty="0">
                <a:latin typeface="Arial"/>
                <a:cs typeface="Arial"/>
              </a:rPr>
              <a:t> </a:t>
            </a:r>
            <a:r>
              <a:rPr sz="1071" dirty="0">
                <a:latin typeface="Arial"/>
                <a:cs typeface="Arial"/>
              </a:rPr>
              <a:t>transfers</a:t>
            </a:r>
            <a:r>
              <a:rPr sz="1071" spc="-44" dirty="0">
                <a:latin typeface="Arial"/>
                <a:cs typeface="Arial"/>
              </a:rPr>
              <a:t> </a:t>
            </a:r>
            <a:r>
              <a:rPr sz="1071" spc="-19" dirty="0">
                <a:latin typeface="Arial"/>
                <a:cs typeface="Arial"/>
              </a:rPr>
              <a:t>heat </a:t>
            </a:r>
            <a:r>
              <a:rPr sz="1071" dirty="0">
                <a:latin typeface="Arial"/>
                <a:cs typeface="Arial"/>
              </a:rPr>
              <a:t>into</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vehicle,</a:t>
            </a:r>
            <a:r>
              <a:rPr sz="1071" spc="-15"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coolant</a:t>
            </a:r>
            <a:r>
              <a:rPr sz="1071" spc="-19" dirty="0">
                <a:latin typeface="Arial"/>
                <a:cs typeface="Arial"/>
              </a:rPr>
              <a:t> </a:t>
            </a:r>
            <a:r>
              <a:rPr sz="1071" dirty="0">
                <a:latin typeface="Arial"/>
                <a:cs typeface="Arial"/>
              </a:rPr>
              <a:t>returns</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water</a:t>
            </a:r>
            <a:r>
              <a:rPr sz="1071" spc="-24" dirty="0">
                <a:latin typeface="Arial"/>
                <a:cs typeface="Arial"/>
              </a:rPr>
              <a:t> </a:t>
            </a:r>
            <a:r>
              <a:rPr sz="1071" dirty="0">
                <a:latin typeface="Arial"/>
                <a:cs typeface="Arial"/>
              </a:rPr>
              <a:t>pump</a:t>
            </a:r>
            <a:r>
              <a:rPr sz="1071" spc="-19" dirty="0">
                <a:latin typeface="Arial"/>
                <a:cs typeface="Arial"/>
              </a:rPr>
              <a:t> </a:t>
            </a:r>
            <a:r>
              <a:rPr sz="1071" dirty="0">
                <a:latin typeface="Arial"/>
                <a:cs typeface="Arial"/>
              </a:rPr>
              <a:t>where</a:t>
            </a:r>
            <a:r>
              <a:rPr sz="1071" spc="-15"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continues</a:t>
            </a:r>
            <a:r>
              <a:rPr sz="1071" spc="-24"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circulate</a:t>
            </a:r>
            <a:r>
              <a:rPr sz="1071" spc="-29" dirty="0">
                <a:latin typeface="Arial"/>
                <a:cs typeface="Arial"/>
              </a:rPr>
              <a:t> </a:t>
            </a:r>
            <a:r>
              <a:rPr sz="1071" dirty="0">
                <a:latin typeface="Arial"/>
                <a:cs typeface="Arial"/>
              </a:rPr>
              <a:t>through</a:t>
            </a:r>
            <a:r>
              <a:rPr sz="1071" spc="-15" dirty="0">
                <a:latin typeface="Arial"/>
                <a:cs typeface="Arial"/>
              </a:rPr>
              <a:t> </a:t>
            </a:r>
            <a:r>
              <a:rPr sz="1071" spc="-24" dirty="0">
                <a:latin typeface="Arial"/>
                <a:cs typeface="Arial"/>
              </a:rPr>
              <a:t>the </a:t>
            </a:r>
            <a:r>
              <a:rPr sz="1071" dirty="0">
                <a:latin typeface="Arial"/>
                <a:cs typeface="Arial"/>
              </a:rPr>
              <a:t>system.</a:t>
            </a:r>
            <a:r>
              <a:rPr sz="1071" spc="34" dirty="0">
                <a:latin typeface="Arial"/>
                <a:cs typeface="Arial"/>
              </a:rPr>
              <a:t> </a:t>
            </a:r>
            <a:r>
              <a:rPr sz="1071" dirty="0">
                <a:latin typeface="Arial"/>
                <a:cs typeface="Arial"/>
              </a:rPr>
              <a:t>There,</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heater</a:t>
            </a:r>
            <a:r>
              <a:rPr sz="1071" spc="34" dirty="0">
                <a:latin typeface="Arial"/>
                <a:cs typeface="Arial"/>
              </a:rPr>
              <a:t> </a:t>
            </a:r>
            <a:r>
              <a:rPr sz="1071" dirty="0">
                <a:latin typeface="Arial"/>
                <a:cs typeface="Arial"/>
              </a:rPr>
              <a:t>fan</a:t>
            </a:r>
            <a:r>
              <a:rPr sz="1071" spc="39" dirty="0">
                <a:latin typeface="Arial"/>
                <a:cs typeface="Arial"/>
              </a:rPr>
              <a:t> </a:t>
            </a:r>
            <a:r>
              <a:rPr sz="1071" dirty="0">
                <a:latin typeface="Arial"/>
                <a:cs typeface="Arial"/>
              </a:rPr>
              <a:t>directs</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rest</a:t>
            </a:r>
            <a:r>
              <a:rPr sz="1071" spc="3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warm</a:t>
            </a:r>
            <a:r>
              <a:rPr sz="1071" spc="34"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into</a:t>
            </a:r>
            <a:r>
              <a:rPr sz="1071" spc="2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vehicle’s</a:t>
            </a:r>
            <a:r>
              <a:rPr sz="1071" spc="39" dirty="0">
                <a:latin typeface="Arial"/>
                <a:cs typeface="Arial"/>
              </a:rPr>
              <a:t> </a:t>
            </a:r>
            <a:r>
              <a:rPr sz="1071" dirty="0">
                <a:latin typeface="Arial"/>
                <a:cs typeface="Arial"/>
              </a:rPr>
              <a:t>cabin.</a:t>
            </a:r>
            <a:r>
              <a:rPr sz="1071" spc="39" dirty="0">
                <a:latin typeface="Arial"/>
                <a:cs typeface="Arial"/>
              </a:rPr>
              <a:t> </a:t>
            </a:r>
            <a:r>
              <a:rPr sz="1071" dirty="0">
                <a:latin typeface="Arial"/>
                <a:cs typeface="Arial"/>
              </a:rPr>
              <a:t>Once</a:t>
            </a:r>
            <a:r>
              <a:rPr sz="1071" spc="39" dirty="0">
                <a:latin typeface="Arial"/>
                <a:cs typeface="Arial"/>
              </a:rPr>
              <a:t> </a:t>
            </a:r>
            <a:r>
              <a:rPr sz="1071" spc="-24" dirty="0">
                <a:latin typeface="Arial"/>
                <a:cs typeface="Arial"/>
              </a:rPr>
              <a:t>the </a:t>
            </a:r>
            <a:r>
              <a:rPr sz="1071" dirty="0">
                <a:latin typeface="Arial"/>
                <a:cs typeface="Arial"/>
              </a:rPr>
              <a:t>coolant</a:t>
            </a:r>
            <a:r>
              <a:rPr sz="1071" spc="19" dirty="0">
                <a:latin typeface="Arial"/>
                <a:cs typeface="Arial"/>
              </a:rPr>
              <a:t> </a:t>
            </a:r>
            <a:r>
              <a:rPr sz="1071" dirty="0">
                <a:latin typeface="Arial"/>
                <a:cs typeface="Arial"/>
              </a:rPr>
              <a:t>transfers</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into</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vehicle,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coolant</a:t>
            </a:r>
            <a:r>
              <a:rPr sz="1071" spc="19" dirty="0">
                <a:latin typeface="Arial"/>
                <a:cs typeface="Arial"/>
              </a:rPr>
              <a:t> </a:t>
            </a:r>
            <a:r>
              <a:rPr sz="1071" dirty="0">
                <a:latin typeface="Arial"/>
                <a:cs typeface="Arial"/>
              </a:rPr>
              <a:t>returns</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water</a:t>
            </a:r>
            <a:r>
              <a:rPr sz="1071" spc="19" dirty="0">
                <a:latin typeface="Arial"/>
                <a:cs typeface="Arial"/>
              </a:rPr>
              <a:t> </a:t>
            </a:r>
            <a:r>
              <a:rPr sz="1071" dirty="0">
                <a:latin typeface="Arial"/>
                <a:cs typeface="Arial"/>
              </a:rPr>
              <a:t>pump</a:t>
            </a:r>
            <a:r>
              <a:rPr sz="1071" spc="19" dirty="0">
                <a:latin typeface="Arial"/>
                <a:cs typeface="Arial"/>
              </a:rPr>
              <a:t> </a:t>
            </a:r>
            <a:r>
              <a:rPr sz="1071" dirty="0">
                <a:latin typeface="Arial"/>
                <a:cs typeface="Arial"/>
              </a:rPr>
              <a:t>where</a:t>
            </a:r>
            <a:r>
              <a:rPr sz="1071" spc="24" dirty="0">
                <a:latin typeface="Arial"/>
                <a:cs typeface="Arial"/>
              </a:rPr>
              <a:t> </a:t>
            </a:r>
            <a:r>
              <a:rPr sz="1071" dirty="0">
                <a:latin typeface="Arial"/>
                <a:cs typeface="Arial"/>
              </a:rPr>
              <a:t>it</a:t>
            </a:r>
            <a:r>
              <a:rPr sz="1071" spc="19" dirty="0">
                <a:latin typeface="Arial"/>
                <a:cs typeface="Arial"/>
              </a:rPr>
              <a:t> </a:t>
            </a:r>
            <a:r>
              <a:rPr sz="1071" spc="-10" dirty="0">
                <a:latin typeface="Arial"/>
                <a:cs typeface="Arial"/>
              </a:rPr>
              <a:t>continues </a:t>
            </a:r>
            <a:r>
              <a:rPr sz="1071" dirty="0">
                <a:latin typeface="Arial"/>
                <a:cs typeface="Arial"/>
              </a:rPr>
              <a:t>to</a:t>
            </a:r>
            <a:r>
              <a:rPr sz="1071" spc="-19" dirty="0">
                <a:latin typeface="Arial"/>
                <a:cs typeface="Arial"/>
              </a:rPr>
              <a:t> </a:t>
            </a:r>
            <a:r>
              <a:rPr sz="1071" dirty="0">
                <a:latin typeface="Arial"/>
                <a:cs typeface="Arial"/>
              </a:rPr>
              <a:t>circulate</a:t>
            </a:r>
            <a:r>
              <a:rPr sz="1071" spc="-19" dirty="0">
                <a:latin typeface="Arial"/>
                <a:cs typeface="Arial"/>
              </a:rPr>
              <a:t> </a:t>
            </a:r>
            <a:r>
              <a:rPr sz="1071" dirty="0">
                <a:latin typeface="Arial"/>
                <a:cs typeface="Arial"/>
              </a:rPr>
              <a:t>through</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system.</a:t>
            </a:r>
            <a:endParaRPr sz="1071">
              <a:latin typeface="Arial"/>
              <a:cs typeface="Arial"/>
            </a:endParaRPr>
          </a:p>
        </p:txBody>
      </p:sp>
      <p:pic>
        <p:nvPicPr>
          <p:cNvPr id="3" name="object 3"/>
          <p:cNvPicPr/>
          <p:nvPr/>
        </p:nvPicPr>
        <p:blipFill>
          <a:blip r:embed="rId2" cstate="print"/>
          <a:stretch>
            <a:fillRect/>
          </a:stretch>
        </p:blipFill>
        <p:spPr>
          <a:xfrm>
            <a:off x="2704479" y="2473003"/>
            <a:ext cx="2018553" cy="2385892"/>
          </a:xfrm>
          <a:prstGeom prst="rect">
            <a:avLst/>
          </a:prstGeom>
        </p:spPr>
      </p:pic>
      <p:sp>
        <p:nvSpPr>
          <p:cNvPr id="4" name="object 4"/>
          <p:cNvSpPr txBox="1"/>
          <p:nvPr/>
        </p:nvSpPr>
        <p:spPr>
          <a:xfrm>
            <a:off x="878126" y="888954"/>
            <a:ext cx="5812948" cy="1374593"/>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4947" indent="-618">
              <a:lnSpc>
                <a:spcPct val="143700"/>
              </a:lnSpc>
            </a:pPr>
            <a:r>
              <a:rPr sz="1071" dirty="0">
                <a:latin typeface="Arial"/>
                <a:cs typeface="Arial"/>
              </a:rPr>
              <a:t>size</a:t>
            </a:r>
            <a:r>
              <a:rPr sz="1071" spc="39" dirty="0">
                <a:latin typeface="Arial"/>
                <a:cs typeface="Arial"/>
              </a:rPr>
              <a:t> </a:t>
            </a:r>
            <a:r>
              <a:rPr sz="1071" dirty="0">
                <a:latin typeface="Arial"/>
                <a:cs typeface="Arial"/>
              </a:rPr>
              <a:t>ports</a:t>
            </a:r>
            <a:r>
              <a:rPr sz="1071" spc="39" dirty="0">
                <a:latin typeface="Arial"/>
                <a:cs typeface="Arial"/>
              </a:rPr>
              <a:t> </a:t>
            </a:r>
            <a:r>
              <a:rPr sz="1071" dirty="0">
                <a:latin typeface="Arial"/>
                <a:cs typeface="Arial"/>
              </a:rPr>
              <a:t>identify</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high</a:t>
            </a:r>
            <a:r>
              <a:rPr sz="1071" spc="4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low</a:t>
            </a:r>
            <a:r>
              <a:rPr sz="1071" spc="44" dirty="0">
                <a:latin typeface="Arial"/>
                <a:cs typeface="Arial"/>
              </a:rPr>
              <a:t> </a:t>
            </a:r>
            <a:r>
              <a:rPr sz="1071" dirty="0">
                <a:latin typeface="Arial"/>
                <a:cs typeface="Arial"/>
              </a:rPr>
              <a:t>sides</a:t>
            </a:r>
            <a:r>
              <a:rPr sz="1071" spc="4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A/C</a:t>
            </a:r>
            <a:r>
              <a:rPr sz="1071" spc="34"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plastic</a:t>
            </a:r>
            <a:r>
              <a:rPr sz="1071" spc="39" dirty="0">
                <a:latin typeface="Arial"/>
                <a:cs typeface="Arial"/>
              </a:rPr>
              <a:t> </a:t>
            </a:r>
            <a:r>
              <a:rPr sz="1071" dirty="0">
                <a:latin typeface="Arial"/>
                <a:cs typeface="Arial"/>
              </a:rPr>
              <a:t>cap</a:t>
            </a:r>
            <a:r>
              <a:rPr sz="1071" spc="44" dirty="0">
                <a:latin typeface="Arial"/>
                <a:cs typeface="Arial"/>
              </a:rPr>
              <a:t> </a:t>
            </a:r>
            <a:r>
              <a:rPr sz="1071" dirty="0">
                <a:latin typeface="Arial"/>
                <a:cs typeface="Arial"/>
              </a:rPr>
              <a:t>with</a:t>
            </a:r>
            <a:r>
              <a:rPr sz="1071" spc="44"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rubber</a:t>
            </a:r>
            <a:r>
              <a:rPr sz="1071" spc="44" dirty="0">
                <a:latin typeface="Arial"/>
                <a:cs typeface="Arial"/>
              </a:rPr>
              <a:t> </a:t>
            </a:r>
            <a:r>
              <a:rPr sz="1071" dirty="0">
                <a:latin typeface="Arial"/>
                <a:cs typeface="Arial"/>
              </a:rPr>
              <a:t>seal</a:t>
            </a:r>
            <a:r>
              <a:rPr sz="1071" spc="39" dirty="0">
                <a:latin typeface="Arial"/>
                <a:cs typeface="Arial"/>
              </a:rPr>
              <a:t> </a:t>
            </a:r>
            <a:r>
              <a:rPr sz="1071" spc="-24" dirty="0">
                <a:latin typeface="Arial"/>
                <a:cs typeface="Arial"/>
              </a:rPr>
              <a:t>is </a:t>
            </a:r>
            <a:r>
              <a:rPr sz="1071" dirty="0">
                <a:latin typeface="Arial"/>
                <a:cs typeface="Arial"/>
              </a:rPr>
              <a:t>used</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close</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charge</a:t>
            </a:r>
            <a:r>
              <a:rPr sz="1071" spc="-29" dirty="0">
                <a:latin typeface="Arial"/>
                <a:cs typeface="Arial"/>
              </a:rPr>
              <a:t> </a:t>
            </a:r>
            <a:r>
              <a:rPr sz="1071" dirty="0">
                <a:latin typeface="Arial"/>
                <a:cs typeface="Arial"/>
              </a:rPr>
              <a:t>port</a:t>
            </a:r>
            <a:r>
              <a:rPr sz="1071" spc="-19" dirty="0">
                <a:latin typeface="Arial"/>
                <a:cs typeface="Arial"/>
              </a:rPr>
              <a:t> </a:t>
            </a:r>
            <a:r>
              <a:rPr sz="1071" dirty="0">
                <a:latin typeface="Arial"/>
                <a:cs typeface="Arial"/>
              </a:rPr>
              <a:t>opening</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avoid</a:t>
            </a:r>
            <a:r>
              <a:rPr sz="1071" spc="-29" dirty="0">
                <a:latin typeface="Arial"/>
                <a:cs typeface="Arial"/>
              </a:rPr>
              <a:t> </a:t>
            </a:r>
            <a:r>
              <a:rPr sz="1071" spc="-10" dirty="0">
                <a:latin typeface="Arial"/>
                <a:cs typeface="Arial"/>
              </a:rPr>
              <a:t>leaking.</a:t>
            </a:r>
            <a:endParaRPr sz="1071" dirty="0">
              <a:latin typeface="Arial"/>
              <a:cs typeface="Arial"/>
            </a:endParaRPr>
          </a:p>
          <a:p>
            <a:pPr marL="12369" marR="5566">
              <a:lnSpc>
                <a:spcPct val="144100"/>
              </a:lnSpc>
              <a:spcBef>
                <a:spcPts val="579"/>
              </a:spcBef>
            </a:pPr>
            <a:r>
              <a:rPr sz="1071" dirty="0">
                <a:latin typeface="Arial"/>
                <a:cs typeface="Arial"/>
              </a:rPr>
              <a:t>A</a:t>
            </a:r>
            <a:r>
              <a:rPr sz="1071" spc="54" dirty="0">
                <a:latin typeface="Arial"/>
                <a:cs typeface="Arial"/>
              </a:rPr>
              <a:t> </a:t>
            </a:r>
            <a:r>
              <a:rPr sz="1071" dirty="0">
                <a:latin typeface="Arial"/>
                <a:cs typeface="Arial"/>
              </a:rPr>
              <a:t>dedicated</a:t>
            </a:r>
            <a:r>
              <a:rPr sz="1071" spc="63" dirty="0">
                <a:latin typeface="Arial"/>
                <a:cs typeface="Arial"/>
              </a:rPr>
              <a:t> </a:t>
            </a:r>
            <a:r>
              <a:rPr sz="1071" dirty="0">
                <a:latin typeface="Arial"/>
                <a:cs typeface="Arial"/>
              </a:rPr>
              <a:t>design</a:t>
            </a:r>
            <a:r>
              <a:rPr sz="1071" spc="63" dirty="0">
                <a:latin typeface="Arial"/>
                <a:cs typeface="Arial"/>
              </a:rPr>
              <a:t> </a:t>
            </a:r>
            <a:r>
              <a:rPr sz="1071" dirty="0">
                <a:latin typeface="Arial"/>
                <a:cs typeface="Arial"/>
              </a:rPr>
              <a:t>of</a:t>
            </a:r>
            <a:r>
              <a:rPr sz="1071" spc="63"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charging</a:t>
            </a:r>
            <a:r>
              <a:rPr sz="1071" spc="63" dirty="0">
                <a:latin typeface="Arial"/>
                <a:cs typeface="Arial"/>
              </a:rPr>
              <a:t> </a:t>
            </a:r>
            <a:r>
              <a:rPr sz="1071" dirty="0">
                <a:latin typeface="Arial"/>
                <a:cs typeface="Arial"/>
              </a:rPr>
              <a:t>valve</a:t>
            </a:r>
            <a:r>
              <a:rPr sz="1071" spc="63" dirty="0">
                <a:latin typeface="Arial"/>
                <a:cs typeface="Arial"/>
              </a:rPr>
              <a:t> </a:t>
            </a:r>
            <a:r>
              <a:rPr sz="1071" dirty="0">
                <a:latin typeface="Arial"/>
                <a:cs typeface="Arial"/>
              </a:rPr>
              <a:t>has</a:t>
            </a:r>
            <a:r>
              <a:rPr sz="1071" spc="63" dirty="0">
                <a:latin typeface="Arial"/>
                <a:cs typeface="Arial"/>
              </a:rPr>
              <a:t> </a:t>
            </a:r>
            <a:r>
              <a:rPr sz="1071" dirty="0">
                <a:latin typeface="Arial"/>
                <a:cs typeface="Arial"/>
              </a:rPr>
              <a:t>also</a:t>
            </a:r>
            <a:r>
              <a:rPr sz="1071" spc="58" dirty="0">
                <a:latin typeface="Arial"/>
                <a:cs typeface="Arial"/>
              </a:rPr>
              <a:t> </a:t>
            </a:r>
            <a:r>
              <a:rPr sz="1071" dirty="0">
                <a:latin typeface="Arial"/>
                <a:cs typeface="Arial"/>
              </a:rPr>
              <a:t>been</a:t>
            </a:r>
            <a:r>
              <a:rPr sz="1071" spc="63" dirty="0">
                <a:latin typeface="Arial"/>
                <a:cs typeface="Arial"/>
              </a:rPr>
              <a:t> </a:t>
            </a:r>
            <a:r>
              <a:rPr sz="1071" dirty="0">
                <a:latin typeface="Arial"/>
                <a:cs typeface="Arial"/>
              </a:rPr>
              <a:t>developed</a:t>
            </a:r>
            <a:r>
              <a:rPr sz="1071" spc="63" dirty="0">
                <a:latin typeface="Arial"/>
                <a:cs typeface="Arial"/>
              </a:rPr>
              <a:t> </a:t>
            </a:r>
            <a:r>
              <a:rPr sz="1071" dirty="0">
                <a:latin typeface="Arial"/>
                <a:cs typeface="Arial"/>
              </a:rPr>
              <a:t>to</a:t>
            </a:r>
            <a:r>
              <a:rPr sz="1071" spc="63" dirty="0">
                <a:latin typeface="Arial"/>
                <a:cs typeface="Arial"/>
              </a:rPr>
              <a:t> </a:t>
            </a:r>
            <a:r>
              <a:rPr sz="1071" dirty="0">
                <a:latin typeface="Arial"/>
                <a:cs typeface="Arial"/>
              </a:rPr>
              <a:t>suit</a:t>
            </a:r>
            <a:r>
              <a:rPr sz="1071" spc="5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R134a</a:t>
            </a:r>
            <a:r>
              <a:rPr sz="1071" spc="63" dirty="0">
                <a:latin typeface="Arial"/>
                <a:cs typeface="Arial"/>
              </a:rPr>
              <a:t> </a:t>
            </a:r>
            <a:r>
              <a:rPr sz="1071" spc="-10" dirty="0">
                <a:latin typeface="Arial"/>
                <a:cs typeface="Arial"/>
              </a:rPr>
              <a:t>charging ports.</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46</a:t>
            </a:r>
          </a:p>
        </p:txBody>
      </p:sp>
      <p:sp>
        <p:nvSpPr>
          <p:cNvPr id="9" name="object 3">
            <a:extLst>
              <a:ext uri="{FF2B5EF4-FFF2-40B4-BE49-F238E27FC236}">
                <a16:creationId xmlns:a16="http://schemas.microsoft.com/office/drawing/2014/main" id="{1AD339DF-1C96-1C2C-7974-68C3F1C665B7}"/>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3917375"/>
            <a:ext cx="5812948" cy="1902194"/>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2.19.1.</a:t>
            </a:r>
            <a:r>
              <a:rPr sz="1071" b="1" spc="-73" dirty="0">
                <a:latin typeface="Arial"/>
                <a:cs typeface="Arial"/>
              </a:rPr>
              <a:t> </a:t>
            </a:r>
            <a:r>
              <a:rPr sz="1071" b="1" dirty="0">
                <a:latin typeface="Arial"/>
                <a:cs typeface="Arial"/>
              </a:rPr>
              <a:t>Auxiliary</a:t>
            </a:r>
            <a:r>
              <a:rPr sz="1071" b="1" spc="-19" dirty="0">
                <a:latin typeface="Arial"/>
                <a:cs typeface="Arial"/>
              </a:rPr>
              <a:t> </a:t>
            </a:r>
            <a:r>
              <a:rPr sz="1071" b="1" spc="-10" dirty="0">
                <a:latin typeface="Arial"/>
                <a:cs typeface="Arial"/>
              </a:rPr>
              <a:t>Heaters</a:t>
            </a:r>
            <a:endParaRPr sz="1071">
              <a:latin typeface="Arial"/>
              <a:cs typeface="Arial"/>
            </a:endParaRPr>
          </a:p>
          <a:p>
            <a:pPr marL="12369" marR="4947" algn="just">
              <a:lnSpc>
                <a:spcPct val="143700"/>
              </a:lnSpc>
              <a:spcBef>
                <a:spcPts val="570"/>
              </a:spcBef>
            </a:pPr>
            <a:r>
              <a:rPr sz="1071" dirty="0">
                <a:latin typeface="Arial"/>
                <a:cs typeface="Arial"/>
              </a:rPr>
              <a:t>Today’s</a:t>
            </a:r>
            <a:r>
              <a:rPr sz="1071" spc="-10" dirty="0">
                <a:latin typeface="Arial"/>
                <a:cs typeface="Arial"/>
              </a:rPr>
              <a:t> fuel-</a:t>
            </a:r>
            <a:r>
              <a:rPr sz="1071" dirty="0">
                <a:latin typeface="Arial"/>
                <a:cs typeface="Arial"/>
              </a:rPr>
              <a:t>efficient</a:t>
            </a:r>
            <a:r>
              <a:rPr sz="1071" spc="-15" dirty="0">
                <a:latin typeface="Arial"/>
                <a:cs typeface="Arial"/>
              </a:rPr>
              <a:t> </a:t>
            </a:r>
            <a:r>
              <a:rPr sz="1071" dirty="0">
                <a:latin typeface="Arial"/>
                <a:cs typeface="Arial"/>
              </a:rPr>
              <a:t>engines</a:t>
            </a:r>
            <a:r>
              <a:rPr sz="1071" spc="-5" dirty="0">
                <a:latin typeface="Arial"/>
                <a:cs typeface="Arial"/>
              </a:rPr>
              <a:t> </a:t>
            </a:r>
            <a:r>
              <a:rPr sz="1071" dirty="0">
                <a:latin typeface="Arial"/>
                <a:cs typeface="Arial"/>
              </a:rPr>
              <a:t>do</a:t>
            </a:r>
            <a:r>
              <a:rPr sz="1071" spc="-15" dirty="0">
                <a:latin typeface="Arial"/>
                <a:cs typeface="Arial"/>
              </a:rPr>
              <a:t> </a:t>
            </a:r>
            <a:r>
              <a:rPr sz="1071" dirty="0">
                <a:latin typeface="Arial"/>
                <a:cs typeface="Arial"/>
              </a:rPr>
              <a:t>not</a:t>
            </a:r>
            <a:r>
              <a:rPr sz="1071" spc="-10" dirty="0">
                <a:latin typeface="Arial"/>
                <a:cs typeface="Arial"/>
              </a:rPr>
              <a:t> </a:t>
            </a:r>
            <a:r>
              <a:rPr sz="1071" dirty="0">
                <a:latin typeface="Arial"/>
                <a:cs typeface="Arial"/>
              </a:rPr>
              <a:t>always</a:t>
            </a:r>
            <a:r>
              <a:rPr sz="1071" spc="-10" dirty="0">
                <a:latin typeface="Arial"/>
                <a:cs typeface="Arial"/>
              </a:rPr>
              <a:t> </a:t>
            </a:r>
            <a:r>
              <a:rPr sz="1071" dirty="0">
                <a:latin typeface="Arial"/>
                <a:cs typeface="Arial"/>
              </a:rPr>
              <a:t>deliver</a:t>
            </a:r>
            <a:r>
              <a:rPr sz="1071" spc="-10" dirty="0">
                <a:latin typeface="Arial"/>
                <a:cs typeface="Arial"/>
              </a:rPr>
              <a:t> </a:t>
            </a:r>
            <a:r>
              <a:rPr sz="1071" dirty="0">
                <a:latin typeface="Arial"/>
                <a:cs typeface="Arial"/>
              </a:rPr>
              <a:t>sufficient</a:t>
            </a:r>
            <a:r>
              <a:rPr sz="1071" spc="-10" dirty="0">
                <a:latin typeface="Arial"/>
                <a:cs typeface="Arial"/>
              </a:rPr>
              <a:t> </a:t>
            </a:r>
            <a:r>
              <a:rPr sz="1071" dirty="0">
                <a:latin typeface="Arial"/>
                <a:cs typeface="Arial"/>
              </a:rPr>
              <a:t>waste</a:t>
            </a:r>
            <a:r>
              <a:rPr sz="1071" spc="-5" dirty="0">
                <a:latin typeface="Arial"/>
                <a:cs typeface="Arial"/>
              </a:rPr>
              <a:t> </a:t>
            </a:r>
            <a:r>
              <a:rPr sz="1071" dirty="0">
                <a:latin typeface="Arial"/>
                <a:cs typeface="Arial"/>
              </a:rPr>
              <a:t>heat</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enable</a:t>
            </a:r>
            <a:r>
              <a:rPr sz="1071" spc="-15" dirty="0">
                <a:latin typeface="Arial"/>
                <a:cs typeface="Arial"/>
              </a:rPr>
              <a:t> </a:t>
            </a:r>
            <a:r>
              <a:rPr sz="1071" dirty="0">
                <a:latin typeface="Arial"/>
                <a:cs typeface="Arial"/>
              </a:rPr>
              <a:t>rapid</a:t>
            </a:r>
            <a:r>
              <a:rPr sz="1071" spc="-10" dirty="0">
                <a:latin typeface="Arial"/>
                <a:cs typeface="Arial"/>
              </a:rPr>
              <a:t> heating </a:t>
            </a:r>
            <a:r>
              <a:rPr sz="1071" dirty="0">
                <a:latin typeface="Arial"/>
                <a:cs typeface="Arial"/>
              </a:rPr>
              <a:t>of</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vehicle</a:t>
            </a:r>
            <a:r>
              <a:rPr sz="1071" spc="39" dirty="0">
                <a:latin typeface="Arial"/>
                <a:cs typeface="Arial"/>
              </a:rPr>
              <a:t> </a:t>
            </a:r>
            <a:r>
              <a:rPr sz="1071" dirty="0">
                <a:latin typeface="Arial"/>
                <a:cs typeface="Arial"/>
              </a:rPr>
              <a:t>cabin,</a:t>
            </a:r>
            <a:r>
              <a:rPr sz="1071" spc="39" dirty="0">
                <a:latin typeface="Arial"/>
                <a:cs typeface="Arial"/>
              </a:rPr>
              <a:t> </a:t>
            </a:r>
            <a:r>
              <a:rPr sz="1071" dirty="0">
                <a:latin typeface="Arial"/>
                <a:cs typeface="Arial"/>
              </a:rPr>
              <a:t>particularly</a:t>
            </a:r>
            <a:r>
              <a:rPr sz="1071" spc="44" dirty="0">
                <a:latin typeface="Arial"/>
                <a:cs typeface="Arial"/>
              </a:rPr>
              <a:t> </a:t>
            </a:r>
            <a:r>
              <a:rPr sz="1071" dirty="0">
                <a:latin typeface="Arial"/>
                <a:cs typeface="Arial"/>
              </a:rPr>
              <a:t>for</a:t>
            </a:r>
            <a:r>
              <a:rPr sz="1071" spc="39" dirty="0">
                <a:latin typeface="Arial"/>
                <a:cs typeface="Arial"/>
              </a:rPr>
              <a:t> </a:t>
            </a:r>
            <a:r>
              <a:rPr sz="1071" dirty="0">
                <a:latin typeface="Arial"/>
                <a:cs typeface="Arial"/>
              </a:rPr>
              <a:t>cold</a:t>
            </a:r>
            <a:r>
              <a:rPr sz="1071" spc="39" dirty="0">
                <a:latin typeface="Arial"/>
                <a:cs typeface="Arial"/>
              </a:rPr>
              <a:t> </a:t>
            </a:r>
            <a:r>
              <a:rPr sz="1071" dirty="0">
                <a:latin typeface="Arial"/>
                <a:cs typeface="Arial"/>
              </a:rPr>
              <a:t>starts</a:t>
            </a:r>
            <a:r>
              <a:rPr sz="1071" spc="3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certain</a:t>
            </a:r>
            <a:r>
              <a:rPr sz="1071" spc="39" dirty="0">
                <a:latin typeface="Arial"/>
                <a:cs typeface="Arial"/>
              </a:rPr>
              <a:t> </a:t>
            </a:r>
            <a:r>
              <a:rPr sz="1071" dirty="0">
                <a:latin typeface="Arial"/>
                <a:cs typeface="Arial"/>
              </a:rPr>
              <a:t>driving</a:t>
            </a:r>
            <a:r>
              <a:rPr sz="1071" spc="39" dirty="0">
                <a:latin typeface="Arial"/>
                <a:cs typeface="Arial"/>
              </a:rPr>
              <a:t> </a:t>
            </a:r>
            <a:r>
              <a:rPr sz="1071" dirty="0">
                <a:latin typeface="Arial"/>
                <a:cs typeface="Arial"/>
              </a:rPr>
              <a:t>conditions.</a:t>
            </a:r>
            <a:r>
              <a:rPr sz="1071" spc="4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order</a:t>
            </a:r>
            <a:r>
              <a:rPr sz="1071" spc="39" dirty="0">
                <a:latin typeface="Arial"/>
                <a:cs typeface="Arial"/>
              </a:rPr>
              <a:t> </a:t>
            </a:r>
            <a:r>
              <a:rPr sz="1071" dirty="0">
                <a:latin typeface="Arial"/>
                <a:cs typeface="Arial"/>
              </a:rPr>
              <a:t>for</a:t>
            </a:r>
            <a:r>
              <a:rPr sz="1071" spc="44" dirty="0">
                <a:latin typeface="Arial"/>
                <a:cs typeface="Arial"/>
              </a:rPr>
              <a:t> </a:t>
            </a:r>
            <a:r>
              <a:rPr sz="1071" spc="-24" dirty="0">
                <a:latin typeface="Arial"/>
                <a:cs typeface="Arial"/>
              </a:rPr>
              <a:t>the </a:t>
            </a:r>
            <a:r>
              <a:rPr sz="1071" dirty="0">
                <a:latin typeface="Arial"/>
                <a:cs typeface="Arial"/>
              </a:rPr>
              <a:t>car</a:t>
            </a:r>
            <a:r>
              <a:rPr sz="1071" spc="136" dirty="0">
                <a:latin typeface="Arial"/>
                <a:cs typeface="Arial"/>
              </a:rPr>
              <a:t> </a:t>
            </a:r>
            <a:r>
              <a:rPr sz="1071" dirty="0">
                <a:latin typeface="Arial"/>
                <a:cs typeface="Arial"/>
              </a:rPr>
              <a:t>interior</a:t>
            </a:r>
            <a:r>
              <a:rPr sz="1071" spc="136" dirty="0">
                <a:latin typeface="Arial"/>
                <a:cs typeface="Arial"/>
              </a:rPr>
              <a:t> </a:t>
            </a:r>
            <a:r>
              <a:rPr sz="1071" dirty="0">
                <a:latin typeface="Arial"/>
                <a:cs typeface="Arial"/>
              </a:rPr>
              <a:t>to</a:t>
            </a:r>
            <a:r>
              <a:rPr sz="1071" spc="141" dirty="0">
                <a:latin typeface="Arial"/>
                <a:cs typeface="Arial"/>
              </a:rPr>
              <a:t> </a:t>
            </a:r>
            <a:r>
              <a:rPr sz="1071" dirty="0">
                <a:latin typeface="Arial"/>
                <a:cs typeface="Arial"/>
              </a:rPr>
              <a:t>heat</a:t>
            </a:r>
            <a:r>
              <a:rPr sz="1071" spc="136" dirty="0">
                <a:latin typeface="Arial"/>
                <a:cs typeface="Arial"/>
              </a:rPr>
              <a:t> </a:t>
            </a:r>
            <a:r>
              <a:rPr sz="1071" dirty="0">
                <a:latin typeface="Arial"/>
                <a:cs typeface="Arial"/>
              </a:rPr>
              <a:t>faster</a:t>
            </a:r>
            <a:r>
              <a:rPr sz="1071" spc="141" dirty="0">
                <a:latin typeface="Arial"/>
                <a:cs typeface="Arial"/>
              </a:rPr>
              <a:t> </a:t>
            </a:r>
            <a:r>
              <a:rPr sz="1071" dirty="0">
                <a:latin typeface="Arial"/>
                <a:cs typeface="Arial"/>
              </a:rPr>
              <a:t>and</a:t>
            </a:r>
            <a:r>
              <a:rPr sz="1071" spc="141" dirty="0">
                <a:latin typeface="Arial"/>
                <a:cs typeface="Arial"/>
              </a:rPr>
              <a:t> </a:t>
            </a:r>
            <a:r>
              <a:rPr sz="1071" dirty="0">
                <a:latin typeface="Arial"/>
                <a:cs typeface="Arial"/>
              </a:rPr>
              <a:t>ensure</a:t>
            </a:r>
            <a:r>
              <a:rPr sz="1071" spc="136" dirty="0">
                <a:latin typeface="Arial"/>
                <a:cs typeface="Arial"/>
              </a:rPr>
              <a:t> </a:t>
            </a:r>
            <a:r>
              <a:rPr sz="1071" dirty="0">
                <a:latin typeface="Arial"/>
                <a:cs typeface="Arial"/>
              </a:rPr>
              <a:t>optimum</a:t>
            </a:r>
            <a:r>
              <a:rPr sz="1071" spc="141" dirty="0">
                <a:latin typeface="Arial"/>
                <a:cs typeface="Arial"/>
              </a:rPr>
              <a:t> </a:t>
            </a:r>
            <a:r>
              <a:rPr sz="1071" dirty="0">
                <a:latin typeface="Arial"/>
                <a:cs typeface="Arial"/>
              </a:rPr>
              <a:t>thermal</a:t>
            </a:r>
            <a:r>
              <a:rPr sz="1071" spc="146" dirty="0">
                <a:latin typeface="Arial"/>
                <a:cs typeface="Arial"/>
              </a:rPr>
              <a:t> </a:t>
            </a:r>
            <a:r>
              <a:rPr sz="1071" dirty="0">
                <a:latin typeface="Arial"/>
                <a:cs typeface="Arial"/>
              </a:rPr>
              <a:t>comfort</a:t>
            </a:r>
            <a:r>
              <a:rPr sz="1071" spc="141" dirty="0">
                <a:latin typeface="Arial"/>
                <a:cs typeface="Arial"/>
              </a:rPr>
              <a:t> </a:t>
            </a:r>
            <a:r>
              <a:rPr sz="1071" dirty="0">
                <a:latin typeface="Arial"/>
                <a:cs typeface="Arial"/>
              </a:rPr>
              <a:t>in</a:t>
            </a:r>
            <a:r>
              <a:rPr sz="1071" spc="136" dirty="0">
                <a:latin typeface="Arial"/>
                <a:cs typeface="Arial"/>
              </a:rPr>
              <a:t> </a:t>
            </a:r>
            <a:r>
              <a:rPr sz="1071" dirty="0">
                <a:latin typeface="Arial"/>
                <a:cs typeface="Arial"/>
              </a:rPr>
              <a:t>these</a:t>
            </a:r>
            <a:r>
              <a:rPr sz="1071" spc="136" dirty="0">
                <a:latin typeface="Arial"/>
                <a:cs typeface="Arial"/>
              </a:rPr>
              <a:t> </a:t>
            </a:r>
            <a:r>
              <a:rPr sz="1071" dirty="0">
                <a:latin typeface="Arial"/>
                <a:cs typeface="Arial"/>
              </a:rPr>
              <a:t>situations,</a:t>
            </a:r>
            <a:r>
              <a:rPr sz="1071" spc="136" dirty="0">
                <a:latin typeface="Arial"/>
                <a:cs typeface="Arial"/>
              </a:rPr>
              <a:t> </a:t>
            </a:r>
            <a:r>
              <a:rPr sz="1071" spc="-10" dirty="0">
                <a:latin typeface="Arial"/>
                <a:cs typeface="Arial"/>
              </a:rPr>
              <a:t>additional </a:t>
            </a:r>
            <a:r>
              <a:rPr sz="1071" dirty="0">
                <a:latin typeface="Arial"/>
                <a:cs typeface="Arial"/>
              </a:rPr>
              <a:t>auxiliary</a:t>
            </a:r>
            <a:r>
              <a:rPr sz="1071" spc="141" dirty="0">
                <a:latin typeface="Arial"/>
                <a:cs typeface="Arial"/>
              </a:rPr>
              <a:t> </a:t>
            </a:r>
            <a:r>
              <a:rPr sz="1071" dirty="0">
                <a:latin typeface="Arial"/>
                <a:cs typeface="Arial"/>
              </a:rPr>
              <a:t>heaters</a:t>
            </a:r>
            <a:r>
              <a:rPr sz="1071" spc="141" dirty="0">
                <a:latin typeface="Arial"/>
                <a:cs typeface="Arial"/>
              </a:rPr>
              <a:t> </a:t>
            </a:r>
            <a:r>
              <a:rPr sz="1071" dirty="0">
                <a:latin typeface="Arial"/>
                <a:cs typeface="Arial"/>
              </a:rPr>
              <a:t>independent</a:t>
            </a:r>
            <a:r>
              <a:rPr sz="1071" spc="141" dirty="0">
                <a:latin typeface="Arial"/>
                <a:cs typeface="Arial"/>
              </a:rPr>
              <a:t> </a:t>
            </a:r>
            <a:r>
              <a:rPr sz="1071" dirty="0">
                <a:latin typeface="Arial"/>
                <a:cs typeface="Arial"/>
              </a:rPr>
              <a:t>of</a:t>
            </a:r>
            <a:r>
              <a:rPr sz="1071" spc="136" dirty="0">
                <a:latin typeface="Arial"/>
                <a:cs typeface="Arial"/>
              </a:rPr>
              <a:t> </a:t>
            </a:r>
            <a:r>
              <a:rPr sz="1071" dirty="0">
                <a:latin typeface="Arial"/>
                <a:cs typeface="Arial"/>
              </a:rPr>
              <a:t>engine</a:t>
            </a:r>
            <a:r>
              <a:rPr sz="1071" spc="136" dirty="0">
                <a:latin typeface="Arial"/>
                <a:cs typeface="Arial"/>
              </a:rPr>
              <a:t> </a:t>
            </a:r>
            <a:r>
              <a:rPr sz="1071" dirty="0">
                <a:latin typeface="Arial"/>
                <a:cs typeface="Arial"/>
              </a:rPr>
              <a:t>heat</a:t>
            </a:r>
            <a:r>
              <a:rPr sz="1071" spc="141" dirty="0">
                <a:latin typeface="Arial"/>
                <a:cs typeface="Arial"/>
              </a:rPr>
              <a:t> </a:t>
            </a:r>
            <a:r>
              <a:rPr sz="1071" dirty="0">
                <a:latin typeface="Arial"/>
                <a:cs typeface="Arial"/>
              </a:rPr>
              <a:t>are</a:t>
            </a:r>
            <a:r>
              <a:rPr sz="1071" spc="136" dirty="0">
                <a:latin typeface="Arial"/>
                <a:cs typeface="Arial"/>
              </a:rPr>
              <a:t> </a:t>
            </a:r>
            <a:r>
              <a:rPr sz="1071" dirty="0">
                <a:latin typeface="Arial"/>
                <a:cs typeface="Arial"/>
              </a:rPr>
              <a:t>often</a:t>
            </a:r>
            <a:r>
              <a:rPr sz="1071" spc="141" dirty="0">
                <a:latin typeface="Arial"/>
                <a:cs typeface="Arial"/>
              </a:rPr>
              <a:t> </a:t>
            </a:r>
            <a:r>
              <a:rPr sz="1071" dirty="0">
                <a:latin typeface="Arial"/>
                <a:cs typeface="Arial"/>
              </a:rPr>
              <a:t>provided</a:t>
            </a:r>
            <a:r>
              <a:rPr sz="1071" spc="141" dirty="0">
                <a:latin typeface="Arial"/>
                <a:cs typeface="Arial"/>
              </a:rPr>
              <a:t> </a:t>
            </a:r>
            <a:r>
              <a:rPr sz="1071" dirty="0">
                <a:latin typeface="Arial"/>
                <a:cs typeface="Arial"/>
              </a:rPr>
              <a:t>that</a:t>
            </a:r>
            <a:r>
              <a:rPr sz="1071" spc="127" dirty="0">
                <a:latin typeface="Arial"/>
                <a:cs typeface="Arial"/>
              </a:rPr>
              <a:t> </a:t>
            </a:r>
            <a:r>
              <a:rPr sz="1071" dirty="0">
                <a:latin typeface="Arial"/>
                <a:cs typeface="Arial"/>
              </a:rPr>
              <a:t>run</a:t>
            </a:r>
            <a:r>
              <a:rPr sz="1071" spc="141" dirty="0">
                <a:latin typeface="Arial"/>
                <a:cs typeface="Arial"/>
              </a:rPr>
              <a:t> </a:t>
            </a:r>
            <a:r>
              <a:rPr sz="1071" dirty="0">
                <a:latin typeface="Arial"/>
                <a:cs typeface="Arial"/>
              </a:rPr>
              <a:t>on</a:t>
            </a:r>
            <a:r>
              <a:rPr sz="1071" spc="136" dirty="0">
                <a:latin typeface="Arial"/>
                <a:cs typeface="Arial"/>
              </a:rPr>
              <a:t> </a:t>
            </a:r>
            <a:r>
              <a:rPr sz="1071" dirty="0">
                <a:latin typeface="Arial"/>
                <a:cs typeface="Arial"/>
              </a:rPr>
              <a:t>energy</a:t>
            </a:r>
            <a:r>
              <a:rPr sz="1071" spc="141" dirty="0">
                <a:latin typeface="Arial"/>
                <a:cs typeface="Arial"/>
              </a:rPr>
              <a:t> </a:t>
            </a:r>
            <a:r>
              <a:rPr sz="1071" dirty="0">
                <a:latin typeface="Arial"/>
                <a:cs typeface="Arial"/>
              </a:rPr>
              <a:t>from</a:t>
            </a:r>
            <a:r>
              <a:rPr sz="1071" spc="141" dirty="0">
                <a:latin typeface="Arial"/>
                <a:cs typeface="Arial"/>
              </a:rPr>
              <a:t> </a:t>
            </a:r>
            <a:r>
              <a:rPr sz="1071" spc="-24" dirty="0">
                <a:latin typeface="Arial"/>
                <a:cs typeface="Arial"/>
              </a:rPr>
              <a:t>the </a:t>
            </a:r>
            <a:r>
              <a:rPr sz="1071" dirty="0">
                <a:latin typeface="Arial"/>
                <a:cs typeface="Arial"/>
              </a:rPr>
              <a:t>vehicle</a:t>
            </a:r>
            <a:r>
              <a:rPr sz="1071" spc="141" dirty="0">
                <a:latin typeface="Arial"/>
                <a:cs typeface="Arial"/>
              </a:rPr>
              <a:t> </a:t>
            </a:r>
            <a:r>
              <a:rPr sz="1071" dirty="0">
                <a:latin typeface="Arial"/>
                <a:cs typeface="Arial"/>
              </a:rPr>
              <a:t>electronics.</a:t>
            </a:r>
            <a:r>
              <a:rPr sz="1071" spc="146" dirty="0">
                <a:latin typeface="Arial"/>
                <a:cs typeface="Arial"/>
              </a:rPr>
              <a:t> </a:t>
            </a:r>
            <a:r>
              <a:rPr sz="1071" dirty="0">
                <a:latin typeface="Arial"/>
                <a:cs typeface="Arial"/>
              </a:rPr>
              <a:t>Other</a:t>
            </a:r>
            <a:r>
              <a:rPr sz="1071" spc="141" dirty="0">
                <a:latin typeface="Arial"/>
                <a:cs typeface="Arial"/>
              </a:rPr>
              <a:t> </a:t>
            </a:r>
            <a:r>
              <a:rPr sz="1071" dirty="0">
                <a:latin typeface="Arial"/>
                <a:cs typeface="Arial"/>
              </a:rPr>
              <a:t>common</a:t>
            </a:r>
            <a:r>
              <a:rPr sz="1071" spc="151" dirty="0">
                <a:latin typeface="Arial"/>
                <a:cs typeface="Arial"/>
              </a:rPr>
              <a:t> </a:t>
            </a:r>
            <a:r>
              <a:rPr sz="1071" dirty="0">
                <a:latin typeface="Arial"/>
                <a:cs typeface="Arial"/>
              </a:rPr>
              <a:t>issues</a:t>
            </a:r>
            <a:r>
              <a:rPr sz="1071" spc="136" dirty="0">
                <a:latin typeface="Arial"/>
                <a:cs typeface="Arial"/>
              </a:rPr>
              <a:t> </a:t>
            </a:r>
            <a:r>
              <a:rPr sz="1071" dirty="0">
                <a:latin typeface="Arial"/>
                <a:cs typeface="Arial"/>
              </a:rPr>
              <a:t>that</a:t>
            </a:r>
            <a:r>
              <a:rPr sz="1071" spc="136" dirty="0">
                <a:latin typeface="Arial"/>
                <a:cs typeface="Arial"/>
              </a:rPr>
              <a:t> </a:t>
            </a:r>
            <a:r>
              <a:rPr sz="1071" dirty="0">
                <a:latin typeface="Arial"/>
                <a:cs typeface="Arial"/>
              </a:rPr>
              <a:t>plague</a:t>
            </a:r>
            <a:r>
              <a:rPr sz="1071" spc="141" dirty="0">
                <a:latin typeface="Arial"/>
                <a:cs typeface="Arial"/>
              </a:rPr>
              <a:t> </a:t>
            </a:r>
            <a:r>
              <a:rPr sz="1071" dirty="0">
                <a:latin typeface="Arial"/>
                <a:cs typeface="Arial"/>
              </a:rPr>
              <a:t>heating</a:t>
            </a:r>
            <a:r>
              <a:rPr sz="1071" spc="146" dirty="0">
                <a:latin typeface="Arial"/>
                <a:cs typeface="Arial"/>
              </a:rPr>
              <a:t> </a:t>
            </a:r>
            <a:r>
              <a:rPr sz="1071" dirty="0">
                <a:latin typeface="Arial"/>
                <a:cs typeface="Arial"/>
              </a:rPr>
              <a:t>system</a:t>
            </a:r>
            <a:r>
              <a:rPr sz="1071" spc="136" dirty="0">
                <a:latin typeface="Arial"/>
                <a:cs typeface="Arial"/>
              </a:rPr>
              <a:t> </a:t>
            </a:r>
            <a:r>
              <a:rPr sz="1071" dirty="0">
                <a:latin typeface="Arial"/>
                <a:cs typeface="Arial"/>
              </a:rPr>
              <a:t>components</a:t>
            </a:r>
            <a:r>
              <a:rPr sz="1071" spc="146" dirty="0">
                <a:latin typeface="Arial"/>
                <a:cs typeface="Arial"/>
              </a:rPr>
              <a:t> </a:t>
            </a:r>
            <a:r>
              <a:rPr sz="1071" dirty="0">
                <a:latin typeface="Arial"/>
                <a:cs typeface="Arial"/>
              </a:rPr>
              <a:t>include</a:t>
            </a:r>
            <a:r>
              <a:rPr sz="1071" spc="136" dirty="0">
                <a:latin typeface="Arial"/>
                <a:cs typeface="Arial"/>
              </a:rPr>
              <a:t> </a:t>
            </a:r>
            <a:r>
              <a:rPr sz="1071" spc="-49" dirty="0">
                <a:latin typeface="Arial"/>
                <a:cs typeface="Arial"/>
              </a:rPr>
              <a:t>a </a:t>
            </a:r>
            <a:r>
              <a:rPr sz="1071" dirty="0">
                <a:latin typeface="Arial"/>
                <a:cs typeface="Arial"/>
              </a:rPr>
              <a:t>vacuum</a:t>
            </a:r>
            <a:r>
              <a:rPr sz="1071" spc="175" dirty="0">
                <a:latin typeface="Arial"/>
                <a:cs typeface="Arial"/>
              </a:rPr>
              <a:t> </a:t>
            </a:r>
            <a:r>
              <a:rPr sz="1071" dirty="0">
                <a:latin typeface="Arial"/>
                <a:cs typeface="Arial"/>
              </a:rPr>
              <a:t>leak,</a:t>
            </a:r>
            <a:r>
              <a:rPr sz="1071" spc="175" dirty="0">
                <a:latin typeface="Arial"/>
                <a:cs typeface="Arial"/>
              </a:rPr>
              <a:t> </a:t>
            </a:r>
            <a:r>
              <a:rPr sz="1071" dirty="0">
                <a:latin typeface="Arial"/>
                <a:cs typeface="Arial"/>
              </a:rPr>
              <a:t>heater</a:t>
            </a:r>
            <a:r>
              <a:rPr sz="1071" spc="175" dirty="0">
                <a:latin typeface="Arial"/>
                <a:cs typeface="Arial"/>
              </a:rPr>
              <a:t> </a:t>
            </a:r>
            <a:r>
              <a:rPr sz="1071" dirty="0">
                <a:latin typeface="Arial"/>
                <a:cs typeface="Arial"/>
              </a:rPr>
              <a:t>valve</a:t>
            </a:r>
            <a:r>
              <a:rPr sz="1071" spc="180" dirty="0">
                <a:latin typeface="Arial"/>
                <a:cs typeface="Arial"/>
              </a:rPr>
              <a:t> </a:t>
            </a:r>
            <a:r>
              <a:rPr sz="1071" dirty="0">
                <a:latin typeface="Arial"/>
                <a:cs typeface="Arial"/>
              </a:rPr>
              <a:t>failure;</a:t>
            </a:r>
            <a:r>
              <a:rPr sz="1071" spc="175" dirty="0">
                <a:latin typeface="Arial"/>
                <a:cs typeface="Arial"/>
              </a:rPr>
              <a:t> </a:t>
            </a:r>
            <a:r>
              <a:rPr sz="1071" dirty="0">
                <a:latin typeface="Arial"/>
                <a:cs typeface="Arial"/>
              </a:rPr>
              <a:t>fan</a:t>
            </a:r>
            <a:r>
              <a:rPr sz="1071" spc="180" dirty="0">
                <a:latin typeface="Arial"/>
                <a:cs typeface="Arial"/>
              </a:rPr>
              <a:t> </a:t>
            </a:r>
            <a:r>
              <a:rPr sz="1071" dirty="0">
                <a:latin typeface="Arial"/>
                <a:cs typeface="Arial"/>
              </a:rPr>
              <a:t>motor</a:t>
            </a:r>
            <a:r>
              <a:rPr sz="1071" spc="180" dirty="0">
                <a:latin typeface="Arial"/>
                <a:cs typeface="Arial"/>
              </a:rPr>
              <a:t> </a:t>
            </a:r>
            <a:r>
              <a:rPr sz="1071" dirty="0">
                <a:latin typeface="Arial"/>
                <a:cs typeface="Arial"/>
              </a:rPr>
              <a:t>failure,</a:t>
            </a:r>
            <a:r>
              <a:rPr sz="1071" spc="180" dirty="0">
                <a:latin typeface="Arial"/>
                <a:cs typeface="Arial"/>
              </a:rPr>
              <a:t> </a:t>
            </a:r>
            <a:r>
              <a:rPr sz="1071" dirty="0">
                <a:latin typeface="Arial"/>
                <a:cs typeface="Arial"/>
              </a:rPr>
              <a:t>heater</a:t>
            </a:r>
            <a:r>
              <a:rPr sz="1071" spc="180" dirty="0">
                <a:latin typeface="Arial"/>
                <a:cs typeface="Arial"/>
              </a:rPr>
              <a:t> </a:t>
            </a:r>
            <a:r>
              <a:rPr sz="1071" dirty="0">
                <a:latin typeface="Arial"/>
                <a:cs typeface="Arial"/>
              </a:rPr>
              <a:t>core</a:t>
            </a:r>
            <a:r>
              <a:rPr sz="1071" spc="180" dirty="0">
                <a:latin typeface="Arial"/>
                <a:cs typeface="Arial"/>
              </a:rPr>
              <a:t> </a:t>
            </a:r>
            <a:r>
              <a:rPr sz="1071" dirty="0">
                <a:latin typeface="Arial"/>
                <a:cs typeface="Arial"/>
              </a:rPr>
              <a:t>failure,</a:t>
            </a:r>
            <a:r>
              <a:rPr sz="1071" spc="180" dirty="0">
                <a:latin typeface="Arial"/>
                <a:cs typeface="Arial"/>
              </a:rPr>
              <a:t> </a:t>
            </a:r>
            <a:r>
              <a:rPr sz="1071" dirty="0">
                <a:latin typeface="Arial"/>
                <a:cs typeface="Arial"/>
              </a:rPr>
              <a:t>stuck</a:t>
            </a:r>
            <a:r>
              <a:rPr sz="1071" spc="175" dirty="0">
                <a:latin typeface="Arial"/>
                <a:cs typeface="Arial"/>
              </a:rPr>
              <a:t> </a:t>
            </a:r>
            <a:r>
              <a:rPr sz="1071" dirty="0">
                <a:latin typeface="Arial"/>
                <a:cs typeface="Arial"/>
              </a:rPr>
              <a:t>thermostat</a:t>
            </a:r>
            <a:r>
              <a:rPr sz="1071" spc="180" dirty="0">
                <a:latin typeface="Arial"/>
                <a:cs typeface="Arial"/>
              </a:rPr>
              <a:t> </a:t>
            </a:r>
            <a:r>
              <a:rPr sz="1071" spc="-24" dirty="0">
                <a:latin typeface="Arial"/>
                <a:cs typeface="Arial"/>
              </a:rPr>
              <a:t>or </a:t>
            </a:r>
            <a:r>
              <a:rPr sz="1071" spc="-10" dirty="0">
                <a:latin typeface="Arial"/>
                <a:cs typeface="Arial"/>
              </a:rPr>
              <a:t>overheating.</a:t>
            </a:r>
            <a:endParaRPr sz="1071">
              <a:latin typeface="Arial"/>
              <a:cs typeface="Arial"/>
            </a:endParaRPr>
          </a:p>
        </p:txBody>
      </p:sp>
      <p:pic>
        <p:nvPicPr>
          <p:cNvPr id="3" name="object 3"/>
          <p:cNvPicPr/>
          <p:nvPr/>
        </p:nvPicPr>
        <p:blipFill>
          <a:blip r:embed="rId2" cstate="print"/>
          <a:stretch>
            <a:fillRect/>
          </a:stretch>
        </p:blipFill>
        <p:spPr>
          <a:xfrm>
            <a:off x="1567653" y="1345827"/>
            <a:ext cx="4421384" cy="2439583"/>
          </a:xfrm>
          <a:prstGeom prst="rect">
            <a:avLst/>
          </a:prstGeom>
        </p:spPr>
      </p:pic>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47</a:t>
            </a:r>
          </a:p>
        </p:txBody>
      </p:sp>
      <p:sp>
        <p:nvSpPr>
          <p:cNvPr id="9" name="object 3">
            <a:extLst>
              <a:ext uri="{FF2B5EF4-FFF2-40B4-BE49-F238E27FC236}">
                <a16:creationId xmlns:a16="http://schemas.microsoft.com/office/drawing/2014/main" id="{97A879F9-ABD4-8738-F3E9-06AB7124EC31}"/>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7" y="888954"/>
            <a:ext cx="5813566" cy="8499236"/>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lang="en-IN" sz="974" dirty="0">
              <a:latin typeface="Verdana"/>
              <a:cs typeface="Verdana"/>
            </a:endParaRPr>
          </a:p>
          <a:p>
            <a:pPr>
              <a:spcBef>
                <a:spcPts val="1081"/>
              </a:spcBef>
            </a:pPr>
            <a:endParaRPr lang="en-IN" sz="974" dirty="0">
              <a:latin typeface="Verdana"/>
              <a:cs typeface="Verdana"/>
            </a:endParaRPr>
          </a:p>
          <a:p>
            <a:pPr marL="12369" algn="just"/>
            <a:r>
              <a:rPr sz="1071" b="1" dirty="0">
                <a:latin typeface="Arial"/>
                <a:cs typeface="Arial"/>
              </a:rPr>
              <a:t>3.0.</a:t>
            </a:r>
            <a:r>
              <a:rPr sz="1071" b="1" spc="223" dirty="0">
                <a:latin typeface="Arial"/>
                <a:cs typeface="Arial"/>
              </a:rPr>
              <a:t>   </a:t>
            </a:r>
            <a:r>
              <a:rPr sz="1071" b="1" dirty="0">
                <a:latin typeface="Arial"/>
                <a:cs typeface="Arial"/>
              </a:rPr>
              <a:t>CHAPTER</a:t>
            </a:r>
            <a:r>
              <a:rPr sz="1071" b="1" spc="-10" dirty="0">
                <a:latin typeface="Arial"/>
                <a:cs typeface="Arial"/>
              </a:rPr>
              <a:t> </a:t>
            </a:r>
            <a:r>
              <a:rPr sz="1071" b="1" dirty="0">
                <a:latin typeface="Arial"/>
                <a:cs typeface="Arial"/>
              </a:rPr>
              <a:t>3:</a:t>
            </a:r>
            <a:r>
              <a:rPr sz="1071" b="1" spc="-19" dirty="0">
                <a:latin typeface="Arial"/>
                <a:cs typeface="Arial"/>
              </a:rPr>
              <a:t> </a:t>
            </a:r>
            <a:r>
              <a:rPr sz="1071" b="1" dirty="0">
                <a:latin typeface="Arial"/>
                <a:cs typeface="Arial"/>
              </a:rPr>
              <a:t>SYSTEMS</a:t>
            </a:r>
            <a:r>
              <a:rPr sz="1071" b="1" spc="-24" dirty="0">
                <a:latin typeface="Arial"/>
                <a:cs typeface="Arial"/>
              </a:rPr>
              <a:t> </a:t>
            </a:r>
            <a:r>
              <a:rPr sz="1071" b="1" dirty="0">
                <a:latin typeface="Arial"/>
                <a:cs typeface="Arial"/>
              </a:rPr>
              <a:t>OPERATION</a:t>
            </a:r>
            <a:r>
              <a:rPr sz="1071" b="1" spc="-19" dirty="0">
                <a:latin typeface="Arial"/>
                <a:cs typeface="Arial"/>
              </a:rPr>
              <a:t> </a:t>
            </a:r>
            <a:r>
              <a:rPr sz="1071" b="1" dirty="0">
                <a:latin typeface="Arial"/>
                <a:cs typeface="Arial"/>
              </a:rPr>
              <a:t>OVERVIEW</a:t>
            </a:r>
            <a:r>
              <a:rPr sz="1071" b="1" spc="-19" dirty="0">
                <a:latin typeface="Arial"/>
                <a:cs typeface="Arial"/>
              </a:rPr>
              <a:t> </a:t>
            </a:r>
            <a:r>
              <a:rPr sz="1071" b="1" dirty="0">
                <a:latin typeface="Arial"/>
                <a:cs typeface="Arial"/>
              </a:rPr>
              <a:t>&amp;</a:t>
            </a:r>
            <a:r>
              <a:rPr sz="1071" b="1" spc="-24" dirty="0">
                <a:latin typeface="Arial"/>
                <a:cs typeface="Arial"/>
              </a:rPr>
              <a:t> </a:t>
            </a:r>
            <a:r>
              <a:rPr sz="1071" b="1" dirty="0">
                <a:latin typeface="Arial"/>
                <a:cs typeface="Arial"/>
              </a:rPr>
              <a:t>SAFETY</a:t>
            </a:r>
            <a:r>
              <a:rPr sz="1071" b="1" spc="-24" dirty="0">
                <a:latin typeface="Arial"/>
                <a:cs typeface="Arial"/>
              </a:rPr>
              <a:t> </a:t>
            </a:r>
            <a:r>
              <a:rPr sz="1071" b="1" spc="-10" dirty="0">
                <a:latin typeface="Arial"/>
                <a:cs typeface="Arial"/>
              </a:rPr>
              <a:t>DEVICES</a:t>
            </a:r>
            <a:endParaRPr sz="1071" dirty="0">
              <a:latin typeface="Arial"/>
              <a:cs typeface="Arial"/>
            </a:endParaRPr>
          </a:p>
          <a:p>
            <a:pPr marL="12369" marR="4947" algn="just">
              <a:lnSpc>
                <a:spcPct val="143800"/>
              </a:lnSpc>
              <a:spcBef>
                <a:spcPts val="565"/>
              </a:spcBef>
            </a:pPr>
            <a:r>
              <a:rPr sz="1071" dirty="0">
                <a:latin typeface="Arial"/>
                <a:cs typeface="Arial"/>
              </a:rPr>
              <a:t>Regardless</a:t>
            </a:r>
            <a:r>
              <a:rPr sz="1071" spc="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system design,</a:t>
            </a:r>
            <a:r>
              <a:rPr sz="1071" spc="10" dirty="0">
                <a:latin typeface="Arial"/>
                <a:cs typeface="Arial"/>
              </a:rPr>
              <a:t> </a:t>
            </a:r>
            <a:r>
              <a:rPr sz="1071" dirty="0">
                <a:latin typeface="Arial"/>
                <a:cs typeface="Arial"/>
              </a:rPr>
              <a:t>all</a:t>
            </a:r>
            <a:r>
              <a:rPr sz="1071" spc="5" dirty="0">
                <a:latin typeface="Arial"/>
                <a:cs typeface="Arial"/>
              </a:rPr>
              <a:t> </a:t>
            </a:r>
            <a:r>
              <a:rPr sz="1071" dirty="0">
                <a:latin typeface="Arial"/>
                <a:cs typeface="Arial"/>
              </a:rPr>
              <a:t>automotive</a:t>
            </a:r>
            <a:r>
              <a:rPr sz="1071" spc="10" dirty="0">
                <a:latin typeface="Arial"/>
                <a:cs typeface="Arial"/>
              </a:rPr>
              <a:t> </a:t>
            </a:r>
            <a:r>
              <a:rPr sz="1071" dirty="0">
                <a:latin typeface="Arial"/>
                <a:cs typeface="Arial"/>
              </a:rPr>
              <a:t>A/C</a:t>
            </a:r>
            <a:r>
              <a:rPr sz="1071" spc="5" dirty="0">
                <a:latin typeface="Arial"/>
                <a:cs typeface="Arial"/>
              </a:rPr>
              <a:t> </a:t>
            </a:r>
            <a:r>
              <a:rPr sz="1071" dirty="0">
                <a:latin typeface="Arial"/>
                <a:cs typeface="Arial"/>
              </a:rPr>
              <a:t>systems</a:t>
            </a:r>
            <a:r>
              <a:rPr sz="1071" spc="10" dirty="0">
                <a:latin typeface="Arial"/>
                <a:cs typeface="Arial"/>
              </a:rPr>
              <a:t> </a:t>
            </a:r>
            <a:r>
              <a:rPr sz="1071" dirty="0">
                <a:latin typeface="Arial"/>
                <a:cs typeface="Arial"/>
              </a:rPr>
              <a:t>depend</a:t>
            </a:r>
            <a:r>
              <a:rPr sz="1071" spc="10" dirty="0">
                <a:latin typeface="Arial"/>
                <a:cs typeface="Arial"/>
              </a:rPr>
              <a:t> </a:t>
            </a:r>
            <a:r>
              <a:rPr sz="1071" dirty="0">
                <a:latin typeface="Arial"/>
                <a:cs typeface="Arial"/>
              </a:rPr>
              <a:t>on</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continuous</a:t>
            </a:r>
            <a:r>
              <a:rPr sz="1071" spc="5" dirty="0">
                <a:latin typeface="Arial"/>
                <a:cs typeface="Arial"/>
              </a:rPr>
              <a:t> </a:t>
            </a:r>
            <a:r>
              <a:rPr sz="1071" spc="-10" dirty="0">
                <a:latin typeface="Arial"/>
                <a:cs typeface="Arial"/>
              </a:rPr>
              <a:t>interaction </a:t>
            </a:r>
            <a:r>
              <a:rPr sz="1071" dirty="0">
                <a:latin typeface="Arial"/>
                <a:cs typeface="Arial"/>
              </a:rPr>
              <a:t>of</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compressor</a:t>
            </a:r>
            <a:r>
              <a:rPr sz="1071" spc="5" dirty="0">
                <a:latin typeface="Arial"/>
                <a:cs typeface="Arial"/>
              </a:rPr>
              <a:t> </a:t>
            </a:r>
            <a:r>
              <a:rPr sz="1071" dirty="0">
                <a:latin typeface="Arial"/>
                <a:cs typeface="Arial"/>
              </a:rPr>
              <a:t>with a</a:t>
            </a:r>
            <a:r>
              <a:rPr sz="1071" spc="5" dirty="0">
                <a:latin typeface="Arial"/>
                <a:cs typeface="Arial"/>
              </a:rPr>
              <a:t> </a:t>
            </a:r>
            <a:r>
              <a:rPr sz="1071" dirty="0">
                <a:latin typeface="Arial"/>
                <a:cs typeface="Arial"/>
              </a:rPr>
              <a:t>flow control</a:t>
            </a:r>
            <a:r>
              <a:rPr sz="1071" spc="10" dirty="0">
                <a:latin typeface="Arial"/>
                <a:cs typeface="Arial"/>
              </a:rPr>
              <a:t> </a:t>
            </a:r>
            <a:r>
              <a:rPr sz="1071" dirty="0">
                <a:latin typeface="Arial"/>
                <a:cs typeface="Arial"/>
              </a:rPr>
              <a:t>device,</a:t>
            </a:r>
            <a:r>
              <a:rPr sz="1071" spc="-5" dirty="0">
                <a:latin typeface="Arial"/>
                <a:cs typeface="Arial"/>
              </a:rPr>
              <a:t> </a:t>
            </a:r>
            <a:r>
              <a:rPr sz="1071" dirty="0">
                <a:latin typeface="Arial"/>
                <a:cs typeface="Arial"/>
              </a:rPr>
              <a:t>such</a:t>
            </a:r>
            <a:r>
              <a:rPr sz="1071" spc="5" dirty="0">
                <a:latin typeface="Arial"/>
                <a:cs typeface="Arial"/>
              </a:rPr>
              <a:t> </a:t>
            </a:r>
            <a:r>
              <a:rPr sz="1071" dirty="0">
                <a:latin typeface="Arial"/>
                <a:cs typeface="Arial"/>
              </a:rPr>
              <a:t>as</a:t>
            </a:r>
            <a:r>
              <a:rPr sz="1071" spc="10" dirty="0">
                <a:latin typeface="Arial"/>
                <a:cs typeface="Arial"/>
              </a:rPr>
              <a:t> </a:t>
            </a:r>
            <a:r>
              <a:rPr sz="1071" dirty="0">
                <a:latin typeface="Arial"/>
                <a:cs typeface="Arial"/>
              </a:rPr>
              <a:t>an</a:t>
            </a:r>
            <a:r>
              <a:rPr sz="1071" spc="5" dirty="0">
                <a:latin typeface="Arial"/>
                <a:cs typeface="Arial"/>
              </a:rPr>
              <a:t> </a:t>
            </a:r>
            <a:r>
              <a:rPr sz="1071" dirty="0">
                <a:latin typeface="Arial"/>
                <a:cs typeface="Arial"/>
              </a:rPr>
              <a:t>orifice</a:t>
            </a:r>
            <a:r>
              <a:rPr sz="1071" spc="5" dirty="0">
                <a:latin typeface="Arial"/>
                <a:cs typeface="Arial"/>
              </a:rPr>
              <a:t> </a:t>
            </a:r>
            <a:r>
              <a:rPr sz="1071" dirty="0">
                <a:latin typeface="Arial"/>
                <a:cs typeface="Arial"/>
              </a:rPr>
              <a:t>tube</a:t>
            </a:r>
            <a:r>
              <a:rPr sz="1071" spc="5" dirty="0">
                <a:latin typeface="Arial"/>
                <a:cs typeface="Arial"/>
              </a:rPr>
              <a:t> </a:t>
            </a:r>
            <a:r>
              <a:rPr sz="1071" dirty="0">
                <a:latin typeface="Arial"/>
                <a:cs typeface="Arial"/>
              </a:rPr>
              <a:t>or thermal</a:t>
            </a:r>
            <a:r>
              <a:rPr sz="1071" spc="5" dirty="0">
                <a:latin typeface="Arial"/>
                <a:cs typeface="Arial"/>
              </a:rPr>
              <a:t> </a:t>
            </a:r>
            <a:r>
              <a:rPr sz="1071" dirty="0">
                <a:latin typeface="Arial"/>
                <a:cs typeface="Arial"/>
              </a:rPr>
              <a:t>expansion</a:t>
            </a:r>
            <a:r>
              <a:rPr sz="1071" spc="5" dirty="0">
                <a:latin typeface="Arial"/>
                <a:cs typeface="Arial"/>
              </a:rPr>
              <a:t> </a:t>
            </a:r>
            <a:r>
              <a:rPr sz="1071" spc="-10" dirty="0">
                <a:latin typeface="Arial"/>
                <a:cs typeface="Arial"/>
              </a:rPr>
              <a:t>valve </a:t>
            </a:r>
            <a:r>
              <a:rPr sz="1071" dirty="0">
                <a:latin typeface="Arial"/>
                <a:cs typeface="Arial"/>
              </a:rPr>
              <a:t>(TXV).</a:t>
            </a:r>
            <a:r>
              <a:rPr sz="1071" spc="58" dirty="0">
                <a:latin typeface="Arial"/>
                <a:cs typeface="Arial"/>
              </a:rPr>
              <a:t> </a:t>
            </a:r>
            <a:r>
              <a:rPr sz="1071" dirty="0">
                <a:latin typeface="Arial"/>
                <a:cs typeface="Arial"/>
              </a:rPr>
              <a:t>Flow</a:t>
            </a:r>
            <a:r>
              <a:rPr sz="1071" spc="54" dirty="0">
                <a:latin typeface="Arial"/>
                <a:cs typeface="Arial"/>
              </a:rPr>
              <a:t> </a:t>
            </a:r>
            <a:r>
              <a:rPr sz="1071" dirty="0">
                <a:latin typeface="Arial"/>
                <a:cs typeface="Arial"/>
              </a:rPr>
              <a:t>volume</a:t>
            </a:r>
            <a:r>
              <a:rPr sz="1071" spc="58" dirty="0">
                <a:latin typeface="Arial"/>
                <a:cs typeface="Arial"/>
              </a:rPr>
              <a:t> </a:t>
            </a:r>
            <a:r>
              <a:rPr sz="1071" dirty="0">
                <a:latin typeface="Arial"/>
                <a:cs typeface="Arial"/>
              </a:rPr>
              <a:t>may</a:t>
            </a:r>
            <a:r>
              <a:rPr sz="1071" spc="58" dirty="0">
                <a:latin typeface="Arial"/>
                <a:cs typeface="Arial"/>
              </a:rPr>
              <a:t> </a:t>
            </a:r>
            <a:r>
              <a:rPr sz="1071" dirty="0">
                <a:latin typeface="Arial"/>
                <a:cs typeface="Arial"/>
              </a:rPr>
              <a:t>be</a:t>
            </a:r>
            <a:r>
              <a:rPr sz="1071" spc="58" dirty="0">
                <a:latin typeface="Arial"/>
                <a:cs typeface="Arial"/>
              </a:rPr>
              <a:t> </a:t>
            </a:r>
            <a:r>
              <a:rPr sz="1071" dirty="0">
                <a:latin typeface="Arial"/>
                <a:cs typeface="Arial"/>
              </a:rPr>
              <a:t>adjusted</a:t>
            </a:r>
            <a:r>
              <a:rPr sz="1071" spc="54" dirty="0">
                <a:latin typeface="Arial"/>
                <a:cs typeface="Arial"/>
              </a:rPr>
              <a:t> </a:t>
            </a:r>
            <a:r>
              <a:rPr sz="1071" dirty="0">
                <a:latin typeface="Arial"/>
                <a:cs typeface="Arial"/>
              </a:rPr>
              <a:t>based</a:t>
            </a:r>
            <a:r>
              <a:rPr sz="1071" spc="54" dirty="0">
                <a:latin typeface="Arial"/>
                <a:cs typeface="Arial"/>
              </a:rPr>
              <a:t> </a:t>
            </a:r>
            <a:r>
              <a:rPr sz="1071" dirty="0">
                <a:latin typeface="Arial"/>
                <a:cs typeface="Arial"/>
              </a:rPr>
              <a:t>on</a:t>
            </a:r>
            <a:r>
              <a:rPr sz="1071" spc="54" dirty="0">
                <a:latin typeface="Arial"/>
                <a:cs typeface="Arial"/>
              </a:rPr>
              <a:t> </a:t>
            </a:r>
            <a:r>
              <a:rPr sz="1071" spc="-10" dirty="0">
                <a:latin typeface="Arial"/>
                <a:cs typeface="Arial"/>
              </a:rPr>
              <a:t>pressure-</a:t>
            </a:r>
            <a:r>
              <a:rPr sz="1071" dirty="0">
                <a:latin typeface="Arial"/>
                <a:cs typeface="Arial"/>
              </a:rPr>
              <a:t>temperature</a:t>
            </a:r>
            <a:r>
              <a:rPr sz="1071" spc="54" dirty="0">
                <a:latin typeface="Arial"/>
                <a:cs typeface="Arial"/>
              </a:rPr>
              <a:t> </a:t>
            </a:r>
            <a:r>
              <a:rPr sz="1071" dirty="0">
                <a:latin typeface="Arial"/>
                <a:cs typeface="Arial"/>
              </a:rPr>
              <a:t>load,</a:t>
            </a:r>
            <a:r>
              <a:rPr sz="1071" spc="58" dirty="0">
                <a:latin typeface="Arial"/>
                <a:cs typeface="Arial"/>
              </a:rPr>
              <a:t> </a:t>
            </a:r>
            <a:r>
              <a:rPr sz="1071" dirty="0">
                <a:latin typeface="Arial"/>
                <a:cs typeface="Arial"/>
              </a:rPr>
              <a:t>monitored</a:t>
            </a:r>
            <a:r>
              <a:rPr sz="1071" spc="54" dirty="0">
                <a:latin typeface="Arial"/>
                <a:cs typeface="Arial"/>
              </a:rPr>
              <a:t> </a:t>
            </a:r>
            <a:r>
              <a:rPr sz="1071" dirty="0">
                <a:latin typeface="Arial"/>
                <a:cs typeface="Arial"/>
              </a:rPr>
              <a:t>at</a:t>
            </a:r>
            <a:r>
              <a:rPr sz="1071" spc="58" dirty="0">
                <a:latin typeface="Arial"/>
                <a:cs typeface="Arial"/>
              </a:rPr>
              <a:t> </a:t>
            </a:r>
            <a:r>
              <a:rPr sz="1071" dirty="0">
                <a:latin typeface="Arial"/>
                <a:cs typeface="Arial"/>
              </a:rPr>
              <a:t>a</a:t>
            </a:r>
            <a:r>
              <a:rPr sz="1071" spc="54" dirty="0">
                <a:latin typeface="Arial"/>
                <a:cs typeface="Arial"/>
              </a:rPr>
              <a:t> </a:t>
            </a:r>
            <a:r>
              <a:rPr sz="1071" spc="-24" dirty="0">
                <a:latin typeface="Arial"/>
                <a:cs typeface="Arial"/>
              </a:rPr>
              <a:t>key </a:t>
            </a:r>
            <a:r>
              <a:rPr sz="1071" spc="-10" dirty="0">
                <a:latin typeface="Arial"/>
                <a:cs typeface="Arial"/>
              </a:rPr>
              <a:t>location.</a:t>
            </a:r>
            <a:r>
              <a:rPr sz="1071" spc="-49" dirty="0">
                <a:latin typeface="Arial"/>
                <a:cs typeface="Arial"/>
              </a:rPr>
              <a:t> </a:t>
            </a:r>
            <a:r>
              <a:rPr sz="1071" spc="-10" dirty="0">
                <a:latin typeface="Arial"/>
                <a:cs typeface="Arial"/>
              </a:rPr>
              <a:t>Locate</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high-</a:t>
            </a:r>
            <a:r>
              <a:rPr sz="1071" spc="-39"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low-pressure</a:t>
            </a:r>
            <a:r>
              <a:rPr sz="1071" spc="-39" dirty="0">
                <a:latin typeface="Arial"/>
                <a:cs typeface="Arial"/>
              </a:rPr>
              <a:t> </a:t>
            </a:r>
            <a:r>
              <a:rPr sz="1071" spc="-10" dirty="0">
                <a:latin typeface="Arial"/>
                <a:cs typeface="Arial"/>
              </a:rPr>
              <a:t>sides</a:t>
            </a:r>
            <a:r>
              <a:rPr sz="1071" spc="-49"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note</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state</a:t>
            </a:r>
            <a:r>
              <a:rPr sz="1071" spc="-3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refrigerant</a:t>
            </a:r>
            <a:r>
              <a:rPr sz="1071" spc="-39" dirty="0">
                <a:latin typeface="Arial"/>
                <a:cs typeface="Arial"/>
              </a:rPr>
              <a:t> </a:t>
            </a:r>
            <a:r>
              <a:rPr sz="1071" dirty="0">
                <a:latin typeface="Arial"/>
                <a:cs typeface="Arial"/>
              </a:rPr>
              <a:t>as</a:t>
            </a:r>
            <a:r>
              <a:rPr sz="1071" spc="-39" dirty="0">
                <a:latin typeface="Arial"/>
                <a:cs typeface="Arial"/>
              </a:rPr>
              <a:t> </a:t>
            </a:r>
            <a:r>
              <a:rPr sz="1071" dirty="0">
                <a:latin typeface="Arial"/>
                <a:cs typeface="Arial"/>
              </a:rPr>
              <a:t>we</a:t>
            </a:r>
            <a:r>
              <a:rPr sz="1071" spc="-39" dirty="0">
                <a:latin typeface="Arial"/>
                <a:cs typeface="Arial"/>
              </a:rPr>
              <a:t> </a:t>
            </a:r>
            <a:r>
              <a:rPr sz="1071" spc="-10" dirty="0">
                <a:latin typeface="Arial"/>
                <a:cs typeface="Arial"/>
              </a:rPr>
              <a:t>follow </a:t>
            </a:r>
            <a:r>
              <a:rPr sz="1071" dirty="0">
                <a:latin typeface="Arial"/>
                <a:cs typeface="Arial"/>
              </a:rPr>
              <a:t>the</a:t>
            </a:r>
            <a:r>
              <a:rPr sz="1071" spc="-15" dirty="0">
                <a:latin typeface="Arial"/>
                <a:cs typeface="Arial"/>
              </a:rPr>
              <a:t> </a:t>
            </a:r>
            <a:r>
              <a:rPr sz="1071" dirty="0">
                <a:latin typeface="Arial"/>
                <a:cs typeface="Arial"/>
              </a:rPr>
              <a:t>flow</a:t>
            </a:r>
            <a:r>
              <a:rPr sz="1071" spc="-19"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animation.</a:t>
            </a:r>
            <a:r>
              <a:rPr sz="1071" spc="-1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an</a:t>
            </a:r>
            <a:r>
              <a:rPr sz="1071" spc="-15" dirty="0">
                <a:latin typeface="Arial"/>
                <a:cs typeface="Arial"/>
              </a:rPr>
              <a:t> </a:t>
            </a:r>
            <a:r>
              <a:rPr sz="1071" dirty="0">
                <a:latin typeface="Arial"/>
                <a:cs typeface="Arial"/>
              </a:rPr>
              <a:t>operating</a:t>
            </a:r>
            <a:r>
              <a:rPr sz="1071" spc="-15" dirty="0">
                <a:latin typeface="Arial"/>
                <a:cs typeface="Arial"/>
              </a:rPr>
              <a:t> </a:t>
            </a:r>
            <a:r>
              <a:rPr sz="1071" dirty="0">
                <a:latin typeface="Arial"/>
                <a:cs typeface="Arial"/>
              </a:rPr>
              <a:t>A/C</a:t>
            </a:r>
            <a:r>
              <a:rPr sz="1071" spc="-10"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this</a:t>
            </a:r>
            <a:r>
              <a:rPr sz="1071" spc="-19" dirty="0">
                <a:latin typeface="Arial"/>
                <a:cs typeface="Arial"/>
              </a:rPr>
              <a:t> </a:t>
            </a:r>
            <a:r>
              <a:rPr sz="1071" dirty="0">
                <a:latin typeface="Arial"/>
                <a:cs typeface="Arial"/>
              </a:rPr>
              <a:t>process</a:t>
            </a:r>
            <a:r>
              <a:rPr sz="1071" spc="-15" dirty="0">
                <a:latin typeface="Arial"/>
                <a:cs typeface="Arial"/>
              </a:rPr>
              <a:t> </a:t>
            </a:r>
            <a:r>
              <a:rPr sz="1071" spc="-10" dirty="0">
                <a:latin typeface="Arial"/>
                <a:cs typeface="Arial"/>
              </a:rPr>
              <a:t>continuously</a:t>
            </a:r>
            <a:r>
              <a:rPr sz="1071" spc="-19" dirty="0">
                <a:latin typeface="Arial"/>
                <a:cs typeface="Arial"/>
              </a:rPr>
              <a:t> </a:t>
            </a:r>
            <a:r>
              <a:rPr sz="1071" spc="-10" dirty="0">
                <a:latin typeface="Arial"/>
                <a:cs typeface="Arial"/>
              </a:rPr>
              <a:t>repeats.</a:t>
            </a:r>
            <a:endParaRPr sz="1071" dirty="0">
              <a:latin typeface="Arial"/>
              <a:cs typeface="Arial"/>
            </a:endParaRPr>
          </a:p>
          <a:p>
            <a:pPr marL="452069" lvl="1" indent="-439700" algn="just">
              <a:spcBef>
                <a:spcPts val="1164"/>
              </a:spcBef>
              <a:buFont typeface="Arial"/>
              <a:buAutoNum type="arabicPeriod"/>
              <a:tabLst>
                <a:tab pos="452069" algn="l"/>
              </a:tabLst>
            </a:pPr>
            <a:r>
              <a:rPr sz="1071" b="1" dirty="0">
                <a:latin typeface="Arial"/>
                <a:cs typeface="Arial"/>
              </a:rPr>
              <a:t>Controlling</a:t>
            </a:r>
            <a:r>
              <a:rPr sz="1071" b="1" spc="-29" dirty="0">
                <a:latin typeface="Arial"/>
                <a:cs typeface="Arial"/>
              </a:rPr>
              <a:t> </a:t>
            </a:r>
            <a:r>
              <a:rPr sz="1071" b="1" dirty="0">
                <a:latin typeface="Arial"/>
                <a:cs typeface="Arial"/>
              </a:rPr>
              <a:t>Refrigerant</a:t>
            </a:r>
            <a:r>
              <a:rPr sz="1071" b="1" spc="-24" dirty="0">
                <a:latin typeface="Arial"/>
                <a:cs typeface="Arial"/>
              </a:rPr>
              <a:t> </a:t>
            </a:r>
            <a:r>
              <a:rPr sz="1071" b="1" dirty="0">
                <a:latin typeface="Arial"/>
                <a:cs typeface="Arial"/>
              </a:rPr>
              <a:t>in</a:t>
            </a:r>
            <a:r>
              <a:rPr sz="1071" b="1" spc="-19" dirty="0">
                <a:latin typeface="Arial"/>
                <a:cs typeface="Arial"/>
              </a:rPr>
              <a:t> </a:t>
            </a:r>
            <a:r>
              <a:rPr sz="1071" b="1" dirty="0">
                <a:latin typeface="Arial"/>
                <a:cs typeface="Arial"/>
              </a:rPr>
              <a:t>A/C</a:t>
            </a:r>
            <a:r>
              <a:rPr sz="1071" b="1" spc="-19" dirty="0">
                <a:latin typeface="Arial"/>
                <a:cs typeface="Arial"/>
              </a:rPr>
              <a:t> </a:t>
            </a:r>
            <a:r>
              <a:rPr sz="1071" b="1" spc="-10" dirty="0">
                <a:latin typeface="Arial"/>
                <a:cs typeface="Arial"/>
              </a:rPr>
              <a:t>Systems</a:t>
            </a:r>
            <a:endParaRPr sz="1071" dirty="0">
              <a:latin typeface="Arial"/>
              <a:cs typeface="Arial"/>
            </a:endParaRPr>
          </a:p>
          <a:p>
            <a:pPr marL="453925" lvl="2" indent="-441557" algn="just">
              <a:spcBef>
                <a:spcPts val="1149"/>
              </a:spcBef>
              <a:buFont typeface="Arial"/>
              <a:buAutoNum type="arabicPeriod"/>
              <a:tabLst>
                <a:tab pos="453925" algn="l"/>
              </a:tabLst>
            </a:pPr>
            <a:r>
              <a:rPr sz="1071" b="1" dirty="0">
                <a:latin typeface="Arial"/>
                <a:cs typeface="Arial"/>
              </a:rPr>
              <a:t>Pressure</a:t>
            </a:r>
            <a:r>
              <a:rPr sz="1071" b="1" spc="-39" dirty="0">
                <a:latin typeface="Arial"/>
                <a:cs typeface="Arial"/>
              </a:rPr>
              <a:t> </a:t>
            </a:r>
            <a:r>
              <a:rPr sz="1071" b="1" dirty="0">
                <a:latin typeface="Arial"/>
                <a:cs typeface="Arial"/>
              </a:rPr>
              <a:t>and</a:t>
            </a:r>
            <a:r>
              <a:rPr sz="1071" b="1" spc="-34" dirty="0">
                <a:latin typeface="Arial"/>
                <a:cs typeface="Arial"/>
              </a:rPr>
              <a:t> </a:t>
            </a:r>
            <a:r>
              <a:rPr sz="1071" b="1" spc="-19" dirty="0">
                <a:latin typeface="Arial"/>
                <a:cs typeface="Arial"/>
              </a:rPr>
              <a:t>Flow</a:t>
            </a:r>
            <a:endParaRPr sz="1071" dirty="0">
              <a:latin typeface="Arial"/>
              <a:cs typeface="Arial"/>
            </a:endParaRPr>
          </a:p>
          <a:p>
            <a:pPr marL="12369" marR="6184" algn="just">
              <a:lnSpc>
                <a:spcPct val="143600"/>
              </a:lnSpc>
              <a:spcBef>
                <a:spcPts val="565"/>
              </a:spcBef>
            </a:pPr>
            <a:r>
              <a:rPr sz="1071" dirty="0">
                <a:latin typeface="Arial"/>
                <a:cs typeface="Arial"/>
              </a:rPr>
              <a:t>A/C</a:t>
            </a:r>
            <a:r>
              <a:rPr sz="1071" spc="223" dirty="0">
                <a:latin typeface="Arial"/>
                <a:cs typeface="Arial"/>
              </a:rPr>
              <a:t> </a:t>
            </a:r>
            <a:r>
              <a:rPr sz="1071" dirty="0">
                <a:latin typeface="Arial"/>
                <a:cs typeface="Arial"/>
              </a:rPr>
              <a:t>systems</a:t>
            </a:r>
            <a:r>
              <a:rPr sz="1071" spc="234" dirty="0">
                <a:latin typeface="Arial"/>
                <a:cs typeface="Arial"/>
              </a:rPr>
              <a:t> </a:t>
            </a:r>
            <a:r>
              <a:rPr sz="1071" dirty="0">
                <a:latin typeface="Arial"/>
                <a:cs typeface="Arial"/>
              </a:rPr>
              <a:t>require</a:t>
            </a:r>
            <a:r>
              <a:rPr sz="1071" spc="234" dirty="0">
                <a:latin typeface="Arial"/>
                <a:cs typeface="Arial"/>
              </a:rPr>
              <a:t> </a:t>
            </a:r>
            <a:r>
              <a:rPr sz="1071" dirty="0">
                <a:latin typeface="Arial"/>
                <a:cs typeface="Arial"/>
              </a:rPr>
              <a:t>some</a:t>
            </a:r>
            <a:r>
              <a:rPr sz="1071" spc="239" dirty="0">
                <a:latin typeface="Arial"/>
                <a:cs typeface="Arial"/>
              </a:rPr>
              <a:t> </a:t>
            </a:r>
            <a:r>
              <a:rPr sz="1071" dirty="0">
                <a:latin typeface="Arial"/>
                <a:cs typeface="Arial"/>
              </a:rPr>
              <a:t>method</a:t>
            </a:r>
            <a:r>
              <a:rPr sz="1071" spc="234" dirty="0">
                <a:latin typeface="Arial"/>
                <a:cs typeface="Arial"/>
              </a:rPr>
              <a:t> </a:t>
            </a:r>
            <a:r>
              <a:rPr sz="1071" dirty="0">
                <a:latin typeface="Arial"/>
                <a:cs typeface="Arial"/>
              </a:rPr>
              <a:t>of</a:t>
            </a:r>
            <a:r>
              <a:rPr sz="1071" spc="234" dirty="0">
                <a:latin typeface="Arial"/>
                <a:cs typeface="Arial"/>
              </a:rPr>
              <a:t> </a:t>
            </a:r>
            <a:r>
              <a:rPr sz="1071" dirty="0">
                <a:latin typeface="Arial"/>
                <a:cs typeface="Arial"/>
              </a:rPr>
              <a:t>controlling</a:t>
            </a:r>
            <a:r>
              <a:rPr sz="1071" spc="234" dirty="0">
                <a:latin typeface="Arial"/>
                <a:cs typeface="Arial"/>
              </a:rPr>
              <a:t> </a:t>
            </a:r>
            <a:r>
              <a:rPr sz="1071" dirty="0">
                <a:latin typeface="Arial"/>
                <a:cs typeface="Arial"/>
              </a:rPr>
              <a:t>refrigerant</a:t>
            </a:r>
            <a:r>
              <a:rPr sz="1071" spc="229" dirty="0">
                <a:latin typeface="Arial"/>
                <a:cs typeface="Arial"/>
              </a:rPr>
              <a:t> </a:t>
            </a:r>
            <a:r>
              <a:rPr sz="1071" dirty="0">
                <a:latin typeface="Arial"/>
                <a:cs typeface="Arial"/>
              </a:rPr>
              <a:t>pressure</a:t>
            </a:r>
            <a:r>
              <a:rPr sz="1071" spc="234" dirty="0">
                <a:latin typeface="Arial"/>
                <a:cs typeface="Arial"/>
              </a:rPr>
              <a:t> </a:t>
            </a:r>
            <a:r>
              <a:rPr sz="1071" dirty="0">
                <a:latin typeface="Arial"/>
                <a:cs typeface="Arial"/>
              </a:rPr>
              <a:t>and</a:t>
            </a:r>
            <a:r>
              <a:rPr sz="1071" spc="234" dirty="0">
                <a:latin typeface="Arial"/>
                <a:cs typeface="Arial"/>
              </a:rPr>
              <a:t> </a:t>
            </a:r>
            <a:r>
              <a:rPr sz="1071" dirty="0">
                <a:latin typeface="Arial"/>
                <a:cs typeface="Arial"/>
              </a:rPr>
              <a:t>flow.</a:t>
            </a:r>
            <a:r>
              <a:rPr sz="1071" spc="234" dirty="0">
                <a:latin typeface="Arial"/>
                <a:cs typeface="Arial"/>
              </a:rPr>
              <a:t> </a:t>
            </a:r>
            <a:r>
              <a:rPr sz="1071" dirty="0">
                <a:latin typeface="Arial"/>
                <a:cs typeface="Arial"/>
              </a:rPr>
              <a:t>Unless</a:t>
            </a:r>
            <a:r>
              <a:rPr sz="1071" spc="234" dirty="0">
                <a:latin typeface="Arial"/>
                <a:cs typeface="Arial"/>
              </a:rPr>
              <a:t> </a:t>
            </a:r>
            <a:r>
              <a:rPr sz="1071" spc="-24" dirty="0">
                <a:latin typeface="Arial"/>
                <a:cs typeface="Arial"/>
              </a:rPr>
              <a:t>the </a:t>
            </a:r>
            <a:r>
              <a:rPr sz="1071" dirty="0">
                <a:latin typeface="Arial"/>
                <a:cs typeface="Arial"/>
              </a:rPr>
              <a:t>compressor</a:t>
            </a:r>
            <a:r>
              <a:rPr sz="1071" spc="-24" dirty="0">
                <a:latin typeface="Arial"/>
                <a:cs typeface="Arial"/>
              </a:rPr>
              <a:t> </a:t>
            </a:r>
            <a:r>
              <a:rPr sz="1071" dirty="0">
                <a:latin typeface="Arial"/>
                <a:cs typeface="Arial"/>
              </a:rPr>
              <a:t>has</a:t>
            </a:r>
            <a:r>
              <a:rPr sz="1071" spc="-19" dirty="0">
                <a:latin typeface="Arial"/>
                <a:cs typeface="Arial"/>
              </a:rPr>
              <a:t> </a:t>
            </a:r>
            <a:r>
              <a:rPr sz="1071" dirty="0">
                <a:latin typeface="Arial"/>
                <a:cs typeface="Arial"/>
              </a:rPr>
              <a:t>something</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push</a:t>
            </a:r>
            <a:r>
              <a:rPr sz="1071" spc="-19" dirty="0">
                <a:latin typeface="Arial"/>
                <a:cs typeface="Arial"/>
              </a:rPr>
              <a:t> </a:t>
            </a:r>
            <a:r>
              <a:rPr sz="1071" dirty="0">
                <a:latin typeface="Arial"/>
                <a:cs typeface="Arial"/>
              </a:rPr>
              <a:t>against,</a:t>
            </a:r>
            <a:r>
              <a:rPr sz="1071" spc="-19"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cannot</a:t>
            </a:r>
            <a:r>
              <a:rPr sz="1071" spc="-19" dirty="0">
                <a:latin typeface="Arial"/>
                <a:cs typeface="Arial"/>
              </a:rPr>
              <a:t> </a:t>
            </a:r>
            <a:r>
              <a:rPr sz="1071" spc="-10" dirty="0">
                <a:latin typeface="Arial"/>
                <a:cs typeface="Arial"/>
              </a:rPr>
              <a:t>build-</a:t>
            </a:r>
            <a:r>
              <a:rPr sz="1071" dirty="0">
                <a:latin typeface="Arial"/>
                <a:cs typeface="Arial"/>
              </a:rPr>
              <a:t>up</a:t>
            </a:r>
            <a:r>
              <a:rPr sz="1071" spc="-19"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pressure</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maintain</a:t>
            </a:r>
            <a:r>
              <a:rPr sz="1071" spc="-19" dirty="0">
                <a:latin typeface="Arial"/>
                <a:cs typeface="Arial"/>
              </a:rPr>
              <a:t> </a:t>
            </a:r>
            <a:r>
              <a:rPr sz="1071" spc="-24" dirty="0">
                <a:latin typeface="Arial"/>
                <a:cs typeface="Arial"/>
              </a:rPr>
              <a:t>the </a:t>
            </a:r>
            <a:r>
              <a:rPr sz="1071" dirty="0">
                <a:latin typeface="Arial"/>
                <a:cs typeface="Arial"/>
              </a:rPr>
              <a:t>conditions</a:t>
            </a:r>
            <a:r>
              <a:rPr sz="1071" spc="-39" dirty="0">
                <a:latin typeface="Arial"/>
                <a:cs typeface="Arial"/>
              </a:rPr>
              <a:t> </a:t>
            </a:r>
            <a:r>
              <a:rPr sz="1071" dirty="0">
                <a:latin typeface="Arial"/>
                <a:cs typeface="Arial"/>
              </a:rPr>
              <a:t>needed</a:t>
            </a:r>
            <a:r>
              <a:rPr sz="1071" spc="-29" dirty="0">
                <a:latin typeface="Arial"/>
                <a:cs typeface="Arial"/>
              </a:rPr>
              <a:t> </a:t>
            </a:r>
            <a:r>
              <a:rPr sz="1071" dirty="0">
                <a:latin typeface="Arial"/>
                <a:cs typeface="Arial"/>
              </a:rPr>
              <a:t>for</a:t>
            </a:r>
            <a:r>
              <a:rPr sz="1071" spc="-29" dirty="0">
                <a:latin typeface="Arial"/>
                <a:cs typeface="Arial"/>
              </a:rPr>
              <a:t> </a:t>
            </a:r>
            <a:r>
              <a:rPr sz="1071" spc="-10" dirty="0">
                <a:latin typeface="Arial"/>
                <a:cs typeface="Arial"/>
              </a:rPr>
              <a:t>refrigeration.</a:t>
            </a:r>
            <a:endParaRPr sz="1071" dirty="0">
              <a:latin typeface="Arial"/>
              <a:cs typeface="Arial"/>
            </a:endParaRPr>
          </a:p>
          <a:p>
            <a:pPr marL="12369" marR="6184" algn="just">
              <a:lnSpc>
                <a:spcPct val="143800"/>
              </a:lnSpc>
              <a:spcBef>
                <a:spcPts val="584"/>
              </a:spcBef>
            </a:pPr>
            <a:r>
              <a:rPr sz="1071" dirty="0">
                <a:latin typeface="Arial"/>
                <a:cs typeface="Arial"/>
              </a:rPr>
              <a:t>System</a:t>
            </a:r>
            <a:r>
              <a:rPr sz="1071" spc="-39" dirty="0">
                <a:latin typeface="Arial"/>
                <a:cs typeface="Arial"/>
              </a:rPr>
              <a:t> </a:t>
            </a:r>
            <a:r>
              <a:rPr sz="1071" dirty="0">
                <a:latin typeface="Arial"/>
                <a:cs typeface="Arial"/>
              </a:rPr>
              <a:t>pressures</a:t>
            </a:r>
            <a:r>
              <a:rPr sz="1071" spc="-29" dirty="0">
                <a:latin typeface="Arial"/>
                <a:cs typeface="Arial"/>
              </a:rPr>
              <a:t> </a:t>
            </a:r>
            <a:r>
              <a:rPr sz="1071" dirty="0">
                <a:latin typeface="Arial"/>
                <a:cs typeface="Arial"/>
              </a:rPr>
              <a:t>are</a:t>
            </a:r>
            <a:r>
              <a:rPr sz="1071" spc="-34" dirty="0">
                <a:latin typeface="Arial"/>
                <a:cs typeface="Arial"/>
              </a:rPr>
              <a:t> </a:t>
            </a:r>
            <a:r>
              <a:rPr sz="1071" dirty="0">
                <a:latin typeface="Arial"/>
                <a:cs typeface="Arial"/>
              </a:rPr>
              <a:t>critical.</a:t>
            </a:r>
            <a:r>
              <a:rPr sz="1071" spc="-34" dirty="0">
                <a:latin typeface="Arial"/>
                <a:cs typeface="Arial"/>
              </a:rPr>
              <a:t> </a:t>
            </a:r>
            <a:r>
              <a:rPr sz="1071" dirty="0">
                <a:latin typeface="Arial"/>
                <a:cs typeface="Arial"/>
              </a:rPr>
              <a:t>Low</a:t>
            </a:r>
            <a:r>
              <a:rPr sz="1071" spc="-34" dirty="0">
                <a:latin typeface="Arial"/>
                <a:cs typeface="Arial"/>
              </a:rPr>
              <a:t> </a:t>
            </a:r>
            <a:r>
              <a:rPr sz="1071" dirty="0">
                <a:latin typeface="Arial"/>
                <a:cs typeface="Arial"/>
              </a:rPr>
              <a:t>side</a:t>
            </a:r>
            <a:r>
              <a:rPr sz="1071" spc="-34" dirty="0">
                <a:latin typeface="Arial"/>
                <a:cs typeface="Arial"/>
              </a:rPr>
              <a:t> </a:t>
            </a:r>
            <a:r>
              <a:rPr sz="1071" dirty="0">
                <a:latin typeface="Arial"/>
                <a:cs typeface="Arial"/>
              </a:rPr>
              <a:t>pressures</a:t>
            </a:r>
            <a:r>
              <a:rPr sz="1071" spc="-34" dirty="0">
                <a:latin typeface="Arial"/>
                <a:cs typeface="Arial"/>
              </a:rPr>
              <a:t> </a:t>
            </a:r>
            <a:r>
              <a:rPr sz="1071" dirty="0">
                <a:latin typeface="Arial"/>
                <a:cs typeface="Arial"/>
              </a:rPr>
              <a:t>keep</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boiling</a:t>
            </a:r>
            <a:r>
              <a:rPr sz="1071" spc="-34" dirty="0">
                <a:latin typeface="Arial"/>
                <a:cs typeface="Arial"/>
              </a:rPr>
              <a:t> </a:t>
            </a:r>
            <a:r>
              <a:rPr sz="1071" dirty="0">
                <a:latin typeface="Arial"/>
                <a:cs typeface="Arial"/>
              </a:rPr>
              <a:t>point</a:t>
            </a:r>
            <a:r>
              <a:rPr sz="1071" spc="-39" dirty="0">
                <a:latin typeface="Arial"/>
                <a:cs typeface="Arial"/>
              </a:rPr>
              <a:t> </a:t>
            </a:r>
            <a:r>
              <a:rPr sz="1071" dirty="0">
                <a:latin typeface="Arial"/>
                <a:cs typeface="Arial"/>
              </a:rPr>
              <a:t>at</a:t>
            </a:r>
            <a:r>
              <a:rPr sz="1071" spc="-3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correct </a:t>
            </a:r>
            <a:r>
              <a:rPr sz="1071" dirty="0">
                <a:latin typeface="Arial"/>
                <a:cs typeface="Arial"/>
              </a:rPr>
              <a:t>level</a:t>
            </a:r>
            <a:r>
              <a:rPr sz="1071" spc="-34" dirty="0">
                <a:latin typeface="Arial"/>
                <a:cs typeface="Arial"/>
              </a:rPr>
              <a:t> </a:t>
            </a:r>
            <a:r>
              <a:rPr sz="1071" dirty="0">
                <a:latin typeface="Arial"/>
                <a:cs typeface="Arial"/>
              </a:rPr>
              <a:t>for</a:t>
            </a:r>
            <a:r>
              <a:rPr sz="1071" spc="-39" dirty="0">
                <a:latin typeface="Arial"/>
                <a:cs typeface="Arial"/>
              </a:rPr>
              <a:t> </a:t>
            </a:r>
            <a:r>
              <a:rPr sz="1071" spc="-10" dirty="0">
                <a:latin typeface="Arial"/>
                <a:cs typeface="Arial"/>
              </a:rPr>
              <a:t>absorbing</a:t>
            </a:r>
            <a:r>
              <a:rPr sz="1071" spc="-34" dirty="0">
                <a:latin typeface="Arial"/>
                <a:cs typeface="Arial"/>
              </a:rPr>
              <a:t> </a:t>
            </a:r>
            <a:r>
              <a:rPr sz="1071" dirty="0">
                <a:latin typeface="Arial"/>
                <a:cs typeface="Arial"/>
              </a:rPr>
              <a:t>heat</a:t>
            </a:r>
            <a:r>
              <a:rPr sz="1071" spc="-39" dirty="0">
                <a:latin typeface="Arial"/>
                <a:cs typeface="Arial"/>
              </a:rPr>
              <a:t> </a:t>
            </a:r>
            <a:r>
              <a:rPr sz="1071" dirty="0">
                <a:latin typeface="Arial"/>
                <a:cs typeface="Arial"/>
              </a:rPr>
              <a:t>through</a:t>
            </a:r>
            <a:r>
              <a:rPr sz="1071" spc="-34" dirty="0">
                <a:latin typeface="Arial"/>
                <a:cs typeface="Arial"/>
              </a:rPr>
              <a:t> </a:t>
            </a:r>
            <a:r>
              <a:rPr sz="1071" spc="-10" dirty="0">
                <a:latin typeface="Arial"/>
                <a:cs typeface="Arial"/>
              </a:rPr>
              <a:t>vaporization.</a:t>
            </a:r>
            <a:r>
              <a:rPr sz="1071" spc="-34" dirty="0">
                <a:latin typeface="Arial"/>
                <a:cs typeface="Arial"/>
              </a:rPr>
              <a:t> </a:t>
            </a:r>
            <a:r>
              <a:rPr sz="1071" spc="-10" dirty="0">
                <a:latin typeface="Arial"/>
                <a:cs typeface="Arial"/>
              </a:rPr>
              <a:t>Higher</a:t>
            </a:r>
            <a:r>
              <a:rPr sz="1071" spc="-39" dirty="0">
                <a:latin typeface="Arial"/>
                <a:cs typeface="Arial"/>
              </a:rPr>
              <a:t> </a:t>
            </a:r>
            <a:r>
              <a:rPr sz="1071" dirty="0">
                <a:latin typeface="Arial"/>
                <a:cs typeface="Arial"/>
              </a:rPr>
              <a:t>pressures</a:t>
            </a:r>
            <a:r>
              <a:rPr sz="1071" spc="-34" dirty="0">
                <a:latin typeface="Arial"/>
                <a:cs typeface="Arial"/>
              </a:rPr>
              <a:t> </a:t>
            </a:r>
            <a:r>
              <a:rPr sz="1071" dirty="0">
                <a:latin typeface="Arial"/>
                <a:cs typeface="Arial"/>
              </a:rPr>
              <a:t>would</a:t>
            </a:r>
            <a:r>
              <a:rPr sz="1071" spc="-34" dirty="0">
                <a:latin typeface="Arial"/>
                <a:cs typeface="Arial"/>
              </a:rPr>
              <a:t> </a:t>
            </a:r>
            <a:r>
              <a:rPr sz="1071" dirty="0">
                <a:latin typeface="Arial"/>
                <a:cs typeface="Arial"/>
              </a:rPr>
              <a:t>slow</a:t>
            </a:r>
            <a:r>
              <a:rPr sz="1071" spc="-39" dirty="0">
                <a:latin typeface="Arial"/>
                <a:cs typeface="Arial"/>
              </a:rPr>
              <a:t> </a:t>
            </a:r>
            <a:r>
              <a:rPr sz="1071" spc="-10" dirty="0">
                <a:latin typeface="Arial"/>
                <a:cs typeface="Arial"/>
              </a:rPr>
              <a:t>vaporization</a:t>
            </a:r>
            <a:r>
              <a:rPr sz="1071" spc="-34" dirty="0">
                <a:latin typeface="Arial"/>
                <a:cs typeface="Arial"/>
              </a:rPr>
              <a:t> </a:t>
            </a:r>
            <a:r>
              <a:rPr sz="1071" dirty="0">
                <a:latin typeface="Arial"/>
                <a:cs typeface="Arial"/>
              </a:rPr>
              <a:t>and</a:t>
            </a:r>
            <a:r>
              <a:rPr sz="1071" spc="-34" dirty="0">
                <a:latin typeface="Arial"/>
                <a:cs typeface="Arial"/>
              </a:rPr>
              <a:t> </a:t>
            </a:r>
            <a:r>
              <a:rPr sz="1071" spc="-19" dirty="0">
                <a:latin typeface="Arial"/>
                <a:cs typeface="Arial"/>
              </a:rPr>
              <a:t>heat </a:t>
            </a:r>
            <a:r>
              <a:rPr sz="1071" dirty="0">
                <a:latin typeface="Arial"/>
                <a:cs typeface="Arial"/>
              </a:rPr>
              <a:t>absorption.</a:t>
            </a:r>
            <a:r>
              <a:rPr sz="1071" spc="73" dirty="0">
                <a:latin typeface="Arial"/>
                <a:cs typeface="Arial"/>
              </a:rPr>
              <a:t> </a:t>
            </a:r>
            <a:r>
              <a:rPr sz="1071" dirty="0">
                <a:latin typeface="Arial"/>
                <a:cs typeface="Arial"/>
              </a:rPr>
              <a:t>Likewise,</a:t>
            </a:r>
            <a:r>
              <a:rPr sz="1071" spc="78" dirty="0">
                <a:latin typeface="Arial"/>
                <a:cs typeface="Arial"/>
              </a:rPr>
              <a:t> </a:t>
            </a:r>
            <a:r>
              <a:rPr sz="1071" dirty="0">
                <a:latin typeface="Arial"/>
                <a:cs typeface="Arial"/>
              </a:rPr>
              <a:t>high</a:t>
            </a:r>
            <a:r>
              <a:rPr sz="1071" spc="78" dirty="0">
                <a:latin typeface="Arial"/>
                <a:cs typeface="Arial"/>
              </a:rPr>
              <a:t> </a:t>
            </a:r>
            <a:r>
              <a:rPr sz="1071" dirty="0">
                <a:latin typeface="Arial"/>
                <a:cs typeface="Arial"/>
              </a:rPr>
              <a:t>side</a:t>
            </a:r>
            <a:r>
              <a:rPr sz="1071" spc="78" dirty="0">
                <a:latin typeface="Arial"/>
                <a:cs typeface="Arial"/>
              </a:rPr>
              <a:t> </a:t>
            </a:r>
            <a:r>
              <a:rPr sz="1071" dirty="0">
                <a:latin typeface="Arial"/>
                <a:cs typeface="Arial"/>
              </a:rPr>
              <a:t>pressures</a:t>
            </a:r>
            <a:r>
              <a:rPr sz="1071" spc="78" dirty="0">
                <a:latin typeface="Arial"/>
                <a:cs typeface="Arial"/>
              </a:rPr>
              <a:t> </a:t>
            </a:r>
            <a:r>
              <a:rPr sz="1071" dirty="0">
                <a:latin typeface="Arial"/>
                <a:cs typeface="Arial"/>
              </a:rPr>
              <a:t>allow</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refrigerant</a:t>
            </a:r>
            <a:r>
              <a:rPr sz="1071" spc="78" dirty="0">
                <a:latin typeface="Arial"/>
                <a:cs typeface="Arial"/>
              </a:rPr>
              <a:t> </a:t>
            </a:r>
            <a:r>
              <a:rPr sz="1071" dirty="0">
                <a:latin typeface="Arial"/>
                <a:cs typeface="Arial"/>
              </a:rPr>
              <a:t>to</a:t>
            </a:r>
            <a:r>
              <a:rPr sz="1071" spc="78" dirty="0">
                <a:latin typeface="Arial"/>
                <a:cs typeface="Arial"/>
              </a:rPr>
              <a:t> </a:t>
            </a:r>
            <a:r>
              <a:rPr sz="1071" dirty="0">
                <a:latin typeface="Arial"/>
                <a:cs typeface="Arial"/>
              </a:rPr>
              <a:t>condense</a:t>
            </a:r>
            <a:r>
              <a:rPr sz="1071" spc="78" dirty="0">
                <a:latin typeface="Arial"/>
                <a:cs typeface="Arial"/>
              </a:rPr>
              <a:t> </a:t>
            </a:r>
            <a:r>
              <a:rPr sz="1071" dirty="0">
                <a:latin typeface="Arial"/>
                <a:cs typeface="Arial"/>
              </a:rPr>
              <a:t>at</a:t>
            </a:r>
            <a:r>
              <a:rPr sz="1071" spc="78" dirty="0">
                <a:latin typeface="Arial"/>
                <a:cs typeface="Arial"/>
              </a:rPr>
              <a:t> </a:t>
            </a:r>
            <a:r>
              <a:rPr sz="1071" dirty="0">
                <a:latin typeface="Arial"/>
                <a:cs typeface="Arial"/>
              </a:rPr>
              <a:t>normal</a:t>
            </a:r>
            <a:r>
              <a:rPr sz="1071" spc="83" dirty="0">
                <a:latin typeface="Arial"/>
                <a:cs typeface="Arial"/>
              </a:rPr>
              <a:t> </a:t>
            </a:r>
            <a:r>
              <a:rPr sz="1071" spc="-10" dirty="0">
                <a:latin typeface="Arial"/>
                <a:cs typeface="Arial"/>
              </a:rPr>
              <a:t>ambient </a:t>
            </a:r>
            <a:r>
              <a:rPr sz="1071" dirty="0">
                <a:latin typeface="Arial"/>
                <a:cs typeface="Arial"/>
              </a:rPr>
              <a:t>temperatures.</a:t>
            </a:r>
            <a:r>
              <a:rPr sz="1071" spc="-34" dirty="0">
                <a:latin typeface="Arial"/>
                <a:cs typeface="Arial"/>
              </a:rPr>
              <a:t> </a:t>
            </a:r>
            <a:r>
              <a:rPr sz="1071" dirty="0">
                <a:latin typeface="Arial"/>
                <a:cs typeface="Arial"/>
              </a:rPr>
              <a:t>Lower</a:t>
            </a:r>
            <a:r>
              <a:rPr sz="1071" spc="-34" dirty="0">
                <a:latin typeface="Arial"/>
                <a:cs typeface="Arial"/>
              </a:rPr>
              <a:t> </a:t>
            </a:r>
            <a:r>
              <a:rPr sz="1071" dirty="0">
                <a:latin typeface="Arial"/>
                <a:cs typeface="Arial"/>
              </a:rPr>
              <a:t>pressures</a:t>
            </a:r>
            <a:r>
              <a:rPr sz="1071" spc="-29" dirty="0">
                <a:latin typeface="Arial"/>
                <a:cs typeface="Arial"/>
              </a:rPr>
              <a:t> </a:t>
            </a:r>
            <a:r>
              <a:rPr sz="1071" dirty="0">
                <a:latin typeface="Arial"/>
                <a:cs typeface="Arial"/>
              </a:rPr>
              <a:t>would</a:t>
            </a:r>
            <a:r>
              <a:rPr sz="1071" spc="-34" dirty="0">
                <a:latin typeface="Arial"/>
                <a:cs typeface="Arial"/>
              </a:rPr>
              <a:t> </a:t>
            </a:r>
            <a:r>
              <a:rPr sz="1071" dirty="0">
                <a:latin typeface="Arial"/>
                <a:cs typeface="Arial"/>
              </a:rPr>
              <a:t>slow</a:t>
            </a:r>
            <a:r>
              <a:rPr sz="1071" spc="-39" dirty="0">
                <a:latin typeface="Arial"/>
                <a:cs typeface="Arial"/>
              </a:rPr>
              <a:t> </a:t>
            </a:r>
            <a:r>
              <a:rPr sz="1071" dirty="0">
                <a:latin typeface="Arial"/>
                <a:cs typeface="Arial"/>
              </a:rPr>
              <a:t>condensation</a:t>
            </a:r>
            <a:r>
              <a:rPr sz="1071" spc="-29"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heat</a:t>
            </a:r>
            <a:r>
              <a:rPr sz="1071" spc="-29" dirty="0">
                <a:latin typeface="Arial"/>
                <a:cs typeface="Arial"/>
              </a:rPr>
              <a:t> </a:t>
            </a:r>
            <a:r>
              <a:rPr sz="1071" spc="-10" dirty="0">
                <a:latin typeface="Arial"/>
                <a:cs typeface="Arial"/>
              </a:rPr>
              <a:t>release.</a:t>
            </a:r>
            <a:endParaRPr sz="1071" dirty="0">
              <a:latin typeface="Arial"/>
              <a:cs typeface="Arial"/>
            </a:endParaRPr>
          </a:p>
          <a:p>
            <a:pPr marL="12369" marR="4947" algn="just">
              <a:lnSpc>
                <a:spcPct val="143800"/>
              </a:lnSpc>
              <a:spcBef>
                <a:spcPts val="584"/>
              </a:spcBef>
            </a:pPr>
            <a:r>
              <a:rPr sz="1071" dirty="0">
                <a:latin typeface="Arial"/>
                <a:cs typeface="Arial"/>
              </a:rPr>
              <a:t>A</a:t>
            </a:r>
            <a:r>
              <a:rPr sz="1071" spc="146" dirty="0">
                <a:latin typeface="Arial"/>
                <a:cs typeface="Arial"/>
              </a:rPr>
              <a:t> </a:t>
            </a:r>
            <a:r>
              <a:rPr sz="1071" dirty="0">
                <a:latin typeface="Arial"/>
                <a:cs typeface="Arial"/>
              </a:rPr>
              <a:t>metering</a:t>
            </a:r>
            <a:r>
              <a:rPr sz="1071" spc="151" dirty="0">
                <a:latin typeface="Arial"/>
                <a:cs typeface="Arial"/>
              </a:rPr>
              <a:t> </a:t>
            </a:r>
            <a:r>
              <a:rPr sz="1071" dirty="0">
                <a:latin typeface="Arial"/>
                <a:cs typeface="Arial"/>
              </a:rPr>
              <a:t>device</a:t>
            </a:r>
            <a:r>
              <a:rPr sz="1071" spc="151" dirty="0">
                <a:latin typeface="Arial"/>
                <a:cs typeface="Arial"/>
              </a:rPr>
              <a:t> </a:t>
            </a:r>
            <a:r>
              <a:rPr sz="1071" dirty="0">
                <a:latin typeface="Arial"/>
                <a:cs typeface="Arial"/>
              </a:rPr>
              <a:t>helps</a:t>
            </a:r>
            <a:r>
              <a:rPr sz="1071" spc="151"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compressor</a:t>
            </a:r>
            <a:r>
              <a:rPr sz="1071" spc="151" dirty="0">
                <a:latin typeface="Arial"/>
                <a:cs typeface="Arial"/>
              </a:rPr>
              <a:t> </a:t>
            </a:r>
            <a:r>
              <a:rPr sz="1071" dirty="0">
                <a:latin typeface="Arial"/>
                <a:cs typeface="Arial"/>
              </a:rPr>
              <a:t>build</a:t>
            </a:r>
            <a:r>
              <a:rPr sz="1071" spc="146" dirty="0">
                <a:latin typeface="Arial"/>
                <a:cs typeface="Arial"/>
              </a:rPr>
              <a:t> </a:t>
            </a:r>
            <a:r>
              <a:rPr sz="1071" dirty="0">
                <a:latin typeface="Arial"/>
                <a:cs typeface="Arial"/>
              </a:rPr>
              <a:t>pressure</a:t>
            </a:r>
            <a:r>
              <a:rPr sz="1071" spc="146" dirty="0">
                <a:latin typeface="Arial"/>
                <a:cs typeface="Arial"/>
              </a:rPr>
              <a:t> </a:t>
            </a:r>
            <a:r>
              <a:rPr sz="1071" dirty="0">
                <a:latin typeface="Arial"/>
                <a:cs typeface="Arial"/>
              </a:rPr>
              <a:t>and</a:t>
            </a:r>
            <a:r>
              <a:rPr sz="1071" spc="151" dirty="0">
                <a:latin typeface="Arial"/>
                <a:cs typeface="Arial"/>
              </a:rPr>
              <a:t> </a:t>
            </a:r>
            <a:r>
              <a:rPr sz="1071" dirty="0">
                <a:latin typeface="Arial"/>
                <a:cs typeface="Arial"/>
              </a:rPr>
              <a:t>maintain</a:t>
            </a:r>
            <a:r>
              <a:rPr sz="1071" spc="151"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refrigeration</a:t>
            </a:r>
            <a:r>
              <a:rPr sz="1071" spc="151" dirty="0">
                <a:latin typeface="Arial"/>
                <a:cs typeface="Arial"/>
              </a:rPr>
              <a:t> </a:t>
            </a:r>
            <a:r>
              <a:rPr sz="1071" spc="-10" dirty="0">
                <a:latin typeface="Arial"/>
                <a:cs typeface="Arial"/>
              </a:rPr>
              <a:t>cycle. </a:t>
            </a:r>
            <a:r>
              <a:rPr sz="1071" dirty="0">
                <a:latin typeface="Arial"/>
                <a:cs typeface="Arial"/>
              </a:rPr>
              <a:t>Depending</a:t>
            </a:r>
            <a:r>
              <a:rPr sz="1071" spc="24"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an</a:t>
            </a:r>
            <a:r>
              <a:rPr sz="1071" spc="24" dirty="0">
                <a:latin typeface="Arial"/>
                <a:cs typeface="Arial"/>
              </a:rPr>
              <a:t> </a:t>
            </a:r>
            <a:r>
              <a:rPr sz="1071" dirty="0">
                <a:latin typeface="Arial"/>
                <a:cs typeface="Arial"/>
              </a:rPr>
              <a:t>orifice</a:t>
            </a:r>
            <a:r>
              <a:rPr sz="1071" spc="24" dirty="0">
                <a:latin typeface="Arial"/>
                <a:cs typeface="Arial"/>
              </a:rPr>
              <a:t> </a:t>
            </a:r>
            <a:r>
              <a:rPr sz="1071" dirty="0">
                <a:latin typeface="Arial"/>
                <a:cs typeface="Arial"/>
              </a:rPr>
              <a:t>tube</a:t>
            </a:r>
            <a:r>
              <a:rPr sz="1071" spc="24" dirty="0">
                <a:latin typeface="Arial"/>
                <a:cs typeface="Arial"/>
              </a:rPr>
              <a:t> </a:t>
            </a:r>
            <a:r>
              <a:rPr sz="1071" dirty="0">
                <a:latin typeface="Arial"/>
                <a:cs typeface="Arial"/>
              </a:rPr>
              <a:t>with</a:t>
            </a:r>
            <a:r>
              <a:rPr sz="1071" spc="24"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fixed</a:t>
            </a:r>
            <a:r>
              <a:rPr sz="1071" spc="24" dirty="0">
                <a:latin typeface="Arial"/>
                <a:cs typeface="Arial"/>
              </a:rPr>
              <a:t> </a:t>
            </a:r>
            <a:r>
              <a:rPr sz="1071" dirty="0">
                <a:latin typeface="Arial"/>
                <a:cs typeface="Arial"/>
              </a:rPr>
              <a:t>diameter</a:t>
            </a:r>
            <a:r>
              <a:rPr sz="1071" spc="24" dirty="0">
                <a:latin typeface="Arial"/>
                <a:cs typeface="Arial"/>
              </a:rPr>
              <a:t> </a:t>
            </a:r>
            <a:r>
              <a:rPr sz="1071" dirty="0">
                <a:latin typeface="Arial"/>
                <a:cs typeface="Arial"/>
              </a:rPr>
              <a:t>opening</a:t>
            </a:r>
            <a:r>
              <a:rPr sz="1071" spc="24"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metering</a:t>
            </a:r>
            <a:r>
              <a:rPr sz="1071" spc="34" dirty="0">
                <a:latin typeface="Arial"/>
                <a:cs typeface="Arial"/>
              </a:rPr>
              <a:t> </a:t>
            </a:r>
            <a:r>
              <a:rPr sz="1071" spc="-10" dirty="0">
                <a:latin typeface="Arial"/>
                <a:cs typeface="Arial"/>
              </a:rPr>
              <a:t>refrigerant </a:t>
            </a:r>
            <a:r>
              <a:rPr sz="1071" dirty="0">
                <a:latin typeface="Arial"/>
                <a:cs typeface="Arial"/>
              </a:rPr>
              <a:t>flow,</a:t>
            </a:r>
            <a:r>
              <a:rPr sz="1071" spc="63" dirty="0">
                <a:latin typeface="Arial"/>
                <a:cs typeface="Arial"/>
              </a:rPr>
              <a:t> </a:t>
            </a:r>
            <a:r>
              <a:rPr sz="1071" dirty="0">
                <a:latin typeface="Arial"/>
                <a:cs typeface="Arial"/>
              </a:rPr>
              <a:t>or</a:t>
            </a:r>
            <a:r>
              <a:rPr sz="1071" spc="63" dirty="0">
                <a:latin typeface="Arial"/>
                <a:cs typeface="Arial"/>
              </a:rPr>
              <a:t> </a:t>
            </a:r>
            <a:r>
              <a:rPr sz="1071" dirty="0">
                <a:latin typeface="Arial"/>
                <a:cs typeface="Arial"/>
              </a:rPr>
              <a:t>a</a:t>
            </a:r>
            <a:r>
              <a:rPr sz="1071" spc="63" dirty="0">
                <a:latin typeface="Arial"/>
                <a:cs typeface="Arial"/>
              </a:rPr>
              <a:t> </a:t>
            </a:r>
            <a:r>
              <a:rPr sz="1071" dirty="0">
                <a:latin typeface="Arial"/>
                <a:cs typeface="Arial"/>
              </a:rPr>
              <a:t>thermal</a:t>
            </a:r>
            <a:r>
              <a:rPr sz="1071" spc="68" dirty="0">
                <a:latin typeface="Arial"/>
                <a:cs typeface="Arial"/>
              </a:rPr>
              <a:t> </a:t>
            </a:r>
            <a:r>
              <a:rPr sz="1071" dirty="0">
                <a:latin typeface="Arial"/>
                <a:cs typeface="Arial"/>
              </a:rPr>
              <a:t>expansion</a:t>
            </a:r>
            <a:r>
              <a:rPr sz="1071" spc="63" dirty="0">
                <a:latin typeface="Arial"/>
                <a:cs typeface="Arial"/>
              </a:rPr>
              <a:t> </a:t>
            </a:r>
            <a:r>
              <a:rPr sz="1071" dirty="0">
                <a:latin typeface="Arial"/>
                <a:cs typeface="Arial"/>
              </a:rPr>
              <a:t>valve</a:t>
            </a:r>
            <a:r>
              <a:rPr sz="1071" spc="58" dirty="0">
                <a:latin typeface="Arial"/>
                <a:cs typeface="Arial"/>
              </a:rPr>
              <a:t> </a:t>
            </a:r>
            <a:r>
              <a:rPr sz="1071" dirty="0">
                <a:latin typeface="Arial"/>
                <a:cs typeface="Arial"/>
              </a:rPr>
              <a:t>that</a:t>
            </a:r>
            <a:r>
              <a:rPr sz="1071" spc="68" dirty="0">
                <a:latin typeface="Arial"/>
                <a:cs typeface="Arial"/>
              </a:rPr>
              <a:t> </a:t>
            </a:r>
            <a:r>
              <a:rPr sz="1071" dirty="0">
                <a:latin typeface="Arial"/>
                <a:cs typeface="Arial"/>
              </a:rPr>
              <a:t>varies</a:t>
            </a:r>
            <a:r>
              <a:rPr sz="1071" spc="58" dirty="0">
                <a:latin typeface="Arial"/>
                <a:cs typeface="Arial"/>
              </a:rPr>
              <a:t> </a:t>
            </a:r>
            <a:r>
              <a:rPr sz="1071" dirty="0">
                <a:latin typeface="Arial"/>
                <a:cs typeface="Arial"/>
              </a:rPr>
              <a:t>flow</a:t>
            </a:r>
            <a:r>
              <a:rPr sz="1071" spc="58" dirty="0">
                <a:latin typeface="Arial"/>
                <a:cs typeface="Arial"/>
              </a:rPr>
              <a:t> </a:t>
            </a:r>
            <a:r>
              <a:rPr sz="1071" dirty="0">
                <a:latin typeface="Arial"/>
                <a:cs typeface="Arial"/>
              </a:rPr>
              <a:t>based</a:t>
            </a:r>
            <a:r>
              <a:rPr sz="1071" spc="68" dirty="0">
                <a:latin typeface="Arial"/>
                <a:cs typeface="Arial"/>
              </a:rPr>
              <a:t> </a:t>
            </a:r>
            <a:r>
              <a:rPr sz="1071" dirty="0">
                <a:latin typeface="Arial"/>
                <a:cs typeface="Arial"/>
              </a:rPr>
              <a:t>on</a:t>
            </a:r>
            <a:r>
              <a:rPr sz="1071" spc="63" dirty="0">
                <a:latin typeface="Arial"/>
                <a:cs typeface="Arial"/>
              </a:rPr>
              <a:t> </a:t>
            </a:r>
            <a:r>
              <a:rPr sz="1071" dirty="0">
                <a:latin typeface="Arial"/>
                <a:cs typeface="Arial"/>
              </a:rPr>
              <a:t>evaporator</a:t>
            </a:r>
            <a:r>
              <a:rPr sz="1071" spc="63" dirty="0">
                <a:latin typeface="Arial"/>
                <a:cs typeface="Arial"/>
              </a:rPr>
              <a:t> </a:t>
            </a:r>
            <a:r>
              <a:rPr sz="1071" dirty="0">
                <a:latin typeface="Arial"/>
                <a:cs typeface="Arial"/>
              </a:rPr>
              <a:t>outlet</a:t>
            </a:r>
            <a:r>
              <a:rPr sz="1071" spc="73" dirty="0">
                <a:latin typeface="Arial"/>
                <a:cs typeface="Arial"/>
              </a:rPr>
              <a:t> </a:t>
            </a:r>
            <a:r>
              <a:rPr sz="1071" dirty="0">
                <a:latin typeface="Arial"/>
                <a:cs typeface="Arial"/>
              </a:rPr>
              <a:t>temperatures</a:t>
            </a:r>
            <a:r>
              <a:rPr sz="1071" spc="63" dirty="0">
                <a:latin typeface="Arial"/>
                <a:cs typeface="Arial"/>
              </a:rPr>
              <a:t> </a:t>
            </a:r>
            <a:r>
              <a:rPr sz="1071" spc="-24" dirty="0">
                <a:latin typeface="Arial"/>
                <a:cs typeface="Arial"/>
              </a:rPr>
              <a:t>is </a:t>
            </a:r>
            <a:r>
              <a:rPr sz="1071" spc="-10" dirty="0">
                <a:latin typeface="Arial"/>
                <a:cs typeface="Arial"/>
              </a:rPr>
              <a:t>used.</a:t>
            </a:r>
            <a:endParaRPr sz="1071" dirty="0">
              <a:latin typeface="Arial"/>
              <a:cs typeface="Arial"/>
            </a:endParaRPr>
          </a:p>
          <a:p>
            <a:pPr marL="453925" lvl="2" indent="-441557" algn="just">
              <a:spcBef>
                <a:spcPts val="1159"/>
              </a:spcBef>
              <a:buFont typeface="Arial"/>
              <a:buAutoNum type="arabicPeriod" startAt="2"/>
              <a:tabLst>
                <a:tab pos="453925" algn="l"/>
              </a:tabLst>
            </a:pPr>
            <a:r>
              <a:rPr sz="1071" b="1" dirty="0">
                <a:latin typeface="Arial"/>
                <a:cs typeface="Arial"/>
              </a:rPr>
              <a:t>High</a:t>
            </a:r>
            <a:r>
              <a:rPr sz="1071" b="1" spc="-29" dirty="0">
                <a:latin typeface="Arial"/>
                <a:cs typeface="Arial"/>
              </a:rPr>
              <a:t> </a:t>
            </a:r>
            <a:r>
              <a:rPr sz="1071" b="1" dirty="0">
                <a:latin typeface="Arial"/>
                <a:cs typeface="Arial"/>
              </a:rPr>
              <a:t>and</a:t>
            </a:r>
            <a:r>
              <a:rPr sz="1071" b="1" spc="-29" dirty="0">
                <a:latin typeface="Arial"/>
                <a:cs typeface="Arial"/>
              </a:rPr>
              <a:t> </a:t>
            </a:r>
            <a:r>
              <a:rPr sz="1071" b="1" spc="-10" dirty="0">
                <a:latin typeface="Arial"/>
                <a:cs typeface="Arial"/>
              </a:rPr>
              <a:t>Low-</a:t>
            </a:r>
            <a:r>
              <a:rPr sz="1071" b="1" dirty="0">
                <a:latin typeface="Arial"/>
                <a:cs typeface="Arial"/>
              </a:rPr>
              <a:t>Pressure</a:t>
            </a:r>
            <a:r>
              <a:rPr sz="1071" b="1" spc="-24" dirty="0">
                <a:latin typeface="Arial"/>
                <a:cs typeface="Arial"/>
              </a:rPr>
              <a:t> </a:t>
            </a:r>
            <a:r>
              <a:rPr sz="1071" b="1" spc="-19" dirty="0">
                <a:latin typeface="Arial"/>
                <a:cs typeface="Arial"/>
              </a:rPr>
              <a:t>Areas</a:t>
            </a:r>
            <a:endParaRPr sz="1071" dirty="0">
              <a:latin typeface="Arial"/>
              <a:cs typeface="Arial"/>
            </a:endParaRPr>
          </a:p>
          <a:p>
            <a:pPr marL="12369" marR="4947" algn="just">
              <a:lnSpc>
                <a:spcPct val="143800"/>
              </a:lnSpc>
              <a:spcBef>
                <a:spcPts val="565"/>
              </a:spcBef>
            </a:pPr>
            <a:r>
              <a:rPr sz="1071" dirty="0">
                <a:latin typeface="Arial"/>
                <a:cs typeface="Arial"/>
              </a:rPr>
              <a:t>We</a:t>
            </a:r>
            <a:r>
              <a:rPr sz="1071" spc="-5" dirty="0">
                <a:latin typeface="Arial"/>
                <a:cs typeface="Arial"/>
              </a:rPr>
              <a:t> </a:t>
            </a:r>
            <a:r>
              <a:rPr sz="1071" dirty="0">
                <a:latin typeface="Arial"/>
                <a:cs typeface="Arial"/>
              </a:rPr>
              <a:t>have</a:t>
            </a:r>
            <a:r>
              <a:rPr sz="1071" spc="-5" dirty="0">
                <a:latin typeface="Arial"/>
                <a:cs typeface="Arial"/>
              </a:rPr>
              <a:t> </a:t>
            </a:r>
            <a:r>
              <a:rPr sz="1071" dirty="0">
                <a:latin typeface="Arial"/>
                <a:cs typeface="Arial"/>
              </a:rPr>
              <a:t>said</a:t>
            </a:r>
            <a:r>
              <a:rPr sz="1071" spc="-5" dirty="0">
                <a:latin typeface="Arial"/>
                <a:cs typeface="Arial"/>
              </a:rPr>
              <a:t> </a:t>
            </a:r>
            <a:r>
              <a:rPr sz="1071" dirty="0">
                <a:latin typeface="Arial"/>
                <a:cs typeface="Arial"/>
              </a:rPr>
              <a:t>that</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refrigeration</a:t>
            </a:r>
            <a:r>
              <a:rPr sz="1071" spc="-5" dirty="0">
                <a:latin typeface="Arial"/>
                <a:cs typeface="Arial"/>
              </a:rPr>
              <a:t> </a:t>
            </a:r>
            <a:r>
              <a:rPr sz="1071" dirty="0">
                <a:latin typeface="Arial"/>
                <a:cs typeface="Arial"/>
              </a:rPr>
              <a:t>system</a:t>
            </a:r>
            <a:r>
              <a:rPr sz="1071" spc="-5" dirty="0">
                <a:latin typeface="Arial"/>
                <a:cs typeface="Arial"/>
              </a:rPr>
              <a:t> </a:t>
            </a:r>
            <a:r>
              <a:rPr sz="1071" dirty="0">
                <a:latin typeface="Arial"/>
                <a:cs typeface="Arial"/>
              </a:rPr>
              <a:t>is divided into</a:t>
            </a:r>
            <a:r>
              <a:rPr sz="1071" spc="-5" dirty="0">
                <a:latin typeface="Arial"/>
                <a:cs typeface="Arial"/>
              </a:rPr>
              <a:t> </a:t>
            </a:r>
            <a:r>
              <a:rPr sz="1071" dirty="0">
                <a:latin typeface="Arial"/>
                <a:cs typeface="Arial"/>
              </a:rPr>
              <a:t>a</a:t>
            </a:r>
            <a:r>
              <a:rPr sz="1071" spc="-5" dirty="0">
                <a:latin typeface="Arial"/>
                <a:cs typeface="Arial"/>
              </a:rPr>
              <a:t> </a:t>
            </a:r>
            <a:r>
              <a:rPr sz="1071" spc="-10" dirty="0">
                <a:latin typeface="Arial"/>
                <a:cs typeface="Arial"/>
              </a:rPr>
              <a:t>high-</a:t>
            </a:r>
            <a:r>
              <a:rPr sz="1071" dirty="0">
                <a:latin typeface="Arial"/>
                <a:cs typeface="Arial"/>
              </a:rPr>
              <a:t>pressure</a:t>
            </a:r>
            <a:r>
              <a:rPr sz="1071" spc="-10" dirty="0">
                <a:latin typeface="Arial"/>
                <a:cs typeface="Arial"/>
              </a:rPr>
              <a:t> </a:t>
            </a:r>
            <a:r>
              <a:rPr sz="1071" dirty="0">
                <a:latin typeface="Arial"/>
                <a:cs typeface="Arial"/>
              </a:rPr>
              <a:t>area</a:t>
            </a:r>
            <a:r>
              <a:rPr sz="1071" spc="-5" dirty="0">
                <a:latin typeface="Arial"/>
                <a:cs typeface="Arial"/>
              </a:rPr>
              <a:t> </a:t>
            </a:r>
            <a:r>
              <a:rPr sz="1071" dirty="0">
                <a:latin typeface="Arial"/>
                <a:cs typeface="Arial"/>
              </a:rPr>
              <a:t>(high</a:t>
            </a:r>
            <a:r>
              <a:rPr sz="1071" spc="-10" dirty="0">
                <a:latin typeface="Arial"/>
                <a:cs typeface="Arial"/>
              </a:rPr>
              <a:t> </a:t>
            </a:r>
            <a:r>
              <a:rPr sz="1071" dirty="0">
                <a:latin typeface="Arial"/>
                <a:cs typeface="Arial"/>
              </a:rPr>
              <a:t>side)</a:t>
            </a:r>
            <a:r>
              <a:rPr sz="1071" spc="-5" dirty="0">
                <a:latin typeface="Arial"/>
                <a:cs typeface="Arial"/>
              </a:rPr>
              <a:t> </a:t>
            </a:r>
            <a:r>
              <a:rPr sz="1071" dirty="0">
                <a:latin typeface="Arial"/>
                <a:cs typeface="Arial"/>
              </a:rPr>
              <a:t>and </a:t>
            </a:r>
            <a:r>
              <a:rPr sz="1071" spc="-49" dirty="0">
                <a:latin typeface="Arial"/>
                <a:cs typeface="Arial"/>
              </a:rPr>
              <a:t>a </a:t>
            </a:r>
            <a:r>
              <a:rPr sz="1071" spc="-10" dirty="0">
                <a:latin typeface="Arial"/>
                <a:cs typeface="Arial"/>
              </a:rPr>
              <a:t>low-</a:t>
            </a:r>
            <a:r>
              <a:rPr sz="1071" dirty="0">
                <a:latin typeface="Arial"/>
                <a:cs typeface="Arial"/>
              </a:rPr>
              <a:t>pressure</a:t>
            </a:r>
            <a:r>
              <a:rPr sz="1071" spc="127" dirty="0">
                <a:latin typeface="Arial"/>
                <a:cs typeface="Arial"/>
              </a:rPr>
              <a:t> </a:t>
            </a:r>
            <a:r>
              <a:rPr sz="1071" dirty="0">
                <a:latin typeface="Arial"/>
                <a:cs typeface="Arial"/>
              </a:rPr>
              <a:t>area</a:t>
            </a:r>
            <a:r>
              <a:rPr sz="1071" spc="127" dirty="0">
                <a:latin typeface="Arial"/>
                <a:cs typeface="Arial"/>
              </a:rPr>
              <a:t> </a:t>
            </a:r>
            <a:r>
              <a:rPr sz="1071" dirty="0">
                <a:latin typeface="Arial"/>
                <a:cs typeface="Arial"/>
              </a:rPr>
              <a:t>(low</a:t>
            </a:r>
            <a:r>
              <a:rPr sz="1071" spc="127" dirty="0">
                <a:latin typeface="Arial"/>
                <a:cs typeface="Arial"/>
              </a:rPr>
              <a:t> </a:t>
            </a:r>
            <a:r>
              <a:rPr sz="1071" dirty="0">
                <a:latin typeface="Arial"/>
                <a:cs typeface="Arial"/>
              </a:rPr>
              <a:t>side).</a:t>
            </a:r>
            <a:r>
              <a:rPr sz="1071" spc="127"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high</a:t>
            </a:r>
            <a:r>
              <a:rPr sz="1071" spc="127" dirty="0">
                <a:latin typeface="Arial"/>
                <a:cs typeface="Arial"/>
              </a:rPr>
              <a:t> </a:t>
            </a:r>
            <a:r>
              <a:rPr sz="1071" dirty="0">
                <a:latin typeface="Arial"/>
                <a:cs typeface="Arial"/>
              </a:rPr>
              <a:t>side</a:t>
            </a:r>
            <a:r>
              <a:rPr sz="1071" spc="127" dirty="0">
                <a:latin typeface="Arial"/>
                <a:cs typeface="Arial"/>
              </a:rPr>
              <a:t> </a:t>
            </a:r>
            <a:r>
              <a:rPr sz="1071" dirty="0">
                <a:latin typeface="Arial"/>
                <a:cs typeface="Arial"/>
              </a:rPr>
              <a:t>extends</a:t>
            </a:r>
            <a:r>
              <a:rPr sz="1071" spc="131" dirty="0">
                <a:latin typeface="Arial"/>
                <a:cs typeface="Arial"/>
              </a:rPr>
              <a:t> </a:t>
            </a:r>
            <a:r>
              <a:rPr sz="1071" dirty="0">
                <a:latin typeface="Arial"/>
                <a:cs typeface="Arial"/>
              </a:rPr>
              <a:t>from</a:t>
            </a:r>
            <a:r>
              <a:rPr sz="1071" spc="122"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compressor</a:t>
            </a:r>
            <a:r>
              <a:rPr sz="1071" spc="127" dirty="0">
                <a:latin typeface="Arial"/>
                <a:cs typeface="Arial"/>
              </a:rPr>
              <a:t> </a:t>
            </a:r>
            <a:r>
              <a:rPr sz="1071" dirty="0">
                <a:latin typeface="Arial"/>
                <a:cs typeface="Arial"/>
              </a:rPr>
              <a:t>outlet,</a:t>
            </a:r>
            <a:r>
              <a:rPr sz="1071" spc="127" dirty="0">
                <a:latin typeface="Arial"/>
                <a:cs typeface="Arial"/>
              </a:rPr>
              <a:t> </a:t>
            </a:r>
            <a:r>
              <a:rPr sz="1071" dirty="0">
                <a:latin typeface="Arial"/>
                <a:cs typeface="Arial"/>
              </a:rPr>
              <a:t>through</a:t>
            </a:r>
            <a:r>
              <a:rPr sz="1071" spc="127" dirty="0">
                <a:latin typeface="Arial"/>
                <a:cs typeface="Arial"/>
              </a:rPr>
              <a:t> </a:t>
            </a:r>
            <a:r>
              <a:rPr sz="1071" spc="-24" dirty="0">
                <a:latin typeface="Arial"/>
                <a:cs typeface="Arial"/>
              </a:rPr>
              <a:t>the </a:t>
            </a:r>
            <a:r>
              <a:rPr sz="1071" dirty="0">
                <a:latin typeface="Arial"/>
                <a:cs typeface="Arial"/>
              </a:rPr>
              <a:t>condenser,</a:t>
            </a:r>
            <a:r>
              <a:rPr sz="1071" spc="-4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metering</a:t>
            </a:r>
            <a:r>
              <a:rPr sz="1071" spc="-39" dirty="0">
                <a:latin typeface="Arial"/>
                <a:cs typeface="Arial"/>
              </a:rPr>
              <a:t> </a:t>
            </a:r>
            <a:r>
              <a:rPr sz="1071" dirty="0">
                <a:latin typeface="Arial"/>
                <a:cs typeface="Arial"/>
              </a:rPr>
              <a:t>device</a:t>
            </a:r>
            <a:r>
              <a:rPr sz="1071" spc="-44" dirty="0">
                <a:latin typeface="Arial"/>
                <a:cs typeface="Arial"/>
              </a:rPr>
              <a:t> </a:t>
            </a:r>
            <a:r>
              <a:rPr sz="1071" dirty="0">
                <a:latin typeface="Arial"/>
                <a:cs typeface="Arial"/>
              </a:rPr>
              <a:t>inlet.</a:t>
            </a:r>
            <a:r>
              <a:rPr sz="1071" spc="-44"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operation,</a:t>
            </a:r>
            <a:r>
              <a:rPr sz="1071" spc="-44" dirty="0">
                <a:latin typeface="Arial"/>
                <a:cs typeface="Arial"/>
              </a:rPr>
              <a:t> </a:t>
            </a:r>
            <a:r>
              <a:rPr sz="1071" dirty="0">
                <a:latin typeface="Arial"/>
                <a:cs typeface="Arial"/>
              </a:rPr>
              <a:t>it</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also</a:t>
            </a:r>
            <a:r>
              <a:rPr sz="1071" spc="-4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high-</a:t>
            </a:r>
            <a:r>
              <a:rPr sz="1071" dirty="0">
                <a:latin typeface="Arial"/>
                <a:cs typeface="Arial"/>
              </a:rPr>
              <a:t>temperature</a:t>
            </a:r>
            <a:r>
              <a:rPr sz="1071" spc="-39" dirty="0">
                <a:latin typeface="Arial"/>
                <a:cs typeface="Arial"/>
              </a:rPr>
              <a:t> </a:t>
            </a:r>
            <a:r>
              <a:rPr sz="1071" dirty="0">
                <a:latin typeface="Arial"/>
                <a:cs typeface="Arial"/>
              </a:rPr>
              <a:t>side.</a:t>
            </a:r>
            <a:r>
              <a:rPr sz="1071" spc="-44" dirty="0">
                <a:latin typeface="Arial"/>
                <a:cs typeface="Arial"/>
              </a:rPr>
              <a:t> </a:t>
            </a:r>
            <a:r>
              <a:rPr sz="1071" dirty="0">
                <a:latin typeface="Arial"/>
                <a:cs typeface="Arial"/>
              </a:rPr>
              <a:t>The</a:t>
            </a:r>
            <a:r>
              <a:rPr sz="1071" spc="-44" dirty="0">
                <a:latin typeface="Arial"/>
                <a:cs typeface="Arial"/>
              </a:rPr>
              <a:t> </a:t>
            </a:r>
            <a:r>
              <a:rPr sz="1071" spc="-24" dirty="0">
                <a:latin typeface="Arial"/>
                <a:cs typeface="Arial"/>
              </a:rPr>
              <a:t>low </a:t>
            </a:r>
            <a:r>
              <a:rPr sz="1071" dirty="0">
                <a:latin typeface="Arial"/>
                <a:cs typeface="Arial"/>
              </a:rPr>
              <a:t>side</a:t>
            </a:r>
            <a:r>
              <a:rPr sz="1071" spc="-44" dirty="0">
                <a:latin typeface="Arial"/>
                <a:cs typeface="Arial"/>
              </a:rPr>
              <a:t> </a:t>
            </a:r>
            <a:r>
              <a:rPr sz="1071" dirty="0">
                <a:latin typeface="Arial"/>
                <a:cs typeface="Arial"/>
              </a:rPr>
              <a:t>starts</a:t>
            </a:r>
            <a:r>
              <a:rPr sz="1071" spc="-39" dirty="0">
                <a:latin typeface="Arial"/>
                <a:cs typeface="Arial"/>
              </a:rPr>
              <a:t> </a:t>
            </a:r>
            <a:r>
              <a:rPr sz="1071" dirty="0">
                <a:latin typeface="Arial"/>
                <a:cs typeface="Arial"/>
              </a:rPr>
              <a:t>at</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metering</a:t>
            </a:r>
            <a:r>
              <a:rPr sz="1071" spc="-39" dirty="0">
                <a:latin typeface="Arial"/>
                <a:cs typeface="Arial"/>
              </a:rPr>
              <a:t> </a:t>
            </a:r>
            <a:r>
              <a:rPr sz="1071" dirty="0">
                <a:latin typeface="Arial"/>
                <a:cs typeface="Arial"/>
              </a:rPr>
              <a:t>device</a:t>
            </a:r>
            <a:r>
              <a:rPr sz="1071" spc="-39" dirty="0">
                <a:latin typeface="Arial"/>
                <a:cs typeface="Arial"/>
              </a:rPr>
              <a:t> </a:t>
            </a:r>
            <a:r>
              <a:rPr sz="1071" dirty="0">
                <a:latin typeface="Arial"/>
                <a:cs typeface="Arial"/>
              </a:rPr>
              <a:t>outlet,</a:t>
            </a:r>
            <a:r>
              <a:rPr sz="1071" spc="-39" dirty="0">
                <a:latin typeface="Arial"/>
                <a:cs typeface="Arial"/>
              </a:rPr>
              <a:t> </a:t>
            </a:r>
            <a:r>
              <a:rPr sz="1071" spc="-10" dirty="0">
                <a:latin typeface="Arial"/>
                <a:cs typeface="Arial"/>
              </a:rPr>
              <a:t>includes</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evaporator</a:t>
            </a:r>
            <a:r>
              <a:rPr sz="1071" spc="-39"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accumulator,</a:t>
            </a:r>
            <a:r>
              <a:rPr sz="1071" spc="-39"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continues </a:t>
            </a:r>
            <a:r>
              <a:rPr sz="1071" dirty="0">
                <a:latin typeface="Arial"/>
                <a:cs typeface="Arial"/>
              </a:rPr>
              <a:t>to</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compressor</a:t>
            </a:r>
            <a:r>
              <a:rPr sz="1071" spc="-39" dirty="0">
                <a:latin typeface="Arial"/>
                <a:cs typeface="Arial"/>
              </a:rPr>
              <a:t> </a:t>
            </a:r>
            <a:r>
              <a:rPr sz="1071" dirty="0">
                <a:latin typeface="Arial"/>
                <a:cs typeface="Arial"/>
              </a:rPr>
              <a:t>inlet.</a:t>
            </a:r>
            <a:r>
              <a:rPr sz="1071" spc="-39" dirty="0">
                <a:latin typeface="Arial"/>
                <a:cs typeface="Arial"/>
              </a:rPr>
              <a:t> </a:t>
            </a:r>
            <a:r>
              <a:rPr sz="1071" dirty="0">
                <a:latin typeface="Arial"/>
                <a:cs typeface="Arial"/>
              </a:rPr>
              <a:t>During</a:t>
            </a:r>
            <a:r>
              <a:rPr sz="1071" spc="-39" dirty="0">
                <a:latin typeface="Arial"/>
                <a:cs typeface="Arial"/>
              </a:rPr>
              <a:t> </a:t>
            </a:r>
            <a:r>
              <a:rPr sz="1071" dirty="0">
                <a:latin typeface="Arial"/>
                <a:cs typeface="Arial"/>
              </a:rPr>
              <a:t>operation,</a:t>
            </a:r>
            <a:r>
              <a:rPr sz="1071" spc="-3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low-</a:t>
            </a:r>
            <a:r>
              <a:rPr sz="1071" dirty="0">
                <a:latin typeface="Arial"/>
                <a:cs typeface="Arial"/>
              </a:rPr>
              <a:t>pressure</a:t>
            </a:r>
            <a:r>
              <a:rPr sz="1071" spc="-39" dirty="0">
                <a:latin typeface="Arial"/>
                <a:cs typeface="Arial"/>
              </a:rPr>
              <a:t> </a:t>
            </a:r>
            <a:r>
              <a:rPr sz="1071" dirty="0">
                <a:latin typeface="Arial"/>
                <a:cs typeface="Arial"/>
              </a:rPr>
              <a:t>side</a:t>
            </a:r>
            <a:r>
              <a:rPr sz="1071" spc="-39"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also</a:t>
            </a:r>
            <a:r>
              <a:rPr sz="1071" spc="-3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low-</a:t>
            </a:r>
            <a:r>
              <a:rPr sz="1071" dirty="0">
                <a:latin typeface="Arial"/>
                <a:cs typeface="Arial"/>
              </a:rPr>
              <a:t>temperature</a:t>
            </a:r>
            <a:r>
              <a:rPr sz="1071" spc="-39" dirty="0">
                <a:latin typeface="Arial"/>
                <a:cs typeface="Arial"/>
              </a:rPr>
              <a:t> </a:t>
            </a:r>
            <a:r>
              <a:rPr sz="1071" spc="-10" dirty="0">
                <a:latin typeface="Arial"/>
                <a:cs typeface="Arial"/>
              </a:rPr>
              <a:t>side.</a:t>
            </a:r>
            <a:endParaRPr sz="1071" dirty="0">
              <a:latin typeface="Arial"/>
              <a:cs typeface="Arial"/>
            </a:endParaRPr>
          </a:p>
          <a:p>
            <a:pPr marL="12369" marR="6184" algn="just">
              <a:lnSpc>
                <a:spcPct val="143600"/>
              </a:lnSpc>
              <a:spcBef>
                <a:spcPts val="594"/>
              </a:spcBef>
            </a:pPr>
            <a:r>
              <a:rPr sz="1071" dirty="0">
                <a:latin typeface="Arial"/>
                <a:cs typeface="Arial"/>
              </a:rPr>
              <a:t>The</a:t>
            </a:r>
            <a:r>
              <a:rPr sz="1071" spc="68" dirty="0">
                <a:latin typeface="Arial"/>
                <a:cs typeface="Arial"/>
              </a:rPr>
              <a:t> </a:t>
            </a:r>
            <a:r>
              <a:rPr sz="1071" spc="-10" dirty="0">
                <a:latin typeface="Arial"/>
                <a:cs typeface="Arial"/>
              </a:rPr>
              <a:t>high-</a:t>
            </a:r>
            <a:r>
              <a:rPr sz="1071" dirty="0">
                <a:latin typeface="Arial"/>
                <a:cs typeface="Arial"/>
              </a:rPr>
              <a:t>pressure</a:t>
            </a:r>
            <a:r>
              <a:rPr sz="1071" spc="68" dirty="0">
                <a:latin typeface="Arial"/>
                <a:cs typeface="Arial"/>
              </a:rPr>
              <a:t> </a:t>
            </a:r>
            <a:r>
              <a:rPr sz="1071" dirty="0">
                <a:latin typeface="Arial"/>
                <a:cs typeface="Arial"/>
              </a:rPr>
              <a:t>and</a:t>
            </a:r>
            <a:r>
              <a:rPr sz="1071" spc="58" dirty="0">
                <a:latin typeface="Arial"/>
                <a:cs typeface="Arial"/>
              </a:rPr>
              <a:t> </a:t>
            </a:r>
            <a:r>
              <a:rPr sz="1071" spc="-10" dirty="0">
                <a:latin typeface="Arial"/>
                <a:cs typeface="Arial"/>
              </a:rPr>
              <a:t>low-</a:t>
            </a:r>
            <a:r>
              <a:rPr sz="1071" dirty="0">
                <a:latin typeface="Arial"/>
                <a:cs typeface="Arial"/>
              </a:rPr>
              <a:t>pressure</a:t>
            </a:r>
            <a:r>
              <a:rPr sz="1071" spc="68" dirty="0">
                <a:latin typeface="Arial"/>
                <a:cs typeface="Arial"/>
              </a:rPr>
              <a:t> </a:t>
            </a:r>
            <a:r>
              <a:rPr sz="1071" dirty="0">
                <a:latin typeface="Arial"/>
                <a:cs typeface="Arial"/>
              </a:rPr>
              <a:t>sides</a:t>
            </a:r>
            <a:r>
              <a:rPr sz="1071" spc="68" dirty="0">
                <a:latin typeface="Arial"/>
                <a:cs typeface="Arial"/>
              </a:rPr>
              <a:t> </a:t>
            </a:r>
            <a:r>
              <a:rPr sz="1071" dirty="0">
                <a:latin typeface="Arial"/>
                <a:cs typeface="Arial"/>
              </a:rPr>
              <a:t>of</a:t>
            </a:r>
            <a:r>
              <a:rPr sz="1071" spc="68" dirty="0">
                <a:latin typeface="Arial"/>
                <a:cs typeface="Arial"/>
              </a:rPr>
              <a:t> </a:t>
            </a:r>
            <a:r>
              <a:rPr sz="1071" dirty="0">
                <a:latin typeface="Arial"/>
                <a:cs typeface="Arial"/>
              </a:rPr>
              <a:t>an</a:t>
            </a:r>
            <a:r>
              <a:rPr sz="1071" spc="68" dirty="0">
                <a:latin typeface="Arial"/>
                <a:cs typeface="Arial"/>
              </a:rPr>
              <a:t> </a:t>
            </a:r>
            <a:r>
              <a:rPr sz="1071" dirty="0">
                <a:latin typeface="Arial"/>
                <a:cs typeface="Arial"/>
              </a:rPr>
              <a:t>operating</a:t>
            </a:r>
            <a:r>
              <a:rPr sz="1071" spc="63" dirty="0">
                <a:latin typeface="Arial"/>
                <a:cs typeface="Arial"/>
              </a:rPr>
              <a:t> </a:t>
            </a:r>
            <a:r>
              <a:rPr sz="1071" dirty="0">
                <a:latin typeface="Arial"/>
                <a:cs typeface="Arial"/>
              </a:rPr>
              <a:t>A/C</a:t>
            </a:r>
            <a:r>
              <a:rPr sz="1071" spc="68" dirty="0">
                <a:latin typeface="Arial"/>
                <a:cs typeface="Arial"/>
              </a:rPr>
              <a:t> </a:t>
            </a:r>
            <a:r>
              <a:rPr sz="1071" dirty="0">
                <a:latin typeface="Arial"/>
                <a:cs typeface="Arial"/>
              </a:rPr>
              <a:t>refrigeration</a:t>
            </a:r>
            <a:r>
              <a:rPr sz="1071" spc="73" dirty="0">
                <a:latin typeface="Arial"/>
                <a:cs typeface="Arial"/>
              </a:rPr>
              <a:t> </a:t>
            </a:r>
            <a:r>
              <a:rPr sz="1071" dirty="0">
                <a:latin typeface="Arial"/>
                <a:cs typeface="Arial"/>
              </a:rPr>
              <a:t>subsystem</a:t>
            </a:r>
            <a:r>
              <a:rPr sz="1071" spc="63" dirty="0">
                <a:latin typeface="Arial"/>
                <a:cs typeface="Arial"/>
              </a:rPr>
              <a:t> </a:t>
            </a:r>
            <a:r>
              <a:rPr sz="1071" dirty="0">
                <a:latin typeface="Arial"/>
                <a:cs typeface="Arial"/>
              </a:rPr>
              <a:t>can</a:t>
            </a:r>
            <a:r>
              <a:rPr sz="1071" spc="68" dirty="0">
                <a:latin typeface="Arial"/>
                <a:cs typeface="Arial"/>
              </a:rPr>
              <a:t> </a:t>
            </a:r>
            <a:r>
              <a:rPr sz="1071" spc="-24" dirty="0">
                <a:latin typeface="Arial"/>
                <a:cs typeface="Arial"/>
              </a:rPr>
              <a:t>be </a:t>
            </a:r>
            <a:r>
              <a:rPr sz="1071" dirty="0">
                <a:latin typeface="Arial"/>
                <a:cs typeface="Arial"/>
              </a:rPr>
              <a:t>identified</a:t>
            </a:r>
            <a:r>
              <a:rPr sz="1071" spc="-34"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several</a:t>
            </a:r>
            <a:r>
              <a:rPr sz="1071" spc="-29" dirty="0">
                <a:latin typeface="Arial"/>
                <a:cs typeface="Arial"/>
              </a:rPr>
              <a:t> </a:t>
            </a:r>
            <a:r>
              <a:rPr sz="1071" spc="-19" dirty="0">
                <a:latin typeface="Arial"/>
                <a:cs typeface="Arial"/>
              </a:rPr>
              <a:t>ways:</a:t>
            </a:r>
            <a:endParaRPr sz="1071" dirty="0">
              <a:latin typeface="Arial"/>
              <a:cs typeface="Arial"/>
            </a:endParaRPr>
          </a:p>
          <a:p>
            <a:pPr marL="455161" lvl="3" indent="-220160">
              <a:spcBef>
                <a:spcPts val="1144"/>
              </a:spcBef>
              <a:buAutoNum type="alphaLcPeriod"/>
              <a:tabLst>
                <a:tab pos="455161" algn="l"/>
              </a:tabLst>
            </a:pPr>
            <a:r>
              <a:rPr sz="1071" dirty="0">
                <a:latin typeface="Arial"/>
                <a:cs typeface="Arial"/>
              </a:rPr>
              <a:t>Tube</a:t>
            </a:r>
            <a:r>
              <a:rPr sz="1071" spc="-24" dirty="0">
                <a:latin typeface="Arial"/>
                <a:cs typeface="Arial"/>
              </a:rPr>
              <a:t> </a:t>
            </a:r>
            <a:r>
              <a:rPr sz="1071" dirty="0">
                <a:latin typeface="Arial"/>
                <a:cs typeface="Arial"/>
              </a:rPr>
              <a:t>diameter</a:t>
            </a:r>
            <a:r>
              <a:rPr sz="1071" spc="-19" dirty="0">
                <a:latin typeface="Arial"/>
                <a:cs typeface="Arial"/>
              </a:rPr>
              <a:t> </a:t>
            </a:r>
            <a:r>
              <a:rPr sz="1071" dirty="0">
                <a:latin typeface="Arial"/>
                <a:cs typeface="Arial"/>
              </a:rPr>
              <a:t>-</a:t>
            </a:r>
            <a:r>
              <a:rPr sz="1071" spc="-19" dirty="0">
                <a:latin typeface="Arial"/>
                <a:cs typeface="Arial"/>
              </a:rPr>
              <a:t> </a:t>
            </a:r>
            <a:r>
              <a:rPr sz="1071" dirty="0">
                <a:latin typeface="Arial"/>
                <a:cs typeface="Arial"/>
              </a:rPr>
              <a:t>High</a:t>
            </a:r>
            <a:r>
              <a:rPr sz="1071" spc="-24" dirty="0">
                <a:latin typeface="Arial"/>
                <a:cs typeface="Arial"/>
              </a:rPr>
              <a:t> </a:t>
            </a:r>
            <a:r>
              <a:rPr sz="1071" dirty="0">
                <a:latin typeface="Arial"/>
                <a:cs typeface="Arial"/>
              </a:rPr>
              <a:t>side</a:t>
            </a:r>
            <a:r>
              <a:rPr sz="1071" spc="-19" dirty="0">
                <a:latin typeface="Arial"/>
                <a:cs typeface="Arial"/>
              </a:rPr>
              <a:t> </a:t>
            </a:r>
            <a:r>
              <a:rPr sz="1071" dirty="0">
                <a:latin typeface="Arial"/>
                <a:cs typeface="Arial"/>
              </a:rPr>
              <a:t>tubing</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often</a:t>
            </a:r>
            <a:r>
              <a:rPr sz="1071" spc="-24" dirty="0">
                <a:latin typeface="Arial"/>
                <a:cs typeface="Arial"/>
              </a:rPr>
              <a:t> </a:t>
            </a:r>
            <a:r>
              <a:rPr sz="1071" dirty="0">
                <a:latin typeface="Arial"/>
                <a:cs typeface="Arial"/>
              </a:rPr>
              <a:t>smaller</a:t>
            </a:r>
            <a:r>
              <a:rPr sz="1071" spc="-29" dirty="0">
                <a:latin typeface="Arial"/>
                <a:cs typeface="Arial"/>
              </a:rPr>
              <a:t> </a:t>
            </a:r>
            <a:r>
              <a:rPr sz="1071" dirty="0">
                <a:latin typeface="Arial"/>
                <a:cs typeface="Arial"/>
              </a:rPr>
              <a:t>than</a:t>
            </a:r>
            <a:r>
              <a:rPr sz="1071" spc="-19"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side</a:t>
            </a:r>
            <a:r>
              <a:rPr sz="1071" spc="-24" dirty="0">
                <a:latin typeface="Arial"/>
                <a:cs typeface="Arial"/>
              </a:rPr>
              <a:t> </a:t>
            </a:r>
            <a:r>
              <a:rPr sz="1071" spc="-10" dirty="0">
                <a:latin typeface="Arial"/>
                <a:cs typeface="Arial"/>
              </a:rPr>
              <a:t>tubing.</a:t>
            </a:r>
            <a:endParaRPr sz="1071" dirty="0">
              <a:latin typeface="Arial"/>
              <a:cs typeface="Arial"/>
            </a:endParaRPr>
          </a:p>
          <a:p>
            <a:pPr marL="455161" lvl="3" indent="-220160">
              <a:spcBef>
                <a:spcPts val="560"/>
              </a:spcBef>
              <a:buAutoNum type="alphaLcPeriod"/>
              <a:tabLst>
                <a:tab pos="455161" algn="l"/>
              </a:tabLst>
            </a:pPr>
            <a:r>
              <a:rPr sz="1071" dirty="0">
                <a:latin typeface="Arial"/>
                <a:cs typeface="Arial"/>
              </a:rPr>
              <a:t>Feel</a:t>
            </a:r>
            <a:r>
              <a:rPr sz="1071" spc="-24" dirty="0">
                <a:latin typeface="Arial"/>
                <a:cs typeface="Arial"/>
              </a:rPr>
              <a:t> </a:t>
            </a:r>
            <a:r>
              <a:rPr sz="1071" dirty="0">
                <a:latin typeface="Arial"/>
                <a:cs typeface="Arial"/>
              </a:rPr>
              <a:t>-</a:t>
            </a:r>
            <a:r>
              <a:rPr sz="1071" spc="-19" dirty="0">
                <a:latin typeface="Arial"/>
                <a:cs typeface="Arial"/>
              </a:rPr>
              <a:t> </a:t>
            </a:r>
            <a:r>
              <a:rPr sz="1071" dirty="0">
                <a:latin typeface="Arial"/>
                <a:cs typeface="Arial"/>
              </a:rPr>
              <a:t>High</a:t>
            </a:r>
            <a:r>
              <a:rPr sz="1071" spc="-24" dirty="0">
                <a:latin typeface="Arial"/>
                <a:cs typeface="Arial"/>
              </a:rPr>
              <a:t> </a:t>
            </a:r>
            <a:r>
              <a:rPr sz="1071" dirty="0">
                <a:latin typeface="Arial"/>
                <a:cs typeface="Arial"/>
              </a:rPr>
              <a:t>side</a:t>
            </a:r>
            <a:r>
              <a:rPr sz="1071" spc="-19" dirty="0">
                <a:latin typeface="Arial"/>
                <a:cs typeface="Arial"/>
              </a:rPr>
              <a:t> </a:t>
            </a:r>
            <a:r>
              <a:rPr sz="1071" dirty="0">
                <a:latin typeface="Arial"/>
                <a:cs typeface="Arial"/>
              </a:rPr>
              <a:t>tubing</a:t>
            </a:r>
            <a:r>
              <a:rPr sz="1071" spc="-2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always</a:t>
            </a:r>
            <a:r>
              <a:rPr sz="1071" spc="-24" dirty="0">
                <a:latin typeface="Arial"/>
                <a:cs typeface="Arial"/>
              </a:rPr>
              <a:t> </a:t>
            </a:r>
            <a:r>
              <a:rPr sz="1071" dirty="0">
                <a:latin typeface="Arial"/>
                <a:cs typeface="Arial"/>
              </a:rPr>
              <a:t>hotter</a:t>
            </a:r>
            <a:r>
              <a:rPr sz="1071" spc="-19" dirty="0">
                <a:latin typeface="Arial"/>
                <a:cs typeface="Arial"/>
              </a:rPr>
              <a:t> </a:t>
            </a:r>
            <a:r>
              <a:rPr sz="1071" dirty="0">
                <a:latin typeface="Arial"/>
                <a:cs typeface="Arial"/>
              </a:rPr>
              <a:t>than</a:t>
            </a:r>
            <a:r>
              <a:rPr sz="1071" spc="-24"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side</a:t>
            </a:r>
            <a:r>
              <a:rPr sz="1071" spc="-19" dirty="0">
                <a:latin typeface="Arial"/>
                <a:cs typeface="Arial"/>
              </a:rPr>
              <a:t> </a:t>
            </a:r>
            <a:r>
              <a:rPr sz="1071" spc="-10" dirty="0">
                <a:latin typeface="Arial"/>
                <a:cs typeface="Arial"/>
              </a:rPr>
              <a:t>tubing.</a:t>
            </a:r>
            <a:endParaRPr sz="1071" dirty="0">
              <a:latin typeface="Arial"/>
              <a:cs typeface="Arial"/>
            </a:endParaRPr>
          </a:p>
          <a:p>
            <a:pPr marL="454543" marR="304266" lvl="3" indent="-219541">
              <a:lnSpc>
                <a:spcPts val="1850"/>
              </a:lnSpc>
              <a:spcBef>
                <a:spcPts val="97"/>
              </a:spcBef>
              <a:buAutoNum type="alphaLcPeriod"/>
              <a:tabLst>
                <a:tab pos="457636" algn="l"/>
              </a:tabLst>
            </a:pPr>
            <a:r>
              <a:rPr sz="1071" dirty="0">
                <a:latin typeface="Arial"/>
                <a:cs typeface="Arial"/>
              </a:rPr>
              <a:t>Sight</a:t>
            </a:r>
            <a:r>
              <a:rPr sz="1071" spc="-19" dirty="0">
                <a:latin typeface="Arial"/>
                <a:cs typeface="Arial"/>
              </a:rPr>
              <a:t> </a:t>
            </a:r>
            <a:r>
              <a:rPr sz="1071" dirty="0">
                <a:latin typeface="Arial"/>
                <a:cs typeface="Arial"/>
              </a:rPr>
              <a:t>-</a:t>
            </a:r>
            <a:r>
              <a:rPr sz="1071" spc="-15" dirty="0">
                <a:latin typeface="Arial"/>
                <a:cs typeface="Arial"/>
              </a:rPr>
              <a:t> </a:t>
            </a:r>
            <a:r>
              <a:rPr sz="1071" dirty="0">
                <a:latin typeface="Arial"/>
                <a:cs typeface="Arial"/>
              </a:rPr>
              <a:t>Low</a:t>
            </a:r>
            <a:r>
              <a:rPr sz="1071" spc="-19" dirty="0">
                <a:latin typeface="Arial"/>
                <a:cs typeface="Arial"/>
              </a:rPr>
              <a:t> </a:t>
            </a:r>
            <a:r>
              <a:rPr sz="1071" dirty="0">
                <a:latin typeface="Arial"/>
                <a:cs typeface="Arial"/>
              </a:rPr>
              <a:t>side</a:t>
            </a:r>
            <a:r>
              <a:rPr sz="1071" spc="-19" dirty="0">
                <a:latin typeface="Arial"/>
                <a:cs typeface="Arial"/>
              </a:rPr>
              <a:t> </a:t>
            </a:r>
            <a:r>
              <a:rPr sz="1071" dirty="0">
                <a:latin typeface="Arial"/>
                <a:cs typeface="Arial"/>
              </a:rPr>
              <a:t>tubing</a:t>
            </a:r>
            <a:r>
              <a:rPr sz="1071" spc="-19"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often</a:t>
            </a:r>
            <a:r>
              <a:rPr sz="1071" spc="-19" dirty="0">
                <a:latin typeface="Arial"/>
                <a:cs typeface="Arial"/>
              </a:rPr>
              <a:t> </a:t>
            </a:r>
            <a:r>
              <a:rPr sz="1071" dirty="0">
                <a:latin typeface="Arial"/>
                <a:cs typeface="Arial"/>
              </a:rPr>
              <a:t>cool</a:t>
            </a:r>
            <a:r>
              <a:rPr sz="1071" spc="-19" dirty="0">
                <a:latin typeface="Arial"/>
                <a:cs typeface="Arial"/>
              </a:rPr>
              <a:t> </a:t>
            </a:r>
            <a:r>
              <a:rPr sz="1071" dirty="0">
                <a:latin typeface="Arial"/>
                <a:cs typeface="Arial"/>
              </a:rPr>
              <a:t>enough</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collect</a:t>
            </a:r>
            <a:r>
              <a:rPr sz="1071" spc="-19" dirty="0">
                <a:latin typeface="Arial"/>
                <a:cs typeface="Arial"/>
              </a:rPr>
              <a:t> </a:t>
            </a:r>
            <a:r>
              <a:rPr sz="1071" dirty="0">
                <a:latin typeface="Arial"/>
                <a:cs typeface="Arial"/>
              </a:rPr>
              <a:t>frost</a:t>
            </a:r>
            <a:r>
              <a:rPr sz="1071" spc="-15"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water</a:t>
            </a:r>
            <a:r>
              <a:rPr sz="1071" spc="-19" dirty="0">
                <a:latin typeface="Arial"/>
                <a:cs typeface="Arial"/>
              </a:rPr>
              <a:t> </a:t>
            </a:r>
            <a:r>
              <a:rPr sz="1071" dirty="0">
                <a:latin typeface="Arial"/>
                <a:cs typeface="Arial"/>
              </a:rPr>
              <a:t>droplets</a:t>
            </a:r>
            <a:r>
              <a:rPr sz="1071" spc="-15" dirty="0">
                <a:latin typeface="Arial"/>
                <a:cs typeface="Arial"/>
              </a:rPr>
              <a:t> </a:t>
            </a:r>
            <a:r>
              <a:rPr sz="1071" dirty="0">
                <a:latin typeface="Arial"/>
                <a:cs typeface="Arial"/>
              </a:rPr>
              <a:t>on</a:t>
            </a:r>
            <a:r>
              <a:rPr sz="1071" spc="-15" dirty="0">
                <a:latin typeface="Arial"/>
                <a:cs typeface="Arial"/>
              </a:rPr>
              <a:t> </a:t>
            </a:r>
            <a:r>
              <a:rPr sz="1071" spc="-19" dirty="0">
                <a:latin typeface="Arial"/>
                <a:cs typeface="Arial"/>
              </a:rPr>
              <a:t>high 	</a:t>
            </a:r>
            <a:r>
              <a:rPr sz="1071" dirty="0">
                <a:latin typeface="Arial"/>
                <a:cs typeface="Arial"/>
              </a:rPr>
              <a:t>humidity</a:t>
            </a:r>
            <a:r>
              <a:rPr sz="1071" spc="-44" dirty="0">
                <a:latin typeface="Arial"/>
                <a:cs typeface="Arial"/>
              </a:rPr>
              <a:t> </a:t>
            </a:r>
            <a:r>
              <a:rPr sz="1071" spc="-10" dirty="0">
                <a:latin typeface="Arial"/>
                <a:cs typeface="Arial"/>
              </a:rPr>
              <a:t>days.</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48</a:t>
            </a:r>
          </a:p>
        </p:txBody>
      </p:sp>
      <p:sp>
        <p:nvSpPr>
          <p:cNvPr id="7" name="object 3">
            <a:extLst>
              <a:ext uri="{FF2B5EF4-FFF2-40B4-BE49-F238E27FC236}">
                <a16:creationId xmlns:a16="http://schemas.microsoft.com/office/drawing/2014/main" id="{32A67B94-29E4-1539-6F24-B35439609F3D}"/>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766" y="888954"/>
            <a:ext cx="5813566" cy="7896955"/>
          </a:xfrm>
          <a:prstGeom prst="rect">
            <a:avLst/>
          </a:prstGeom>
        </p:spPr>
        <p:txBody>
          <a:bodyPr vert="horz" wrap="square" lIns="0" tIns="12368" rIns="0" bIns="0" rtlCol="0">
            <a:spAutoFit/>
          </a:bodyPr>
          <a:lstStyle/>
          <a:p>
            <a:pPr marL="2133571">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62"/>
              </a:spcBef>
            </a:pPr>
            <a:endParaRPr sz="974" dirty="0">
              <a:latin typeface="Verdana"/>
              <a:cs typeface="Verdana"/>
            </a:endParaRPr>
          </a:p>
          <a:p>
            <a:pPr marL="455161" indent="-220160">
              <a:buAutoNum type="alphaLcPeriod" startAt="4"/>
              <a:tabLst>
                <a:tab pos="455161" algn="l"/>
              </a:tabLst>
            </a:pPr>
            <a:r>
              <a:rPr sz="1071" dirty="0">
                <a:latin typeface="Arial"/>
                <a:cs typeface="Arial"/>
              </a:rPr>
              <a:t>Pressure</a:t>
            </a:r>
            <a:r>
              <a:rPr sz="1071" spc="-24" dirty="0">
                <a:latin typeface="Arial"/>
                <a:cs typeface="Arial"/>
              </a:rPr>
              <a:t> </a:t>
            </a:r>
            <a:r>
              <a:rPr sz="1071" dirty="0">
                <a:latin typeface="Arial"/>
                <a:cs typeface="Arial"/>
              </a:rPr>
              <a:t>-</a:t>
            </a:r>
            <a:r>
              <a:rPr sz="1071" spc="-19" dirty="0">
                <a:latin typeface="Arial"/>
                <a:cs typeface="Arial"/>
              </a:rPr>
              <a:t> </a:t>
            </a:r>
            <a:r>
              <a:rPr sz="1071" dirty="0">
                <a:latin typeface="Arial"/>
                <a:cs typeface="Arial"/>
              </a:rPr>
              <a:t>A/C</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pressures</a:t>
            </a:r>
            <a:r>
              <a:rPr sz="1071" spc="-24"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measured</a:t>
            </a:r>
            <a:r>
              <a:rPr sz="1071" spc="-19" dirty="0">
                <a:latin typeface="Arial"/>
                <a:cs typeface="Arial"/>
              </a:rPr>
              <a:t> </a:t>
            </a:r>
            <a:r>
              <a:rPr sz="1071" dirty="0">
                <a:latin typeface="Arial"/>
                <a:cs typeface="Arial"/>
              </a:rPr>
              <a:t>with</a:t>
            </a:r>
            <a:r>
              <a:rPr sz="1071" spc="-2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gauge</a:t>
            </a:r>
            <a:r>
              <a:rPr sz="1071" spc="-24" dirty="0">
                <a:latin typeface="Arial"/>
                <a:cs typeface="Arial"/>
              </a:rPr>
              <a:t> </a:t>
            </a:r>
            <a:r>
              <a:rPr sz="1071" spc="-19" dirty="0">
                <a:latin typeface="Arial"/>
                <a:cs typeface="Arial"/>
              </a:rPr>
              <a:t>set.</a:t>
            </a:r>
            <a:endParaRPr sz="1071" dirty="0">
              <a:latin typeface="Arial"/>
              <a:cs typeface="Arial"/>
            </a:endParaRPr>
          </a:p>
          <a:p>
            <a:pPr marL="455161" marR="426096" indent="-220160">
              <a:lnSpc>
                <a:spcPct val="143600"/>
              </a:lnSpc>
              <a:buAutoNum type="alphaLcPeriod" startAt="4"/>
              <a:tabLst>
                <a:tab pos="457636" algn="l"/>
              </a:tabLst>
            </a:pPr>
            <a:r>
              <a:rPr sz="1071" dirty="0">
                <a:latin typeface="Arial"/>
                <a:cs typeface="Arial"/>
              </a:rPr>
              <a:t>Refrigerant</a:t>
            </a:r>
            <a:r>
              <a:rPr sz="1071" spc="-29" dirty="0">
                <a:latin typeface="Arial"/>
                <a:cs typeface="Arial"/>
              </a:rPr>
              <a:t> </a:t>
            </a:r>
            <a:r>
              <a:rPr sz="1071" dirty="0">
                <a:latin typeface="Arial"/>
                <a:cs typeface="Arial"/>
              </a:rPr>
              <a:t>temperature</a:t>
            </a:r>
            <a:r>
              <a:rPr sz="1071" spc="-24" dirty="0">
                <a:latin typeface="Arial"/>
                <a:cs typeface="Arial"/>
              </a:rPr>
              <a:t> </a:t>
            </a:r>
            <a:r>
              <a:rPr sz="1071" dirty="0">
                <a:latin typeface="Arial"/>
                <a:cs typeface="Arial"/>
              </a:rPr>
              <a:t>-</a:t>
            </a:r>
            <a:r>
              <a:rPr sz="1071" spc="-24"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temperatures</a:t>
            </a:r>
            <a:r>
              <a:rPr sz="1071" spc="-24"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measured</a:t>
            </a:r>
            <a:r>
              <a:rPr sz="1071" spc="-29" dirty="0">
                <a:latin typeface="Arial"/>
                <a:cs typeface="Arial"/>
              </a:rPr>
              <a:t> </a:t>
            </a:r>
            <a:r>
              <a:rPr sz="1071" dirty="0">
                <a:latin typeface="Arial"/>
                <a:cs typeface="Arial"/>
              </a:rPr>
              <a:t>with</a:t>
            </a:r>
            <a:r>
              <a:rPr sz="1071" spc="-24" dirty="0">
                <a:latin typeface="Arial"/>
                <a:cs typeface="Arial"/>
              </a:rPr>
              <a:t> </a:t>
            </a:r>
            <a:r>
              <a:rPr sz="1071" spc="-10" dirty="0">
                <a:latin typeface="Arial"/>
                <a:cs typeface="Arial"/>
              </a:rPr>
              <a:t>various 	</a:t>
            </a:r>
            <a:r>
              <a:rPr sz="1071" dirty="0">
                <a:latin typeface="Arial"/>
                <a:cs typeface="Arial"/>
              </a:rPr>
              <a:t>methods</a:t>
            </a:r>
            <a:r>
              <a:rPr sz="1071" spc="-10" dirty="0">
                <a:latin typeface="Arial"/>
                <a:cs typeface="Arial"/>
              </a:rPr>
              <a:t> </a:t>
            </a:r>
            <a:r>
              <a:rPr sz="1071" dirty="0">
                <a:latin typeface="Arial"/>
                <a:cs typeface="Arial"/>
              </a:rPr>
              <a:t>on</a:t>
            </a:r>
            <a:r>
              <a:rPr sz="1071" spc="-10" dirty="0">
                <a:latin typeface="Arial"/>
                <a:cs typeface="Arial"/>
              </a:rPr>
              <a:t> </a:t>
            </a:r>
            <a:r>
              <a:rPr sz="1071" dirty="0">
                <a:latin typeface="Arial"/>
                <a:cs typeface="Arial"/>
              </a:rPr>
              <a:t>either</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low</a:t>
            </a:r>
            <a:r>
              <a:rPr sz="1071" spc="-15"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the</a:t>
            </a:r>
            <a:r>
              <a:rPr sz="1071" spc="-10" dirty="0">
                <a:latin typeface="Arial"/>
                <a:cs typeface="Arial"/>
              </a:rPr>
              <a:t> high-</a:t>
            </a:r>
            <a:r>
              <a:rPr sz="1071" dirty="0">
                <a:latin typeface="Arial"/>
                <a:cs typeface="Arial"/>
              </a:rPr>
              <a:t>pressure</a:t>
            </a:r>
            <a:r>
              <a:rPr sz="1071" spc="-10" dirty="0">
                <a:latin typeface="Arial"/>
                <a:cs typeface="Arial"/>
              </a:rPr>
              <a:t> sides.</a:t>
            </a:r>
            <a:endParaRPr sz="1071" dirty="0">
              <a:latin typeface="Arial"/>
              <a:cs typeface="Arial"/>
            </a:endParaRPr>
          </a:p>
          <a:p>
            <a:pPr marL="457636" lvl="1" indent="-445267">
              <a:spcBef>
                <a:spcPts val="1169"/>
              </a:spcBef>
              <a:buFont typeface="Arial"/>
              <a:buAutoNum type="arabicPeriod" startAt="2"/>
              <a:tabLst>
                <a:tab pos="457636" algn="l"/>
              </a:tabLst>
            </a:pPr>
            <a:r>
              <a:rPr sz="1071" b="1" dirty="0">
                <a:latin typeface="Arial"/>
                <a:cs typeface="Arial"/>
              </a:rPr>
              <a:t>Refrigerant</a:t>
            </a:r>
            <a:r>
              <a:rPr sz="1071" b="1" spc="-44" dirty="0">
                <a:latin typeface="Arial"/>
                <a:cs typeface="Arial"/>
              </a:rPr>
              <a:t> </a:t>
            </a:r>
            <a:r>
              <a:rPr sz="1071" b="1" dirty="0">
                <a:latin typeface="Arial"/>
                <a:cs typeface="Arial"/>
              </a:rPr>
              <a:t>Pressure</a:t>
            </a:r>
            <a:r>
              <a:rPr sz="1071" b="1" spc="-49" dirty="0">
                <a:latin typeface="Arial"/>
                <a:cs typeface="Arial"/>
              </a:rPr>
              <a:t> </a:t>
            </a:r>
            <a:r>
              <a:rPr sz="1071" b="1" spc="-10" dirty="0">
                <a:latin typeface="Arial"/>
                <a:cs typeface="Arial"/>
              </a:rPr>
              <a:t>Switch</a:t>
            </a:r>
            <a:endParaRPr sz="1071" dirty="0">
              <a:latin typeface="Arial"/>
              <a:cs typeface="Arial"/>
            </a:endParaRPr>
          </a:p>
          <a:p>
            <a:pPr marL="12369" marR="6803" algn="just">
              <a:lnSpc>
                <a:spcPct val="143600"/>
              </a:lnSpc>
              <a:spcBef>
                <a:spcPts val="570"/>
              </a:spcBef>
            </a:pPr>
            <a:r>
              <a:rPr sz="1071" dirty="0">
                <a:latin typeface="Arial"/>
                <a:cs typeface="Arial"/>
              </a:rPr>
              <a:t>Pressure</a:t>
            </a:r>
            <a:r>
              <a:rPr sz="1071" spc="127" dirty="0">
                <a:latin typeface="Arial"/>
                <a:cs typeface="Arial"/>
              </a:rPr>
              <a:t> </a:t>
            </a:r>
            <a:r>
              <a:rPr sz="1071" dirty="0">
                <a:latin typeface="Arial"/>
                <a:cs typeface="Arial"/>
              </a:rPr>
              <a:t>switches</a:t>
            </a:r>
            <a:r>
              <a:rPr sz="1071" spc="136" dirty="0">
                <a:latin typeface="Arial"/>
                <a:cs typeface="Arial"/>
              </a:rPr>
              <a:t> </a:t>
            </a:r>
            <a:r>
              <a:rPr sz="1071" dirty="0">
                <a:latin typeface="Arial"/>
                <a:cs typeface="Arial"/>
              </a:rPr>
              <a:t>are</a:t>
            </a:r>
            <a:r>
              <a:rPr sz="1071" spc="127" dirty="0">
                <a:latin typeface="Arial"/>
                <a:cs typeface="Arial"/>
              </a:rPr>
              <a:t> </a:t>
            </a:r>
            <a:r>
              <a:rPr sz="1071" dirty="0">
                <a:latin typeface="Arial"/>
                <a:cs typeface="Arial"/>
              </a:rPr>
              <a:t>responsible</a:t>
            </a:r>
            <a:r>
              <a:rPr sz="1071" spc="122" dirty="0">
                <a:latin typeface="Arial"/>
                <a:cs typeface="Arial"/>
              </a:rPr>
              <a:t> </a:t>
            </a:r>
            <a:r>
              <a:rPr sz="1071" dirty="0">
                <a:latin typeface="Arial"/>
                <a:cs typeface="Arial"/>
              </a:rPr>
              <a:t>for</a:t>
            </a:r>
            <a:r>
              <a:rPr sz="1071" spc="131" dirty="0">
                <a:latin typeface="Arial"/>
                <a:cs typeface="Arial"/>
              </a:rPr>
              <a:t> </a:t>
            </a:r>
            <a:r>
              <a:rPr sz="1071" dirty="0">
                <a:latin typeface="Arial"/>
                <a:cs typeface="Arial"/>
              </a:rPr>
              <a:t>protecting</a:t>
            </a:r>
            <a:r>
              <a:rPr sz="1071" spc="131" dirty="0">
                <a:latin typeface="Arial"/>
                <a:cs typeface="Arial"/>
              </a:rPr>
              <a:t> </a:t>
            </a:r>
            <a:r>
              <a:rPr sz="1071" dirty="0">
                <a:latin typeface="Arial"/>
                <a:cs typeface="Arial"/>
              </a:rPr>
              <a:t>the</a:t>
            </a:r>
            <a:r>
              <a:rPr sz="1071" spc="131" dirty="0">
                <a:latin typeface="Arial"/>
                <a:cs typeface="Arial"/>
              </a:rPr>
              <a:t> </a:t>
            </a:r>
            <a:r>
              <a:rPr sz="1071" dirty="0">
                <a:latin typeface="Arial"/>
                <a:cs typeface="Arial"/>
              </a:rPr>
              <a:t>air</a:t>
            </a:r>
            <a:r>
              <a:rPr sz="1071" spc="127" dirty="0">
                <a:latin typeface="Arial"/>
                <a:cs typeface="Arial"/>
              </a:rPr>
              <a:t> </a:t>
            </a:r>
            <a:r>
              <a:rPr sz="1071" dirty="0">
                <a:latin typeface="Arial"/>
                <a:cs typeface="Arial"/>
              </a:rPr>
              <a:t>conditioning</a:t>
            </a:r>
            <a:r>
              <a:rPr sz="1071" spc="127" dirty="0">
                <a:latin typeface="Arial"/>
                <a:cs typeface="Arial"/>
              </a:rPr>
              <a:t> </a:t>
            </a:r>
            <a:r>
              <a:rPr sz="1071" dirty="0">
                <a:latin typeface="Arial"/>
                <a:cs typeface="Arial"/>
              </a:rPr>
              <a:t>system</a:t>
            </a:r>
            <a:r>
              <a:rPr sz="1071" spc="131" dirty="0">
                <a:latin typeface="Arial"/>
                <a:cs typeface="Arial"/>
              </a:rPr>
              <a:t> </a:t>
            </a:r>
            <a:r>
              <a:rPr sz="1071" dirty="0">
                <a:latin typeface="Arial"/>
                <a:cs typeface="Arial"/>
              </a:rPr>
              <a:t>against</a:t>
            </a:r>
            <a:r>
              <a:rPr sz="1071" spc="131" dirty="0">
                <a:latin typeface="Arial"/>
                <a:cs typeface="Arial"/>
              </a:rPr>
              <a:t> </a:t>
            </a:r>
            <a:r>
              <a:rPr sz="1071" spc="-10" dirty="0">
                <a:latin typeface="Arial"/>
                <a:cs typeface="Arial"/>
              </a:rPr>
              <a:t>damage </a:t>
            </a:r>
            <a:r>
              <a:rPr sz="1071" dirty="0">
                <a:latin typeface="Arial"/>
                <a:cs typeface="Arial"/>
              </a:rPr>
              <a:t>caused</a:t>
            </a:r>
            <a:r>
              <a:rPr sz="1071" spc="-29"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too</a:t>
            </a:r>
            <a:r>
              <a:rPr sz="1071" spc="-24" dirty="0">
                <a:latin typeface="Arial"/>
                <a:cs typeface="Arial"/>
              </a:rPr>
              <a:t> </a:t>
            </a:r>
            <a:r>
              <a:rPr sz="1071" dirty="0">
                <a:latin typeface="Arial"/>
                <a:cs typeface="Arial"/>
              </a:rPr>
              <a:t>high</a:t>
            </a:r>
            <a:r>
              <a:rPr sz="1071" spc="-2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too</a:t>
            </a:r>
            <a:r>
              <a:rPr sz="1071" spc="-24" dirty="0">
                <a:latin typeface="Arial"/>
                <a:cs typeface="Arial"/>
              </a:rPr>
              <a:t> </a:t>
            </a:r>
            <a:r>
              <a:rPr sz="1071" dirty="0">
                <a:latin typeface="Arial"/>
                <a:cs typeface="Arial"/>
              </a:rPr>
              <a:t>low</a:t>
            </a:r>
            <a:r>
              <a:rPr sz="1071" spc="-34" dirty="0">
                <a:latin typeface="Arial"/>
                <a:cs typeface="Arial"/>
              </a:rPr>
              <a:t> </a:t>
            </a:r>
            <a:r>
              <a:rPr sz="1071" dirty="0">
                <a:latin typeface="Arial"/>
                <a:cs typeface="Arial"/>
              </a:rPr>
              <a:t>pressures.</a:t>
            </a:r>
            <a:r>
              <a:rPr sz="1071" spc="-24" dirty="0">
                <a:latin typeface="Arial"/>
                <a:cs typeface="Arial"/>
              </a:rPr>
              <a:t> </a:t>
            </a:r>
            <a:r>
              <a:rPr sz="1071" dirty="0">
                <a:latin typeface="Arial"/>
                <a:cs typeface="Arial"/>
              </a:rPr>
              <a:t>Possible</a:t>
            </a:r>
            <a:r>
              <a:rPr sz="1071" spc="-24" dirty="0">
                <a:latin typeface="Arial"/>
                <a:cs typeface="Arial"/>
              </a:rPr>
              <a:t> </a:t>
            </a:r>
            <a:r>
              <a:rPr sz="1071" dirty="0">
                <a:latin typeface="Arial"/>
                <a:cs typeface="Arial"/>
              </a:rPr>
              <a:t>causes</a:t>
            </a:r>
            <a:r>
              <a:rPr sz="1071" spc="-2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excessive</a:t>
            </a:r>
            <a:r>
              <a:rPr sz="1071" spc="-24" dirty="0">
                <a:latin typeface="Arial"/>
                <a:cs typeface="Arial"/>
              </a:rPr>
              <a:t> </a:t>
            </a:r>
            <a:r>
              <a:rPr sz="1071" dirty="0">
                <a:latin typeface="Arial"/>
                <a:cs typeface="Arial"/>
              </a:rPr>
              <a:t>pressure</a:t>
            </a:r>
            <a:r>
              <a:rPr sz="1071" spc="-29" dirty="0">
                <a:latin typeface="Arial"/>
                <a:cs typeface="Arial"/>
              </a:rPr>
              <a:t> </a:t>
            </a:r>
            <a:r>
              <a:rPr sz="1071" spc="-19" dirty="0">
                <a:latin typeface="Arial"/>
                <a:cs typeface="Arial"/>
              </a:rPr>
              <a:t>are:</a:t>
            </a:r>
            <a:endParaRPr sz="1071" dirty="0">
              <a:latin typeface="Arial"/>
              <a:cs typeface="Arial"/>
            </a:endParaRPr>
          </a:p>
          <a:p>
            <a:pPr marL="455161" lvl="2" indent="-220160">
              <a:spcBef>
                <a:spcPts val="1164"/>
              </a:spcBef>
              <a:buAutoNum type="alphaLcPeriod"/>
              <a:tabLst>
                <a:tab pos="455161" algn="l"/>
              </a:tabLst>
            </a:pPr>
            <a:r>
              <a:rPr sz="1071" dirty="0">
                <a:latin typeface="Arial"/>
                <a:cs typeface="Arial"/>
              </a:rPr>
              <a:t>Restriction</a:t>
            </a:r>
            <a:r>
              <a:rPr sz="1071" spc="-19"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high</a:t>
            </a:r>
            <a:r>
              <a:rPr sz="1071" spc="-15" dirty="0">
                <a:latin typeface="Arial"/>
                <a:cs typeface="Arial"/>
              </a:rPr>
              <a:t> </a:t>
            </a:r>
            <a:r>
              <a:rPr sz="1071" dirty="0">
                <a:latin typeface="Arial"/>
                <a:cs typeface="Arial"/>
              </a:rPr>
              <a:t>side</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system</a:t>
            </a:r>
            <a:endParaRPr sz="1071" dirty="0">
              <a:latin typeface="Arial"/>
              <a:cs typeface="Arial"/>
            </a:endParaRPr>
          </a:p>
          <a:p>
            <a:pPr marL="455161" lvl="2" indent="-220160">
              <a:spcBef>
                <a:spcPts val="565"/>
              </a:spcBef>
              <a:buAutoNum type="alphaLcPeriod"/>
              <a:tabLst>
                <a:tab pos="455161" algn="l"/>
              </a:tabLst>
            </a:pPr>
            <a:r>
              <a:rPr sz="1071" dirty="0">
                <a:latin typeface="Arial"/>
                <a:cs typeface="Arial"/>
              </a:rPr>
              <a:t>Overheating</a:t>
            </a:r>
            <a:r>
              <a:rPr sz="1071" spc="-19" dirty="0">
                <a:latin typeface="Arial"/>
                <a:cs typeface="Arial"/>
              </a:rPr>
              <a:t> </a:t>
            </a:r>
            <a:r>
              <a:rPr sz="1071" dirty="0">
                <a:latin typeface="Arial"/>
                <a:cs typeface="Arial"/>
              </a:rPr>
              <a:t>condenser</a:t>
            </a:r>
            <a:r>
              <a:rPr sz="1071" spc="-29" dirty="0">
                <a:latin typeface="Arial"/>
                <a:cs typeface="Arial"/>
              </a:rPr>
              <a:t> </a:t>
            </a:r>
            <a:r>
              <a:rPr sz="1071" dirty="0">
                <a:latin typeface="Arial"/>
                <a:cs typeface="Arial"/>
              </a:rPr>
              <a:t>due</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restricted</a:t>
            </a:r>
            <a:r>
              <a:rPr sz="1071" spc="-19" dirty="0">
                <a:latin typeface="Arial"/>
                <a:cs typeface="Arial"/>
              </a:rPr>
              <a:t> </a:t>
            </a:r>
            <a:r>
              <a:rPr sz="1071" dirty="0">
                <a:latin typeface="Arial"/>
                <a:cs typeface="Arial"/>
              </a:rPr>
              <a:t>airflow</a:t>
            </a:r>
            <a:r>
              <a:rPr sz="1071" spc="-2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fan</a:t>
            </a:r>
            <a:r>
              <a:rPr sz="1071" spc="-19" dirty="0">
                <a:latin typeface="Arial"/>
                <a:cs typeface="Arial"/>
              </a:rPr>
              <a:t> </a:t>
            </a:r>
            <a:r>
              <a:rPr sz="1071" spc="-10" dirty="0">
                <a:latin typeface="Arial"/>
                <a:cs typeface="Arial"/>
              </a:rPr>
              <a:t>failure</a:t>
            </a:r>
            <a:endParaRPr sz="1071" dirty="0">
              <a:latin typeface="Arial"/>
              <a:cs typeface="Arial"/>
            </a:endParaRPr>
          </a:p>
          <a:p>
            <a:pPr marL="454543" lvl="2" indent="-219541">
              <a:spcBef>
                <a:spcPts val="560"/>
              </a:spcBef>
              <a:buAutoNum type="alphaLcPeriod"/>
              <a:tabLst>
                <a:tab pos="454543" algn="l"/>
              </a:tabLst>
            </a:pPr>
            <a:r>
              <a:rPr sz="1071" dirty="0">
                <a:latin typeface="Arial"/>
                <a:cs typeface="Arial"/>
              </a:rPr>
              <a:t>System</a:t>
            </a:r>
            <a:r>
              <a:rPr sz="1071" spc="-44" dirty="0">
                <a:latin typeface="Arial"/>
                <a:cs typeface="Arial"/>
              </a:rPr>
              <a:t> </a:t>
            </a:r>
            <a:r>
              <a:rPr sz="1071" dirty="0">
                <a:latin typeface="Arial"/>
                <a:cs typeface="Arial"/>
              </a:rPr>
              <a:t>overcharged</a:t>
            </a:r>
            <a:r>
              <a:rPr sz="1071" spc="-34" dirty="0">
                <a:latin typeface="Arial"/>
                <a:cs typeface="Arial"/>
              </a:rPr>
              <a:t> </a:t>
            </a:r>
            <a:r>
              <a:rPr sz="1071" dirty="0">
                <a:latin typeface="Arial"/>
                <a:cs typeface="Arial"/>
              </a:rPr>
              <a:t>with</a:t>
            </a:r>
            <a:r>
              <a:rPr sz="1071" spc="-34" dirty="0">
                <a:latin typeface="Arial"/>
                <a:cs typeface="Arial"/>
              </a:rPr>
              <a:t> </a:t>
            </a:r>
            <a:r>
              <a:rPr sz="1071" spc="-10" dirty="0">
                <a:latin typeface="Arial"/>
                <a:cs typeface="Arial"/>
              </a:rPr>
              <a:t>refrigerant</a:t>
            </a:r>
            <a:endParaRPr sz="1071" dirty="0">
              <a:latin typeface="Arial"/>
              <a:cs typeface="Arial"/>
            </a:endParaRPr>
          </a:p>
          <a:p>
            <a:pPr marL="455161" lvl="2" indent="-220160">
              <a:spcBef>
                <a:spcPts val="560"/>
              </a:spcBef>
              <a:buAutoNum type="alphaLcPeriod"/>
              <a:tabLst>
                <a:tab pos="455161" algn="l"/>
              </a:tabLst>
            </a:pPr>
            <a:r>
              <a:rPr sz="1071" dirty="0">
                <a:latin typeface="Arial"/>
                <a:cs typeface="Arial"/>
              </a:rPr>
              <a:t>Abnormal</a:t>
            </a:r>
            <a:r>
              <a:rPr sz="1071" spc="-24"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source</a:t>
            </a:r>
            <a:r>
              <a:rPr sz="1071" spc="-24" dirty="0">
                <a:latin typeface="Arial"/>
                <a:cs typeface="Arial"/>
              </a:rPr>
              <a:t> </a:t>
            </a:r>
            <a:r>
              <a:rPr sz="1071" dirty="0">
                <a:latin typeface="Arial"/>
                <a:cs typeface="Arial"/>
              </a:rPr>
              <a:t>(e.g.</a:t>
            </a:r>
            <a:r>
              <a:rPr sz="1071" spc="-24" dirty="0">
                <a:latin typeface="Arial"/>
                <a:cs typeface="Arial"/>
              </a:rPr>
              <a:t> </a:t>
            </a:r>
            <a:r>
              <a:rPr sz="1071" dirty="0">
                <a:latin typeface="Arial"/>
                <a:cs typeface="Arial"/>
              </a:rPr>
              <a:t>steam</a:t>
            </a:r>
            <a:r>
              <a:rPr sz="1071" spc="-29" dirty="0">
                <a:latin typeface="Arial"/>
                <a:cs typeface="Arial"/>
              </a:rPr>
              <a:t> </a:t>
            </a:r>
            <a:r>
              <a:rPr sz="1071" spc="-10" dirty="0">
                <a:latin typeface="Arial"/>
                <a:cs typeface="Arial"/>
              </a:rPr>
              <a:t>cleaner)</a:t>
            </a:r>
            <a:endParaRPr sz="1071" dirty="0">
              <a:latin typeface="Arial"/>
              <a:cs typeface="Arial"/>
            </a:endParaRPr>
          </a:p>
          <a:p>
            <a:pPr marL="12369" algn="just">
              <a:spcBef>
                <a:spcPts val="1149"/>
              </a:spcBef>
            </a:pPr>
            <a:r>
              <a:rPr sz="1071" dirty="0">
                <a:latin typeface="Arial"/>
                <a:cs typeface="Arial"/>
              </a:rPr>
              <a:t>A</a:t>
            </a:r>
            <a:r>
              <a:rPr sz="1071" spc="-24" dirty="0">
                <a:latin typeface="Arial"/>
                <a:cs typeface="Arial"/>
              </a:rPr>
              <a:t> </a:t>
            </a:r>
            <a:r>
              <a:rPr sz="1071" dirty="0">
                <a:latin typeface="Arial"/>
                <a:cs typeface="Arial"/>
              </a:rPr>
              <a:t>possible</a:t>
            </a:r>
            <a:r>
              <a:rPr sz="1071" spc="-24" dirty="0">
                <a:latin typeface="Arial"/>
                <a:cs typeface="Arial"/>
              </a:rPr>
              <a:t> </a:t>
            </a:r>
            <a:r>
              <a:rPr sz="1071" dirty="0">
                <a:latin typeface="Arial"/>
                <a:cs typeface="Arial"/>
              </a:rPr>
              <a:t>cause</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low</a:t>
            </a:r>
            <a:r>
              <a:rPr sz="1071" spc="-29" dirty="0">
                <a:latin typeface="Arial"/>
                <a:cs typeface="Arial"/>
              </a:rPr>
              <a:t> </a:t>
            </a:r>
            <a:r>
              <a:rPr sz="1071" dirty="0">
                <a:latin typeface="Arial"/>
                <a:cs typeface="Arial"/>
              </a:rPr>
              <a:t>pressure</a:t>
            </a:r>
            <a:r>
              <a:rPr sz="1071" spc="-1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refrigerant</a:t>
            </a:r>
            <a:r>
              <a:rPr sz="1071" spc="-19" dirty="0">
                <a:latin typeface="Arial"/>
                <a:cs typeface="Arial"/>
              </a:rPr>
              <a:t> </a:t>
            </a:r>
            <a:r>
              <a:rPr sz="1071" spc="-10" dirty="0">
                <a:latin typeface="Arial"/>
                <a:cs typeface="Arial"/>
              </a:rPr>
              <a:t>leak.</a:t>
            </a:r>
            <a:endParaRPr sz="1071" dirty="0">
              <a:latin typeface="Arial"/>
              <a:cs typeface="Arial"/>
            </a:endParaRPr>
          </a:p>
          <a:p>
            <a:pPr marL="12369" marR="5566" algn="just">
              <a:lnSpc>
                <a:spcPct val="143900"/>
              </a:lnSpc>
              <a:spcBef>
                <a:spcPts val="560"/>
              </a:spcBef>
            </a:pPr>
            <a:r>
              <a:rPr sz="1071" dirty="0">
                <a:latin typeface="Arial"/>
                <a:cs typeface="Arial"/>
              </a:rPr>
              <a:t>There</a:t>
            </a:r>
            <a:r>
              <a:rPr sz="1071" spc="-19"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a</a:t>
            </a:r>
            <a:r>
              <a:rPr sz="1071" spc="-19" dirty="0">
                <a:latin typeface="Arial"/>
                <a:cs typeface="Arial"/>
              </a:rPr>
              <a:t> </a:t>
            </a:r>
            <a:r>
              <a:rPr sz="1071" spc="-10" dirty="0">
                <a:latin typeface="Arial"/>
                <a:cs typeface="Arial"/>
              </a:rPr>
              <a:t>low-</a:t>
            </a:r>
            <a:r>
              <a:rPr sz="1071" dirty="0">
                <a:latin typeface="Arial"/>
                <a:cs typeface="Arial"/>
              </a:rPr>
              <a:t>pressure</a:t>
            </a:r>
            <a:r>
              <a:rPr sz="1071" spc="-15" dirty="0">
                <a:latin typeface="Arial"/>
                <a:cs typeface="Arial"/>
              </a:rPr>
              <a:t> </a:t>
            </a:r>
            <a:r>
              <a:rPr sz="1071" dirty="0">
                <a:latin typeface="Arial"/>
                <a:cs typeface="Arial"/>
              </a:rPr>
              <a:t>switch,</a:t>
            </a:r>
            <a:r>
              <a:rPr sz="1071" spc="-19" dirty="0">
                <a:latin typeface="Arial"/>
                <a:cs typeface="Arial"/>
              </a:rPr>
              <a:t> </a:t>
            </a:r>
            <a:r>
              <a:rPr sz="1071" spc="-10" dirty="0">
                <a:latin typeface="Arial"/>
                <a:cs typeface="Arial"/>
              </a:rPr>
              <a:t>high-</a:t>
            </a:r>
            <a:r>
              <a:rPr sz="1071" dirty="0">
                <a:latin typeface="Arial"/>
                <a:cs typeface="Arial"/>
              </a:rPr>
              <a:t>pressure</a:t>
            </a:r>
            <a:r>
              <a:rPr sz="1071" spc="-15" dirty="0">
                <a:latin typeface="Arial"/>
                <a:cs typeface="Arial"/>
              </a:rPr>
              <a:t> </a:t>
            </a:r>
            <a:r>
              <a:rPr sz="1071" dirty="0">
                <a:latin typeface="Arial"/>
                <a:cs typeface="Arial"/>
              </a:rPr>
              <a:t>switch</a:t>
            </a:r>
            <a:r>
              <a:rPr sz="1071" spc="-19" dirty="0">
                <a:latin typeface="Arial"/>
                <a:cs typeface="Arial"/>
              </a:rPr>
              <a:t> </a:t>
            </a:r>
            <a:r>
              <a:rPr sz="1071" dirty="0">
                <a:latin typeface="Arial"/>
                <a:cs typeface="Arial"/>
              </a:rPr>
              <a:t>and</a:t>
            </a:r>
            <a:r>
              <a:rPr sz="1071" spc="-15" dirty="0">
                <a:latin typeface="Arial"/>
                <a:cs typeface="Arial"/>
              </a:rPr>
              <a:t> </a:t>
            </a:r>
            <a:r>
              <a:rPr sz="1071" spc="-10" dirty="0">
                <a:latin typeface="Arial"/>
                <a:cs typeface="Arial"/>
              </a:rPr>
              <a:t>multi-</a:t>
            </a:r>
            <a:r>
              <a:rPr sz="1071" dirty="0">
                <a:latin typeface="Arial"/>
                <a:cs typeface="Arial"/>
              </a:rPr>
              <a:t>pressure</a:t>
            </a:r>
            <a:r>
              <a:rPr sz="1071" spc="-19" dirty="0">
                <a:latin typeface="Arial"/>
                <a:cs typeface="Arial"/>
              </a:rPr>
              <a:t> </a:t>
            </a:r>
            <a:r>
              <a:rPr sz="1071" dirty="0">
                <a:latin typeface="Arial"/>
                <a:cs typeface="Arial"/>
              </a:rPr>
              <a:t>switches,</a:t>
            </a:r>
            <a:r>
              <a:rPr sz="1071" spc="-15" dirty="0">
                <a:latin typeface="Arial"/>
                <a:cs typeface="Arial"/>
              </a:rPr>
              <a:t> </a:t>
            </a:r>
            <a:r>
              <a:rPr sz="1071" dirty="0">
                <a:latin typeface="Arial"/>
                <a:cs typeface="Arial"/>
              </a:rPr>
              <a:t>which</a:t>
            </a:r>
            <a:r>
              <a:rPr sz="1071" spc="-15" dirty="0">
                <a:latin typeface="Arial"/>
                <a:cs typeface="Arial"/>
              </a:rPr>
              <a:t> </a:t>
            </a:r>
            <a:r>
              <a:rPr sz="1071" spc="-10" dirty="0">
                <a:latin typeface="Arial"/>
                <a:cs typeface="Arial"/>
              </a:rPr>
              <a:t>contain </a:t>
            </a:r>
            <a:r>
              <a:rPr sz="1071" dirty="0">
                <a:latin typeface="Arial"/>
                <a:cs typeface="Arial"/>
              </a:rPr>
              <a:t>two</a:t>
            </a:r>
            <a:r>
              <a:rPr sz="1071" spc="49" dirty="0">
                <a:latin typeface="Arial"/>
                <a:cs typeface="Arial"/>
              </a:rPr>
              <a:t> </a:t>
            </a:r>
            <a:r>
              <a:rPr sz="1071" dirty="0">
                <a:latin typeface="Arial"/>
                <a:cs typeface="Arial"/>
              </a:rPr>
              <a:t>or</a:t>
            </a:r>
            <a:r>
              <a:rPr sz="1071" spc="49" dirty="0">
                <a:latin typeface="Arial"/>
                <a:cs typeface="Arial"/>
              </a:rPr>
              <a:t> </a:t>
            </a:r>
            <a:r>
              <a:rPr sz="1071" dirty="0">
                <a:latin typeface="Arial"/>
                <a:cs typeface="Arial"/>
              </a:rPr>
              <a:t>even</a:t>
            </a:r>
            <a:r>
              <a:rPr sz="1071" spc="44" dirty="0">
                <a:latin typeface="Arial"/>
                <a:cs typeface="Arial"/>
              </a:rPr>
              <a:t> </a:t>
            </a:r>
            <a:r>
              <a:rPr sz="1071" dirty="0">
                <a:latin typeface="Arial"/>
                <a:cs typeface="Arial"/>
              </a:rPr>
              <a:t>three</a:t>
            </a:r>
            <a:r>
              <a:rPr sz="1071" spc="49" dirty="0">
                <a:latin typeface="Arial"/>
                <a:cs typeface="Arial"/>
              </a:rPr>
              <a:t> </a:t>
            </a:r>
            <a:r>
              <a:rPr sz="1071" spc="-10" dirty="0">
                <a:latin typeface="Arial"/>
                <a:cs typeface="Arial"/>
              </a:rPr>
              <a:t>pressure-</a:t>
            </a:r>
            <a:r>
              <a:rPr sz="1071" dirty="0">
                <a:latin typeface="Arial"/>
                <a:cs typeface="Arial"/>
              </a:rPr>
              <a:t>sensing</a:t>
            </a:r>
            <a:r>
              <a:rPr sz="1071" spc="44" dirty="0">
                <a:latin typeface="Arial"/>
                <a:cs typeface="Arial"/>
              </a:rPr>
              <a:t> </a:t>
            </a:r>
            <a:r>
              <a:rPr sz="1071" dirty="0">
                <a:latin typeface="Arial"/>
                <a:cs typeface="Arial"/>
              </a:rPr>
              <a:t>circuits.</a:t>
            </a:r>
            <a:r>
              <a:rPr sz="1071" spc="49" dirty="0">
                <a:latin typeface="Arial"/>
                <a:cs typeface="Arial"/>
              </a:rPr>
              <a:t> </a:t>
            </a:r>
            <a:r>
              <a:rPr sz="1071" dirty="0">
                <a:latin typeface="Arial"/>
                <a:cs typeface="Arial"/>
              </a:rPr>
              <a:t>Current</a:t>
            </a:r>
            <a:r>
              <a:rPr sz="1071" spc="49" dirty="0">
                <a:latin typeface="Arial"/>
                <a:cs typeface="Arial"/>
              </a:rPr>
              <a:t> </a:t>
            </a:r>
            <a:r>
              <a:rPr sz="1071" dirty="0">
                <a:latin typeface="Arial"/>
                <a:cs typeface="Arial"/>
              </a:rPr>
              <a:t>models</a:t>
            </a:r>
            <a:r>
              <a:rPr sz="1071" spc="44" dirty="0">
                <a:latin typeface="Arial"/>
                <a:cs typeface="Arial"/>
              </a:rPr>
              <a:t> </a:t>
            </a:r>
            <a:r>
              <a:rPr sz="1071" dirty="0">
                <a:latin typeface="Arial"/>
                <a:cs typeface="Arial"/>
              </a:rPr>
              <a:t>use</a:t>
            </a:r>
            <a:r>
              <a:rPr sz="1071" spc="54"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multi-</a:t>
            </a:r>
            <a:r>
              <a:rPr sz="1071" dirty="0">
                <a:latin typeface="Arial"/>
                <a:cs typeface="Arial"/>
              </a:rPr>
              <a:t>pressure</a:t>
            </a:r>
            <a:r>
              <a:rPr sz="1071" spc="44" dirty="0">
                <a:latin typeface="Arial"/>
                <a:cs typeface="Arial"/>
              </a:rPr>
              <a:t> </a:t>
            </a:r>
            <a:r>
              <a:rPr sz="1071" dirty="0">
                <a:latin typeface="Arial"/>
                <a:cs typeface="Arial"/>
              </a:rPr>
              <a:t>switch</a:t>
            </a:r>
            <a:r>
              <a:rPr sz="1071" spc="49" dirty="0">
                <a:latin typeface="Arial"/>
                <a:cs typeface="Arial"/>
              </a:rPr>
              <a:t> </a:t>
            </a:r>
            <a:r>
              <a:rPr sz="1071" dirty="0">
                <a:latin typeface="Arial"/>
                <a:cs typeface="Arial"/>
              </a:rPr>
              <a:t>that</a:t>
            </a:r>
            <a:r>
              <a:rPr sz="1071" spc="49" dirty="0">
                <a:latin typeface="Arial"/>
                <a:cs typeface="Arial"/>
              </a:rPr>
              <a:t> </a:t>
            </a:r>
            <a:r>
              <a:rPr sz="1071" spc="-24" dirty="0">
                <a:latin typeface="Arial"/>
                <a:cs typeface="Arial"/>
              </a:rPr>
              <a:t>is </a:t>
            </a:r>
            <a:r>
              <a:rPr sz="1071" dirty="0">
                <a:latin typeface="Arial"/>
                <a:cs typeface="Arial"/>
              </a:rPr>
              <a:t>located</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high-</a:t>
            </a:r>
            <a:r>
              <a:rPr sz="1071" dirty="0">
                <a:latin typeface="Arial"/>
                <a:cs typeface="Arial"/>
              </a:rPr>
              <a:t>pressure</a:t>
            </a:r>
            <a:r>
              <a:rPr sz="1071" spc="-24" dirty="0">
                <a:latin typeface="Arial"/>
                <a:cs typeface="Arial"/>
              </a:rPr>
              <a:t> </a:t>
            </a:r>
            <a:r>
              <a:rPr sz="1071" dirty="0">
                <a:latin typeface="Arial"/>
                <a:cs typeface="Arial"/>
              </a:rPr>
              <a:t>line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(between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expansion</a:t>
            </a:r>
            <a:r>
              <a:rPr sz="1071" spc="-19" dirty="0">
                <a:latin typeface="Arial"/>
                <a:cs typeface="Arial"/>
              </a:rPr>
              <a:t> </a:t>
            </a:r>
            <a:r>
              <a:rPr sz="1071" spc="-10" dirty="0">
                <a:latin typeface="Arial"/>
                <a:cs typeface="Arial"/>
              </a:rPr>
              <a:t>valve).</a:t>
            </a:r>
            <a:endParaRPr sz="1071" dirty="0">
              <a:latin typeface="Arial"/>
              <a:cs typeface="Arial"/>
            </a:endParaRPr>
          </a:p>
          <a:p>
            <a:pPr marL="12369" algn="just">
              <a:spcBef>
                <a:spcPts val="1164"/>
              </a:spcBef>
            </a:pPr>
            <a:r>
              <a:rPr sz="1071" dirty="0">
                <a:latin typeface="Arial"/>
                <a:cs typeface="Arial"/>
              </a:rPr>
              <a:t>There</a:t>
            </a:r>
            <a:r>
              <a:rPr sz="1071" spc="-19" dirty="0">
                <a:latin typeface="Arial"/>
                <a:cs typeface="Arial"/>
              </a:rPr>
              <a:t> </a:t>
            </a:r>
            <a:r>
              <a:rPr sz="1071" dirty="0">
                <a:latin typeface="Arial"/>
                <a:cs typeface="Arial"/>
              </a:rPr>
              <a:t>may</a:t>
            </a:r>
            <a:r>
              <a:rPr sz="1071" spc="-19"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one</a:t>
            </a:r>
            <a:r>
              <a:rPr sz="1071" spc="-19"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more</a:t>
            </a:r>
            <a:r>
              <a:rPr sz="1071" spc="-19" dirty="0">
                <a:latin typeface="Arial"/>
                <a:cs typeface="Arial"/>
              </a:rPr>
              <a:t> </a:t>
            </a:r>
            <a:r>
              <a:rPr sz="1071" dirty="0">
                <a:latin typeface="Arial"/>
                <a:cs typeface="Arial"/>
              </a:rPr>
              <a:t>pressure</a:t>
            </a:r>
            <a:r>
              <a:rPr sz="1071" spc="-19" dirty="0">
                <a:latin typeface="Arial"/>
                <a:cs typeface="Arial"/>
              </a:rPr>
              <a:t> </a:t>
            </a:r>
            <a:r>
              <a:rPr sz="1071" dirty="0">
                <a:latin typeface="Arial"/>
                <a:cs typeface="Arial"/>
              </a:rPr>
              <a:t>switches</a:t>
            </a:r>
            <a:r>
              <a:rPr sz="1071" spc="-19"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refrigerant</a:t>
            </a:r>
            <a:r>
              <a:rPr sz="1071" spc="-19" dirty="0">
                <a:latin typeface="Arial"/>
                <a:cs typeface="Arial"/>
              </a:rPr>
              <a:t> </a:t>
            </a:r>
            <a:r>
              <a:rPr sz="1071" spc="-10" dirty="0">
                <a:latin typeface="Arial"/>
                <a:cs typeface="Arial"/>
              </a:rPr>
              <a:t>lines.</a:t>
            </a:r>
            <a:endParaRPr sz="1071" dirty="0">
              <a:latin typeface="Arial"/>
              <a:cs typeface="Arial"/>
            </a:endParaRPr>
          </a:p>
          <a:p>
            <a:pPr marL="455161" marR="4947" indent="-220160" algn="just">
              <a:lnSpc>
                <a:spcPct val="143800"/>
              </a:lnSpc>
              <a:spcBef>
                <a:spcPts val="584"/>
              </a:spcBef>
              <a:buAutoNum type="alphaLcPeriod"/>
              <a:tabLst>
                <a:tab pos="457636" algn="l"/>
              </a:tabLst>
            </a:pPr>
            <a:r>
              <a:rPr sz="1071" dirty="0">
                <a:latin typeface="Arial"/>
                <a:cs typeface="Arial"/>
              </a:rPr>
              <a:t>Low</a:t>
            </a:r>
            <a:r>
              <a:rPr sz="1071" spc="141" dirty="0">
                <a:latin typeface="Arial"/>
                <a:cs typeface="Arial"/>
              </a:rPr>
              <a:t> </a:t>
            </a:r>
            <a:r>
              <a:rPr sz="1071" dirty="0">
                <a:latin typeface="Arial"/>
                <a:cs typeface="Arial"/>
              </a:rPr>
              <a:t>pressure</a:t>
            </a:r>
            <a:r>
              <a:rPr sz="1071" spc="151" dirty="0">
                <a:latin typeface="Arial"/>
                <a:cs typeface="Arial"/>
              </a:rPr>
              <a:t> </a:t>
            </a:r>
            <a:r>
              <a:rPr sz="1071" dirty="0">
                <a:latin typeface="Arial"/>
                <a:cs typeface="Arial"/>
              </a:rPr>
              <a:t>–</a:t>
            </a:r>
            <a:r>
              <a:rPr sz="1071" spc="146" dirty="0">
                <a:latin typeface="Arial"/>
                <a:cs typeface="Arial"/>
              </a:rPr>
              <a:t> </a:t>
            </a:r>
            <a:r>
              <a:rPr sz="1071" dirty="0">
                <a:latin typeface="Arial"/>
                <a:cs typeface="Arial"/>
              </a:rPr>
              <a:t>The</a:t>
            </a:r>
            <a:r>
              <a:rPr sz="1071" spc="151" dirty="0">
                <a:latin typeface="Arial"/>
                <a:cs typeface="Arial"/>
              </a:rPr>
              <a:t> </a:t>
            </a:r>
            <a:r>
              <a:rPr sz="1071" spc="-10" dirty="0">
                <a:latin typeface="Arial"/>
                <a:cs typeface="Arial"/>
              </a:rPr>
              <a:t>low-</a:t>
            </a:r>
            <a:r>
              <a:rPr sz="1071" dirty="0">
                <a:latin typeface="Arial"/>
                <a:cs typeface="Arial"/>
              </a:rPr>
              <a:t>pressure</a:t>
            </a:r>
            <a:r>
              <a:rPr sz="1071" spc="146" dirty="0">
                <a:latin typeface="Arial"/>
                <a:cs typeface="Arial"/>
              </a:rPr>
              <a:t> </a:t>
            </a:r>
            <a:r>
              <a:rPr sz="1071" dirty="0">
                <a:latin typeface="Arial"/>
                <a:cs typeface="Arial"/>
              </a:rPr>
              <a:t>sensing</a:t>
            </a:r>
            <a:r>
              <a:rPr sz="1071" spc="151" dirty="0">
                <a:latin typeface="Arial"/>
                <a:cs typeface="Arial"/>
              </a:rPr>
              <a:t> </a:t>
            </a:r>
            <a:r>
              <a:rPr sz="1071" dirty="0">
                <a:latin typeface="Arial"/>
                <a:cs typeface="Arial"/>
              </a:rPr>
              <a:t>circuit</a:t>
            </a:r>
            <a:r>
              <a:rPr sz="1071" spc="151" dirty="0">
                <a:latin typeface="Arial"/>
                <a:cs typeface="Arial"/>
              </a:rPr>
              <a:t> </a:t>
            </a:r>
            <a:r>
              <a:rPr sz="1071" dirty="0">
                <a:latin typeface="Arial"/>
                <a:cs typeface="Arial"/>
              </a:rPr>
              <a:t>switches</a:t>
            </a:r>
            <a:r>
              <a:rPr sz="1071" spc="141"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compressor</a:t>
            </a:r>
            <a:r>
              <a:rPr sz="1071" spc="146" dirty="0">
                <a:latin typeface="Arial"/>
                <a:cs typeface="Arial"/>
              </a:rPr>
              <a:t> </a:t>
            </a:r>
            <a:r>
              <a:rPr sz="1071" dirty="0">
                <a:latin typeface="Arial"/>
                <a:cs typeface="Arial"/>
              </a:rPr>
              <a:t>OFF.</a:t>
            </a:r>
            <a:r>
              <a:rPr sz="1071" spc="151" dirty="0">
                <a:latin typeface="Arial"/>
                <a:cs typeface="Arial"/>
              </a:rPr>
              <a:t> </a:t>
            </a:r>
            <a:r>
              <a:rPr sz="1071" spc="-19" dirty="0">
                <a:latin typeface="Arial"/>
                <a:cs typeface="Arial"/>
              </a:rPr>
              <a:t>This 	</a:t>
            </a:r>
            <a:r>
              <a:rPr sz="1071" dirty="0">
                <a:latin typeface="Arial"/>
                <a:cs typeface="Arial"/>
              </a:rPr>
              <a:t>reacts</a:t>
            </a:r>
            <a:r>
              <a:rPr sz="1071" spc="297" dirty="0">
                <a:latin typeface="Arial"/>
                <a:cs typeface="Arial"/>
              </a:rPr>
              <a:t> </a:t>
            </a:r>
            <a:r>
              <a:rPr sz="1071" dirty="0">
                <a:latin typeface="Arial"/>
                <a:cs typeface="Arial"/>
              </a:rPr>
              <a:t>to</a:t>
            </a:r>
            <a:r>
              <a:rPr sz="1071" spc="297" dirty="0">
                <a:latin typeface="Arial"/>
                <a:cs typeface="Arial"/>
              </a:rPr>
              <a:t> </a:t>
            </a:r>
            <a:r>
              <a:rPr sz="1071" dirty="0">
                <a:latin typeface="Arial"/>
                <a:cs typeface="Arial"/>
              </a:rPr>
              <a:t>the</a:t>
            </a:r>
            <a:r>
              <a:rPr sz="1071" spc="302" dirty="0">
                <a:latin typeface="Arial"/>
                <a:cs typeface="Arial"/>
              </a:rPr>
              <a:t> </a:t>
            </a:r>
            <a:r>
              <a:rPr sz="1071" dirty="0">
                <a:latin typeface="Arial"/>
                <a:cs typeface="Arial"/>
              </a:rPr>
              <a:t>pressure</a:t>
            </a:r>
            <a:r>
              <a:rPr sz="1071" spc="297" dirty="0">
                <a:latin typeface="Arial"/>
                <a:cs typeface="Arial"/>
              </a:rPr>
              <a:t> </a:t>
            </a:r>
            <a:r>
              <a:rPr sz="1071" dirty="0">
                <a:latin typeface="Arial"/>
                <a:cs typeface="Arial"/>
              </a:rPr>
              <a:t>in</a:t>
            </a:r>
            <a:r>
              <a:rPr sz="1071" spc="302" dirty="0">
                <a:latin typeface="Arial"/>
                <a:cs typeface="Arial"/>
              </a:rPr>
              <a:t> </a:t>
            </a:r>
            <a:r>
              <a:rPr sz="1071" dirty="0">
                <a:latin typeface="Arial"/>
                <a:cs typeface="Arial"/>
              </a:rPr>
              <a:t>the</a:t>
            </a:r>
            <a:r>
              <a:rPr sz="1071" spc="297" dirty="0">
                <a:latin typeface="Arial"/>
                <a:cs typeface="Arial"/>
              </a:rPr>
              <a:t> </a:t>
            </a:r>
            <a:r>
              <a:rPr sz="1071" dirty="0">
                <a:latin typeface="Arial"/>
                <a:cs typeface="Arial"/>
              </a:rPr>
              <a:t>low</a:t>
            </a:r>
            <a:r>
              <a:rPr sz="1071" spc="302" dirty="0">
                <a:latin typeface="Arial"/>
                <a:cs typeface="Arial"/>
              </a:rPr>
              <a:t> </a:t>
            </a:r>
            <a:r>
              <a:rPr sz="1071" dirty="0">
                <a:latin typeface="Arial"/>
                <a:cs typeface="Arial"/>
              </a:rPr>
              <a:t>side</a:t>
            </a:r>
            <a:r>
              <a:rPr sz="1071" spc="302" dirty="0">
                <a:latin typeface="Arial"/>
                <a:cs typeface="Arial"/>
              </a:rPr>
              <a:t> </a:t>
            </a:r>
            <a:r>
              <a:rPr sz="1071" dirty="0">
                <a:latin typeface="Arial"/>
                <a:cs typeface="Arial"/>
              </a:rPr>
              <a:t>(suction</a:t>
            </a:r>
            <a:r>
              <a:rPr sz="1071" spc="302" dirty="0">
                <a:latin typeface="Arial"/>
                <a:cs typeface="Arial"/>
              </a:rPr>
              <a:t> </a:t>
            </a:r>
            <a:r>
              <a:rPr sz="1071" dirty="0">
                <a:latin typeface="Arial"/>
                <a:cs typeface="Arial"/>
              </a:rPr>
              <a:t>side)</a:t>
            </a:r>
            <a:r>
              <a:rPr sz="1071" spc="302" dirty="0">
                <a:latin typeface="Arial"/>
                <a:cs typeface="Arial"/>
              </a:rPr>
              <a:t> </a:t>
            </a:r>
            <a:r>
              <a:rPr sz="1071" dirty="0">
                <a:latin typeface="Arial"/>
                <a:cs typeface="Arial"/>
              </a:rPr>
              <a:t>of</a:t>
            </a:r>
            <a:r>
              <a:rPr sz="1071" spc="297" dirty="0">
                <a:latin typeface="Arial"/>
                <a:cs typeface="Arial"/>
              </a:rPr>
              <a:t> </a:t>
            </a:r>
            <a:r>
              <a:rPr sz="1071" dirty="0">
                <a:latin typeface="Arial"/>
                <a:cs typeface="Arial"/>
              </a:rPr>
              <a:t>the</a:t>
            </a:r>
            <a:r>
              <a:rPr sz="1071" spc="302" dirty="0">
                <a:latin typeface="Arial"/>
                <a:cs typeface="Arial"/>
              </a:rPr>
              <a:t> </a:t>
            </a:r>
            <a:r>
              <a:rPr sz="1071" dirty="0">
                <a:latin typeface="Arial"/>
                <a:cs typeface="Arial"/>
              </a:rPr>
              <a:t>system,</a:t>
            </a:r>
            <a:r>
              <a:rPr sz="1071" spc="302" dirty="0">
                <a:latin typeface="Arial"/>
                <a:cs typeface="Arial"/>
              </a:rPr>
              <a:t> </a:t>
            </a:r>
            <a:r>
              <a:rPr sz="1071" dirty="0">
                <a:latin typeface="Arial"/>
                <a:cs typeface="Arial"/>
              </a:rPr>
              <a:t>generally</a:t>
            </a:r>
            <a:r>
              <a:rPr sz="1071" spc="302" dirty="0">
                <a:latin typeface="Arial"/>
                <a:cs typeface="Arial"/>
              </a:rPr>
              <a:t> </a:t>
            </a:r>
            <a:r>
              <a:rPr sz="1071" spc="-24" dirty="0">
                <a:latin typeface="Arial"/>
                <a:cs typeface="Arial"/>
              </a:rPr>
              <a:t>the 	</a:t>
            </a:r>
            <a:r>
              <a:rPr sz="1071" dirty="0">
                <a:latin typeface="Arial"/>
                <a:cs typeface="Arial"/>
              </a:rPr>
              <a:t>accumulator</a:t>
            </a:r>
            <a:r>
              <a:rPr sz="1071" spc="414" dirty="0">
                <a:latin typeface="Arial"/>
                <a:cs typeface="Arial"/>
              </a:rPr>
              <a:t> </a:t>
            </a:r>
            <a:r>
              <a:rPr sz="1071" dirty="0">
                <a:latin typeface="Arial"/>
                <a:cs typeface="Arial"/>
              </a:rPr>
              <a:t>and</a:t>
            </a:r>
            <a:r>
              <a:rPr sz="1071" spc="414" dirty="0">
                <a:latin typeface="Arial"/>
                <a:cs typeface="Arial"/>
              </a:rPr>
              <a:t> </a:t>
            </a:r>
            <a:r>
              <a:rPr sz="1071" dirty="0">
                <a:latin typeface="Arial"/>
                <a:cs typeface="Arial"/>
              </a:rPr>
              <a:t>disengages</a:t>
            </a:r>
            <a:r>
              <a:rPr sz="1071" spc="414" dirty="0">
                <a:latin typeface="Arial"/>
                <a:cs typeface="Arial"/>
              </a:rPr>
              <a:t> </a:t>
            </a:r>
            <a:r>
              <a:rPr sz="1071" dirty="0">
                <a:latin typeface="Arial"/>
                <a:cs typeface="Arial"/>
              </a:rPr>
              <a:t>the</a:t>
            </a:r>
            <a:r>
              <a:rPr sz="1071" spc="409" dirty="0">
                <a:latin typeface="Arial"/>
                <a:cs typeface="Arial"/>
              </a:rPr>
              <a:t> </a:t>
            </a:r>
            <a:r>
              <a:rPr sz="1071" dirty="0">
                <a:latin typeface="Arial"/>
                <a:cs typeface="Arial"/>
              </a:rPr>
              <a:t>compressor</a:t>
            </a:r>
            <a:r>
              <a:rPr sz="1071" spc="414" dirty="0">
                <a:latin typeface="Arial"/>
                <a:cs typeface="Arial"/>
              </a:rPr>
              <a:t> </a:t>
            </a:r>
            <a:r>
              <a:rPr sz="1071" dirty="0">
                <a:latin typeface="Arial"/>
                <a:cs typeface="Arial"/>
              </a:rPr>
              <a:t>clutch</a:t>
            </a:r>
            <a:r>
              <a:rPr sz="1071" spc="414" dirty="0">
                <a:latin typeface="Arial"/>
                <a:cs typeface="Arial"/>
              </a:rPr>
              <a:t> </a:t>
            </a:r>
            <a:r>
              <a:rPr sz="1071" dirty="0">
                <a:latin typeface="Arial"/>
                <a:cs typeface="Arial"/>
              </a:rPr>
              <a:t>if</a:t>
            </a:r>
            <a:r>
              <a:rPr sz="1071" spc="414" dirty="0">
                <a:latin typeface="Arial"/>
                <a:cs typeface="Arial"/>
              </a:rPr>
              <a:t> </a:t>
            </a:r>
            <a:r>
              <a:rPr sz="1071" dirty="0">
                <a:latin typeface="Arial"/>
                <a:cs typeface="Arial"/>
              </a:rPr>
              <a:t>the</a:t>
            </a:r>
            <a:r>
              <a:rPr sz="1071" spc="414" dirty="0">
                <a:latin typeface="Arial"/>
                <a:cs typeface="Arial"/>
              </a:rPr>
              <a:t> </a:t>
            </a:r>
            <a:r>
              <a:rPr sz="1071" dirty="0">
                <a:latin typeface="Arial"/>
                <a:cs typeface="Arial"/>
              </a:rPr>
              <a:t>pressure</a:t>
            </a:r>
            <a:r>
              <a:rPr sz="1071" spc="419" dirty="0">
                <a:latin typeface="Arial"/>
                <a:cs typeface="Arial"/>
              </a:rPr>
              <a:t> </a:t>
            </a:r>
            <a:r>
              <a:rPr sz="1071" dirty="0">
                <a:latin typeface="Arial"/>
                <a:cs typeface="Arial"/>
              </a:rPr>
              <a:t>drops</a:t>
            </a:r>
            <a:r>
              <a:rPr sz="1071" spc="409" dirty="0">
                <a:latin typeface="Arial"/>
                <a:cs typeface="Arial"/>
              </a:rPr>
              <a:t> </a:t>
            </a:r>
            <a:r>
              <a:rPr sz="1071" spc="-10" dirty="0">
                <a:latin typeface="Arial"/>
                <a:cs typeface="Arial"/>
              </a:rPr>
              <a:t>below 	approximately</a:t>
            </a:r>
            <a:r>
              <a:rPr sz="1071" spc="-34" dirty="0">
                <a:latin typeface="Arial"/>
                <a:cs typeface="Arial"/>
              </a:rPr>
              <a:t> </a:t>
            </a:r>
            <a:r>
              <a:rPr sz="1071" dirty="0">
                <a:latin typeface="Arial"/>
                <a:cs typeface="Arial"/>
              </a:rPr>
              <a:t>1.5</a:t>
            </a:r>
            <a:r>
              <a:rPr sz="1071" spc="-39" dirty="0">
                <a:latin typeface="Arial"/>
                <a:cs typeface="Arial"/>
              </a:rPr>
              <a:t> </a:t>
            </a:r>
            <a:r>
              <a:rPr sz="1071" dirty="0">
                <a:latin typeface="Arial"/>
                <a:cs typeface="Arial"/>
              </a:rPr>
              <a:t>bar.</a:t>
            </a:r>
            <a:r>
              <a:rPr sz="1071" spc="-34"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prevents</a:t>
            </a:r>
            <a:r>
              <a:rPr sz="1071" spc="-39"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damage</a:t>
            </a:r>
            <a:r>
              <a:rPr sz="1071" spc="-29" dirty="0">
                <a:latin typeface="Arial"/>
                <a:cs typeface="Arial"/>
              </a:rPr>
              <a:t> </a:t>
            </a:r>
            <a:r>
              <a:rPr sz="1071" dirty="0">
                <a:latin typeface="Arial"/>
                <a:cs typeface="Arial"/>
              </a:rPr>
              <a:t>due</a:t>
            </a:r>
            <a:r>
              <a:rPr sz="1071" spc="-34"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reduced</a:t>
            </a:r>
            <a:r>
              <a:rPr sz="1071" spc="-34" dirty="0">
                <a:latin typeface="Arial"/>
                <a:cs typeface="Arial"/>
              </a:rPr>
              <a:t> </a:t>
            </a:r>
            <a:r>
              <a:rPr sz="1071" dirty="0">
                <a:latin typeface="Arial"/>
                <a:cs typeface="Arial"/>
              </a:rPr>
              <a:t>amount</a:t>
            </a:r>
            <a:r>
              <a:rPr sz="1071" spc="-34" dirty="0">
                <a:latin typeface="Arial"/>
                <a:cs typeface="Arial"/>
              </a:rPr>
              <a:t> </a:t>
            </a:r>
            <a:r>
              <a:rPr sz="1071" dirty="0">
                <a:latin typeface="Arial"/>
                <a:cs typeface="Arial"/>
              </a:rPr>
              <a:t>of</a:t>
            </a:r>
            <a:r>
              <a:rPr sz="1071" spc="-34" dirty="0">
                <a:latin typeface="Arial"/>
                <a:cs typeface="Arial"/>
              </a:rPr>
              <a:t> </a:t>
            </a:r>
            <a:r>
              <a:rPr sz="1071" spc="-10" dirty="0">
                <a:latin typeface="Arial"/>
                <a:cs typeface="Arial"/>
              </a:rPr>
              <a:t>lubricant 	</a:t>
            </a:r>
            <a:r>
              <a:rPr sz="1071" dirty="0">
                <a:latin typeface="Arial"/>
                <a:cs typeface="Arial"/>
              </a:rPr>
              <a:t>as</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result</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low</a:t>
            </a:r>
            <a:r>
              <a:rPr sz="1071" spc="-19" dirty="0">
                <a:latin typeface="Arial"/>
                <a:cs typeface="Arial"/>
              </a:rPr>
              <a:t> </a:t>
            </a:r>
            <a:r>
              <a:rPr sz="1071" dirty="0">
                <a:latin typeface="Arial"/>
                <a:cs typeface="Arial"/>
              </a:rPr>
              <a:t>system</a:t>
            </a:r>
            <a:r>
              <a:rPr sz="1071" spc="-24" dirty="0">
                <a:latin typeface="Arial"/>
                <a:cs typeface="Arial"/>
              </a:rPr>
              <a:t> </a:t>
            </a:r>
            <a:r>
              <a:rPr sz="1071" spc="-10" dirty="0">
                <a:latin typeface="Arial"/>
                <a:cs typeface="Arial"/>
              </a:rPr>
              <a:t>pressure.</a:t>
            </a:r>
            <a:endParaRPr sz="1071" dirty="0">
              <a:latin typeface="Arial"/>
              <a:cs typeface="Arial"/>
            </a:endParaRPr>
          </a:p>
          <a:p>
            <a:pPr marL="455161" indent="-220160" algn="just">
              <a:spcBef>
                <a:spcPts val="560"/>
              </a:spcBef>
              <a:buAutoNum type="alphaLcPeriod"/>
              <a:tabLst>
                <a:tab pos="455161" algn="l"/>
                <a:tab pos="457636" algn="l"/>
              </a:tabLst>
            </a:pPr>
            <a:r>
              <a:rPr sz="1071" dirty="0">
                <a:latin typeface="Arial"/>
                <a:cs typeface="Arial"/>
              </a:rPr>
              <a:t>Two</a:t>
            </a:r>
            <a:r>
              <a:rPr sz="1071" spc="-15" dirty="0">
                <a:latin typeface="Arial"/>
                <a:cs typeface="Arial"/>
              </a:rPr>
              <a:t> </a:t>
            </a:r>
            <a:r>
              <a:rPr sz="1071" spc="-10" dirty="0">
                <a:latin typeface="Arial"/>
                <a:cs typeface="Arial"/>
              </a:rPr>
              <a:t>pressure-</a:t>
            </a:r>
            <a:r>
              <a:rPr sz="1071" dirty="0">
                <a:latin typeface="Arial"/>
                <a:cs typeface="Arial"/>
              </a:rPr>
              <a:t>sensitive</a:t>
            </a:r>
            <a:r>
              <a:rPr sz="1071" spc="-10" dirty="0">
                <a:latin typeface="Arial"/>
                <a:cs typeface="Arial"/>
              </a:rPr>
              <a:t> </a:t>
            </a:r>
            <a:r>
              <a:rPr sz="1071" dirty="0">
                <a:latin typeface="Arial"/>
                <a:cs typeface="Arial"/>
              </a:rPr>
              <a:t>switches</a:t>
            </a:r>
            <a:r>
              <a:rPr sz="1071" spc="-10" dirty="0">
                <a:latin typeface="Arial"/>
                <a:cs typeface="Arial"/>
              </a:rPr>
              <a:t> </a:t>
            </a:r>
            <a:r>
              <a:rPr sz="1071" dirty="0">
                <a:latin typeface="Arial"/>
                <a:cs typeface="Arial"/>
              </a:rPr>
              <a:t>are</a:t>
            </a:r>
            <a:r>
              <a:rPr sz="1071" spc="-10" dirty="0">
                <a:latin typeface="Arial"/>
                <a:cs typeface="Arial"/>
              </a:rPr>
              <a:t> </a:t>
            </a:r>
            <a:r>
              <a:rPr sz="1071" dirty="0">
                <a:latin typeface="Arial"/>
                <a:cs typeface="Arial"/>
              </a:rPr>
              <a:t>contained</a:t>
            </a:r>
            <a:r>
              <a:rPr sz="1071" spc="-10"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0" dirty="0">
                <a:latin typeface="Arial"/>
                <a:cs typeface="Arial"/>
              </a:rPr>
              <a:t> high-</a:t>
            </a:r>
            <a:r>
              <a:rPr sz="1071" dirty="0">
                <a:latin typeface="Arial"/>
                <a:cs typeface="Arial"/>
              </a:rPr>
              <a:t>pressure</a:t>
            </a:r>
            <a:r>
              <a:rPr sz="1071" spc="-10" dirty="0">
                <a:latin typeface="Arial"/>
                <a:cs typeface="Arial"/>
              </a:rPr>
              <a:t> </a:t>
            </a:r>
            <a:r>
              <a:rPr sz="1071" dirty="0">
                <a:latin typeface="Arial"/>
                <a:cs typeface="Arial"/>
              </a:rPr>
              <a:t>switch.</a:t>
            </a:r>
            <a:r>
              <a:rPr sz="1071" spc="-10" dirty="0">
                <a:latin typeface="Arial"/>
                <a:cs typeface="Arial"/>
              </a:rPr>
              <a:t> </a:t>
            </a:r>
            <a:r>
              <a:rPr sz="1071" dirty="0">
                <a:latin typeface="Arial"/>
                <a:cs typeface="Arial"/>
              </a:rPr>
              <a:t>One</a:t>
            </a:r>
            <a:r>
              <a:rPr sz="1071" spc="-15" dirty="0">
                <a:latin typeface="Arial"/>
                <a:cs typeface="Arial"/>
              </a:rPr>
              <a:t> </a:t>
            </a:r>
            <a:r>
              <a:rPr sz="1071" dirty="0">
                <a:latin typeface="Arial"/>
                <a:cs typeface="Arial"/>
              </a:rPr>
              <a:t>of</a:t>
            </a:r>
            <a:r>
              <a:rPr sz="1071" spc="-10" dirty="0">
                <a:latin typeface="Arial"/>
                <a:cs typeface="Arial"/>
              </a:rPr>
              <a:t> these</a:t>
            </a:r>
            <a:endParaRPr sz="1071" dirty="0">
              <a:latin typeface="Arial"/>
              <a:cs typeface="Arial"/>
            </a:endParaRPr>
          </a:p>
          <a:p>
            <a:pPr marL="457636" marR="4947" algn="just">
              <a:lnSpc>
                <a:spcPct val="143700"/>
              </a:lnSpc>
              <a:spcBef>
                <a:spcPts val="5"/>
              </a:spcBef>
            </a:pPr>
            <a:r>
              <a:rPr sz="1071" spc="-10" dirty="0">
                <a:latin typeface="Arial"/>
                <a:cs typeface="Arial"/>
              </a:rPr>
              <a:t>switches</a:t>
            </a:r>
            <a:r>
              <a:rPr sz="1071" spc="-44" dirty="0">
                <a:latin typeface="Arial"/>
                <a:cs typeface="Arial"/>
              </a:rPr>
              <a:t> </a:t>
            </a:r>
            <a:r>
              <a:rPr sz="1071" spc="-10" dirty="0">
                <a:latin typeface="Arial"/>
                <a:cs typeface="Arial"/>
              </a:rPr>
              <a:t>acts</a:t>
            </a:r>
            <a:r>
              <a:rPr sz="1071" spc="-44" dirty="0">
                <a:latin typeface="Arial"/>
                <a:cs typeface="Arial"/>
              </a:rPr>
              <a:t> </a:t>
            </a:r>
            <a:r>
              <a:rPr sz="1071" dirty="0">
                <a:latin typeface="Arial"/>
                <a:cs typeface="Arial"/>
              </a:rPr>
              <a:t>as</a:t>
            </a:r>
            <a:r>
              <a:rPr sz="1071" spc="-3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safety</a:t>
            </a:r>
            <a:r>
              <a:rPr sz="1071" spc="-49" dirty="0">
                <a:latin typeface="Arial"/>
                <a:cs typeface="Arial"/>
              </a:rPr>
              <a:t> </a:t>
            </a:r>
            <a:r>
              <a:rPr sz="1071" spc="-10" dirty="0">
                <a:latin typeface="Arial"/>
                <a:cs typeface="Arial"/>
              </a:rPr>
              <a:t>switch</a:t>
            </a:r>
            <a:r>
              <a:rPr sz="1071" spc="-3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prevent</a:t>
            </a:r>
            <a:r>
              <a:rPr sz="1071" spc="-44" dirty="0">
                <a:latin typeface="Arial"/>
                <a:cs typeface="Arial"/>
              </a:rPr>
              <a:t> </a:t>
            </a:r>
            <a:r>
              <a:rPr sz="1071" spc="-10" dirty="0">
                <a:latin typeface="Arial"/>
                <a:cs typeface="Arial"/>
              </a:rPr>
              <a:t>excessive</a:t>
            </a:r>
            <a:r>
              <a:rPr sz="1071" spc="-39" dirty="0">
                <a:latin typeface="Arial"/>
                <a:cs typeface="Arial"/>
              </a:rPr>
              <a:t> </a:t>
            </a:r>
            <a:r>
              <a:rPr sz="1071" spc="-10" dirty="0">
                <a:latin typeface="Arial"/>
                <a:cs typeface="Arial"/>
              </a:rPr>
              <a:t>system</a:t>
            </a:r>
            <a:r>
              <a:rPr sz="1071" spc="-49" dirty="0">
                <a:latin typeface="Arial"/>
                <a:cs typeface="Arial"/>
              </a:rPr>
              <a:t> </a:t>
            </a:r>
            <a:r>
              <a:rPr sz="1071" spc="-10" dirty="0">
                <a:latin typeface="Arial"/>
                <a:cs typeface="Arial"/>
              </a:rPr>
              <a:t>pressure.</a:t>
            </a:r>
            <a:r>
              <a:rPr sz="1071" spc="-44" dirty="0">
                <a:latin typeface="Arial"/>
                <a:cs typeface="Arial"/>
              </a:rPr>
              <a:t> </a:t>
            </a:r>
            <a:r>
              <a:rPr sz="1071" spc="-10" dirty="0">
                <a:latin typeface="Arial"/>
                <a:cs typeface="Arial"/>
              </a:rPr>
              <a:t>The</a:t>
            </a:r>
            <a:r>
              <a:rPr sz="1071" spc="-39" dirty="0">
                <a:latin typeface="Arial"/>
                <a:cs typeface="Arial"/>
              </a:rPr>
              <a:t> </a:t>
            </a:r>
            <a:r>
              <a:rPr sz="1071" spc="-10" dirty="0">
                <a:latin typeface="Arial"/>
                <a:cs typeface="Arial"/>
              </a:rPr>
              <a:t>second</a:t>
            </a:r>
            <a:r>
              <a:rPr sz="1071" spc="-44" dirty="0">
                <a:latin typeface="Arial"/>
                <a:cs typeface="Arial"/>
              </a:rPr>
              <a:t> </a:t>
            </a:r>
            <a:r>
              <a:rPr sz="1071" spc="-10" dirty="0">
                <a:latin typeface="Arial"/>
                <a:cs typeface="Arial"/>
              </a:rPr>
              <a:t>switch </a:t>
            </a:r>
            <a:r>
              <a:rPr sz="1071" dirty="0">
                <a:latin typeface="Arial"/>
                <a:cs typeface="Arial"/>
              </a:rPr>
              <a:t>monitors</a:t>
            </a:r>
            <a:r>
              <a:rPr sz="1071" spc="292" dirty="0">
                <a:latin typeface="Arial"/>
                <a:cs typeface="Arial"/>
              </a:rPr>
              <a:t> </a:t>
            </a:r>
            <a:r>
              <a:rPr sz="1071" dirty="0">
                <a:latin typeface="Arial"/>
                <a:cs typeface="Arial"/>
              </a:rPr>
              <a:t>pressures</a:t>
            </a:r>
            <a:r>
              <a:rPr sz="1071" spc="292" dirty="0">
                <a:latin typeface="Arial"/>
                <a:cs typeface="Arial"/>
              </a:rPr>
              <a:t> </a:t>
            </a:r>
            <a:r>
              <a:rPr sz="1071" dirty="0">
                <a:latin typeface="Arial"/>
                <a:cs typeface="Arial"/>
              </a:rPr>
              <a:t>to</a:t>
            </a:r>
            <a:r>
              <a:rPr sz="1071" spc="282" dirty="0">
                <a:latin typeface="Arial"/>
                <a:cs typeface="Arial"/>
              </a:rPr>
              <a:t> </a:t>
            </a:r>
            <a:r>
              <a:rPr sz="1071" dirty="0">
                <a:latin typeface="Arial"/>
                <a:cs typeface="Arial"/>
              </a:rPr>
              <a:t>control</a:t>
            </a:r>
            <a:r>
              <a:rPr sz="1071" spc="287" dirty="0">
                <a:latin typeface="Arial"/>
                <a:cs typeface="Arial"/>
              </a:rPr>
              <a:t> </a:t>
            </a:r>
            <a:r>
              <a:rPr sz="1071" dirty="0">
                <a:latin typeface="Arial"/>
                <a:cs typeface="Arial"/>
              </a:rPr>
              <a:t>the</a:t>
            </a:r>
            <a:r>
              <a:rPr sz="1071" spc="292" dirty="0">
                <a:latin typeface="Arial"/>
                <a:cs typeface="Arial"/>
              </a:rPr>
              <a:t> </a:t>
            </a:r>
            <a:r>
              <a:rPr sz="1071" dirty="0">
                <a:latin typeface="Arial"/>
                <a:cs typeface="Arial"/>
              </a:rPr>
              <a:t>operation</a:t>
            </a:r>
            <a:r>
              <a:rPr sz="1071" spc="287" dirty="0">
                <a:latin typeface="Arial"/>
                <a:cs typeface="Arial"/>
              </a:rPr>
              <a:t> </a:t>
            </a:r>
            <a:r>
              <a:rPr sz="1071" dirty="0">
                <a:latin typeface="Arial"/>
                <a:cs typeface="Arial"/>
              </a:rPr>
              <a:t>of</a:t>
            </a:r>
            <a:r>
              <a:rPr sz="1071" spc="287" dirty="0">
                <a:latin typeface="Arial"/>
                <a:cs typeface="Arial"/>
              </a:rPr>
              <a:t> </a:t>
            </a:r>
            <a:r>
              <a:rPr sz="1071" dirty="0">
                <a:latin typeface="Arial"/>
                <a:cs typeface="Arial"/>
              </a:rPr>
              <a:t>the</a:t>
            </a:r>
            <a:r>
              <a:rPr sz="1071" spc="287" dirty="0">
                <a:latin typeface="Arial"/>
                <a:cs typeface="Arial"/>
              </a:rPr>
              <a:t> </a:t>
            </a:r>
            <a:r>
              <a:rPr sz="1071" spc="-10" dirty="0">
                <a:latin typeface="Arial"/>
                <a:cs typeface="Arial"/>
              </a:rPr>
              <a:t>high-</a:t>
            </a:r>
            <a:r>
              <a:rPr sz="1071" dirty="0">
                <a:latin typeface="Arial"/>
                <a:cs typeface="Arial"/>
              </a:rPr>
              <a:t>speed</a:t>
            </a:r>
            <a:r>
              <a:rPr sz="1071" spc="292" dirty="0">
                <a:latin typeface="Arial"/>
                <a:cs typeface="Arial"/>
              </a:rPr>
              <a:t> </a:t>
            </a:r>
            <a:r>
              <a:rPr sz="1071" dirty="0">
                <a:latin typeface="Arial"/>
                <a:cs typeface="Arial"/>
              </a:rPr>
              <a:t>condenser</a:t>
            </a:r>
            <a:r>
              <a:rPr sz="1071" spc="287" dirty="0">
                <a:latin typeface="Arial"/>
                <a:cs typeface="Arial"/>
              </a:rPr>
              <a:t> </a:t>
            </a:r>
            <a:r>
              <a:rPr sz="1071" dirty="0">
                <a:latin typeface="Arial"/>
                <a:cs typeface="Arial"/>
              </a:rPr>
              <a:t>fan.</a:t>
            </a:r>
            <a:r>
              <a:rPr sz="1071" spc="292" dirty="0">
                <a:latin typeface="Arial"/>
                <a:cs typeface="Arial"/>
              </a:rPr>
              <a:t> </a:t>
            </a:r>
            <a:r>
              <a:rPr sz="1071" spc="-19" dirty="0">
                <a:latin typeface="Arial"/>
                <a:cs typeface="Arial"/>
              </a:rPr>
              <a:t>This </a:t>
            </a:r>
            <a:r>
              <a:rPr sz="1071" dirty="0">
                <a:latin typeface="Arial"/>
                <a:cs typeface="Arial"/>
              </a:rPr>
              <a:t>switching</a:t>
            </a:r>
            <a:r>
              <a:rPr sz="1071" spc="-29" dirty="0">
                <a:latin typeface="Arial"/>
                <a:cs typeface="Arial"/>
              </a:rPr>
              <a:t> </a:t>
            </a:r>
            <a:r>
              <a:rPr sz="1071" dirty="0">
                <a:latin typeface="Arial"/>
                <a:cs typeface="Arial"/>
              </a:rPr>
              <a:t>process</a:t>
            </a:r>
            <a:r>
              <a:rPr sz="1071" spc="-24" dirty="0">
                <a:latin typeface="Arial"/>
                <a:cs typeface="Arial"/>
              </a:rPr>
              <a:t> </a:t>
            </a:r>
            <a:r>
              <a:rPr sz="1071" dirty="0">
                <a:latin typeface="Arial"/>
                <a:cs typeface="Arial"/>
              </a:rPr>
              <a:t>improves</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performance</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cases</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excessive</a:t>
            </a:r>
            <a:r>
              <a:rPr sz="1071" spc="-24" dirty="0">
                <a:latin typeface="Arial"/>
                <a:cs typeface="Arial"/>
              </a:rPr>
              <a:t> </a:t>
            </a:r>
            <a:r>
              <a:rPr sz="1071" spc="-10" dirty="0">
                <a:latin typeface="Arial"/>
                <a:cs typeface="Arial"/>
              </a:rPr>
              <a:t>heat.</a:t>
            </a:r>
            <a:endParaRPr sz="1071" dirty="0">
              <a:latin typeface="Arial"/>
              <a:cs typeface="Arial"/>
            </a:endParaRPr>
          </a:p>
          <a:p>
            <a:pPr marL="454543" indent="-219541" algn="just">
              <a:spcBef>
                <a:spcPts val="560"/>
              </a:spcBef>
              <a:buAutoNum type="alphaLcPeriod" startAt="3"/>
              <a:tabLst>
                <a:tab pos="454543" algn="l"/>
                <a:tab pos="457636" algn="l"/>
              </a:tabLst>
            </a:pPr>
            <a:r>
              <a:rPr sz="1071" dirty="0">
                <a:latin typeface="Arial"/>
                <a:cs typeface="Arial"/>
              </a:rPr>
              <a:t>High</a:t>
            </a:r>
            <a:r>
              <a:rPr sz="1071" spc="83" dirty="0">
                <a:latin typeface="Arial"/>
                <a:cs typeface="Arial"/>
              </a:rPr>
              <a:t> </a:t>
            </a:r>
            <a:r>
              <a:rPr sz="1071" dirty="0">
                <a:latin typeface="Arial"/>
                <a:cs typeface="Arial"/>
              </a:rPr>
              <a:t>pressure</a:t>
            </a:r>
            <a:r>
              <a:rPr sz="1071" spc="88" dirty="0">
                <a:latin typeface="Arial"/>
                <a:cs typeface="Arial"/>
              </a:rPr>
              <a:t> </a:t>
            </a:r>
            <a:r>
              <a:rPr sz="1071" dirty="0">
                <a:latin typeface="Arial"/>
                <a:cs typeface="Arial"/>
              </a:rPr>
              <a:t>–</a:t>
            </a:r>
            <a:r>
              <a:rPr sz="1071" spc="88" dirty="0">
                <a:latin typeface="Arial"/>
                <a:cs typeface="Arial"/>
              </a:rPr>
              <a:t> </a:t>
            </a:r>
            <a:r>
              <a:rPr sz="1071" dirty="0">
                <a:latin typeface="Arial"/>
                <a:cs typeface="Arial"/>
              </a:rPr>
              <a:t>Excessively</a:t>
            </a:r>
            <a:r>
              <a:rPr sz="1071" spc="88" dirty="0">
                <a:latin typeface="Arial"/>
                <a:cs typeface="Arial"/>
              </a:rPr>
              <a:t> </a:t>
            </a:r>
            <a:r>
              <a:rPr sz="1071" dirty="0">
                <a:latin typeface="Arial"/>
                <a:cs typeface="Arial"/>
              </a:rPr>
              <a:t>high</a:t>
            </a:r>
            <a:r>
              <a:rPr sz="1071" spc="88" dirty="0">
                <a:latin typeface="Arial"/>
                <a:cs typeface="Arial"/>
              </a:rPr>
              <a:t> </a:t>
            </a:r>
            <a:r>
              <a:rPr sz="1071" dirty="0">
                <a:latin typeface="Arial"/>
                <a:cs typeface="Arial"/>
              </a:rPr>
              <a:t>system</a:t>
            </a:r>
            <a:r>
              <a:rPr sz="1071" spc="83" dirty="0">
                <a:latin typeface="Arial"/>
                <a:cs typeface="Arial"/>
              </a:rPr>
              <a:t> </a:t>
            </a:r>
            <a:r>
              <a:rPr sz="1071" dirty="0">
                <a:latin typeface="Arial"/>
                <a:cs typeface="Arial"/>
              </a:rPr>
              <a:t>pressure</a:t>
            </a:r>
            <a:r>
              <a:rPr sz="1071" spc="88" dirty="0">
                <a:latin typeface="Arial"/>
                <a:cs typeface="Arial"/>
              </a:rPr>
              <a:t> </a:t>
            </a:r>
            <a:r>
              <a:rPr sz="1071" dirty="0">
                <a:latin typeface="Arial"/>
                <a:cs typeface="Arial"/>
              </a:rPr>
              <a:t>indicates</a:t>
            </a:r>
            <a:r>
              <a:rPr sz="1071" spc="83" dirty="0">
                <a:latin typeface="Arial"/>
                <a:cs typeface="Arial"/>
              </a:rPr>
              <a:t> </a:t>
            </a:r>
            <a:r>
              <a:rPr sz="1071" dirty="0">
                <a:latin typeface="Arial"/>
                <a:cs typeface="Arial"/>
              </a:rPr>
              <a:t>a</a:t>
            </a:r>
            <a:r>
              <a:rPr sz="1071" spc="88" dirty="0">
                <a:latin typeface="Arial"/>
                <a:cs typeface="Arial"/>
              </a:rPr>
              <a:t> </a:t>
            </a:r>
            <a:r>
              <a:rPr sz="1071" dirty="0">
                <a:latin typeface="Arial"/>
                <a:cs typeface="Arial"/>
              </a:rPr>
              <a:t>malfunction.</a:t>
            </a:r>
            <a:r>
              <a:rPr sz="1071" spc="83" dirty="0">
                <a:latin typeface="Arial"/>
                <a:cs typeface="Arial"/>
              </a:rPr>
              <a:t> </a:t>
            </a:r>
            <a:r>
              <a:rPr sz="1071" dirty="0">
                <a:latin typeface="Arial"/>
                <a:cs typeface="Arial"/>
              </a:rPr>
              <a:t>In</a:t>
            </a:r>
            <a:r>
              <a:rPr sz="1071" spc="88" dirty="0">
                <a:latin typeface="Arial"/>
                <a:cs typeface="Arial"/>
              </a:rPr>
              <a:t> </a:t>
            </a:r>
            <a:r>
              <a:rPr sz="1071" dirty="0">
                <a:latin typeface="Arial"/>
                <a:cs typeface="Arial"/>
              </a:rPr>
              <a:t>event</a:t>
            </a:r>
            <a:r>
              <a:rPr sz="1071" spc="88" dirty="0">
                <a:latin typeface="Arial"/>
                <a:cs typeface="Arial"/>
              </a:rPr>
              <a:t> </a:t>
            </a:r>
            <a:r>
              <a:rPr sz="1071" spc="-24" dirty="0">
                <a:latin typeface="Arial"/>
                <a:cs typeface="Arial"/>
              </a:rPr>
              <a:t>of</a:t>
            </a:r>
            <a:endParaRPr sz="1071" dirty="0">
              <a:latin typeface="Arial"/>
              <a:cs typeface="Arial"/>
            </a:endParaRPr>
          </a:p>
          <a:p>
            <a:pPr marL="457017" marR="4947" algn="just">
              <a:lnSpc>
                <a:spcPct val="143700"/>
              </a:lnSpc>
              <a:spcBef>
                <a:spcPts val="5"/>
              </a:spcBef>
            </a:pPr>
            <a:r>
              <a:rPr sz="1071" spc="-10" dirty="0">
                <a:latin typeface="Arial"/>
                <a:cs typeface="Arial"/>
              </a:rPr>
              <a:t>sensing</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high</a:t>
            </a:r>
            <a:r>
              <a:rPr sz="1071" spc="-34" dirty="0">
                <a:latin typeface="Arial"/>
                <a:cs typeface="Arial"/>
              </a:rPr>
              <a:t> </a:t>
            </a:r>
            <a:r>
              <a:rPr sz="1071" dirty="0">
                <a:latin typeface="Arial"/>
                <a:cs typeface="Arial"/>
              </a:rPr>
              <a:t>pressure</a:t>
            </a:r>
            <a:r>
              <a:rPr sz="1071" spc="-34" dirty="0">
                <a:latin typeface="Arial"/>
                <a:cs typeface="Arial"/>
              </a:rPr>
              <a:t> </a:t>
            </a:r>
            <a:r>
              <a:rPr sz="1071" spc="-10" dirty="0">
                <a:latin typeface="Arial"/>
                <a:cs typeface="Arial"/>
              </a:rPr>
              <a:t>approximately</a:t>
            </a:r>
            <a:r>
              <a:rPr sz="1071" spc="-34" dirty="0">
                <a:latin typeface="Arial"/>
                <a:cs typeface="Arial"/>
              </a:rPr>
              <a:t> </a:t>
            </a:r>
            <a:r>
              <a:rPr sz="1071" dirty="0">
                <a:latin typeface="Arial"/>
                <a:cs typeface="Arial"/>
              </a:rPr>
              <a:t>30–35</a:t>
            </a:r>
            <a:r>
              <a:rPr sz="1071" spc="-34" dirty="0">
                <a:latin typeface="Arial"/>
                <a:cs typeface="Arial"/>
              </a:rPr>
              <a:t> </a:t>
            </a:r>
            <a:r>
              <a:rPr sz="1071" dirty="0">
                <a:latin typeface="Arial"/>
                <a:cs typeface="Arial"/>
              </a:rPr>
              <a:t>bar,</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pressure</a:t>
            </a:r>
            <a:r>
              <a:rPr sz="1071" spc="-34" dirty="0">
                <a:latin typeface="Arial"/>
                <a:cs typeface="Arial"/>
              </a:rPr>
              <a:t> </a:t>
            </a:r>
            <a:r>
              <a:rPr sz="1071" dirty="0">
                <a:latin typeface="Arial"/>
                <a:cs typeface="Arial"/>
              </a:rPr>
              <a:t>switch</a:t>
            </a:r>
            <a:r>
              <a:rPr sz="1071" spc="-34" dirty="0">
                <a:latin typeface="Arial"/>
                <a:cs typeface="Arial"/>
              </a:rPr>
              <a:t> </a:t>
            </a:r>
            <a:r>
              <a:rPr sz="1071" spc="-10" dirty="0">
                <a:latin typeface="Arial"/>
                <a:cs typeface="Arial"/>
              </a:rPr>
              <a:t>de-energizes</a:t>
            </a:r>
            <a:r>
              <a:rPr sz="1071" spc="-44" dirty="0">
                <a:latin typeface="Arial"/>
                <a:cs typeface="Arial"/>
              </a:rPr>
              <a:t> </a:t>
            </a:r>
            <a:r>
              <a:rPr sz="1071" spc="-24" dirty="0">
                <a:latin typeface="Arial"/>
                <a:cs typeface="Arial"/>
              </a:rPr>
              <a:t>the </a:t>
            </a:r>
            <a:r>
              <a:rPr sz="1071" dirty="0">
                <a:latin typeface="Arial"/>
                <a:cs typeface="Arial"/>
              </a:rPr>
              <a:t>compressor</a:t>
            </a:r>
            <a:r>
              <a:rPr sz="1071" spc="5" dirty="0">
                <a:latin typeface="Arial"/>
                <a:cs typeface="Arial"/>
              </a:rPr>
              <a:t> </a:t>
            </a:r>
            <a:r>
              <a:rPr sz="1071" dirty="0">
                <a:latin typeface="Arial"/>
                <a:cs typeface="Arial"/>
              </a:rPr>
              <a:t>via</a:t>
            </a:r>
            <a:r>
              <a:rPr sz="1071" spc="10" dirty="0">
                <a:latin typeface="Arial"/>
                <a:cs typeface="Arial"/>
              </a:rPr>
              <a:t> </a:t>
            </a:r>
            <a:r>
              <a:rPr sz="1071" dirty="0">
                <a:latin typeface="Arial"/>
                <a:cs typeface="Arial"/>
              </a:rPr>
              <a:t>compressor</a:t>
            </a:r>
            <a:r>
              <a:rPr sz="1071" spc="10" dirty="0">
                <a:latin typeface="Arial"/>
                <a:cs typeface="Arial"/>
              </a:rPr>
              <a:t> </a:t>
            </a:r>
            <a:r>
              <a:rPr sz="1071" dirty="0">
                <a:latin typeface="Arial"/>
                <a:cs typeface="Arial"/>
              </a:rPr>
              <a:t>clutch.</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switch</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normally</a:t>
            </a:r>
            <a:r>
              <a:rPr sz="1071" spc="10" dirty="0">
                <a:latin typeface="Arial"/>
                <a:cs typeface="Arial"/>
              </a:rPr>
              <a:t> </a:t>
            </a:r>
            <a:r>
              <a:rPr sz="1071" dirty="0">
                <a:latin typeface="Arial"/>
                <a:cs typeface="Arial"/>
              </a:rPr>
              <a:t>positioned</a:t>
            </a:r>
            <a:r>
              <a:rPr sz="1071" spc="15" dirty="0">
                <a:latin typeface="Arial"/>
                <a:cs typeface="Arial"/>
              </a:rPr>
              <a:t> </a:t>
            </a:r>
            <a:r>
              <a:rPr sz="1071" dirty="0">
                <a:latin typeface="Arial"/>
                <a:cs typeface="Arial"/>
              </a:rPr>
              <a:t>on</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high</a:t>
            </a:r>
            <a:r>
              <a:rPr sz="1071" spc="5" dirty="0">
                <a:latin typeface="Arial"/>
                <a:cs typeface="Arial"/>
              </a:rPr>
              <a:t> </a:t>
            </a:r>
            <a:r>
              <a:rPr sz="1071" dirty="0">
                <a:latin typeface="Arial"/>
                <a:cs typeface="Arial"/>
              </a:rPr>
              <a:t>side</a:t>
            </a:r>
            <a:r>
              <a:rPr sz="1071" spc="5" dirty="0">
                <a:latin typeface="Arial"/>
                <a:cs typeface="Arial"/>
              </a:rPr>
              <a:t> </a:t>
            </a:r>
            <a:r>
              <a:rPr sz="1071" spc="-24" dirty="0">
                <a:latin typeface="Arial"/>
                <a:cs typeface="Arial"/>
              </a:rPr>
              <a:t>of </a:t>
            </a:r>
            <a:r>
              <a:rPr sz="1071" dirty="0">
                <a:latin typeface="Arial"/>
                <a:cs typeface="Arial"/>
              </a:rPr>
              <a:t>the</a:t>
            </a:r>
            <a:r>
              <a:rPr sz="1071" spc="-10" dirty="0">
                <a:latin typeface="Arial"/>
                <a:cs typeface="Arial"/>
              </a:rPr>
              <a:t> system.</a:t>
            </a:r>
            <a:endParaRPr sz="1071" dirty="0">
              <a:latin typeface="Arial"/>
              <a:cs typeface="Arial"/>
            </a:endParaRPr>
          </a:p>
          <a:p>
            <a:pPr marL="12369" algn="just">
              <a:spcBef>
                <a:spcPts val="1125"/>
              </a:spcBef>
            </a:pPr>
            <a:r>
              <a:rPr sz="1071" dirty="0">
                <a:latin typeface="Arial"/>
                <a:cs typeface="Arial"/>
              </a:rPr>
              <a:t>The</a:t>
            </a:r>
            <a:r>
              <a:rPr sz="1071" spc="-24" dirty="0">
                <a:latin typeface="Arial"/>
                <a:cs typeface="Arial"/>
              </a:rPr>
              <a:t> </a:t>
            </a:r>
            <a:r>
              <a:rPr sz="1071" dirty="0">
                <a:latin typeface="Arial"/>
                <a:cs typeface="Arial"/>
              </a:rPr>
              <a:t>pressure</a:t>
            </a:r>
            <a:r>
              <a:rPr sz="1071" spc="-24" dirty="0">
                <a:latin typeface="Arial"/>
                <a:cs typeface="Arial"/>
              </a:rPr>
              <a:t> </a:t>
            </a:r>
            <a:r>
              <a:rPr sz="1071" dirty="0">
                <a:latin typeface="Arial"/>
                <a:cs typeface="Arial"/>
              </a:rPr>
              <a:t>switch</a:t>
            </a:r>
            <a:r>
              <a:rPr sz="1071" spc="-2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connected</a:t>
            </a:r>
            <a:r>
              <a:rPr sz="1071" spc="-1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series</a:t>
            </a:r>
            <a:r>
              <a:rPr sz="1071" spc="-24" dirty="0">
                <a:latin typeface="Arial"/>
                <a:cs typeface="Arial"/>
              </a:rPr>
              <a:t> </a:t>
            </a:r>
            <a:r>
              <a:rPr sz="1071" dirty="0">
                <a:latin typeface="Arial"/>
                <a:cs typeface="Arial"/>
              </a:rPr>
              <a:t>with</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24" dirty="0">
                <a:latin typeface="Arial"/>
                <a:cs typeface="Arial"/>
              </a:rPr>
              <a:t> </a:t>
            </a:r>
            <a:r>
              <a:rPr sz="1071" spc="-10" dirty="0">
                <a:latin typeface="Arial"/>
                <a:cs typeface="Arial"/>
              </a:rPr>
              <a:t>clutch.</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49</a:t>
            </a:r>
          </a:p>
        </p:txBody>
      </p:sp>
      <p:sp>
        <p:nvSpPr>
          <p:cNvPr id="7" name="object 3">
            <a:extLst>
              <a:ext uri="{FF2B5EF4-FFF2-40B4-BE49-F238E27FC236}">
                <a16:creationId xmlns:a16="http://schemas.microsoft.com/office/drawing/2014/main" id="{B75E8517-8738-B7FF-3574-88EE653D864C}"/>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1" y="888954"/>
            <a:ext cx="5812948" cy="8404038"/>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4947" algn="just">
              <a:lnSpc>
                <a:spcPct val="143700"/>
              </a:lnSpc>
            </a:pPr>
            <a:r>
              <a:rPr sz="1071" dirty="0">
                <a:latin typeface="Arial"/>
                <a:cs typeface="Arial"/>
              </a:rPr>
              <a:t>Some</a:t>
            </a:r>
            <a:r>
              <a:rPr sz="1071" spc="63" dirty="0">
                <a:latin typeface="Arial"/>
                <a:cs typeface="Arial"/>
              </a:rPr>
              <a:t> </a:t>
            </a:r>
            <a:r>
              <a:rPr sz="1071" dirty="0">
                <a:latin typeface="Arial"/>
                <a:cs typeface="Arial"/>
              </a:rPr>
              <a:t>vehicles</a:t>
            </a:r>
            <a:r>
              <a:rPr sz="1071" spc="73" dirty="0">
                <a:latin typeface="Arial"/>
                <a:cs typeface="Arial"/>
              </a:rPr>
              <a:t> </a:t>
            </a:r>
            <a:r>
              <a:rPr sz="1071" dirty="0">
                <a:latin typeface="Arial"/>
                <a:cs typeface="Arial"/>
              </a:rPr>
              <a:t>using</a:t>
            </a:r>
            <a:r>
              <a:rPr sz="1071" spc="63"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Cycling</a:t>
            </a:r>
            <a:r>
              <a:rPr sz="1071" spc="68" dirty="0">
                <a:latin typeface="Arial"/>
                <a:cs typeface="Arial"/>
              </a:rPr>
              <a:t> </a:t>
            </a:r>
            <a:r>
              <a:rPr sz="1071" dirty="0">
                <a:latin typeface="Arial"/>
                <a:cs typeface="Arial"/>
              </a:rPr>
              <a:t>Clutch</a:t>
            </a:r>
            <a:r>
              <a:rPr sz="1071" spc="68" dirty="0">
                <a:latin typeface="Arial"/>
                <a:cs typeface="Arial"/>
              </a:rPr>
              <a:t> </a:t>
            </a:r>
            <a:r>
              <a:rPr sz="1071" dirty="0">
                <a:latin typeface="Arial"/>
                <a:cs typeface="Arial"/>
              </a:rPr>
              <a:t>Orifice</a:t>
            </a:r>
            <a:r>
              <a:rPr sz="1071" spc="63" dirty="0">
                <a:latin typeface="Arial"/>
                <a:cs typeface="Arial"/>
              </a:rPr>
              <a:t> </a:t>
            </a:r>
            <a:r>
              <a:rPr sz="1071" dirty="0">
                <a:latin typeface="Arial"/>
                <a:cs typeface="Arial"/>
              </a:rPr>
              <a:t>Tube</a:t>
            </a:r>
            <a:r>
              <a:rPr sz="1071" spc="68" dirty="0">
                <a:latin typeface="Arial"/>
                <a:cs typeface="Arial"/>
              </a:rPr>
              <a:t> </a:t>
            </a:r>
            <a:r>
              <a:rPr sz="1071" dirty="0">
                <a:latin typeface="Arial"/>
                <a:cs typeface="Arial"/>
              </a:rPr>
              <a:t>(CCOT)</a:t>
            </a:r>
            <a:r>
              <a:rPr sz="1071" spc="73" dirty="0">
                <a:latin typeface="Arial"/>
                <a:cs typeface="Arial"/>
              </a:rPr>
              <a:t> </a:t>
            </a:r>
            <a:r>
              <a:rPr sz="1071" dirty="0">
                <a:latin typeface="Arial"/>
                <a:cs typeface="Arial"/>
              </a:rPr>
              <a:t>system</a:t>
            </a:r>
            <a:r>
              <a:rPr sz="1071" spc="68" dirty="0">
                <a:latin typeface="Arial"/>
                <a:cs typeface="Arial"/>
              </a:rPr>
              <a:t> </a:t>
            </a:r>
            <a:r>
              <a:rPr sz="1071" dirty="0">
                <a:latin typeface="Arial"/>
                <a:cs typeface="Arial"/>
              </a:rPr>
              <a:t>utilize</a:t>
            </a:r>
            <a:r>
              <a:rPr sz="1071" spc="68" dirty="0">
                <a:latin typeface="Arial"/>
                <a:cs typeface="Arial"/>
              </a:rPr>
              <a:t> </a:t>
            </a:r>
            <a:r>
              <a:rPr sz="1071" dirty="0">
                <a:latin typeface="Arial"/>
                <a:cs typeface="Arial"/>
              </a:rPr>
              <a:t>a</a:t>
            </a:r>
            <a:r>
              <a:rPr sz="1071" spc="63" dirty="0">
                <a:latin typeface="Arial"/>
                <a:cs typeface="Arial"/>
              </a:rPr>
              <a:t> </a:t>
            </a:r>
            <a:r>
              <a:rPr sz="1071" dirty="0">
                <a:latin typeface="Arial"/>
                <a:cs typeface="Arial"/>
              </a:rPr>
              <a:t>pressure</a:t>
            </a:r>
            <a:r>
              <a:rPr sz="1071" spc="68" dirty="0">
                <a:latin typeface="Arial"/>
                <a:cs typeface="Arial"/>
              </a:rPr>
              <a:t> </a:t>
            </a:r>
            <a:r>
              <a:rPr sz="1071" spc="-10" dirty="0">
                <a:latin typeface="Arial"/>
                <a:cs typeface="Arial"/>
              </a:rPr>
              <a:t>switch </a:t>
            </a:r>
            <a:r>
              <a:rPr sz="1071" dirty="0">
                <a:latin typeface="Arial"/>
                <a:cs typeface="Arial"/>
              </a:rPr>
              <a:t>located</a:t>
            </a:r>
            <a:r>
              <a:rPr sz="1071" spc="-3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low</a:t>
            </a:r>
            <a:r>
              <a:rPr sz="1071" spc="-29" dirty="0">
                <a:latin typeface="Arial"/>
                <a:cs typeface="Arial"/>
              </a:rPr>
              <a:t> </a:t>
            </a:r>
            <a:r>
              <a:rPr sz="1071" dirty="0">
                <a:latin typeface="Arial"/>
                <a:cs typeface="Arial"/>
              </a:rPr>
              <a:t>side</a:t>
            </a:r>
            <a:r>
              <a:rPr sz="1071" spc="-34"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air</a:t>
            </a:r>
            <a:r>
              <a:rPr sz="1071" spc="-29" dirty="0">
                <a:latin typeface="Arial"/>
                <a:cs typeface="Arial"/>
              </a:rPr>
              <a:t> </a:t>
            </a:r>
            <a:r>
              <a:rPr sz="1071" spc="-10" dirty="0">
                <a:latin typeface="Arial"/>
                <a:cs typeface="Arial"/>
              </a:rPr>
              <a:t>conditioning</a:t>
            </a:r>
            <a:r>
              <a:rPr sz="1071" spc="-3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between</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evaporator</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compressor</a:t>
            </a:r>
            <a:r>
              <a:rPr sz="1071" spc="-34" dirty="0">
                <a:latin typeface="Arial"/>
                <a:cs typeface="Arial"/>
              </a:rPr>
              <a:t> </a:t>
            </a:r>
            <a:r>
              <a:rPr sz="1071" spc="-24" dirty="0">
                <a:latin typeface="Arial"/>
                <a:cs typeface="Arial"/>
              </a:rPr>
              <a:t>for </a:t>
            </a:r>
            <a:r>
              <a:rPr sz="1071" dirty="0">
                <a:latin typeface="Arial"/>
                <a:cs typeface="Arial"/>
              </a:rPr>
              <a:t>compressor</a:t>
            </a:r>
            <a:r>
              <a:rPr sz="1071" spc="-29" dirty="0">
                <a:latin typeface="Arial"/>
                <a:cs typeface="Arial"/>
              </a:rPr>
              <a:t> </a:t>
            </a:r>
            <a:r>
              <a:rPr sz="1071" spc="-10" dirty="0">
                <a:latin typeface="Arial"/>
                <a:cs typeface="Arial"/>
              </a:rPr>
              <a:t>control.</a:t>
            </a:r>
            <a:endParaRPr sz="1071" dirty="0">
              <a:latin typeface="Arial"/>
              <a:cs typeface="Arial"/>
            </a:endParaRPr>
          </a:p>
          <a:p>
            <a:pPr marL="452069" lvl="1" indent="-439700" algn="just">
              <a:spcBef>
                <a:spcPts val="1154"/>
              </a:spcBef>
              <a:buFont typeface="Arial"/>
              <a:buAutoNum type="arabicPeriod" startAt="3"/>
              <a:tabLst>
                <a:tab pos="452069" algn="l"/>
              </a:tabLst>
            </a:pPr>
            <a:r>
              <a:rPr sz="1071" b="1" dirty="0">
                <a:latin typeface="Arial"/>
                <a:cs typeface="Arial"/>
              </a:rPr>
              <a:t>Pressure</a:t>
            </a:r>
            <a:r>
              <a:rPr sz="1071" b="1" spc="-44" dirty="0">
                <a:latin typeface="Arial"/>
                <a:cs typeface="Arial"/>
              </a:rPr>
              <a:t> </a:t>
            </a:r>
            <a:r>
              <a:rPr sz="1071" b="1" dirty="0">
                <a:latin typeface="Arial"/>
                <a:cs typeface="Arial"/>
              </a:rPr>
              <a:t>Control</a:t>
            </a:r>
            <a:r>
              <a:rPr sz="1071" b="1" spc="-39" dirty="0">
                <a:latin typeface="Arial"/>
                <a:cs typeface="Arial"/>
              </a:rPr>
              <a:t> </a:t>
            </a:r>
            <a:r>
              <a:rPr sz="1071" b="1" spc="-19" dirty="0">
                <a:latin typeface="Arial"/>
                <a:cs typeface="Arial"/>
              </a:rPr>
              <a:t>Valve</a:t>
            </a:r>
            <a:endParaRPr sz="1071" dirty="0">
              <a:latin typeface="Arial"/>
              <a:cs typeface="Arial"/>
            </a:endParaRPr>
          </a:p>
          <a:p>
            <a:pPr marL="453925" lvl="2" indent="-441557" algn="just">
              <a:spcBef>
                <a:spcPts val="1144"/>
              </a:spcBef>
              <a:buFont typeface="Arial"/>
              <a:buAutoNum type="arabicPeriod"/>
              <a:tabLst>
                <a:tab pos="453925" algn="l"/>
              </a:tabLst>
            </a:pPr>
            <a:r>
              <a:rPr sz="1071" b="1" dirty="0">
                <a:latin typeface="Arial"/>
                <a:cs typeface="Arial"/>
              </a:rPr>
              <a:t>A/C</a:t>
            </a:r>
            <a:r>
              <a:rPr sz="1071" b="1" spc="-34" dirty="0">
                <a:latin typeface="Arial"/>
                <a:cs typeface="Arial"/>
              </a:rPr>
              <a:t> </a:t>
            </a:r>
            <a:r>
              <a:rPr sz="1071" b="1" dirty="0">
                <a:latin typeface="Arial"/>
                <a:cs typeface="Arial"/>
              </a:rPr>
              <a:t>Demand</a:t>
            </a:r>
            <a:r>
              <a:rPr sz="1071" b="1" spc="-34" dirty="0">
                <a:latin typeface="Arial"/>
                <a:cs typeface="Arial"/>
              </a:rPr>
              <a:t> </a:t>
            </a:r>
            <a:r>
              <a:rPr sz="1071" b="1" spc="-19" dirty="0">
                <a:latin typeface="Arial"/>
                <a:cs typeface="Arial"/>
              </a:rPr>
              <a:t>High</a:t>
            </a:r>
            <a:endParaRPr sz="1071" dirty="0">
              <a:latin typeface="Arial"/>
              <a:cs typeface="Arial"/>
            </a:endParaRPr>
          </a:p>
          <a:p>
            <a:pPr marL="12369" marR="5566" algn="just">
              <a:lnSpc>
                <a:spcPct val="143800"/>
              </a:lnSpc>
              <a:spcBef>
                <a:spcPts val="584"/>
              </a:spcBef>
            </a:pPr>
            <a:r>
              <a:rPr sz="1071" dirty="0">
                <a:latin typeface="Arial"/>
                <a:cs typeface="Arial"/>
              </a:rPr>
              <a:t>During</a:t>
            </a:r>
            <a:r>
              <a:rPr sz="1071" spc="-49" dirty="0">
                <a:latin typeface="Arial"/>
                <a:cs typeface="Arial"/>
              </a:rPr>
              <a:t> </a:t>
            </a:r>
            <a:r>
              <a:rPr sz="1071" spc="-10" dirty="0">
                <a:latin typeface="Arial"/>
                <a:cs typeface="Arial"/>
              </a:rPr>
              <a:t>periods</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moderate</a:t>
            </a:r>
            <a:r>
              <a:rPr sz="1071" spc="-4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high</a:t>
            </a:r>
            <a:r>
              <a:rPr sz="1071" spc="-44" dirty="0">
                <a:latin typeface="Arial"/>
                <a:cs typeface="Arial"/>
              </a:rPr>
              <a:t> </a:t>
            </a:r>
            <a:r>
              <a:rPr sz="1071" dirty="0">
                <a:latin typeface="Arial"/>
                <a:cs typeface="Arial"/>
              </a:rPr>
              <a:t>A/C</a:t>
            </a:r>
            <a:r>
              <a:rPr sz="1071" spc="-49" dirty="0">
                <a:latin typeface="Arial"/>
                <a:cs typeface="Arial"/>
              </a:rPr>
              <a:t> </a:t>
            </a:r>
            <a:r>
              <a:rPr sz="1071" spc="-10" dirty="0">
                <a:latin typeface="Arial"/>
                <a:cs typeface="Arial"/>
              </a:rPr>
              <a:t>demand,</a:t>
            </a:r>
            <a:r>
              <a:rPr sz="1071" spc="-49" dirty="0">
                <a:latin typeface="Arial"/>
                <a:cs typeface="Arial"/>
              </a:rPr>
              <a:t> </a:t>
            </a:r>
            <a:r>
              <a:rPr sz="1071" dirty="0">
                <a:latin typeface="Arial"/>
                <a:cs typeface="Arial"/>
              </a:rPr>
              <a:t>system</a:t>
            </a:r>
            <a:r>
              <a:rPr sz="1071" spc="-49" dirty="0">
                <a:latin typeface="Arial"/>
                <a:cs typeface="Arial"/>
              </a:rPr>
              <a:t> </a:t>
            </a:r>
            <a:r>
              <a:rPr sz="1071" dirty="0">
                <a:latin typeface="Arial"/>
                <a:cs typeface="Arial"/>
              </a:rPr>
              <a:t>suction</a:t>
            </a:r>
            <a:r>
              <a:rPr sz="1071" spc="-39" dirty="0">
                <a:latin typeface="Arial"/>
                <a:cs typeface="Arial"/>
              </a:rPr>
              <a:t> </a:t>
            </a:r>
            <a:r>
              <a:rPr sz="1071" dirty="0">
                <a:latin typeface="Arial"/>
                <a:cs typeface="Arial"/>
              </a:rPr>
              <a:t>pressure</a:t>
            </a:r>
            <a:r>
              <a:rPr sz="1071" spc="-49" dirty="0">
                <a:latin typeface="Arial"/>
                <a:cs typeface="Arial"/>
              </a:rPr>
              <a:t> </a:t>
            </a:r>
            <a:r>
              <a:rPr sz="1071" dirty="0">
                <a:latin typeface="Arial"/>
                <a:cs typeface="Arial"/>
              </a:rPr>
              <a:t>will</a:t>
            </a:r>
            <a:r>
              <a:rPr sz="1071" spc="-44" dirty="0">
                <a:latin typeface="Arial"/>
                <a:cs typeface="Arial"/>
              </a:rPr>
              <a:t> </a:t>
            </a:r>
            <a:r>
              <a:rPr sz="1071" dirty="0">
                <a:latin typeface="Arial"/>
                <a:cs typeface="Arial"/>
              </a:rPr>
              <a:t>be</a:t>
            </a:r>
            <a:r>
              <a:rPr sz="1071" spc="-44" dirty="0">
                <a:latin typeface="Arial"/>
                <a:cs typeface="Arial"/>
              </a:rPr>
              <a:t> </a:t>
            </a:r>
            <a:r>
              <a:rPr sz="1071" dirty="0">
                <a:latin typeface="Arial"/>
                <a:cs typeface="Arial"/>
              </a:rPr>
              <a:t>greater</a:t>
            </a:r>
            <a:r>
              <a:rPr sz="1071" spc="-44" dirty="0">
                <a:latin typeface="Arial"/>
                <a:cs typeface="Arial"/>
              </a:rPr>
              <a:t> </a:t>
            </a:r>
            <a:r>
              <a:rPr sz="1071" dirty="0">
                <a:latin typeface="Arial"/>
                <a:cs typeface="Arial"/>
              </a:rPr>
              <a:t>than</a:t>
            </a:r>
            <a:r>
              <a:rPr sz="1071" spc="-49" dirty="0">
                <a:latin typeface="Arial"/>
                <a:cs typeface="Arial"/>
              </a:rPr>
              <a:t> </a:t>
            </a:r>
            <a:r>
              <a:rPr sz="1071" spc="-24" dirty="0">
                <a:latin typeface="Arial"/>
                <a:cs typeface="Arial"/>
              </a:rPr>
              <a:t>the </a:t>
            </a:r>
            <a:r>
              <a:rPr sz="1071" dirty="0">
                <a:latin typeface="Arial"/>
                <a:cs typeface="Arial"/>
              </a:rPr>
              <a:t>control</a:t>
            </a:r>
            <a:r>
              <a:rPr sz="1071" spc="214" dirty="0">
                <a:latin typeface="Arial"/>
                <a:cs typeface="Arial"/>
              </a:rPr>
              <a:t> </a:t>
            </a:r>
            <a:r>
              <a:rPr sz="1071" dirty="0">
                <a:latin typeface="Arial"/>
                <a:cs typeface="Arial"/>
              </a:rPr>
              <a:t>valve</a:t>
            </a:r>
            <a:r>
              <a:rPr sz="1071" spc="219" dirty="0">
                <a:latin typeface="Arial"/>
                <a:cs typeface="Arial"/>
              </a:rPr>
              <a:t> </a:t>
            </a:r>
            <a:r>
              <a:rPr sz="1071" dirty="0">
                <a:latin typeface="Arial"/>
                <a:cs typeface="Arial"/>
              </a:rPr>
              <a:t>set</a:t>
            </a:r>
            <a:r>
              <a:rPr sz="1071" spc="219" dirty="0">
                <a:latin typeface="Arial"/>
                <a:cs typeface="Arial"/>
              </a:rPr>
              <a:t> </a:t>
            </a:r>
            <a:r>
              <a:rPr sz="1071" dirty="0">
                <a:latin typeface="Arial"/>
                <a:cs typeface="Arial"/>
              </a:rPr>
              <a:t>point.</a:t>
            </a:r>
            <a:r>
              <a:rPr sz="1071" spc="214" dirty="0">
                <a:latin typeface="Arial"/>
                <a:cs typeface="Arial"/>
              </a:rPr>
              <a:t> </a:t>
            </a:r>
            <a:r>
              <a:rPr sz="1071" dirty="0">
                <a:latin typeface="Arial"/>
                <a:cs typeface="Arial"/>
              </a:rPr>
              <a:t>During</a:t>
            </a:r>
            <a:r>
              <a:rPr sz="1071" spc="219" dirty="0">
                <a:latin typeface="Arial"/>
                <a:cs typeface="Arial"/>
              </a:rPr>
              <a:t> </a:t>
            </a:r>
            <a:r>
              <a:rPr sz="1071" dirty="0">
                <a:latin typeface="Arial"/>
                <a:cs typeface="Arial"/>
              </a:rPr>
              <a:t>these</a:t>
            </a:r>
            <a:r>
              <a:rPr sz="1071" spc="214" dirty="0">
                <a:latin typeface="Arial"/>
                <a:cs typeface="Arial"/>
              </a:rPr>
              <a:t> </a:t>
            </a:r>
            <a:r>
              <a:rPr sz="1071" dirty="0">
                <a:latin typeface="Arial"/>
                <a:cs typeface="Arial"/>
              </a:rPr>
              <a:t>periods,</a:t>
            </a:r>
            <a:r>
              <a:rPr sz="1071" spc="214" dirty="0">
                <a:latin typeface="Arial"/>
                <a:cs typeface="Arial"/>
              </a:rPr>
              <a:t> </a:t>
            </a:r>
            <a:r>
              <a:rPr sz="1071" dirty="0">
                <a:latin typeface="Arial"/>
                <a:cs typeface="Arial"/>
              </a:rPr>
              <a:t>the</a:t>
            </a:r>
            <a:r>
              <a:rPr sz="1071" spc="219" dirty="0">
                <a:latin typeface="Arial"/>
                <a:cs typeface="Arial"/>
              </a:rPr>
              <a:t> </a:t>
            </a:r>
            <a:r>
              <a:rPr sz="1071" dirty="0">
                <a:latin typeface="Arial"/>
                <a:cs typeface="Arial"/>
              </a:rPr>
              <a:t>control</a:t>
            </a:r>
            <a:r>
              <a:rPr sz="1071" spc="214" dirty="0">
                <a:latin typeface="Arial"/>
                <a:cs typeface="Arial"/>
              </a:rPr>
              <a:t> </a:t>
            </a:r>
            <a:r>
              <a:rPr sz="1071" dirty="0">
                <a:latin typeface="Arial"/>
                <a:cs typeface="Arial"/>
              </a:rPr>
              <a:t>valve</a:t>
            </a:r>
            <a:r>
              <a:rPr sz="1071" spc="214" dirty="0">
                <a:latin typeface="Arial"/>
                <a:cs typeface="Arial"/>
              </a:rPr>
              <a:t> </a:t>
            </a:r>
            <a:r>
              <a:rPr sz="1071" dirty="0">
                <a:latin typeface="Arial"/>
                <a:cs typeface="Arial"/>
              </a:rPr>
              <a:t>maintains</a:t>
            </a:r>
            <a:r>
              <a:rPr sz="1071" spc="219" dirty="0">
                <a:latin typeface="Arial"/>
                <a:cs typeface="Arial"/>
              </a:rPr>
              <a:t> </a:t>
            </a:r>
            <a:r>
              <a:rPr sz="1071" dirty="0">
                <a:latin typeface="Arial"/>
                <a:cs typeface="Arial"/>
              </a:rPr>
              <a:t>a</a:t>
            </a:r>
            <a:r>
              <a:rPr sz="1071" spc="214" dirty="0">
                <a:latin typeface="Arial"/>
                <a:cs typeface="Arial"/>
              </a:rPr>
              <a:t> </a:t>
            </a:r>
            <a:r>
              <a:rPr sz="1071" dirty="0">
                <a:latin typeface="Arial"/>
                <a:cs typeface="Arial"/>
              </a:rPr>
              <a:t>bleed</a:t>
            </a:r>
            <a:r>
              <a:rPr sz="1071" spc="219" dirty="0">
                <a:latin typeface="Arial"/>
                <a:cs typeface="Arial"/>
              </a:rPr>
              <a:t> </a:t>
            </a:r>
            <a:r>
              <a:rPr sz="1071" dirty="0">
                <a:latin typeface="Arial"/>
                <a:cs typeface="Arial"/>
              </a:rPr>
              <a:t>from</a:t>
            </a:r>
            <a:r>
              <a:rPr sz="1071" spc="214" dirty="0">
                <a:latin typeface="Arial"/>
                <a:cs typeface="Arial"/>
              </a:rPr>
              <a:t> </a:t>
            </a:r>
            <a:r>
              <a:rPr sz="1071" spc="-24" dirty="0">
                <a:latin typeface="Arial"/>
                <a:cs typeface="Arial"/>
              </a:rPr>
              <a:t>the </a:t>
            </a:r>
            <a:r>
              <a:rPr sz="1071" dirty="0">
                <a:latin typeface="Arial"/>
                <a:cs typeface="Arial"/>
              </a:rPr>
              <a:t>crankcase</a:t>
            </a:r>
            <a:r>
              <a:rPr sz="1071" spc="102"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suction.</a:t>
            </a:r>
            <a:r>
              <a:rPr sz="1071" spc="102" dirty="0">
                <a:latin typeface="Arial"/>
                <a:cs typeface="Arial"/>
              </a:rPr>
              <a:t> </a:t>
            </a:r>
            <a:r>
              <a:rPr sz="1071" dirty="0">
                <a:latin typeface="Arial"/>
                <a:cs typeface="Arial"/>
              </a:rPr>
              <a:t>Crankcase</a:t>
            </a:r>
            <a:r>
              <a:rPr sz="1071" spc="102" dirty="0">
                <a:latin typeface="Arial"/>
                <a:cs typeface="Arial"/>
              </a:rPr>
              <a:t> </a:t>
            </a:r>
            <a:r>
              <a:rPr sz="1071" dirty="0">
                <a:latin typeface="Arial"/>
                <a:cs typeface="Arial"/>
              </a:rPr>
              <a:t>pressure</a:t>
            </a:r>
            <a:r>
              <a:rPr sz="1071" spc="102" dirty="0">
                <a:latin typeface="Arial"/>
                <a:cs typeface="Arial"/>
              </a:rPr>
              <a:t> </a:t>
            </a:r>
            <a:r>
              <a:rPr sz="1071" dirty="0">
                <a:latin typeface="Arial"/>
                <a:cs typeface="Arial"/>
              </a:rPr>
              <a:t>is</a:t>
            </a:r>
            <a:r>
              <a:rPr sz="1071" spc="107" dirty="0">
                <a:latin typeface="Arial"/>
                <a:cs typeface="Arial"/>
              </a:rPr>
              <a:t> </a:t>
            </a:r>
            <a:r>
              <a:rPr sz="1071" dirty="0">
                <a:latin typeface="Arial"/>
                <a:cs typeface="Arial"/>
              </a:rPr>
              <a:t>therefore</a:t>
            </a:r>
            <a:r>
              <a:rPr sz="1071" spc="102" dirty="0">
                <a:latin typeface="Arial"/>
                <a:cs typeface="Arial"/>
              </a:rPr>
              <a:t> </a:t>
            </a:r>
            <a:r>
              <a:rPr sz="1071" dirty="0">
                <a:latin typeface="Arial"/>
                <a:cs typeface="Arial"/>
              </a:rPr>
              <a:t>equal</a:t>
            </a:r>
            <a:r>
              <a:rPr sz="1071" spc="107"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suction</a:t>
            </a:r>
            <a:r>
              <a:rPr sz="1071" spc="97" dirty="0">
                <a:latin typeface="Arial"/>
                <a:cs typeface="Arial"/>
              </a:rPr>
              <a:t> </a:t>
            </a:r>
            <a:r>
              <a:rPr sz="1071" dirty="0">
                <a:latin typeface="Arial"/>
                <a:cs typeface="Arial"/>
              </a:rPr>
              <a:t>pressure.</a:t>
            </a:r>
            <a:r>
              <a:rPr sz="1071" spc="102" dirty="0">
                <a:latin typeface="Arial"/>
                <a:cs typeface="Arial"/>
              </a:rPr>
              <a:t> </a:t>
            </a:r>
            <a:r>
              <a:rPr sz="1071" dirty="0">
                <a:latin typeface="Arial"/>
                <a:cs typeface="Arial"/>
              </a:rPr>
              <a:t>The</a:t>
            </a:r>
            <a:r>
              <a:rPr sz="1071" spc="102" dirty="0">
                <a:latin typeface="Arial"/>
                <a:cs typeface="Arial"/>
              </a:rPr>
              <a:t> </a:t>
            </a:r>
            <a:r>
              <a:rPr sz="1071" spc="-10" dirty="0">
                <a:latin typeface="Arial"/>
                <a:cs typeface="Arial"/>
              </a:rPr>
              <a:t>wobble </a:t>
            </a:r>
            <a:r>
              <a:rPr sz="1071" dirty="0">
                <a:latin typeface="Arial"/>
                <a:cs typeface="Arial"/>
              </a:rPr>
              <a:t>plate</a:t>
            </a:r>
            <a:r>
              <a:rPr sz="1071" spc="-19" dirty="0">
                <a:latin typeface="Arial"/>
                <a:cs typeface="Arial"/>
              </a:rPr>
              <a:t> </a:t>
            </a:r>
            <a:r>
              <a:rPr sz="1071" dirty="0">
                <a:latin typeface="Arial"/>
                <a:cs typeface="Arial"/>
              </a:rPr>
              <a:t>angle</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therefore</a:t>
            </a:r>
            <a:r>
              <a:rPr sz="1071" spc="-19" dirty="0">
                <a:latin typeface="Arial"/>
                <a:cs typeface="Arial"/>
              </a:rPr>
              <a:t> </a:t>
            </a:r>
            <a:r>
              <a:rPr sz="1071" dirty="0">
                <a:latin typeface="Arial"/>
                <a:cs typeface="Arial"/>
              </a:rPr>
              <a:t>compressor</a:t>
            </a:r>
            <a:r>
              <a:rPr sz="1071" spc="-15" dirty="0">
                <a:latin typeface="Arial"/>
                <a:cs typeface="Arial"/>
              </a:rPr>
              <a:t> </a:t>
            </a:r>
            <a:r>
              <a:rPr sz="1071" dirty="0">
                <a:latin typeface="Arial"/>
                <a:cs typeface="Arial"/>
              </a:rPr>
              <a:t>displacement</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its</a:t>
            </a:r>
            <a:r>
              <a:rPr sz="1071" spc="-19" dirty="0">
                <a:latin typeface="Arial"/>
                <a:cs typeface="Arial"/>
              </a:rPr>
              <a:t> </a:t>
            </a:r>
            <a:r>
              <a:rPr sz="1071" spc="-10" dirty="0">
                <a:latin typeface="Arial"/>
                <a:cs typeface="Arial"/>
              </a:rPr>
              <a:t>maximum.</a:t>
            </a:r>
            <a:endParaRPr sz="1071" dirty="0">
              <a:latin typeface="Arial"/>
              <a:cs typeface="Arial"/>
            </a:endParaRPr>
          </a:p>
          <a:p>
            <a:pPr marL="453925" lvl="2" indent="-441557" algn="just">
              <a:spcBef>
                <a:spcPts val="1144"/>
              </a:spcBef>
              <a:buFont typeface="Arial"/>
              <a:buAutoNum type="arabicPeriod" startAt="2"/>
              <a:tabLst>
                <a:tab pos="453925" algn="l"/>
              </a:tabLst>
            </a:pPr>
            <a:r>
              <a:rPr sz="1071" b="1" dirty="0">
                <a:latin typeface="Arial"/>
                <a:cs typeface="Arial"/>
              </a:rPr>
              <a:t>A/C</a:t>
            </a:r>
            <a:r>
              <a:rPr sz="1071" b="1" spc="-39" dirty="0">
                <a:latin typeface="Arial"/>
                <a:cs typeface="Arial"/>
              </a:rPr>
              <a:t> </a:t>
            </a:r>
            <a:r>
              <a:rPr sz="1071" b="1" dirty="0">
                <a:latin typeface="Arial"/>
                <a:cs typeface="Arial"/>
              </a:rPr>
              <a:t>Demand</a:t>
            </a:r>
            <a:r>
              <a:rPr sz="1071" b="1" spc="-34" dirty="0">
                <a:latin typeface="Arial"/>
                <a:cs typeface="Arial"/>
              </a:rPr>
              <a:t> </a:t>
            </a:r>
            <a:r>
              <a:rPr sz="1071" b="1" spc="-24" dirty="0">
                <a:latin typeface="Arial"/>
                <a:cs typeface="Arial"/>
              </a:rPr>
              <a:t>low</a:t>
            </a:r>
            <a:endParaRPr sz="1071" dirty="0">
              <a:latin typeface="Arial"/>
              <a:cs typeface="Arial"/>
            </a:endParaRPr>
          </a:p>
          <a:p>
            <a:pPr marL="12369" marR="4947" algn="just">
              <a:lnSpc>
                <a:spcPct val="143800"/>
              </a:lnSpc>
              <a:spcBef>
                <a:spcPts val="579"/>
              </a:spcBef>
            </a:pPr>
            <a:r>
              <a:rPr sz="1071" dirty="0">
                <a:latin typeface="Arial"/>
                <a:cs typeface="Arial"/>
              </a:rPr>
              <a:t>During</a:t>
            </a:r>
            <a:r>
              <a:rPr sz="1071" spc="88" dirty="0">
                <a:latin typeface="Arial"/>
                <a:cs typeface="Arial"/>
              </a:rPr>
              <a:t> </a:t>
            </a:r>
            <a:r>
              <a:rPr sz="1071" dirty="0">
                <a:latin typeface="Arial"/>
                <a:cs typeface="Arial"/>
              </a:rPr>
              <a:t>periods</a:t>
            </a:r>
            <a:r>
              <a:rPr sz="1071" spc="93" dirty="0">
                <a:latin typeface="Arial"/>
                <a:cs typeface="Arial"/>
              </a:rPr>
              <a:t> </a:t>
            </a:r>
            <a:r>
              <a:rPr sz="1071" dirty="0">
                <a:latin typeface="Arial"/>
                <a:cs typeface="Arial"/>
              </a:rPr>
              <a:t>of</a:t>
            </a:r>
            <a:r>
              <a:rPr sz="1071" spc="93" dirty="0">
                <a:latin typeface="Arial"/>
                <a:cs typeface="Arial"/>
              </a:rPr>
              <a:t> </a:t>
            </a:r>
            <a:r>
              <a:rPr sz="1071" dirty="0">
                <a:latin typeface="Arial"/>
                <a:cs typeface="Arial"/>
              </a:rPr>
              <a:t>low</a:t>
            </a:r>
            <a:r>
              <a:rPr sz="1071" spc="88" dirty="0">
                <a:latin typeface="Arial"/>
                <a:cs typeface="Arial"/>
              </a:rPr>
              <a:t> </a:t>
            </a:r>
            <a:r>
              <a:rPr sz="1071" dirty="0">
                <a:latin typeface="Arial"/>
                <a:cs typeface="Arial"/>
              </a:rPr>
              <a:t>to</a:t>
            </a:r>
            <a:r>
              <a:rPr sz="1071" spc="88" dirty="0">
                <a:latin typeface="Arial"/>
                <a:cs typeface="Arial"/>
              </a:rPr>
              <a:t> </a:t>
            </a:r>
            <a:r>
              <a:rPr sz="1071" dirty="0">
                <a:latin typeface="Arial"/>
                <a:cs typeface="Arial"/>
              </a:rPr>
              <a:t>moderate</a:t>
            </a:r>
            <a:r>
              <a:rPr sz="1071" spc="93" dirty="0">
                <a:latin typeface="Arial"/>
                <a:cs typeface="Arial"/>
              </a:rPr>
              <a:t> </a:t>
            </a:r>
            <a:r>
              <a:rPr sz="1071" dirty="0">
                <a:latin typeface="Arial"/>
                <a:cs typeface="Arial"/>
              </a:rPr>
              <a:t>A/C</a:t>
            </a:r>
            <a:r>
              <a:rPr sz="1071" spc="88" dirty="0">
                <a:latin typeface="Arial"/>
                <a:cs typeface="Arial"/>
              </a:rPr>
              <a:t> </a:t>
            </a:r>
            <a:r>
              <a:rPr sz="1071" dirty="0">
                <a:latin typeface="Arial"/>
                <a:cs typeface="Arial"/>
              </a:rPr>
              <a:t>demand,</a:t>
            </a:r>
            <a:r>
              <a:rPr sz="1071" spc="93" dirty="0">
                <a:latin typeface="Arial"/>
                <a:cs typeface="Arial"/>
              </a:rPr>
              <a:t> </a:t>
            </a:r>
            <a:r>
              <a:rPr sz="1071" dirty="0">
                <a:latin typeface="Arial"/>
                <a:cs typeface="Arial"/>
              </a:rPr>
              <a:t>system</a:t>
            </a:r>
            <a:r>
              <a:rPr sz="1071" spc="88" dirty="0">
                <a:latin typeface="Arial"/>
                <a:cs typeface="Arial"/>
              </a:rPr>
              <a:t> </a:t>
            </a:r>
            <a:r>
              <a:rPr sz="1071" dirty="0">
                <a:latin typeface="Arial"/>
                <a:cs typeface="Arial"/>
              </a:rPr>
              <a:t>suction</a:t>
            </a:r>
            <a:r>
              <a:rPr sz="1071" spc="93" dirty="0">
                <a:latin typeface="Arial"/>
                <a:cs typeface="Arial"/>
              </a:rPr>
              <a:t> </a:t>
            </a:r>
            <a:r>
              <a:rPr sz="1071" dirty="0">
                <a:latin typeface="Arial"/>
                <a:cs typeface="Arial"/>
              </a:rPr>
              <a:t>pressure</a:t>
            </a:r>
            <a:r>
              <a:rPr sz="1071" spc="93" dirty="0">
                <a:latin typeface="Arial"/>
                <a:cs typeface="Arial"/>
              </a:rPr>
              <a:t> </a:t>
            </a:r>
            <a:r>
              <a:rPr sz="1071" dirty="0">
                <a:latin typeface="Arial"/>
                <a:cs typeface="Arial"/>
              </a:rPr>
              <a:t>will</a:t>
            </a:r>
            <a:r>
              <a:rPr sz="1071" spc="93" dirty="0">
                <a:latin typeface="Arial"/>
                <a:cs typeface="Arial"/>
              </a:rPr>
              <a:t> </a:t>
            </a:r>
            <a:r>
              <a:rPr sz="1071" dirty="0">
                <a:latin typeface="Arial"/>
                <a:cs typeface="Arial"/>
              </a:rPr>
              <a:t>decrease</a:t>
            </a:r>
            <a:r>
              <a:rPr sz="1071" spc="93" dirty="0">
                <a:latin typeface="Arial"/>
                <a:cs typeface="Arial"/>
              </a:rPr>
              <a:t> </a:t>
            </a:r>
            <a:r>
              <a:rPr sz="1071" dirty="0">
                <a:latin typeface="Arial"/>
                <a:cs typeface="Arial"/>
              </a:rPr>
              <a:t>to</a:t>
            </a:r>
            <a:r>
              <a:rPr sz="1071" spc="93" dirty="0">
                <a:latin typeface="Arial"/>
                <a:cs typeface="Arial"/>
              </a:rPr>
              <a:t> </a:t>
            </a:r>
            <a:r>
              <a:rPr sz="1071" spc="-24" dirty="0">
                <a:latin typeface="Arial"/>
                <a:cs typeface="Arial"/>
              </a:rPr>
              <a:t>the </a:t>
            </a:r>
            <a:r>
              <a:rPr sz="1071" dirty="0">
                <a:latin typeface="Arial"/>
                <a:cs typeface="Arial"/>
              </a:rPr>
              <a:t>control</a:t>
            </a:r>
            <a:r>
              <a:rPr sz="1071" spc="-19" dirty="0">
                <a:latin typeface="Arial"/>
                <a:cs typeface="Arial"/>
              </a:rPr>
              <a:t> </a:t>
            </a:r>
            <a:r>
              <a:rPr sz="1071" dirty="0">
                <a:latin typeface="Arial"/>
                <a:cs typeface="Arial"/>
              </a:rPr>
              <a:t>valve</a:t>
            </a:r>
            <a:r>
              <a:rPr sz="1071" spc="-10" dirty="0">
                <a:latin typeface="Arial"/>
                <a:cs typeface="Arial"/>
              </a:rPr>
              <a:t> </a:t>
            </a:r>
            <a:r>
              <a:rPr sz="1071" dirty="0">
                <a:latin typeface="Arial"/>
                <a:cs typeface="Arial"/>
              </a:rPr>
              <a:t>set</a:t>
            </a:r>
            <a:r>
              <a:rPr sz="1071" spc="-10" dirty="0">
                <a:latin typeface="Arial"/>
                <a:cs typeface="Arial"/>
              </a:rPr>
              <a:t> </a:t>
            </a:r>
            <a:r>
              <a:rPr sz="1071" dirty="0">
                <a:latin typeface="Arial"/>
                <a:cs typeface="Arial"/>
              </a:rPr>
              <a:t>point.</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control</a:t>
            </a:r>
            <a:r>
              <a:rPr sz="1071" spc="-19" dirty="0">
                <a:latin typeface="Arial"/>
                <a:cs typeface="Arial"/>
              </a:rPr>
              <a:t> </a:t>
            </a:r>
            <a:r>
              <a:rPr sz="1071" dirty="0">
                <a:latin typeface="Arial"/>
                <a:cs typeface="Arial"/>
              </a:rPr>
              <a:t>valve</a:t>
            </a:r>
            <a:r>
              <a:rPr sz="1071" spc="-10" dirty="0">
                <a:latin typeface="Arial"/>
                <a:cs typeface="Arial"/>
              </a:rPr>
              <a:t> </a:t>
            </a:r>
            <a:r>
              <a:rPr sz="1071" dirty="0">
                <a:latin typeface="Arial"/>
                <a:cs typeface="Arial"/>
              </a:rPr>
              <a:t>maintains</a:t>
            </a:r>
            <a:r>
              <a:rPr sz="1071" spc="-10"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bleed</a:t>
            </a:r>
            <a:r>
              <a:rPr sz="1071" spc="-15" dirty="0">
                <a:latin typeface="Arial"/>
                <a:cs typeface="Arial"/>
              </a:rPr>
              <a:t> </a:t>
            </a:r>
            <a:r>
              <a:rPr sz="1071" dirty="0">
                <a:latin typeface="Arial"/>
                <a:cs typeface="Arial"/>
              </a:rPr>
              <a:t>from</a:t>
            </a:r>
            <a:r>
              <a:rPr sz="1071" spc="-10" dirty="0">
                <a:latin typeface="Arial"/>
                <a:cs typeface="Arial"/>
              </a:rPr>
              <a:t> </a:t>
            </a:r>
            <a:r>
              <a:rPr sz="1071" dirty="0">
                <a:latin typeface="Arial"/>
                <a:cs typeface="Arial"/>
              </a:rPr>
              <a:t>discharge</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crankcase</a:t>
            </a:r>
            <a:r>
              <a:rPr sz="1071" spc="-15" dirty="0">
                <a:latin typeface="Arial"/>
                <a:cs typeface="Arial"/>
              </a:rPr>
              <a:t> </a:t>
            </a:r>
            <a:r>
              <a:rPr sz="1071" spc="-24" dirty="0">
                <a:latin typeface="Arial"/>
                <a:cs typeface="Arial"/>
              </a:rPr>
              <a:t>and </a:t>
            </a:r>
            <a:r>
              <a:rPr sz="1071" spc="-10" dirty="0">
                <a:latin typeface="Arial"/>
                <a:cs typeface="Arial"/>
              </a:rPr>
              <a:t>prevents</a:t>
            </a:r>
            <a:r>
              <a:rPr sz="1071" spc="-49" dirty="0">
                <a:latin typeface="Arial"/>
                <a:cs typeface="Arial"/>
              </a:rPr>
              <a:t> </a:t>
            </a:r>
            <a:r>
              <a:rPr sz="1071" dirty="0">
                <a:latin typeface="Arial"/>
                <a:cs typeface="Arial"/>
              </a:rPr>
              <a:t>a</a:t>
            </a:r>
            <a:r>
              <a:rPr sz="1071" spc="-49" dirty="0">
                <a:latin typeface="Arial"/>
                <a:cs typeface="Arial"/>
              </a:rPr>
              <a:t> </a:t>
            </a:r>
            <a:r>
              <a:rPr sz="1071" spc="-10" dirty="0">
                <a:latin typeface="Arial"/>
                <a:cs typeface="Arial"/>
              </a:rPr>
              <a:t>bleed</a:t>
            </a:r>
            <a:r>
              <a:rPr sz="1071" spc="-44" dirty="0">
                <a:latin typeface="Arial"/>
                <a:cs typeface="Arial"/>
              </a:rPr>
              <a:t> </a:t>
            </a:r>
            <a:r>
              <a:rPr sz="1071" dirty="0">
                <a:latin typeface="Arial"/>
                <a:cs typeface="Arial"/>
              </a:rPr>
              <a:t>from</a:t>
            </a:r>
            <a:r>
              <a:rPr sz="1071" spc="-5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crankcase</a:t>
            </a:r>
            <a:r>
              <a:rPr sz="1071" spc="-54" dirty="0">
                <a:latin typeface="Arial"/>
                <a:cs typeface="Arial"/>
              </a:rPr>
              <a:t> </a:t>
            </a:r>
            <a:r>
              <a:rPr sz="1071" dirty="0">
                <a:latin typeface="Arial"/>
                <a:cs typeface="Arial"/>
              </a:rPr>
              <a:t>to</a:t>
            </a:r>
            <a:r>
              <a:rPr sz="1071" spc="-49" dirty="0">
                <a:latin typeface="Arial"/>
                <a:cs typeface="Arial"/>
              </a:rPr>
              <a:t> </a:t>
            </a:r>
            <a:r>
              <a:rPr sz="1071" spc="-10" dirty="0">
                <a:latin typeface="Arial"/>
                <a:cs typeface="Arial"/>
              </a:rPr>
              <a:t>suction.</a:t>
            </a:r>
            <a:r>
              <a:rPr sz="1071" spc="-44" dirty="0">
                <a:latin typeface="Arial"/>
                <a:cs typeface="Arial"/>
              </a:rPr>
              <a:t> </a:t>
            </a:r>
            <a:r>
              <a:rPr sz="1071" spc="-10" dirty="0">
                <a:latin typeface="Arial"/>
                <a:cs typeface="Arial"/>
              </a:rPr>
              <a:t>The</a:t>
            </a:r>
            <a:r>
              <a:rPr sz="1071" spc="-49" dirty="0">
                <a:latin typeface="Arial"/>
                <a:cs typeface="Arial"/>
              </a:rPr>
              <a:t> </a:t>
            </a:r>
            <a:r>
              <a:rPr sz="1071" spc="-10" dirty="0">
                <a:latin typeface="Arial"/>
                <a:cs typeface="Arial"/>
              </a:rPr>
              <a:t>wobble</a:t>
            </a:r>
            <a:r>
              <a:rPr sz="1071" spc="-49" dirty="0">
                <a:latin typeface="Arial"/>
                <a:cs typeface="Arial"/>
              </a:rPr>
              <a:t> </a:t>
            </a:r>
            <a:r>
              <a:rPr sz="1071" dirty="0">
                <a:latin typeface="Arial"/>
                <a:cs typeface="Arial"/>
              </a:rPr>
              <a:t>plate</a:t>
            </a:r>
            <a:r>
              <a:rPr sz="1071" spc="-44" dirty="0">
                <a:latin typeface="Arial"/>
                <a:cs typeface="Arial"/>
              </a:rPr>
              <a:t> </a:t>
            </a:r>
            <a:r>
              <a:rPr sz="1071" spc="-10" dirty="0">
                <a:latin typeface="Arial"/>
                <a:cs typeface="Arial"/>
              </a:rPr>
              <a:t>angle</a:t>
            </a:r>
            <a:r>
              <a:rPr sz="1071" spc="-49" dirty="0">
                <a:latin typeface="Arial"/>
                <a:cs typeface="Arial"/>
              </a:rPr>
              <a:t> </a:t>
            </a:r>
            <a:r>
              <a:rPr sz="1071" spc="-10" dirty="0">
                <a:latin typeface="Arial"/>
                <a:cs typeface="Arial"/>
              </a:rPr>
              <a:t>and</a:t>
            </a:r>
            <a:r>
              <a:rPr sz="1071" spc="-44" dirty="0">
                <a:latin typeface="Arial"/>
                <a:cs typeface="Arial"/>
              </a:rPr>
              <a:t> </a:t>
            </a:r>
            <a:r>
              <a:rPr sz="1071" dirty="0">
                <a:latin typeface="Arial"/>
                <a:cs typeface="Arial"/>
              </a:rPr>
              <a:t>therefore</a:t>
            </a:r>
            <a:r>
              <a:rPr sz="1071" spc="-49" dirty="0">
                <a:latin typeface="Arial"/>
                <a:cs typeface="Arial"/>
              </a:rPr>
              <a:t> </a:t>
            </a:r>
            <a:r>
              <a:rPr sz="1071" spc="-10" dirty="0">
                <a:latin typeface="Arial"/>
                <a:cs typeface="Arial"/>
              </a:rPr>
              <a:t>compressor </a:t>
            </a:r>
            <a:r>
              <a:rPr sz="1071" dirty="0">
                <a:latin typeface="Arial"/>
                <a:cs typeface="Arial"/>
              </a:rPr>
              <a:t>displacement</a:t>
            </a:r>
            <a:r>
              <a:rPr sz="1071" spc="54" dirty="0">
                <a:latin typeface="Arial"/>
                <a:cs typeface="Arial"/>
              </a:rPr>
              <a:t> </a:t>
            </a:r>
            <a:r>
              <a:rPr sz="1071" dirty="0">
                <a:latin typeface="Arial"/>
                <a:cs typeface="Arial"/>
              </a:rPr>
              <a:t>is</a:t>
            </a:r>
            <a:r>
              <a:rPr sz="1071" spc="58" dirty="0">
                <a:latin typeface="Arial"/>
                <a:cs typeface="Arial"/>
              </a:rPr>
              <a:t> </a:t>
            </a:r>
            <a:r>
              <a:rPr sz="1071" dirty="0">
                <a:latin typeface="Arial"/>
                <a:cs typeface="Arial"/>
              </a:rPr>
              <a:t>reduced</a:t>
            </a:r>
            <a:r>
              <a:rPr sz="1071" spc="58" dirty="0">
                <a:latin typeface="Arial"/>
                <a:cs typeface="Arial"/>
              </a:rPr>
              <a:t> </a:t>
            </a:r>
            <a:r>
              <a:rPr sz="1071" dirty="0">
                <a:latin typeface="Arial"/>
                <a:cs typeface="Arial"/>
              </a:rPr>
              <a:t>or</a:t>
            </a:r>
            <a:r>
              <a:rPr sz="1071" spc="58" dirty="0">
                <a:latin typeface="Arial"/>
                <a:cs typeface="Arial"/>
              </a:rPr>
              <a:t> </a:t>
            </a:r>
            <a:r>
              <a:rPr sz="1071" dirty="0">
                <a:latin typeface="Arial"/>
                <a:cs typeface="Arial"/>
              </a:rPr>
              <a:t>minimized.</a:t>
            </a:r>
            <a:r>
              <a:rPr sz="1071" spc="58" dirty="0">
                <a:latin typeface="Arial"/>
                <a:cs typeface="Arial"/>
              </a:rPr>
              <a:t> </a:t>
            </a:r>
            <a:r>
              <a:rPr sz="1071" dirty="0">
                <a:latin typeface="Arial"/>
                <a:cs typeface="Arial"/>
              </a:rPr>
              <a:t>During</a:t>
            </a:r>
            <a:r>
              <a:rPr sz="1071" spc="58" dirty="0">
                <a:latin typeface="Arial"/>
                <a:cs typeface="Arial"/>
              </a:rPr>
              <a:t> </a:t>
            </a:r>
            <a:r>
              <a:rPr sz="1071" dirty="0">
                <a:latin typeface="Arial"/>
                <a:cs typeface="Arial"/>
              </a:rPr>
              <a:t>these</a:t>
            </a:r>
            <a:r>
              <a:rPr sz="1071" spc="63" dirty="0">
                <a:latin typeface="Arial"/>
                <a:cs typeface="Arial"/>
              </a:rPr>
              <a:t> </a:t>
            </a:r>
            <a:r>
              <a:rPr sz="1071" dirty="0">
                <a:latin typeface="Arial"/>
                <a:cs typeface="Arial"/>
              </a:rPr>
              <a:t>periods,</a:t>
            </a:r>
            <a:r>
              <a:rPr sz="1071" spc="58" dirty="0">
                <a:latin typeface="Arial"/>
                <a:cs typeface="Arial"/>
              </a:rPr>
              <a:t> </a:t>
            </a:r>
            <a:r>
              <a:rPr sz="1071" dirty="0">
                <a:latin typeface="Arial"/>
                <a:cs typeface="Arial"/>
              </a:rPr>
              <a:t>displacement</a:t>
            </a:r>
            <a:r>
              <a:rPr sz="1071" spc="58" dirty="0">
                <a:latin typeface="Arial"/>
                <a:cs typeface="Arial"/>
              </a:rPr>
              <a:t> </a:t>
            </a:r>
            <a:r>
              <a:rPr sz="1071" dirty="0">
                <a:latin typeface="Arial"/>
                <a:cs typeface="Arial"/>
              </a:rPr>
              <a:t>is</a:t>
            </a:r>
            <a:r>
              <a:rPr sz="1071" spc="58" dirty="0">
                <a:latin typeface="Arial"/>
                <a:cs typeface="Arial"/>
              </a:rPr>
              <a:t> </a:t>
            </a:r>
            <a:r>
              <a:rPr sz="1071" dirty="0">
                <a:latin typeface="Arial"/>
                <a:cs typeface="Arial"/>
              </a:rPr>
              <a:t>infinitely</a:t>
            </a:r>
            <a:r>
              <a:rPr sz="1071" spc="58" dirty="0">
                <a:latin typeface="Arial"/>
                <a:cs typeface="Arial"/>
              </a:rPr>
              <a:t> </a:t>
            </a:r>
            <a:r>
              <a:rPr sz="1071" spc="-10" dirty="0">
                <a:latin typeface="Arial"/>
                <a:cs typeface="Arial"/>
              </a:rPr>
              <a:t>variable </a:t>
            </a:r>
            <a:r>
              <a:rPr sz="1071" dirty="0">
                <a:latin typeface="Arial"/>
                <a:cs typeface="Arial"/>
              </a:rPr>
              <a:t>between</a:t>
            </a:r>
            <a:r>
              <a:rPr sz="1071" spc="-29" dirty="0">
                <a:latin typeface="Arial"/>
                <a:cs typeface="Arial"/>
              </a:rPr>
              <a:t> </a:t>
            </a:r>
            <a:r>
              <a:rPr sz="1071" dirty="0">
                <a:latin typeface="Arial"/>
                <a:cs typeface="Arial"/>
              </a:rPr>
              <a:t>approximately</a:t>
            </a:r>
            <a:r>
              <a:rPr sz="1071" spc="-29" dirty="0">
                <a:latin typeface="Arial"/>
                <a:cs typeface="Arial"/>
              </a:rPr>
              <a:t> </a:t>
            </a:r>
            <a:r>
              <a:rPr sz="1071" dirty="0">
                <a:latin typeface="Arial"/>
                <a:cs typeface="Arial"/>
              </a:rPr>
              <a:t>5</a:t>
            </a:r>
            <a:r>
              <a:rPr sz="1071" spc="-2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100%</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its</a:t>
            </a:r>
            <a:r>
              <a:rPr sz="1071" spc="-24" dirty="0">
                <a:latin typeface="Arial"/>
                <a:cs typeface="Arial"/>
              </a:rPr>
              <a:t> </a:t>
            </a:r>
            <a:r>
              <a:rPr sz="1071" dirty="0">
                <a:latin typeface="Arial"/>
                <a:cs typeface="Arial"/>
              </a:rPr>
              <a:t>maximum</a:t>
            </a:r>
            <a:r>
              <a:rPr sz="1071" spc="-34" dirty="0">
                <a:latin typeface="Arial"/>
                <a:cs typeface="Arial"/>
              </a:rPr>
              <a:t> </a:t>
            </a:r>
            <a:r>
              <a:rPr sz="1071" spc="-10" dirty="0">
                <a:latin typeface="Arial"/>
                <a:cs typeface="Arial"/>
              </a:rPr>
              <a:t>displacement.</a:t>
            </a:r>
            <a:endParaRPr sz="1071" dirty="0">
              <a:latin typeface="Arial"/>
              <a:cs typeface="Arial"/>
            </a:endParaRPr>
          </a:p>
          <a:p>
            <a:pPr marL="452069" lvl="1" indent="-439700" algn="just">
              <a:spcBef>
                <a:spcPts val="1144"/>
              </a:spcBef>
              <a:buFont typeface="Arial"/>
              <a:buAutoNum type="arabicPeriod" startAt="4"/>
              <a:tabLst>
                <a:tab pos="452069" algn="l"/>
              </a:tabLst>
            </a:pPr>
            <a:r>
              <a:rPr sz="1071" b="1" dirty="0">
                <a:latin typeface="Arial"/>
                <a:cs typeface="Arial"/>
              </a:rPr>
              <a:t>Thermal</a:t>
            </a:r>
            <a:r>
              <a:rPr sz="1071" b="1" spc="-44" dirty="0">
                <a:latin typeface="Arial"/>
                <a:cs typeface="Arial"/>
              </a:rPr>
              <a:t> </a:t>
            </a:r>
            <a:r>
              <a:rPr sz="1071" b="1" dirty="0">
                <a:latin typeface="Arial"/>
                <a:cs typeface="Arial"/>
              </a:rPr>
              <a:t>Protection</a:t>
            </a:r>
            <a:r>
              <a:rPr sz="1071" b="1" spc="-39" dirty="0">
                <a:latin typeface="Arial"/>
                <a:cs typeface="Arial"/>
              </a:rPr>
              <a:t> </a:t>
            </a:r>
            <a:r>
              <a:rPr sz="1071" b="1" spc="-10" dirty="0">
                <a:latin typeface="Arial"/>
                <a:cs typeface="Arial"/>
              </a:rPr>
              <a:t>Switch</a:t>
            </a:r>
            <a:endParaRPr sz="1071" dirty="0">
              <a:latin typeface="Arial"/>
              <a:cs typeface="Arial"/>
            </a:endParaRPr>
          </a:p>
          <a:p>
            <a:pPr marL="12369" marR="4947" algn="just">
              <a:lnSpc>
                <a:spcPct val="143700"/>
              </a:lnSpc>
              <a:spcBef>
                <a:spcPts val="594"/>
              </a:spcBef>
            </a:pPr>
            <a:r>
              <a:rPr sz="1071" dirty="0">
                <a:latin typeface="Arial"/>
                <a:cs typeface="Arial"/>
              </a:rPr>
              <a:t>The</a:t>
            </a:r>
            <a:r>
              <a:rPr sz="1071" spc="102" dirty="0">
                <a:latin typeface="Arial"/>
                <a:cs typeface="Arial"/>
              </a:rPr>
              <a:t> </a:t>
            </a:r>
            <a:r>
              <a:rPr sz="1071" dirty="0">
                <a:latin typeface="Arial"/>
                <a:cs typeface="Arial"/>
              </a:rPr>
              <a:t>thermal</a:t>
            </a:r>
            <a:r>
              <a:rPr sz="1071" spc="111" dirty="0">
                <a:latin typeface="Arial"/>
                <a:cs typeface="Arial"/>
              </a:rPr>
              <a:t> </a:t>
            </a:r>
            <a:r>
              <a:rPr sz="1071" dirty="0">
                <a:latin typeface="Arial"/>
                <a:cs typeface="Arial"/>
              </a:rPr>
              <a:t>protection</a:t>
            </a:r>
            <a:r>
              <a:rPr sz="1071" spc="107" dirty="0">
                <a:latin typeface="Arial"/>
                <a:cs typeface="Arial"/>
              </a:rPr>
              <a:t> </a:t>
            </a:r>
            <a:r>
              <a:rPr sz="1071" dirty="0">
                <a:latin typeface="Arial"/>
                <a:cs typeface="Arial"/>
              </a:rPr>
              <a:t>switch</a:t>
            </a:r>
            <a:r>
              <a:rPr sz="1071" spc="102" dirty="0">
                <a:latin typeface="Arial"/>
                <a:cs typeface="Arial"/>
              </a:rPr>
              <a:t> </a:t>
            </a:r>
            <a:r>
              <a:rPr sz="1071" dirty="0">
                <a:latin typeface="Arial"/>
                <a:cs typeface="Arial"/>
              </a:rPr>
              <a:t>is</a:t>
            </a:r>
            <a:r>
              <a:rPr sz="1071" spc="111" dirty="0">
                <a:latin typeface="Arial"/>
                <a:cs typeface="Arial"/>
              </a:rPr>
              <a:t> </a:t>
            </a:r>
            <a:r>
              <a:rPr sz="1071" dirty="0">
                <a:latin typeface="Arial"/>
                <a:cs typeface="Arial"/>
              </a:rPr>
              <a:t>normally</a:t>
            </a:r>
            <a:r>
              <a:rPr sz="1071" spc="107" dirty="0">
                <a:latin typeface="Arial"/>
                <a:cs typeface="Arial"/>
              </a:rPr>
              <a:t> </a:t>
            </a:r>
            <a:r>
              <a:rPr sz="1071" dirty="0">
                <a:latin typeface="Arial"/>
                <a:cs typeface="Arial"/>
              </a:rPr>
              <a:t>located</a:t>
            </a:r>
            <a:r>
              <a:rPr sz="1071" spc="107" dirty="0">
                <a:latin typeface="Arial"/>
                <a:cs typeface="Arial"/>
              </a:rPr>
              <a:t> </a:t>
            </a:r>
            <a:r>
              <a:rPr sz="1071" dirty="0">
                <a:latin typeface="Arial"/>
                <a:cs typeface="Arial"/>
              </a:rPr>
              <a:t>on</a:t>
            </a:r>
            <a:r>
              <a:rPr sz="1071" spc="102"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compressor</a:t>
            </a:r>
            <a:r>
              <a:rPr sz="1071" spc="102" dirty="0">
                <a:latin typeface="Arial"/>
                <a:cs typeface="Arial"/>
              </a:rPr>
              <a:t> </a:t>
            </a:r>
            <a:r>
              <a:rPr sz="1071" dirty="0">
                <a:latin typeface="Arial"/>
                <a:cs typeface="Arial"/>
              </a:rPr>
              <a:t>housing.</a:t>
            </a:r>
            <a:r>
              <a:rPr sz="1071" spc="107" dirty="0">
                <a:latin typeface="Arial"/>
                <a:cs typeface="Arial"/>
              </a:rPr>
              <a:t> </a:t>
            </a:r>
            <a:r>
              <a:rPr sz="1071" dirty="0">
                <a:latin typeface="Arial"/>
                <a:cs typeface="Arial"/>
              </a:rPr>
              <a:t>This</a:t>
            </a:r>
            <a:r>
              <a:rPr sz="1071" spc="107" dirty="0">
                <a:latin typeface="Arial"/>
                <a:cs typeface="Arial"/>
              </a:rPr>
              <a:t> </a:t>
            </a:r>
            <a:r>
              <a:rPr sz="1071" spc="-10" dirty="0">
                <a:latin typeface="Arial"/>
                <a:cs typeface="Arial"/>
              </a:rPr>
              <a:t>protection </a:t>
            </a:r>
            <a:r>
              <a:rPr sz="1071" dirty="0">
                <a:latin typeface="Arial"/>
                <a:cs typeface="Arial"/>
              </a:rPr>
              <a:t>switch</a:t>
            </a:r>
            <a:r>
              <a:rPr sz="1071" spc="63" dirty="0">
                <a:latin typeface="Arial"/>
                <a:cs typeface="Arial"/>
              </a:rPr>
              <a:t> </a:t>
            </a:r>
            <a:r>
              <a:rPr sz="1071" dirty="0">
                <a:latin typeface="Arial"/>
                <a:cs typeface="Arial"/>
              </a:rPr>
              <a:t>is</a:t>
            </a:r>
            <a:r>
              <a:rPr sz="1071" spc="68" dirty="0">
                <a:latin typeface="Arial"/>
                <a:cs typeface="Arial"/>
              </a:rPr>
              <a:t> </a:t>
            </a:r>
            <a:r>
              <a:rPr sz="1071" dirty="0">
                <a:latin typeface="Arial"/>
                <a:cs typeface="Arial"/>
              </a:rPr>
              <a:t>used</a:t>
            </a:r>
            <a:r>
              <a:rPr sz="1071" spc="63" dirty="0">
                <a:latin typeface="Arial"/>
                <a:cs typeface="Arial"/>
              </a:rPr>
              <a:t> </a:t>
            </a:r>
            <a:r>
              <a:rPr sz="1071" dirty="0">
                <a:latin typeface="Arial"/>
                <a:cs typeface="Arial"/>
              </a:rPr>
              <a:t>to</a:t>
            </a:r>
            <a:r>
              <a:rPr sz="1071" spc="68" dirty="0">
                <a:latin typeface="Arial"/>
                <a:cs typeface="Arial"/>
              </a:rPr>
              <a:t> </a:t>
            </a:r>
            <a:r>
              <a:rPr sz="1071" dirty="0">
                <a:latin typeface="Arial"/>
                <a:cs typeface="Arial"/>
              </a:rPr>
              <a:t>prevent</a:t>
            </a:r>
            <a:r>
              <a:rPr sz="1071" spc="63" dirty="0">
                <a:latin typeface="Arial"/>
                <a:cs typeface="Arial"/>
              </a:rPr>
              <a:t> </a:t>
            </a:r>
            <a:r>
              <a:rPr sz="1071" dirty="0">
                <a:latin typeface="Arial"/>
                <a:cs typeface="Arial"/>
              </a:rPr>
              <a:t>compressor</a:t>
            </a:r>
            <a:r>
              <a:rPr sz="1071" spc="68" dirty="0">
                <a:latin typeface="Arial"/>
                <a:cs typeface="Arial"/>
              </a:rPr>
              <a:t> </a:t>
            </a:r>
            <a:r>
              <a:rPr sz="1071" dirty="0">
                <a:latin typeface="Arial"/>
                <a:cs typeface="Arial"/>
              </a:rPr>
              <a:t>damage</a:t>
            </a:r>
            <a:r>
              <a:rPr sz="1071" spc="63" dirty="0">
                <a:latin typeface="Arial"/>
                <a:cs typeface="Arial"/>
              </a:rPr>
              <a:t> </a:t>
            </a:r>
            <a:r>
              <a:rPr sz="1071" dirty="0">
                <a:latin typeface="Arial"/>
                <a:cs typeface="Arial"/>
              </a:rPr>
              <a:t>through</a:t>
            </a:r>
            <a:r>
              <a:rPr sz="1071" spc="68" dirty="0">
                <a:latin typeface="Arial"/>
                <a:cs typeface="Arial"/>
              </a:rPr>
              <a:t> </a:t>
            </a:r>
            <a:r>
              <a:rPr sz="1071" dirty="0">
                <a:latin typeface="Arial"/>
                <a:cs typeface="Arial"/>
              </a:rPr>
              <a:t>internal</a:t>
            </a:r>
            <a:r>
              <a:rPr sz="1071" spc="63" dirty="0">
                <a:latin typeface="Arial"/>
                <a:cs typeface="Arial"/>
              </a:rPr>
              <a:t> </a:t>
            </a:r>
            <a:r>
              <a:rPr sz="1071" dirty="0">
                <a:latin typeface="Arial"/>
                <a:cs typeface="Arial"/>
              </a:rPr>
              <a:t>friction.</a:t>
            </a:r>
            <a:r>
              <a:rPr sz="1071" spc="63" dirty="0">
                <a:latin typeface="Arial"/>
                <a:cs typeface="Arial"/>
              </a:rPr>
              <a:t> </a:t>
            </a:r>
            <a:r>
              <a:rPr sz="1071" dirty="0">
                <a:latin typeface="Arial"/>
                <a:cs typeface="Arial"/>
              </a:rPr>
              <a:t>This</a:t>
            </a:r>
            <a:r>
              <a:rPr sz="1071" spc="63" dirty="0">
                <a:latin typeface="Arial"/>
                <a:cs typeface="Arial"/>
              </a:rPr>
              <a:t> </a:t>
            </a:r>
            <a:r>
              <a:rPr sz="1071" dirty="0">
                <a:latin typeface="Arial"/>
                <a:cs typeface="Arial"/>
              </a:rPr>
              <a:t>switch</a:t>
            </a:r>
            <a:r>
              <a:rPr sz="1071" spc="63" dirty="0">
                <a:latin typeface="Arial"/>
                <a:cs typeface="Arial"/>
              </a:rPr>
              <a:t> </a:t>
            </a:r>
            <a:r>
              <a:rPr sz="1071" dirty="0">
                <a:latin typeface="Arial"/>
                <a:cs typeface="Arial"/>
              </a:rPr>
              <a:t>senses</a:t>
            </a:r>
            <a:r>
              <a:rPr sz="1071" spc="63" dirty="0">
                <a:latin typeface="Arial"/>
                <a:cs typeface="Arial"/>
              </a:rPr>
              <a:t> </a:t>
            </a:r>
            <a:r>
              <a:rPr sz="1071" spc="-24" dirty="0">
                <a:latin typeface="Arial"/>
                <a:cs typeface="Arial"/>
              </a:rPr>
              <a:t>the </a:t>
            </a:r>
            <a:r>
              <a:rPr sz="1071" dirty="0">
                <a:latin typeface="Arial"/>
                <a:cs typeface="Arial"/>
              </a:rPr>
              <a:t>compressor</a:t>
            </a:r>
            <a:r>
              <a:rPr sz="1071" spc="15" dirty="0">
                <a:latin typeface="Arial"/>
                <a:cs typeface="Arial"/>
              </a:rPr>
              <a:t> </a:t>
            </a:r>
            <a:r>
              <a:rPr sz="1071" dirty="0">
                <a:latin typeface="Arial"/>
                <a:cs typeface="Arial"/>
              </a:rPr>
              <a:t>case</a:t>
            </a:r>
            <a:r>
              <a:rPr sz="1071" spc="29" dirty="0">
                <a:latin typeface="Arial"/>
                <a:cs typeface="Arial"/>
              </a:rPr>
              <a:t> </a:t>
            </a:r>
            <a:r>
              <a:rPr sz="1071" dirty="0">
                <a:latin typeface="Arial"/>
                <a:cs typeface="Arial"/>
              </a:rPr>
              <a:t>temperature</a:t>
            </a:r>
            <a:r>
              <a:rPr sz="1071" spc="2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once</a:t>
            </a:r>
            <a:r>
              <a:rPr sz="1071" spc="29"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case</a:t>
            </a:r>
            <a:r>
              <a:rPr sz="1071" spc="29" dirty="0">
                <a:latin typeface="Arial"/>
                <a:cs typeface="Arial"/>
              </a:rPr>
              <a:t> </a:t>
            </a:r>
            <a:r>
              <a:rPr sz="1071" dirty="0">
                <a:latin typeface="Arial"/>
                <a:cs typeface="Arial"/>
              </a:rPr>
              <a:t>temperature</a:t>
            </a:r>
            <a:r>
              <a:rPr sz="1071" spc="24" dirty="0">
                <a:latin typeface="Arial"/>
                <a:cs typeface="Arial"/>
              </a:rPr>
              <a:t> </a:t>
            </a:r>
            <a:r>
              <a:rPr sz="1071" dirty="0">
                <a:latin typeface="Arial"/>
                <a:cs typeface="Arial"/>
              </a:rPr>
              <a:t>reaches</a:t>
            </a:r>
            <a:r>
              <a:rPr sz="1071" spc="2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predetermined</a:t>
            </a:r>
            <a:r>
              <a:rPr sz="1071" spc="29" dirty="0">
                <a:latin typeface="Arial"/>
                <a:cs typeface="Arial"/>
              </a:rPr>
              <a:t> </a:t>
            </a:r>
            <a:r>
              <a:rPr sz="1071" spc="-10" dirty="0">
                <a:latin typeface="Arial"/>
                <a:cs typeface="Arial"/>
              </a:rPr>
              <a:t>figure, </a:t>
            </a:r>
            <a:r>
              <a:rPr sz="1071" dirty="0">
                <a:latin typeface="Arial"/>
                <a:cs typeface="Arial"/>
              </a:rPr>
              <a:t>the</a:t>
            </a:r>
            <a:r>
              <a:rPr sz="1071" spc="63" dirty="0">
                <a:latin typeface="Arial"/>
                <a:cs typeface="Arial"/>
              </a:rPr>
              <a:t> </a:t>
            </a:r>
            <a:r>
              <a:rPr sz="1071" dirty="0">
                <a:latin typeface="Arial"/>
                <a:cs typeface="Arial"/>
              </a:rPr>
              <a:t>electrical</a:t>
            </a:r>
            <a:r>
              <a:rPr sz="1071" spc="68" dirty="0">
                <a:latin typeface="Arial"/>
                <a:cs typeface="Arial"/>
              </a:rPr>
              <a:t> </a:t>
            </a:r>
            <a:r>
              <a:rPr sz="1071" dirty="0">
                <a:latin typeface="Arial"/>
                <a:cs typeface="Arial"/>
              </a:rPr>
              <a:t>circuit</a:t>
            </a:r>
            <a:r>
              <a:rPr sz="1071" spc="63" dirty="0">
                <a:latin typeface="Arial"/>
                <a:cs typeface="Arial"/>
              </a:rPr>
              <a:t> </a:t>
            </a:r>
            <a:r>
              <a:rPr sz="1071" dirty="0">
                <a:latin typeface="Arial"/>
                <a:cs typeface="Arial"/>
              </a:rPr>
              <a:t>to</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compressor</a:t>
            </a:r>
            <a:r>
              <a:rPr sz="1071" spc="58" dirty="0">
                <a:latin typeface="Arial"/>
                <a:cs typeface="Arial"/>
              </a:rPr>
              <a:t> </a:t>
            </a:r>
            <a:r>
              <a:rPr sz="1071" dirty="0">
                <a:latin typeface="Arial"/>
                <a:cs typeface="Arial"/>
              </a:rPr>
              <a:t>clutch</a:t>
            </a:r>
            <a:r>
              <a:rPr sz="1071" spc="68" dirty="0">
                <a:latin typeface="Arial"/>
                <a:cs typeface="Arial"/>
              </a:rPr>
              <a:t> </a:t>
            </a:r>
            <a:r>
              <a:rPr sz="1071" dirty="0">
                <a:latin typeface="Arial"/>
                <a:cs typeface="Arial"/>
              </a:rPr>
              <a:t>is</a:t>
            </a:r>
            <a:r>
              <a:rPr sz="1071" spc="63" dirty="0">
                <a:latin typeface="Arial"/>
                <a:cs typeface="Arial"/>
              </a:rPr>
              <a:t> </a:t>
            </a:r>
            <a:r>
              <a:rPr sz="1071" dirty="0">
                <a:latin typeface="Arial"/>
                <a:cs typeface="Arial"/>
              </a:rPr>
              <a:t>interrupted.</a:t>
            </a:r>
            <a:r>
              <a:rPr sz="1071" spc="58" dirty="0">
                <a:latin typeface="Arial"/>
                <a:cs typeface="Arial"/>
              </a:rPr>
              <a:t> </a:t>
            </a:r>
            <a:r>
              <a:rPr sz="1071" dirty="0">
                <a:latin typeface="Arial"/>
                <a:cs typeface="Arial"/>
              </a:rPr>
              <a:t>As</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thermal</a:t>
            </a:r>
            <a:r>
              <a:rPr sz="1071" spc="63" dirty="0">
                <a:latin typeface="Arial"/>
                <a:cs typeface="Arial"/>
              </a:rPr>
              <a:t> </a:t>
            </a:r>
            <a:r>
              <a:rPr sz="1071" dirty="0">
                <a:latin typeface="Arial"/>
                <a:cs typeface="Arial"/>
              </a:rPr>
              <a:t>protection</a:t>
            </a:r>
            <a:r>
              <a:rPr sz="1071" spc="68" dirty="0">
                <a:latin typeface="Arial"/>
                <a:cs typeface="Arial"/>
              </a:rPr>
              <a:t> </a:t>
            </a:r>
            <a:r>
              <a:rPr sz="1071" dirty="0">
                <a:latin typeface="Arial"/>
                <a:cs typeface="Arial"/>
              </a:rPr>
              <a:t>switch</a:t>
            </a:r>
            <a:r>
              <a:rPr sz="1071" spc="68" dirty="0">
                <a:latin typeface="Arial"/>
                <a:cs typeface="Arial"/>
              </a:rPr>
              <a:t> </a:t>
            </a:r>
            <a:r>
              <a:rPr sz="1071" spc="-24" dirty="0">
                <a:latin typeface="Arial"/>
                <a:cs typeface="Arial"/>
              </a:rPr>
              <a:t>is </a:t>
            </a:r>
            <a:r>
              <a:rPr sz="1071" dirty="0">
                <a:latin typeface="Arial"/>
                <a:cs typeface="Arial"/>
              </a:rPr>
              <a:t>connected</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series</a:t>
            </a:r>
            <a:r>
              <a:rPr sz="1071" spc="-34" dirty="0">
                <a:latin typeface="Arial"/>
                <a:cs typeface="Arial"/>
              </a:rPr>
              <a:t> </a:t>
            </a:r>
            <a:r>
              <a:rPr sz="1071" dirty="0">
                <a:latin typeface="Arial"/>
                <a:cs typeface="Arial"/>
              </a:rPr>
              <a:t>with</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compressor</a:t>
            </a:r>
            <a:r>
              <a:rPr sz="1071" spc="-39" dirty="0">
                <a:latin typeface="Arial"/>
                <a:cs typeface="Arial"/>
              </a:rPr>
              <a:t> </a:t>
            </a:r>
            <a:r>
              <a:rPr sz="1071" dirty="0">
                <a:latin typeface="Arial"/>
                <a:cs typeface="Arial"/>
              </a:rPr>
              <a:t>clutch</a:t>
            </a:r>
            <a:r>
              <a:rPr sz="1071" spc="-39" dirty="0">
                <a:latin typeface="Arial"/>
                <a:cs typeface="Arial"/>
              </a:rPr>
              <a:t> </a:t>
            </a:r>
            <a:r>
              <a:rPr sz="1071" dirty="0">
                <a:latin typeface="Arial"/>
                <a:cs typeface="Arial"/>
              </a:rPr>
              <a:t>once</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compressor</a:t>
            </a:r>
            <a:r>
              <a:rPr sz="1071" spc="-39" dirty="0">
                <a:latin typeface="Arial"/>
                <a:cs typeface="Arial"/>
              </a:rPr>
              <a:t> </a:t>
            </a:r>
            <a:r>
              <a:rPr sz="1071" dirty="0">
                <a:latin typeface="Arial"/>
                <a:cs typeface="Arial"/>
              </a:rPr>
              <a:t>case</a:t>
            </a:r>
            <a:r>
              <a:rPr sz="1071" spc="-34" dirty="0">
                <a:latin typeface="Arial"/>
                <a:cs typeface="Arial"/>
              </a:rPr>
              <a:t> </a:t>
            </a:r>
            <a:r>
              <a:rPr sz="1071" dirty="0">
                <a:latin typeface="Arial"/>
                <a:cs typeface="Arial"/>
              </a:rPr>
              <a:t>temperature</a:t>
            </a:r>
            <a:r>
              <a:rPr sz="1071" spc="-39" dirty="0">
                <a:latin typeface="Arial"/>
                <a:cs typeface="Arial"/>
              </a:rPr>
              <a:t> </a:t>
            </a:r>
            <a:r>
              <a:rPr sz="1071" dirty="0">
                <a:latin typeface="Arial"/>
                <a:cs typeface="Arial"/>
              </a:rPr>
              <a:t>lowers</a:t>
            </a:r>
            <a:r>
              <a:rPr sz="1071" spc="-34" dirty="0">
                <a:latin typeface="Arial"/>
                <a:cs typeface="Arial"/>
              </a:rPr>
              <a:t> </a:t>
            </a:r>
            <a:r>
              <a:rPr sz="1071" spc="-24" dirty="0">
                <a:latin typeface="Arial"/>
                <a:cs typeface="Arial"/>
              </a:rPr>
              <a:t>to </a:t>
            </a:r>
            <a:r>
              <a:rPr sz="1071" dirty="0">
                <a:latin typeface="Arial"/>
                <a:cs typeface="Arial"/>
              </a:rPr>
              <a:t>a</a:t>
            </a:r>
            <a:r>
              <a:rPr sz="1071" spc="-19" dirty="0">
                <a:latin typeface="Arial"/>
                <a:cs typeface="Arial"/>
              </a:rPr>
              <a:t> </a:t>
            </a:r>
            <a:r>
              <a:rPr sz="1071" dirty="0">
                <a:latin typeface="Arial"/>
                <a:cs typeface="Arial"/>
              </a:rPr>
              <a:t>predetermined</a:t>
            </a:r>
            <a:r>
              <a:rPr sz="1071" spc="-19" dirty="0">
                <a:latin typeface="Arial"/>
                <a:cs typeface="Arial"/>
              </a:rPr>
              <a:t> </a:t>
            </a:r>
            <a:r>
              <a:rPr sz="1071" dirty="0">
                <a:latin typeface="Arial"/>
                <a:cs typeface="Arial"/>
              </a:rPr>
              <a:t>figure,</a:t>
            </a:r>
            <a:r>
              <a:rPr sz="1071" spc="-10"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5" dirty="0">
                <a:latin typeface="Arial"/>
                <a:cs typeface="Arial"/>
              </a:rPr>
              <a:t> </a:t>
            </a:r>
            <a:r>
              <a:rPr sz="1071" dirty="0">
                <a:latin typeface="Arial"/>
                <a:cs typeface="Arial"/>
              </a:rPr>
              <a:t>clutch</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then</a:t>
            </a:r>
            <a:r>
              <a:rPr sz="1071" spc="-15" dirty="0">
                <a:latin typeface="Arial"/>
                <a:cs typeface="Arial"/>
              </a:rPr>
              <a:t> </a:t>
            </a:r>
            <a:r>
              <a:rPr sz="1071" spc="-10" dirty="0">
                <a:latin typeface="Arial"/>
                <a:cs typeface="Arial"/>
              </a:rPr>
              <a:t>re-energized.</a:t>
            </a:r>
            <a:endParaRPr sz="1071" dirty="0">
              <a:latin typeface="Arial"/>
              <a:cs typeface="Arial"/>
            </a:endParaRPr>
          </a:p>
          <a:p>
            <a:pPr marL="452069" lvl="1" indent="-439700" algn="just">
              <a:spcBef>
                <a:spcPts val="1144"/>
              </a:spcBef>
              <a:buFont typeface="Arial"/>
              <a:buAutoNum type="arabicPeriod" startAt="5"/>
              <a:tabLst>
                <a:tab pos="452069" algn="l"/>
              </a:tabLst>
            </a:pPr>
            <a:r>
              <a:rPr sz="1071" b="1" spc="-10" dirty="0">
                <a:latin typeface="Arial"/>
                <a:cs typeface="Arial"/>
              </a:rPr>
              <a:t>Anti-</a:t>
            </a:r>
            <a:r>
              <a:rPr sz="1071" b="1" dirty="0">
                <a:latin typeface="Arial"/>
                <a:cs typeface="Arial"/>
              </a:rPr>
              <a:t>frost</a:t>
            </a:r>
            <a:r>
              <a:rPr sz="1071" b="1" spc="-29" dirty="0">
                <a:latin typeface="Arial"/>
                <a:cs typeface="Arial"/>
              </a:rPr>
              <a:t> </a:t>
            </a:r>
            <a:r>
              <a:rPr sz="1071" b="1" dirty="0">
                <a:latin typeface="Arial"/>
                <a:cs typeface="Arial"/>
              </a:rPr>
              <a:t>Devices</a:t>
            </a:r>
            <a:r>
              <a:rPr sz="1071" b="1" spc="-24" dirty="0">
                <a:latin typeface="Arial"/>
                <a:cs typeface="Arial"/>
              </a:rPr>
              <a:t> </a:t>
            </a:r>
            <a:r>
              <a:rPr sz="1071" b="1" dirty="0">
                <a:latin typeface="Arial"/>
                <a:cs typeface="Arial"/>
              </a:rPr>
              <a:t>(Freeze</a:t>
            </a:r>
            <a:r>
              <a:rPr sz="1071" b="1" spc="-29" dirty="0">
                <a:latin typeface="Arial"/>
                <a:cs typeface="Arial"/>
              </a:rPr>
              <a:t> </a:t>
            </a:r>
            <a:r>
              <a:rPr sz="1071" b="1" dirty="0">
                <a:latin typeface="Arial"/>
                <a:cs typeface="Arial"/>
              </a:rPr>
              <a:t>protection</a:t>
            </a:r>
            <a:r>
              <a:rPr sz="1071" b="1" spc="-24" dirty="0">
                <a:latin typeface="Arial"/>
                <a:cs typeface="Arial"/>
              </a:rPr>
              <a:t> </a:t>
            </a:r>
            <a:r>
              <a:rPr sz="1071" b="1" dirty="0">
                <a:latin typeface="Arial"/>
                <a:cs typeface="Arial"/>
              </a:rPr>
              <a:t>of</a:t>
            </a:r>
            <a:r>
              <a:rPr sz="1071" b="1" spc="-24" dirty="0">
                <a:latin typeface="Arial"/>
                <a:cs typeface="Arial"/>
              </a:rPr>
              <a:t> </a:t>
            </a:r>
            <a:r>
              <a:rPr sz="1071" b="1" spc="-10" dirty="0">
                <a:latin typeface="Arial"/>
                <a:cs typeface="Arial"/>
              </a:rPr>
              <a:t>evaporator)</a:t>
            </a:r>
            <a:endParaRPr sz="1071" dirty="0">
              <a:latin typeface="Arial"/>
              <a:cs typeface="Arial"/>
            </a:endParaRPr>
          </a:p>
          <a:p>
            <a:pPr marL="12369" marR="4947" algn="just">
              <a:lnSpc>
                <a:spcPct val="143700"/>
              </a:lnSpc>
              <a:spcBef>
                <a:spcPts val="565"/>
              </a:spcBef>
            </a:pPr>
            <a:r>
              <a:rPr sz="1071" dirty="0">
                <a:latin typeface="Arial"/>
                <a:cs typeface="Arial"/>
              </a:rPr>
              <a:t>The</a:t>
            </a:r>
            <a:r>
              <a:rPr sz="1071" spc="156" dirty="0">
                <a:latin typeface="Arial"/>
                <a:cs typeface="Arial"/>
              </a:rPr>
              <a:t> </a:t>
            </a:r>
            <a:r>
              <a:rPr sz="1071" dirty="0">
                <a:latin typeface="Arial"/>
                <a:cs typeface="Arial"/>
              </a:rPr>
              <a:t>evaporator</a:t>
            </a:r>
            <a:r>
              <a:rPr sz="1071" spc="161" dirty="0">
                <a:latin typeface="Arial"/>
                <a:cs typeface="Arial"/>
              </a:rPr>
              <a:t> </a:t>
            </a:r>
            <a:r>
              <a:rPr sz="1071" dirty="0">
                <a:latin typeface="Arial"/>
                <a:cs typeface="Arial"/>
              </a:rPr>
              <a:t>pressure</a:t>
            </a:r>
            <a:r>
              <a:rPr sz="1071" spc="161" dirty="0">
                <a:latin typeface="Arial"/>
                <a:cs typeface="Arial"/>
              </a:rPr>
              <a:t> </a:t>
            </a:r>
            <a:r>
              <a:rPr sz="1071" dirty="0">
                <a:latin typeface="Arial"/>
                <a:cs typeface="Arial"/>
              </a:rPr>
              <a:t>regulator</a:t>
            </a:r>
            <a:r>
              <a:rPr sz="1071" spc="161" dirty="0">
                <a:latin typeface="Arial"/>
                <a:cs typeface="Arial"/>
              </a:rPr>
              <a:t> </a:t>
            </a:r>
            <a:r>
              <a:rPr sz="1071" dirty="0">
                <a:latin typeface="Arial"/>
                <a:cs typeface="Arial"/>
              </a:rPr>
              <a:t>is</a:t>
            </a:r>
            <a:r>
              <a:rPr sz="1071" spc="156" dirty="0">
                <a:latin typeface="Arial"/>
                <a:cs typeface="Arial"/>
              </a:rPr>
              <a:t> </a:t>
            </a:r>
            <a:r>
              <a:rPr sz="1071" dirty="0">
                <a:latin typeface="Arial"/>
                <a:cs typeface="Arial"/>
              </a:rPr>
              <a:t>mounted</a:t>
            </a:r>
            <a:r>
              <a:rPr sz="1071" spc="166" dirty="0">
                <a:latin typeface="Arial"/>
                <a:cs typeface="Arial"/>
              </a:rPr>
              <a:t> </a:t>
            </a:r>
            <a:r>
              <a:rPr sz="1071" dirty="0">
                <a:latin typeface="Arial"/>
                <a:cs typeface="Arial"/>
              </a:rPr>
              <a:t>between</a:t>
            </a:r>
            <a:r>
              <a:rPr sz="1071" spc="161"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outlet</a:t>
            </a:r>
            <a:r>
              <a:rPr sz="1071" spc="156" dirty="0">
                <a:latin typeface="Arial"/>
                <a:cs typeface="Arial"/>
              </a:rPr>
              <a:t> </a:t>
            </a:r>
            <a:r>
              <a:rPr sz="1071" dirty="0">
                <a:latin typeface="Arial"/>
                <a:cs typeface="Arial"/>
              </a:rPr>
              <a:t>of</a:t>
            </a:r>
            <a:r>
              <a:rPr sz="1071" spc="161" dirty="0">
                <a:latin typeface="Arial"/>
                <a:cs typeface="Arial"/>
              </a:rPr>
              <a:t> </a:t>
            </a:r>
            <a:r>
              <a:rPr sz="1071" dirty="0">
                <a:latin typeface="Arial"/>
                <a:cs typeface="Arial"/>
              </a:rPr>
              <a:t>the</a:t>
            </a:r>
            <a:r>
              <a:rPr sz="1071" spc="161" dirty="0">
                <a:latin typeface="Arial"/>
                <a:cs typeface="Arial"/>
              </a:rPr>
              <a:t> </a:t>
            </a:r>
            <a:r>
              <a:rPr sz="1071" dirty="0">
                <a:latin typeface="Arial"/>
                <a:cs typeface="Arial"/>
              </a:rPr>
              <a:t>evaporator</a:t>
            </a:r>
            <a:r>
              <a:rPr sz="1071" spc="161" dirty="0">
                <a:latin typeface="Arial"/>
                <a:cs typeface="Arial"/>
              </a:rPr>
              <a:t> </a:t>
            </a:r>
            <a:r>
              <a:rPr sz="1071" dirty="0">
                <a:latin typeface="Arial"/>
                <a:cs typeface="Arial"/>
              </a:rPr>
              <a:t>and</a:t>
            </a:r>
            <a:r>
              <a:rPr sz="1071" spc="161" dirty="0">
                <a:latin typeface="Arial"/>
                <a:cs typeface="Arial"/>
              </a:rPr>
              <a:t> </a:t>
            </a:r>
            <a:r>
              <a:rPr sz="1071" spc="-24" dirty="0">
                <a:latin typeface="Arial"/>
                <a:cs typeface="Arial"/>
              </a:rPr>
              <a:t>the </a:t>
            </a:r>
            <a:r>
              <a:rPr sz="1071" dirty="0">
                <a:latin typeface="Arial"/>
                <a:cs typeface="Arial"/>
              </a:rPr>
              <a:t>compressor</a:t>
            </a:r>
            <a:r>
              <a:rPr sz="1071" spc="-39" dirty="0">
                <a:latin typeface="Arial"/>
                <a:cs typeface="Arial"/>
              </a:rPr>
              <a:t> </a:t>
            </a:r>
            <a:r>
              <a:rPr sz="1071" dirty="0">
                <a:latin typeface="Arial"/>
                <a:cs typeface="Arial"/>
              </a:rPr>
              <a:t>inlet</a:t>
            </a:r>
            <a:r>
              <a:rPr sz="1071" spc="-39" dirty="0">
                <a:latin typeface="Arial"/>
                <a:cs typeface="Arial"/>
              </a:rPr>
              <a:t> </a:t>
            </a:r>
            <a:r>
              <a:rPr sz="1071" spc="-10" dirty="0">
                <a:latin typeface="Arial"/>
                <a:cs typeface="Arial"/>
              </a:rPr>
              <a:t>(suction</a:t>
            </a:r>
            <a:r>
              <a:rPr sz="1071" spc="-44" dirty="0">
                <a:latin typeface="Arial"/>
                <a:cs typeface="Arial"/>
              </a:rPr>
              <a:t> </a:t>
            </a:r>
            <a:r>
              <a:rPr sz="1071" dirty="0">
                <a:latin typeface="Arial"/>
                <a:cs typeface="Arial"/>
              </a:rPr>
              <a:t>side).</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valve</a:t>
            </a:r>
            <a:r>
              <a:rPr sz="1071" spc="-39" dirty="0">
                <a:latin typeface="Arial"/>
                <a:cs typeface="Arial"/>
              </a:rPr>
              <a:t> </a:t>
            </a:r>
            <a:r>
              <a:rPr sz="1071" spc="-10" dirty="0">
                <a:latin typeface="Arial"/>
                <a:cs typeface="Arial"/>
              </a:rPr>
              <a:t>regulates</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pressure</a:t>
            </a:r>
            <a:r>
              <a:rPr sz="1071" spc="-39" dirty="0">
                <a:latin typeface="Arial"/>
                <a:cs typeface="Arial"/>
              </a:rPr>
              <a:t> </a:t>
            </a:r>
            <a:r>
              <a:rPr sz="1071" spc="-10" dirty="0">
                <a:latin typeface="Arial"/>
                <a:cs typeface="Arial"/>
              </a:rPr>
              <a:t>inside</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evaporator</a:t>
            </a:r>
            <a:r>
              <a:rPr sz="1071" spc="-39" dirty="0">
                <a:latin typeface="Arial"/>
                <a:cs typeface="Arial"/>
              </a:rPr>
              <a:t> </a:t>
            </a:r>
            <a:r>
              <a:rPr sz="1071" dirty="0">
                <a:latin typeface="Arial"/>
                <a:cs typeface="Arial"/>
              </a:rPr>
              <a:t>to</a:t>
            </a:r>
            <a:r>
              <a:rPr sz="1071" spc="-39" dirty="0">
                <a:latin typeface="Arial"/>
                <a:cs typeface="Arial"/>
              </a:rPr>
              <a:t> </a:t>
            </a:r>
            <a:r>
              <a:rPr sz="1071" spc="-10" dirty="0">
                <a:latin typeface="Arial"/>
                <a:cs typeface="Arial"/>
              </a:rPr>
              <a:t>prevent </a:t>
            </a:r>
            <a:r>
              <a:rPr sz="1071" dirty="0">
                <a:latin typeface="Arial"/>
                <a:cs typeface="Arial"/>
              </a:rPr>
              <a:t>icing.</a:t>
            </a:r>
            <a:r>
              <a:rPr sz="1071" spc="24" dirty="0">
                <a:latin typeface="Arial"/>
                <a:cs typeface="Arial"/>
              </a:rPr>
              <a:t> </a:t>
            </a:r>
            <a:r>
              <a:rPr sz="1071" dirty="0">
                <a:latin typeface="Arial"/>
                <a:cs typeface="Arial"/>
              </a:rPr>
              <a:t>If</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pressure</a:t>
            </a:r>
            <a:r>
              <a:rPr sz="1071" spc="24" dirty="0">
                <a:latin typeface="Arial"/>
                <a:cs typeface="Arial"/>
              </a:rPr>
              <a:t> </a:t>
            </a:r>
            <a:r>
              <a:rPr sz="1071" dirty="0">
                <a:latin typeface="Arial"/>
                <a:cs typeface="Arial"/>
              </a:rPr>
              <a:t>drops</a:t>
            </a:r>
            <a:r>
              <a:rPr sz="1071" spc="29" dirty="0">
                <a:latin typeface="Arial"/>
                <a:cs typeface="Arial"/>
              </a:rPr>
              <a:t> </a:t>
            </a:r>
            <a:r>
              <a:rPr sz="1071" dirty="0">
                <a:latin typeface="Arial"/>
                <a:cs typeface="Arial"/>
              </a:rPr>
              <a:t>below</a:t>
            </a:r>
            <a:r>
              <a:rPr sz="1071" spc="2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certain</a:t>
            </a:r>
            <a:r>
              <a:rPr sz="1071" spc="24" dirty="0">
                <a:latin typeface="Arial"/>
                <a:cs typeface="Arial"/>
              </a:rPr>
              <a:t> </a:t>
            </a:r>
            <a:r>
              <a:rPr sz="1071" dirty="0">
                <a:latin typeface="Arial"/>
                <a:cs typeface="Arial"/>
              </a:rPr>
              <a:t>threshold</a:t>
            </a:r>
            <a:r>
              <a:rPr sz="1071" spc="24" dirty="0">
                <a:latin typeface="Arial"/>
                <a:cs typeface="Arial"/>
              </a:rPr>
              <a:t> </a:t>
            </a:r>
            <a:r>
              <a:rPr sz="1071" dirty="0">
                <a:latin typeface="Arial"/>
                <a:cs typeface="Arial"/>
              </a:rPr>
              <a:t>(196</a:t>
            </a:r>
            <a:r>
              <a:rPr sz="1071" spc="24" dirty="0">
                <a:latin typeface="Arial"/>
                <a:cs typeface="Arial"/>
              </a:rPr>
              <a:t> </a:t>
            </a:r>
            <a:r>
              <a:rPr sz="1071" dirty="0">
                <a:latin typeface="Arial"/>
                <a:cs typeface="Arial"/>
              </a:rPr>
              <a:t>kPa</a:t>
            </a:r>
            <a:r>
              <a:rPr sz="1071" spc="24" dirty="0">
                <a:latin typeface="Arial"/>
                <a:cs typeface="Arial"/>
              </a:rPr>
              <a:t> </a:t>
            </a:r>
            <a:r>
              <a:rPr sz="1071" dirty="0">
                <a:latin typeface="Arial"/>
                <a:cs typeface="Arial"/>
              </a:rPr>
              <a:t>(28.4</a:t>
            </a:r>
            <a:r>
              <a:rPr sz="1071" spc="29" dirty="0">
                <a:latin typeface="Arial"/>
                <a:cs typeface="Arial"/>
              </a:rPr>
              <a:t> </a:t>
            </a:r>
            <a:r>
              <a:rPr sz="1071" dirty="0">
                <a:latin typeface="Arial"/>
                <a:cs typeface="Arial"/>
              </a:rPr>
              <a:t>psi))</a:t>
            </a:r>
            <a:r>
              <a:rPr sz="1071" spc="24" dirty="0">
                <a:latin typeface="Arial"/>
                <a:cs typeface="Arial"/>
              </a:rPr>
              <a:t> </a:t>
            </a:r>
            <a:r>
              <a:rPr sz="1071" dirty="0">
                <a:latin typeface="Arial"/>
                <a:cs typeface="Arial"/>
              </a:rPr>
              <a:t>then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valve</a:t>
            </a:r>
            <a:r>
              <a:rPr sz="1071" spc="24" dirty="0">
                <a:latin typeface="Arial"/>
                <a:cs typeface="Arial"/>
              </a:rPr>
              <a:t> </a:t>
            </a:r>
            <a:r>
              <a:rPr sz="1071" spc="-10" dirty="0">
                <a:latin typeface="Arial"/>
                <a:cs typeface="Arial"/>
              </a:rPr>
              <a:t>closes </a:t>
            </a:r>
            <a:r>
              <a:rPr sz="1071" dirty="0">
                <a:latin typeface="Arial"/>
                <a:cs typeface="Arial"/>
              </a:rPr>
              <a:t>to</a:t>
            </a:r>
            <a:r>
              <a:rPr sz="1071" spc="19" dirty="0">
                <a:latin typeface="Arial"/>
                <a:cs typeface="Arial"/>
              </a:rPr>
              <a:t> </a:t>
            </a:r>
            <a:r>
              <a:rPr sz="1071" dirty="0">
                <a:latin typeface="Arial"/>
                <a:cs typeface="Arial"/>
              </a:rPr>
              <a:t>restrict</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flow</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increase</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pressure</a:t>
            </a:r>
            <a:r>
              <a:rPr sz="1071" spc="15" dirty="0">
                <a:latin typeface="Arial"/>
                <a:cs typeface="Arial"/>
              </a:rPr>
              <a:t> </a:t>
            </a:r>
            <a:r>
              <a:rPr sz="1071" dirty="0">
                <a:latin typeface="Arial"/>
                <a:cs typeface="Arial"/>
              </a:rPr>
              <a:t>inside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evaporator.</a:t>
            </a:r>
            <a:r>
              <a:rPr sz="1071" spc="19"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to</a:t>
            </a:r>
            <a:r>
              <a:rPr sz="1071" spc="15" dirty="0">
                <a:latin typeface="Arial"/>
                <a:cs typeface="Arial"/>
              </a:rPr>
              <a:t> </a:t>
            </a:r>
            <a:r>
              <a:rPr sz="1071" spc="-19" dirty="0">
                <a:latin typeface="Arial"/>
                <a:cs typeface="Arial"/>
              </a:rPr>
              <a:t>stop </a:t>
            </a:r>
            <a:r>
              <a:rPr sz="1071" dirty="0">
                <a:latin typeface="Arial"/>
                <a:cs typeface="Arial"/>
              </a:rPr>
              <a:t>the evaporator</a:t>
            </a:r>
            <a:r>
              <a:rPr sz="1071" spc="5" dirty="0">
                <a:latin typeface="Arial"/>
                <a:cs typeface="Arial"/>
              </a:rPr>
              <a:t> </a:t>
            </a:r>
            <a:r>
              <a:rPr sz="1071" dirty="0">
                <a:latin typeface="Arial"/>
                <a:cs typeface="Arial"/>
              </a:rPr>
              <a:t>temperature</a:t>
            </a:r>
            <a:r>
              <a:rPr sz="1071" spc="5" dirty="0">
                <a:latin typeface="Arial"/>
                <a:cs typeface="Arial"/>
              </a:rPr>
              <a:t> </a:t>
            </a:r>
            <a:r>
              <a:rPr sz="1071" dirty="0">
                <a:latin typeface="Arial"/>
                <a:cs typeface="Arial"/>
              </a:rPr>
              <a:t>from reaching</a:t>
            </a:r>
            <a:r>
              <a:rPr sz="1071" spc="5" dirty="0">
                <a:latin typeface="Arial"/>
                <a:cs typeface="Arial"/>
              </a:rPr>
              <a:t> </a:t>
            </a:r>
            <a:r>
              <a:rPr sz="1071" dirty="0">
                <a:latin typeface="Arial"/>
                <a:cs typeface="Arial"/>
              </a:rPr>
              <a:t>0°C due</a:t>
            </a:r>
            <a:r>
              <a:rPr sz="1071" spc="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relationship</a:t>
            </a:r>
            <a:r>
              <a:rPr sz="1071" spc="5" dirty="0">
                <a:latin typeface="Arial"/>
                <a:cs typeface="Arial"/>
              </a:rPr>
              <a:t> </a:t>
            </a:r>
            <a:r>
              <a:rPr sz="1071" dirty="0">
                <a:latin typeface="Arial"/>
                <a:cs typeface="Arial"/>
              </a:rPr>
              <a:t>between</a:t>
            </a:r>
            <a:r>
              <a:rPr sz="1071" spc="5" dirty="0">
                <a:latin typeface="Arial"/>
                <a:cs typeface="Arial"/>
              </a:rPr>
              <a:t> </a:t>
            </a:r>
            <a:r>
              <a:rPr sz="1071" dirty="0">
                <a:latin typeface="Arial"/>
                <a:cs typeface="Arial"/>
              </a:rPr>
              <a:t>temperature</a:t>
            </a:r>
            <a:r>
              <a:rPr sz="1071" spc="5" dirty="0">
                <a:latin typeface="Arial"/>
                <a:cs typeface="Arial"/>
              </a:rPr>
              <a:t> </a:t>
            </a:r>
            <a:r>
              <a:rPr sz="1071" spc="-24" dirty="0">
                <a:latin typeface="Arial"/>
                <a:cs typeface="Arial"/>
              </a:rPr>
              <a:t>and </a:t>
            </a:r>
            <a:r>
              <a:rPr sz="1071" spc="-10" dirty="0">
                <a:latin typeface="Arial"/>
                <a:cs typeface="Arial"/>
              </a:rPr>
              <a:t>pressure.</a:t>
            </a:r>
            <a:endParaRPr sz="1071" dirty="0">
              <a:latin typeface="Arial"/>
              <a:cs typeface="Arial"/>
            </a:endParaRPr>
          </a:p>
          <a:p>
            <a:pPr marL="12369" marR="5566" algn="just">
              <a:lnSpc>
                <a:spcPct val="144100"/>
              </a:lnSpc>
              <a:spcBef>
                <a:spcPts val="575"/>
              </a:spcBef>
            </a:pPr>
            <a:r>
              <a:rPr sz="1071" dirty="0">
                <a:latin typeface="Arial"/>
                <a:cs typeface="Arial"/>
              </a:rPr>
              <a:t>When</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cooling</a:t>
            </a:r>
            <a:r>
              <a:rPr sz="1071" spc="-39" dirty="0">
                <a:latin typeface="Arial"/>
                <a:cs typeface="Arial"/>
              </a:rPr>
              <a:t> </a:t>
            </a:r>
            <a:r>
              <a:rPr sz="1071" dirty="0">
                <a:latin typeface="Arial"/>
                <a:cs typeface="Arial"/>
              </a:rPr>
              <a:t>load</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high</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vapour</a:t>
            </a:r>
            <a:r>
              <a:rPr sz="1071" spc="-49" dirty="0">
                <a:latin typeface="Arial"/>
                <a:cs typeface="Arial"/>
              </a:rPr>
              <a:t> </a:t>
            </a:r>
            <a:r>
              <a:rPr sz="1071" dirty="0">
                <a:latin typeface="Arial"/>
                <a:cs typeface="Arial"/>
              </a:rPr>
              <a:t>pressure</a:t>
            </a:r>
            <a:r>
              <a:rPr sz="1071" spc="-4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refrigerant</a:t>
            </a:r>
            <a:r>
              <a:rPr sz="1071" spc="-39"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evaporator</a:t>
            </a:r>
            <a:r>
              <a:rPr sz="1071" spc="-49"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high.</a:t>
            </a:r>
            <a:r>
              <a:rPr sz="1071" spc="-44" dirty="0">
                <a:latin typeface="Arial"/>
                <a:cs typeface="Arial"/>
              </a:rPr>
              <a:t> </a:t>
            </a:r>
            <a:r>
              <a:rPr sz="1071" spc="-24" dirty="0">
                <a:latin typeface="Arial"/>
                <a:cs typeface="Arial"/>
              </a:rPr>
              <a:t>The </a:t>
            </a:r>
            <a:r>
              <a:rPr sz="1071" dirty="0">
                <a:latin typeface="Arial"/>
                <a:cs typeface="Arial"/>
              </a:rPr>
              <a:t>valve</a:t>
            </a:r>
            <a:r>
              <a:rPr sz="1071" spc="10" dirty="0">
                <a:latin typeface="Arial"/>
                <a:cs typeface="Arial"/>
              </a:rPr>
              <a:t> </a:t>
            </a:r>
            <a:r>
              <a:rPr sz="1071" dirty="0">
                <a:latin typeface="Arial"/>
                <a:cs typeface="Arial"/>
              </a:rPr>
              <a:t>fully</a:t>
            </a:r>
            <a:r>
              <a:rPr sz="1071" spc="19" dirty="0">
                <a:latin typeface="Arial"/>
                <a:cs typeface="Arial"/>
              </a:rPr>
              <a:t> </a:t>
            </a:r>
            <a:r>
              <a:rPr sz="1071" dirty="0">
                <a:latin typeface="Arial"/>
                <a:cs typeface="Arial"/>
              </a:rPr>
              <a:t>opens</a:t>
            </a:r>
            <a:r>
              <a:rPr sz="1071" spc="19"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flows</a:t>
            </a:r>
            <a:r>
              <a:rPr sz="1071" spc="19" dirty="0">
                <a:latin typeface="Arial"/>
                <a:cs typeface="Arial"/>
              </a:rPr>
              <a:t> </a:t>
            </a:r>
            <a:r>
              <a:rPr sz="1071" dirty="0">
                <a:latin typeface="Arial"/>
                <a:cs typeface="Arial"/>
              </a:rPr>
              <a:t>unobstructed</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valve</a:t>
            </a:r>
            <a:r>
              <a:rPr sz="1071" spc="15" dirty="0">
                <a:latin typeface="Arial"/>
                <a:cs typeface="Arial"/>
              </a:rPr>
              <a:t> </a:t>
            </a:r>
            <a:r>
              <a:rPr sz="1071" spc="-10" dirty="0">
                <a:latin typeface="Arial"/>
                <a:cs typeface="Arial"/>
              </a:rPr>
              <a:t>operation</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50</a:t>
            </a:r>
          </a:p>
        </p:txBody>
      </p:sp>
      <p:sp>
        <p:nvSpPr>
          <p:cNvPr id="7" name="object 3">
            <a:extLst>
              <a:ext uri="{FF2B5EF4-FFF2-40B4-BE49-F238E27FC236}">
                <a16:creationId xmlns:a16="http://schemas.microsoft.com/office/drawing/2014/main" id="{929D1659-1B97-B06A-B398-671029F239A0}"/>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4"/>
            <a:ext cx="5814185" cy="8183888"/>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02"/>
              </a:spcBef>
            </a:pPr>
            <a:endParaRPr sz="974" dirty="0">
              <a:latin typeface="Verdana"/>
              <a:cs typeface="Verdana"/>
            </a:endParaRPr>
          </a:p>
          <a:p>
            <a:pPr marL="12369" marR="6803" algn="just">
              <a:lnSpc>
                <a:spcPct val="143600"/>
              </a:lnSpc>
            </a:pPr>
            <a:r>
              <a:rPr sz="1071" dirty="0">
                <a:latin typeface="Arial"/>
                <a:cs typeface="Arial"/>
              </a:rPr>
              <a:t>is based</a:t>
            </a:r>
            <a:r>
              <a:rPr sz="1071" spc="5" dirty="0">
                <a:latin typeface="Arial"/>
                <a:cs typeface="Arial"/>
              </a:rPr>
              <a:t> </a:t>
            </a:r>
            <a:r>
              <a:rPr sz="1071" dirty="0">
                <a:latin typeface="Arial"/>
                <a:cs typeface="Arial"/>
              </a:rPr>
              <a:t>on</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spring bellows which</a:t>
            </a:r>
            <a:r>
              <a:rPr sz="1071" spc="5" dirty="0">
                <a:latin typeface="Arial"/>
                <a:cs typeface="Arial"/>
              </a:rPr>
              <a:t> </a:t>
            </a:r>
            <a:r>
              <a:rPr sz="1071" dirty="0">
                <a:latin typeface="Arial"/>
                <a:cs typeface="Arial"/>
              </a:rPr>
              <a:t>expands and</a:t>
            </a:r>
            <a:r>
              <a:rPr sz="1071" spc="-10" dirty="0">
                <a:latin typeface="Arial"/>
                <a:cs typeface="Arial"/>
              </a:rPr>
              <a:t> </a:t>
            </a:r>
            <a:r>
              <a:rPr sz="1071" dirty="0">
                <a:latin typeface="Arial"/>
                <a:cs typeface="Arial"/>
              </a:rPr>
              <a:t>contracts with changes in</a:t>
            </a:r>
            <a:r>
              <a:rPr sz="1071" spc="5" dirty="0">
                <a:latin typeface="Arial"/>
                <a:cs typeface="Arial"/>
              </a:rPr>
              <a:t> </a:t>
            </a:r>
            <a:r>
              <a:rPr sz="1071" dirty="0">
                <a:latin typeface="Arial"/>
                <a:cs typeface="Arial"/>
              </a:rPr>
              <a:t>refrigerant</a:t>
            </a:r>
            <a:r>
              <a:rPr sz="1071" spc="-10" dirty="0">
                <a:latin typeface="Arial"/>
                <a:cs typeface="Arial"/>
              </a:rPr>
              <a:t> pressure. </a:t>
            </a:r>
            <a:r>
              <a:rPr sz="1071" dirty="0">
                <a:latin typeface="Arial"/>
                <a:cs typeface="Arial"/>
              </a:rPr>
              <a:t>This</a:t>
            </a:r>
            <a:r>
              <a:rPr sz="1071" spc="58" dirty="0">
                <a:latin typeface="Arial"/>
                <a:cs typeface="Arial"/>
              </a:rPr>
              <a:t> </a:t>
            </a:r>
            <a:r>
              <a:rPr sz="1071" dirty="0">
                <a:latin typeface="Arial"/>
                <a:cs typeface="Arial"/>
              </a:rPr>
              <a:t>device</a:t>
            </a:r>
            <a:r>
              <a:rPr sz="1071" spc="54" dirty="0">
                <a:latin typeface="Arial"/>
                <a:cs typeface="Arial"/>
              </a:rPr>
              <a:t> </a:t>
            </a:r>
            <a:r>
              <a:rPr sz="1071" dirty="0">
                <a:latin typeface="Arial"/>
                <a:cs typeface="Arial"/>
              </a:rPr>
              <a:t>virtually</a:t>
            </a:r>
            <a:r>
              <a:rPr sz="1071" spc="58" dirty="0">
                <a:latin typeface="Arial"/>
                <a:cs typeface="Arial"/>
              </a:rPr>
              <a:t> </a:t>
            </a:r>
            <a:r>
              <a:rPr sz="1071" dirty="0">
                <a:latin typeface="Arial"/>
                <a:cs typeface="Arial"/>
              </a:rPr>
              <a:t>eliminates</a:t>
            </a:r>
            <a:r>
              <a:rPr sz="1071" spc="63"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need</a:t>
            </a:r>
            <a:r>
              <a:rPr sz="1071" spc="63" dirty="0">
                <a:latin typeface="Arial"/>
                <a:cs typeface="Arial"/>
              </a:rPr>
              <a:t> </a:t>
            </a:r>
            <a:r>
              <a:rPr sz="1071" dirty="0">
                <a:latin typeface="Arial"/>
                <a:cs typeface="Arial"/>
              </a:rPr>
              <a:t>for</a:t>
            </a:r>
            <a:r>
              <a:rPr sz="1071" spc="58"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compressor</a:t>
            </a:r>
            <a:r>
              <a:rPr sz="1071" spc="58" dirty="0">
                <a:latin typeface="Arial"/>
                <a:cs typeface="Arial"/>
              </a:rPr>
              <a:t> </a:t>
            </a:r>
            <a:r>
              <a:rPr sz="1071" dirty="0">
                <a:latin typeface="Arial"/>
                <a:cs typeface="Arial"/>
              </a:rPr>
              <a:t>to</a:t>
            </a:r>
            <a:r>
              <a:rPr sz="1071" spc="58" dirty="0">
                <a:latin typeface="Arial"/>
                <a:cs typeface="Arial"/>
              </a:rPr>
              <a:t> </a:t>
            </a:r>
            <a:r>
              <a:rPr sz="1071" dirty="0">
                <a:latin typeface="Arial"/>
                <a:cs typeface="Arial"/>
              </a:rPr>
              <a:t>cycle</a:t>
            </a:r>
            <a:r>
              <a:rPr sz="1071" spc="63" dirty="0">
                <a:latin typeface="Arial"/>
                <a:cs typeface="Arial"/>
              </a:rPr>
              <a:t> </a:t>
            </a:r>
            <a:r>
              <a:rPr sz="1071" dirty="0">
                <a:latin typeface="Arial"/>
                <a:cs typeface="Arial"/>
              </a:rPr>
              <a:t>on</a:t>
            </a:r>
            <a:r>
              <a:rPr sz="1071" spc="54" dirty="0">
                <a:latin typeface="Arial"/>
                <a:cs typeface="Arial"/>
              </a:rPr>
              <a:t> </a:t>
            </a:r>
            <a:r>
              <a:rPr sz="1071" dirty="0">
                <a:latin typeface="Arial"/>
                <a:cs typeface="Arial"/>
              </a:rPr>
              <a:t>and</a:t>
            </a:r>
            <a:r>
              <a:rPr sz="1071" spc="58" dirty="0">
                <a:latin typeface="Arial"/>
                <a:cs typeface="Arial"/>
              </a:rPr>
              <a:t> </a:t>
            </a:r>
            <a:r>
              <a:rPr sz="1071" dirty="0">
                <a:latin typeface="Arial"/>
                <a:cs typeface="Arial"/>
              </a:rPr>
              <a:t>off</a:t>
            </a:r>
            <a:r>
              <a:rPr sz="1071" spc="63"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regulate</a:t>
            </a:r>
            <a:r>
              <a:rPr sz="1071" spc="63" dirty="0">
                <a:latin typeface="Arial"/>
                <a:cs typeface="Arial"/>
              </a:rPr>
              <a:t> </a:t>
            </a:r>
            <a:r>
              <a:rPr sz="1071" spc="-24" dirty="0">
                <a:latin typeface="Arial"/>
                <a:cs typeface="Arial"/>
              </a:rPr>
              <a:t>the </a:t>
            </a:r>
            <a:r>
              <a:rPr sz="1071" dirty="0">
                <a:latin typeface="Arial"/>
                <a:cs typeface="Arial"/>
              </a:rPr>
              <a:t>temperature</a:t>
            </a:r>
            <a:r>
              <a:rPr sz="1071" spc="-10"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10" dirty="0">
                <a:latin typeface="Arial"/>
                <a:cs typeface="Arial"/>
              </a:rPr>
              <a:t> evaporator.</a:t>
            </a:r>
            <a:endParaRPr sz="1071" dirty="0">
              <a:latin typeface="Arial"/>
              <a:cs typeface="Arial"/>
            </a:endParaRPr>
          </a:p>
          <a:p>
            <a:pPr marL="12369" marR="6184" algn="just">
              <a:lnSpc>
                <a:spcPct val="143700"/>
              </a:lnSpc>
              <a:spcBef>
                <a:spcPts val="589"/>
              </a:spcBef>
            </a:pPr>
            <a:r>
              <a:rPr sz="1071" dirty="0">
                <a:latin typeface="Arial"/>
                <a:cs typeface="Arial"/>
              </a:rPr>
              <a:t>Another</a:t>
            </a:r>
            <a:r>
              <a:rPr sz="1071" spc="63" dirty="0">
                <a:latin typeface="Arial"/>
                <a:cs typeface="Arial"/>
              </a:rPr>
              <a:t> </a:t>
            </a:r>
            <a:r>
              <a:rPr sz="1071" dirty="0">
                <a:latin typeface="Arial"/>
                <a:cs typeface="Arial"/>
              </a:rPr>
              <a:t>device</a:t>
            </a:r>
            <a:r>
              <a:rPr sz="1071" spc="63" dirty="0">
                <a:latin typeface="Arial"/>
                <a:cs typeface="Arial"/>
              </a:rPr>
              <a:t> </a:t>
            </a:r>
            <a:r>
              <a:rPr sz="1071" dirty="0">
                <a:latin typeface="Arial"/>
                <a:cs typeface="Arial"/>
              </a:rPr>
              <a:t>“Thermistor”</a:t>
            </a:r>
            <a:r>
              <a:rPr sz="1071" spc="68" dirty="0">
                <a:latin typeface="Arial"/>
                <a:cs typeface="Arial"/>
              </a:rPr>
              <a:t> </a:t>
            </a:r>
            <a:r>
              <a:rPr sz="1071" dirty="0">
                <a:latin typeface="Arial"/>
                <a:cs typeface="Arial"/>
              </a:rPr>
              <a:t>(a</a:t>
            </a:r>
            <a:r>
              <a:rPr sz="1071" spc="63" dirty="0">
                <a:latin typeface="Arial"/>
                <a:cs typeface="Arial"/>
              </a:rPr>
              <a:t> </a:t>
            </a:r>
            <a:r>
              <a:rPr sz="1071" dirty="0">
                <a:latin typeface="Arial"/>
                <a:cs typeface="Arial"/>
              </a:rPr>
              <a:t>temperature</a:t>
            </a:r>
            <a:r>
              <a:rPr sz="1071" spc="63" dirty="0">
                <a:latin typeface="Arial"/>
                <a:cs typeface="Arial"/>
              </a:rPr>
              <a:t> </a:t>
            </a:r>
            <a:r>
              <a:rPr sz="1071" dirty="0">
                <a:latin typeface="Arial"/>
                <a:cs typeface="Arial"/>
              </a:rPr>
              <a:t>sensor)</a:t>
            </a:r>
            <a:r>
              <a:rPr sz="1071" spc="68" dirty="0">
                <a:latin typeface="Arial"/>
                <a:cs typeface="Arial"/>
              </a:rPr>
              <a:t> </a:t>
            </a:r>
            <a:r>
              <a:rPr sz="1071" dirty="0">
                <a:latin typeface="Arial"/>
                <a:cs typeface="Arial"/>
              </a:rPr>
              <a:t>senses</a:t>
            </a:r>
            <a:r>
              <a:rPr sz="1071" spc="5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air</a:t>
            </a:r>
            <a:r>
              <a:rPr sz="1071" spc="63" dirty="0">
                <a:latin typeface="Arial"/>
                <a:cs typeface="Arial"/>
              </a:rPr>
              <a:t> </a:t>
            </a:r>
            <a:r>
              <a:rPr sz="1071" dirty="0">
                <a:latin typeface="Arial"/>
                <a:cs typeface="Arial"/>
              </a:rPr>
              <a:t>temperature</a:t>
            </a:r>
            <a:r>
              <a:rPr sz="1071" spc="63" dirty="0">
                <a:latin typeface="Arial"/>
                <a:cs typeface="Arial"/>
              </a:rPr>
              <a:t> </a:t>
            </a:r>
            <a:r>
              <a:rPr sz="1071" dirty="0">
                <a:latin typeface="Arial"/>
                <a:cs typeface="Arial"/>
              </a:rPr>
              <a:t>coming</a:t>
            </a:r>
            <a:r>
              <a:rPr sz="1071" spc="68" dirty="0">
                <a:latin typeface="Arial"/>
                <a:cs typeface="Arial"/>
              </a:rPr>
              <a:t> </a:t>
            </a:r>
            <a:r>
              <a:rPr sz="1071" dirty="0">
                <a:latin typeface="Arial"/>
                <a:cs typeface="Arial"/>
              </a:rPr>
              <a:t>off</a:t>
            </a:r>
            <a:r>
              <a:rPr sz="1071" spc="63" dirty="0">
                <a:latin typeface="Arial"/>
                <a:cs typeface="Arial"/>
              </a:rPr>
              <a:t> </a:t>
            </a:r>
            <a:r>
              <a:rPr sz="1071" spc="-24" dirty="0">
                <a:latin typeface="Arial"/>
                <a:cs typeface="Arial"/>
              </a:rPr>
              <a:t>the </a:t>
            </a:r>
            <a:r>
              <a:rPr sz="1071" dirty="0">
                <a:latin typeface="Arial"/>
                <a:cs typeface="Arial"/>
              </a:rPr>
              <a:t>evaporator</a:t>
            </a:r>
            <a:r>
              <a:rPr sz="1071" spc="185" dirty="0">
                <a:latin typeface="Arial"/>
                <a:cs typeface="Arial"/>
              </a:rPr>
              <a:t> </a:t>
            </a:r>
            <a:r>
              <a:rPr sz="1071" dirty="0">
                <a:latin typeface="Arial"/>
                <a:cs typeface="Arial"/>
              </a:rPr>
              <a:t>coil.</a:t>
            </a:r>
            <a:r>
              <a:rPr sz="1071" spc="190" dirty="0">
                <a:latin typeface="Arial"/>
                <a:cs typeface="Arial"/>
              </a:rPr>
              <a:t> </a:t>
            </a:r>
            <a:r>
              <a:rPr sz="1071" dirty="0">
                <a:latin typeface="Arial"/>
                <a:cs typeface="Arial"/>
              </a:rPr>
              <a:t>The</a:t>
            </a:r>
            <a:r>
              <a:rPr sz="1071" spc="185" dirty="0">
                <a:latin typeface="Arial"/>
                <a:cs typeface="Arial"/>
              </a:rPr>
              <a:t> </a:t>
            </a:r>
            <a:r>
              <a:rPr sz="1071" dirty="0">
                <a:latin typeface="Arial"/>
                <a:cs typeface="Arial"/>
              </a:rPr>
              <a:t>temperature</a:t>
            </a:r>
            <a:r>
              <a:rPr sz="1071" spc="190" dirty="0">
                <a:latin typeface="Arial"/>
                <a:cs typeface="Arial"/>
              </a:rPr>
              <a:t> </a:t>
            </a:r>
            <a:r>
              <a:rPr sz="1071" dirty="0">
                <a:latin typeface="Arial"/>
                <a:cs typeface="Arial"/>
              </a:rPr>
              <a:t>sensor</a:t>
            </a:r>
            <a:r>
              <a:rPr sz="1071" spc="190" dirty="0">
                <a:latin typeface="Arial"/>
                <a:cs typeface="Arial"/>
              </a:rPr>
              <a:t> </a:t>
            </a:r>
            <a:r>
              <a:rPr sz="1071" dirty="0">
                <a:latin typeface="Arial"/>
                <a:cs typeface="Arial"/>
              </a:rPr>
              <a:t>is</a:t>
            </a:r>
            <a:r>
              <a:rPr sz="1071" spc="185" dirty="0">
                <a:latin typeface="Arial"/>
                <a:cs typeface="Arial"/>
              </a:rPr>
              <a:t> </a:t>
            </a:r>
            <a:r>
              <a:rPr sz="1071" dirty="0">
                <a:latin typeface="Arial"/>
                <a:cs typeface="Arial"/>
              </a:rPr>
              <a:t>fitted</a:t>
            </a:r>
            <a:r>
              <a:rPr sz="1071" spc="190" dirty="0">
                <a:latin typeface="Arial"/>
                <a:cs typeface="Arial"/>
              </a:rPr>
              <a:t> </a:t>
            </a:r>
            <a:r>
              <a:rPr sz="1071" dirty="0">
                <a:latin typeface="Arial"/>
                <a:cs typeface="Arial"/>
              </a:rPr>
              <a:t>to</a:t>
            </a:r>
            <a:r>
              <a:rPr sz="1071" spc="190" dirty="0">
                <a:latin typeface="Arial"/>
                <a:cs typeface="Arial"/>
              </a:rPr>
              <a:t> </a:t>
            </a:r>
            <a:r>
              <a:rPr sz="1071" dirty="0">
                <a:latin typeface="Arial"/>
                <a:cs typeface="Arial"/>
              </a:rPr>
              <a:t>the</a:t>
            </a:r>
            <a:r>
              <a:rPr sz="1071" spc="185" dirty="0">
                <a:latin typeface="Arial"/>
                <a:cs typeface="Arial"/>
              </a:rPr>
              <a:t> </a:t>
            </a:r>
            <a:r>
              <a:rPr sz="1071" dirty="0">
                <a:latin typeface="Arial"/>
                <a:cs typeface="Arial"/>
              </a:rPr>
              <a:t>evaporator’s</a:t>
            </a:r>
            <a:r>
              <a:rPr sz="1071" spc="185" dirty="0">
                <a:latin typeface="Arial"/>
                <a:cs typeface="Arial"/>
              </a:rPr>
              <a:t> </a:t>
            </a:r>
            <a:r>
              <a:rPr sz="1071" dirty="0">
                <a:latin typeface="Arial"/>
                <a:cs typeface="Arial"/>
              </a:rPr>
              <a:t>fins</a:t>
            </a:r>
            <a:r>
              <a:rPr sz="1071" spc="190" dirty="0">
                <a:latin typeface="Arial"/>
                <a:cs typeface="Arial"/>
              </a:rPr>
              <a:t> </a:t>
            </a:r>
            <a:r>
              <a:rPr sz="1071" dirty="0">
                <a:latin typeface="Arial"/>
                <a:cs typeface="Arial"/>
              </a:rPr>
              <a:t>and</a:t>
            </a:r>
            <a:r>
              <a:rPr sz="1071" spc="185" dirty="0">
                <a:latin typeface="Arial"/>
                <a:cs typeface="Arial"/>
              </a:rPr>
              <a:t> </a:t>
            </a:r>
            <a:r>
              <a:rPr sz="1071" dirty="0">
                <a:latin typeface="Arial"/>
                <a:cs typeface="Arial"/>
              </a:rPr>
              <a:t>measures</a:t>
            </a:r>
            <a:r>
              <a:rPr sz="1071" spc="190" dirty="0">
                <a:latin typeface="Arial"/>
                <a:cs typeface="Arial"/>
              </a:rPr>
              <a:t> </a:t>
            </a:r>
            <a:r>
              <a:rPr sz="1071" spc="-24" dirty="0">
                <a:latin typeface="Arial"/>
                <a:cs typeface="Arial"/>
              </a:rPr>
              <a:t>the </a:t>
            </a:r>
            <a:r>
              <a:rPr sz="1071" dirty="0">
                <a:latin typeface="Arial"/>
                <a:cs typeface="Arial"/>
              </a:rPr>
              <a:t>temperature</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evaporator</a:t>
            </a:r>
            <a:r>
              <a:rPr sz="1071" spc="-15" dirty="0">
                <a:latin typeface="Arial"/>
                <a:cs typeface="Arial"/>
              </a:rPr>
              <a:t> </a:t>
            </a:r>
            <a:r>
              <a:rPr sz="1071" dirty="0">
                <a:latin typeface="Arial"/>
                <a:cs typeface="Arial"/>
              </a:rPr>
              <a:t>surface.</a:t>
            </a:r>
            <a:r>
              <a:rPr sz="1071" spc="-15" dirty="0">
                <a:latin typeface="Arial"/>
                <a:cs typeface="Arial"/>
              </a:rPr>
              <a:t> </a:t>
            </a:r>
            <a:r>
              <a:rPr sz="1071" dirty="0">
                <a:latin typeface="Arial"/>
                <a:cs typeface="Arial"/>
              </a:rPr>
              <a:t>This</a:t>
            </a:r>
            <a:r>
              <a:rPr sz="1071" spc="-19" dirty="0">
                <a:latin typeface="Arial"/>
                <a:cs typeface="Arial"/>
              </a:rPr>
              <a:t> </a:t>
            </a:r>
            <a:r>
              <a:rPr sz="1071" dirty="0">
                <a:latin typeface="Arial"/>
                <a:cs typeface="Arial"/>
              </a:rPr>
              <a:t>sensor</a:t>
            </a:r>
            <a:r>
              <a:rPr sz="1071" spc="-15" dirty="0">
                <a:latin typeface="Arial"/>
                <a:cs typeface="Arial"/>
              </a:rPr>
              <a:t> </a:t>
            </a:r>
            <a:r>
              <a:rPr sz="1071" dirty="0">
                <a:latin typeface="Arial"/>
                <a:cs typeface="Arial"/>
              </a:rPr>
              <a:t>sends</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information</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relay</a:t>
            </a:r>
            <a:r>
              <a:rPr sz="1071" spc="-15"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form </a:t>
            </a:r>
            <a:r>
              <a:rPr sz="1071" dirty="0">
                <a:latin typeface="Arial"/>
                <a:cs typeface="Arial"/>
              </a:rPr>
              <a:t>of</a:t>
            </a:r>
            <a:r>
              <a:rPr sz="1071" spc="127" dirty="0">
                <a:latin typeface="Arial"/>
                <a:cs typeface="Arial"/>
              </a:rPr>
              <a:t> </a:t>
            </a:r>
            <a:r>
              <a:rPr sz="1071" dirty="0">
                <a:latin typeface="Arial"/>
                <a:cs typeface="Arial"/>
              </a:rPr>
              <a:t>a</a:t>
            </a:r>
            <a:r>
              <a:rPr sz="1071" spc="131" dirty="0">
                <a:latin typeface="Arial"/>
                <a:cs typeface="Arial"/>
              </a:rPr>
              <a:t> </a:t>
            </a:r>
            <a:r>
              <a:rPr sz="1071" dirty="0">
                <a:latin typeface="Arial"/>
                <a:cs typeface="Arial"/>
              </a:rPr>
              <a:t>voltage</a:t>
            </a:r>
            <a:r>
              <a:rPr sz="1071" spc="127" dirty="0">
                <a:latin typeface="Arial"/>
                <a:cs typeface="Arial"/>
              </a:rPr>
              <a:t> </a:t>
            </a:r>
            <a:r>
              <a:rPr sz="1071" dirty="0">
                <a:latin typeface="Arial"/>
                <a:cs typeface="Arial"/>
              </a:rPr>
              <a:t>drop</a:t>
            </a:r>
            <a:r>
              <a:rPr sz="1071" spc="127" dirty="0">
                <a:latin typeface="Arial"/>
                <a:cs typeface="Arial"/>
              </a:rPr>
              <a:t> </a:t>
            </a:r>
            <a:r>
              <a:rPr sz="1071" dirty="0">
                <a:latin typeface="Arial"/>
                <a:cs typeface="Arial"/>
              </a:rPr>
              <a:t>and</a:t>
            </a:r>
            <a:r>
              <a:rPr sz="1071" spc="127" dirty="0">
                <a:latin typeface="Arial"/>
                <a:cs typeface="Arial"/>
              </a:rPr>
              <a:t> </a:t>
            </a:r>
            <a:r>
              <a:rPr sz="1071" dirty="0">
                <a:latin typeface="Arial"/>
                <a:cs typeface="Arial"/>
              </a:rPr>
              <a:t>when</a:t>
            </a:r>
            <a:r>
              <a:rPr sz="1071" spc="131" dirty="0">
                <a:latin typeface="Arial"/>
                <a:cs typeface="Arial"/>
              </a:rPr>
              <a:t> </a:t>
            </a:r>
            <a:r>
              <a:rPr sz="1071" dirty="0">
                <a:latin typeface="Arial"/>
                <a:cs typeface="Arial"/>
              </a:rPr>
              <a:t>approaching</a:t>
            </a:r>
            <a:r>
              <a:rPr sz="1071" spc="131"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freezing</a:t>
            </a:r>
            <a:r>
              <a:rPr sz="1071" spc="131" dirty="0">
                <a:latin typeface="Arial"/>
                <a:cs typeface="Arial"/>
              </a:rPr>
              <a:t> </a:t>
            </a:r>
            <a:r>
              <a:rPr sz="1071" dirty="0">
                <a:latin typeface="Arial"/>
                <a:cs typeface="Arial"/>
              </a:rPr>
              <a:t>point</a:t>
            </a:r>
            <a:r>
              <a:rPr sz="1071" spc="131" dirty="0">
                <a:latin typeface="Arial"/>
                <a:cs typeface="Arial"/>
              </a:rPr>
              <a:t> </a:t>
            </a:r>
            <a:r>
              <a:rPr sz="1071" dirty="0">
                <a:latin typeface="Arial"/>
                <a:cs typeface="Arial"/>
              </a:rPr>
              <a:t>of</a:t>
            </a:r>
            <a:r>
              <a:rPr sz="1071" spc="127" dirty="0">
                <a:latin typeface="Arial"/>
                <a:cs typeface="Arial"/>
              </a:rPr>
              <a:t> </a:t>
            </a:r>
            <a:r>
              <a:rPr sz="1071" dirty="0">
                <a:latin typeface="Arial"/>
                <a:cs typeface="Arial"/>
              </a:rPr>
              <a:t>water</a:t>
            </a:r>
            <a:r>
              <a:rPr sz="1071" spc="131" dirty="0">
                <a:latin typeface="Arial"/>
                <a:cs typeface="Arial"/>
              </a:rPr>
              <a:t> </a:t>
            </a:r>
            <a:r>
              <a:rPr sz="1071" dirty="0">
                <a:latin typeface="Arial"/>
                <a:cs typeface="Arial"/>
              </a:rPr>
              <a:t>(0°C),</a:t>
            </a:r>
            <a:r>
              <a:rPr sz="1071" spc="131" dirty="0">
                <a:latin typeface="Arial"/>
                <a:cs typeface="Arial"/>
              </a:rPr>
              <a:t> </a:t>
            </a:r>
            <a:r>
              <a:rPr sz="1071" dirty="0">
                <a:latin typeface="Arial"/>
                <a:cs typeface="Arial"/>
              </a:rPr>
              <a:t>the</a:t>
            </a:r>
            <a:r>
              <a:rPr sz="1071" spc="131" dirty="0">
                <a:latin typeface="Arial"/>
                <a:cs typeface="Arial"/>
              </a:rPr>
              <a:t> </a:t>
            </a:r>
            <a:r>
              <a:rPr sz="1071" dirty="0">
                <a:latin typeface="Arial"/>
                <a:cs typeface="Arial"/>
              </a:rPr>
              <a:t>current</a:t>
            </a:r>
            <a:r>
              <a:rPr sz="1071" spc="127" dirty="0">
                <a:latin typeface="Arial"/>
                <a:cs typeface="Arial"/>
              </a:rPr>
              <a:t> </a:t>
            </a:r>
            <a:r>
              <a:rPr sz="1071" dirty="0">
                <a:latin typeface="Arial"/>
                <a:cs typeface="Arial"/>
              </a:rPr>
              <a:t>to</a:t>
            </a:r>
            <a:r>
              <a:rPr sz="1071" spc="131" dirty="0">
                <a:latin typeface="Arial"/>
                <a:cs typeface="Arial"/>
              </a:rPr>
              <a:t> </a:t>
            </a:r>
            <a:r>
              <a:rPr sz="1071" spc="-24" dirty="0">
                <a:latin typeface="Arial"/>
                <a:cs typeface="Arial"/>
              </a:rPr>
              <a:t>the </a:t>
            </a:r>
            <a:r>
              <a:rPr sz="1071" dirty="0">
                <a:latin typeface="Arial"/>
                <a:cs typeface="Arial"/>
              </a:rPr>
              <a:t>compressor</a:t>
            </a:r>
            <a:r>
              <a:rPr sz="1071" spc="-49" dirty="0">
                <a:latin typeface="Arial"/>
                <a:cs typeface="Arial"/>
              </a:rPr>
              <a:t> </a:t>
            </a:r>
            <a:r>
              <a:rPr sz="1071" dirty="0">
                <a:latin typeface="Arial"/>
                <a:cs typeface="Arial"/>
              </a:rPr>
              <a:t>clutch</a:t>
            </a:r>
            <a:r>
              <a:rPr sz="1071" spc="-49"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interrupted</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increase</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pressure</a:t>
            </a:r>
            <a:r>
              <a:rPr sz="1071" spc="-44"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evaporator</a:t>
            </a:r>
            <a:r>
              <a:rPr sz="1071" spc="-4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avoid</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surface </a:t>
            </a:r>
            <a:r>
              <a:rPr sz="1071" dirty="0">
                <a:latin typeface="Arial"/>
                <a:cs typeface="Arial"/>
              </a:rPr>
              <a:t>water</a:t>
            </a:r>
            <a:r>
              <a:rPr sz="1071" spc="10" dirty="0">
                <a:latin typeface="Arial"/>
                <a:cs typeface="Arial"/>
              </a:rPr>
              <a:t> </a:t>
            </a:r>
            <a:r>
              <a:rPr sz="1071" dirty="0">
                <a:latin typeface="Arial"/>
                <a:cs typeface="Arial"/>
              </a:rPr>
              <a:t>freezing.</a:t>
            </a:r>
            <a:r>
              <a:rPr sz="1071" spc="15" dirty="0">
                <a:latin typeface="Arial"/>
                <a:cs typeface="Arial"/>
              </a:rPr>
              <a:t> </a:t>
            </a:r>
            <a:r>
              <a:rPr sz="1071" dirty="0">
                <a:latin typeface="Arial"/>
                <a:cs typeface="Arial"/>
              </a:rPr>
              <a:t>With</a:t>
            </a:r>
            <a:r>
              <a:rPr sz="1071" spc="15"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threshold</a:t>
            </a:r>
            <a:r>
              <a:rPr sz="1071" spc="10"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1°C</a:t>
            </a:r>
            <a:r>
              <a:rPr sz="1071" spc="10" dirty="0">
                <a:latin typeface="Arial"/>
                <a:cs typeface="Arial"/>
              </a:rPr>
              <a:t> </a:t>
            </a:r>
            <a:r>
              <a:rPr sz="1071" dirty="0">
                <a:latin typeface="Arial"/>
                <a:cs typeface="Arial"/>
              </a:rPr>
              <a:t>at</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surface,</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relay</a:t>
            </a:r>
            <a:r>
              <a:rPr sz="1071" spc="10" dirty="0">
                <a:latin typeface="Arial"/>
                <a:cs typeface="Arial"/>
              </a:rPr>
              <a:t> </a:t>
            </a:r>
            <a:r>
              <a:rPr sz="1071" dirty="0">
                <a:latin typeface="Arial"/>
                <a:cs typeface="Arial"/>
              </a:rPr>
              <a:t>will</a:t>
            </a:r>
            <a:r>
              <a:rPr sz="1071" spc="15" dirty="0">
                <a:latin typeface="Arial"/>
                <a:cs typeface="Arial"/>
              </a:rPr>
              <a:t> </a:t>
            </a:r>
            <a:r>
              <a:rPr sz="1071" dirty="0">
                <a:latin typeface="Arial"/>
                <a:cs typeface="Arial"/>
              </a:rPr>
              <a:t>turn</a:t>
            </a:r>
            <a:r>
              <a:rPr sz="1071" spc="15" dirty="0">
                <a:latin typeface="Arial"/>
                <a:cs typeface="Arial"/>
              </a:rPr>
              <a:t> </a:t>
            </a:r>
            <a:r>
              <a:rPr sz="1071" dirty="0">
                <a:latin typeface="Arial"/>
                <a:cs typeface="Arial"/>
              </a:rPr>
              <a:t>the</a:t>
            </a:r>
            <a:r>
              <a:rPr sz="1071" spc="10" dirty="0">
                <a:latin typeface="Arial"/>
                <a:cs typeface="Arial"/>
              </a:rPr>
              <a:t> </a:t>
            </a:r>
            <a:r>
              <a:rPr sz="1071" spc="-10" dirty="0">
                <a:latin typeface="Arial"/>
                <a:cs typeface="Arial"/>
              </a:rPr>
              <a:t>compressor </a:t>
            </a:r>
            <a:r>
              <a:rPr sz="1071" dirty="0">
                <a:latin typeface="Arial"/>
                <a:cs typeface="Arial"/>
              </a:rPr>
              <a:t>off.</a:t>
            </a:r>
            <a:r>
              <a:rPr sz="1071" spc="-44" dirty="0">
                <a:latin typeface="Arial"/>
                <a:cs typeface="Arial"/>
              </a:rPr>
              <a:t> </a:t>
            </a:r>
            <a:r>
              <a:rPr sz="1071" dirty="0">
                <a:latin typeface="Arial"/>
                <a:cs typeface="Arial"/>
              </a:rPr>
              <a:t>Once</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surface</a:t>
            </a:r>
            <a:r>
              <a:rPr sz="1071" spc="-44" dirty="0">
                <a:latin typeface="Arial"/>
                <a:cs typeface="Arial"/>
              </a:rPr>
              <a:t> </a:t>
            </a:r>
            <a:r>
              <a:rPr sz="1071" spc="-10" dirty="0">
                <a:latin typeface="Arial"/>
                <a:cs typeface="Arial"/>
              </a:rPr>
              <a:t>increases</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2.5°C,</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compressor,</a:t>
            </a:r>
            <a:r>
              <a:rPr sz="1071" spc="-39" dirty="0">
                <a:latin typeface="Arial"/>
                <a:cs typeface="Arial"/>
              </a:rPr>
              <a:t> </a:t>
            </a:r>
            <a:r>
              <a:rPr sz="1071" dirty="0">
                <a:latin typeface="Arial"/>
                <a:cs typeface="Arial"/>
              </a:rPr>
              <a:t>via</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relay,</a:t>
            </a:r>
            <a:r>
              <a:rPr sz="1071" spc="-39" dirty="0">
                <a:latin typeface="Arial"/>
                <a:cs typeface="Arial"/>
              </a:rPr>
              <a:t> </a:t>
            </a:r>
            <a:r>
              <a:rPr sz="1071" dirty="0">
                <a:latin typeface="Arial"/>
                <a:cs typeface="Arial"/>
              </a:rPr>
              <a:t>will</a:t>
            </a:r>
            <a:r>
              <a:rPr sz="1071" spc="-44" dirty="0">
                <a:latin typeface="Arial"/>
                <a:cs typeface="Arial"/>
              </a:rPr>
              <a:t> </a:t>
            </a:r>
            <a:r>
              <a:rPr sz="1071" dirty="0">
                <a:latin typeface="Arial"/>
                <a:cs typeface="Arial"/>
              </a:rPr>
              <a:t>be</a:t>
            </a:r>
            <a:r>
              <a:rPr sz="1071" spc="-39" dirty="0">
                <a:latin typeface="Arial"/>
                <a:cs typeface="Arial"/>
              </a:rPr>
              <a:t> </a:t>
            </a:r>
            <a:r>
              <a:rPr sz="1071" spc="-10" dirty="0">
                <a:latin typeface="Arial"/>
                <a:cs typeface="Arial"/>
              </a:rPr>
              <a:t>switched</a:t>
            </a:r>
            <a:r>
              <a:rPr sz="1071" spc="-39" dirty="0">
                <a:latin typeface="Arial"/>
                <a:cs typeface="Arial"/>
              </a:rPr>
              <a:t> </a:t>
            </a:r>
            <a:r>
              <a:rPr sz="1071" dirty="0">
                <a:latin typeface="Arial"/>
                <a:cs typeface="Arial"/>
              </a:rPr>
              <a:t>on</a:t>
            </a:r>
            <a:r>
              <a:rPr sz="1071" spc="-44" dirty="0">
                <a:latin typeface="Arial"/>
                <a:cs typeface="Arial"/>
              </a:rPr>
              <a:t> </a:t>
            </a:r>
            <a:r>
              <a:rPr sz="1071" spc="-10" dirty="0">
                <a:latin typeface="Arial"/>
                <a:cs typeface="Arial"/>
              </a:rPr>
              <a:t>again.</a:t>
            </a:r>
            <a:endParaRPr sz="1071" dirty="0">
              <a:latin typeface="Arial"/>
              <a:cs typeface="Arial"/>
            </a:endParaRPr>
          </a:p>
          <a:p>
            <a:pPr marL="12369" marR="5566" algn="just">
              <a:lnSpc>
                <a:spcPct val="143800"/>
              </a:lnSpc>
              <a:spcBef>
                <a:spcPts val="584"/>
              </a:spcBef>
            </a:pPr>
            <a:r>
              <a:rPr sz="1071" dirty="0">
                <a:latin typeface="Arial"/>
                <a:cs typeface="Arial"/>
              </a:rPr>
              <a:t>Generally,</a:t>
            </a:r>
            <a:r>
              <a:rPr sz="1071" spc="166" dirty="0">
                <a:latin typeface="Arial"/>
                <a:cs typeface="Arial"/>
              </a:rPr>
              <a:t> </a:t>
            </a:r>
            <a:r>
              <a:rPr sz="1071" dirty="0">
                <a:latin typeface="Arial"/>
                <a:cs typeface="Arial"/>
              </a:rPr>
              <a:t>a</a:t>
            </a:r>
            <a:r>
              <a:rPr sz="1071" spc="161" dirty="0">
                <a:latin typeface="Arial"/>
                <a:cs typeface="Arial"/>
              </a:rPr>
              <a:t> </a:t>
            </a:r>
            <a:r>
              <a:rPr sz="1071" dirty="0">
                <a:latin typeface="Arial"/>
                <a:cs typeface="Arial"/>
              </a:rPr>
              <a:t>Thermistor</a:t>
            </a:r>
            <a:r>
              <a:rPr sz="1071" spc="166" dirty="0">
                <a:latin typeface="Arial"/>
                <a:cs typeface="Arial"/>
              </a:rPr>
              <a:t> </a:t>
            </a:r>
            <a:r>
              <a:rPr sz="1071" dirty="0">
                <a:latin typeface="Arial"/>
                <a:cs typeface="Arial"/>
              </a:rPr>
              <a:t>is</a:t>
            </a:r>
            <a:r>
              <a:rPr sz="1071" spc="175" dirty="0">
                <a:latin typeface="Arial"/>
                <a:cs typeface="Arial"/>
              </a:rPr>
              <a:t> </a:t>
            </a:r>
            <a:r>
              <a:rPr sz="1071" dirty="0">
                <a:latin typeface="Arial"/>
                <a:cs typeface="Arial"/>
              </a:rPr>
              <a:t>an</a:t>
            </a:r>
            <a:r>
              <a:rPr sz="1071" spc="166" dirty="0">
                <a:latin typeface="Arial"/>
                <a:cs typeface="Arial"/>
              </a:rPr>
              <a:t> </a:t>
            </a:r>
            <a:r>
              <a:rPr sz="1071" dirty="0">
                <a:latin typeface="Arial"/>
                <a:cs typeface="Arial"/>
              </a:rPr>
              <a:t>NTC</a:t>
            </a:r>
            <a:r>
              <a:rPr sz="1071" spc="161" dirty="0">
                <a:latin typeface="Arial"/>
                <a:cs typeface="Arial"/>
              </a:rPr>
              <a:t> </a:t>
            </a:r>
            <a:r>
              <a:rPr sz="1071" dirty="0">
                <a:latin typeface="Arial"/>
                <a:cs typeface="Arial"/>
              </a:rPr>
              <a:t>type</a:t>
            </a:r>
            <a:r>
              <a:rPr sz="1071" spc="170" dirty="0">
                <a:latin typeface="Arial"/>
                <a:cs typeface="Arial"/>
              </a:rPr>
              <a:t> </a:t>
            </a:r>
            <a:r>
              <a:rPr sz="1071" dirty="0">
                <a:latin typeface="Arial"/>
                <a:cs typeface="Arial"/>
              </a:rPr>
              <a:t>sensor</a:t>
            </a:r>
            <a:r>
              <a:rPr sz="1071" spc="166" dirty="0">
                <a:latin typeface="Arial"/>
                <a:cs typeface="Arial"/>
              </a:rPr>
              <a:t> </a:t>
            </a:r>
            <a:r>
              <a:rPr sz="1071" dirty="0">
                <a:latin typeface="Arial"/>
                <a:cs typeface="Arial"/>
              </a:rPr>
              <a:t>which</a:t>
            </a:r>
            <a:r>
              <a:rPr sz="1071" spc="166" dirty="0">
                <a:latin typeface="Arial"/>
                <a:cs typeface="Arial"/>
              </a:rPr>
              <a:t> </a:t>
            </a:r>
            <a:r>
              <a:rPr sz="1071" dirty="0">
                <a:latin typeface="Arial"/>
                <a:cs typeface="Arial"/>
              </a:rPr>
              <a:t>means</a:t>
            </a:r>
            <a:r>
              <a:rPr sz="1071" spc="175" dirty="0">
                <a:latin typeface="Arial"/>
                <a:cs typeface="Arial"/>
              </a:rPr>
              <a:t> </a:t>
            </a:r>
            <a:r>
              <a:rPr sz="1071" dirty="0">
                <a:latin typeface="Arial"/>
                <a:cs typeface="Arial"/>
              </a:rPr>
              <a:t>it</a:t>
            </a:r>
            <a:r>
              <a:rPr sz="1071" spc="170" dirty="0">
                <a:latin typeface="Arial"/>
                <a:cs typeface="Arial"/>
              </a:rPr>
              <a:t> </a:t>
            </a:r>
            <a:r>
              <a:rPr sz="1071" dirty="0">
                <a:latin typeface="Arial"/>
                <a:cs typeface="Arial"/>
              </a:rPr>
              <a:t>has</a:t>
            </a:r>
            <a:r>
              <a:rPr sz="1071" spc="166" dirty="0">
                <a:latin typeface="Arial"/>
                <a:cs typeface="Arial"/>
              </a:rPr>
              <a:t> </a:t>
            </a:r>
            <a:r>
              <a:rPr sz="1071" dirty="0">
                <a:latin typeface="Arial"/>
                <a:cs typeface="Arial"/>
              </a:rPr>
              <a:t>a</a:t>
            </a:r>
            <a:r>
              <a:rPr sz="1071" spc="166" dirty="0">
                <a:latin typeface="Arial"/>
                <a:cs typeface="Arial"/>
              </a:rPr>
              <a:t> </a:t>
            </a:r>
            <a:r>
              <a:rPr sz="1071" dirty="0">
                <a:latin typeface="Arial"/>
                <a:cs typeface="Arial"/>
              </a:rPr>
              <a:t>negative</a:t>
            </a:r>
            <a:r>
              <a:rPr sz="1071" spc="170" dirty="0">
                <a:latin typeface="Arial"/>
                <a:cs typeface="Arial"/>
              </a:rPr>
              <a:t> </a:t>
            </a:r>
            <a:r>
              <a:rPr sz="1071" spc="-10" dirty="0">
                <a:latin typeface="Arial"/>
                <a:cs typeface="Arial"/>
              </a:rPr>
              <a:t>temperature </a:t>
            </a:r>
            <a:r>
              <a:rPr sz="1071" dirty="0">
                <a:latin typeface="Arial"/>
                <a:cs typeface="Arial"/>
              </a:rPr>
              <a:t>coefficient.</a:t>
            </a:r>
            <a:r>
              <a:rPr sz="1071" spc="102" dirty="0">
                <a:latin typeface="Arial"/>
                <a:cs typeface="Arial"/>
              </a:rPr>
              <a:t> </a:t>
            </a:r>
            <a:r>
              <a:rPr sz="1071" dirty="0">
                <a:latin typeface="Arial"/>
                <a:cs typeface="Arial"/>
              </a:rPr>
              <a:t>This</a:t>
            </a:r>
            <a:r>
              <a:rPr sz="1071" spc="107" dirty="0">
                <a:latin typeface="Arial"/>
                <a:cs typeface="Arial"/>
              </a:rPr>
              <a:t> </a:t>
            </a:r>
            <a:r>
              <a:rPr sz="1071" dirty="0">
                <a:latin typeface="Arial"/>
                <a:cs typeface="Arial"/>
              </a:rPr>
              <a:t>means</a:t>
            </a:r>
            <a:r>
              <a:rPr sz="1071" spc="102" dirty="0">
                <a:latin typeface="Arial"/>
                <a:cs typeface="Arial"/>
              </a:rPr>
              <a:t> </a:t>
            </a:r>
            <a:r>
              <a:rPr sz="1071" dirty="0">
                <a:latin typeface="Arial"/>
                <a:cs typeface="Arial"/>
              </a:rPr>
              <a:t>that</a:t>
            </a:r>
            <a:r>
              <a:rPr sz="1071" spc="107" dirty="0">
                <a:latin typeface="Arial"/>
                <a:cs typeface="Arial"/>
              </a:rPr>
              <a:t> </a:t>
            </a:r>
            <a:r>
              <a:rPr sz="1071" dirty="0">
                <a:latin typeface="Arial"/>
                <a:cs typeface="Arial"/>
              </a:rPr>
              <a:t>with</a:t>
            </a:r>
            <a:r>
              <a:rPr sz="1071" spc="102" dirty="0">
                <a:latin typeface="Arial"/>
                <a:cs typeface="Arial"/>
              </a:rPr>
              <a:t> </a:t>
            </a:r>
            <a:r>
              <a:rPr sz="1071" dirty="0">
                <a:latin typeface="Arial"/>
                <a:cs typeface="Arial"/>
              </a:rPr>
              <a:t>an</a:t>
            </a:r>
            <a:r>
              <a:rPr sz="1071" spc="107" dirty="0">
                <a:latin typeface="Arial"/>
                <a:cs typeface="Arial"/>
              </a:rPr>
              <a:t> </a:t>
            </a:r>
            <a:r>
              <a:rPr sz="1071" dirty="0">
                <a:latin typeface="Arial"/>
                <a:cs typeface="Arial"/>
              </a:rPr>
              <a:t>increase</a:t>
            </a:r>
            <a:r>
              <a:rPr sz="1071" spc="102" dirty="0">
                <a:latin typeface="Arial"/>
                <a:cs typeface="Arial"/>
              </a:rPr>
              <a:t> </a:t>
            </a:r>
            <a:r>
              <a:rPr sz="1071" dirty="0">
                <a:latin typeface="Arial"/>
                <a:cs typeface="Arial"/>
              </a:rPr>
              <a:t>in</a:t>
            </a:r>
            <a:r>
              <a:rPr sz="1071" spc="107" dirty="0">
                <a:latin typeface="Arial"/>
                <a:cs typeface="Arial"/>
              </a:rPr>
              <a:t> </a:t>
            </a:r>
            <a:r>
              <a:rPr sz="1071" dirty="0">
                <a:latin typeface="Arial"/>
                <a:cs typeface="Arial"/>
              </a:rPr>
              <a:t>temperature,</a:t>
            </a:r>
            <a:r>
              <a:rPr sz="1071" spc="107"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resistance</a:t>
            </a:r>
            <a:r>
              <a:rPr sz="1071" spc="107" dirty="0">
                <a:latin typeface="Arial"/>
                <a:cs typeface="Arial"/>
              </a:rPr>
              <a:t> </a:t>
            </a:r>
            <a:r>
              <a:rPr sz="1071" dirty="0">
                <a:latin typeface="Arial"/>
                <a:cs typeface="Arial"/>
              </a:rPr>
              <a:t>of</a:t>
            </a:r>
            <a:r>
              <a:rPr sz="1071" spc="102"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sensor</a:t>
            </a:r>
            <a:r>
              <a:rPr sz="1071" spc="102" dirty="0">
                <a:latin typeface="Arial"/>
                <a:cs typeface="Arial"/>
              </a:rPr>
              <a:t> </a:t>
            </a:r>
            <a:r>
              <a:rPr sz="1071" spc="-19" dirty="0">
                <a:latin typeface="Arial"/>
                <a:cs typeface="Arial"/>
              </a:rPr>
              <a:t>will </a:t>
            </a:r>
            <a:r>
              <a:rPr sz="1071" dirty="0">
                <a:latin typeface="Arial"/>
                <a:cs typeface="Arial"/>
              </a:rPr>
              <a:t>reduce.</a:t>
            </a:r>
            <a:r>
              <a:rPr sz="1071" spc="-19"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affect</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current</a:t>
            </a:r>
            <a:r>
              <a:rPr sz="1071" spc="-19" dirty="0">
                <a:latin typeface="Arial"/>
                <a:cs typeface="Arial"/>
              </a:rPr>
              <a:t> </a:t>
            </a:r>
            <a:r>
              <a:rPr sz="1071" dirty="0">
                <a:latin typeface="Arial"/>
                <a:cs typeface="Arial"/>
              </a:rPr>
              <a:t>flowing</a:t>
            </a:r>
            <a:r>
              <a:rPr sz="1071" spc="-15" dirty="0">
                <a:latin typeface="Arial"/>
                <a:cs typeface="Arial"/>
              </a:rPr>
              <a:t> </a:t>
            </a:r>
            <a:r>
              <a:rPr sz="1071" dirty="0">
                <a:latin typeface="Arial"/>
                <a:cs typeface="Arial"/>
              </a:rPr>
              <a:t>through</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sensor</a:t>
            </a:r>
            <a:r>
              <a:rPr sz="1071" spc="-2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voltage</a:t>
            </a:r>
            <a:r>
              <a:rPr sz="1071" spc="-15" dirty="0">
                <a:latin typeface="Arial"/>
                <a:cs typeface="Arial"/>
              </a:rPr>
              <a:t> </a:t>
            </a:r>
            <a:r>
              <a:rPr sz="1071" dirty="0">
                <a:latin typeface="Arial"/>
                <a:cs typeface="Arial"/>
              </a:rPr>
              <a:t>across</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sensor. </a:t>
            </a:r>
            <a:r>
              <a:rPr sz="1071" dirty="0">
                <a:latin typeface="Arial"/>
                <a:cs typeface="Arial"/>
              </a:rPr>
              <a:t>An</a:t>
            </a:r>
            <a:r>
              <a:rPr sz="1071" spc="-10" dirty="0">
                <a:latin typeface="Arial"/>
                <a:cs typeface="Arial"/>
              </a:rPr>
              <a:t> </a:t>
            </a:r>
            <a:r>
              <a:rPr sz="1071" dirty="0">
                <a:latin typeface="Arial"/>
                <a:cs typeface="Arial"/>
              </a:rPr>
              <a:t>amplifier</a:t>
            </a:r>
            <a:r>
              <a:rPr sz="1071" spc="-10"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typically</a:t>
            </a:r>
            <a:r>
              <a:rPr sz="1071" spc="-10" dirty="0">
                <a:latin typeface="Arial"/>
                <a:cs typeface="Arial"/>
              </a:rPr>
              <a:t> </a:t>
            </a:r>
            <a:r>
              <a:rPr sz="1071" dirty="0">
                <a:latin typeface="Arial"/>
                <a:cs typeface="Arial"/>
              </a:rPr>
              <a:t>used</a:t>
            </a:r>
            <a:r>
              <a:rPr sz="1071" spc="-5" dirty="0">
                <a:latin typeface="Arial"/>
                <a:cs typeface="Arial"/>
              </a:rPr>
              <a:t> </a:t>
            </a:r>
            <a:r>
              <a:rPr sz="1071" dirty="0">
                <a:latin typeface="Arial"/>
                <a:cs typeface="Arial"/>
              </a:rPr>
              <a:t>along</a:t>
            </a:r>
            <a:r>
              <a:rPr sz="1071" spc="-15" dirty="0">
                <a:latin typeface="Arial"/>
                <a:cs typeface="Arial"/>
              </a:rPr>
              <a:t> </a:t>
            </a:r>
            <a:r>
              <a:rPr sz="1071" dirty="0">
                <a:latin typeface="Arial"/>
                <a:cs typeface="Arial"/>
              </a:rPr>
              <a:t>with</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Thermistor,</a:t>
            </a:r>
            <a:r>
              <a:rPr sz="1071" spc="-10" dirty="0">
                <a:latin typeface="Arial"/>
                <a:cs typeface="Arial"/>
              </a:rPr>
              <a:t> </a:t>
            </a:r>
            <a:r>
              <a:rPr sz="1071" dirty="0">
                <a:latin typeface="Arial"/>
                <a:cs typeface="Arial"/>
              </a:rPr>
              <a:t>which</a:t>
            </a:r>
            <a:r>
              <a:rPr sz="1071" spc="-10" dirty="0">
                <a:latin typeface="Arial"/>
                <a:cs typeface="Arial"/>
              </a:rPr>
              <a:t> </a:t>
            </a:r>
            <a:r>
              <a:rPr sz="1071" dirty="0">
                <a:latin typeface="Arial"/>
                <a:cs typeface="Arial"/>
              </a:rPr>
              <a:t>amplifies</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resistance</a:t>
            </a:r>
            <a:r>
              <a:rPr sz="1071" spc="-10" dirty="0">
                <a:latin typeface="Arial"/>
                <a:cs typeface="Arial"/>
              </a:rPr>
              <a:t> </a:t>
            </a:r>
            <a:r>
              <a:rPr sz="1071" dirty="0">
                <a:latin typeface="Arial"/>
                <a:cs typeface="Arial"/>
              </a:rPr>
              <a:t>to</a:t>
            </a:r>
            <a:r>
              <a:rPr sz="1071" spc="-10" dirty="0">
                <a:latin typeface="Arial"/>
                <a:cs typeface="Arial"/>
              </a:rPr>
              <a:t> control </a:t>
            </a:r>
            <a:r>
              <a:rPr sz="1071" dirty="0">
                <a:latin typeface="Arial"/>
                <a:cs typeface="Arial"/>
              </a:rPr>
              <a:t>or</a:t>
            </a:r>
            <a:r>
              <a:rPr sz="1071" spc="-15" dirty="0">
                <a:latin typeface="Arial"/>
                <a:cs typeface="Arial"/>
              </a:rPr>
              <a:t> </a:t>
            </a:r>
            <a:r>
              <a:rPr sz="1071" dirty="0">
                <a:latin typeface="Arial"/>
                <a:cs typeface="Arial"/>
              </a:rPr>
              <a:t>switch</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A/C</a:t>
            </a:r>
            <a:r>
              <a:rPr sz="1071" spc="-15" dirty="0">
                <a:latin typeface="Arial"/>
                <a:cs typeface="Arial"/>
              </a:rPr>
              <a:t> </a:t>
            </a:r>
            <a:r>
              <a:rPr sz="1071" dirty="0">
                <a:latin typeface="Arial"/>
                <a:cs typeface="Arial"/>
              </a:rPr>
              <a:t>clutch</a:t>
            </a:r>
            <a:r>
              <a:rPr sz="1071" spc="-19" dirty="0">
                <a:latin typeface="Arial"/>
                <a:cs typeface="Arial"/>
              </a:rPr>
              <a:t> </a:t>
            </a:r>
            <a:r>
              <a:rPr sz="1071" dirty="0">
                <a:latin typeface="Arial"/>
                <a:cs typeface="Arial"/>
              </a:rPr>
              <a:t>on</a:t>
            </a:r>
            <a:r>
              <a:rPr sz="1071" spc="-15" dirty="0">
                <a:latin typeface="Arial"/>
                <a:cs typeface="Arial"/>
              </a:rPr>
              <a:t> </a:t>
            </a:r>
            <a:r>
              <a:rPr sz="1071" dirty="0">
                <a:latin typeface="Arial"/>
                <a:cs typeface="Arial"/>
              </a:rPr>
              <a:t>or</a:t>
            </a:r>
            <a:r>
              <a:rPr sz="1071" spc="-15" dirty="0">
                <a:latin typeface="Arial"/>
                <a:cs typeface="Arial"/>
              </a:rPr>
              <a:t> </a:t>
            </a:r>
            <a:r>
              <a:rPr sz="1071" spc="-19" dirty="0">
                <a:latin typeface="Arial"/>
                <a:cs typeface="Arial"/>
              </a:rPr>
              <a:t>off.</a:t>
            </a:r>
            <a:endParaRPr sz="1071" dirty="0">
              <a:latin typeface="Arial"/>
              <a:cs typeface="Arial"/>
            </a:endParaRPr>
          </a:p>
          <a:p>
            <a:pPr marL="452069" lvl="1" indent="-439700" algn="just">
              <a:spcBef>
                <a:spcPts val="1164"/>
              </a:spcBef>
              <a:buFont typeface="Arial"/>
              <a:buAutoNum type="arabicPeriod" startAt="6"/>
              <a:tabLst>
                <a:tab pos="452069" algn="l"/>
              </a:tabLst>
            </a:pPr>
            <a:r>
              <a:rPr sz="1071" b="1" dirty="0">
                <a:latin typeface="Arial"/>
                <a:cs typeface="Arial"/>
              </a:rPr>
              <a:t>Fusible</a:t>
            </a:r>
            <a:r>
              <a:rPr sz="1071" b="1" spc="-29" dirty="0">
                <a:latin typeface="Arial"/>
                <a:cs typeface="Arial"/>
              </a:rPr>
              <a:t> </a:t>
            </a:r>
            <a:r>
              <a:rPr sz="1071" b="1" dirty="0">
                <a:latin typeface="Arial"/>
                <a:cs typeface="Arial"/>
              </a:rPr>
              <a:t>Plug/</a:t>
            </a:r>
            <a:r>
              <a:rPr sz="1071" b="1" spc="-24" dirty="0">
                <a:latin typeface="Arial"/>
                <a:cs typeface="Arial"/>
              </a:rPr>
              <a:t> </a:t>
            </a:r>
            <a:r>
              <a:rPr sz="1071" b="1" dirty="0">
                <a:latin typeface="Arial"/>
                <a:cs typeface="Arial"/>
              </a:rPr>
              <a:t>Pressure</a:t>
            </a:r>
            <a:r>
              <a:rPr sz="1071" b="1" spc="-19" dirty="0">
                <a:latin typeface="Arial"/>
                <a:cs typeface="Arial"/>
              </a:rPr>
              <a:t> </a:t>
            </a:r>
            <a:r>
              <a:rPr sz="1071" b="1" dirty="0">
                <a:latin typeface="Arial"/>
                <a:cs typeface="Arial"/>
              </a:rPr>
              <a:t>Relief</a:t>
            </a:r>
            <a:r>
              <a:rPr sz="1071" b="1" spc="-24" dirty="0">
                <a:latin typeface="Arial"/>
                <a:cs typeface="Arial"/>
              </a:rPr>
              <a:t> </a:t>
            </a:r>
            <a:r>
              <a:rPr sz="1071" b="1" spc="-10" dirty="0">
                <a:latin typeface="Arial"/>
                <a:cs typeface="Arial"/>
              </a:rPr>
              <a:t>Valve/High-</a:t>
            </a:r>
            <a:r>
              <a:rPr sz="1071" b="1" dirty="0">
                <a:latin typeface="Arial"/>
                <a:cs typeface="Arial"/>
              </a:rPr>
              <a:t>Pressure</a:t>
            </a:r>
            <a:r>
              <a:rPr sz="1071" b="1" spc="-29" dirty="0">
                <a:latin typeface="Arial"/>
                <a:cs typeface="Arial"/>
              </a:rPr>
              <a:t> </a:t>
            </a:r>
            <a:r>
              <a:rPr sz="1071" b="1" spc="-10" dirty="0">
                <a:latin typeface="Arial"/>
                <a:cs typeface="Arial"/>
              </a:rPr>
              <a:t>Switch</a:t>
            </a:r>
            <a:endParaRPr sz="1071" dirty="0">
              <a:latin typeface="Arial"/>
              <a:cs typeface="Arial"/>
            </a:endParaRPr>
          </a:p>
          <a:p>
            <a:pPr marL="12369" marR="4947" algn="just">
              <a:lnSpc>
                <a:spcPct val="143700"/>
              </a:lnSpc>
              <a:spcBef>
                <a:spcPts val="570"/>
              </a:spcBef>
            </a:pPr>
            <a:r>
              <a:rPr sz="1071" dirty="0">
                <a:latin typeface="Arial"/>
                <a:cs typeface="Arial"/>
              </a:rPr>
              <a:t>The</a:t>
            </a:r>
            <a:r>
              <a:rPr sz="1071" spc="-44" dirty="0">
                <a:latin typeface="Arial"/>
                <a:cs typeface="Arial"/>
              </a:rPr>
              <a:t> </a:t>
            </a:r>
            <a:r>
              <a:rPr sz="1071" dirty="0">
                <a:latin typeface="Arial"/>
                <a:cs typeface="Arial"/>
              </a:rPr>
              <a:t>earlier</a:t>
            </a:r>
            <a:r>
              <a:rPr sz="1071" spc="-49" dirty="0">
                <a:latin typeface="Arial"/>
                <a:cs typeface="Arial"/>
              </a:rPr>
              <a:t> </a:t>
            </a:r>
            <a:r>
              <a:rPr sz="1071" dirty="0">
                <a:latin typeface="Arial"/>
                <a:cs typeface="Arial"/>
              </a:rPr>
              <a:t>car</a:t>
            </a:r>
            <a:r>
              <a:rPr sz="1071" spc="-39" dirty="0">
                <a:latin typeface="Arial"/>
                <a:cs typeface="Arial"/>
              </a:rPr>
              <a:t> </a:t>
            </a:r>
            <a:r>
              <a:rPr sz="1071" dirty="0">
                <a:latin typeface="Arial"/>
                <a:cs typeface="Arial"/>
              </a:rPr>
              <a:t>models</a:t>
            </a:r>
            <a:r>
              <a:rPr sz="1071" spc="-44" dirty="0">
                <a:latin typeface="Arial"/>
                <a:cs typeface="Arial"/>
              </a:rPr>
              <a:t> </a:t>
            </a:r>
            <a:r>
              <a:rPr sz="1071" dirty="0">
                <a:latin typeface="Arial"/>
                <a:cs typeface="Arial"/>
              </a:rPr>
              <a:t>before</a:t>
            </a:r>
            <a:r>
              <a:rPr sz="1071" spc="-39" dirty="0">
                <a:latin typeface="Arial"/>
                <a:cs typeface="Arial"/>
              </a:rPr>
              <a:t> </a:t>
            </a:r>
            <a:r>
              <a:rPr sz="1071" dirty="0">
                <a:latin typeface="Arial"/>
                <a:cs typeface="Arial"/>
              </a:rPr>
              <a:t>1995</a:t>
            </a:r>
            <a:r>
              <a:rPr sz="1071" spc="-44" dirty="0">
                <a:latin typeface="Arial"/>
                <a:cs typeface="Arial"/>
              </a:rPr>
              <a:t> </a:t>
            </a:r>
            <a:r>
              <a:rPr sz="1071" dirty="0">
                <a:latin typeface="Arial"/>
                <a:cs typeface="Arial"/>
              </a:rPr>
              <a:t>relied</a:t>
            </a:r>
            <a:r>
              <a:rPr sz="1071" spc="-44" dirty="0">
                <a:latin typeface="Arial"/>
                <a:cs typeface="Arial"/>
              </a:rPr>
              <a:t> </a:t>
            </a:r>
            <a:r>
              <a:rPr sz="1071" dirty="0">
                <a:latin typeface="Arial"/>
                <a:cs typeface="Arial"/>
              </a:rPr>
              <a:t>on</a:t>
            </a:r>
            <a:r>
              <a:rPr sz="1071" spc="-3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fusible</a:t>
            </a:r>
            <a:r>
              <a:rPr sz="1071" spc="-39" dirty="0">
                <a:latin typeface="Arial"/>
                <a:cs typeface="Arial"/>
              </a:rPr>
              <a:t> </a:t>
            </a:r>
            <a:r>
              <a:rPr sz="1071" dirty="0">
                <a:latin typeface="Arial"/>
                <a:cs typeface="Arial"/>
              </a:rPr>
              <a:t>plug</a:t>
            </a:r>
            <a:r>
              <a:rPr sz="1071" spc="-44"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release</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excessive</a:t>
            </a:r>
            <a:r>
              <a:rPr sz="1071" spc="-49" dirty="0">
                <a:latin typeface="Arial"/>
                <a:cs typeface="Arial"/>
              </a:rPr>
              <a:t> </a:t>
            </a:r>
            <a:r>
              <a:rPr sz="1071" dirty="0">
                <a:latin typeface="Arial"/>
                <a:cs typeface="Arial"/>
              </a:rPr>
              <a:t>pressure</a:t>
            </a:r>
            <a:r>
              <a:rPr sz="1071" spc="-44" dirty="0">
                <a:latin typeface="Arial"/>
                <a:cs typeface="Arial"/>
              </a:rPr>
              <a:t> </a:t>
            </a:r>
            <a:r>
              <a:rPr sz="1071" spc="-24" dirty="0">
                <a:latin typeface="Arial"/>
                <a:cs typeface="Arial"/>
              </a:rPr>
              <a:t>in </a:t>
            </a:r>
            <a:r>
              <a:rPr sz="1071" dirty="0">
                <a:latin typeface="Arial"/>
                <a:cs typeface="Arial"/>
              </a:rPr>
              <a:t>the</a:t>
            </a:r>
            <a:r>
              <a:rPr sz="1071" spc="5" dirty="0">
                <a:latin typeface="Arial"/>
                <a:cs typeface="Arial"/>
              </a:rPr>
              <a:t> </a:t>
            </a:r>
            <a:r>
              <a:rPr sz="1071" spc="-10" dirty="0">
                <a:latin typeface="Arial"/>
                <a:cs typeface="Arial"/>
              </a:rPr>
              <a:t>closed-</a:t>
            </a:r>
            <a:r>
              <a:rPr sz="1071" dirty="0">
                <a:latin typeface="Arial"/>
                <a:cs typeface="Arial"/>
              </a:rPr>
              <a:t>loop</a:t>
            </a:r>
            <a:r>
              <a:rPr sz="1071" spc="10" dirty="0">
                <a:latin typeface="Arial"/>
                <a:cs typeface="Arial"/>
              </a:rPr>
              <a:t> </a:t>
            </a:r>
            <a:r>
              <a:rPr sz="1071" dirty="0">
                <a:latin typeface="Arial"/>
                <a:cs typeface="Arial"/>
              </a:rPr>
              <a:t>system.</a:t>
            </a:r>
            <a:r>
              <a:rPr sz="1071" spc="10" dirty="0">
                <a:latin typeface="Arial"/>
                <a:cs typeface="Arial"/>
              </a:rPr>
              <a:t> </a:t>
            </a:r>
            <a:r>
              <a:rPr sz="1071" dirty="0">
                <a:latin typeface="Arial"/>
                <a:cs typeface="Arial"/>
              </a:rPr>
              <a:t>If</a:t>
            </a:r>
            <a:r>
              <a:rPr sz="1071" spc="5" dirty="0">
                <a:latin typeface="Arial"/>
                <a:cs typeface="Arial"/>
              </a:rPr>
              <a:t> </a:t>
            </a:r>
            <a:r>
              <a:rPr sz="1071" dirty="0">
                <a:latin typeface="Arial"/>
                <a:cs typeface="Arial"/>
              </a:rPr>
              <a:t>adequate</a:t>
            </a:r>
            <a:r>
              <a:rPr sz="1071" spc="10" dirty="0">
                <a:latin typeface="Arial"/>
                <a:cs typeface="Arial"/>
              </a:rPr>
              <a:t> </a:t>
            </a:r>
            <a:r>
              <a:rPr sz="1071" dirty="0">
                <a:latin typeface="Arial"/>
                <a:cs typeface="Arial"/>
              </a:rPr>
              <a:t>cooling</a:t>
            </a:r>
            <a:r>
              <a:rPr sz="1071" spc="10"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condenser</a:t>
            </a:r>
            <a:r>
              <a:rPr sz="1071" spc="5"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not</a:t>
            </a:r>
            <a:r>
              <a:rPr sz="1071" spc="5" dirty="0">
                <a:latin typeface="Arial"/>
                <a:cs typeface="Arial"/>
              </a:rPr>
              <a:t> </a:t>
            </a:r>
            <a:r>
              <a:rPr sz="1071" dirty="0">
                <a:latin typeface="Arial"/>
                <a:cs typeface="Arial"/>
              </a:rPr>
              <a:t>provided</a:t>
            </a:r>
            <a:r>
              <a:rPr sz="1071" spc="10"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cooling</a:t>
            </a:r>
            <a:r>
              <a:rPr sz="1071" spc="10" dirty="0">
                <a:latin typeface="Arial"/>
                <a:cs typeface="Arial"/>
              </a:rPr>
              <a:t> </a:t>
            </a:r>
            <a:r>
              <a:rPr sz="1071" spc="-19" dirty="0">
                <a:latin typeface="Arial"/>
                <a:cs typeface="Arial"/>
              </a:rPr>
              <a:t>load </a:t>
            </a:r>
            <a:r>
              <a:rPr sz="1071" spc="-10" dirty="0">
                <a:latin typeface="Arial"/>
                <a:cs typeface="Arial"/>
              </a:rPr>
              <a:t>becomes</a:t>
            </a:r>
            <a:r>
              <a:rPr sz="1071" spc="-34" dirty="0">
                <a:latin typeface="Arial"/>
                <a:cs typeface="Arial"/>
              </a:rPr>
              <a:t> </a:t>
            </a:r>
            <a:r>
              <a:rPr sz="1071" spc="-10" dirty="0">
                <a:latin typeface="Arial"/>
                <a:cs typeface="Arial"/>
              </a:rPr>
              <a:t>excessive,</a:t>
            </a:r>
            <a:r>
              <a:rPr sz="1071" spc="-34"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fusible</a:t>
            </a:r>
            <a:r>
              <a:rPr sz="1071" spc="-29" dirty="0">
                <a:latin typeface="Arial"/>
                <a:cs typeface="Arial"/>
              </a:rPr>
              <a:t> </a:t>
            </a:r>
            <a:r>
              <a:rPr sz="1071" dirty="0">
                <a:latin typeface="Arial"/>
                <a:cs typeface="Arial"/>
              </a:rPr>
              <a:t>plug</a:t>
            </a:r>
            <a:r>
              <a:rPr sz="1071" spc="-34" dirty="0">
                <a:latin typeface="Arial"/>
                <a:cs typeface="Arial"/>
              </a:rPr>
              <a:t> </a:t>
            </a:r>
            <a:r>
              <a:rPr sz="1071" dirty="0">
                <a:latin typeface="Arial"/>
                <a:cs typeface="Arial"/>
              </a:rPr>
              <a:t>melts</a:t>
            </a:r>
            <a:r>
              <a:rPr sz="1071" spc="-34" dirty="0">
                <a:latin typeface="Arial"/>
                <a:cs typeface="Arial"/>
              </a:rPr>
              <a:t> </a:t>
            </a:r>
            <a:r>
              <a:rPr sz="1071" dirty="0">
                <a:latin typeface="Arial"/>
                <a:cs typeface="Arial"/>
              </a:rPr>
              <a:t>at</a:t>
            </a:r>
            <a:r>
              <a:rPr sz="1071" spc="-29" dirty="0">
                <a:latin typeface="Arial"/>
                <a:cs typeface="Arial"/>
              </a:rPr>
              <a:t> </a:t>
            </a:r>
            <a:r>
              <a:rPr sz="1071" spc="-10" dirty="0">
                <a:latin typeface="Arial"/>
                <a:cs typeface="Arial"/>
              </a:rPr>
              <a:t>approximately</a:t>
            </a:r>
            <a:r>
              <a:rPr sz="1071" spc="-34" dirty="0">
                <a:latin typeface="Arial"/>
                <a:cs typeface="Arial"/>
              </a:rPr>
              <a:t> </a:t>
            </a:r>
            <a:r>
              <a:rPr sz="1071" spc="-10" dirty="0">
                <a:latin typeface="Arial"/>
                <a:cs typeface="Arial"/>
              </a:rPr>
              <a:t>100–110°C</a:t>
            </a:r>
            <a:r>
              <a:rPr sz="1071" spc="-3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relieves</a:t>
            </a:r>
            <a:r>
              <a:rPr sz="1071" spc="-3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refrigerant </a:t>
            </a:r>
            <a:r>
              <a:rPr sz="1071" dirty="0">
                <a:latin typeface="Arial"/>
                <a:cs typeface="Arial"/>
              </a:rPr>
              <a:t>to</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atmosphere</a:t>
            </a:r>
            <a:r>
              <a:rPr sz="1071" spc="-2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reduce</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possibility</a:t>
            </a:r>
            <a:r>
              <a:rPr sz="1071" spc="-2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burst</a:t>
            </a:r>
            <a:r>
              <a:rPr sz="1071" spc="-34" dirty="0">
                <a:latin typeface="Arial"/>
                <a:cs typeface="Arial"/>
              </a:rPr>
              <a:t> </a:t>
            </a:r>
            <a:r>
              <a:rPr sz="1071" dirty="0">
                <a:latin typeface="Arial"/>
                <a:cs typeface="Arial"/>
              </a:rPr>
              <a:t>pipe.</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problem</a:t>
            </a:r>
            <a:r>
              <a:rPr sz="1071" spc="-34"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fusible</a:t>
            </a:r>
            <a:r>
              <a:rPr sz="1071" spc="-39" dirty="0">
                <a:latin typeface="Arial"/>
                <a:cs typeface="Arial"/>
              </a:rPr>
              <a:t> </a:t>
            </a:r>
            <a:r>
              <a:rPr sz="1071" dirty="0">
                <a:latin typeface="Arial"/>
                <a:cs typeface="Arial"/>
              </a:rPr>
              <a:t>plug</a:t>
            </a:r>
            <a:r>
              <a:rPr sz="1071" spc="-29" dirty="0">
                <a:latin typeface="Arial"/>
                <a:cs typeface="Arial"/>
              </a:rPr>
              <a:t> </a:t>
            </a:r>
            <a:r>
              <a:rPr sz="1071" dirty="0">
                <a:latin typeface="Arial"/>
                <a:cs typeface="Arial"/>
              </a:rPr>
              <a:t>is</a:t>
            </a:r>
            <a:r>
              <a:rPr sz="1071" spc="-24" dirty="0">
                <a:latin typeface="Arial"/>
                <a:cs typeface="Arial"/>
              </a:rPr>
              <a:t> </a:t>
            </a:r>
            <a:r>
              <a:rPr sz="1071" spc="-19" dirty="0">
                <a:latin typeface="Arial"/>
                <a:cs typeface="Arial"/>
              </a:rPr>
              <a:t>that </a:t>
            </a:r>
            <a:r>
              <a:rPr sz="1071" dirty="0">
                <a:latin typeface="Arial"/>
                <a:cs typeface="Arial"/>
              </a:rPr>
              <a:t>once</a:t>
            </a:r>
            <a:r>
              <a:rPr sz="1071" spc="282" dirty="0">
                <a:latin typeface="Arial"/>
                <a:cs typeface="Arial"/>
              </a:rPr>
              <a:t> </a:t>
            </a:r>
            <a:r>
              <a:rPr sz="1071" dirty="0">
                <a:latin typeface="Arial"/>
                <a:cs typeface="Arial"/>
              </a:rPr>
              <a:t>the</a:t>
            </a:r>
            <a:r>
              <a:rPr sz="1071" spc="282" dirty="0">
                <a:latin typeface="Arial"/>
                <a:cs typeface="Arial"/>
              </a:rPr>
              <a:t> </a:t>
            </a:r>
            <a:r>
              <a:rPr sz="1071" dirty="0">
                <a:latin typeface="Arial"/>
                <a:cs typeface="Arial"/>
              </a:rPr>
              <a:t>metal</a:t>
            </a:r>
            <a:r>
              <a:rPr sz="1071" spc="287" dirty="0">
                <a:latin typeface="Arial"/>
                <a:cs typeface="Arial"/>
              </a:rPr>
              <a:t> </a:t>
            </a:r>
            <a:r>
              <a:rPr sz="1071" dirty="0">
                <a:latin typeface="Arial"/>
                <a:cs typeface="Arial"/>
              </a:rPr>
              <a:t>melts</a:t>
            </a:r>
            <a:r>
              <a:rPr sz="1071" spc="278" dirty="0">
                <a:latin typeface="Arial"/>
                <a:cs typeface="Arial"/>
              </a:rPr>
              <a:t> </a:t>
            </a:r>
            <a:r>
              <a:rPr sz="1071" dirty="0">
                <a:latin typeface="Arial"/>
                <a:cs typeface="Arial"/>
              </a:rPr>
              <a:t>you</a:t>
            </a:r>
            <a:r>
              <a:rPr sz="1071" spc="287" dirty="0">
                <a:latin typeface="Arial"/>
                <a:cs typeface="Arial"/>
              </a:rPr>
              <a:t> </a:t>
            </a:r>
            <a:r>
              <a:rPr sz="1071" dirty="0">
                <a:latin typeface="Arial"/>
                <a:cs typeface="Arial"/>
              </a:rPr>
              <a:t>lose</a:t>
            </a:r>
            <a:r>
              <a:rPr sz="1071" spc="282" dirty="0">
                <a:latin typeface="Arial"/>
                <a:cs typeface="Arial"/>
              </a:rPr>
              <a:t> </a:t>
            </a:r>
            <a:r>
              <a:rPr sz="1071" dirty="0">
                <a:latin typeface="Arial"/>
                <a:cs typeface="Arial"/>
              </a:rPr>
              <a:t>the</a:t>
            </a:r>
            <a:r>
              <a:rPr sz="1071" spc="287" dirty="0">
                <a:latin typeface="Arial"/>
                <a:cs typeface="Arial"/>
              </a:rPr>
              <a:t> </a:t>
            </a:r>
            <a:r>
              <a:rPr sz="1071" dirty="0">
                <a:latin typeface="Arial"/>
                <a:cs typeface="Arial"/>
              </a:rPr>
              <a:t>full</a:t>
            </a:r>
            <a:r>
              <a:rPr sz="1071" spc="282" dirty="0">
                <a:latin typeface="Arial"/>
                <a:cs typeface="Arial"/>
              </a:rPr>
              <a:t> </a:t>
            </a:r>
            <a:r>
              <a:rPr sz="1071" dirty="0">
                <a:latin typeface="Arial"/>
                <a:cs typeface="Arial"/>
              </a:rPr>
              <a:t>contents</a:t>
            </a:r>
            <a:r>
              <a:rPr sz="1071" spc="287" dirty="0">
                <a:latin typeface="Arial"/>
                <a:cs typeface="Arial"/>
              </a:rPr>
              <a:t> </a:t>
            </a:r>
            <a:r>
              <a:rPr sz="1071" dirty="0">
                <a:latin typeface="Arial"/>
                <a:cs typeface="Arial"/>
              </a:rPr>
              <a:t>of</a:t>
            </a:r>
            <a:r>
              <a:rPr sz="1071" spc="282" dirty="0">
                <a:latin typeface="Arial"/>
                <a:cs typeface="Arial"/>
              </a:rPr>
              <a:t> </a:t>
            </a:r>
            <a:r>
              <a:rPr sz="1071" dirty="0">
                <a:latin typeface="Arial"/>
                <a:cs typeface="Arial"/>
              </a:rPr>
              <a:t>the</a:t>
            </a:r>
            <a:r>
              <a:rPr sz="1071" spc="278" dirty="0">
                <a:latin typeface="Arial"/>
                <a:cs typeface="Arial"/>
              </a:rPr>
              <a:t> </a:t>
            </a:r>
            <a:r>
              <a:rPr sz="1071" dirty="0">
                <a:latin typeface="Arial"/>
                <a:cs typeface="Arial"/>
              </a:rPr>
              <a:t>refrigerant.</a:t>
            </a:r>
            <a:r>
              <a:rPr sz="1071" spc="282" dirty="0">
                <a:latin typeface="Arial"/>
                <a:cs typeface="Arial"/>
              </a:rPr>
              <a:t> </a:t>
            </a:r>
            <a:r>
              <a:rPr sz="1071" dirty="0">
                <a:latin typeface="Arial"/>
                <a:cs typeface="Arial"/>
              </a:rPr>
              <a:t>This</a:t>
            </a:r>
            <a:r>
              <a:rPr sz="1071" spc="282" dirty="0">
                <a:latin typeface="Arial"/>
                <a:cs typeface="Arial"/>
              </a:rPr>
              <a:t> </a:t>
            </a:r>
            <a:r>
              <a:rPr sz="1071" dirty="0">
                <a:latin typeface="Arial"/>
                <a:cs typeface="Arial"/>
              </a:rPr>
              <a:t>is</a:t>
            </a:r>
            <a:r>
              <a:rPr sz="1071" spc="287" dirty="0">
                <a:latin typeface="Arial"/>
                <a:cs typeface="Arial"/>
              </a:rPr>
              <a:t> </a:t>
            </a:r>
            <a:r>
              <a:rPr sz="1071" dirty="0">
                <a:latin typeface="Arial"/>
                <a:cs typeface="Arial"/>
              </a:rPr>
              <a:t>harmful</a:t>
            </a:r>
            <a:r>
              <a:rPr sz="1071" spc="292" dirty="0">
                <a:latin typeface="Arial"/>
                <a:cs typeface="Arial"/>
              </a:rPr>
              <a:t> </a:t>
            </a:r>
            <a:r>
              <a:rPr sz="1071" dirty="0">
                <a:latin typeface="Arial"/>
                <a:cs typeface="Arial"/>
              </a:rPr>
              <a:t>to</a:t>
            </a:r>
            <a:r>
              <a:rPr sz="1071" spc="282" dirty="0">
                <a:latin typeface="Arial"/>
                <a:cs typeface="Arial"/>
              </a:rPr>
              <a:t> </a:t>
            </a:r>
            <a:r>
              <a:rPr sz="1071" spc="-24" dirty="0">
                <a:latin typeface="Arial"/>
                <a:cs typeface="Arial"/>
              </a:rPr>
              <a:t>the </a:t>
            </a:r>
            <a:r>
              <a:rPr sz="1071" dirty="0">
                <a:latin typeface="Arial"/>
                <a:cs typeface="Arial"/>
              </a:rPr>
              <a:t>environment</a:t>
            </a:r>
            <a:r>
              <a:rPr sz="1071" spc="-3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can</a:t>
            </a:r>
            <a:r>
              <a:rPr sz="1071" spc="-29" dirty="0">
                <a:latin typeface="Arial"/>
                <a:cs typeface="Arial"/>
              </a:rPr>
              <a:t> </a:t>
            </a:r>
            <a:r>
              <a:rPr sz="1071" dirty="0">
                <a:latin typeface="Arial"/>
                <a:cs typeface="Arial"/>
              </a:rPr>
              <a:t>cause</a:t>
            </a:r>
            <a:r>
              <a:rPr sz="1071" spc="-29" dirty="0">
                <a:latin typeface="Arial"/>
                <a:cs typeface="Arial"/>
              </a:rPr>
              <a:t> </a:t>
            </a:r>
            <a:r>
              <a:rPr sz="1071" dirty="0">
                <a:latin typeface="Arial"/>
                <a:cs typeface="Arial"/>
              </a:rPr>
              <a:t>damage</a:t>
            </a:r>
            <a:r>
              <a:rPr sz="1071" spc="-2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vehicle</a:t>
            </a:r>
            <a:r>
              <a:rPr sz="1071" spc="-29" dirty="0">
                <a:latin typeface="Arial"/>
                <a:cs typeface="Arial"/>
              </a:rPr>
              <a:t> </a:t>
            </a:r>
            <a:r>
              <a:rPr sz="1071" spc="-10" dirty="0">
                <a:latin typeface="Arial"/>
                <a:cs typeface="Arial"/>
              </a:rPr>
              <a:t>components.</a:t>
            </a:r>
            <a:endParaRPr sz="1071" dirty="0">
              <a:latin typeface="Arial"/>
              <a:cs typeface="Arial"/>
            </a:endParaRPr>
          </a:p>
          <a:p>
            <a:pPr marL="12369" marR="6184" algn="just">
              <a:lnSpc>
                <a:spcPct val="143700"/>
              </a:lnSpc>
              <a:spcBef>
                <a:spcPts val="584"/>
              </a:spcBef>
            </a:pPr>
            <a:r>
              <a:rPr sz="1071" dirty="0">
                <a:latin typeface="Arial"/>
                <a:cs typeface="Arial"/>
              </a:rPr>
              <a:t>The</a:t>
            </a:r>
            <a:r>
              <a:rPr sz="1071" spc="97" dirty="0">
                <a:latin typeface="Arial"/>
                <a:cs typeface="Arial"/>
              </a:rPr>
              <a:t> </a:t>
            </a:r>
            <a:r>
              <a:rPr sz="1071" dirty="0">
                <a:latin typeface="Arial"/>
                <a:cs typeface="Arial"/>
              </a:rPr>
              <a:t>new</a:t>
            </a:r>
            <a:r>
              <a:rPr sz="1071" spc="102" dirty="0">
                <a:latin typeface="Arial"/>
                <a:cs typeface="Arial"/>
              </a:rPr>
              <a:t> </a:t>
            </a:r>
            <a:r>
              <a:rPr sz="1071" dirty="0">
                <a:latin typeface="Arial"/>
                <a:cs typeface="Arial"/>
              </a:rPr>
              <a:t>generation</a:t>
            </a:r>
            <a:r>
              <a:rPr sz="1071" spc="97" dirty="0">
                <a:latin typeface="Arial"/>
                <a:cs typeface="Arial"/>
              </a:rPr>
              <a:t> </a:t>
            </a:r>
            <a:r>
              <a:rPr sz="1071" dirty="0">
                <a:latin typeface="Arial"/>
                <a:cs typeface="Arial"/>
              </a:rPr>
              <a:t>vehicles</a:t>
            </a:r>
            <a:r>
              <a:rPr sz="1071" spc="97" dirty="0">
                <a:latin typeface="Arial"/>
                <a:cs typeface="Arial"/>
              </a:rPr>
              <a:t> </a:t>
            </a:r>
            <a:r>
              <a:rPr sz="1071" dirty="0">
                <a:latin typeface="Arial"/>
                <a:cs typeface="Arial"/>
              </a:rPr>
              <a:t>use</a:t>
            </a:r>
            <a:r>
              <a:rPr sz="1071" spc="102" dirty="0">
                <a:latin typeface="Arial"/>
                <a:cs typeface="Arial"/>
              </a:rPr>
              <a:t> </a:t>
            </a:r>
            <a:r>
              <a:rPr sz="1071" dirty="0">
                <a:latin typeface="Arial"/>
                <a:cs typeface="Arial"/>
              </a:rPr>
              <a:t>the</a:t>
            </a:r>
            <a:r>
              <a:rPr sz="1071" spc="97" dirty="0">
                <a:latin typeface="Arial"/>
                <a:cs typeface="Arial"/>
              </a:rPr>
              <a:t> </a:t>
            </a:r>
            <a:r>
              <a:rPr sz="1071" spc="-10" dirty="0">
                <a:latin typeface="Arial"/>
                <a:cs typeface="Arial"/>
              </a:rPr>
              <a:t>high-</a:t>
            </a:r>
            <a:r>
              <a:rPr sz="1071" dirty="0">
                <a:latin typeface="Arial"/>
                <a:cs typeface="Arial"/>
              </a:rPr>
              <a:t>pressure</a:t>
            </a:r>
            <a:r>
              <a:rPr sz="1071" spc="102" dirty="0">
                <a:latin typeface="Arial"/>
                <a:cs typeface="Arial"/>
              </a:rPr>
              <a:t> </a:t>
            </a:r>
            <a:r>
              <a:rPr sz="1071" dirty="0">
                <a:latin typeface="Arial"/>
                <a:cs typeface="Arial"/>
              </a:rPr>
              <a:t>relief</a:t>
            </a:r>
            <a:r>
              <a:rPr sz="1071" spc="97" dirty="0">
                <a:latin typeface="Arial"/>
                <a:cs typeface="Arial"/>
              </a:rPr>
              <a:t> </a:t>
            </a:r>
            <a:r>
              <a:rPr sz="1071" dirty="0">
                <a:latin typeface="Arial"/>
                <a:cs typeface="Arial"/>
              </a:rPr>
              <a:t>valve</a:t>
            </a:r>
            <a:r>
              <a:rPr sz="1071" spc="97"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keep</a:t>
            </a:r>
            <a:r>
              <a:rPr sz="1071" spc="97" dirty="0">
                <a:latin typeface="Arial"/>
                <a:cs typeface="Arial"/>
              </a:rPr>
              <a:t> </a:t>
            </a:r>
            <a:r>
              <a:rPr sz="1071" dirty="0">
                <a:latin typeface="Arial"/>
                <a:cs typeface="Arial"/>
              </a:rPr>
              <a:t>the</a:t>
            </a:r>
            <a:r>
              <a:rPr sz="1071" spc="102" dirty="0">
                <a:latin typeface="Arial"/>
                <a:cs typeface="Arial"/>
              </a:rPr>
              <a:t> </a:t>
            </a:r>
            <a:r>
              <a:rPr sz="1071" dirty="0">
                <a:latin typeface="Arial"/>
                <a:cs typeface="Arial"/>
              </a:rPr>
              <a:t>system</a:t>
            </a:r>
            <a:r>
              <a:rPr sz="1071" spc="97" dirty="0">
                <a:latin typeface="Arial"/>
                <a:cs typeface="Arial"/>
              </a:rPr>
              <a:t> </a:t>
            </a:r>
            <a:r>
              <a:rPr sz="1071" spc="-10" dirty="0">
                <a:latin typeface="Arial"/>
                <a:cs typeface="Arial"/>
              </a:rPr>
              <a:t>pressures </a:t>
            </a:r>
            <a:r>
              <a:rPr sz="1071" dirty="0">
                <a:latin typeface="Arial"/>
                <a:cs typeface="Arial"/>
              </a:rPr>
              <a:t>from</a:t>
            </a:r>
            <a:r>
              <a:rPr sz="1071" spc="-44" dirty="0">
                <a:latin typeface="Arial"/>
                <a:cs typeface="Arial"/>
              </a:rPr>
              <a:t> </a:t>
            </a:r>
            <a:r>
              <a:rPr sz="1071" spc="-10" dirty="0">
                <a:latin typeface="Arial"/>
                <a:cs typeface="Arial"/>
              </a:rPr>
              <a:t>reaching</a:t>
            </a:r>
            <a:r>
              <a:rPr sz="1071" spc="-34"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point</a:t>
            </a:r>
            <a:r>
              <a:rPr sz="1071" spc="-34" dirty="0">
                <a:latin typeface="Arial"/>
                <a:cs typeface="Arial"/>
              </a:rPr>
              <a:t> </a:t>
            </a:r>
            <a:r>
              <a:rPr sz="1071" dirty="0">
                <a:latin typeface="Arial"/>
                <a:cs typeface="Arial"/>
              </a:rPr>
              <a:t>that</a:t>
            </a:r>
            <a:r>
              <a:rPr sz="1071" spc="-39" dirty="0">
                <a:latin typeface="Arial"/>
                <a:cs typeface="Arial"/>
              </a:rPr>
              <a:t> </a:t>
            </a:r>
            <a:r>
              <a:rPr sz="1071" dirty="0">
                <a:latin typeface="Arial"/>
                <a:cs typeface="Arial"/>
              </a:rPr>
              <a:t>may</a:t>
            </a:r>
            <a:r>
              <a:rPr sz="1071" spc="-29" dirty="0">
                <a:latin typeface="Arial"/>
                <a:cs typeface="Arial"/>
              </a:rPr>
              <a:t> </a:t>
            </a:r>
            <a:r>
              <a:rPr sz="1071" spc="-10" dirty="0">
                <a:latin typeface="Arial"/>
                <a:cs typeface="Arial"/>
              </a:rPr>
              <a:t>cause</a:t>
            </a:r>
            <a:r>
              <a:rPr sz="1071" spc="-39" dirty="0">
                <a:latin typeface="Arial"/>
                <a:cs typeface="Arial"/>
              </a:rPr>
              <a:t> </a:t>
            </a:r>
            <a:r>
              <a:rPr sz="1071" spc="-10" dirty="0">
                <a:latin typeface="Arial"/>
                <a:cs typeface="Arial"/>
              </a:rPr>
              <a:t>compressor</a:t>
            </a:r>
            <a:r>
              <a:rPr sz="1071" spc="-34" dirty="0">
                <a:latin typeface="Arial"/>
                <a:cs typeface="Arial"/>
              </a:rPr>
              <a:t> </a:t>
            </a:r>
            <a:r>
              <a:rPr sz="1071" spc="-10" dirty="0">
                <a:latin typeface="Arial"/>
                <a:cs typeface="Arial"/>
              </a:rPr>
              <a:t>lockup</a:t>
            </a:r>
            <a:r>
              <a:rPr sz="1071" spc="-39" dirty="0">
                <a:latin typeface="Arial"/>
                <a:cs typeface="Arial"/>
              </a:rPr>
              <a:t> </a:t>
            </a:r>
            <a:r>
              <a:rPr sz="1071" dirty="0">
                <a:latin typeface="Arial"/>
                <a:cs typeface="Arial"/>
              </a:rPr>
              <a:t>or</a:t>
            </a:r>
            <a:r>
              <a:rPr sz="1071" spc="-34" dirty="0">
                <a:latin typeface="Arial"/>
                <a:cs typeface="Arial"/>
              </a:rPr>
              <a:t> </a:t>
            </a:r>
            <a:r>
              <a:rPr sz="1071" spc="-10" dirty="0">
                <a:latin typeface="Arial"/>
                <a:cs typeface="Arial"/>
              </a:rPr>
              <a:t>other</a:t>
            </a:r>
            <a:r>
              <a:rPr sz="1071" spc="-34" dirty="0">
                <a:latin typeface="Arial"/>
                <a:cs typeface="Arial"/>
              </a:rPr>
              <a:t> </a:t>
            </a:r>
            <a:r>
              <a:rPr sz="1071" spc="-10" dirty="0">
                <a:latin typeface="Arial"/>
                <a:cs typeface="Arial"/>
              </a:rPr>
              <a:t>component</a:t>
            </a:r>
            <a:r>
              <a:rPr sz="1071" spc="-39" dirty="0">
                <a:latin typeface="Arial"/>
                <a:cs typeface="Arial"/>
              </a:rPr>
              <a:t> </a:t>
            </a:r>
            <a:r>
              <a:rPr sz="1071" spc="-10" dirty="0">
                <a:latin typeface="Arial"/>
                <a:cs typeface="Arial"/>
              </a:rPr>
              <a:t>damage</a:t>
            </a:r>
            <a:r>
              <a:rPr sz="1071" spc="-34" dirty="0">
                <a:latin typeface="Arial"/>
                <a:cs typeface="Arial"/>
              </a:rPr>
              <a:t> </a:t>
            </a:r>
            <a:r>
              <a:rPr sz="1071" dirty="0">
                <a:latin typeface="Arial"/>
                <a:cs typeface="Arial"/>
              </a:rPr>
              <a:t>due</a:t>
            </a:r>
            <a:r>
              <a:rPr sz="1071" spc="-39" dirty="0">
                <a:latin typeface="Arial"/>
                <a:cs typeface="Arial"/>
              </a:rPr>
              <a:t> </a:t>
            </a:r>
            <a:r>
              <a:rPr sz="1071" dirty="0">
                <a:latin typeface="Arial"/>
                <a:cs typeface="Arial"/>
              </a:rPr>
              <a:t>to</a:t>
            </a:r>
            <a:r>
              <a:rPr sz="1071" spc="-34" dirty="0">
                <a:latin typeface="Arial"/>
                <a:cs typeface="Arial"/>
              </a:rPr>
              <a:t> </a:t>
            </a:r>
            <a:r>
              <a:rPr sz="1071" spc="-19" dirty="0">
                <a:latin typeface="Arial"/>
                <a:cs typeface="Arial"/>
              </a:rPr>
              <a:t>high </a:t>
            </a:r>
            <a:r>
              <a:rPr sz="1071" dirty="0">
                <a:latin typeface="Arial"/>
                <a:cs typeface="Arial"/>
              </a:rPr>
              <a:t>pressures.</a:t>
            </a:r>
            <a:r>
              <a:rPr sz="1071" spc="88" dirty="0">
                <a:latin typeface="Arial"/>
                <a:cs typeface="Arial"/>
              </a:rPr>
              <a:t> </a:t>
            </a:r>
            <a:r>
              <a:rPr sz="1071" dirty="0">
                <a:latin typeface="Arial"/>
                <a:cs typeface="Arial"/>
              </a:rPr>
              <a:t>A</a:t>
            </a:r>
            <a:r>
              <a:rPr sz="1071" spc="102" dirty="0">
                <a:latin typeface="Arial"/>
                <a:cs typeface="Arial"/>
              </a:rPr>
              <a:t> </a:t>
            </a:r>
            <a:r>
              <a:rPr sz="1071" spc="-10" dirty="0">
                <a:latin typeface="Arial"/>
                <a:cs typeface="Arial"/>
              </a:rPr>
              <a:t>high-</a:t>
            </a:r>
            <a:r>
              <a:rPr sz="1071" dirty="0">
                <a:latin typeface="Arial"/>
                <a:cs typeface="Arial"/>
              </a:rPr>
              <a:t>pressure</a:t>
            </a:r>
            <a:r>
              <a:rPr sz="1071" spc="97" dirty="0">
                <a:latin typeface="Arial"/>
                <a:cs typeface="Arial"/>
              </a:rPr>
              <a:t> </a:t>
            </a:r>
            <a:r>
              <a:rPr sz="1071" dirty="0">
                <a:latin typeface="Arial"/>
                <a:cs typeface="Arial"/>
              </a:rPr>
              <a:t>relief</a:t>
            </a:r>
            <a:r>
              <a:rPr sz="1071" spc="97" dirty="0">
                <a:latin typeface="Arial"/>
                <a:cs typeface="Arial"/>
              </a:rPr>
              <a:t> </a:t>
            </a:r>
            <a:r>
              <a:rPr sz="1071" dirty="0">
                <a:latin typeface="Arial"/>
                <a:cs typeface="Arial"/>
              </a:rPr>
              <a:t>valve</a:t>
            </a:r>
            <a:r>
              <a:rPr sz="1071" spc="102" dirty="0">
                <a:latin typeface="Arial"/>
                <a:cs typeface="Arial"/>
              </a:rPr>
              <a:t> </a:t>
            </a:r>
            <a:r>
              <a:rPr sz="1071" dirty="0">
                <a:latin typeface="Arial"/>
                <a:cs typeface="Arial"/>
              </a:rPr>
              <a:t>discharges</a:t>
            </a:r>
            <a:r>
              <a:rPr sz="1071" spc="102" dirty="0">
                <a:latin typeface="Arial"/>
                <a:cs typeface="Arial"/>
              </a:rPr>
              <a:t> </a:t>
            </a:r>
            <a:r>
              <a:rPr sz="1071" dirty="0">
                <a:latin typeface="Arial"/>
                <a:cs typeface="Arial"/>
              </a:rPr>
              <a:t>refrigerant</a:t>
            </a:r>
            <a:r>
              <a:rPr sz="1071" spc="102" dirty="0">
                <a:latin typeface="Arial"/>
                <a:cs typeface="Arial"/>
              </a:rPr>
              <a:t> </a:t>
            </a:r>
            <a:r>
              <a:rPr sz="1071" dirty="0">
                <a:latin typeface="Arial"/>
                <a:cs typeface="Arial"/>
              </a:rPr>
              <a:t>at</a:t>
            </a:r>
            <a:r>
              <a:rPr sz="1071" spc="97" dirty="0">
                <a:latin typeface="Arial"/>
                <a:cs typeface="Arial"/>
              </a:rPr>
              <a:t> </a:t>
            </a:r>
            <a:r>
              <a:rPr sz="1071" dirty="0">
                <a:latin typeface="Arial"/>
                <a:cs typeface="Arial"/>
              </a:rPr>
              <a:t>approximately</a:t>
            </a:r>
            <a:r>
              <a:rPr sz="1071" spc="107" dirty="0">
                <a:latin typeface="Arial"/>
                <a:cs typeface="Arial"/>
              </a:rPr>
              <a:t> </a:t>
            </a:r>
            <a:r>
              <a:rPr sz="1071" dirty="0">
                <a:latin typeface="Arial"/>
                <a:cs typeface="Arial"/>
              </a:rPr>
              <a:t>475</a:t>
            </a:r>
            <a:r>
              <a:rPr sz="1071" spc="97" dirty="0">
                <a:latin typeface="Arial"/>
                <a:cs typeface="Arial"/>
              </a:rPr>
              <a:t> </a:t>
            </a:r>
            <a:r>
              <a:rPr sz="1071" dirty="0">
                <a:latin typeface="Arial"/>
                <a:cs typeface="Arial"/>
              </a:rPr>
              <a:t>psi</a:t>
            </a:r>
            <a:r>
              <a:rPr sz="1071" spc="102" dirty="0">
                <a:latin typeface="Arial"/>
                <a:cs typeface="Arial"/>
              </a:rPr>
              <a:t> </a:t>
            </a:r>
            <a:r>
              <a:rPr sz="1071" spc="-10" dirty="0">
                <a:latin typeface="Arial"/>
                <a:cs typeface="Arial"/>
              </a:rPr>
              <a:t>(3,275 </a:t>
            </a:r>
            <a:r>
              <a:rPr sz="1071" dirty="0">
                <a:latin typeface="Arial"/>
                <a:cs typeface="Arial"/>
              </a:rPr>
              <a:t>kPa).</a:t>
            </a:r>
            <a:r>
              <a:rPr sz="1071" spc="239" dirty="0">
                <a:latin typeface="Arial"/>
                <a:cs typeface="Arial"/>
              </a:rPr>
              <a:t> </a:t>
            </a:r>
            <a:r>
              <a:rPr sz="1071" dirty="0">
                <a:latin typeface="Arial"/>
                <a:cs typeface="Arial"/>
              </a:rPr>
              <a:t>Due</a:t>
            </a:r>
            <a:r>
              <a:rPr sz="1071" spc="239" dirty="0">
                <a:latin typeface="Arial"/>
                <a:cs typeface="Arial"/>
              </a:rPr>
              <a:t> </a:t>
            </a:r>
            <a:r>
              <a:rPr sz="1071" dirty="0">
                <a:latin typeface="Arial"/>
                <a:cs typeface="Arial"/>
              </a:rPr>
              <a:t>to</a:t>
            </a:r>
            <a:r>
              <a:rPr sz="1071" spc="239" dirty="0">
                <a:latin typeface="Arial"/>
                <a:cs typeface="Arial"/>
              </a:rPr>
              <a:t> </a:t>
            </a:r>
            <a:r>
              <a:rPr sz="1071" dirty="0">
                <a:latin typeface="Arial"/>
                <a:cs typeface="Arial"/>
              </a:rPr>
              <a:t>stricter</a:t>
            </a:r>
            <a:r>
              <a:rPr sz="1071" spc="234" dirty="0">
                <a:latin typeface="Arial"/>
                <a:cs typeface="Arial"/>
              </a:rPr>
              <a:t> </a:t>
            </a:r>
            <a:r>
              <a:rPr sz="1071" dirty="0">
                <a:latin typeface="Arial"/>
                <a:cs typeface="Arial"/>
              </a:rPr>
              <a:t>EPA</a:t>
            </a:r>
            <a:r>
              <a:rPr sz="1071" spc="243" dirty="0">
                <a:latin typeface="Arial"/>
                <a:cs typeface="Arial"/>
              </a:rPr>
              <a:t> </a:t>
            </a:r>
            <a:r>
              <a:rPr sz="1071" dirty="0">
                <a:latin typeface="Arial"/>
                <a:cs typeface="Arial"/>
              </a:rPr>
              <a:t>609</a:t>
            </a:r>
            <a:r>
              <a:rPr sz="1071" spc="239" dirty="0">
                <a:latin typeface="Arial"/>
                <a:cs typeface="Arial"/>
              </a:rPr>
              <a:t> </a:t>
            </a:r>
            <a:r>
              <a:rPr sz="1071" dirty="0">
                <a:latin typeface="Arial"/>
                <a:cs typeface="Arial"/>
              </a:rPr>
              <a:t>regulations,</a:t>
            </a:r>
            <a:r>
              <a:rPr sz="1071" spc="234" dirty="0">
                <a:latin typeface="Arial"/>
                <a:cs typeface="Arial"/>
              </a:rPr>
              <a:t> </a:t>
            </a:r>
            <a:r>
              <a:rPr sz="1071" dirty="0">
                <a:latin typeface="Arial"/>
                <a:cs typeface="Arial"/>
              </a:rPr>
              <a:t>the</a:t>
            </a:r>
            <a:r>
              <a:rPr sz="1071" spc="239" dirty="0">
                <a:latin typeface="Arial"/>
                <a:cs typeface="Arial"/>
              </a:rPr>
              <a:t> </a:t>
            </a:r>
            <a:r>
              <a:rPr sz="1071" dirty="0">
                <a:latin typeface="Arial"/>
                <a:cs typeface="Arial"/>
              </a:rPr>
              <a:t>refrigerant</a:t>
            </a:r>
            <a:r>
              <a:rPr sz="1071" spc="239" dirty="0">
                <a:latin typeface="Arial"/>
                <a:cs typeface="Arial"/>
              </a:rPr>
              <a:t> </a:t>
            </a:r>
            <a:r>
              <a:rPr sz="1071" dirty="0">
                <a:latin typeface="Arial"/>
                <a:cs typeface="Arial"/>
              </a:rPr>
              <a:t>must</a:t>
            </a:r>
            <a:r>
              <a:rPr sz="1071" spc="243" dirty="0">
                <a:latin typeface="Arial"/>
                <a:cs typeface="Arial"/>
              </a:rPr>
              <a:t> </a:t>
            </a:r>
            <a:r>
              <a:rPr sz="1071" dirty="0">
                <a:latin typeface="Arial"/>
                <a:cs typeface="Arial"/>
              </a:rPr>
              <a:t>be</a:t>
            </a:r>
            <a:r>
              <a:rPr sz="1071" spc="234" dirty="0">
                <a:latin typeface="Arial"/>
                <a:cs typeface="Arial"/>
              </a:rPr>
              <a:t> </a:t>
            </a:r>
            <a:r>
              <a:rPr sz="1071" dirty="0">
                <a:latin typeface="Arial"/>
                <a:cs typeface="Arial"/>
              </a:rPr>
              <a:t>properly</a:t>
            </a:r>
            <a:r>
              <a:rPr sz="1071" spc="239" dirty="0">
                <a:latin typeface="Arial"/>
                <a:cs typeface="Arial"/>
              </a:rPr>
              <a:t> </a:t>
            </a:r>
            <a:r>
              <a:rPr sz="1071" dirty="0">
                <a:latin typeface="Arial"/>
                <a:cs typeface="Arial"/>
              </a:rPr>
              <a:t>reclaimed</a:t>
            </a:r>
            <a:r>
              <a:rPr sz="1071" spc="239" dirty="0">
                <a:latin typeface="Arial"/>
                <a:cs typeface="Arial"/>
              </a:rPr>
              <a:t> </a:t>
            </a:r>
            <a:r>
              <a:rPr sz="1071" spc="-24" dirty="0">
                <a:latin typeface="Arial"/>
                <a:cs typeface="Arial"/>
              </a:rPr>
              <a:t>and </a:t>
            </a:r>
            <a:r>
              <a:rPr sz="1071" dirty="0">
                <a:latin typeface="Arial"/>
                <a:cs typeface="Arial"/>
              </a:rPr>
              <a:t>recycled.</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main</a:t>
            </a:r>
            <a:r>
              <a:rPr sz="1071" spc="-34" dirty="0">
                <a:latin typeface="Arial"/>
                <a:cs typeface="Arial"/>
              </a:rPr>
              <a:t> </a:t>
            </a:r>
            <a:r>
              <a:rPr sz="1071" dirty="0">
                <a:latin typeface="Arial"/>
                <a:cs typeface="Arial"/>
              </a:rPr>
              <a:t>safety</a:t>
            </a:r>
            <a:r>
              <a:rPr sz="1071" spc="-29" dirty="0">
                <a:latin typeface="Arial"/>
                <a:cs typeface="Arial"/>
              </a:rPr>
              <a:t> </a:t>
            </a:r>
            <a:r>
              <a:rPr sz="1071" dirty="0">
                <a:latin typeface="Arial"/>
                <a:cs typeface="Arial"/>
              </a:rPr>
              <a:t>device</a:t>
            </a:r>
            <a:r>
              <a:rPr sz="1071" spc="-3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current</a:t>
            </a:r>
            <a:r>
              <a:rPr sz="1071" spc="-24" dirty="0">
                <a:latin typeface="Arial"/>
                <a:cs typeface="Arial"/>
              </a:rPr>
              <a:t> </a:t>
            </a:r>
            <a:r>
              <a:rPr sz="1071" spc="-10" dirty="0">
                <a:latin typeface="Arial"/>
                <a:cs typeface="Arial"/>
              </a:rPr>
              <a:t>generation</a:t>
            </a:r>
            <a:r>
              <a:rPr sz="1071" spc="-3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vehicles</a:t>
            </a:r>
            <a:r>
              <a:rPr sz="1071" spc="-29" dirty="0">
                <a:latin typeface="Arial"/>
                <a:cs typeface="Arial"/>
              </a:rPr>
              <a:t> </a:t>
            </a:r>
            <a:r>
              <a:rPr sz="1071" dirty="0">
                <a:latin typeface="Arial"/>
                <a:cs typeface="Arial"/>
              </a:rPr>
              <a:t>for</a:t>
            </a:r>
            <a:r>
              <a:rPr sz="1071" spc="-44" dirty="0">
                <a:latin typeface="Arial"/>
                <a:cs typeface="Arial"/>
              </a:rPr>
              <a:t> </a:t>
            </a:r>
            <a:r>
              <a:rPr sz="1071" spc="-10" dirty="0">
                <a:latin typeface="Arial"/>
                <a:cs typeface="Arial"/>
              </a:rPr>
              <a:t>high-</a:t>
            </a:r>
            <a:r>
              <a:rPr sz="1071" dirty="0">
                <a:latin typeface="Arial"/>
                <a:cs typeface="Arial"/>
              </a:rPr>
              <a:t>pressure</a:t>
            </a:r>
            <a:r>
              <a:rPr sz="1071" spc="-34" dirty="0">
                <a:latin typeface="Arial"/>
                <a:cs typeface="Arial"/>
              </a:rPr>
              <a:t> </a:t>
            </a:r>
            <a:r>
              <a:rPr sz="1071" dirty="0">
                <a:latin typeface="Arial"/>
                <a:cs typeface="Arial"/>
              </a:rPr>
              <a:t>control</a:t>
            </a:r>
            <a:r>
              <a:rPr sz="1071" spc="-39" dirty="0">
                <a:latin typeface="Arial"/>
                <a:cs typeface="Arial"/>
              </a:rPr>
              <a:t> </a:t>
            </a:r>
            <a:r>
              <a:rPr sz="1071" spc="-24" dirty="0">
                <a:latin typeface="Arial"/>
                <a:cs typeface="Arial"/>
              </a:rPr>
              <a:t>is </a:t>
            </a:r>
            <a:r>
              <a:rPr sz="1071" dirty="0">
                <a:latin typeface="Arial"/>
                <a:cs typeface="Arial"/>
              </a:rPr>
              <a:t>the</a:t>
            </a:r>
            <a:r>
              <a:rPr sz="1071" spc="-19" dirty="0">
                <a:latin typeface="Arial"/>
                <a:cs typeface="Arial"/>
              </a:rPr>
              <a:t> </a:t>
            </a:r>
            <a:r>
              <a:rPr sz="1071" dirty="0">
                <a:latin typeface="Arial"/>
                <a:cs typeface="Arial"/>
              </a:rPr>
              <a:t>high-</a:t>
            </a:r>
            <a:r>
              <a:rPr sz="1071" spc="-19" dirty="0">
                <a:latin typeface="Arial"/>
                <a:cs typeface="Arial"/>
              </a:rPr>
              <a:t> </a:t>
            </a:r>
            <a:r>
              <a:rPr sz="1071" dirty="0">
                <a:latin typeface="Arial"/>
                <a:cs typeface="Arial"/>
              </a:rPr>
              <a:t>pressure</a:t>
            </a:r>
            <a:r>
              <a:rPr sz="1071" spc="-15" dirty="0">
                <a:latin typeface="Arial"/>
                <a:cs typeface="Arial"/>
              </a:rPr>
              <a:t> </a:t>
            </a:r>
            <a:r>
              <a:rPr sz="1071" spc="-10" dirty="0">
                <a:latin typeface="Arial"/>
                <a:cs typeface="Arial"/>
              </a:rPr>
              <a:t>switch.</a:t>
            </a:r>
            <a:endParaRPr sz="1071" dirty="0">
              <a:latin typeface="Arial"/>
              <a:cs typeface="Arial"/>
            </a:endParaRPr>
          </a:p>
          <a:p>
            <a:pPr marL="452069" lvl="1" indent="-439700" algn="just">
              <a:spcBef>
                <a:spcPts val="1164"/>
              </a:spcBef>
              <a:buFont typeface="Arial"/>
              <a:buAutoNum type="arabicPeriod" startAt="7"/>
              <a:tabLst>
                <a:tab pos="452069" algn="l"/>
              </a:tabLst>
            </a:pPr>
            <a:r>
              <a:rPr sz="1071" b="1" spc="-10" dirty="0">
                <a:latin typeface="Arial"/>
                <a:cs typeface="Arial"/>
              </a:rPr>
              <a:t>Relays</a:t>
            </a:r>
            <a:endParaRPr sz="1071" dirty="0">
              <a:latin typeface="Arial"/>
              <a:cs typeface="Arial"/>
            </a:endParaRPr>
          </a:p>
          <a:p>
            <a:pPr marL="12369" marR="6184" algn="just">
              <a:lnSpc>
                <a:spcPct val="144100"/>
              </a:lnSpc>
              <a:spcBef>
                <a:spcPts val="575"/>
              </a:spcBef>
            </a:pPr>
            <a:r>
              <a:rPr sz="1071" dirty="0">
                <a:latin typeface="Arial"/>
                <a:cs typeface="Arial"/>
              </a:rPr>
              <a:t>Relays</a:t>
            </a:r>
            <a:r>
              <a:rPr sz="1071" spc="10" dirty="0">
                <a:latin typeface="Arial"/>
                <a:cs typeface="Arial"/>
              </a:rPr>
              <a:t> </a:t>
            </a:r>
            <a:r>
              <a:rPr sz="1071" dirty="0">
                <a:latin typeface="Arial"/>
                <a:cs typeface="Arial"/>
              </a:rPr>
              <a:t>are</a:t>
            </a:r>
            <a:r>
              <a:rPr sz="1071" spc="15" dirty="0">
                <a:latin typeface="Arial"/>
                <a:cs typeface="Arial"/>
              </a:rPr>
              <a:t> </a:t>
            </a:r>
            <a:r>
              <a:rPr sz="1071" dirty="0">
                <a:latin typeface="Arial"/>
                <a:cs typeface="Arial"/>
              </a:rPr>
              <a:t>normally</a:t>
            </a:r>
            <a:r>
              <a:rPr sz="1071" spc="10" dirty="0">
                <a:latin typeface="Arial"/>
                <a:cs typeface="Arial"/>
              </a:rPr>
              <a:t> </a:t>
            </a:r>
            <a:r>
              <a:rPr sz="1071" dirty="0">
                <a:latin typeface="Arial"/>
                <a:cs typeface="Arial"/>
              </a:rPr>
              <a:t>used</a:t>
            </a:r>
            <a:r>
              <a:rPr sz="1071" spc="1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A/C</a:t>
            </a:r>
            <a:r>
              <a:rPr sz="1071" spc="15" dirty="0">
                <a:latin typeface="Arial"/>
                <a:cs typeface="Arial"/>
              </a:rPr>
              <a:t> </a:t>
            </a:r>
            <a:r>
              <a:rPr sz="1071" dirty="0">
                <a:latin typeface="Arial"/>
                <a:cs typeface="Arial"/>
              </a:rPr>
              <a:t>electrical</a:t>
            </a:r>
            <a:r>
              <a:rPr sz="1071" spc="10" dirty="0">
                <a:latin typeface="Arial"/>
                <a:cs typeface="Arial"/>
              </a:rPr>
              <a:t> </a:t>
            </a:r>
            <a:r>
              <a:rPr sz="1071" dirty="0">
                <a:latin typeface="Arial"/>
                <a:cs typeface="Arial"/>
              </a:rPr>
              <a:t>circuit</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protect</a:t>
            </a:r>
            <a:r>
              <a:rPr sz="1071" spc="15" dirty="0">
                <a:latin typeface="Arial"/>
                <a:cs typeface="Arial"/>
              </a:rPr>
              <a:t> </a:t>
            </a:r>
            <a:r>
              <a:rPr sz="1071" dirty="0">
                <a:latin typeface="Arial"/>
                <a:cs typeface="Arial"/>
              </a:rPr>
              <a:t>switches</a:t>
            </a:r>
            <a:r>
              <a:rPr sz="1071" spc="15" dirty="0">
                <a:latin typeface="Arial"/>
                <a:cs typeface="Arial"/>
              </a:rPr>
              <a:t> </a:t>
            </a:r>
            <a:r>
              <a:rPr sz="1071" dirty="0">
                <a:latin typeface="Arial"/>
                <a:cs typeface="Arial"/>
              </a:rPr>
              <a:t>that</a:t>
            </a:r>
            <a:r>
              <a:rPr sz="1071" spc="15" dirty="0">
                <a:latin typeface="Arial"/>
                <a:cs typeface="Arial"/>
              </a:rPr>
              <a:t> </a:t>
            </a:r>
            <a:r>
              <a:rPr sz="1071" dirty="0">
                <a:latin typeface="Arial"/>
                <a:cs typeface="Arial"/>
              </a:rPr>
              <a:t>have</a:t>
            </a:r>
            <a:r>
              <a:rPr sz="1071" spc="10"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low</a:t>
            </a:r>
            <a:r>
              <a:rPr sz="1071" spc="15" dirty="0">
                <a:latin typeface="Arial"/>
                <a:cs typeface="Arial"/>
              </a:rPr>
              <a:t> </a:t>
            </a:r>
            <a:r>
              <a:rPr sz="1071" spc="-10" dirty="0">
                <a:latin typeface="Arial"/>
                <a:cs typeface="Arial"/>
              </a:rPr>
              <a:t>current </a:t>
            </a:r>
            <a:r>
              <a:rPr sz="1071" dirty="0">
                <a:latin typeface="Arial"/>
                <a:cs typeface="Arial"/>
              </a:rPr>
              <a:t>carrying</a:t>
            </a:r>
            <a:r>
              <a:rPr sz="1071" spc="161" dirty="0">
                <a:latin typeface="Arial"/>
                <a:cs typeface="Arial"/>
              </a:rPr>
              <a:t> </a:t>
            </a:r>
            <a:r>
              <a:rPr sz="1071" dirty="0">
                <a:latin typeface="Arial"/>
                <a:cs typeface="Arial"/>
              </a:rPr>
              <a:t>capacity</a:t>
            </a:r>
            <a:r>
              <a:rPr sz="1071" spc="170" dirty="0">
                <a:latin typeface="Arial"/>
                <a:cs typeface="Arial"/>
              </a:rPr>
              <a:t> </a:t>
            </a:r>
            <a:r>
              <a:rPr sz="1071" dirty="0">
                <a:latin typeface="Arial"/>
                <a:cs typeface="Arial"/>
              </a:rPr>
              <a:t>(i.e.</a:t>
            </a:r>
            <a:r>
              <a:rPr sz="1071" spc="161" dirty="0">
                <a:latin typeface="Arial"/>
                <a:cs typeface="Arial"/>
              </a:rPr>
              <a:t> </a:t>
            </a:r>
            <a:r>
              <a:rPr sz="1071" dirty="0">
                <a:latin typeface="Arial"/>
                <a:cs typeface="Arial"/>
              </a:rPr>
              <a:t>a</a:t>
            </a:r>
            <a:r>
              <a:rPr sz="1071" spc="166" dirty="0">
                <a:latin typeface="Arial"/>
                <a:cs typeface="Arial"/>
              </a:rPr>
              <a:t> </a:t>
            </a:r>
            <a:r>
              <a:rPr sz="1071" dirty="0">
                <a:latin typeface="Arial"/>
                <a:cs typeface="Arial"/>
              </a:rPr>
              <a:t>small</a:t>
            </a:r>
            <a:r>
              <a:rPr sz="1071" spc="161" dirty="0">
                <a:latin typeface="Arial"/>
                <a:cs typeface="Arial"/>
              </a:rPr>
              <a:t> </a:t>
            </a:r>
            <a:r>
              <a:rPr sz="1071" dirty="0">
                <a:latin typeface="Arial"/>
                <a:cs typeface="Arial"/>
              </a:rPr>
              <a:t>contact</a:t>
            </a:r>
            <a:r>
              <a:rPr sz="1071" spc="166" dirty="0">
                <a:latin typeface="Arial"/>
                <a:cs typeface="Arial"/>
              </a:rPr>
              <a:t> </a:t>
            </a:r>
            <a:r>
              <a:rPr sz="1071" dirty="0">
                <a:latin typeface="Arial"/>
                <a:cs typeface="Arial"/>
              </a:rPr>
              <a:t>area/weak</a:t>
            </a:r>
            <a:r>
              <a:rPr sz="1071" spc="170" dirty="0">
                <a:latin typeface="Arial"/>
                <a:cs typeface="Arial"/>
              </a:rPr>
              <a:t> </a:t>
            </a:r>
            <a:r>
              <a:rPr sz="1071" dirty="0">
                <a:latin typeface="Arial"/>
                <a:cs typeface="Arial"/>
              </a:rPr>
              <a:t>pressure</a:t>
            </a:r>
            <a:r>
              <a:rPr sz="1071" spc="166" dirty="0">
                <a:latin typeface="Arial"/>
                <a:cs typeface="Arial"/>
              </a:rPr>
              <a:t> </a:t>
            </a:r>
            <a:r>
              <a:rPr sz="1071" dirty="0">
                <a:latin typeface="Arial"/>
                <a:cs typeface="Arial"/>
              </a:rPr>
              <a:t>contact</a:t>
            </a:r>
            <a:r>
              <a:rPr sz="1071" spc="161" dirty="0">
                <a:latin typeface="Arial"/>
                <a:cs typeface="Arial"/>
              </a:rPr>
              <a:t> </a:t>
            </a:r>
            <a:r>
              <a:rPr sz="1071" dirty="0">
                <a:latin typeface="Arial"/>
                <a:cs typeface="Arial"/>
              </a:rPr>
              <a:t>point)</a:t>
            </a:r>
            <a:r>
              <a:rPr sz="1071" spc="166" dirty="0">
                <a:latin typeface="Arial"/>
                <a:cs typeface="Arial"/>
              </a:rPr>
              <a:t> </a:t>
            </a:r>
            <a:r>
              <a:rPr sz="1071" dirty="0">
                <a:latin typeface="Arial"/>
                <a:cs typeface="Arial"/>
              </a:rPr>
              <a:t>or</a:t>
            </a:r>
            <a:r>
              <a:rPr sz="1071" spc="166" dirty="0">
                <a:latin typeface="Arial"/>
                <a:cs typeface="Arial"/>
              </a:rPr>
              <a:t> </a:t>
            </a:r>
            <a:r>
              <a:rPr sz="1071" dirty="0">
                <a:latin typeface="Arial"/>
                <a:cs typeface="Arial"/>
              </a:rPr>
              <a:t>for</a:t>
            </a:r>
            <a:r>
              <a:rPr sz="1071" spc="166" dirty="0">
                <a:latin typeface="Arial"/>
                <a:cs typeface="Arial"/>
              </a:rPr>
              <a:t> </a:t>
            </a:r>
            <a:r>
              <a:rPr sz="1071" dirty="0">
                <a:latin typeface="Arial"/>
                <a:cs typeface="Arial"/>
              </a:rPr>
              <a:t>current</a:t>
            </a:r>
            <a:r>
              <a:rPr sz="1071" spc="161" dirty="0">
                <a:latin typeface="Arial"/>
                <a:cs typeface="Arial"/>
              </a:rPr>
              <a:t> </a:t>
            </a:r>
            <a:r>
              <a:rPr sz="1071" spc="-19" dirty="0">
                <a:latin typeface="Arial"/>
                <a:cs typeface="Arial"/>
              </a:rPr>
              <a:t>draw</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51</a:t>
            </a:r>
          </a:p>
        </p:txBody>
      </p:sp>
      <p:sp>
        <p:nvSpPr>
          <p:cNvPr id="7" name="object 3">
            <a:extLst>
              <a:ext uri="{FF2B5EF4-FFF2-40B4-BE49-F238E27FC236}">
                <a16:creationId xmlns:a16="http://schemas.microsoft.com/office/drawing/2014/main" id="{7833A97F-22B5-9240-8C60-F84EE8664A16}"/>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19" y="888954"/>
            <a:ext cx="5814185" cy="8100404"/>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8040" algn="just">
              <a:lnSpc>
                <a:spcPct val="143700"/>
              </a:lnSpc>
            </a:pPr>
            <a:r>
              <a:rPr sz="1071" dirty="0">
                <a:latin typeface="Arial"/>
                <a:cs typeface="Arial"/>
              </a:rPr>
              <a:t>differences</a:t>
            </a:r>
            <a:r>
              <a:rPr sz="1071" spc="19" dirty="0">
                <a:latin typeface="Arial"/>
                <a:cs typeface="Arial"/>
              </a:rPr>
              <a:t> </a:t>
            </a:r>
            <a:r>
              <a:rPr sz="1071" dirty="0">
                <a:latin typeface="Arial"/>
                <a:cs typeface="Arial"/>
              </a:rPr>
              <a:t>between</a:t>
            </a:r>
            <a:r>
              <a:rPr sz="1071" spc="19" dirty="0">
                <a:latin typeface="Arial"/>
                <a:cs typeface="Arial"/>
              </a:rPr>
              <a:t> </a:t>
            </a:r>
            <a:r>
              <a:rPr sz="1071" dirty="0">
                <a:latin typeface="Arial"/>
                <a:cs typeface="Arial"/>
              </a:rPr>
              <a:t>components.</a:t>
            </a:r>
            <a:r>
              <a:rPr sz="1071" spc="19" dirty="0">
                <a:latin typeface="Arial"/>
                <a:cs typeface="Arial"/>
              </a:rPr>
              <a:t> </a:t>
            </a:r>
            <a:r>
              <a:rPr sz="1071" dirty="0">
                <a:latin typeface="Arial"/>
                <a:cs typeface="Arial"/>
              </a:rPr>
              <a:t>Shown</a:t>
            </a:r>
            <a:r>
              <a:rPr sz="1071" spc="19" dirty="0">
                <a:latin typeface="Arial"/>
                <a:cs typeface="Arial"/>
              </a:rPr>
              <a:t> </a:t>
            </a:r>
            <a:r>
              <a:rPr sz="1071" dirty="0">
                <a:latin typeface="Arial"/>
                <a:cs typeface="Arial"/>
              </a:rPr>
              <a:t>below</a:t>
            </a:r>
            <a:r>
              <a:rPr sz="1071" spc="1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an</a:t>
            </a:r>
            <a:r>
              <a:rPr sz="1071" spc="19" dirty="0">
                <a:latin typeface="Arial"/>
                <a:cs typeface="Arial"/>
              </a:rPr>
              <a:t> </a:t>
            </a:r>
            <a:r>
              <a:rPr sz="1071" dirty="0">
                <a:latin typeface="Arial"/>
                <a:cs typeface="Arial"/>
              </a:rPr>
              <a:t>example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difference</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circuit</a:t>
            </a:r>
            <a:r>
              <a:rPr sz="1071" spc="19" dirty="0">
                <a:latin typeface="Arial"/>
                <a:cs typeface="Arial"/>
              </a:rPr>
              <a:t> </a:t>
            </a:r>
            <a:r>
              <a:rPr sz="1071" spc="-19" dirty="0">
                <a:latin typeface="Arial"/>
                <a:cs typeface="Arial"/>
              </a:rPr>
              <a:t>with </a:t>
            </a:r>
            <a:r>
              <a:rPr sz="1071" dirty="0">
                <a:latin typeface="Arial"/>
                <a:cs typeface="Arial"/>
              </a:rPr>
              <a:t>and</a:t>
            </a:r>
            <a:r>
              <a:rPr sz="1071" spc="-15" dirty="0">
                <a:latin typeface="Arial"/>
                <a:cs typeface="Arial"/>
              </a:rPr>
              <a:t> </a:t>
            </a:r>
            <a:r>
              <a:rPr sz="1071" dirty="0">
                <a:latin typeface="Arial"/>
                <a:cs typeface="Arial"/>
              </a:rPr>
              <a:t>without</a:t>
            </a:r>
            <a:r>
              <a:rPr sz="1071" spc="-15" dirty="0">
                <a:latin typeface="Arial"/>
                <a:cs typeface="Arial"/>
              </a:rPr>
              <a:t> </a:t>
            </a:r>
            <a:r>
              <a:rPr sz="1071" dirty="0">
                <a:latin typeface="Arial"/>
                <a:cs typeface="Arial"/>
              </a:rPr>
              <a:t>a</a:t>
            </a:r>
            <a:r>
              <a:rPr sz="1071" spc="-15" dirty="0">
                <a:latin typeface="Arial"/>
                <a:cs typeface="Arial"/>
              </a:rPr>
              <a:t> </a:t>
            </a:r>
            <a:r>
              <a:rPr sz="1071" spc="-10" dirty="0">
                <a:latin typeface="Arial"/>
                <a:cs typeface="Arial"/>
              </a:rPr>
              <a:t>relay.</a:t>
            </a:r>
            <a:endParaRPr sz="1071" dirty="0">
              <a:latin typeface="Arial"/>
              <a:cs typeface="Arial"/>
            </a:endParaRPr>
          </a:p>
          <a:p>
            <a:pPr marL="452069" lvl="1" indent="-439700" algn="just">
              <a:spcBef>
                <a:spcPts val="1149"/>
              </a:spcBef>
              <a:buFont typeface="Arial"/>
              <a:buAutoNum type="arabicPeriod" startAt="8"/>
              <a:tabLst>
                <a:tab pos="452069" algn="l"/>
              </a:tabLst>
            </a:pPr>
            <a:r>
              <a:rPr sz="1071" b="1" dirty="0">
                <a:latin typeface="Arial"/>
                <a:cs typeface="Arial"/>
              </a:rPr>
              <a:t>Automatic</a:t>
            </a:r>
            <a:r>
              <a:rPr sz="1071" b="1" spc="-39" dirty="0">
                <a:latin typeface="Arial"/>
                <a:cs typeface="Arial"/>
              </a:rPr>
              <a:t> </a:t>
            </a:r>
            <a:r>
              <a:rPr sz="1071" b="1" spc="-10" dirty="0">
                <a:latin typeface="Arial"/>
                <a:cs typeface="Arial"/>
              </a:rPr>
              <a:t>Sensors</a:t>
            </a:r>
            <a:endParaRPr sz="1071" dirty="0">
              <a:latin typeface="Arial"/>
              <a:cs typeface="Arial"/>
            </a:endParaRPr>
          </a:p>
          <a:p>
            <a:pPr marL="12369" marR="6184" algn="just">
              <a:lnSpc>
                <a:spcPct val="143700"/>
              </a:lnSpc>
              <a:spcBef>
                <a:spcPts val="589"/>
              </a:spcBef>
            </a:pPr>
            <a:r>
              <a:rPr sz="1071" dirty="0">
                <a:latin typeface="Arial"/>
                <a:cs typeface="Arial"/>
              </a:rPr>
              <a:t>Automatic</a:t>
            </a:r>
            <a:r>
              <a:rPr sz="1071" spc="190" dirty="0">
                <a:latin typeface="Arial"/>
                <a:cs typeface="Arial"/>
              </a:rPr>
              <a:t> </a:t>
            </a:r>
            <a:r>
              <a:rPr sz="1071" dirty="0">
                <a:latin typeface="Arial"/>
                <a:cs typeface="Arial"/>
              </a:rPr>
              <a:t>sensors</a:t>
            </a:r>
            <a:r>
              <a:rPr sz="1071" spc="195" dirty="0">
                <a:latin typeface="Arial"/>
                <a:cs typeface="Arial"/>
              </a:rPr>
              <a:t> </a:t>
            </a:r>
            <a:r>
              <a:rPr sz="1071" dirty="0">
                <a:latin typeface="Arial"/>
                <a:cs typeface="Arial"/>
              </a:rPr>
              <a:t>maximize</a:t>
            </a:r>
            <a:r>
              <a:rPr sz="1071" spc="190" dirty="0">
                <a:latin typeface="Arial"/>
                <a:cs typeface="Arial"/>
              </a:rPr>
              <a:t> </a:t>
            </a:r>
            <a:r>
              <a:rPr sz="1071" dirty="0">
                <a:latin typeface="Arial"/>
                <a:cs typeface="Arial"/>
              </a:rPr>
              <a:t>system</a:t>
            </a:r>
            <a:r>
              <a:rPr sz="1071" spc="185" dirty="0">
                <a:latin typeface="Arial"/>
                <a:cs typeface="Arial"/>
              </a:rPr>
              <a:t> </a:t>
            </a:r>
            <a:r>
              <a:rPr sz="1071" dirty="0">
                <a:latin typeface="Arial"/>
                <a:cs typeface="Arial"/>
              </a:rPr>
              <a:t>performance.</a:t>
            </a:r>
            <a:r>
              <a:rPr sz="1071" spc="190" dirty="0">
                <a:latin typeface="Arial"/>
                <a:cs typeface="Arial"/>
              </a:rPr>
              <a:t> </a:t>
            </a:r>
            <a:r>
              <a:rPr sz="1071" dirty="0">
                <a:latin typeface="Arial"/>
                <a:cs typeface="Arial"/>
              </a:rPr>
              <a:t>The</a:t>
            </a:r>
            <a:r>
              <a:rPr sz="1071" spc="190" dirty="0">
                <a:latin typeface="Arial"/>
                <a:cs typeface="Arial"/>
              </a:rPr>
              <a:t> </a:t>
            </a:r>
            <a:r>
              <a:rPr sz="1071" dirty="0">
                <a:latin typeface="Arial"/>
                <a:cs typeface="Arial"/>
              </a:rPr>
              <a:t>requirement</a:t>
            </a:r>
            <a:r>
              <a:rPr sz="1071" spc="190" dirty="0">
                <a:latin typeface="Arial"/>
                <a:cs typeface="Arial"/>
              </a:rPr>
              <a:t> </a:t>
            </a:r>
            <a:r>
              <a:rPr sz="1071" dirty="0">
                <a:latin typeface="Arial"/>
                <a:cs typeface="Arial"/>
              </a:rPr>
              <a:t>is</a:t>
            </a:r>
            <a:r>
              <a:rPr sz="1071" spc="190" dirty="0">
                <a:latin typeface="Arial"/>
                <a:cs typeface="Arial"/>
              </a:rPr>
              <a:t> </a:t>
            </a:r>
            <a:r>
              <a:rPr sz="1071" dirty="0">
                <a:latin typeface="Arial"/>
                <a:cs typeface="Arial"/>
              </a:rPr>
              <a:t>largely</a:t>
            </a:r>
            <a:r>
              <a:rPr sz="1071" spc="195" dirty="0">
                <a:latin typeface="Arial"/>
                <a:cs typeface="Arial"/>
              </a:rPr>
              <a:t> </a:t>
            </a:r>
            <a:r>
              <a:rPr sz="1071" dirty="0">
                <a:latin typeface="Arial"/>
                <a:cs typeface="Arial"/>
              </a:rPr>
              <a:t>based</a:t>
            </a:r>
            <a:r>
              <a:rPr sz="1071" spc="190" dirty="0">
                <a:latin typeface="Arial"/>
                <a:cs typeface="Arial"/>
              </a:rPr>
              <a:t> </a:t>
            </a:r>
            <a:r>
              <a:rPr sz="1071" dirty="0">
                <a:latin typeface="Arial"/>
                <a:cs typeface="Arial"/>
              </a:rPr>
              <a:t>on</a:t>
            </a:r>
            <a:r>
              <a:rPr sz="1071" spc="190" dirty="0">
                <a:latin typeface="Arial"/>
                <a:cs typeface="Arial"/>
              </a:rPr>
              <a:t> </a:t>
            </a:r>
            <a:r>
              <a:rPr sz="1071" spc="-24" dirty="0">
                <a:latin typeface="Arial"/>
                <a:cs typeface="Arial"/>
              </a:rPr>
              <a:t>the </a:t>
            </a:r>
            <a:r>
              <a:rPr sz="1071" dirty="0">
                <a:latin typeface="Arial"/>
                <a:cs typeface="Arial"/>
              </a:rPr>
              <a:t>interior</a:t>
            </a:r>
            <a:r>
              <a:rPr sz="1071" spc="317" dirty="0">
                <a:latin typeface="Arial"/>
                <a:cs typeface="Arial"/>
              </a:rPr>
              <a:t> </a:t>
            </a:r>
            <a:r>
              <a:rPr sz="1071" dirty="0">
                <a:latin typeface="Arial"/>
                <a:cs typeface="Arial"/>
              </a:rPr>
              <a:t>and</a:t>
            </a:r>
            <a:r>
              <a:rPr sz="1071" spc="312" dirty="0">
                <a:latin typeface="Arial"/>
                <a:cs typeface="Arial"/>
              </a:rPr>
              <a:t> </a:t>
            </a:r>
            <a:r>
              <a:rPr sz="1071" dirty="0">
                <a:latin typeface="Arial"/>
                <a:cs typeface="Arial"/>
              </a:rPr>
              <a:t>exterior</a:t>
            </a:r>
            <a:r>
              <a:rPr sz="1071" spc="307" dirty="0">
                <a:latin typeface="Arial"/>
                <a:cs typeface="Arial"/>
              </a:rPr>
              <a:t> </a:t>
            </a:r>
            <a:r>
              <a:rPr sz="1071" dirty="0">
                <a:latin typeface="Arial"/>
                <a:cs typeface="Arial"/>
              </a:rPr>
              <a:t>conditions,</a:t>
            </a:r>
            <a:r>
              <a:rPr sz="1071" spc="307" dirty="0">
                <a:latin typeface="Arial"/>
                <a:cs typeface="Arial"/>
              </a:rPr>
              <a:t> </a:t>
            </a:r>
            <a:r>
              <a:rPr sz="1071" dirty="0">
                <a:latin typeface="Arial"/>
                <a:cs typeface="Arial"/>
              </a:rPr>
              <a:t>HVAC</a:t>
            </a:r>
            <a:r>
              <a:rPr sz="1071" spc="312" dirty="0">
                <a:latin typeface="Arial"/>
                <a:cs typeface="Arial"/>
              </a:rPr>
              <a:t> </a:t>
            </a:r>
            <a:r>
              <a:rPr sz="1071" dirty="0">
                <a:latin typeface="Arial"/>
                <a:cs typeface="Arial"/>
              </a:rPr>
              <a:t>system</a:t>
            </a:r>
            <a:r>
              <a:rPr sz="1071" spc="312" dirty="0">
                <a:latin typeface="Arial"/>
                <a:cs typeface="Arial"/>
              </a:rPr>
              <a:t> </a:t>
            </a:r>
            <a:r>
              <a:rPr sz="1071" dirty="0">
                <a:latin typeface="Arial"/>
                <a:cs typeface="Arial"/>
              </a:rPr>
              <a:t>parameters,</a:t>
            </a:r>
            <a:r>
              <a:rPr sz="1071" spc="317" dirty="0">
                <a:latin typeface="Arial"/>
                <a:cs typeface="Arial"/>
              </a:rPr>
              <a:t> </a:t>
            </a:r>
            <a:r>
              <a:rPr sz="1071" dirty="0">
                <a:latin typeface="Arial"/>
                <a:cs typeface="Arial"/>
              </a:rPr>
              <a:t>cabin</a:t>
            </a:r>
            <a:r>
              <a:rPr sz="1071" spc="312" dirty="0">
                <a:latin typeface="Arial"/>
                <a:cs typeface="Arial"/>
              </a:rPr>
              <a:t> </a:t>
            </a:r>
            <a:r>
              <a:rPr sz="1071" dirty="0">
                <a:latin typeface="Arial"/>
                <a:cs typeface="Arial"/>
              </a:rPr>
              <a:t>volume,</a:t>
            </a:r>
            <a:r>
              <a:rPr sz="1071" spc="321" dirty="0">
                <a:latin typeface="Arial"/>
                <a:cs typeface="Arial"/>
              </a:rPr>
              <a:t> </a:t>
            </a:r>
            <a:r>
              <a:rPr sz="1071" dirty="0">
                <a:latin typeface="Arial"/>
                <a:cs typeface="Arial"/>
              </a:rPr>
              <a:t>and</a:t>
            </a:r>
            <a:r>
              <a:rPr sz="1071" spc="317" dirty="0">
                <a:latin typeface="Arial"/>
                <a:cs typeface="Arial"/>
              </a:rPr>
              <a:t> </a:t>
            </a:r>
            <a:r>
              <a:rPr sz="1071" dirty="0">
                <a:latin typeface="Arial"/>
                <a:cs typeface="Arial"/>
              </a:rPr>
              <a:t>number</a:t>
            </a:r>
            <a:r>
              <a:rPr sz="1071" spc="312" dirty="0">
                <a:latin typeface="Arial"/>
                <a:cs typeface="Arial"/>
              </a:rPr>
              <a:t> </a:t>
            </a:r>
            <a:r>
              <a:rPr sz="1071" spc="-24" dirty="0">
                <a:latin typeface="Arial"/>
                <a:cs typeface="Arial"/>
              </a:rPr>
              <a:t>of </a:t>
            </a:r>
            <a:r>
              <a:rPr sz="1071" spc="-10" dirty="0">
                <a:latin typeface="Arial"/>
                <a:cs typeface="Arial"/>
              </a:rPr>
              <a:t>passengers.</a:t>
            </a:r>
            <a:endParaRPr sz="1071" dirty="0">
              <a:latin typeface="Arial"/>
              <a:cs typeface="Arial"/>
            </a:endParaRPr>
          </a:p>
          <a:p>
            <a:pPr marL="453925" lvl="2" indent="-441557" algn="just">
              <a:spcBef>
                <a:spcPts val="1144"/>
              </a:spcBef>
              <a:buFont typeface="Arial"/>
              <a:buAutoNum type="arabicPeriod"/>
              <a:tabLst>
                <a:tab pos="453925" algn="l"/>
              </a:tabLst>
            </a:pPr>
            <a:r>
              <a:rPr sz="1071" b="1" spc="-10" dirty="0">
                <a:latin typeface="Arial"/>
                <a:cs typeface="Arial"/>
              </a:rPr>
              <a:t>Sun-</a:t>
            </a:r>
            <a:r>
              <a:rPr sz="1071" b="1" dirty="0">
                <a:latin typeface="Arial"/>
                <a:cs typeface="Arial"/>
              </a:rPr>
              <a:t>load</a:t>
            </a:r>
            <a:r>
              <a:rPr sz="1071" b="1" spc="-5" dirty="0">
                <a:latin typeface="Arial"/>
                <a:cs typeface="Arial"/>
              </a:rPr>
              <a:t> </a:t>
            </a:r>
            <a:r>
              <a:rPr sz="1071" b="1" spc="-10" dirty="0">
                <a:latin typeface="Arial"/>
                <a:cs typeface="Arial"/>
              </a:rPr>
              <a:t>Sensor</a:t>
            </a:r>
            <a:endParaRPr sz="1071" dirty="0">
              <a:latin typeface="Arial"/>
              <a:cs typeface="Arial"/>
            </a:endParaRPr>
          </a:p>
          <a:p>
            <a:pPr marL="12369" marR="6184" algn="just">
              <a:lnSpc>
                <a:spcPct val="143600"/>
              </a:lnSpc>
              <a:spcBef>
                <a:spcPts val="589"/>
              </a:spcBef>
            </a:pPr>
            <a:r>
              <a:rPr sz="1071" spc="-10" dirty="0">
                <a:latin typeface="Arial"/>
                <a:cs typeface="Arial"/>
              </a:rPr>
              <a:t>The</a:t>
            </a:r>
            <a:r>
              <a:rPr sz="1071" spc="-73" dirty="0">
                <a:latin typeface="Arial"/>
                <a:cs typeface="Arial"/>
              </a:rPr>
              <a:t> </a:t>
            </a:r>
            <a:r>
              <a:rPr sz="1071" spc="-5" dirty="0">
                <a:latin typeface="Arial"/>
                <a:cs typeface="Arial"/>
              </a:rPr>
              <a:t>sun-</a:t>
            </a:r>
            <a:r>
              <a:rPr sz="1071" spc="-10" dirty="0">
                <a:latin typeface="Arial"/>
                <a:cs typeface="Arial"/>
              </a:rPr>
              <a:t>load</a:t>
            </a:r>
            <a:r>
              <a:rPr sz="1071" spc="-73" dirty="0">
                <a:latin typeface="Arial"/>
                <a:cs typeface="Arial"/>
              </a:rPr>
              <a:t> </a:t>
            </a:r>
            <a:r>
              <a:rPr sz="1071" spc="-5" dirty="0">
                <a:latin typeface="Arial"/>
                <a:cs typeface="Arial"/>
              </a:rPr>
              <a:t>sensor</a:t>
            </a:r>
            <a:r>
              <a:rPr sz="1071" spc="-73" dirty="0">
                <a:latin typeface="Arial"/>
                <a:cs typeface="Arial"/>
              </a:rPr>
              <a:t> </a:t>
            </a:r>
            <a:r>
              <a:rPr sz="1071" spc="-10" dirty="0">
                <a:latin typeface="Arial"/>
                <a:cs typeface="Arial"/>
              </a:rPr>
              <a:t>is</a:t>
            </a:r>
            <a:r>
              <a:rPr sz="1071" spc="-73" dirty="0">
                <a:latin typeface="Arial"/>
                <a:cs typeface="Arial"/>
              </a:rPr>
              <a:t> </a:t>
            </a:r>
            <a:r>
              <a:rPr sz="1071" spc="-10" dirty="0">
                <a:latin typeface="Arial"/>
                <a:cs typeface="Arial"/>
              </a:rPr>
              <a:t>a</a:t>
            </a:r>
            <a:r>
              <a:rPr sz="1071" spc="-78" dirty="0">
                <a:latin typeface="Arial"/>
                <a:cs typeface="Arial"/>
              </a:rPr>
              <a:t> </a:t>
            </a:r>
            <a:r>
              <a:rPr sz="1071" spc="-10" dirty="0">
                <a:latin typeface="Arial"/>
                <a:cs typeface="Arial"/>
              </a:rPr>
              <a:t>photochemical</a:t>
            </a:r>
            <a:r>
              <a:rPr sz="1071" spc="-68" dirty="0">
                <a:latin typeface="Arial"/>
                <a:cs typeface="Arial"/>
              </a:rPr>
              <a:t> </a:t>
            </a:r>
            <a:r>
              <a:rPr sz="1071" spc="-10" dirty="0">
                <a:latin typeface="Arial"/>
                <a:cs typeface="Arial"/>
              </a:rPr>
              <a:t>diode</a:t>
            </a:r>
            <a:r>
              <a:rPr sz="1071" spc="-73" dirty="0">
                <a:latin typeface="Arial"/>
                <a:cs typeface="Arial"/>
              </a:rPr>
              <a:t> </a:t>
            </a:r>
            <a:r>
              <a:rPr sz="1071" spc="-10" dirty="0">
                <a:latin typeface="Arial"/>
                <a:cs typeface="Arial"/>
              </a:rPr>
              <a:t>(PCD)</a:t>
            </a:r>
            <a:r>
              <a:rPr sz="1071" spc="-73" dirty="0">
                <a:latin typeface="Arial"/>
                <a:cs typeface="Arial"/>
              </a:rPr>
              <a:t> </a:t>
            </a:r>
            <a:r>
              <a:rPr sz="1071" spc="-10" dirty="0">
                <a:latin typeface="Arial"/>
                <a:cs typeface="Arial"/>
              </a:rPr>
              <a:t>located</a:t>
            </a:r>
            <a:r>
              <a:rPr sz="1071" spc="-73" dirty="0">
                <a:latin typeface="Arial"/>
                <a:cs typeface="Arial"/>
              </a:rPr>
              <a:t> </a:t>
            </a:r>
            <a:r>
              <a:rPr sz="1071" spc="-10" dirty="0">
                <a:latin typeface="Arial"/>
                <a:cs typeface="Arial"/>
              </a:rPr>
              <a:t>on</a:t>
            </a:r>
            <a:r>
              <a:rPr sz="1071" spc="-73" dirty="0">
                <a:latin typeface="Arial"/>
                <a:cs typeface="Arial"/>
              </a:rPr>
              <a:t> </a:t>
            </a:r>
            <a:r>
              <a:rPr sz="1071" dirty="0">
                <a:latin typeface="Arial"/>
                <a:cs typeface="Arial"/>
              </a:rPr>
              <a:t>top</a:t>
            </a:r>
            <a:r>
              <a:rPr sz="1071" spc="-73" dirty="0">
                <a:latin typeface="Arial"/>
                <a:cs typeface="Arial"/>
              </a:rPr>
              <a:t> </a:t>
            </a:r>
            <a:r>
              <a:rPr sz="1071" dirty="0">
                <a:latin typeface="Arial"/>
                <a:cs typeface="Arial"/>
              </a:rPr>
              <a:t>of</a:t>
            </a:r>
            <a:r>
              <a:rPr sz="1071" spc="-73" dirty="0">
                <a:latin typeface="Arial"/>
                <a:cs typeface="Arial"/>
              </a:rPr>
              <a:t> </a:t>
            </a:r>
            <a:r>
              <a:rPr sz="1071" dirty="0">
                <a:latin typeface="Arial"/>
                <a:cs typeface="Arial"/>
              </a:rPr>
              <a:t>the</a:t>
            </a:r>
            <a:r>
              <a:rPr sz="1071" spc="-78" dirty="0">
                <a:latin typeface="Arial"/>
                <a:cs typeface="Arial"/>
              </a:rPr>
              <a:t> </a:t>
            </a:r>
            <a:r>
              <a:rPr sz="1071" spc="-10" dirty="0">
                <a:latin typeface="Arial"/>
                <a:cs typeface="Arial"/>
              </a:rPr>
              <a:t>dashboard.</a:t>
            </a:r>
            <a:r>
              <a:rPr sz="1071" spc="-78" dirty="0">
                <a:latin typeface="Arial"/>
                <a:cs typeface="Arial"/>
              </a:rPr>
              <a:t> </a:t>
            </a:r>
            <a:r>
              <a:rPr sz="1071" spc="-10" dirty="0">
                <a:latin typeface="Arial"/>
                <a:cs typeface="Arial"/>
              </a:rPr>
              <a:t>This</a:t>
            </a:r>
            <a:r>
              <a:rPr sz="1071" spc="-68" dirty="0">
                <a:latin typeface="Arial"/>
                <a:cs typeface="Arial"/>
              </a:rPr>
              <a:t> </a:t>
            </a:r>
            <a:r>
              <a:rPr sz="1071" spc="-5" dirty="0">
                <a:latin typeface="Arial"/>
                <a:cs typeface="Arial"/>
              </a:rPr>
              <a:t>sensor</a:t>
            </a:r>
            <a:r>
              <a:rPr sz="1071" dirty="0">
                <a:latin typeface="Arial"/>
                <a:cs typeface="Arial"/>
              </a:rPr>
              <a:t> </a:t>
            </a:r>
            <a:r>
              <a:rPr sz="1071" spc="-10" dirty="0">
                <a:latin typeface="Arial"/>
                <a:cs typeface="Arial"/>
              </a:rPr>
              <a:t>sends</a:t>
            </a:r>
            <a:r>
              <a:rPr sz="1071" spc="19" dirty="0">
                <a:latin typeface="Arial"/>
                <a:cs typeface="Arial"/>
              </a:rPr>
              <a:t> </a:t>
            </a:r>
            <a:r>
              <a:rPr sz="1071" spc="-10" dirty="0">
                <a:latin typeface="Arial"/>
                <a:cs typeface="Arial"/>
              </a:rPr>
              <a:t>a</a:t>
            </a:r>
            <a:r>
              <a:rPr sz="1071" spc="10" dirty="0">
                <a:latin typeface="Arial"/>
                <a:cs typeface="Arial"/>
              </a:rPr>
              <a:t> </a:t>
            </a:r>
            <a:r>
              <a:rPr sz="1071" spc="-10" dirty="0">
                <a:latin typeface="Arial"/>
                <a:cs typeface="Arial"/>
              </a:rPr>
              <a:t>signal</a:t>
            </a:r>
            <a:r>
              <a:rPr sz="1071" spc="19"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the</a:t>
            </a:r>
            <a:r>
              <a:rPr sz="1071" spc="10" dirty="0">
                <a:latin typeface="Arial"/>
                <a:cs typeface="Arial"/>
              </a:rPr>
              <a:t> </a:t>
            </a:r>
            <a:r>
              <a:rPr sz="1071" spc="-5" dirty="0">
                <a:latin typeface="Arial"/>
                <a:cs typeface="Arial"/>
              </a:rPr>
              <a:t>climate</a:t>
            </a:r>
            <a:r>
              <a:rPr sz="1071" spc="15" dirty="0">
                <a:latin typeface="Arial"/>
                <a:cs typeface="Arial"/>
              </a:rPr>
              <a:t> </a:t>
            </a:r>
            <a:r>
              <a:rPr sz="1071" spc="-5" dirty="0">
                <a:latin typeface="Arial"/>
                <a:cs typeface="Arial"/>
              </a:rPr>
              <a:t>control</a:t>
            </a:r>
            <a:r>
              <a:rPr sz="1071" spc="19" dirty="0">
                <a:latin typeface="Arial"/>
                <a:cs typeface="Arial"/>
              </a:rPr>
              <a:t> </a:t>
            </a:r>
            <a:r>
              <a:rPr sz="1071" spc="-10" dirty="0">
                <a:latin typeface="Arial"/>
                <a:cs typeface="Arial"/>
              </a:rPr>
              <a:t>module</a:t>
            </a:r>
            <a:r>
              <a:rPr sz="1071" spc="15" dirty="0">
                <a:latin typeface="Arial"/>
                <a:cs typeface="Arial"/>
              </a:rPr>
              <a:t> </a:t>
            </a:r>
            <a:r>
              <a:rPr sz="1071" spc="-10" dirty="0">
                <a:latin typeface="Arial"/>
                <a:cs typeface="Arial"/>
              </a:rPr>
              <a:t>(CCM)</a:t>
            </a:r>
            <a:r>
              <a:rPr sz="1071" spc="15" dirty="0">
                <a:latin typeface="Arial"/>
                <a:cs typeface="Arial"/>
              </a:rPr>
              <a:t> </a:t>
            </a:r>
            <a:r>
              <a:rPr sz="1071" dirty="0">
                <a:latin typeface="Arial"/>
                <a:cs typeface="Arial"/>
              </a:rPr>
              <a:t>to</a:t>
            </a:r>
            <a:r>
              <a:rPr sz="1071" spc="15" dirty="0">
                <a:latin typeface="Arial"/>
                <a:cs typeface="Arial"/>
              </a:rPr>
              <a:t> </a:t>
            </a:r>
            <a:r>
              <a:rPr sz="1071" spc="-10" dirty="0">
                <a:latin typeface="Arial"/>
                <a:cs typeface="Arial"/>
              </a:rPr>
              <a:t>increase</a:t>
            </a:r>
            <a:r>
              <a:rPr sz="1071" spc="15" dirty="0">
                <a:latin typeface="Arial"/>
                <a:cs typeface="Arial"/>
              </a:rPr>
              <a:t> </a:t>
            </a:r>
            <a:r>
              <a:rPr sz="1071" spc="-10" dirty="0">
                <a:latin typeface="Arial"/>
                <a:cs typeface="Arial"/>
              </a:rPr>
              <a:t>cooling</a:t>
            </a:r>
            <a:r>
              <a:rPr sz="1071" spc="10" dirty="0">
                <a:latin typeface="Arial"/>
                <a:cs typeface="Arial"/>
              </a:rPr>
              <a:t> </a:t>
            </a:r>
            <a:r>
              <a:rPr sz="1071" spc="-10" dirty="0">
                <a:latin typeface="Arial"/>
                <a:cs typeface="Arial"/>
              </a:rPr>
              <a:t>needs</a:t>
            </a:r>
            <a:r>
              <a:rPr sz="1071" spc="19" dirty="0">
                <a:latin typeface="Arial"/>
                <a:cs typeface="Arial"/>
              </a:rPr>
              <a:t> </a:t>
            </a:r>
            <a:r>
              <a:rPr sz="1071" spc="-10" dirty="0">
                <a:latin typeface="Arial"/>
                <a:cs typeface="Arial"/>
              </a:rPr>
              <a:t>when</a:t>
            </a:r>
            <a:r>
              <a:rPr sz="1071" spc="15"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cabin</a:t>
            </a:r>
            <a:r>
              <a:rPr sz="1071" spc="10" dirty="0">
                <a:latin typeface="Arial"/>
                <a:cs typeface="Arial"/>
              </a:rPr>
              <a:t> </a:t>
            </a:r>
            <a:r>
              <a:rPr sz="1071" spc="-10" dirty="0">
                <a:latin typeface="Arial"/>
                <a:cs typeface="Arial"/>
              </a:rPr>
              <a:t>is</a:t>
            </a:r>
            <a:r>
              <a:rPr sz="1071" spc="-5" dirty="0">
                <a:latin typeface="Arial"/>
                <a:cs typeface="Arial"/>
              </a:rPr>
              <a:t> </a:t>
            </a:r>
            <a:r>
              <a:rPr sz="1071" spc="-10" dirty="0">
                <a:latin typeface="Arial"/>
                <a:cs typeface="Arial"/>
              </a:rPr>
              <a:t>being</a:t>
            </a:r>
            <a:r>
              <a:rPr sz="1071" dirty="0">
                <a:latin typeface="Arial"/>
                <a:cs typeface="Arial"/>
              </a:rPr>
              <a:t> </a:t>
            </a:r>
            <a:r>
              <a:rPr sz="1071" spc="-10" dirty="0">
                <a:latin typeface="Arial"/>
                <a:cs typeface="Arial"/>
              </a:rPr>
              <a:t>heated</a:t>
            </a:r>
            <a:r>
              <a:rPr sz="1071" dirty="0">
                <a:latin typeface="Arial"/>
                <a:cs typeface="Arial"/>
              </a:rPr>
              <a:t> </a:t>
            </a:r>
            <a:r>
              <a:rPr sz="1071" spc="-10" dirty="0">
                <a:latin typeface="Arial"/>
                <a:cs typeface="Arial"/>
              </a:rPr>
              <a:t>by</a:t>
            </a:r>
            <a:r>
              <a:rPr sz="1071" dirty="0">
                <a:latin typeface="Arial"/>
                <a:cs typeface="Arial"/>
              </a:rPr>
              <a:t> </a:t>
            </a:r>
            <a:r>
              <a:rPr sz="1071" spc="-5" dirty="0">
                <a:latin typeface="Arial"/>
                <a:cs typeface="Arial"/>
              </a:rPr>
              <a:t>direct sunlight.</a:t>
            </a:r>
            <a:endParaRPr sz="1071" dirty="0">
              <a:latin typeface="Arial"/>
              <a:cs typeface="Arial"/>
            </a:endParaRPr>
          </a:p>
          <a:p>
            <a:pPr marL="12369" marR="6184" algn="just">
              <a:lnSpc>
                <a:spcPct val="143900"/>
              </a:lnSpc>
              <a:spcBef>
                <a:spcPts val="579"/>
              </a:spcBef>
            </a:pPr>
            <a:r>
              <a:rPr sz="1071" spc="-10" dirty="0">
                <a:latin typeface="Arial"/>
                <a:cs typeface="Arial"/>
              </a:rPr>
              <a:t>Sun-</a:t>
            </a:r>
            <a:r>
              <a:rPr sz="1071" dirty="0">
                <a:latin typeface="Arial"/>
                <a:cs typeface="Arial"/>
              </a:rPr>
              <a:t>load</a:t>
            </a:r>
            <a:r>
              <a:rPr sz="1071" spc="15" dirty="0">
                <a:latin typeface="Arial"/>
                <a:cs typeface="Arial"/>
              </a:rPr>
              <a:t> </a:t>
            </a:r>
            <a:r>
              <a:rPr sz="1071" dirty="0">
                <a:latin typeface="Arial"/>
                <a:cs typeface="Arial"/>
              </a:rPr>
              <a:t>sensor</a:t>
            </a:r>
            <a:r>
              <a:rPr sz="1071" spc="19" dirty="0">
                <a:latin typeface="Arial"/>
                <a:cs typeface="Arial"/>
              </a:rPr>
              <a:t> </a:t>
            </a:r>
            <a:r>
              <a:rPr sz="1071" dirty="0">
                <a:latin typeface="Arial"/>
                <a:cs typeface="Arial"/>
              </a:rPr>
              <a:t>opens</a:t>
            </a:r>
            <a:r>
              <a:rPr sz="1071" spc="10" dirty="0">
                <a:latin typeface="Arial"/>
                <a:cs typeface="Arial"/>
              </a:rPr>
              <a:t> </a:t>
            </a:r>
            <a:r>
              <a:rPr sz="1071" dirty="0">
                <a:latin typeface="Arial"/>
                <a:cs typeface="Arial"/>
              </a:rPr>
              <a:t>blend</a:t>
            </a:r>
            <a:r>
              <a:rPr sz="1071" spc="19" dirty="0">
                <a:latin typeface="Arial"/>
                <a:cs typeface="Arial"/>
              </a:rPr>
              <a:t> </a:t>
            </a:r>
            <a:r>
              <a:rPr sz="1071" dirty="0">
                <a:latin typeface="Arial"/>
                <a:cs typeface="Arial"/>
              </a:rPr>
              <a:t>door</a:t>
            </a:r>
            <a:r>
              <a:rPr sz="1071" spc="15"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spins</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blower</a:t>
            </a:r>
            <a:r>
              <a:rPr sz="1071" spc="19" dirty="0">
                <a:latin typeface="Arial"/>
                <a:cs typeface="Arial"/>
              </a:rPr>
              <a:t> </a:t>
            </a:r>
            <a:r>
              <a:rPr sz="1071" dirty="0">
                <a:latin typeface="Arial"/>
                <a:cs typeface="Arial"/>
              </a:rPr>
              <a:t>faster</a:t>
            </a:r>
            <a:r>
              <a:rPr sz="1071" spc="15"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response</a:t>
            </a:r>
            <a:r>
              <a:rPr sz="1071" spc="19"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sunlight</a:t>
            </a:r>
            <a:r>
              <a:rPr sz="1071" spc="19" dirty="0">
                <a:latin typeface="Arial"/>
                <a:cs typeface="Arial"/>
              </a:rPr>
              <a:t> </a:t>
            </a:r>
            <a:r>
              <a:rPr sz="1071" spc="-10" dirty="0">
                <a:latin typeface="Arial"/>
                <a:cs typeface="Arial"/>
              </a:rPr>
              <a:t>intensity. </a:t>
            </a:r>
            <a:r>
              <a:rPr sz="1071" dirty="0">
                <a:latin typeface="Arial"/>
                <a:cs typeface="Arial"/>
              </a:rPr>
              <a:t>Likewise,</a:t>
            </a:r>
            <a:r>
              <a:rPr sz="1071" spc="5" dirty="0">
                <a:latin typeface="Arial"/>
                <a:cs typeface="Arial"/>
              </a:rPr>
              <a:t> </a:t>
            </a:r>
            <a:r>
              <a:rPr sz="1071" dirty="0">
                <a:latin typeface="Arial"/>
                <a:cs typeface="Arial"/>
              </a:rPr>
              <a:t>if</a:t>
            </a:r>
            <a:r>
              <a:rPr sz="1071" spc="5"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sun-</a:t>
            </a:r>
            <a:r>
              <a:rPr sz="1071" dirty="0">
                <a:latin typeface="Arial"/>
                <a:cs typeface="Arial"/>
              </a:rPr>
              <a:t>load</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low (cloud</a:t>
            </a:r>
            <a:r>
              <a:rPr sz="1071" spc="-5" dirty="0">
                <a:latin typeface="Arial"/>
                <a:cs typeface="Arial"/>
              </a:rPr>
              <a:t> </a:t>
            </a:r>
            <a:r>
              <a:rPr sz="1071" dirty="0">
                <a:latin typeface="Arial"/>
                <a:cs typeface="Arial"/>
              </a:rPr>
              <a:t>cover),</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CCM</a:t>
            </a:r>
            <a:r>
              <a:rPr sz="1071" spc="5" dirty="0">
                <a:latin typeface="Arial"/>
                <a:cs typeface="Arial"/>
              </a:rPr>
              <a:t> </a:t>
            </a:r>
            <a:r>
              <a:rPr sz="1071" dirty="0">
                <a:latin typeface="Arial"/>
                <a:cs typeface="Arial"/>
              </a:rPr>
              <a:t>will</a:t>
            </a:r>
            <a:r>
              <a:rPr sz="1071" spc="5" dirty="0">
                <a:latin typeface="Arial"/>
                <a:cs typeface="Arial"/>
              </a:rPr>
              <a:t> </a:t>
            </a:r>
            <a:r>
              <a:rPr sz="1071" dirty="0">
                <a:latin typeface="Arial"/>
                <a:cs typeface="Arial"/>
              </a:rPr>
              <a:t>reduce</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blower</a:t>
            </a:r>
            <a:r>
              <a:rPr sz="1071" spc="5" dirty="0">
                <a:latin typeface="Arial"/>
                <a:cs typeface="Arial"/>
              </a:rPr>
              <a:t> </a:t>
            </a:r>
            <a:r>
              <a:rPr sz="1071" dirty="0">
                <a:latin typeface="Arial"/>
                <a:cs typeface="Arial"/>
              </a:rPr>
              <a:t>fan</a:t>
            </a:r>
            <a:r>
              <a:rPr sz="1071" spc="5" dirty="0">
                <a:latin typeface="Arial"/>
                <a:cs typeface="Arial"/>
              </a:rPr>
              <a:t> </a:t>
            </a:r>
            <a:r>
              <a:rPr sz="1071" dirty="0">
                <a:latin typeface="Arial"/>
                <a:cs typeface="Arial"/>
              </a:rPr>
              <a:t>speed</a:t>
            </a:r>
            <a:r>
              <a:rPr sz="1071" spc="5" dirty="0">
                <a:latin typeface="Arial"/>
                <a:cs typeface="Arial"/>
              </a:rPr>
              <a:t> </a:t>
            </a:r>
            <a:r>
              <a:rPr sz="1071" dirty="0">
                <a:latin typeface="Arial"/>
                <a:cs typeface="Arial"/>
              </a:rPr>
              <a:t>and</a:t>
            </a:r>
            <a:r>
              <a:rPr sz="1071" spc="5" dirty="0">
                <a:latin typeface="Arial"/>
                <a:cs typeface="Arial"/>
              </a:rPr>
              <a:t> </a:t>
            </a:r>
            <a:r>
              <a:rPr sz="1071" spc="-24" dirty="0">
                <a:latin typeface="Arial"/>
                <a:cs typeface="Arial"/>
              </a:rPr>
              <a:t>the </a:t>
            </a:r>
            <a:r>
              <a:rPr sz="1071" dirty="0">
                <a:latin typeface="Arial"/>
                <a:cs typeface="Arial"/>
              </a:rPr>
              <a:t>system</a:t>
            </a:r>
            <a:r>
              <a:rPr sz="1071" spc="-24" dirty="0">
                <a:latin typeface="Arial"/>
                <a:cs typeface="Arial"/>
              </a:rPr>
              <a:t> </a:t>
            </a:r>
            <a:r>
              <a:rPr sz="1071" dirty="0">
                <a:latin typeface="Arial"/>
                <a:cs typeface="Arial"/>
              </a:rPr>
              <a:t>will</a:t>
            </a:r>
            <a:r>
              <a:rPr sz="1071" spc="-24" dirty="0">
                <a:latin typeface="Arial"/>
                <a:cs typeface="Arial"/>
              </a:rPr>
              <a:t> </a:t>
            </a:r>
            <a:r>
              <a:rPr sz="1071" dirty="0">
                <a:latin typeface="Arial"/>
                <a:cs typeface="Arial"/>
              </a:rPr>
              <a:t>not</a:t>
            </a:r>
            <a:r>
              <a:rPr sz="1071" spc="-15" dirty="0">
                <a:latin typeface="Arial"/>
                <a:cs typeface="Arial"/>
              </a:rPr>
              <a:t> </a:t>
            </a:r>
            <a:r>
              <a:rPr sz="1071" dirty="0">
                <a:latin typeface="Arial"/>
                <a:cs typeface="Arial"/>
              </a:rPr>
              <a:t>operate</a:t>
            </a:r>
            <a:r>
              <a:rPr sz="1071" spc="-24" dirty="0">
                <a:latin typeface="Arial"/>
                <a:cs typeface="Arial"/>
              </a:rPr>
              <a:t> </a:t>
            </a:r>
            <a:r>
              <a:rPr sz="1071" dirty="0">
                <a:latin typeface="Arial"/>
                <a:cs typeface="Arial"/>
              </a:rPr>
              <a:t>at</a:t>
            </a:r>
            <a:r>
              <a:rPr sz="1071" spc="-15" dirty="0">
                <a:latin typeface="Arial"/>
                <a:cs typeface="Arial"/>
              </a:rPr>
              <a:t> </a:t>
            </a:r>
            <a:r>
              <a:rPr sz="1071" dirty="0">
                <a:latin typeface="Arial"/>
                <a:cs typeface="Arial"/>
              </a:rPr>
              <a:t>maximum</a:t>
            </a:r>
            <a:r>
              <a:rPr sz="1071" spc="-19" dirty="0">
                <a:latin typeface="Arial"/>
                <a:cs typeface="Arial"/>
              </a:rPr>
              <a:t> </a:t>
            </a:r>
            <a:r>
              <a:rPr sz="1071" spc="-10" dirty="0">
                <a:latin typeface="Arial"/>
                <a:cs typeface="Arial"/>
              </a:rPr>
              <a:t>cooling.</a:t>
            </a:r>
            <a:endParaRPr sz="1071" dirty="0">
              <a:latin typeface="Arial"/>
              <a:cs typeface="Arial"/>
            </a:endParaRPr>
          </a:p>
          <a:p>
            <a:pPr marL="453925" lvl="2" indent="-441557" algn="just">
              <a:spcBef>
                <a:spcPts val="1144"/>
              </a:spcBef>
              <a:buFont typeface="Arial"/>
              <a:buAutoNum type="arabicPeriod" startAt="2"/>
              <a:tabLst>
                <a:tab pos="453925" algn="l"/>
              </a:tabLst>
            </a:pPr>
            <a:r>
              <a:rPr sz="1071" b="1" dirty="0">
                <a:latin typeface="Arial"/>
                <a:cs typeface="Arial"/>
              </a:rPr>
              <a:t>Outdoor</a:t>
            </a:r>
            <a:r>
              <a:rPr sz="1071" b="1" spc="-39" dirty="0">
                <a:latin typeface="Arial"/>
                <a:cs typeface="Arial"/>
              </a:rPr>
              <a:t> </a:t>
            </a:r>
            <a:r>
              <a:rPr sz="1071" b="1" dirty="0">
                <a:latin typeface="Arial"/>
                <a:cs typeface="Arial"/>
              </a:rPr>
              <a:t>Air</a:t>
            </a:r>
            <a:r>
              <a:rPr sz="1071" b="1" spc="-39" dirty="0">
                <a:latin typeface="Arial"/>
                <a:cs typeface="Arial"/>
              </a:rPr>
              <a:t> </a:t>
            </a:r>
            <a:r>
              <a:rPr sz="1071" b="1" dirty="0">
                <a:latin typeface="Arial"/>
                <a:cs typeface="Arial"/>
              </a:rPr>
              <a:t>Temperature</a:t>
            </a:r>
            <a:r>
              <a:rPr sz="1071" b="1" spc="-34" dirty="0">
                <a:latin typeface="Arial"/>
                <a:cs typeface="Arial"/>
              </a:rPr>
              <a:t> </a:t>
            </a:r>
            <a:r>
              <a:rPr sz="1071" b="1" spc="-10" dirty="0">
                <a:latin typeface="Arial"/>
                <a:cs typeface="Arial"/>
              </a:rPr>
              <a:t>Sensor</a:t>
            </a:r>
            <a:endParaRPr sz="1071" dirty="0">
              <a:latin typeface="Arial"/>
              <a:cs typeface="Arial"/>
            </a:endParaRPr>
          </a:p>
          <a:p>
            <a:pPr marL="12369" marR="5566" algn="just">
              <a:lnSpc>
                <a:spcPct val="143900"/>
              </a:lnSpc>
              <a:spcBef>
                <a:spcPts val="584"/>
              </a:spcBef>
            </a:pPr>
            <a:r>
              <a:rPr sz="1071" dirty="0">
                <a:latin typeface="Arial"/>
                <a:cs typeface="Arial"/>
              </a:rPr>
              <a:t>The</a:t>
            </a:r>
            <a:r>
              <a:rPr sz="1071" spc="214" dirty="0">
                <a:latin typeface="Arial"/>
                <a:cs typeface="Arial"/>
              </a:rPr>
              <a:t> </a:t>
            </a:r>
            <a:r>
              <a:rPr sz="1071" dirty="0">
                <a:latin typeface="Arial"/>
                <a:cs typeface="Arial"/>
              </a:rPr>
              <a:t>outdoor</a:t>
            </a:r>
            <a:r>
              <a:rPr sz="1071" spc="219" dirty="0">
                <a:latin typeface="Arial"/>
                <a:cs typeface="Arial"/>
              </a:rPr>
              <a:t> </a:t>
            </a:r>
            <a:r>
              <a:rPr sz="1071" dirty="0">
                <a:latin typeface="Arial"/>
                <a:cs typeface="Arial"/>
              </a:rPr>
              <a:t>air</a:t>
            </a:r>
            <a:r>
              <a:rPr sz="1071" spc="219" dirty="0">
                <a:latin typeface="Arial"/>
                <a:cs typeface="Arial"/>
              </a:rPr>
              <a:t> </a:t>
            </a:r>
            <a:r>
              <a:rPr sz="1071" dirty="0">
                <a:latin typeface="Arial"/>
                <a:cs typeface="Arial"/>
              </a:rPr>
              <a:t>temperature</a:t>
            </a:r>
            <a:r>
              <a:rPr sz="1071" spc="214" dirty="0">
                <a:latin typeface="Arial"/>
                <a:cs typeface="Arial"/>
              </a:rPr>
              <a:t> </a:t>
            </a:r>
            <a:r>
              <a:rPr sz="1071" dirty="0">
                <a:latin typeface="Arial"/>
                <a:cs typeface="Arial"/>
              </a:rPr>
              <a:t>(OAT)</a:t>
            </a:r>
            <a:r>
              <a:rPr sz="1071" spc="219" dirty="0">
                <a:latin typeface="Arial"/>
                <a:cs typeface="Arial"/>
              </a:rPr>
              <a:t> </a:t>
            </a:r>
            <a:r>
              <a:rPr sz="1071" dirty="0">
                <a:latin typeface="Arial"/>
                <a:cs typeface="Arial"/>
              </a:rPr>
              <a:t>sensor</a:t>
            </a:r>
            <a:r>
              <a:rPr sz="1071" spc="214" dirty="0">
                <a:latin typeface="Arial"/>
                <a:cs typeface="Arial"/>
              </a:rPr>
              <a:t> </a:t>
            </a:r>
            <a:r>
              <a:rPr sz="1071" dirty="0">
                <a:latin typeface="Arial"/>
                <a:cs typeface="Arial"/>
              </a:rPr>
              <a:t>allows</a:t>
            </a:r>
            <a:r>
              <a:rPr sz="1071" spc="219" dirty="0">
                <a:latin typeface="Arial"/>
                <a:cs typeface="Arial"/>
              </a:rPr>
              <a:t> </a:t>
            </a:r>
            <a:r>
              <a:rPr sz="1071" dirty="0">
                <a:latin typeface="Arial"/>
                <a:cs typeface="Arial"/>
              </a:rPr>
              <a:t>a</a:t>
            </a:r>
            <a:r>
              <a:rPr sz="1071" spc="219" dirty="0">
                <a:latin typeface="Arial"/>
                <a:cs typeface="Arial"/>
              </a:rPr>
              <a:t> </a:t>
            </a:r>
            <a:r>
              <a:rPr sz="1071" dirty="0">
                <a:latin typeface="Arial"/>
                <a:cs typeface="Arial"/>
              </a:rPr>
              <a:t>person</a:t>
            </a:r>
            <a:r>
              <a:rPr sz="1071" spc="219" dirty="0">
                <a:latin typeface="Arial"/>
                <a:cs typeface="Arial"/>
              </a:rPr>
              <a:t> </a:t>
            </a:r>
            <a:r>
              <a:rPr sz="1071" dirty="0">
                <a:latin typeface="Arial"/>
                <a:cs typeface="Arial"/>
              </a:rPr>
              <a:t>inside</a:t>
            </a:r>
            <a:r>
              <a:rPr sz="1071" spc="214" dirty="0">
                <a:latin typeface="Arial"/>
                <a:cs typeface="Arial"/>
              </a:rPr>
              <a:t> </a:t>
            </a:r>
            <a:r>
              <a:rPr sz="1071" dirty="0">
                <a:latin typeface="Arial"/>
                <a:cs typeface="Arial"/>
              </a:rPr>
              <a:t>the</a:t>
            </a:r>
            <a:r>
              <a:rPr sz="1071" spc="214" dirty="0">
                <a:latin typeface="Arial"/>
                <a:cs typeface="Arial"/>
              </a:rPr>
              <a:t> </a:t>
            </a:r>
            <a:r>
              <a:rPr sz="1071" dirty="0">
                <a:latin typeface="Arial"/>
                <a:cs typeface="Arial"/>
              </a:rPr>
              <a:t>vehicle</a:t>
            </a:r>
            <a:r>
              <a:rPr sz="1071" spc="219" dirty="0">
                <a:latin typeface="Arial"/>
                <a:cs typeface="Arial"/>
              </a:rPr>
              <a:t> </a:t>
            </a:r>
            <a:r>
              <a:rPr sz="1071" dirty="0">
                <a:latin typeface="Arial"/>
                <a:cs typeface="Arial"/>
              </a:rPr>
              <a:t>to</a:t>
            </a:r>
            <a:r>
              <a:rPr sz="1071" spc="209" dirty="0">
                <a:latin typeface="Arial"/>
                <a:cs typeface="Arial"/>
              </a:rPr>
              <a:t> </a:t>
            </a:r>
            <a:r>
              <a:rPr sz="1071" dirty="0">
                <a:latin typeface="Arial"/>
                <a:cs typeface="Arial"/>
              </a:rPr>
              <a:t>know</a:t>
            </a:r>
            <a:r>
              <a:rPr sz="1071" spc="219" dirty="0">
                <a:latin typeface="Arial"/>
                <a:cs typeface="Arial"/>
              </a:rPr>
              <a:t> </a:t>
            </a:r>
            <a:r>
              <a:rPr sz="1071" spc="-24" dirty="0">
                <a:latin typeface="Arial"/>
                <a:cs typeface="Arial"/>
              </a:rPr>
              <a:t>the </a:t>
            </a:r>
            <a:r>
              <a:rPr sz="1071" dirty="0">
                <a:latin typeface="Arial"/>
                <a:cs typeface="Arial"/>
              </a:rPr>
              <a:t>temperature</a:t>
            </a:r>
            <a:r>
              <a:rPr sz="1071" spc="15" dirty="0">
                <a:latin typeface="Arial"/>
                <a:cs typeface="Arial"/>
              </a:rPr>
              <a:t> </a:t>
            </a:r>
            <a:r>
              <a:rPr sz="1071" dirty="0">
                <a:latin typeface="Arial"/>
                <a:cs typeface="Arial"/>
              </a:rPr>
              <a:t>outside</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vehicle</a:t>
            </a:r>
            <a:r>
              <a:rPr sz="1071" spc="19" dirty="0">
                <a:latin typeface="Arial"/>
                <a:cs typeface="Arial"/>
              </a:rPr>
              <a:t> </a:t>
            </a:r>
            <a:r>
              <a:rPr sz="1071" dirty="0">
                <a:latin typeface="Arial"/>
                <a:cs typeface="Arial"/>
              </a:rPr>
              <a:t>on</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visual</a:t>
            </a:r>
            <a:r>
              <a:rPr sz="1071" spc="15" dirty="0">
                <a:latin typeface="Arial"/>
                <a:cs typeface="Arial"/>
              </a:rPr>
              <a:t> </a:t>
            </a:r>
            <a:r>
              <a:rPr sz="1071" dirty="0">
                <a:latin typeface="Arial"/>
                <a:cs typeface="Arial"/>
              </a:rPr>
              <a:t>display</a:t>
            </a:r>
            <a:r>
              <a:rPr sz="1071" spc="19" dirty="0">
                <a:latin typeface="Arial"/>
                <a:cs typeface="Arial"/>
              </a:rPr>
              <a:t> </a:t>
            </a:r>
            <a:r>
              <a:rPr sz="1071" dirty="0">
                <a:latin typeface="Arial"/>
                <a:cs typeface="Arial"/>
              </a:rPr>
              <a:t>in</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instrument</a:t>
            </a:r>
            <a:r>
              <a:rPr sz="1071" spc="15" dirty="0">
                <a:latin typeface="Arial"/>
                <a:cs typeface="Arial"/>
              </a:rPr>
              <a:t> </a:t>
            </a:r>
            <a:r>
              <a:rPr sz="1071" dirty="0">
                <a:latin typeface="Arial"/>
                <a:cs typeface="Arial"/>
              </a:rPr>
              <a:t>panel.</a:t>
            </a:r>
            <a:r>
              <a:rPr sz="1071" spc="19" dirty="0">
                <a:latin typeface="Arial"/>
                <a:cs typeface="Arial"/>
              </a:rPr>
              <a:t> </a:t>
            </a:r>
            <a:r>
              <a:rPr sz="1071" dirty="0">
                <a:latin typeface="Arial"/>
                <a:cs typeface="Arial"/>
              </a:rPr>
              <a:t>It</a:t>
            </a:r>
            <a:r>
              <a:rPr sz="1071" spc="15"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often</a:t>
            </a:r>
            <a:r>
              <a:rPr sz="1071" spc="15" dirty="0">
                <a:latin typeface="Arial"/>
                <a:cs typeface="Arial"/>
              </a:rPr>
              <a:t> </a:t>
            </a:r>
            <a:r>
              <a:rPr sz="1071" spc="-10" dirty="0">
                <a:latin typeface="Arial"/>
                <a:cs typeface="Arial"/>
              </a:rPr>
              <a:t>located </a:t>
            </a:r>
            <a:r>
              <a:rPr sz="1071" dirty="0">
                <a:latin typeface="Arial"/>
                <a:cs typeface="Arial"/>
              </a:rPr>
              <a:t>around</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front</a:t>
            </a:r>
            <a:r>
              <a:rPr sz="1071" spc="-19" dirty="0">
                <a:latin typeface="Arial"/>
                <a:cs typeface="Arial"/>
              </a:rPr>
              <a:t> </a:t>
            </a:r>
            <a:r>
              <a:rPr sz="1071" dirty="0">
                <a:latin typeface="Arial"/>
                <a:cs typeface="Arial"/>
              </a:rPr>
              <a:t>bumper</a:t>
            </a:r>
            <a:r>
              <a:rPr sz="1071" spc="-15" dirty="0">
                <a:latin typeface="Arial"/>
                <a:cs typeface="Arial"/>
              </a:rPr>
              <a:t> </a:t>
            </a:r>
            <a:r>
              <a:rPr sz="1071" spc="-10" dirty="0">
                <a:latin typeface="Arial"/>
                <a:cs typeface="Arial"/>
              </a:rPr>
              <a:t>area.</a:t>
            </a:r>
            <a:endParaRPr sz="1071" dirty="0">
              <a:latin typeface="Arial"/>
              <a:cs typeface="Arial"/>
            </a:endParaRPr>
          </a:p>
          <a:p>
            <a:pPr marL="12369" marR="5566" algn="just">
              <a:lnSpc>
                <a:spcPct val="143700"/>
              </a:lnSpc>
              <a:spcBef>
                <a:spcPts val="584"/>
              </a:spcBef>
            </a:pPr>
            <a:r>
              <a:rPr sz="1071" dirty="0">
                <a:latin typeface="Arial"/>
                <a:cs typeface="Arial"/>
              </a:rPr>
              <a:t>In</a:t>
            </a:r>
            <a:r>
              <a:rPr sz="1071" spc="19" dirty="0">
                <a:latin typeface="Arial"/>
                <a:cs typeface="Arial"/>
              </a:rPr>
              <a:t> </a:t>
            </a:r>
            <a:r>
              <a:rPr sz="1071" dirty="0">
                <a:latin typeface="Arial"/>
                <a:cs typeface="Arial"/>
              </a:rPr>
              <a:t>automatic</a:t>
            </a:r>
            <a:r>
              <a:rPr sz="1071" spc="24" dirty="0">
                <a:latin typeface="Arial"/>
                <a:cs typeface="Arial"/>
              </a:rPr>
              <a:t> </a:t>
            </a:r>
            <a:r>
              <a:rPr sz="1071" dirty="0">
                <a:latin typeface="Arial"/>
                <a:cs typeface="Arial"/>
              </a:rPr>
              <a:t>climate</a:t>
            </a:r>
            <a:r>
              <a:rPr sz="1071" spc="19" dirty="0">
                <a:latin typeface="Arial"/>
                <a:cs typeface="Arial"/>
              </a:rPr>
              <a:t> </a:t>
            </a:r>
            <a:r>
              <a:rPr sz="1071" dirty="0">
                <a:latin typeface="Arial"/>
                <a:cs typeface="Arial"/>
              </a:rPr>
              <a:t>control</a:t>
            </a:r>
            <a:r>
              <a:rPr sz="1071" spc="24" dirty="0">
                <a:latin typeface="Arial"/>
                <a:cs typeface="Arial"/>
              </a:rPr>
              <a:t> </a:t>
            </a:r>
            <a:r>
              <a:rPr sz="1071" dirty="0">
                <a:latin typeface="Arial"/>
                <a:cs typeface="Arial"/>
              </a:rPr>
              <a:t>systems,</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OAT</a:t>
            </a:r>
            <a:r>
              <a:rPr sz="1071" spc="19" dirty="0">
                <a:latin typeface="Arial"/>
                <a:cs typeface="Arial"/>
              </a:rPr>
              <a:t> </a:t>
            </a:r>
            <a:r>
              <a:rPr sz="1071" dirty="0">
                <a:latin typeface="Arial"/>
                <a:cs typeface="Arial"/>
              </a:rPr>
              <a:t>sensor</a:t>
            </a:r>
            <a:r>
              <a:rPr sz="1071" spc="24" dirty="0">
                <a:latin typeface="Arial"/>
                <a:cs typeface="Arial"/>
              </a:rPr>
              <a:t> </a:t>
            </a:r>
            <a:r>
              <a:rPr sz="1071" dirty="0">
                <a:latin typeface="Arial"/>
                <a:cs typeface="Arial"/>
              </a:rPr>
              <a:t>senses</a:t>
            </a:r>
            <a:r>
              <a:rPr sz="1071" spc="24" dirty="0">
                <a:latin typeface="Arial"/>
                <a:cs typeface="Arial"/>
              </a:rPr>
              <a:t> </a:t>
            </a:r>
            <a:r>
              <a:rPr sz="1071" dirty="0">
                <a:latin typeface="Arial"/>
                <a:cs typeface="Arial"/>
              </a:rPr>
              <a:t>ambient</a:t>
            </a:r>
            <a:r>
              <a:rPr sz="1071" spc="19" dirty="0">
                <a:latin typeface="Arial"/>
                <a:cs typeface="Arial"/>
              </a:rPr>
              <a:t> </a:t>
            </a:r>
            <a:r>
              <a:rPr sz="1071" dirty="0">
                <a:latin typeface="Arial"/>
                <a:cs typeface="Arial"/>
              </a:rPr>
              <a:t>outside</a:t>
            </a:r>
            <a:r>
              <a:rPr sz="1071" spc="24" dirty="0">
                <a:latin typeface="Arial"/>
                <a:cs typeface="Arial"/>
              </a:rPr>
              <a:t> </a:t>
            </a:r>
            <a:r>
              <a:rPr sz="1071" dirty="0">
                <a:latin typeface="Arial"/>
                <a:cs typeface="Arial"/>
              </a:rPr>
              <a:t>temperature</a:t>
            </a:r>
            <a:r>
              <a:rPr sz="1071" spc="29" dirty="0">
                <a:latin typeface="Arial"/>
                <a:cs typeface="Arial"/>
              </a:rPr>
              <a:t> </a:t>
            </a:r>
            <a:r>
              <a:rPr sz="1071" spc="-24" dirty="0">
                <a:latin typeface="Arial"/>
                <a:cs typeface="Arial"/>
              </a:rPr>
              <a:t>and </a:t>
            </a:r>
            <a:r>
              <a:rPr sz="1071" dirty="0">
                <a:latin typeface="Arial"/>
                <a:cs typeface="Arial"/>
              </a:rPr>
              <a:t>as</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ambient</a:t>
            </a:r>
            <a:r>
              <a:rPr sz="1071" spc="34"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interior</a:t>
            </a:r>
            <a:r>
              <a:rPr sz="1071" spc="34" dirty="0">
                <a:latin typeface="Arial"/>
                <a:cs typeface="Arial"/>
              </a:rPr>
              <a:t> </a:t>
            </a:r>
            <a:r>
              <a:rPr sz="1071" dirty="0">
                <a:latin typeface="Arial"/>
                <a:cs typeface="Arial"/>
              </a:rPr>
              <a:t>temperatures</a:t>
            </a:r>
            <a:r>
              <a:rPr sz="1071" spc="34" dirty="0">
                <a:latin typeface="Arial"/>
                <a:cs typeface="Arial"/>
              </a:rPr>
              <a:t> </a:t>
            </a:r>
            <a:r>
              <a:rPr sz="1071" dirty="0">
                <a:latin typeface="Arial"/>
                <a:cs typeface="Arial"/>
              </a:rPr>
              <a:t>stray,</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sensors</a:t>
            </a:r>
            <a:r>
              <a:rPr sz="1071" spc="34" dirty="0">
                <a:latin typeface="Arial"/>
                <a:cs typeface="Arial"/>
              </a:rPr>
              <a:t> </a:t>
            </a:r>
            <a:r>
              <a:rPr sz="1071" dirty="0">
                <a:latin typeface="Arial"/>
                <a:cs typeface="Arial"/>
              </a:rPr>
              <a:t>pick</a:t>
            </a:r>
            <a:r>
              <a:rPr sz="1071" spc="39" dirty="0">
                <a:latin typeface="Arial"/>
                <a:cs typeface="Arial"/>
              </a:rPr>
              <a:t> </a:t>
            </a:r>
            <a:r>
              <a:rPr sz="1071" dirty="0">
                <a:latin typeface="Arial"/>
                <a:cs typeface="Arial"/>
              </a:rPr>
              <a:t>up</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deviation</a:t>
            </a:r>
            <a:r>
              <a:rPr sz="1071" spc="2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system </a:t>
            </a:r>
            <a:r>
              <a:rPr sz="1071" dirty="0">
                <a:latin typeface="Arial"/>
                <a:cs typeface="Arial"/>
              </a:rPr>
              <a:t>adjusts</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outlet</a:t>
            </a:r>
            <a:r>
              <a:rPr sz="1071" spc="-15" dirty="0">
                <a:latin typeface="Arial"/>
                <a:cs typeface="Arial"/>
              </a:rPr>
              <a:t> </a:t>
            </a:r>
            <a:r>
              <a:rPr sz="1071" dirty="0">
                <a:latin typeface="Arial"/>
                <a:cs typeface="Arial"/>
              </a:rPr>
              <a:t>duct</a:t>
            </a:r>
            <a:r>
              <a:rPr sz="1071" spc="-19" dirty="0">
                <a:latin typeface="Arial"/>
                <a:cs typeface="Arial"/>
              </a:rPr>
              <a:t> </a:t>
            </a:r>
            <a:r>
              <a:rPr sz="1071" dirty="0">
                <a:latin typeface="Arial"/>
                <a:cs typeface="Arial"/>
              </a:rPr>
              <a:t>temperature</a:t>
            </a:r>
            <a:r>
              <a:rPr sz="1071" spc="-10" dirty="0">
                <a:latin typeface="Arial"/>
                <a:cs typeface="Arial"/>
              </a:rPr>
              <a:t> </a:t>
            </a:r>
            <a:r>
              <a:rPr sz="1071" dirty="0">
                <a:latin typeface="Arial"/>
                <a:cs typeface="Arial"/>
              </a:rPr>
              <a:t>accordingly</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compensate</a:t>
            </a:r>
            <a:r>
              <a:rPr sz="1071" spc="-15"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temperature</a:t>
            </a:r>
            <a:r>
              <a:rPr sz="1071" spc="-19" dirty="0">
                <a:latin typeface="Arial"/>
                <a:cs typeface="Arial"/>
              </a:rPr>
              <a:t> </a:t>
            </a:r>
            <a:r>
              <a:rPr sz="1071" spc="-10" dirty="0">
                <a:latin typeface="Arial"/>
                <a:cs typeface="Arial"/>
              </a:rPr>
              <a:t>changes.</a:t>
            </a:r>
            <a:endParaRPr sz="1071" dirty="0">
              <a:latin typeface="Arial"/>
              <a:cs typeface="Arial"/>
            </a:endParaRPr>
          </a:p>
          <a:p>
            <a:pPr marL="12369" marR="4947" algn="just">
              <a:lnSpc>
                <a:spcPct val="148600"/>
              </a:lnSpc>
              <a:spcBef>
                <a:spcPts val="516"/>
              </a:spcBef>
            </a:pPr>
            <a:r>
              <a:rPr sz="1071" dirty="0">
                <a:latin typeface="Arial"/>
                <a:cs typeface="Arial"/>
              </a:rPr>
              <a:t>The</a:t>
            </a:r>
            <a:r>
              <a:rPr sz="1071" spc="15" dirty="0">
                <a:latin typeface="Arial"/>
                <a:cs typeface="Arial"/>
              </a:rPr>
              <a:t> </a:t>
            </a:r>
            <a:r>
              <a:rPr sz="1071" dirty="0">
                <a:latin typeface="Arial"/>
                <a:cs typeface="Arial"/>
              </a:rPr>
              <a:t>other</a:t>
            </a:r>
            <a:r>
              <a:rPr sz="1071" spc="15" dirty="0">
                <a:latin typeface="Arial"/>
                <a:cs typeface="Arial"/>
              </a:rPr>
              <a:t> </a:t>
            </a:r>
            <a:r>
              <a:rPr sz="1071" dirty="0">
                <a:latin typeface="Arial"/>
                <a:cs typeface="Arial"/>
              </a:rPr>
              <a:t>function</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OAT</a:t>
            </a:r>
            <a:r>
              <a:rPr sz="1071" spc="15" dirty="0">
                <a:latin typeface="Arial"/>
                <a:cs typeface="Arial"/>
              </a:rPr>
              <a:t> </a:t>
            </a:r>
            <a:r>
              <a:rPr sz="1071" dirty="0">
                <a:latin typeface="Arial"/>
                <a:cs typeface="Arial"/>
              </a:rPr>
              <a:t>switch</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keep</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compressor</a:t>
            </a:r>
            <a:r>
              <a:rPr sz="1071" spc="15" dirty="0">
                <a:latin typeface="Arial"/>
                <a:cs typeface="Arial"/>
              </a:rPr>
              <a:t> </a:t>
            </a:r>
            <a:r>
              <a:rPr sz="1071" dirty="0">
                <a:latin typeface="Arial"/>
                <a:cs typeface="Arial"/>
              </a:rPr>
              <a:t>clutch</a:t>
            </a:r>
            <a:r>
              <a:rPr sz="1071" spc="19" dirty="0">
                <a:latin typeface="Arial"/>
                <a:cs typeface="Arial"/>
              </a:rPr>
              <a:t> </a:t>
            </a:r>
            <a:r>
              <a:rPr sz="1071" dirty="0">
                <a:latin typeface="Arial"/>
                <a:cs typeface="Arial"/>
              </a:rPr>
              <a:t>from</a:t>
            </a:r>
            <a:r>
              <a:rPr sz="1071" spc="10" dirty="0">
                <a:latin typeface="Arial"/>
                <a:cs typeface="Arial"/>
              </a:rPr>
              <a:t> </a:t>
            </a:r>
            <a:r>
              <a:rPr sz="1071" dirty="0">
                <a:latin typeface="Arial"/>
                <a:cs typeface="Arial"/>
              </a:rPr>
              <a:t>operating</a:t>
            </a:r>
            <a:r>
              <a:rPr sz="1071" spc="19" dirty="0">
                <a:latin typeface="Arial"/>
                <a:cs typeface="Arial"/>
              </a:rPr>
              <a:t> </a:t>
            </a:r>
            <a:r>
              <a:rPr sz="1071" dirty="0">
                <a:latin typeface="Arial"/>
                <a:cs typeface="Arial"/>
              </a:rPr>
              <a:t>when</a:t>
            </a:r>
            <a:r>
              <a:rPr sz="1071" spc="15" dirty="0">
                <a:latin typeface="Arial"/>
                <a:cs typeface="Arial"/>
              </a:rPr>
              <a:t> </a:t>
            </a:r>
            <a:r>
              <a:rPr sz="1071" spc="-10" dirty="0">
                <a:latin typeface="Arial"/>
                <a:cs typeface="Arial"/>
              </a:rPr>
              <a:t>outside </a:t>
            </a:r>
            <a:r>
              <a:rPr sz="1071" dirty="0">
                <a:latin typeface="Arial"/>
                <a:cs typeface="Arial"/>
              </a:rPr>
              <a:t>temperature</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cold</a:t>
            </a:r>
            <a:r>
              <a:rPr sz="1071" spc="-39" dirty="0">
                <a:latin typeface="Arial"/>
                <a:cs typeface="Arial"/>
              </a:rPr>
              <a:t> </a:t>
            </a:r>
            <a:r>
              <a:rPr sz="1071" dirty="0">
                <a:latin typeface="Arial"/>
                <a:cs typeface="Arial"/>
              </a:rPr>
              <a:t>below</a:t>
            </a:r>
            <a:r>
              <a:rPr sz="1071" spc="-49" dirty="0">
                <a:latin typeface="Arial"/>
                <a:cs typeface="Arial"/>
              </a:rPr>
              <a:t> </a:t>
            </a:r>
            <a:r>
              <a:rPr sz="1071" dirty="0">
                <a:latin typeface="Arial"/>
                <a:cs typeface="Arial"/>
              </a:rPr>
              <a:t>50</a:t>
            </a:r>
            <a:r>
              <a:rPr sz="1071" dirty="0">
                <a:latin typeface="Symbol"/>
                <a:cs typeface="Symbol"/>
              </a:rPr>
              <a:t></a:t>
            </a:r>
            <a:r>
              <a:rPr sz="1071" dirty="0">
                <a:latin typeface="Arial"/>
                <a:cs typeface="Arial"/>
              </a:rPr>
              <a:t>F.</a:t>
            </a:r>
            <a:r>
              <a:rPr sz="1071" spc="-39" dirty="0">
                <a:latin typeface="Arial"/>
                <a:cs typeface="Arial"/>
              </a:rPr>
              <a:t> </a:t>
            </a:r>
            <a:r>
              <a:rPr sz="1071" dirty="0">
                <a:latin typeface="Arial"/>
                <a:cs typeface="Arial"/>
              </a:rPr>
              <a:t>This</a:t>
            </a:r>
            <a:r>
              <a:rPr sz="1071" spc="-44" dirty="0">
                <a:latin typeface="Arial"/>
                <a:cs typeface="Arial"/>
              </a:rPr>
              <a:t> </a:t>
            </a:r>
            <a:r>
              <a:rPr sz="1071" dirty="0">
                <a:latin typeface="Arial"/>
                <a:cs typeface="Arial"/>
              </a:rPr>
              <a:t>function</a:t>
            </a:r>
            <a:r>
              <a:rPr sz="1071" spc="-44" dirty="0">
                <a:latin typeface="Arial"/>
                <a:cs typeface="Arial"/>
              </a:rPr>
              <a:t> </a:t>
            </a:r>
            <a:r>
              <a:rPr sz="1071" dirty="0">
                <a:latin typeface="Arial"/>
                <a:cs typeface="Arial"/>
              </a:rPr>
              <a:t>protects</a:t>
            </a:r>
            <a:r>
              <a:rPr sz="1071" spc="-3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compressor</a:t>
            </a:r>
            <a:r>
              <a:rPr sz="1071" spc="-44" dirty="0">
                <a:latin typeface="Arial"/>
                <a:cs typeface="Arial"/>
              </a:rPr>
              <a:t> </a:t>
            </a:r>
            <a:r>
              <a:rPr sz="1071" dirty="0">
                <a:latin typeface="Arial"/>
                <a:cs typeface="Arial"/>
              </a:rPr>
              <a:t>from</a:t>
            </a:r>
            <a:r>
              <a:rPr sz="1071" spc="-49" dirty="0">
                <a:latin typeface="Arial"/>
                <a:cs typeface="Arial"/>
              </a:rPr>
              <a:t> </a:t>
            </a:r>
            <a:r>
              <a:rPr sz="1071" dirty="0">
                <a:latin typeface="Arial"/>
                <a:cs typeface="Arial"/>
              </a:rPr>
              <a:t>poor</a:t>
            </a:r>
            <a:r>
              <a:rPr sz="1071" spc="-49" dirty="0">
                <a:latin typeface="Arial"/>
                <a:cs typeface="Arial"/>
              </a:rPr>
              <a:t> </a:t>
            </a:r>
            <a:r>
              <a:rPr sz="1071" dirty="0">
                <a:latin typeface="Arial"/>
                <a:cs typeface="Arial"/>
              </a:rPr>
              <a:t>or</a:t>
            </a:r>
            <a:r>
              <a:rPr sz="1071" spc="-34" dirty="0">
                <a:latin typeface="Arial"/>
                <a:cs typeface="Arial"/>
              </a:rPr>
              <a:t> </a:t>
            </a:r>
            <a:r>
              <a:rPr sz="1071" dirty="0">
                <a:latin typeface="Arial"/>
                <a:cs typeface="Arial"/>
              </a:rPr>
              <a:t>no</a:t>
            </a:r>
            <a:r>
              <a:rPr sz="1071" spc="-44" dirty="0">
                <a:latin typeface="Arial"/>
                <a:cs typeface="Arial"/>
              </a:rPr>
              <a:t> </a:t>
            </a:r>
            <a:r>
              <a:rPr sz="1071" spc="-10" dirty="0">
                <a:latin typeface="Arial"/>
                <a:cs typeface="Arial"/>
              </a:rPr>
              <a:t>lubrication </a:t>
            </a:r>
            <a:r>
              <a:rPr sz="1071" dirty="0">
                <a:latin typeface="Arial"/>
                <a:cs typeface="Arial"/>
              </a:rPr>
              <a:t>which</a:t>
            </a:r>
            <a:r>
              <a:rPr sz="1071" spc="-19" dirty="0">
                <a:latin typeface="Arial"/>
                <a:cs typeface="Arial"/>
              </a:rPr>
              <a:t> </a:t>
            </a:r>
            <a:r>
              <a:rPr sz="1071" dirty="0">
                <a:latin typeface="Arial"/>
                <a:cs typeface="Arial"/>
              </a:rPr>
              <a:t>could</a:t>
            </a:r>
            <a:r>
              <a:rPr sz="1071" spc="-19"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result</a:t>
            </a:r>
            <a:r>
              <a:rPr sz="1071" spc="-24"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cold</a:t>
            </a:r>
            <a:r>
              <a:rPr sz="1071" spc="-19" dirty="0">
                <a:latin typeface="Arial"/>
                <a:cs typeface="Arial"/>
              </a:rPr>
              <a:t> </a:t>
            </a:r>
            <a:r>
              <a:rPr sz="1071" dirty="0">
                <a:latin typeface="Arial"/>
                <a:cs typeface="Arial"/>
              </a:rPr>
              <a:t>refrigerant</a:t>
            </a:r>
            <a:r>
              <a:rPr sz="1071" spc="-15" dirty="0">
                <a:latin typeface="Arial"/>
                <a:cs typeface="Arial"/>
              </a:rPr>
              <a:t> </a:t>
            </a:r>
            <a:r>
              <a:rPr sz="1071" spc="-19" dirty="0">
                <a:latin typeface="Arial"/>
                <a:cs typeface="Arial"/>
              </a:rPr>
              <a:t>oil.</a:t>
            </a:r>
            <a:endParaRPr sz="1071" dirty="0">
              <a:latin typeface="Arial"/>
              <a:cs typeface="Arial"/>
            </a:endParaRPr>
          </a:p>
          <a:p>
            <a:pPr marL="12369" marR="5566" algn="just">
              <a:lnSpc>
                <a:spcPct val="143700"/>
              </a:lnSpc>
              <a:spcBef>
                <a:spcPts val="584"/>
              </a:spcBef>
            </a:pPr>
            <a:r>
              <a:rPr sz="1071" dirty="0">
                <a:latin typeface="Arial"/>
                <a:cs typeface="Arial"/>
              </a:rPr>
              <a:t>The</a:t>
            </a:r>
            <a:r>
              <a:rPr sz="1071" spc="-24" dirty="0">
                <a:latin typeface="Arial"/>
                <a:cs typeface="Arial"/>
              </a:rPr>
              <a:t> </a:t>
            </a:r>
            <a:r>
              <a:rPr sz="1071" dirty="0">
                <a:latin typeface="Arial"/>
                <a:cs typeface="Arial"/>
              </a:rPr>
              <a:t>OAT</a:t>
            </a:r>
            <a:r>
              <a:rPr sz="1071" spc="-19" dirty="0">
                <a:latin typeface="Arial"/>
                <a:cs typeface="Arial"/>
              </a:rPr>
              <a:t> </a:t>
            </a:r>
            <a:r>
              <a:rPr sz="1071" dirty="0">
                <a:latin typeface="Arial"/>
                <a:cs typeface="Arial"/>
              </a:rPr>
              <a:t>sensor</a:t>
            </a:r>
            <a:r>
              <a:rPr sz="1071" spc="-24"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negative</a:t>
            </a:r>
            <a:r>
              <a:rPr sz="1071" spc="-19" dirty="0">
                <a:latin typeface="Arial"/>
                <a:cs typeface="Arial"/>
              </a:rPr>
              <a:t> </a:t>
            </a:r>
            <a:r>
              <a:rPr sz="1071" dirty="0">
                <a:latin typeface="Arial"/>
                <a:cs typeface="Arial"/>
              </a:rPr>
              <a:t>coefficient</a:t>
            </a:r>
            <a:r>
              <a:rPr sz="1071" spc="-24" dirty="0">
                <a:latin typeface="Arial"/>
                <a:cs typeface="Arial"/>
              </a:rPr>
              <a:t> </a:t>
            </a:r>
            <a:r>
              <a:rPr sz="1071" dirty="0">
                <a:latin typeface="Arial"/>
                <a:cs typeface="Arial"/>
              </a:rPr>
              <a:t>resistor</a:t>
            </a:r>
            <a:r>
              <a:rPr sz="1071" spc="-19" dirty="0">
                <a:latin typeface="Arial"/>
                <a:cs typeface="Arial"/>
              </a:rPr>
              <a:t> </a:t>
            </a:r>
            <a:r>
              <a:rPr sz="1071" dirty="0">
                <a:latin typeface="Arial"/>
                <a:cs typeface="Arial"/>
              </a:rPr>
              <a:t>(NTC)</a:t>
            </a:r>
            <a:r>
              <a:rPr sz="1071" spc="-1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thermistor</a:t>
            </a:r>
            <a:r>
              <a:rPr sz="1071" spc="-19" dirty="0">
                <a:latin typeface="Arial"/>
                <a:cs typeface="Arial"/>
              </a:rPr>
              <a:t> </a:t>
            </a:r>
            <a:r>
              <a:rPr sz="1071" dirty="0">
                <a:latin typeface="Arial"/>
                <a:cs typeface="Arial"/>
              </a:rPr>
              <a:t>with</a:t>
            </a:r>
            <a:r>
              <a:rPr sz="1071" spc="-24"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voltage</a:t>
            </a:r>
            <a:r>
              <a:rPr sz="1071" spc="-19" dirty="0">
                <a:latin typeface="Arial"/>
                <a:cs typeface="Arial"/>
              </a:rPr>
              <a:t> </a:t>
            </a:r>
            <a:r>
              <a:rPr sz="1071" dirty="0">
                <a:latin typeface="Arial"/>
                <a:cs typeface="Arial"/>
              </a:rPr>
              <a:t>input.</a:t>
            </a:r>
            <a:r>
              <a:rPr sz="1071" spc="-24" dirty="0">
                <a:latin typeface="Arial"/>
                <a:cs typeface="Arial"/>
              </a:rPr>
              <a:t> The </a:t>
            </a:r>
            <a:r>
              <a:rPr sz="1071" dirty="0">
                <a:latin typeface="Arial"/>
                <a:cs typeface="Arial"/>
              </a:rPr>
              <a:t>sensor</a:t>
            </a:r>
            <a:r>
              <a:rPr sz="1071" spc="-29" dirty="0">
                <a:latin typeface="Arial"/>
                <a:cs typeface="Arial"/>
              </a:rPr>
              <a:t> </a:t>
            </a:r>
            <a:r>
              <a:rPr sz="1071" dirty="0">
                <a:latin typeface="Arial"/>
                <a:cs typeface="Arial"/>
              </a:rPr>
              <a:t>alters</a:t>
            </a:r>
            <a:r>
              <a:rPr sz="1071" spc="-24" dirty="0">
                <a:latin typeface="Arial"/>
                <a:cs typeface="Arial"/>
              </a:rPr>
              <a:t> </a:t>
            </a:r>
            <a:r>
              <a:rPr sz="1071" dirty="0">
                <a:latin typeface="Arial"/>
                <a:cs typeface="Arial"/>
              </a:rPr>
              <a:t>resistance</a:t>
            </a:r>
            <a:r>
              <a:rPr sz="1071" spc="-29" dirty="0">
                <a:latin typeface="Arial"/>
                <a:cs typeface="Arial"/>
              </a:rPr>
              <a:t> </a:t>
            </a:r>
            <a:r>
              <a:rPr sz="1071" dirty="0">
                <a:latin typeface="Arial"/>
                <a:cs typeface="Arial"/>
              </a:rPr>
              <a:t>depending</a:t>
            </a:r>
            <a:r>
              <a:rPr sz="1071" spc="-29"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ambient</a:t>
            </a:r>
            <a:r>
              <a:rPr sz="1071" spc="-2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temperature</a:t>
            </a:r>
            <a:r>
              <a:rPr sz="1071" spc="-24" dirty="0">
                <a:latin typeface="Arial"/>
                <a:cs typeface="Arial"/>
              </a:rPr>
              <a:t> </a:t>
            </a:r>
            <a:r>
              <a:rPr sz="1071" dirty="0">
                <a:latin typeface="Arial"/>
                <a:cs typeface="Arial"/>
              </a:rPr>
              <a:t>surrounding</a:t>
            </a:r>
            <a:r>
              <a:rPr sz="1071" spc="-29" dirty="0">
                <a:latin typeface="Arial"/>
                <a:cs typeface="Arial"/>
              </a:rPr>
              <a:t> </a:t>
            </a:r>
            <a:r>
              <a:rPr sz="1071" spc="-24" dirty="0">
                <a:latin typeface="Arial"/>
                <a:cs typeface="Arial"/>
              </a:rPr>
              <a:t>it.</a:t>
            </a:r>
            <a:endParaRPr sz="1071" dirty="0">
              <a:latin typeface="Arial"/>
              <a:cs typeface="Arial"/>
            </a:endParaRPr>
          </a:p>
          <a:p>
            <a:pPr marL="453925" lvl="2" indent="-441557" algn="just">
              <a:spcBef>
                <a:spcPts val="1144"/>
              </a:spcBef>
              <a:buFont typeface="Arial"/>
              <a:buAutoNum type="arabicPeriod" startAt="3"/>
              <a:tabLst>
                <a:tab pos="453925" algn="l"/>
              </a:tabLst>
            </a:pPr>
            <a:r>
              <a:rPr sz="1071" b="1" dirty="0">
                <a:latin typeface="Arial"/>
                <a:cs typeface="Arial"/>
              </a:rPr>
              <a:t>Interior</a:t>
            </a:r>
            <a:r>
              <a:rPr sz="1071" b="1" spc="-34" dirty="0">
                <a:latin typeface="Arial"/>
                <a:cs typeface="Arial"/>
              </a:rPr>
              <a:t> </a:t>
            </a:r>
            <a:r>
              <a:rPr sz="1071" b="1" dirty="0">
                <a:latin typeface="Arial"/>
                <a:cs typeface="Arial"/>
              </a:rPr>
              <a:t>Temperature</a:t>
            </a:r>
            <a:r>
              <a:rPr sz="1071" b="1" spc="-24" dirty="0">
                <a:latin typeface="Arial"/>
                <a:cs typeface="Arial"/>
              </a:rPr>
              <a:t> </a:t>
            </a:r>
            <a:r>
              <a:rPr sz="1071" b="1" dirty="0">
                <a:latin typeface="Arial"/>
                <a:cs typeface="Arial"/>
              </a:rPr>
              <a:t>Control</a:t>
            </a:r>
            <a:r>
              <a:rPr sz="1071" b="1" spc="-34" dirty="0">
                <a:latin typeface="Arial"/>
                <a:cs typeface="Arial"/>
              </a:rPr>
              <a:t> </a:t>
            </a:r>
            <a:r>
              <a:rPr sz="1071" b="1" spc="-10" dirty="0">
                <a:latin typeface="Arial"/>
                <a:cs typeface="Arial"/>
              </a:rPr>
              <a:t>Sensor</a:t>
            </a:r>
            <a:endParaRPr sz="1071" dirty="0">
              <a:latin typeface="Arial"/>
              <a:cs typeface="Arial"/>
            </a:endParaRPr>
          </a:p>
          <a:p>
            <a:pPr marL="12369" marR="5566" algn="just">
              <a:lnSpc>
                <a:spcPct val="143900"/>
              </a:lnSpc>
              <a:spcBef>
                <a:spcPts val="584"/>
              </a:spcBef>
            </a:pPr>
            <a:r>
              <a:rPr sz="1071" dirty="0">
                <a:latin typeface="Arial"/>
                <a:cs typeface="Arial"/>
              </a:rPr>
              <a:t>The</a:t>
            </a:r>
            <a:r>
              <a:rPr sz="1071" spc="-39" dirty="0">
                <a:latin typeface="Arial"/>
                <a:cs typeface="Arial"/>
              </a:rPr>
              <a:t> </a:t>
            </a:r>
            <a:r>
              <a:rPr sz="1071" dirty="0">
                <a:latin typeface="Arial"/>
                <a:cs typeface="Arial"/>
              </a:rPr>
              <a:t>cabin</a:t>
            </a:r>
            <a:r>
              <a:rPr sz="1071" spc="-34" dirty="0">
                <a:latin typeface="Arial"/>
                <a:cs typeface="Arial"/>
              </a:rPr>
              <a:t> </a:t>
            </a:r>
            <a:r>
              <a:rPr sz="1071" dirty="0">
                <a:latin typeface="Arial"/>
                <a:cs typeface="Arial"/>
              </a:rPr>
              <a:t>temperature</a:t>
            </a:r>
            <a:r>
              <a:rPr sz="1071" spc="-34" dirty="0">
                <a:latin typeface="Arial"/>
                <a:cs typeface="Arial"/>
              </a:rPr>
              <a:t> </a:t>
            </a:r>
            <a:r>
              <a:rPr sz="1071" dirty="0">
                <a:latin typeface="Arial"/>
                <a:cs typeface="Arial"/>
              </a:rPr>
              <a:t>sensor</a:t>
            </a:r>
            <a:r>
              <a:rPr sz="1071" spc="-3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usually</a:t>
            </a:r>
            <a:r>
              <a:rPr sz="1071" spc="-29" dirty="0">
                <a:latin typeface="Arial"/>
                <a:cs typeface="Arial"/>
              </a:rPr>
              <a:t> </a:t>
            </a:r>
            <a:r>
              <a:rPr sz="1071" dirty="0">
                <a:latin typeface="Arial"/>
                <a:cs typeface="Arial"/>
              </a:rPr>
              <a:t>found</a:t>
            </a:r>
            <a:r>
              <a:rPr sz="1071" spc="-39" dirty="0">
                <a:latin typeface="Arial"/>
                <a:cs typeface="Arial"/>
              </a:rPr>
              <a:t> </a:t>
            </a:r>
            <a:r>
              <a:rPr sz="1071" dirty="0">
                <a:latin typeface="Arial"/>
                <a:cs typeface="Arial"/>
              </a:rPr>
              <a:t>around</a:t>
            </a:r>
            <a:r>
              <a:rPr sz="1071" spc="-34" dirty="0">
                <a:latin typeface="Arial"/>
                <a:cs typeface="Arial"/>
              </a:rPr>
              <a:t> </a:t>
            </a:r>
            <a:r>
              <a:rPr sz="1071" dirty="0">
                <a:latin typeface="Arial"/>
                <a:cs typeface="Arial"/>
              </a:rPr>
              <a:t>or</a:t>
            </a:r>
            <a:r>
              <a:rPr sz="1071" spc="-34" dirty="0">
                <a:latin typeface="Arial"/>
                <a:cs typeface="Arial"/>
              </a:rPr>
              <a:t> </a:t>
            </a:r>
            <a:r>
              <a:rPr sz="1071" dirty="0">
                <a:latin typeface="Arial"/>
                <a:cs typeface="Arial"/>
              </a:rPr>
              <a:t>within</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steering</a:t>
            </a:r>
            <a:r>
              <a:rPr sz="1071" spc="-34" dirty="0">
                <a:latin typeface="Arial"/>
                <a:cs typeface="Arial"/>
              </a:rPr>
              <a:t> </a:t>
            </a:r>
            <a:r>
              <a:rPr sz="1071" dirty="0">
                <a:latin typeface="Arial"/>
                <a:cs typeface="Arial"/>
              </a:rPr>
              <a:t>column.</a:t>
            </a:r>
            <a:r>
              <a:rPr sz="1071" spc="-39" dirty="0">
                <a:latin typeface="Arial"/>
                <a:cs typeface="Arial"/>
              </a:rPr>
              <a:t> </a:t>
            </a:r>
            <a:r>
              <a:rPr sz="1071" dirty="0">
                <a:latin typeface="Arial"/>
                <a:cs typeface="Arial"/>
              </a:rPr>
              <a:t>It</a:t>
            </a:r>
            <a:r>
              <a:rPr sz="1071" spc="-34" dirty="0">
                <a:latin typeface="Arial"/>
                <a:cs typeface="Arial"/>
              </a:rPr>
              <a:t> </a:t>
            </a:r>
            <a:r>
              <a:rPr sz="1071" spc="-10" dirty="0">
                <a:latin typeface="Arial"/>
                <a:cs typeface="Arial"/>
              </a:rPr>
              <a:t>measures </a:t>
            </a:r>
            <a:r>
              <a:rPr sz="1071" dirty="0">
                <a:latin typeface="Arial"/>
                <a:cs typeface="Arial"/>
              </a:rPr>
              <a:t>the</a:t>
            </a:r>
            <a:r>
              <a:rPr sz="1071" spc="88" dirty="0">
                <a:latin typeface="Arial"/>
                <a:cs typeface="Arial"/>
              </a:rPr>
              <a:t> </a:t>
            </a:r>
            <a:r>
              <a:rPr sz="1071" dirty="0">
                <a:latin typeface="Arial"/>
                <a:cs typeface="Arial"/>
              </a:rPr>
              <a:t>temperature</a:t>
            </a:r>
            <a:r>
              <a:rPr sz="1071" spc="88" dirty="0">
                <a:latin typeface="Arial"/>
                <a:cs typeface="Arial"/>
              </a:rPr>
              <a:t> </a:t>
            </a:r>
            <a:r>
              <a:rPr sz="1071" dirty="0">
                <a:latin typeface="Arial"/>
                <a:cs typeface="Arial"/>
              </a:rPr>
              <a:t>within</a:t>
            </a:r>
            <a:r>
              <a:rPr sz="1071" spc="88"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vehicle,</a:t>
            </a:r>
            <a:r>
              <a:rPr sz="1071" spc="78" dirty="0">
                <a:latin typeface="Arial"/>
                <a:cs typeface="Arial"/>
              </a:rPr>
              <a:t> </a:t>
            </a:r>
            <a:r>
              <a:rPr sz="1071" dirty="0">
                <a:latin typeface="Arial"/>
                <a:cs typeface="Arial"/>
              </a:rPr>
              <a:t>which</a:t>
            </a:r>
            <a:r>
              <a:rPr sz="1071" spc="88" dirty="0">
                <a:latin typeface="Arial"/>
                <a:cs typeface="Arial"/>
              </a:rPr>
              <a:t> </a:t>
            </a:r>
            <a:r>
              <a:rPr sz="1071" dirty="0">
                <a:latin typeface="Arial"/>
                <a:cs typeface="Arial"/>
              </a:rPr>
              <a:t>will</a:t>
            </a:r>
            <a:r>
              <a:rPr sz="1071" spc="88" dirty="0">
                <a:latin typeface="Arial"/>
                <a:cs typeface="Arial"/>
              </a:rPr>
              <a:t> </a:t>
            </a:r>
            <a:r>
              <a:rPr sz="1071" dirty="0">
                <a:latin typeface="Arial"/>
                <a:cs typeface="Arial"/>
              </a:rPr>
              <a:t>signal</a:t>
            </a:r>
            <a:r>
              <a:rPr sz="1071" spc="88" dirty="0">
                <a:latin typeface="Arial"/>
                <a:cs typeface="Arial"/>
              </a:rPr>
              <a:t> </a:t>
            </a:r>
            <a:r>
              <a:rPr sz="1071" dirty="0">
                <a:latin typeface="Arial"/>
                <a:cs typeface="Arial"/>
              </a:rPr>
              <a:t>to</a:t>
            </a:r>
            <a:r>
              <a:rPr sz="1071" spc="8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HVAC</a:t>
            </a:r>
            <a:r>
              <a:rPr sz="1071" spc="83" dirty="0">
                <a:latin typeface="Arial"/>
                <a:cs typeface="Arial"/>
              </a:rPr>
              <a:t> </a:t>
            </a:r>
            <a:r>
              <a:rPr sz="1071" dirty="0">
                <a:latin typeface="Arial"/>
                <a:cs typeface="Arial"/>
              </a:rPr>
              <a:t>system</a:t>
            </a:r>
            <a:r>
              <a:rPr sz="1071" spc="88" dirty="0">
                <a:latin typeface="Arial"/>
                <a:cs typeface="Arial"/>
              </a:rPr>
              <a:t> </a:t>
            </a:r>
            <a:r>
              <a:rPr sz="1071" dirty="0">
                <a:latin typeface="Arial"/>
                <a:cs typeface="Arial"/>
              </a:rPr>
              <a:t>to</a:t>
            </a:r>
            <a:r>
              <a:rPr sz="1071" spc="88" dirty="0">
                <a:latin typeface="Arial"/>
                <a:cs typeface="Arial"/>
              </a:rPr>
              <a:t> </a:t>
            </a:r>
            <a:r>
              <a:rPr sz="1071" dirty="0">
                <a:latin typeface="Arial"/>
                <a:cs typeface="Arial"/>
              </a:rPr>
              <a:t>either</a:t>
            </a:r>
            <a:r>
              <a:rPr sz="1071" spc="83" dirty="0">
                <a:latin typeface="Arial"/>
                <a:cs typeface="Arial"/>
              </a:rPr>
              <a:t> </a:t>
            </a:r>
            <a:r>
              <a:rPr sz="1071" dirty="0">
                <a:latin typeface="Arial"/>
                <a:cs typeface="Arial"/>
              </a:rPr>
              <a:t>increase</a:t>
            </a:r>
            <a:r>
              <a:rPr sz="1071" spc="93" dirty="0">
                <a:latin typeface="Arial"/>
                <a:cs typeface="Arial"/>
              </a:rPr>
              <a:t> </a:t>
            </a:r>
            <a:r>
              <a:rPr sz="1071" spc="-24" dirty="0">
                <a:latin typeface="Arial"/>
                <a:cs typeface="Arial"/>
              </a:rPr>
              <a:t>or </a:t>
            </a:r>
            <a:r>
              <a:rPr sz="1071" dirty="0">
                <a:latin typeface="Arial"/>
                <a:cs typeface="Arial"/>
              </a:rPr>
              <a:t>decrease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temperature</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fit</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desired</a:t>
            </a:r>
            <a:r>
              <a:rPr sz="1071" spc="-19" dirty="0">
                <a:latin typeface="Arial"/>
                <a:cs typeface="Arial"/>
              </a:rPr>
              <a:t> </a:t>
            </a:r>
            <a:r>
              <a:rPr sz="1071" dirty="0">
                <a:latin typeface="Arial"/>
                <a:cs typeface="Arial"/>
              </a:rPr>
              <a:t>temperature</a:t>
            </a:r>
            <a:r>
              <a:rPr sz="1071" spc="-19" dirty="0">
                <a:latin typeface="Arial"/>
                <a:cs typeface="Arial"/>
              </a:rPr>
              <a:t> </a:t>
            </a:r>
            <a:r>
              <a:rPr sz="1071" spc="-10" dirty="0">
                <a:latin typeface="Arial"/>
                <a:cs typeface="Arial"/>
              </a:rPr>
              <a:t>range.</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52</a:t>
            </a:r>
          </a:p>
        </p:txBody>
      </p:sp>
      <p:sp>
        <p:nvSpPr>
          <p:cNvPr id="7" name="object 3">
            <a:extLst>
              <a:ext uri="{FF2B5EF4-FFF2-40B4-BE49-F238E27FC236}">
                <a16:creationId xmlns:a16="http://schemas.microsoft.com/office/drawing/2014/main" id="{8F910D91-F1EB-0372-90BF-67A64C33BC52}"/>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3799" y="888953"/>
            <a:ext cx="5961982" cy="7716379"/>
          </a:xfrm>
          <a:prstGeom prst="rect">
            <a:avLst/>
          </a:prstGeom>
        </p:spPr>
        <p:txBody>
          <a:bodyPr vert="horz" wrap="square" lIns="0" tIns="12368" rIns="0" bIns="0" rtlCol="0">
            <a:spAutoFit/>
          </a:bodyPr>
          <a:lstStyle/>
          <a:p>
            <a:pPr marL="2207164">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86580" marR="81014" algn="just">
              <a:lnSpc>
                <a:spcPct val="143700"/>
              </a:lnSpc>
            </a:pPr>
            <a:r>
              <a:rPr sz="1071" spc="-10" dirty="0">
                <a:latin typeface="Arial"/>
                <a:cs typeface="Arial"/>
              </a:rPr>
              <a:t>Some</a:t>
            </a:r>
            <a:r>
              <a:rPr sz="1071" spc="-44" dirty="0">
                <a:latin typeface="Arial"/>
                <a:cs typeface="Arial"/>
              </a:rPr>
              <a:t> </a:t>
            </a:r>
            <a:r>
              <a:rPr sz="1071" spc="-10" dirty="0">
                <a:latin typeface="Arial"/>
                <a:cs typeface="Arial"/>
              </a:rPr>
              <a:t>systems</a:t>
            </a:r>
            <a:r>
              <a:rPr sz="1071" spc="-34" dirty="0">
                <a:latin typeface="Arial"/>
                <a:cs typeface="Arial"/>
              </a:rPr>
              <a:t> </a:t>
            </a:r>
            <a:r>
              <a:rPr sz="1071" spc="-10" dirty="0">
                <a:latin typeface="Arial"/>
                <a:cs typeface="Arial"/>
              </a:rPr>
              <a:t>have</a:t>
            </a:r>
            <a:r>
              <a:rPr sz="1071" spc="-39" dirty="0">
                <a:latin typeface="Arial"/>
                <a:cs typeface="Arial"/>
              </a:rPr>
              <a:t> </a:t>
            </a:r>
            <a:r>
              <a:rPr sz="1071" spc="-10" dirty="0">
                <a:latin typeface="Arial"/>
                <a:cs typeface="Arial"/>
              </a:rPr>
              <a:t>additional</a:t>
            </a:r>
            <a:r>
              <a:rPr sz="1071" spc="-34" dirty="0">
                <a:latin typeface="Arial"/>
                <a:cs typeface="Arial"/>
              </a:rPr>
              <a:t> </a:t>
            </a:r>
            <a:r>
              <a:rPr sz="1071" spc="-10" dirty="0">
                <a:latin typeface="Arial"/>
                <a:cs typeface="Arial"/>
              </a:rPr>
              <a:t>temperature</a:t>
            </a:r>
            <a:r>
              <a:rPr sz="1071" spc="-44" dirty="0">
                <a:latin typeface="Arial"/>
                <a:cs typeface="Arial"/>
              </a:rPr>
              <a:t> </a:t>
            </a:r>
            <a:r>
              <a:rPr sz="1071" spc="-10" dirty="0">
                <a:latin typeface="Arial"/>
                <a:cs typeface="Arial"/>
              </a:rPr>
              <a:t>sensors</a:t>
            </a:r>
            <a:r>
              <a:rPr sz="1071" spc="-34" dirty="0">
                <a:latin typeface="Arial"/>
                <a:cs typeface="Arial"/>
              </a:rPr>
              <a:t> </a:t>
            </a:r>
            <a:r>
              <a:rPr sz="1071" spc="-10" dirty="0">
                <a:latin typeface="Arial"/>
                <a:cs typeface="Arial"/>
              </a:rPr>
              <a:t>located</a:t>
            </a:r>
            <a:r>
              <a:rPr sz="1071" spc="-44" dirty="0">
                <a:latin typeface="Arial"/>
                <a:cs typeface="Arial"/>
              </a:rPr>
              <a:t> </a:t>
            </a:r>
            <a:r>
              <a:rPr sz="1071" spc="-19" dirty="0">
                <a:latin typeface="Arial"/>
                <a:cs typeface="Arial"/>
              </a:rPr>
              <a:t>on</a:t>
            </a:r>
            <a:r>
              <a:rPr sz="1071" spc="-3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evaporator</a:t>
            </a:r>
            <a:r>
              <a:rPr sz="1071" spc="-39" dirty="0">
                <a:latin typeface="Arial"/>
                <a:cs typeface="Arial"/>
              </a:rPr>
              <a:t> </a:t>
            </a:r>
            <a:r>
              <a:rPr sz="1071" dirty="0">
                <a:latin typeface="Arial"/>
                <a:cs typeface="Arial"/>
              </a:rPr>
              <a:t>and/or</a:t>
            </a:r>
            <a:r>
              <a:rPr sz="1071" spc="-39" dirty="0">
                <a:latin typeface="Arial"/>
                <a:cs typeface="Arial"/>
              </a:rPr>
              <a:t> </a:t>
            </a:r>
            <a:r>
              <a:rPr sz="1071" spc="-10" dirty="0">
                <a:latin typeface="Arial"/>
                <a:cs typeface="Arial"/>
              </a:rPr>
              <a:t>compressor </a:t>
            </a:r>
            <a:r>
              <a:rPr sz="1071" dirty="0">
                <a:latin typeface="Arial"/>
                <a:cs typeface="Arial"/>
              </a:rPr>
              <a:t>to</a:t>
            </a:r>
            <a:r>
              <a:rPr sz="1071" spc="-19" dirty="0">
                <a:latin typeface="Arial"/>
                <a:cs typeface="Arial"/>
              </a:rPr>
              <a:t> </a:t>
            </a:r>
            <a:r>
              <a:rPr sz="1071" dirty="0">
                <a:latin typeface="Arial"/>
                <a:cs typeface="Arial"/>
              </a:rPr>
              <a:t>prevent</a:t>
            </a:r>
            <a:r>
              <a:rPr sz="1071" spc="-19" dirty="0">
                <a:latin typeface="Arial"/>
                <a:cs typeface="Arial"/>
              </a:rPr>
              <a:t> </a:t>
            </a:r>
            <a:r>
              <a:rPr sz="1071" dirty="0">
                <a:latin typeface="Arial"/>
                <a:cs typeface="Arial"/>
              </a:rPr>
              <a:t>evaporator</a:t>
            </a:r>
            <a:r>
              <a:rPr sz="1071" spc="-19" dirty="0">
                <a:latin typeface="Arial"/>
                <a:cs typeface="Arial"/>
              </a:rPr>
              <a:t> </a:t>
            </a:r>
            <a:r>
              <a:rPr sz="1071" dirty="0">
                <a:latin typeface="Arial"/>
                <a:cs typeface="Arial"/>
              </a:rPr>
              <a:t>icing</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regulate</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operation</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compressor.</a:t>
            </a:r>
            <a:endParaRPr sz="1071" dirty="0">
              <a:latin typeface="Arial"/>
              <a:cs typeface="Arial"/>
            </a:endParaRPr>
          </a:p>
          <a:p>
            <a:pPr marL="86580" marR="79777" algn="just">
              <a:lnSpc>
                <a:spcPct val="143900"/>
              </a:lnSpc>
              <a:spcBef>
                <a:spcPts val="584"/>
              </a:spcBef>
            </a:pPr>
            <a:r>
              <a:rPr sz="1071" dirty="0">
                <a:latin typeface="Arial"/>
                <a:cs typeface="Arial"/>
              </a:rPr>
              <a:t>Most</a:t>
            </a:r>
            <a:r>
              <a:rPr sz="1071" spc="10"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temperature</a:t>
            </a:r>
            <a:r>
              <a:rPr sz="1071" spc="15" dirty="0">
                <a:latin typeface="Arial"/>
                <a:cs typeface="Arial"/>
              </a:rPr>
              <a:t> </a:t>
            </a:r>
            <a:r>
              <a:rPr sz="1071" dirty="0">
                <a:latin typeface="Arial"/>
                <a:cs typeface="Arial"/>
              </a:rPr>
              <a:t>sensors</a:t>
            </a:r>
            <a:r>
              <a:rPr sz="1071" spc="10" dirty="0">
                <a:latin typeface="Arial"/>
                <a:cs typeface="Arial"/>
              </a:rPr>
              <a:t> </a:t>
            </a:r>
            <a:r>
              <a:rPr sz="1071" dirty="0">
                <a:latin typeface="Arial"/>
                <a:cs typeface="Arial"/>
              </a:rPr>
              <a:t>have</a:t>
            </a:r>
            <a:r>
              <a:rPr sz="1071" spc="10"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“negative</a:t>
            </a:r>
            <a:r>
              <a:rPr sz="1071" spc="10" dirty="0">
                <a:latin typeface="Arial"/>
                <a:cs typeface="Arial"/>
              </a:rPr>
              <a:t> </a:t>
            </a:r>
            <a:r>
              <a:rPr sz="1071" dirty="0">
                <a:latin typeface="Arial"/>
                <a:cs typeface="Arial"/>
              </a:rPr>
              <a:t>temperature</a:t>
            </a:r>
            <a:r>
              <a:rPr sz="1071" spc="19" dirty="0">
                <a:latin typeface="Arial"/>
                <a:cs typeface="Arial"/>
              </a:rPr>
              <a:t> </a:t>
            </a:r>
            <a:r>
              <a:rPr sz="1071" dirty="0">
                <a:latin typeface="Arial"/>
                <a:cs typeface="Arial"/>
              </a:rPr>
              <a:t>coefficient,”</a:t>
            </a:r>
            <a:r>
              <a:rPr sz="1071" spc="15" dirty="0">
                <a:latin typeface="Arial"/>
                <a:cs typeface="Arial"/>
              </a:rPr>
              <a:t> </a:t>
            </a:r>
            <a:r>
              <a:rPr sz="1071" dirty="0">
                <a:latin typeface="Arial"/>
                <a:cs typeface="Arial"/>
              </a:rPr>
              <a:t>which</a:t>
            </a:r>
            <a:r>
              <a:rPr sz="1071" spc="10" dirty="0">
                <a:latin typeface="Arial"/>
                <a:cs typeface="Arial"/>
              </a:rPr>
              <a:t> </a:t>
            </a:r>
            <a:r>
              <a:rPr sz="1071" dirty="0">
                <a:latin typeface="Arial"/>
                <a:cs typeface="Arial"/>
              </a:rPr>
              <a:t>means</a:t>
            </a:r>
            <a:r>
              <a:rPr sz="1071" spc="15" dirty="0">
                <a:latin typeface="Arial"/>
                <a:cs typeface="Arial"/>
              </a:rPr>
              <a:t> </a:t>
            </a:r>
            <a:r>
              <a:rPr sz="1071" dirty="0">
                <a:latin typeface="Arial"/>
                <a:cs typeface="Arial"/>
              </a:rPr>
              <a:t>they</a:t>
            </a:r>
            <a:r>
              <a:rPr sz="1071" spc="15" dirty="0">
                <a:latin typeface="Arial"/>
                <a:cs typeface="Arial"/>
              </a:rPr>
              <a:t> </a:t>
            </a:r>
            <a:r>
              <a:rPr sz="1071" spc="-19" dirty="0">
                <a:latin typeface="Arial"/>
                <a:cs typeface="Arial"/>
              </a:rPr>
              <a:t>lose </a:t>
            </a:r>
            <a:r>
              <a:rPr sz="1071" dirty="0">
                <a:latin typeface="Arial"/>
                <a:cs typeface="Arial"/>
              </a:rPr>
              <a:t>resistance</a:t>
            </a:r>
            <a:r>
              <a:rPr sz="1071" spc="-54" dirty="0">
                <a:latin typeface="Arial"/>
                <a:cs typeface="Arial"/>
              </a:rPr>
              <a:t> </a:t>
            </a:r>
            <a:r>
              <a:rPr sz="1071" dirty="0">
                <a:latin typeface="Arial"/>
                <a:cs typeface="Arial"/>
              </a:rPr>
              <a:t>as</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temperature</a:t>
            </a:r>
            <a:r>
              <a:rPr sz="1071" spc="-44" dirty="0">
                <a:latin typeface="Arial"/>
                <a:cs typeface="Arial"/>
              </a:rPr>
              <a:t> </a:t>
            </a:r>
            <a:r>
              <a:rPr sz="1071" dirty="0">
                <a:latin typeface="Arial"/>
                <a:cs typeface="Arial"/>
              </a:rPr>
              <a:t>goes</a:t>
            </a:r>
            <a:r>
              <a:rPr sz="1071" spc="-44" dirty="0">
                <a:latin typeface="Arial"/>
                <a:cs typeface="Arial"/>
              </a:rPr>
              <a:t> </a:t>
            </a:r>
            <a:r>
              <a:rPr sz="1071" dirty="0">
                <a:latin typeface="Arial"/>
                <a:cs typeface="Arial"/>
              </a:rPr>
              <a:t>up.</a:t>
            </a:r>
            <a:r>
              <a:rPr sz="1071" spc="-4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simple</a:t>
            </a:r>
            <a:r>
              <a:rPr sz="1071" spc="-49" dirty="0">
                <a:latin typeface="Arial"/>
                <a:cs typeface="Arial"/>
              </a:rPr>
              <a:t> </a:t>
            </a:r>
            <a:r>
              <a:rPr sz="1071" dirty="0">
                <a:latin typeface="Arial"/>
                <a:cs typeface="Arial"/>
              </a:rPr>
              <a:t>way</a:t>
            </a:r>
            <a:r>
              <a:rPr sz="1071" spc="-4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check</a:t>
            </a:r>
            <a:r>
              <a:rPr sz="1071" spc="-49" dirty="0">
                <a:latin typeface="Arial"/>
                <a:cs typeface="Arial"/>
              </a:rPr>
              <a:t> </a:t>
            </a:r>
            <a:r>
              <a:rPr sz="1071" dirty="0">
                <a:latin typeface="Arial"/>
                <a:cs typeface="Arial"/>
              </a:rPr>
              <a:t>this</a:t>
            </a:r>
            <a:r>
              <a:rPr sz="1071" spc="-49" dirty="0">
                <a:latin typeface="Arial"/>
                <a:cs typeface="Arial"/>
              </a:rPr>
              <a:t> </a:t>
            </a:r>
            <a:r>
              <a:rPr sz="1071" dirty="0">
                <a:latin typeface="Arial"/>
                <a:cs typeface="Arial"/>
              </a:rPr>
              <a:t>type</a:t>
            </a:r>
            <a:r>
              <a:rPr sz="1071" spc="-44" dirty="0">
                <a:latin typeface="Arial"/>
                <a:cs typeface="Arial"/>
              </a:rPr>
              <a:t> </a:t>
            </a:r>
            <a:r>
              <a:rPr sz="1071" dirty="0">
                <a:latin typeface="Arial"/>
                <a:cs typeface="Arial"/>
              </a:rPr>
              <a:t>of</a:t>
            </a:r>
            <a:r>
              <a:rPr sz="1071" spc="-54" dirty="0">
                <a:latin typeface="Arial"/>
                <a:cs typeface="Arial"/>
              </a:rPr>
              <a:t> </a:t>
            </a:r>
            <a:r>
              <a:rPr sz="1071" dirty="0">
                <a:latin typeface="Arial"/>
                <a:cs typeface="Arial"/>
              </a:rPr>
              <a:t>sensor</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use</a:t>
            </a:r>
            <a:r>
              <a:rPr sz="1071" spc="-44" dirty="0">
                <a:latin typeface="Arial"/>
                <a:cs typeface="Arial"/>
              </a:rPr>
              <a:t> </a:t>
            </a:r>
            <a:r>
              <a:rPr sz="1071" dirty="0">
                <a:latin typeface="Arial"/>
                <a:cs typeface="Arial"/>
              </a:rPr>
              <a:t>a</a:t>
            </a:r>
            <a:r>
              <a:rPr sz="1071" spc="-44" dirty="0">
                <a:latin typeface="Arial"/>
                <a:cs typeface="Arial"/>
              </a:rPr>
              <a:t> </a:t>
            </a:r>
            <a:r>
              <a:rPr sz="1071" spc="-19" dirty="0">
                <a:latin typeface="Arial"/>
                <a:cs typeface="Arial"/>
              </a:rPr>
              <a:t>blow </a:t>
            </a:r>
            <a:r>
              <a:rPr sz="1071" dirty="0">
                <a:latin typeface="Arial"/>
                <a:cs typeface="Arial"/>
              </a:rPr>
              <a:t>dryer</a:t>
            </a:r>
            <a:r>
              <a:rPr sz="1071" spc="-19"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heat</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sensor.</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resistance</a:t>
            </a:r>
            <a:r>
              <a:rPr sz="1071" spc="-19" dirty="0">
                <a:latin typeface="Arial"/>
                <a:cs typeface="Arial"/>
              </a:rPr>
              <a:t> </a:t>
            </a:r>
            <a:r>
              <a:rPr sz="1071" dirty="0">
                <a:latin typeface="Arial"/>
                <a:cs typeface="Arial"/>
              </a:rPr>
              <a:t>should</a:t>
            </a:r>
            <a:r>
              <a:rPr sz="1071" spc="-19" dirty="0">
                <a:latin typeface="Arial"/>
                <a:cs typeface="Arial"/>
              </a:rPr>
              <a:t> </a:t>
            </a:r>
            <a:r>
              <a:rPr sz="1071" dirty="0">
                <a:latin typeface="Arial"/>
                <a:cs typeface="Arial"/>
              </a:rPr>
              <a:t>drop</a:t>
            </a:r>
            <a:r>
              <a:rPr sz="1071" spc="-15" dirty="0">
                <a:latin typeface="Arial"/>
                <a:cs typeface="Arial"/>
              </a:rPr>
              <a:t> </a:t>
            </a:r>
            <a:r>
              <a:rPr sz="1071" dirty="0">
                <a:latin typeface="Arial"/>
                <a:cs typeface="Arial"/>
              </a:rPr>
              <a:t>as</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sensor</a:t>
            </a:r>
            <a:r>
              <a:rPr sz="1071" spc="-15" dirty="0">
                <a:latin typeface="Arial"/>
                <a:cs typeface="Arial"/>
              </a:rPr>
              <a:t> </a:t>
            </a:r>
            <a:r>
              <a:rPr sz="1071" dirty="0">
                <a:latin typeface="Arial"/>
                <a:cs typeface="Arial"/>
              </a:rPr>
              <a:t>warms</a:t>
            </a:r>
            <a:r>
              <a:rPr sz="1071" spc="-19" dirty="0">
                <a:latin typeface="Arial"/>
                <a:cs typeface="Arial"/>
              </a:rPr>
              <a:t> </a:t>
            </a:r>
            <a:r>
              <a:rPr sz="1071" spc="-24" dirty="0">
                <a:latin typeface="Arial"/>
                <a:cs typeface="Arial"/>
              </a:rPr>
              <a:t>up.</a:t>
            </a:r>
            <a:endParaRPr sz="1071" dirty="0">
              <a:latin typeface="Arial"/>
              <a:cs typeface="Arial"/>
            </a:endParaRPr>
          </a:p>
          <a:p>
            <a:pPr marL="528136" lvl="2" indent="-441557" algn="just">
              <a:spcBef>
                <a:spcPts val="1144"/>
              </a:spcBef>
              <a:buFont typeface="Arial"/>
              <a:buAutoNum type="arabicPeriod" startAt="4"/>
              <a:tabLst>
                <a:tab pos="528136" algn="l"/>
              </a:tabLst>
            </a:pPr>
            <a:r>
              <a:rPr sz="1071" b="1" dirty="0">
                <a:latin typeface="Arial"/>
                <a:cs typeface="Arial"/>
              </a:rPr>
              <a:t>Humidity</a:t>
            </a:r>
            <a:r>
              <a:rPr sz="1071" b="1" spc="-39" dirty="0">
                <a:latin typeface="Arial"/>
                <a:cs typeface="Arial"/>
              </a:rPr>
              <a:t> </a:t>
            </a:r>
            <a:r>
              <a:rPr sz="1071" b="1" spc="-10" dirty="0">
                <a:latin typeface="Arial"/>
                <a:cs typeface="Arial"/>
              </a:rPr>
              <a:t>Sensors</a:t>
            </a:r>
            <a:endParaRPr sz="1071" dirty="0">
              <a:latin typeface="Arial"/>
              <a:cs typeface="Arial"/>
            </a:endParaRPr>
          </a:p>
          <a:p>
            <a:pPr marL="86580" marR="79159" algn="just">
              <a:lnSpc>
                <a:spcPct val="143800"/>
              </a:lnSpc>
              <a:spcBef>
                <a:spcPts val="579"/>
              </a:spcBef>
            </a:pPr>
            <a:r>
              <a:rPr sz="1071" dirty="0">
                <a:latin typeface="Arial"/>
                <a:cs typeface="Arial"/>
              </a:rPr>
              <a:t>Humidity</a:t>
            </a:r>
            <a:r>
              <a:rPr sz="1071" spc="39" dirty="0">
                <a:latin typeface="Arial"/>
                <a:cs typeface="Arial"/>
              </a:rPr>
              <a:t> </a:t>
            </a:r>
            <a:r>
              <a:rPr sz="1071" dirty="0">
                <a:latin typeface="Arial"/>
                <a:cs typeface="Arial"/>
              </a:rPr>
              <a:t>sensors</a:t>
            </a:r>
            <a:r>
              <a:rPr sz="1071" spc="39" dirty="0">
                <a:latin typeface="Arial"/>
                <a:cs typeface="Arial"/>
              </a:rPr>
              <a:t> </a:t>
            </a:r>
            <a:r>
              <a:rPr sz="1071" dirty="0">
                <a:latin typeface="Arial"/>
                <a:cs typeface="Arial"/>
              </a:rPr>
              <a:t>are</a:t>
            </a:r>
            <a:r>
              <a:rPr sz="1071" spc="39" dirty="0">
                <a:latin typeface="Arial"/>
                <a:cs typeface="Arial"/>
              </a:rPr>
              <a:t> </a:t>
            </a:r>
            <a:r>
              <a:rPr sz="1071" dirty="0">
                <a:latin typeface="Arial"/>
                <a:cs typeface="Arial"/>
              </a:rPr>
              <a:t>capacitance</a:t>
            </a:r>
            <a:r>
              <a:rPr sz="1071" spc="24" dirty="0">
                <a:latin typeface="Arial"/>
                <a:cs typeface="Arial"/>
              </a:rPr>
              <a:t> </a:t>
            </a:r>
            <a:r>
              <a:rPr sz="1071" dirty="0">
                <a:latin typeface="Arial"/>
                <a:cs typeface="Arial"/>
              </a:rPr>
              <a:t>sensors</a:t>
            </a:r>
            <a:r>
              <a:rPr sz="1071" spc="39" dirty="0">
                <a:latin typeface="Arial"/>
                <a:cs typeface="Arial"/>
              </a:rPr>
              <a:t> </a:t>
            </a:r>
            <a:r>
              <a:rPr sz="1071" dirty="0">
                <a:latin typeface="Arial"/>
                <a:cs typeface="Arial"/>
              </a:rPr>
              <a:t>that</a:t>
            </a:r>
            <a:r>
              <a:rPr sz="1071" spc="39" dirty="0">
                <a:latin typeface="Arial"/>
                <a:cs typeface="Arial"/>
              </a:rPr>
              <a:t> </a:t>
            </a:r>
            <a:r>
              <a:rPr sz="1071" dirty="0">
                <a:latin typeface="Arial"/>
                <a:cs typeface="Arial"/>
              </a:rPr>
              <a:t>measure</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amount</a:t>
            </a:r>
            <a:r>
              <a:rPr sz="1071" spc="4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moisture</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air.</a:t>
            </a:r>
            <a:r>
              <a:rPr sz="1071" spc="39" dirty="0">
                <a:latin typeface="Arial"/>
                <a:cs typeface="Arial"/>
              </a:rPr>
              <a:t> </a:t>
            </a:r>
            <a:r>
              <a:rPr sz="1071" spc="-24" dirty="0">
                <a:latin typeface="Arial"/>
                <a:cs typeface="Arial"/>
              </a:rPr>
              <a:t>The </a:t>
            </a:r>
            <a:r>
              <a:rPr sz="1071" spc="-10" dirty="0">
                <a:latin typeface="Arial"/>
                <a:cs typeface="Arial"/>
              </a:rPr>
              <a:t>information</a:t>
            </a:r>
            <a:r>
              <a:rPr sz="1071" spc="-39" dirty="0">
                <a:latin typeface="Arial"/>
                <a:cs typeface="Arial"/>
              </a:rPr>
              <a:t> </a:t>
            </a:r>
            <a:r>
              <a:rPr sz="1071" dirty="0">
                <a:latin typeface="Arial"/>
                <a:cs typeface="Arial"/>
              </a:rPr>
              <a:t>from</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sensor</a:t>
            </a:r>
            <a:r>
              <a:rPr sz="1071" spc="-34" dirty="0">
                <a:latin typeface="Arial"/>
                <a:cs typeface="Arial"/>
              </a:rPr>
              <a:t> </a:t>
            </a:r>
            <a:r>
              <a:rPr sz="1071" spc="-10" dirty="0">
                <a:latin typeface="Arial"/>
                <a:cs typeface="Arial"/>
              </a:rPr>
              <a:t>both</a:t>
            </a:r>
            <a:r>
              <a:rPr sz="1071" spc="-39" dirty="0">
                <a:latin typeface="Arial"/>
                <a:cs typeface="Arial"/>
              </a:rPr>
              <a:t> </a:t>
            </a:r>
            <a:r>
              <a:rPr sz="1071" spc="-10" dirty="0">
                <a:latin typeface="Arial"/>
                <a:cs typeface="Arial"/>
              </a:rPr>
              <a:t>regulates</a:t>
            </a:r>
            <a:r>
              <a:rPr sz="1071" spc="-3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volume</a:t>
            </a:r>
            <a:r>
              <a:rPr sz="1071" spc="-3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air</a:t>
            </a:r>
            <a:r>
              <a:rPr sz="1071" spc="-34" dirty="0">
                <a:latin typeface="Arial"/>
                <a:cs typeface="Arial"/>
              </a:rPr>
              <a:t> </a:t>
            </a:r>
            <a:r>
              <a:rPr sz="1071" spc="-10" dirty="0">
                <a:latin typeface="Arial"/>
                <a:cs typeface="Arial"/>
              </a:rPr>
              <a:t>projected</a:t>
            </a:r>
            <a:r>
              <a:rPr sz="1071" spc="-39" dirty="0">
                <a:latin typeface="Arial"/>
                <a:cs typeface="Arial"/>
              </a:rPr>
              <a:t> </a:t>
            </a:r>
            <a:r>
              <a:rPr sz="1071" dirty="0">
                <a:latin typeface="Arial"/>
                <a:cs typeface="Arial"/>
              </a:rPr>
              <a:t>onto</a:t>
            </a:r>
            <a:r>
              <a:rPr sz="1071" spc="-3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windows</a:t>
            </a:r>
            <a:r>
              <a:rPr sz="1071" spc="-39" dirty="0">
                <a:latin typeface="Arial"/>
                <a:cs typeface="Arial"/>
              </a:rPr>
              <a:t> </a:t>
            </a:r>
            <a:r>
              <a:rPr sz="1071" dirty="0">
                <a:latin typeface="Arial"/>
                <a:cs typeface="Arial"/>
              </a:rPr>
              <a:t>to</a:t>
            </a:r>
            <a:r>
              <a:rPr sz="1071" spc="-34" dirty="0">
                <a:latin typeface="Arial"/>
                <a:cs typeface="Arial"/>
              </a:rPr>
              <a:t> </a:t>
            </a:r>
            <a:r>
              <a:rPr sz="1071" spc="-10" dirty="0">
                <a:latin typeface="Arial"/>
                <a:cs typeface="Arial"/>
              </a:rPr>
              <a:t>reduce </a:t>
            </a:r>
            <a:r>
              <a:rPr sz="1071" dirty="0">
                <a:latin typeface="Arial"/>
                <a:cs typeface="Arial"/>
              </a:rPr>
              <a:t>misting</a:t>
            </a:r>
            <a:r>
              <a:rPr sz="1071" spc="190" dirty="0">
                <a:latin typeface="Arial"/>
                <a:cs typeface="Arial"/>
              </a:rPr>
              <a:t> </a:t>
            </a:r>
            <a:r>
              <a:rPr sz="1071" dirty="0">
                <a:latin typeface="Arial"/>
                <a:cs typeface="Arial"/>
              </a:rPr>
              <a:t>and</a:t>
            </a:r>
            <a:r>
              <a:rPr sz="1071" spc="185" dirty="0">
                <a:latin typeface="Arial"/>
                <a:cs typeface="Arial"/>
              </a:rPr>
              <a:t> </a:t>
            </a:r>
            <a:r>
              <a:rPr sz="1071" dirty="0">
                <a:latin typeface="Arial"/>
                <a:cs typeface="Arial"/>
              </a:rPr>
              <a:t>manages</a:t>
            </a:r>
            <a:r>
              <a:rPr sz="1071" spc="195" dirty="0">
                <a:latin typeface="Arial"/>
                <a:cs typeface="Arial"/>
              </a:rPr>
              <a:t> </a:t>
            </a:r>
            <a:r>
              <a:rPr sz="1071" dirty="0">
                <a:latin typeface="Arial"/>
                <a:cs typeface="Arial"/>
              </a:rPr>
              <a:t>the</a:t>
            </a:r>
            <a:r>
              <a:rPr sz="1071" spc="190" dirty="0">
                <a:latin typeface="Arial"/>
                <a:cs typeface="Arial"/>
              </a:rPr>
              <a:t> </a:t>
            </a:r>
            <a:r>
              <a:rPr sz="1071" dirty="0">
                <a:latin typeface="Arial"/>
                <a:cs typeface="Arial"/>
              </a:rPr>
              <a:t>humidity</a:t>
            </a:r>
            <a:r>
              <a:rPr sz="1071" spc="190" dirty="0">
                <a:latin typeface="Arial"/>
                <a:cs typeface="Arial"/>
              </a:rPr>
              <a:t> </a:t>
            </a:r>
            <a:r>
              <a:rPr sz="1071" dirty="0">
                <a:latin typeface="Arial"/>
                <a:cs typeface="Arial"/>
              </a:rPr>
              <a:t>levels</a:t>
            </a:r>
            <a:r>
              <a:rPr sz="1071" spc="185" dirty="0">
                <a:latin typeface="Arial"/>
                <a:cs typeface="Arial"/>
              </a:rPr>
              <a:t> </a:t>
            </a:r>
            <a:r>
              <a:rPr sz="1071" dirty="0">
                <a:latin typeface="Arial"/>
                <a:cs typeface="Arial"/>
              </a:rPr>
              <a:t>inside</a:t>
            </a:r>
            <a:r>
              <a:rPr sz="1071" spc="190" dirty="0">
                <a:latin typeface="Arial"/>
                <a:cs typeface="Arial"/>
              </a:rPr>
              <a:t> </a:t>
            </a:r>
            <a:r>
              <a:rPr sz="1071" dirty="0">
                <a:latin typeface="Arial"/>
                <a:cs typeface="Arial"/>
              </a:rPr>
              <a:t>the</a:t>
            </a:r>
            <a:r>
              <a:rPr sz="1071" spc="195" dirty="0">
                <a:latin typeface="Arial"/>
                <a:cs typeface="Arial"/>
              </a:rPr>
              <a:t> </a:t>
            </a:r>
            <a:r>
              <a:rPr sz="1071" dirty="0">
                <a:latin typeface="Arial"/>
                <a:cs typeface="Arial"/>
              </a:rPr>
              <a:t>car</a:t>
            </a:r>
            <a:r>
              <a:rPr sz="1071" spc="185" dirty="0">
                <a:latin typeface="Arial"/>
                <a:cs typeface="Arial"/>
              </a:rPr>
              <a:t> </a:t>
            </a:r>
            <a:r>
              <a:rPr sz="1071" dirty="0">
                <a:latin typeface="Arial"/>
                <a:cs typeface="Arial"/>
              </a:rPr>
              <a:t>to</a:t>
            </a:r>
            <a:r>
              <a:rPr sz="1071" spc="195" dirty="0">
                <a:latin typeface="Arial"/>
                <a:cs typeface="Arial"/>
              </a:rPr>
              <a:t> </a:t>
            </a:r>
            <a:r>
              <a:rPr sz="1071" dirty="0">
                <a:latin typeface="Arial"/>
                <a:cs typeface="Arial"/>
              </a:rPr>
              <a:t>enhance</a:t>
            </a:r>
            <a:r>
              <a:rPr sz="1071" spc="185" dirty="0">
                <a:latin typeface="Arial"/>
                <a:cs typeface="Arial"/>
              </a:rPr>
              <a:t> </a:t>
            </a:r>
            <a:r>
              <a:rPr sz="1071" dirty="0">
                <a:latin typeface="Arial"/>
                <a:cs typeface="Arial"/>
              </a:rPr>
              <a:t>climate</a:t>
            </a:r>
            <a:r>
              <a:rPr sz="1071" spc="190" dirty="0">
                <a:latin typeface="Arial"/>
                <a:cs typeface="Arial"/>
              </a:rPr>
              <a:t> </a:t>
            </a:r>
            <a:r>
              <a:rPr sz="1071" dirty="0">
                <a:latin typeface="Arial"/>
                <a:cs typeface="Arial"/>
              </a:rPr>
              <a:t>comfort.</a:t>
            </a:r>
            <a:r>
              <a:rPr sz="1071" spc="195" dirty="0">
                <a:latin typeface="Arial"/>
                <a:cs typeface="Arial"/>
              </a:rPr>
              <a:t> </a:t>
            </a:r>
            <a:r>
              <a:rPr sz="1071" spc="-10" dirty="0">
                <a:latin typeface="Arial"/>
                <a:cs typeface="Arial"/>
              </a:rPr>
              <a:t>These </a:t>
            </a:r>
            <a:r>
              <a:rPr sz="1071" dirty="0">
                <a:latin typeface="Arial"/>
                <a:cs typeface="Arial"/>
              </a:rPr>
              <a:t>sensors</a:t>
            </a:r>
            <a:r>
              <a:rPr sz="1071" spc="-15"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typically</a:t>
            </a:r>
            <a:r>
              <a:rPr sz="1071" spc="-10" dirty="0">
                <a:latin typeface="Arial"/>
                <a:cs typeface="Arial"/>
              </a:rPr>
              <a:t> </a:t>
            </a:r>
            <a:r>
              <a:rPr sz="1071" dirty="0">
                <a:latin typeface="Arial"/>
                <a:cs typeface="Arial"/>
              </a:rPr>
              <a:t>mounted</a:t>
            </a:r>
            <a:r>
              <a:rPr sz="1071" spc="-15" dirty="0">
                <a:latin typeface="Arial"/>
                <a:cs typeface="Arial"/>
              </a:rPr>
              <a:t> </a:t>
            </a:r>
            <a:r>
              <a:rPr sz="1071" dirty="0">
                <a:latin typeface="Arial"/>
                <a:cs typeface="Arial"/>
              </a:rPr>
              <a:t>at</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base</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rear-</a:t>
            </a:r>
            <a:r>
              <a:rPr sz="1071" dirty="0">
                <a:latin typeface="Arial"/>
                <a:cs typeface="Arial"/>
              </a:rPr>
              <a:t>view</a:t>
            </a:r>
            <a:r>
              <a:rPr sz="1071" spc="-19" dirty="0">
                <a:latin typeface="Arial"/>
                <a:cs typeface="Arial"/>
              </a:rPr>
              <a:t> </a:t>
            </a:r>
            <a:r>
              <a:rPr sz="1071" spc="-10" dirty="0">
                <a:latin typeface="Arial"/>
                <a:cs typeface="Arial"/>
              </a:rPr>
              <a:t>mirror.</a:t>
            </a:r>
            <a:endParaRPr sz="1071" dirty="0">
              <a:latin typeface="Arial"/>
              <a:cs typeface="Arial"/>
            </a:endParaRPr>
          </a:p>
          <a:p>
            <a:pPr marL="528136" lvl="2" indent="-441557" algn="just">
              <a:spcBef>
                <a:spcPts val="1149"/>
              </a:spcBef>
              <a:buFont typeface="Arial"/>
              <a:buAutoNum type="arabicPeriod" startAt="5"/>
              <a:tabLst>
                <a:tab pos="528136" algn="l"/>
              </a:tabLst>
            </a:pPr>
            <a:r>
              <a:rPr sz="1071" b="1" dirty="0">
                <a:latin typeface="Arial"/>
                <a:cs typeface="Arial"/>
              </a:rPr>
              <a:t>Air</a:t>
            </a:r>
            <a:r>
              <a:rPr sz="1071" b="1" spc="-15" dirty="0">
                <a:latin typeface="Arial"/>
                <a:cs typeface="Arial"/>
              </a:rPr>
              <a:t> </a:t>
            </a:r>
            <a:r>
              <a:rPr sz="1071" b="1" dirty="0">
                <a:latin typeface="Arial"/>
                <a:cs typeface="Arial"/>
              </a:rPr>
              <a:t>Quality</a:t>
            </a:r>
            <a:r>
              <a:rPr sz="1071" b="1" spc="-5" dirty="0">
                <a:latin typeface="Arial"/>
                <a:cs typeface="Arial"/>
              </a:rPr>
              <a:t> </a:t>
            </a:r>
            <a:r>
              <a:rPr sz="1071" b="1" spc="-10" dirty="0">
                <a:latin typeface="Arial"/>
                <a:cs typeface="Arial"/>
              </a:rPr>
              <a:t>Sensors</a:t>
            </a:r>
            <a:endParaRPr sz="1071" dirty="0">
              <a:latin typeface="Arial"/>
              <a:cs typeface="Arial"/>
            </a:endParaRPr>
          </a:p>
          <a:p>
            <a:pPr marL="86580" marR="81014" algn="just">
              <a:lnSpc>
                <a:spcPct val="143800"/>
              </a:lnSpc>
              <a:spcBef>
                <a:spcPts val="579"/>
              </a:spcBef>
            </a:pPr>
            <a:r>
              <a:rPr sz="1071" dirty="0">
                <a:latin typeface="Arial"/>
                <a:cs typeface="Arial"/>
              </a:rPr>
              <a:t>Air</a:t>
            </a:r>
            <a:r>
              <a:rPr sz="1071" spc="24" dirty="0">
                <a:latin typeface="Arial"/>
                <a:cs typeface="Arial"/>
              </a:rPr>
              <a:t> </a:t>
            </a:r>
            <a:r>
              <a:rPr sz="1071" dirty="0">
                <a:latin typeface="Arial"/>
                <a:cs typeface="Arial"/>
              </a:rPr>
              <a:t>quality</a:t>
            </a:r>
            <a:r>
              <a:rPr sz="1071" spc="29" dirty="0">
                <a:latin typeface="Arial"/>
                <a:cs typeface="Arial"/>
              </a:rPr>
              <a:t> </a:t>
            </a:r>
            <a:r>
              <a:rPr sz="1071" dirty="0">
                <a:latin typeface="Arial"/>
                <a:cs typeface="Arial"/>
              </a:rPr>
              <a:t>sensors</a:t>
            </a:r>
            <a:r>
              <a:rPr sz="1071" spc="2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prevent</a:t>
            </a:r>
            <a:r>
              <a:rPr sz="1071" spc="24" dirty="0">
                <a:latin typeface="Arial"/>
                <a:cs typeface="Arial"/>
              </a:rPr>
              <a:t> </a:t>
            </a:r>
            <a:r>
              <a:rPr sz="1071" dirty="0">
                <a:latin typeface="Arial"/>
                <a:cs typeface="Arial"/>
              </a:rPr>
              <a:t>harmful</a:t>
            </a:r>
            <a:r>
              <a:rPr sz="1071" spc="29" dirty="0">
                <a:latin typeface="Arial"/>
                <a:cs typeface="Arial"/>
              </a:rPr>
              <a:t> </a:t>
            </a:r>
            <a:r>
              <a:rPr sz="1071" dirty="0">
                <a:latin typeface="Arial"/>
                <a:cs typeface="Arial"/>
              </a:rPr>
              <a:t>gases</a:t>
            </a:r>
            <a:r>
              <a:rPr sz="1071" spc="2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unpleasant</a:t>
            </a:r>
            <a:r>
              <a:rPr sz="1071" spc="24" dirty="0">
                <a:latin typeface="Arial"/>
                <a:cs typeface="Arial"/>
              </a:rPr>
              <a:t> </a:t>
            </a:r>
            <a:r>
              <a:rPr sz="1071" dirty="0">
                <a:latin typeface="Arial"/>
                <a:cs typeface="Arial"/>
              </a:rPr>
              <a:t>odors</a:t>
            </a:r>
            <a:r>
              <a:rPr sz="1071" spc="29" dirty="0">
                <a:latin typeface="Arial"/>
                <a:cs typeface="Arial"/>
              </a:rPr>
              <a:t> </a:t>
            </a:r>
            <a:r>
              <a:rPr sz="1071" dirty="0">
                <a:latin typeface="Arial"/>
                <a:cs typeface="Arial"/>
              </a:rPr>
              <a:t>that</a:t>
            </a:r>
            <a:r>
              <a:rPr sz="1071" spc="24" dirty="0">
                <a:latin typeface="Arial"/>
                <a:cs typeface="Arial"/>
              </a:rPr>
              <a:t> </a:t>
            </a:r>
            <a:r>
              <a:rPr sz="1071" dirty="0">
                <a:latin typeface="Arial"/>
                <a:cs typeface="Arial"/>
              </a:rPr>
              <a:t>can</a:t>
            </a:r>
            <a:r>
              <a:rPr sz="1071" spc="29" dirty="0">
                <a:latin typeface="Arial"/>
                <a:cs typeface="Arial"/>
              </a:rPr>
              <a:t> </a:t>
            </a:r>
            <a:r>
              <a:rPr sz="1071" dirty="0">
                <a:latin typeface="Arial"/>
                <a:cs typeface="Arial"/>
              </a:rPr>
              <a:t>get</a:t>
            </a:r>
            <a:r>
              <a:rPr sz="1071" spc="24" dirty="0">
                <a:latin typeface="Arial"/>
                <a:cs typeface="Arial"/>
              </a:rPr>
              <a:t> </a:t>
            </a:r>
            <a:r>
              <a:rPr sz="1071" dirty="0">
                <a:latin typeface="Arial"/>
                <a:cs typeface="Arial"/>
              </a:rPr>
              <a:t>into</a:t>
            </a:r>
            <a:r>
              <a:rPr sz="1071" spc="24"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cabin </a:t>
            </a:r>
            <a:r>
              <a:rPr sz="1071" dirty="0">
                <a:latin typeface="Arial"/>
                <a:cs typeface="Arial"/>
              </a:rPr>
              <a:t>when</a:t>
            </a:r>
            <a:r>
              <a:rPr sz="1071" spc="5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vehicle</a:t>
            </a:r>
            <a:r>
              <a:rPr sz="1071" spc="58" dirty="0">
                <a:latin typeface="Arial"/>
                <a:cs typeface="Arial"/>
              </a:rPr>
              <a:t> </a:t>
            </a:r>
            <a:r>
              <a:rPr sz="1071" dirty="0">
                <a:latin typeface="Arial"/>
                <a:cs typeface="Arial"/>
              </a:rPr>
              <a:t>is</a:t>
            </a:r>
            <a:r>
              <a:rPr sz="1071" spc="58" dirty="0">
                <a:latin typeface="Arial"/>
                <a:cs typeface="Arial"/>
              </a:rPr>
              <a:t> </a:t>
            </a:r>
            <a:r>
              <a:rPr sz="1071" dirty="0">
                <a:latin typeface="Arial"/>
                <a:cs typeface="Arial"/>
              </a:rPr>
              <a:t>sitting</a:t>
            </a:r>
            <a:r>
              <a:rPr sz="1071" spc="58" dirty="0">
                <a:latin typeface="Arial"/>
                <a:cs typeface="Arial"/>
              </a:rPr>
              <a:t> </a:t>
            </a:r>
            <a:r>
              <a:rPr sz="1071" dirty="0">
                <a:latin typeface="Arial"/>
                <a:cs typeface="Arial"/>
              </a:rPr>
              <a:t>in</a:t>
            </a:r>
            <a:r>
              <a:rPr sz="1071" spc="58" dirty="0">
                <a:latin typeface="Arial"/>
                <a:cs typeface="Arial"/>
              </a:rPr>
              <a:t> </a:t>
            </a:r>
            <a:r>
              <a:rPr sz="1071" dirty="0">
                <a:latin typeface="Arial"/>
                <a:cs typeface="Arial"/>
              </a:rPr>
              <a:t>heavy</a:t>
            </a:r>
            <a:r>
              <a:rPr sz="1071" spc="58" dirty="0">
                <a:latin typeface="Arial"/>
                <a:cs typeface="Arial"/>
              </a:rPr>
              <a:t> </a:t>
            </a:r>
            <a:r>
              <a:rPr sz="1071" dirty="0">
                <a:latin typeface="Arial"/>
                <a:cs typeface="Arial"/>
              </a:rPr>
              <a:t>traffic,</a:t>
            </a:r>
            <a:r>
              <a:rPr sz="1071" spc="58" dirty="0">
                <a:latin typeface="Arial"/>
                <a:cs typeface="Arial"/>
              </a:rPr>
              <a:t> </a:t>
            </a:r>
            <a:r>
              <a:rPr sz="1071" dirty="0">
                <a:latin typeface="Arial"/>
                <a:cs typeface="Arial"/>
              </a:rPr>
              <a:t>passing</a:t>
            </a:r>
            <a:r>
              <a:rPr sz="1071" spc="54" dirty="0">
                <a:latin typeface="Arial"/>
                <a:cs typeface="Arial"/>
              </a:rPr>
              <a:t> </a:t>
            </a:r>
            <a:r>
              <a:rPr sz="1071" dirty="0">
                <a:latin typeface="Arial"/>
                <a:cs typeface="Arial"/>
              </a:rPr>
              <a:t>through</a:t>
            </a:r>
            <a:r>
              <a:rPr sz="1071" spc="58" dirty="0">
                <a:latin typeface="Arial"/>
                <a:cs typeface="Arial"/>
              </a:rPr>
              <a:t> </a:t>
            </a:r>
            <a:r>
              <a:rPr sz="1071" dirty="0">
                <a:latin typeface="Arial"/>
                <a:cs typeface="Arial"/>
              </a:rPr>
              <a:t>congested</a:t>
            </a:r>
            <a:r>
              <a:rPr sz="1071" spc="58" dirty="0">
                <a:latin typeface="Arial"/>
                <a:cs typeface="Arial"/>
              </a:rPr>
              <a:t> </a:t>
            </a:r>
            <a:r>
              <a:rPr sz="1071" dirty="0">
                <a:latin typeface="Arial"/>
                <a:cs typeface="Arial"/>
              </a:rPr>
              <a:t>areas</a:t>
            </a:r>
            <a:r>
              <a:rPr sz="1071" spc="58" dirty="0">
                <a:latin typeface="Arial"/>
                <a:cs typeface="Arial"/>
              </a:rPr>
              <a:t> </a:t>
            </a:r>
            <a:r>
              <a:rPr sz="1071" dirty="0">
                <a:latin typeface="Arial"/>
                <a:cs typeface="Arial"/>
              </a:rPr>
              <a:t>or</a:t>
            </a:r>
            <a:r>
              <a:rPr sz="1071" spc="54" dirty="0">
                <a:latin typeface="Arial"/>
                <a:cs typeface="Arial"/>
              </a:rPr>
              <a:t> </a:t>
            </a:r>
            <a:r>
              <a:rPr sz="1071" dirty="0">
                <a:latin typeface="Arial"/>
                <a:cs typeface="Arial"/>
              </a:rPr>
              <a:t>driving</a:t>
            </a:r>
            <a:r>
              <a:rPr sz="1071" spc="58" dirty="0">
                <a:latin typeface="Arial"/>
                <a:cs typeface="Arial"/>
              </a:rPr>
              <a:t> </a:t>
            </a:r>
            <a:r>
              <a:rPr sz="1071" spc="-10" dirty="0">
                <a:latin typeface="Arial"/>
                <a:cs typeface="Arial"/>
              </a:rPr>
              <a:t>through </a:t>
            </a:r>
            <a:r>
              <a:rPr sz="1071" dirty="0">
                <a:latin typeface="Arial"/>
                <a:cs typeface="Arial"/>
              </a:rPr>
              <a:t>tunnels.</a:t>
            </a:r>
            <a:r>
              <a:rPr sz="1071" spc="122"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sensor</a:t>
            </a:r>
            <a:r>
              <a:rPr sz="1071" spc="127" dirty="0">
                <a:latin typeface="Arial"/>
                <a:cs typeface="Arial"/>
              </a:rPr>
              <a:t> </a:t>
            </a:r>
            <a:r>
              <a:rPr sz="1071" dirty="0">
                <a:latin typeface="Arial"/>
                <a:cs typeface="Arial"/>
              </a:rPr>
              <a:t>signals</a:t>
            </a:r>
            <a:r>
              <a:rPr sz="1071" spc="122"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fresh</a:t>
            </a:r>
            <a:r>
              <a:rPr sz="1071" spc="122" dirty="0">
                <a:latin typeface="Arial"/>
                <a:cs typeface="Arial"/>
              </a:rPr>
              <a:t> </a:t>
            </a:r>
            <a:r>
              <a:rPr sz="1071" dirty="0">
                <a:latin typeface="Arial"/>
                <a:cs typeface="Arial"/>
              </a:rPr>
              <a:t>air</a:t>
            </a:r>
            <a:r>
              <a:rPr sz="1071" spc="127" dirty="0">
                <a:latin typeface="Arial"/>
                <a:cs typeface="Arial"/>
              </a:rPr>
              <a:t> </a:t>
            </a:r>
            <a:r>
              <a:rPr sz="1071" dirty="0">
                <a:latin typeface="Arial"/>
                <a:cs typeface="Arial"/>
              </a:rPr>
              <a:t>inlet</a:t>
            </a:r>
            <a:r>
              <a:rPr sz="1071" spc="122" dirty="0">
                <a:latin typeface="Arial"/>
                <a:cs typeface="Arial"/>
              </a:rPr>
              <a:t> </a:t>
            </a:r>
            <a:r>
              <a:rPr sz="1071" dirty="0">
                <a:latin typeface="Arial"/>
                <a:cs typeface="Arial"/>
              </a:rPr>
              <a:t>door/ventilation</a:t>
            </a:r>
            <a:r>
              <a:rPr sz="1071" spc="127" dirty="0">
                <a:latin typeface="Arial"/>
                <a:cs typeface="Arial"/>
              </a:rPr>
              <a:t> </a:t>
            </a:r>
            <a:r>
              <a:rPr sz="1071" dirty="0">
                <a:latin typeface="Arial"/>
                <a:cs typeface="Arial"/>
              </a:rPr>
              <a:t>flap</a:t>
            </a:r>
            <a:r>
              <a:rPr sz="1071" spc="122" dirty="0">
                <a:latin typeface="Arial"/>
                <a:cs typeface="Arial"/>
              </a:rPr>
              <a:t> </a:t>
            </a:r>
            <a:r>
              <a:rPr sz="1071" dirty="0">
                <a:latin typeface="Arial"/>
                <a:cs typeface="Arial"/>
              </a:rPr>
              <a:t>to</a:t>
            </a:r>
            <a:r>
              <a:rPr sz="1071" spc="122" dirty="0">
                <a:latin typeface="Arial"/>
                <a:cs typeface="Arial"/>
              </a:rPr>
              <a:t> </a:t>
            </a:r>
            <a:r>
              <a:rPr sz="1071" dirty="0">
                <a:latin typeface="Arial"/>
                <a:cs typeface="Arial"/>
              </a:rPr>
              <a:t>close</a:t>
            </a:r>
            <a:r>
              <a:rPr sz="1071" spc="127" dirty="0">
                <a:latin typeface="Arial"/>
                <a:cs typeface="Arial"/>
              </a:rPr>
              <a:t> </a:t>
            </a:r>
            <a:r>
              <a:rPr sz="1071" dirty="0">
                <a:latin typeface="Arial"/>
                <a:cs typeface="Arial"/>
              </a:rPr>
              <a:t>when</a:t>
            </a:r>
            <a:r>
              <a:rPr sz="1071" spc="117" dirty="0">
                <a:latin typeface="Arial"/>
                <a:cs typeface="Arial"/>
              </a:rPr>
              <a:t> </a:t>
            </a:r>
            <a:r>
              <a:rPr sz="1071" spc="-10" dirty="0">
                <a:latin typeface="Arial"/>
                <a:cs typeface="Arial"/>
              </a:rPr>
              <a:t>undesirable </a:t>
            </a:r>
            <a:r>
              <a:rPr sz="1071" dirty="0">
                <a:latin typeface="Arial"/>
                <a:cs typeface="Arial"/>
              </a:rPr>
              <a:t>substances</a:t>
            </a:r>
            <a:r>
              <a:rPr sz="1071" spc="-34"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detected.</a:t>
            </a:r>
            <a:r>
              <a:rPr sz="1071" spc="-24" dirty="0">
                <a:latin typeface="Arial"/>
                <a:cs typeface="Arial"/>
              </a:rPr>
              <a:t> </a:t>
            </a:r>
            <a:r>
              <a:rPr sz="1071" dirty="0">
                <a:latin typeface="Arial"/>
                <a:cs typeface="Arial"/>
              </a:rPr>
              <a:t>This</a:t>
            </a:r>
            <a:r>
              <a:rPr sz="1071" spc="-29" dirty="0">
                <a:latin typeface="Arial"/>
                <a:cs typeface="Arial"/>
              </a:rPr>
              <a:t> </a:t>
            </a:r>
            <a:r>
              <a:rPr sz="1071" dirty="0">
                <a:latin typeface="Arial"/>
                <a:cs typeface="Arial"/>
              </a:rPr>
              <a:t>sensor</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typically</a:t>
            </a:r>
            <a:r>
              <a:rPr sz="1071" spc="-34" dirty="0">
                <a:latin typeface="Arial"/>
                <a:cs typeface="Arial"/>
              </a:rPr>
              <a:t> </a:t>
            </a:r>
            <a:r>
              <a:rPr sz="1071" dirty="0">
                <a:latin typeface="Arial"/>
                <a:cs typeface="Arial"/>
              </a:rPr>
              <a:t>mounted</a:t>
            </a:r>
            <a:r>
              <a:rPr sz="1071" spc="-24" dirty="0">
                <a:latin typeface="Arial"/>
                <a:cs typeface="Arial"/>
              </a:rPr>
              <a:t> </a:t>
            </a:r>
            <a:r>
              <a:rPr sz="1071" dirty="0">
                <a:latin typeface="Arial"/>
                <a:cs typeface="Arial"/>
              </a:rPr>
              <a:t>behind</a:t>
            </a:r>
            <a:r>
              <a:rPr sz="1071" spc="-24"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grill.</a:t>
            </a:r>
            <a:endParaRPr sz="1071" dirty="0">
              <a:latin typeface="Arial"/>
              <a:cs typeface="Arial"/>
            </a:endParaRPr>
          </a:p>
          <a:p>
            <a:pPr marL="528136" lvl="2" indent="-441557" algn="just">
              <a:spcBef>
                <a:spcPts val="1159"/>
              </a:spcBef>
              <a:buFont typeface="Arial"/>
              <a:buAutoNum type="arabicPeriod" startAt="6"/>
              <a:tabLst>
                <a:tab pos="528136" algn="l"/>
              </a:tabLst>
            </a:pPr>
            <a:r>
              <a:rPr sz="1071" b="1" dirty="0">
                <a:latin typeface="Arial"/>
                <a:cs typeface="Arial"/>
              </a:rPr>
              <a:t>CO</a:t>
            </a:r>
            <a:r>
              <a:rPr sz="1071" b="1" dirty="0">
                <a:latin typeface="Tinos"/>
                <a:cs typeface="Tinos"/>
              </a:rPr>
              <a:t>₂</a:t>
            </a:r>
            <a:r>
              <a:rPr sz="1071" b="1" spc="127" dirty="0">
                <a:latin typeface="Tinos"/>
                <a:cs typeface="Tinos"/>
              </a:rPr>
              <a:t> </a:t>
            </a:r>
            <a:r>
              <a:rPr sz="1071" b="1" spc="-10" dirty="0">
                <a:latin typeface="Arial"/>
                <a:cs typeface="Arial"/>
              </a:rPr>
              <a:t>Sensor</a:t>
            </a:r>
            <a:endParaRPr sz="1071" dirty="0">
              <a:latin typeface="Arial"/>
              <a:cs typeface="Arial"/>
            </a:endParaRPr>
          </a:p>
          <a:p>
            <a:pPr marL="86580" marR="79159" algn="just">
              <a:lnSpc>
                <a:spcPct val="144600"/>
              </a:lnSpc>
              <a:spcBef>
                <a:spcPts val="614"/>
              </a:spcBef>
            </a:pPr>
            <a:r>
              <a:rPr sz="1071" dirty="0">
                <a:latin typeface="Arial"/>
                <a:cs typeface="Arial"/>
              </a:rPr>
              <a:t>Carbon</a:t>
            </a:r>
            <a:r>
              <a:rPr sz="1071" spc="29" dirty="0">
                <a:latin typeface="Arial"/>
                <a:cs typeface="Arial"/>
              </a:rPr>
              <a:t> </a:t>
            </a:r>
            <a:r>
              <a:rPr sz="1071" dirty="0">
                <a:latin typeface="Arial"/>
                <a:cs typeface="Arial"/>
              </a:rPr>
              <a:t>dioxide</a:t>
            </a:r>
            <a:r>
              <a:rPr sz="1071" spc="29" dirty="0">
                <a:latin typeface="Arial"/>
                <a:cs typeface="Arial"/>
              </a:rPr>
              <a:t> </a:t>
            </a:r>
            <a:r>
              <a:rPr sz="1071" dirty="0">
                <a:latin typeface="Arial"/>
                <a:cs typeface="Arial"/>
              </a:rPr>
              <a:t>(CO</a:t>
            </a:r>
            <a:r>
              <a:rPr sz="1071" dirty="0">
                <a:latin typeface="Tinos"/>
                <a:cs typeface="Tinos"/>
              </a:rPr>
              <a:t>₂</a:t>
            </a:r>
            <a:r>
              <a:rPr sz="1071" dirty="0">
                <a:latin typeface="Arial"/>
                <a:cs typeface="Arial"/>
              </a:rPr>
              <a:t>)</a:t>
            </a:r>
            <a:r>
              <a:rPr sz="1071" spc="29" dirty="0">
                <a:latin typeface="Arial"/>
                <a:cs typeface="Arial"/>
              </a:rPr>
              <a:t> </a:t>
            </a:r>
            <a:r>
              <a:rPr sz="1071" dirty="0">
                <a:latin typeface="Arial"/>
                <a:cs typeface="Arial"/>
              </a:rPr>
              <a:t>emitted</a:t>
            </a:r>
            <a:r>
              <a:rPr sz="1071" spc="34" dirty="0">
                <a:latin typeface="Arial"/>
                <a:cs typeface="Arial"/>
              </a:rPr>
              <a:t> </a:t>
            </a:r>
            <a:r>
              <a:rPr sz="1071" dirty="0">
                <a:latin typeface="Arial"/>
                <a:cs typeface="Arial"/>
              </a:rPr>
              <a:t>just</a:t>
            </a:r>
            <a:r>
              <a:rPr sz="1071" spc="29" dirty="0">
                <a:latin typeface="Arial"/>
                <a:cs typeface="Arial"/>
              </a:rPr>
              <a:t> </a:t>
            </a:r>
            <a:r>
              <a:rPr sz="1071" dirty="0">
                <a:latin typeface="Arial"/>
                <a:cs typeface="Arial"/>
              </a:rPr>
              <a:t>by</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vehicle</a:t>
            </a:r>
            <a:r>
              <a:rPr sz="1071" spc="29" dirty="0">
                <a:latin typeface="Arial"/>
                <a:cs typeface="Arial"/>
              </a:rPr>
              <a:t> </a:t>
            </a:r>
            <a:r>
              <a:rPr sz="1071" dirty="0">
                <a:latin typeface="Arial"/>
                <a:cs typeface="Arial"/>
              </a:rPr>
              <a:t>occupants</a:t>
            </a:r>
            <a:r>
              <a:rPr sz="1071" spc="29" dirty="0">
                <a:latin typeface="Arial"/>
                <a:cs typeface="Arial"/>
              </a:rPr>
              <a:t> </a:t>
            </a:r>
            <a:r>
              <a:rPr sz="1071" dirty="0">
                <a:latin typeface="Arial"/>
                <a:cs typeface="Arial"/>
              </a:rPr>
              <a:t>can</a:t>
            </a:r>
            <a:r>
              <a:rPr sz="1071" spc="29" dirty="0">
                <a:latin typeface="Arial"/>
                <a:cs typeface="Arial"/>
              </a:rPr>
              <a:t> </a:t>
            </a:r>
            <a:r>
              <a:rPr sz="1071" dirty="0">
                <a:latin typeface="Arial"/>
                <a:cs typeface="Arial"/>
              </a:rPr>
              <a:t>build</a:t>
            </a:r>
            <a:r>
              <a:rPr sz="1071" spc="29" dirty="0">
                <a:latin typeface="Arial"/>
                <a:cs typeface="Arial"/>
              </a:rPr>
              <a:t> </a:t>
            </a:r>
            <a:r>
              <a:rPr sz="1071" dirty="0">
                <a:latin typeface="Arial"/>
                <a:cs typeface="Arial"/>
              </a:rPr>
              <a:t>up</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CO</a:t>
            </a:r>
            <a:r>
              <a:rPr sz="1023" baseline="-7936" dirty="0">
                <a:latin typeface="Arial"/>
                <a:cs typeface="Arial"/>
              </a:rPr>
              <a:t>2</a:t>
            </a:r>
            <a:r>
              <a:rPr sz="1023" spc="204" baseline="-7936" dirty="0">
                <a:latin typeface="Arial"/>
                <a:cs typeface="Arial"/>
              </a:rPr>
              <a:t> </a:t>
            </a:r>
            <a:r>
              <a:rPr sz="1071" spc="-10" dirty="0">
                <a:latin typeface="Arial"/>
                <a:cs typeface="Arial"/>
              </a:rPr>
              <a:t>concentration </a:t>
            </a:r>
            <a:r>
              <a:rPr sz="1071" dirty="0">
                <a:latin typeface="Arial"/>
                <a:cs typeface="Arial"/>
              </a:rPr>
              <a:t>levels</a:t>
            </a:r>
            <a:r>
              <a:rPr sz="1071" spc="-29" dirty="0">
                <a:latin typeface="Arial"/>
                <a:cs typeface="Arial"/>
              </a:rPr>
              <a:t> </a:t>
            </a:r>
            <a:r>
              <a:rPr sz="1071" dirty="0">
                <a:latin typeface="Arial"/>
                <a:cs typeface="Arial"/>
              </a:rPr>
              <a:t>inside</a:t>
            </a:r>
            <a:r>
              <a:rPr sz="1071" spc="-29"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modern,</a:t>
            </a:r>
            <a:r>
              <a:rPr sz="1071" spc="-24" dirty="0">
                <a:latin typeface="Arial"/>
                <a:cs typeface="Arial"/>
              </a:rPr>
              <a:t> </a:t>
            </a:r>
            <a:r>
              <a:rPr sz="1071" dirty="0">
                <a:latin typeface="Arial"/>
                <a:cs typeface="Arial"/>
              </a:rPr>
              <a:t>sealed</a:t>
            </a:r>
            <a:r>
              <a:rPr sz="1071" spc="-29" dirty="0">
                <a:latin typeface="Arial"/>
                <a:cs typeface="Arial"/>
              </a:rPr>
              <a:t> </a:t>
            </a:r>
            <a:r>
              <a:rPr sz="1071" dirty="0">
                <a:latin typeface="Arial"/>
                <a:cs typeface="Arial"/>
              </a:rPr>
              <a:t>vehicle</a:t>
            </a:r>
            <a:r>
              <a:rPr sz="1071" spc="-24"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HVAC</a:t>
            </a:r>
            <a:r>
              <a:rPr sz="1071" spc="-2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recirculation</a:t>
            </a:r>
            <a:r>
              <a:rPr sz="1071" spc="-24" dirty="0">
                <a:latin typeface="Arial"/>
                <a:cs typeface="Arial"/>
              </a:rPr>
              <a:t> </a:t>
            </a:r>
            <a:r>
              <a:rPr sz="1071" dirty="0">
                <a:latin typeface="Arial"/>
                <a:cs typeface="Arial"/>
              </a:rPr>
              <a:t>position.</a:t>
            </a:r>
            <a:r>
              <a:rPr sz="1071" spc="-29" dirty="0">
                <a:latin typeface="Arial"/>
                <a:cs typeface="Arial"/>
              </a:rPr>
              <a:t> </a:t>
            </a:r>
            <a:r>
              <a:rPr sz="1071" spc="-10" dirty="0">
                <a:latin typeface="Arial"/>
                <a:cs typeface="Arial"/>
              </a:rPr>
              <a:t>These </a:t>
            </a:r>
            <a:r>
              <a:rPr sz="1071" dirty="0">
                <a:latin typeface="Arial"/>
                <a:cs typeface="Arial"/>
              </a:rPr>
              <a:t>high</a:t>
            </a:r>
            <a:r>
              <a:rPr sz="1071" spc="-29" dirty="0">
                <a:latin typeface="Arial"/>
                <a:cs typeface="Arial"/>
              </a:rPr>
              <a:t> </a:t>
            </a:r>
            <a:r>
              <a:rPr sz="1071" dirty="0">
                <a:latin typeface="Arial"/>
                <a:cs typeface="Arial"/>
              </a:rPr>
              <a:t>levels</a:t>
            </a:r>
            <a:r>
              <a:rPr sz="1071" spc="-2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carbon</a:t>
            </a:r>
            <a:r>
              <a:rPr sz="1071" spc="-24" dirty="0">
                <a:latin typeface="Arial"/>
                <a:cs typeface="Arial"/>
              </a:rPr>
              <a:t> </a:t>
            </a:r>
            <a:r>
              <a:rPr sz="1071" dirty="0">
                <a:latin typeface="Arial"/>
                <a:cs typeface="Arial"/>
              </a:rPr>
              <a:t>dioxide</a:t>
            </a:r>
            <a:r>
              <a:rPr sz="1071" spc="-24" dirty="0">
                <a:latin typeface="Arial"/>
                <a:cs typeface="Arial"/>
              </a:rPr>
              <a:t> </a:t>
            </a:r>
            <a:r>
              <a:rPr sz="1071" dirty="0">
                <a:latin typeface="Arial"/>
                <a:cs typeface="Arial"/>
              </a:rPr>
              <a:t>can</a:t>
            </a:r>
            <a:r>
              <a:rPr sz="1071" spc="-34" dirty="0">
                <a:latin typeface="Arial"/>
                <a:cs typeface="Arial"/>
              </a:rPr>
              <a:t> </a:t>
            </a:r>
            <a:r>
              <a:rPr sz="1071" dirty="0">
                <a:latin typeface="Arial"/>
                <a:cs typeface="Arial"/>
              </a:rPr>
              <a:t>cause</a:t>
            </a:r>
            <a:r>
              <a:rPr sz="1071" spc="-24" dirty="0">
                <a:latin typeface="Arial"/>
                <a:cs typeface="Arial"/>
              </a:rPr>
              <a:t> </a:t>
            </a:r>
            <a:r>
              <a:rPr sz="1071" spc="-10" dirty="0">
                <a:latin typeface="Arial"/>
                <a:cs typeface="Arial"/>
              </a:rPr>
              <a:t>drowsiness.</a:t>
            </a:r>
            <a:endParaRPr sz="1071" dirty="0">
              <a:latin typeface="Arial"/>
              <a:cs typeface="Arial"/>
            </a:endParaRPr>
          </a:p>
          <a:p>
            <a:pPr marL="86580" marR="79159" algn="just">
              <a:lnSpc>
                <a:spcPct val="145000"/>
              </a:lnSpc>
              <a:spcBef>
                <a:spcPts val="570"/>
              </a:spcBef>
            </a:pPr>
            <a:r>
              <a:rPr sz="1071" dirty="0">
                <a:latin typeface="Arial"/>
                <a:cs typeface="Arial"/>
              </a:rPr>
              <a:t>The</a:t>
            </a:r>
            <a:r>
              <a:rPr sz="1071" spc="-34" dirty="0">
                <a:latin typeface="Arial"/>
                <a:cs typeface="Arial"/>
              </a:rPr>
              <a:t> </a:t>
            </a:r>
            <a:r>
              <a:rPr sz="1071" dirty="0">
                <a:latin typeface="Arial"/>
                <a:cs typeface="Arial"/>
              </a:rPr>
              <a:t>adaptive</a:t>
            </a:r>
            <a:r>
              <a:rPr sz="1071" spc="-29" dirty="0">
                <a:latin typeface="Arial"/>
                <a:cs typeface="Arial"/>
              </a:rPr>
              <a:t> </a:t>
            </a:r>
            <a:r>
              <a:rPr sz="1071" dirty="0">
                <a:latin typeface="Arial"/>
                <a:cs typeface="Arial"/>
              </a:rPr>
              <a:t>air</a:t>
            </a:r>
            <a:r>
              <a:rPr sz="1071" spc="-29" dirty="0">
                <a:latin typeface="Arial"/>
                <a:cs typeface="Arial"/>
              </a:rPr>
              <a:t> </a:t>
            </a:r>
            <a:r>
              <a:rPr sz="1071" spc="-10" dirty="0">
                <a:latin typeface="Arial"/>
                <a:cs typeface="Arial"/>
              </a:rPr>
              <a:t>recirculation</a:t>
            </a:r>
            <a:r>
              <a:rPr sz="1071" spc="-34" dirty="0">
                <a:latin typeface="Arial"/>
                <a:cs typeface="Arial"/>
              </a:rPr>
              <a:t> </a:t>
            </a:r>
            <a:r>
              <a:rPr sz="1071" dirty="0">
                <a:latin typeface="Arial"/>
                <a:cs typeface="Arial"/>
              </a:rPr>
              <a:t>system</a:t>
            </a:r>
            <a:r>
              <a:rPr sz="1071" spc="-34" dirty="0">
                <a:latin typeface="Arial"/>
                <a:cs typeface="Arial"/>
              </a:rPr>
              <a:t> </a:t>
            </a:r>
            <a:r>
              <a:rPr sz="1071" spc="-10" dirty="0">
                <a:latin typeface="Arial"/>
                <a:cs typeface="Arial"/>
              </a:rPr>
              <a:t>continuously</a:t>
            </a:r>
            <a:r>
              <a:rPr sz="1071" spc="-29" dirty="0">
                <a:latin typeface="Arial"/>
                <a:cs typeface="Arial"/>
              </a:rPr>
              <a:t> </a:t>
            </a:r>
            <a:r>
              <a:rPr sz="1071" dirty="0">
                <a:latin typeface="Arial"/>
                <a:cs typeface="Arial"/>
              </a:rPr>
              <a:t>monitors</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quality</a:t>
            </a:r>
            <a:r>
              <a:rPr sz="1071" spc="-2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cabin</a:t>
            </a:r>
            <a:r>
              <a:rPr sz="1071" spc="-34"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terms</a:t>
            </a:r>
            <a:r>
              <a:rPr sz="1071" spc="-29" dirty="0">
                <a:latin typeface="Arial"/>
                <a:cs typeface="Arial"/>
              </a:rPr>
              <a:t> </a:t>
            </a:r>
            <a:r>
              <a:rPr sz="1071" spc="-24" dirty="0">
                <a:latin typeface="Arial"/>
                <a:cs typeface="Arial"/>
              </a:rPr>
              <a:t>of </a:t>
            </a:r>
            <a:r>
              <a:rPr sz="1071" dirty="0">
                <a:latin typeface="Arial"/>
                <a:cs typeface="Arial"/>
              </a:rPr>
              <a:t>O</a:t>
            </a:r>
            <a:r>
              <a:rPr sz="1023" baseline="-7936" dirty="0">
                <a:latin typeface="Arial"/>
                <a:cs typeface="Arial"/>
              </a:rPr>
              <a:t>2</a:t>
            </a:r>
            <a:r>
              <a:rPr sz="1023" spc="190" baseline="-7936"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a:t>
            </a:r>
            <a:r>
              <a:rPr sz="1023" baseline="-7936" dirty="0">
                <a:latin typeface="Arial"/>
                <a:cs typeface="Arial"/>
              </a:rPr>
              <a:t>2</a:t>
            </a:r>
            <a:r>
              <a:rPr sz="1023" spc="190" baseline="-7936" dirty="0">
                <a:latin typeface="Arial"/>
                <a:cs typeface="Arial"/>
              </a:rPr>
              <a:t> </a:t>
            </a:r>
            <a:r>
              <a:rPr sz="1071" dirty="0">
                <a:latin typeface="Arial"/>
                <a:cs typeface="Arial"/>
              </a:rPr>
              <a:t>concentration.</a:t>
            </a:r>
            <a:r>
              <a:rPr sz="1071" spc="19" dirty="0">
                <a:latin typeface="Arial"/>
                <a:cs typeface="Arial"/>
              </a:rPr>
              <a:t> </a:t>
            </a:r>
            <a:r>
              <a:rPr sz="1071" dirty="0">
                <a:latin typeface="Arial"/>
                <a:cs typeface="Arial"/>
              </a:rPr>
              <a:t>When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level</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carbon</a:t>
            </a:r>
            <a:r>
              <a:rPr sz="1071" spc="15" dirty="0">
                <a:latin typeface="Arial"/>
                <a:cs typeface="Arial"/>
              </a:rPr>
              <a:t> </a:t>
            </a:r>
            <a:r>
              <a:rPr sz="1071" dirty="0">
                <a:latin typeface="Arial"/>
                <a:cs typeface="Arial"/>
              </a:rPr>
              <a:t>dioxide</a:t>
            </a:r>
            <a:r>
              <a:rPr sz="1071" spc="15" dirty="0">
                <a:latin typeface="Arial"/>
                <a:cs typeface="Arial"/>
              </a:rPr>
              <a:t> </a:t>
            </a:r>
            <a:r>
              <a:rPr sz="1071" dirty="0">
                <a:latin typeface="Arial"/>
                <a:cs typeface="Arial"/>
              </a:rPr>
              <a:t>(CO</a:t>
            </a:r>
            <a:r>
              <a:rPr sz="1071" dirty="0">
                <a:latin typeface="Tinos"/>
                <a:cs typeface="Tinos"/>
              </a:rPr>
              <a:t>₂</a:t>
            </a:r>
            <a:r>
              <a:rPr sz="1071" dirty="0">
                <a:latin typeface="Arial"/>
                <a:cs typeface="Arial"/>
              </a:rPr>
              <a:t>)</a:t>
            </a:r>
            <a:r>
              <a:rPr sz="1071" spc="19"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cabin</a:t>
            </a:r>
            <a:r>
              <a:rPr sz="1071" spc="10" dirty="0">
                <a:latin typeface="Arial"/>
                <a:cs typeface="Arial"/>
              </a:rPr>
              <a:t> </a:t>
            </a:r>
            <a:r>
              <a:rPr sz="1071" dirty="0">
                <a:latin typeface="Arial"/>
                <a:cs typeface="Arial"/>
              </a:rPr>
              <a:t>exceeds</a:t>
            </a:r>
            <a:r>
              <a:rPr sz="1071" spc="15" dirty="0">
                <a:latin typeface="Arial"/>
                <a:cs typeface="Arial"/>
              </a:rPr>
              <a:t> </a:t>
            </a:r>
            <a:r>
              <a:rPr sz="1071" spc="-24" dirty="0">
                <a:latin typeface="Arial"/>
                <a:cs typeface="Arial"/>
              </a:rPr>
              <a:t>the </a:t>
            </a:r>
            <a:r>
              <a:rPr sz="1071" dirty="0">
                <a:latin typeface="Arial"/>
                <a:cs typeface="Arial"/>
              </a:rPr>
              <a:t>threshold</a:t>
            </a:r>
            <a:r>
              <a:rPr sz="1071" spc="-24" dirty="0">
                <a:latin typeface="Arial"/>
                <a:cs typeface="Arial"/>
              </a:rPr>
              <a:t> </a:t>
            </a:r>
            <a:r>
              <a:rPr sz="1071" dirty="0">
                <a:latin typeface="Arial"/>
                <a:cs typeface="Arial"/>
              </a:rPr>
              <a:t>limits,</a:t>
            </a:r>
            <a:r>
              <a:rPr sz="1071" spc="-24"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signals</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HVAC</a:t>
            </a:r>
            <a:r>
              <a:rPr sz="1071" spc="-2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introduce</a:t>
            </a:r>
            <a:r>
              <a:rPr sz="1071" spc="-29" dirty="0">
                <a:latin typeface="Arial"/>
                <a:cs typeface="Arial"/>
              </a:rPr>
              <a:t> </a:t>
            </a:r>
            <a:r>
              <a:rPr sz="1071" dirty="0">
                <a:latin typeface="Arial"/>
                <a:cs typeface="Arial"/>
              </a:rPr>
              <a:t>fresh</a:t>
            </a:r>
            <a:r>
              <a:rPr sz="1071" spc="-24" dirty="0">
                <a:latin typeface="Arial"/>
                <a:cs typeface="Arial"/>
              </a:rPr>
              <a:t> </a:t>
            </a:r>
            <a:r>
              <a:rPr sz="1071" spc="-19" dirty="0">
                <a:latin typeface="Arial"/>
                <a:cs typeface="Arial"/>
              </a:rPr>
              <a:t>air.</a:t>
            </a:r>
            <a:endParaRPr sz="1071" dirty="0">
              <a:latin typeface="Arial"/>
              <a:cs typeface="Arial"/>
            </a:endParaRPr>
          </a:p>
          <a:p>
            <a:pPr marL="528136" lvl="2" indent="-441557" algn="just">
              <a:spcBef>
                <a:spcPts val="1144"/>
              </a:spcBef>
              <a:buFont typeface="Arial"/>
              <a:buAutoNum type="arabicPeriod" startAt="7"/>
              <a:tabLst>
                <a:tab pos="528136" algn="l"/>
              </a:tabLst>
            </a:pPr>
            <a:r>
              <a:rPr sz="1071" b="1" dirty="0">
                <a:latin typeface="Arial"/>
                <a:cs typeface="Arial"/>
              </a:rPr>
              <a:t>Windscreen</a:t>
            </a:r>
            <a:r>
              <a:rPr sz="1071" b="1" spc="-58" dirty="0">
                <a:latin typeface="Arial"/>
                <a:cs typeface="Arial"/>
              </a:rPr>
              <a:t> </a:t>
            </a:r>
            <a:r>
              <a:rPr sz="1071" b="1" dirty="0">
                <a:latin typeface="Arial"/>
                <a:cs typeface="Arial"/>
              </a:rPr>
              <a:t>Fogging</a:t>
            </a:r>
            <a:r>
              <a:rPr sz="1071" b="1" spc="-54" dirty="0">
                <a:latin typeface="Arial"/>
                <a:cs typeface="Arial"/>
              </a:rPr>
              <a:t> </a:t>
            </a:r>
            <a:r>
              <a:rPr sz="1071" b="1" spc="-10" dirty="0">
                <a:latin typeface="Arial"/>
                <a:cs typeface="Arial"/>
              </a:rPr>
              <a:t>Sensors</a:t>
            </a:r>
            <a:endParaRPr sz="1071" dirty="0">
              <a:latin typeface="Arial"/>
              <a:cs typeface="Arial"/>
            </a:endParaRPr>
          </a:p>
          <a:p>
            <a:pPr marL="86580" marR="80395" algn="just">
              <a:lnSpc>
                <a:spcPct val="143800"/>
              </a:lnSpc>
              <a:spcBef>
                <a:spcPts val="589"/>
              </a:spcBef>
            </a:pPr>
            <a:r>
              <a:rPr sz="1071" dirty="0">
                <a:latin typeface="Arial"/>
                <a:cs typeface="Arial"/>
              </a:rPr>
              <a:t>Fog</a:t>
            </a:r>
            <a:r>
              <a:rPr sz="1071" spc="15"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inhibit</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driver's</a:t>
            </a:r>
            <a:r>
              <a:rPr sz="1071" spc="19" dirty="0">
                <a:latin typeface="Arial"/>
                <a:cs typeface="Arial"/>
              </a:rPr>
              <a:t> </a:t>
            </a:r>
            <a:r>
              <a:rPr sz="1071" dirty="0">
                <a:latin typeface="Arial"/>
                <a:cs typeface="Arial"/>
              </a:rPr>
              <a:t>vision</a:t>
            </a:r>
            <a:r>
              <a:rPr sz="1071" spc="19"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has</a:t>
            </a:r>
            <a:r>
              <a:rPr sz="1071" spc="24" dirty="0">
                <a:latin typeface="Arial"/>
                <a:cs typeface="Arial"/>
              </a:rPr>
              <a:t> </a:t>
            </a:r>
            <a:r>
              <a:rPr sz="1071" dirty="0">
                <a:latin typeface="Arial"/>
                <a:cs typeface="Arial"/>
              </a:rPr>
              <a:t>been</a:t>
            </a:r>
            <a:r>
              <a:rPr sz="1071" spc="15" dirty="0">
                <a:latin typeface="Arial"/>
                <a:cs typeface="Arial"/>
              </a:rPr>
              <a:t> </a:t>
            </a:r>
            <a:r>
              <a:rPr sz="1071" dirty="0">
                <a:latin typeface="Arial"/>
                <a:cs typeface="Arial"/>
              </a:rPr>
              <a:t>among</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highest</a:t>
            </a:r>
            <a:r>
              <a:rPr sz="1071" spc="19" dirty="0">
                <a:latin typeface="Arial"/>
                <a:cs typeface="Arial"/>
              </a:rPr>
              <a:t> </a:t>
            </a:r>
            <a:r>
              <a:rPr sz="1071" dirty="0">
                <a:latin typeface="Arial"/>
                <a:cs typeface="Arial"/>
              </a:rPr>
              <a:t>HVAC</a:t>
            </a:r>
            <a:r>
              <a:rPr sz="1071" spc="15" dirty="0">
                <a:latin typeface="Arial"/>
                <a:cs typeface="Arial"/>
              </a:rPr>
              <a:t> </a:t>
            </a:r>
            <a:r>
              <a:rPr sz="1071" dirty="0">
                <a:latin typeface="Arial"/>
                <a:cs typeface="Arial"/>
              </a:rPr>
              <a:t>complaint</a:t>
            </a:r>
            <a:r>
              <a:rPr sz="1071" spc="19" dirty="0">
                <a:latin typeface="Arial"/>
                <a:cs typeface="Arial"/>
              </a:rPr>
              <a:t> </a:t>
            </a:r>
            <a:r>
              <a:rPr sz="1071" dirty="0">
                <a:latin typeface="Arial"/>
                <a:cs typeface="Arial"/>
              </a:rPr>
              <a:t>among</a:t>
            </a:r>
            <a:r>
              <a:rPr sz="1071" spc="15" dirty="0">
                <a:latin typeface="Arial"/>
                <a:cs typeface="Arial"/>
              </a:rPr>
              <a:t> </a:t>
            </a:r>
            <a:r>
              <a:rPr sz="1071" spc="-24" dirty="0">
                <a:latin typeface="Arial"/>
                <a:cs typeface="Arial"/>
              </a:rPr>
              <a:t>the </a:t>
            </a:r>
            <a:r>
              <a:rPr sz="1071" dirty="0">
                <a:latin typeface="Arial"/>
                <a:cs typeface="Arial"/>
              </a:rPr>
              <a:t>users.</a:t>
            </a:r>
            <a:r>
              <a:rPr sz="1071" spc="-10" dirty="0">
                <a:latin typeface="Arial"/>
                <a:cs typeface="Arial"/>
              </a:rPr>
              <a:t> </a:t>
            </a:r>
            <a:r>
              <a:rPr sz="1071" dirty="0">
                <a:latin typeface="Arial"/>
                <a:cs typeface="Arial"/>
              </a:rPr>
              <a:t>An</a:t>
            </a:r>
            <a:r>
              <a:rPr sz="1071" spc="-10" dirty="0">
                <a:latin typeface="Arial"/>
                <a:cs typeface="Arial"/>
              </a:rPr>
              <a:t> </a:t>
            </a:r>
            <a:r>
              <a:rPr sz="1071" dirty="0">
                <a:latin typeface="Arial"/>
                <a:cs typeface="Arial"/>
              </a:rPr>
              <a:t>automatic</a:t>
            </a:r>
            <a:r>
              <a:rPr sz="1071" spc="-10" dirty="0">
                <a:latin typeface="Arial"/>
                <a:cs typeface="Arial"/>
              </a:rPr>
              <a:t> </a:t>
            </a:r>
            <a:r>
              <a:rPr sz="1071" dirty="0">
                <a:latin typeface="Arial"/>
                <a:cs typeface="Arial"/>
              </a:rPr>
              <a:t>fog</a:t>
            </a:r>
            <a:r>
              <a:rPr sz="1071" spc="-10" dirty="0">
                <a:latin typeface="Arial"/>
                <a:cs typeface="Arial"/>
              </a:rPr>
              <a:t> </a:t>
            </a:r>
            <a:r>
              <a:rPr sz="1071" dirty="0">
                <a:latin typeface="Arial"/>
                <a:cs typeface="Arial"/>
              </a:rPr>
              <a:t>control</a:t>
            </a:r>
            <a:r>
              <a:rPr sz="1071" spc="-5" dirty="0">
                <a:latin typeface="Arial"/>
                <a:cs typeface="Arial"/>
              </a:rPr>
              <a:t> </a:t>
            </a:r>
            <a:r>
              <a:rPr sz="1071" dirty="0">
                <a:latin typeface="Arial"/>
                <a:cs typeface="Arial"/>
              </a:rPr>
              <a:t>system</a:t>
            </a:r>
            <a:r>
              <a:rPr sz="1071" spc="-10" dirty="0">
                <a:latin typeface="Arial"/>
                <a:cs typeface="Arial"/>
              </a:rPr>
              <a:t> </a:t>
            </a:r>
            <a:r>
              <a:rPr sz="1071" dirty="0">
                <a:latin typeface="Arial"/>
                <a:cs typeface="Arial"/>
              </a:rPr>
              <a:t>uses</a:t>
            </a:r>
            <a:r>
              <a:rPr sz="1071" spc="-5" dirty="0">
                <a:latin typeface="Arial"/>
                <a:cs typeface="Arial"/>
              </a:rPr>
              <a:t> </a:t>
            </a:r>
            <a:r>
              <a:rPr sz="1071" dirty="0">
                <a:latin typeface="Arial"/>
                <a:cs typeface="Arial"/>
              </a:rPr>
              <a:t>integrated</a:t>
            </a:r>
            <a:r>
              <a:rPr sz="1071" spc="-10" dirty="0">
                <a:latin typeface="Arial"/>
                <a:cs typeface="Arial"/>
              </a:rPr>
              <a:t> </a:t>
            </a:r>
            <a:r>
              <a:rPr sz="1071" dirty="0">
                <a:latin typeface="Arial"/>
                <a:cs typeface="Arial"/>
              </a:rPr>
              <a:t>humidity</a:t>
            </a:r>
            <a:r>
              <a:rPr sz="1071" spc="-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temperature</a:t>
            </a:r>
            <a:r>
              <a:rPr sz="1071" spc="-10" dirty="0">
                <a:latin typeface="Arial"/>
                <a:cs typeface="Arial"/>
              </a:rPr>
              <a:t> </a:t>
            </a:r>
            <a:r>
              <a:rPr sz="1071" dirty="0">
                <a:latin typeface="Arial"/>
                <a:cs typeface="Arial"/>
              </a:rPr>
              <a:t>sensor,</a:t>
            </a:r>
            <a:r>
              <a:rPr sz="1071" spc="-10" dirty="0">
                <a:latin typeface="Arial"/>
                <a:cs typeface="Arial"/>
              </a:rPr>
              <a:t> which </a:t>
            </a:r>
            <a:r>
              <a:rPr sz="1071" dirty="0">
                <a:latin typeface="Arial"/>
                <a:cs typeface="Arial"/>
              </a:rPr>
              <a:t>uses</a:t>
            </a:r>
            <a:r>
              <a:rPr sz="1071" spc="-2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controller</a:t>
            </a:r>
            <a:r>
              <a:rPr sz="1071" spc="-2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calculate</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dewpoint</a:t>
            </a:r>
            <a:r>
              <a:rPr sz="1071" spc="-24" dirty="0">
                <a:latin typeface="Arial"/>
                <a:cs typeface="Arial"/>
              </a:rPr>
              <a:t> </a:t>
            </a:r>
            <a:r>
              <a:rPr sz="1071" dirty="0">
                <a:latin typeface="Arial"/>
                <a:cs typeface="Arial"/>
              </a:rPr>
              <a:t>temperature</a:t>
            </a:r>
            <a:r>
              <a:rPr sz="1071" spc="-2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control</a:t>
            </a:r>
            <a:r>
              <a:rPr sz="1071" spc="-24" dirty="0">
                <a:latin typeface="Arial"/>
                <a:cs typeface="Arial"/>
              </a:rPr>
              <a:t> </a:t>
            </a:r>
            <a:r>
              <a:rPr sz="1071" dirty="0">
                <a:latin typeface="Arial"/>
                <a:cs typeface="Arial"/>
              </a:rPr>
              <a:t>unit</a:t>
            </a:r>
            <a:r>
              <a:rPr sz="1071" spc="-24" dirty="0">
                <a:latin typeface="Arial"/>
                <a:cs typeface="Arial"/>
              </a:rPr>
              <a:t> </a:t>
            </a:r>
            <a:r>
              <a:rPr sz="1071" dirty="0">
                <a:latin typeface="Arial"/>
                <a:cs typeface="Arial"/>
              </a:rPr>
              <a:t>adjusts</a:t>
            </a:r>
            <a:r>
              <a:rPr sz="1071" spc="-24" dirty="0">
                <a:latin typeface="Arial"/>
                <a:cs typeface="Arial"/>
              </a:rPr>
              <a:t> </a:t>
            </a:r>
            <a:r>
              <a:rPr sz="1071" dirty="0">
                <a:latin typeface="Arial"/>
                <a:cs typeface="Arial"/>
              </a:rPr>
              <a:t>the</a:t>
            </a:r>
            <a:r>
              <a:rPr sz="1071" spc="-29" dirty="0">
                <a:latin typeface="Arial"/>
                <a:cs typeface="Arial"/>
              </a:rPr>
              <a:t> </a:t>
            </a:r>
            <a:r>
              <a:rPr sz="1071" spc="-24" dirty="0">
                <a:latin typeface="Arial"/>
                <a:cs typeface="Arial"/>
              </a:rPr>
              <a:t>dry </a:t>
            </a:r>
            <a:r>
              <a:rPr sz="1071" dirty="0">
                <a:latin typeface="Arial"/>
                <a:cs typeface="Arial"/>
              </a:rPr>
              <a:t>air</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heating</a:t>
            </a:r>
            <a:r>
              <a:rPr sz="1071" spc="-15" dirty="0">
                <a:latin typeface="Arial"/>
                <a:cs typeface="Arial"/>
              </a:rPr>
              <a:t> </a:t>
            </a:r>
            <a:r>
              <a:rPr sz="1071" dirty="0">
                <a:latin typeface="Arial"/>
                <a:cs typeface="Arial"/>
              </a:rPr>
              <a:t>on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windshield</a:t>
            </a:r>
            <a:r>
              <a:rPr sz="1071" spc="-15"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sensing</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moisture</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condensation</a:t>
            </a:r>
            <a:r>
              <a:rPr sz="1071" spc="-15" dirty="0">
                <a:latin typeface="Arial"/>
                <a:cs typeface="Arial"/>
              </a:rPr>
              <a:t> </a:t>
            </a:r>
            <a:r>
              <a:rPr sz="1071" dirty="0">
                <a:latin typeface="Arial"/>
                <a:cs typeface="Arial"/>
              </a:rPr>
              <a:t>based</a:t>
            </a:r>
            <a:r>
              <a:rPr sz="1071" spc="-10" dirty="0">
                <a:latin typeface="Arial"/>
                <a:cs typeface="Arial"/>
              </a:rPr>
              <a:t> </a:t>
            </a:r>
            <a:r>
              <a:rPr sz="1071" dirty="0">
                <a:latin typeface="Arial"/>
                <a:cs typeface="Arial"/>
              </a:rPr>
              <a:t>on</a:t>
            </a:r>
            <a:r>
              <a:rPr sz="1071" spc="-15" dirty="0">
                <a:latin typeface="Arial"/>
                <a:cs typeface="Arial"/>
              </a:rPr>
              <a:t> </a:t>
            </a:r>
            <a:r>
              <a:rPr sz="1071" spc="-10" dirty="0">
                <a:latin typeface="Arial"/>
                <a:cs typeface="Arial"/>
              </a:rPr>
              <a:t>dewpoint temperature.</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53</a:t>
            </a:r>
          </a:p>
        </p:txBody>
      </p:sp>
      <p:sp>
        <p:nvSpPr>
          <p:cNvPr id="7" name="object 3">
            <a:extLst>
              <a:ext uri="{FF2B5EF4-FFF2-40B4-BE49-F238E27FC236}">
                <a16:creationId xmlns:a16="http://schemas.microsoft.com/office/drawing/2014/main" id="{2B065A84-A384-B531-AD5F-238A145220DD}"/>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989" y="888954"/>
            <a:ext cx="5813566" cy="3428402"/>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6184" algn="just">
              <a:lnSpc>
                <a:spcPct val="143700"/>
              </a:lnSpc>
            </a:pPr>
            <a:r>
              <a:rPr sz="1071" dirty="0">
                <a:latin typeface="Arial"/>
                <a:cs typeface="Arial"/>
              </a:rPr>
              <a:t>Some</a:t>
            </a:r>
            <a:r>
              <a:rPr sz="1071" spc="34" dirty="0">
                <a:latin typeface="Arial"/>
                <a:cs typeface="Arial"/>
              </a:rPr>
              <a:t> </a:t>
            </a:r>
            <a:r>
              <a:rPr sz="1071" dirty="0">
                <a:latin typeface="Arial"/>
                <a:cs typeface="Arial"/>
              </a:rPr>
              <a:t>systems</a:t>
            </a:r>
            <a:r>
              <a:rPr sz="1071" spc="39" dirty="0">
                <a:latin typeface="Arial"/>
                <a:cs typeface="Arial"/>
              </a:rPr>
              <a:t> </a:t>
            </a:r>
            <a:r>
              <a:rPr sz="1071" dirty="0">
                <a:latin typeface="Arial"/>
                <a:cs typeface="Arial"/>
              </a:rPr>
              <a:t>use</a:t>
            </a:r>
            <a:r>
              <a:rPr sz="1071" spc="39" dirty="0">
                <a:latin typeface="Arial"/>
                <a:cs typeface="Arial"/>
              </a:rPr>
              <a:t> </a:t>
            </a:r>
            <a:r>
              <a:rPr sz="1071" dirty="0">
                <a:latin typeface="Arial"/>
                <a:cs typeface="Arial"/>
              </a:rPr>
              <a:t>an</a:t>
            </a:r>
            <a:r>
              <a:rPr sz="1071" spc="34" dirty="0">
                <a:latin typeface="Arial"/>
                <a:cs typeface="Arial"/>
              </a:rPr>
              <a:t> </a:t>
            </a:r>
            <a:r>
              <a:rPr sz="1071" dirty="0">
                <a:latin typeface="Arial"/>
                <a:cs typeface="Arial"/>
              </a:rPr>
              <a:t>infrared</a:t>
            </a:r>
            <a:r>
              <a:rPr sz="1071" spc="39" dirty="0">
                <a:latin typeface="Arial"/>
                <a:cs typeface="Arial"/>
              </a:rPr>
              <a:t> </a:t>
            </a:r>
            <a:r>
              <a:rPr sz="1071" dirty="0">
                <a:latin typeface="Arial"/>
                <a:cs typeface="Arial"/>
              </a:rPr>
              <a:t>sensor</a:t>
            </a:r>
            <a:r>
              <a:rPr sz="1071" spc="39"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remotely</a:t>
            </a:r>
            <a:r>
              <a:rPr sz="1071" spc="39" dirty="0">
                <a:latin typeface="Arial"/>
                <a:cs typeface="Arial"/>
              </a:rPr>
              <a:t> </a:t>
            </a:r>
            <a:r>
              <a:rPr sz="1071" dirty="0">
                <a:latin typeface="Arial"/>
                <a:cs typeface="Arial"/>
              </a:rPr>
              <a:t>measures</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windshield</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side</a:t>
            </a:r>
            <a:r>
              <a:rPr sz="1071" spc="39" dirty="0">
                <a:latin typeface="Arial"/>
                <a:cs typeface="Arial"/>
              </a:rPr>
              <a:t> </a:t>
            </a:r>
            <a:r>
              <a:rPr sz="1071" spc="-10" dirty="0">
                <a:latin typeface="Arial"/>
                <a:cs typeface="Arial"/>
              </a:rPr>
              <a:t>window </a:t>
            </a:r>
            <a:r>
              <a:rPr sz="1071" dirty="0">
                <a:latin typeface="Arial"/>
                <a:cs typeface="Arial"/>
              </a:rPr>
              <a:t>temperatures</a:t>
            </a:r>
            <a:r>
              <a:rPr sz="1071" spc="39" dirty="0">
                <a:latin typeface="Arial"/>
                <a:cs typeface="Arial"/>
              </a:rPr>
              <a:t> </a:t>
            </a:r>
            <a:r>
              <a:rPr sz="1071" dirty="0">
                <a:latin typeface="Arial"/>
                <a:cs typeface="Arial"/>
              </a:rPr>
              <a:t>as</a:t>
            </a:r>
            <a:r>
              <a:rPr sz="1071" spc="39" dirty="0">
                <a:latin typeface="Arial"/>
                <a:cs typeface="Arial"/>
              </a:rPr>
              <a:t> </a:t>
            </a:r>
            <a:r>
              <a:rPr sz="1071" dirty="0">
                <a:latin typeface="Arial"/>
                <a:cs typeface="Arial"/>
              </a:rPr>
              <a:t>well.</a:t>
            </a:r>
            <a:r>
              <a:rPr sz="1071" spc="44" dirty="0">
                <a:latin typeface="Arial"/>
                <a:cs typeface="Arial"/>
              </a:rPr>
              <a:t> </a:t>
            </a:r>
            <a:r>
              <a:rPr sz="1071" dirty="0">
                <a:latin typeface="Arial"/>
                <a:cs typeface="Arial"/>
              </a:rPr>
              <a:t>These</a:t>
            </a:r>
            <a:r>
              <a:rPr sz="1071" spc="39" dirty="0">
                <a:latin typeface="Arial"/>
                <a:cs typeface="Arial"/>
              </a:rPr>
              <a:t> </a:t>
            </a:r>
            <a:r>
              <a:rPr sz="1071" dirty="0">
                <a:latin typeface="Arial"/>
                <a:cs typeface="Arial"/>
              </a:rPr>
              <a:t>sensors</a:t>
            </a:r>
            <a:r>
              <a:rPr sz="1071" spc="-15" dirty="0">
                <a:latin typeface="Arial"/>
                <a:cs typeface="Arial"/>
              </a:rPr>
              <a:t> </a:t>
            </a:r>
            <a:r>
              <a:rPr sz="1071" dirty="0">
                <a:latin typeface="Arial"/>
                <a:cs typeface="Arial"/>
              </a:rPr>
              <a:t>have</a:t>
            </a:r>
            <a:r>
              <a:rPr sz="1071" spc="44"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limitation</a:t>
            </a:r>
            <a:r>
              <a:rPr sz="1071" spc="39" dirty="0">
                <a:latin typeface="Arial"/>
                <a:cs typeface="Arial"/>
              </a:rPr>
              <a:t> </a:t>
            </a:r>
            <a:r>
              <a:rPr sz="1071" dirty="0">
                <a:latin typeface="Arial"/>
                <a:cs typeface="Arial"/>
              </a:rPr>
              <a:t>that</a:t>
            </a:r>
            <a:r>
              <a:rPr sz="1071" spc="44" dirty="0">
                <a:latin typeface="Arial"/>
                <a:cs typeface="Arial"/>
              </a:rPr>
              <a:t> </a:t>
            </a:r>
            <a:r>
              <a:rPr sz="1071" dirty="0">
                <a:latin typeface="Arial"/>
                <a:cs typeface="Arial"/>
              </a:rPr>
              <a:t>fogging</a:t>
            </a:r>
            <a:r>
              <a:rPr sz="1071" spc="39" dirty="0">
                <a:latin typeface="Arial"/>
                <a:cs typeface="Arial"/>
              </a:rPr>
              <a:t> </a:t>
            </a:r>
            <a:r>
              <a:rPr sz="1071" dirty="0">
                <a:latin typeface="Arial"/>
                <a:cs typeface="Arial"/>
              </a:rPr>
              <a:t>can</a:t>
            </a:r>
            <a:r>
              <a:rPr sz="1071" spc="39" dirty="0">
                <a:latin typeface="Arial"/>
                <a:cs typeface="Arial"/>
              </a:rPr>
              <a:t> </a:t>
            </a:r>
            <a:r>
              <a:rPr sz="1071" dirty="0">
                <a:latin typeface="Arial"/>
                <a:cs typeface="Arial"/>
              </a:rPr>
              <a:t>only</a:t>
            </a:r>
            <a:r>
              <a:rPr sz="1071" spc="39" dirty="0">
                <a:latin typeface="Arial"/>
                <a:cs typeface="Arial"/>
              </a:rPr>
              <a:t> </a:t>
            </a:r>
            <a:r>
              <a:rPr sz="1071" dirty="0">
                <a:latin typeface="Arial"/>
                <a:cs typeface="Arial"/>
              </a:rPr>
              <a:t>be</a:t>
            </a:r>
            <a:r>
              <a:rPr sz="1071" spc="39" dirty="0">
                <a:latin typeface="Arial"/>
                <a:cs typeface="Arial"/>
              </a:rPr>
              <a:t> </a:t>
            </a:r>
            <a:r>
              <a:rPr sz="1071" dirty="0">
                <a:latin typeface="Arial"/>
                <a:cs typeface="Arial"/>
              </a:rPr>
              <a:t>measured</a:t>
            </a:r>
            <a:r>
              <a:rPr sz="1071" spc="44" dirty="0">
                <a:latin typeface="Arial"/>
                <a:cs typeface="Arial"/>
              </a:rPr>
              <a:t> </a:t>
            </a:r>
            <a:r>
              <a:rPr sz="1071" dirty="0">
                <a:latin typeface="Arial"/>
                <a:cs typeface="Arial"/>
              </a:rPr>
              <a:t>on</a:t>
            </a:r>
            <a:r>
              <a:rPr sz="1071" spc="39" dirty="0">
                <a:latin typeface="Arial"/>
                <a:cs typeface="Arial"/>
              </a:rPr>
              <a:t> </a:t>
            </a:r>
            <a:r>
              <a:rPr sz="1071" spc="-49" dirty="0">
                <a:latin typeface="Arial"/>
                <a:cs typeface="Arial"/>
              </a:rPr>
              <a:t>a </a:t>
            </a:r>
            <a:r>
              <a:rPr sz="1071" dirty="0">
                <a:latin typeface="Arial"/>
                <a:cs typeface="Arial"/>
              </a:rPr>
              <a:t>particular</a:t>
            </a:r>
            <a:r>
              <a:rPr sz="1071" spc="-24" dirty="0">
                <a:latin typeface="Arial"/>
                <a:cs typeface="Arial"/>
              </a:rPr>
              <a:t> </a:t>
            </a:r>
            <a:r>
              <a:rPr sz="1071" dirty="0">
                <a:latin typeface="Arial"/>
                <a:cs typeface="Arial"/>
              </a:rPr>
              <a:t>spot</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windshield</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dirty</a:t>
            </a:r>
            <a:r>
              <a:rPr sz="1071" spc="-19" dirty="0">
                <a:latin typeface="Arial"/>
                <a:cs typeface="Arial"/>
              </a:rPr>
              <a:t> </a:t>
            </a:r>
            <a:r>
              <a:rPr sz="1071" dirty="0">
                <a:latin typeface="Arial"/>
                <a:cs typeface="Arial"/>
              </a:rPr>
              <a:t>windshield</a:t>
            </a:r>
            <a:r>
              <a:rPr sz="1071" spc="-24"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lead</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false</a:t>
            </a:r>
            <a:r>
              <a:rPr sz="1071" spc="-24" dirty="0">
                <a:latin typeface="Arial"/>
                <a:cs typeface="Arial"/>
              </a:rPr>
              <a:t> </a:t>
            </a:r>
            <a:r>
              <a:rPr sz="1071" spc="-10" dirty="0">
                <a:latin typeface="Arial"/>
                <a:cs typeface="Arial"/>
              </a:rPr>
              <a:t>triggers.</a:t>
            </a:r>
            <a:endParaRPr sz="1071" dirty="0">
              <a:latin typeface="Arial"/>
              <a:cs typeface="Arial"/>
            </a:endParaRPr>
          </a:p>
          <a:p>
            <a:pPr marL="12369" marR="4947" algn="just">
              <a:lnSpc>
                <a:spcPct val="143700"/>
              </a:lnSpc>
              <a:spcBef>
                <a:spcPts val="594"/>
              </a:spcBef>
            </a:pPr>
            <a:r>
              <a:rPr sz="1071" dirty="0">
                <a:latin typeface="Arial"/>
                <a:cs typeface="Arial"/>
              </a:rPr>
              <a:t>The</a:t>
            </a:r>
            <a:r>
              <a:rPr sz="1071" spc="-44" dirty="0">
                <a:latin typeface="Arial"/>
                <a:cs typeface="Arial"/>
              </a:rPr>
              <a:t> </a:t>
            </a:r>
            <a:r>
              <a:rPr sz="1071" dirty="0">
                <a:latin typeface="Arial"/>
                <a:cs typeface="Arial"/>
              </a:rPr>
              <a:t>other</a:t>
            </a:r>
            <a:r>
              <a:rPr sz="1071" spc="-39" dirty="0">
                <a:latin typeface="Arial"/>
                <a:cs typeface="Arial"/>
              </a:rPr>
              <a:t> </a:t>
            </a:r>
            <a:r>
              <a:rPr sz="1071" dirty="0">
                <a:latin typeface="Arial"/>
                <a:cs typeface="Arial"/>
              </a:rPr>
              <a:t>reliable</a:t>
            </a:r>
            <a:r>
              <a:rPr sz="1071" spc="-39" dirty="0">
                <a:latin typeface="Arial"/>
                <a:cs typeface="Arial"/>
              </a:rPr>
              <a:t> </a:t>
            </a:r>
            <a:r>
              <a:rPr sz="1071" dirty="0">
                <a:latin typeface="Arial"/>
                <a:cs typeface="Arial"/>
              </a:rPr>
              <a:t>means</a:t>
            </a:r>
            <a:r>
              <a:rPr sz="1071" spc="-4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current</a:t>
            </a:r>
            <a:r>
              <a:rPr sz="1071" spc="-39" dirty="0">
                <a:latin typeface="Arial"/>
                <a:cs typeface="Arial"/>
              </a:rPr>
              <a:t> </a:t>
            </a:r>
            <a:r>
              <a:rPr sz="1071" dirty="0">
                <a:latin typeface="Arial"/>
                <a:cs typeface="Arial"/>
              </a:rPr>
              <a:t>based</a:t>
            </a:r>
            <a:r>
              <a:rPr sz="1071" spc="-39" dirty="0">
                <a:latin typeface="Arial"/>
                <a:cs typeface="Arial"/>
              </a:rPr>
              <a:t> </a:t>
            </a:r>
            <a:r>
              <a:rPr sz="1071" dirty="0">
                <a:latin typeface="Arial"/>
                <a:cs typeface="Arial"/>
              </a:rPr>
              <a:t>fog</a:t>
            </a:r>
            <a:r>
              <a:rPr sz="1071" spc="-44" dirty="0">
                <a:latin typeface="Arial"/>
                <a:cs typeface="Arial"/>
              </a:rPr>
              <a:t> </a:t>
            </a:r>
            <a:r>
              <a:rPr sz="1071" dirty="0">
                <a:latin typeface="Arial"/>
                <a:cs typeface="Arial"/>
              </a:rPr>
              <a:t>sensor.</a:t>
            </a:r>
            <a:r>
              <a:rPr sz="1071" spc="-34" dirty="0">
                <a:latin typeface="Arial"/>
                <a:cs typeface="Arial"/>
              </a:rPr>
              <a:t> </a:t>
            </a:r>
            <a:r>
              <a:rPr sz="1071" dirty="0">
                <a:latin typeface="Arial"/>
                <a:cs typeface="Arial"/>
              </a:rPr>
              <a:t>This</a:t>
            </a:r>
            <a:r>
              <a:rPr sz="1071" spc="-44" dirty="0">
                <a:latin typeface="Arial"/>
                <a:cs typeface="Arial"/>
              </a:rPr>
              <a:t> </a:t>
            </a:r>
            <a:r>
              <a:rPr sz="1071" dirty="0">
                <a:latin typeface="Arial"/>
                <a:cs typeface="Arial"/>
              </a:rPr>
              <a:t>type</a:t>
            </a:r>
            <a:r>
              <a:rPr sz="1071" spc="-4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sensor</a:t>
            </a:r>
            <a:r>
              <a:rPr sz="1071" spc="-39" dirty="0">
                <a:latin typeface="Arial"/>
                <a:cs typeface="Arial"/>
              </a:rPr>
              <a:t> </a:t>
            </a:r>
            <a:r>
              <a:rPr sz="1071" dirty="0">
                <a:latin typeface="Arial"/>
                <a:cs typeface="Arial"/>
              </a:rPr>
              <a:t>detects</a:t>
            </a:r>
            <a:r>
              <a:rPr sz="1071" spc="-44" dirty="0">
                <a:latin typeface="Arial"/>
                <a:cs typeface="Arial"/>
              </a:rPr>
              <a:t> </a:t>
            </a:r>
            <a:r>
              <a:rPr sz="1071" dirty="0">
                <a:latin typeface="Arial"/>
                <a:cs typeface="Arial"/>
              </a:rPr>
              <a:t>fog</a:t>
            </a:r>
            <a:r>
              <a:rPr sz="1071" spc="-39" dirty="0">
                <a:latin typeface="Arial"/>
                <a:cs typeface="Arial"/>
              </a:rPr>
              <a:t> </a:t>
            </a:r>
            <a:r>
              <a:rPr sz="1071" spc="-10" dirty="0">
                <a:latin typeface="Arial"/>
                <a:cs typeface="Arial"/>
              </a:rPr>
              <a:t>formation </a:t>
            </a:r>
            <a:r>
              <a:rPr sz="1071" dirty="0">
                <a:latin typeface="Arial"/>
                <a:cs typeface="Arial"/>
              </a:rPr>
              <a:t>at</a:t>
            </a:r>
            <a:r>
              <a:rPr sz="1071" spc="-5" dirty="0">
                <a:latin typeface="Arial"/>
                <a:cs typeface="Arial"/>
              </a:rPr>
              <a:t> </a:t>
            </a:r>
            <a:r>
              <a:rPr sz="1071" dirty="0">
                <a:latin typeface="Arial"/>
                <a:cs typeface="Arial"/>
              </a:rPr>
              <a:t>the time</a:t>
            </a:r>
            <a:r>
              <a:rPr sz="1071" spc="-5" dirty="0">
                <a:latin typeface="Arial"/>
                <a:cs typeface="Arial"/>
              </a:rPr>
              <a:t> </a:t>
            </a:r>
            <a:r>
              <a:rPr sz="1071" dirty="0">
                <a:latin typeface="Arial"/>
                <a:cs typeface="Arial"/>
              </a:rPr>
              <a:t>the amount</a:t>
            </a:r>
            <a:r>
              <a:rPr sz="1071" spc="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fog is small, and</a:t>
            </a:r>
            <a:r>
              <a:rPr sz="1071" spc="-5" dirty="0">
                <a:latin typeface="Arial"/>
                <a:cs typeface="Arial"/>
              </a:rPr>
              <a:t> </a:t>
            </a:r>
            <a:r>
              <a:rPr sz="1071" dirty="0">
                <a:latin typeface="Arial"/>
                <a:cs typeface="Arial"/>
              </a:rPr>
              <a:t>fog is</a:t>
            </a:r>
            <a:r>
              <a:rPr sz="1071" spc="5" dirty="0">
                <a:latin typeface="Arial"/>
                <a:cs typeface="Arial"/>
              </a:rPr>
              <a:t> </a:t>
            </a:r>
            <a:r>
              <a:rPr sz="1071" dirty="0">
                <a:latin typeface="Arial"/>
                <a:cs typeface="Arial"/>
              </a:rPr>
              <a:t>not</a:t>
            </a:r>
            <a:r>
              <a:rPr sz="1071" spc="-5" dirty="0">
                <a:latin typeface="Arial"/>
                <a:cs typeface="Arial"/>
              </a:rPr>
              <a:t> </a:t>
            </a:r>
            <a:r>
              <a:rPr sz="1071" dirty="0">
                <a:latin typeface="Arial"/>
                <a:cs typeface="Arial"/>
              </a:rPr>
              <a:t>seen by the human eye.</a:t>
            </a:r>
            <a:r>
              <a:rPr sz="1071" spc="-5" dirty="0">
                <a:latin typeface="Arial"/>
                <a:cs typeface="Arial"/>
              </a:rPr>
              <a:t> </a:t>
            </a:r>
            <a:r>
              <a:rPr sz="1071" dirty="0">
                <a:latin typeface="Arial"/>
                <a:cs typeface="Arial"/>
              </a:rPr>
              <a:t>The control</a:t>
            </a:r>
            <a:r>
              <a:rPr sz="1071" spc="-5" dirty="0">
                <a:latin typeface="Arial"/>
                <a:cs typeface="Arial"/>
              </a:rPr>
              <a:t> </a:t>
            </a:r>
            <a:r>
              <a:rPr sz="1071" spc="-10" dirty="0">
                <a:latin typeface="Arial"/>
                <a:cs typeface="Arial"/>
              </a:rPr>
              <a:t>device </a:t>
            </a:r>
            <a:r>
              <a:rPr sz="1071" dirty="0">
                <a:latin typeface="Arial"/>
                <a:cs typeface="Arial"/>
              </a:rPr>
              <a:t>of</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sensor</a:t>
            </a:r>
            <a:r>
              <a:rPr sz="1071" spc="44" dirty="0">
                <a:latin typeface="Arial"/>
                <a:cs typeface="Arial"/>
              </a:rPr>
              <a:t> </a:t>
            </a:r>
            <a:r>
              <a:rPr sz="1071" dirty="0">
                <a:latin typeface="Arial"/>
                <a:cs typeface="Arial"/>
              </a:rPr>
              <a:t>easily</a:t>
            </a:r>
            <a:r>
              <a:rPr sz="1071" spc="44" dirty="0">
                <a:latin typeface="Arial"/>
                <a:cs typeface="Arial"/>
              </a:rPr>
              <a:t> </a:t>
            </a:r>
            <a:r>
              <a:rPr sz="1071" dirty="0">
                <a:latin typeface="Arial"/>
                <a:cs typeface="Arial"/>
              </a:rPr>
              <a:t>measures</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current</a:t>
            </a:r>
            <a:r>
              <a:rPr sz="1071" spc="44" dirty="0">
                <a:latin typeface="Arial"/>
                <a:cs typeface="Arial"/>
              </a:rPr>
              <a:t> </a:t>
            </a:r>
            <a:r>
              <a:rPr sz="1071" dirty="0">
                <a:latin typeface="Arial"/>
                <a:cs typeface="Arial"/>
              </a:rPr>
              <a:t>corresponding</a:t>
            </a:r>
            <a:r>
              <a:rPr sz="1071" spc="4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level</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moisture</a:t>
            </a:r>
            <a:r>
              <a:rPr sz="1071" spc="44"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interior </a:t>
            </a:r>
            <a:r>
              <a:rPr sz="1071" dirty="0">
                <a:latin typeface="Arial"/>
                <a:cs typeface="Arial"/>
              </a:rPr>
              <a:t>windshield</a:t>
            </a:r>
            <a:r>
              <a:rPr sz="1071" spc="-15" dirty="0">
                <a:latin typeface="Arial"/>
                <a:cs typeface="Arial"/>
              </a:rPr>
              <a:t> </a:t>
            </a:r>
            <a:r>
              <a:rPr sz="1071" spc="-10" dirty="0">
                <a:latin typeface="Arial"/>
                <a:cs typeface="Arial"/>
              </a:rPr>
              <a:t>independent</a:t>
            </a:r>
            <a:r>
              <a:rPr sz="1071" spc="-24"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temperature</a:t>
            </a:r>
            <a:r>
              <a:rPr sz="1071" spc="-15" dirty="0">
                <a:latin typeface="Arial"/>
                <a:cs typeface="Arial"/>
              </a:rPr>
              <a:t> </a:t>
            </a:r>
            <a:r>
              <a:rPr sz="1071" dirty="0">
                <a:latin typeface="Arial"/>
                <a:cs typeface="Arial"/>
              </a:rPr>
              <a:t>and</a:t>
            </a:r>
            <a:r>
              <a:rPr sz="1071" spc="-15" dirty="0">
                <a:latin typeface="Arial"/>
                <a:cs typeface="Arial"/>
              </a:rPr>
              <a:t> </a:t>
            </a:r>
            <a:r>
              <a:rPr sz="1071" spc="-10" dirty="0">
                <a:latin typeface="Arial"/>
                <a:cs typeface="Arial"/>
              </a:rPr>
              <a:t>humidity.</a:t>
            </a:r>
            <a:endParaRPr sz="1071" dirty="0">
              <a:latin typeface="Arial"/>
              <a:cs typeface="Arial"/>
            </a:endParaRPr>
          </a:p>
          <a:p>
            <a:pPr marL="12369" algn="just">
              <a:spcBef>
                <a:spcPts val="1149"/>
              </a:spcBef>
            </a:pPr>
            <a:r>
              <a:rPr sz="1071" b="1" dirty="0">
                <a:latin typeface="Arial"/>
                <a:cs typeface="Arial"/>
              </a:rPr>
              <a:t>3.8.8.</a:t>
            </a:r>
            <a:r>
              <a:rPr sz="1071" b="1" spc="97" dirty="0">
                <a:latin typeface="Arial"/>
                <a:cs typeface="Arial"/>
              </a:rPr>
              <a:t>  </a:t>
            </a:r>
            <a:r>
              <a:rPr sz="1071" b="1" dirty="0">
                <a:latin typeface="Arial"/>
                <a:cs typeface="Arial"/>
              </a:rPr>
              <a:t>Rain</a:t>
            </a:r>
            <a:r>
              <a:rPr sz="1071" b="1" spc="-5" dirty="0">
                <a:latin typeface="Arial"/>
                <a:cs typeface="Arial"/>
              </a:rPr>
              <a:t> </a:t>
            </a:r>
            <a:r>
              <a:rPr sz="1071" b="1" spc="-10" dirty="0">
                <a:latin typeface="Arial"/>
                <a:cs typeface="Arial"/>
              </a:rPr>
              <a:t>Sensors</a:t>
            </a:r>
            <a:endParaRPr sz="1071" dirty="0">
              <a:latin typeface="Arial"/>
              <a:cs typeface="Arial"/>
            </a:endParaRPr>
          </a:p>
          <a:p>
            <a:pPr marL="12369" marR="4947" algn="just">
              <a:lnSpc>
                <a:spcPct val="143700"/>
              </a:lnSpc>
              <a:spcBef>
                <a:spcPts val="584"/>
              </a:spcBef>
            </a:pPr>
            <a:r>
              <a:rPr sz="1071" dirty="0">
                <a:latin typeface="Arial"/>
                <a:cs typeface="Arial"/>
              </a:rPr>
              <a:t>A</a:t>
            </a:r>
            <a:r>
              <a:rPr sz="1071" spc="278" dirty="0">
                <a:latin typeface="Arial"/>
                <a:cs typeface="Arial"/>
              </a:rPr>
              <a:t> </a:t>
            </a:r>
            <a:r>
              <a:rPr sz="1071" dirty="0">
                <a:latin typeface="Arial"/>
                <a:cs typeface="Arial"/>
              </a:rPr>
              <a:t>rain</a:t>
            </a:r>
            <a:r>
              <a:rPr sz="1071" spc="282" dirty="0">
                <a:latin typeface="Arial"/>
                <a:cs typeface="Arial"/>
              </a:rPr>
              <a:t> </a:t>
            </a:r>
            <a:r>
              <a:rPr sz="1071" dirty="0">
                <a:latin typeface="Arial"/>
                <a:cs typeface="Arial"/>
              </a:rPr>
              <a:t>sensor</a:t>
            </a:r>
            <a:r>
              <a:rPr sz="1071" spc="282" dirty="0">
                <a:latin typeface="Arial"/>
                <a:cs typeface="Arial"/>
              </a:rPr>
              <a:t> </a:t>
            </a:r>
            <a:r>
              <a:rPr sz="1071" dirty="0">
                <a:latin typeface="Arial"/>
                <a:cs typeface="Arial"/>
              </a:rPr>
              <a:t>in</a:t>
            </a:r>
            <a:r>
              <a:rPr sz="1071" spc="278" dirty="0">
                <a:latin typeface="Arial"/>
                <a:cs typeface="Arial"/>
              </a:rPr>
              <a:t> </a:t>
            </a:r>
            <a:r>
              <a:rPr sz="1071" dirty="0">
                <a:latin typeface="Arial"/>
                <a:cs typeface="Arial"/>
              </a:rPr>
              <a:t>a</a:t>
            </a:r>
            <a:r>
              <a:rPr sz="1071" spc="278" dirty="0">
                <a:latin typeface="Arial"/>
                <a:cs typeface="Arial"/>
              </a:rPr>
              <a:t> </a:t>
            </a:r>
            <a:r>
              <a:rPr sz="1071" dirty="0">
                <a:latin typeface="Arial"/>
                <a:cs typeface="Arial"/>
              </a:rPr>
              <a:t>car</a:t>
            </a:r>
            <a:r>
              <a:rPr sz="1071" spc="278" dirty="0">
                <a:latin typeface="Arial"/>
                <a:cs typeface="Arial"/>
              </a:rPr>
              <a:t> </a:t>
            </a:r>
            <a:r>
              <a:rPr sz="1071" dirty="0">
                <a:latin typeface="Arial"/>
                <a:cs typeface="Arial"/>
              </a:rPr>
              <a:t>detects</a:t>
            </a:r>
            <a:r>
              <a:rPr sz="1071" spc="278" dirty="0">
                <a:latin typeface="Arial"/>
                <a:cs typeface="Arial"/>
              </a:rPr>
              <a:t> </a:t>
            </a:r>
            <a:r>
              <a:rPr sz="1071" dirty="0">
                <a:latin typeface="Arial"/>
                <a:cs typeface="Arial"/>
              </a:rPr>
              <a:t>any</a:t>
            </a:r>
            <a:r>
              <a:rPr sz="1071" spc="287" dirty="0">
                <a:latin typeface="Arial"/>
                <a:cs typeface="Arial"/>
              </a:rPr>
              <a:t> </a:t>
            </a:r>
            <a:r>
              <a:rPr sz="1071" dirty="0">
                <a:latin typeface="Arial"/>
                <a:cs typeface="Arial"/>
              </a:rPr>
              <a:t>rainfall</a:t>
            </a:r>
            <a:r>
              <a:rPr sz="1071" spc="282" dirty="0">
                <a:latin typeface="Arial"/>
                <a:cs typeface="Arial"/>
              </a:rPr>
              <a:t> </a:t>
            </a:r>
            <a:r>
              <a:rPr sz="1071" dirty="0">
                <a:latin typeface="Arial"/>
                <a:cs typeface="Arial"/>
              </a:rPr>
              <a:t>or</a:t>
            </a:r>
            <a:r>
              <a:rPr sz="1071" spc="273" dirty="0">
                <a:latin typeface="Arial"/>
                <a:cs typeface="Arial"/>
              </a:rPr>
              <a:t> </a:t>
            </a:r>
            <a:r>
              <a:rPr sz="1071" dirty="0">
                <a:latin typeface="Arial"/>
                <a:cs typeface="Arial"/>
              </a:rPr>
              <a:t>moisture</a:t>
            </a:r>
            <a:r>
              <a:rPr sz="1071" spc="282" dirty="0">
                <a:latin typeface="Arial"/>
                <a:cs typeface="Arial"/>
              </a:rPr>
              <a:t> </a:t>
            </a:r>
            <a:r>
              <a:rPr sz="1071" dirty="0">
                <a:latin typeface="Arial"/>
                <a:cs typeface="Arial"/>
              </a:rPr>
              <a:t>that</a:t>
            </a:r>
            <a:r>
              <a:rPr sz="1071" spc="287" dirty="0">
                <a:latin typeface="Arial"/>
                <a:cs typeface="Arial"/>
              </a:rPr>
              <a:t> </a:t>
            </a:r>
            <a:r>
              <a:rPr sz="1071" dirty="0">
                <a:latin typeface="Arial"/>
                <a:cs typeface="Arial"/>
              </a:rPr>
              <a:t>contacts</a:t>
            </a:r>
            <a:r>
              <a:rPr sz="1071" spc="282" dirty="0">
                <a:latin typeface="Arial"/>
                <a:cs typeface="Arial"/>
              </a:rPr>
              <a:t> </a:t>
            </a:r>
            <a:r>
              <a:rPr sz="1071" dirty="0">
                <a:latin typeface="Arial"/>
                <a:cs typeface="Arial"/>
              </a:rPr>
              <a:t>the</a:t>
            </a:r>
            <a:r>
              <a:rPr sz="1071" spc="282" dirty="0">
                <a:latin typeface="Arial"/>
                <a:cs typeface="Arial"/>
              </a:rPr>
              <a:t> </a:t>
            </a:r>
            <a:r>
              <a:rPr sz="1071" dirty="0">
                <a:latin typeface="Arial"/>
                <a:cs typeface="Arial"/>
              </a:rPr>
              <a:t>windscreen</a:t>
            </a:r>
            <a:r>
              <a:rPr sz="1071" spc="282" dirty="0">
                <a:latin typeface="Arial"/>
                <a:cs typeface="Arial"/>
              </a:rPr>
              <a:t> </a:t>
            </a:r>
            <a:r>
              <a:rPr sz="1071" spc="-24" dirty="0">
                <a:latin typeface="Arial"/>
                <a:cs typeface="Arial"/>
              </a:rPr>
              <a:t>and </a:t>
            </a:r>
            <a:r>
              <a:rPr sz="1071" dirty="0">
                <a:latin typeface="Arial"/>
                <a:cs typeface="Arial"/>
              </a:rPr>
              <a:t>automatically</a:t>
            </a:r>
            <a:r>
              <a:rPr sz="1071" spc="34" dirty="0">
                <a:latin typeface="Arial"/>
                <a:cs typeface="Arial"/>
              </a:rPr>
              <a:t> </a:t>
            </a:r>
            <a:r>
              <a:rPr sz="1071" dirty="0">
                <a:latin typeface="Arial"/>
                <a:cs typeface="Arial"/>
              </a:rPr>
              <a:t>adjusts</a:t>
            </a:r>
            <a:r>
              <a:rPr sz="1071" spc="29" dirty="0">
                <a:latin typeface="Arial"/>
                <a:cs typeface="Arial"/>
              </a:rPr>
              <a:t> </a:t>
            </a:r>
            <a:r>
              <a:rPr sz="1071" dirty="0">
                <a:latin typeface="Arial"/>
                <a:cs typeface="Arial"/>
              </a:rPr>
              <a:t>their</a:t>
            </a:r>
            <a:r>
              <a:rPr sz="1071" spc="34" dirty="0">
                <a:latin typeface="Arial"/>
                <a:cs typeface="Arial"/>
              </a:rPr>
              <a:t> </a:t>
            </a:r>
            <a:r>
              <a:rPr sz="1071" dirty="0">
                <a:latin typeface="Arial"/>
                <a:cs typeface="Arial"/>
              </a:rPr>
              <a:t>wiper</a:t>
            </a:r>
            <a:r>
              <a:rPr sz="1071" spc="39" dirty="0">
                <a:latin typeface="Arial"/>
                <a:cs typeface="Arial"/>
              </a:rPr>
              <a:t> </a:t>
            </a:r>
            <a:r>
              <a:rPr sz="1071" dirty="0">
                <a:latin typeface="Arial"/>
                <a:cs typeface="Arial"/>
              </a:rPr>
              <a:t>movement</a:t>
            </a:r>
            <a:r>
              <a:rPr sz="1071" spc="34" dirty="0">
                <a:latin typeface="Arial"/>
                <a:cs typeface="Arial"/>
              </a:rPr>
              <a:t> </a:t>
            </a:r>
            <a:r>
              <a:rPr sz="1071" dirty="0">
                <a:latin typeface="Arial"/>
                <a:cs typeface="Arial"/>
              </a:rPr>
              <a:t>accordingly.</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rain</a:t>
            </a:r>
            <a:r>
              <a:rPr sz="1071" spc="34" dirty="0">
                <a:latin typeface="Arial"/>
                <a:cs typeface="Arial"/>
              </a:rPr>
              <a:t> </a:t>
            </a:r>
            <a:r>
              <a:rPr sz="1071" dirty="0">
                <a:latin typeface="Arial"/>
                <a:cs typeface="Arial"/>
              </a:rPr>
              <a:t>sensors</a:t>
            </a:r>
            <a:r>
              <a:rPr sz="1071" spc="34" dirty="0">
                <a:latin typeface="Arial"/>
                <a:cs typeface="Arial"/>
              </a:rPr>
              <a:t> </a:t>
            </a:r>
            <a:r>
              <a:rPr sz="1071" dirty="0">
                <a:latin typeface="Arial"/>
                <a:cs typeface="Arial"/>
              </a:rPr>
              <a:t>assist</a:t>
            </a:r>
            <a:r>
              <a:rPr sz="1071" spc="29"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ongoing </a:t>
            </a:r>
            <a:r>
              <a:rPr sz="1071" dirty="0">
                <a:latin typeface="Arial"/>
                <a:cs typeface="Arial"/>
              </a:rPr>
              <a:t>battle</a:t>
            </a:r>
            <a:r>
              <a:rPr sz="1071" spc="24" dirty="0">
                <a:latin typeface="Arial"/>
                <a:cs typeface="Arial"/>
              </a:rPr>
              <a:t> </a:t>
            </a:r>
            <a:r>
              <a:rPr sz="1071" dirty="0">
                <a:latin typeface="Arial"/>
                <a:cs typeface="Arial"/>
              </a:rPr>
              <a:t>against</a:t>
            </a:r>
            <a:r>
              <a:rPr sz="1071" spc="24" dirty="0">
                <a:latin typeface="Arial"/>
                <a:cs typeface="Arial"/>
              </a:rPr>
              <a:t> </a:t>
            </a:r>
            <a:r>
              <a:rPr sz="1071" dirty="0">
                <a:latin typeface="Arial"/>
                <a:cs typeface="Arial"/>
              </a:rPr>
              <a:t>driver</a:t>
            </a:r>
            <a:r>
              <a:rPr sz="1071" spc="24" dirty="0">
                <a:latin typeface="Arial"/>
                <a:cs typeface="Arial"/>
              </a:rPr>
              <a:t> </a:t>
            </a:r>
            <a:r>
              <a:rPr sz="1071" dirty="0">
                <a:latin typeface="Arial"/>
                <a:cs typeface="Arial"/>
              </a:rPr>
              <a:t>distraction.</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rain</a:t>
            </a:r>
            <a:r>
              <a:rPr sz="1071" spc="29" dirty="0">
                <a:latin typeface="Arial"/>
                <a:cs typeface="Arial"/>
              </a:rPr>
              <a:t> </a:t>
            </a:r>
            <a:r>
              <a:rPr sz="1071" dirty="0">
                <a:latin typeface="Arial"/>
                <a:cs typeface="Arial"/>
              </a:rPr>
              <a:t>sensor</a:t>
            </a:r>
            <a:r>
              <a:rPr sz="1071" spc="19" dirty="0">
                <a:latin typeface="Arial"/>
                <a:cs typeface="Arial"/>
              </a:rPr>
              <a:t> </a:t>
            </a:r>
            <a:r>
              <a:rPr sz="1071" dirty="0">
                <a:latin typeface="Arial"/>
                <a:cs typeface="Arial"/>
              </a:rPr>
              <a:t>appears</a:t>
            </a:r>
            <a:r>
              <a:rPr sz="1071" spc="34"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attached</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car</a:t>
            </a:r>
            <a:r>
              <a:rPr sz="1071" spc="24" dirty="0">
                <a:latin typeface="Arial"/>
                <a:cs typeface="Arial"/>
              </a:rPr>
              <a:t> </a:t>
            </a:r>
            <a:r>
              <a:rPr sz="1071" dirty="0">
                <a:latin typeface="Arial"/>
                <a:cs typeface="Arial"/>
              </a:rPr>
              <a:t>glass</a:t>
            </a:r>
            <a:r>
              <a:rPr sz="1071" spc="29" dirty="0">
                <a:latin typeface="Arial"/>
                <a:cs typeface="Arial"/>
              </a:rPr>
              <a:t> </a:t>
            </a:r>
            <a:r>
              <a:rPr sz="1071" spc="-10" dirty="0">
                <a:latin typeface="Arial"/>
                <a:cs typeface="Arial"/>
              </a:rPr>
              <a:t>behind </a:t>
            </a:r>
            <a:r>
              <a:rPr sz="1071" dirty="0">
                <a:latin typeface="Arial"/>
                <a:cs typeface="Arial"/>
              </a:rPr>
              <a:t>the</a:t>
            </a:r>
            <a:r>
              <a:rPr sz="1071" spc="-24" dirty="0">
                <a:latin typeface="Arial"/>
                <a:cs typeface="Arial"/>
              </a:rPr>
              <a:t> </a:t>
            </a:r>
            <a:r>
              <a:rPr sz="1071" dirty="0">
                <a:latin typeface="Arial"/>
                <a:cs typeface="Arial"/>
              </a:rPr>
              <a:t>windscreen</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behind</a:t>
            </a:r>
            <a:r>
              <a:rPr sz="1071" spc="-24"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rear-</a:t>
            </a:r>
            <a:r>
              <a:rPr sz="1071" dirty="0">
                <a:latin typeface="Arial"/>
                <a:cs typeface="Arial"/>
              </a:rPr>
              <a:t>view</a:t>
            </a:r>
            <a:r>
              <a:rPr sz="1071" spc="-29" dirty="0">
                <a:latin typeface="Arial"/>
                <a:cs typeface="Arial"/>
              </a:rPr>
              <a:t> </a:t>
            </a:r>
            <a:r>
              <a:rPr sz="1071" spc="-10" dirty="0">
                <a:latin typeface="Arial"/>
                <a:cs typeface="Arial"/>
              </a:rPr>
              <a:t>mirror.</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54</a:t>
            </a:r>
          </a:p>
        </p:txBody>
      </p:sp>
      <p:sp>
        <p:nvSpPr>
          <p:cNvPr id="7" name="object 3">
            <a:extLst>
              <a:ext uri="{FF2B5EF4-FFF2-40B4-BE49-F238E27FC236}">
                <a16:creationId xmlns:a16="http://schemas.microsoft.com/office/drawing/2014/main" id="{679C497E-FA5C-94C0-C165-46B017CF9C56}"/>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90971" y="1661957"/>
            <a:ext cx="4296110" cy="5381905"/>
          </a:xfrm>
          <a:prstGeom prst="rect">
            <a:avLst/>
          </a:prstGeom>
        </p:spPr>
      </p:pic>
      <p:sp>
        <p:nvSpPr>
          <p:cNvPr id="3" name="object 3"/>
          <p:cNvSpPr txBox="1"/>
          <p:nvPr/>
        </p:nvSpPr>
        <p:spPr>
          <a:xfrm>
            <a:off x="878126" y="888953"/>
            <a:ext cx="5812948" cy="624583"/>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12369"/>
            <a:r>
              <a:rPr sz="1071" b="1" dirty="0">
                <a:latin typeface="Arial"/>
                <a:cs typeface="Arial"/>
              </a:rPr>
              <a:t>3.8.9.</a:t>
            </a:r>
            <a:r>
              <a:rPr sz="1071" b="1" spc="447" dirty="0">
                <a:latin typeface="Arial"/>
                <a:cs typeface="Arial"/>
              </a:rPr>
              <a:t> </a:t>
            </a:r>
            <a:r>
              <a:rPr sz="1071" b="1" dirty="0">
                <a:latin typeface="Arial"/>
                <a:cs typeface="Arial"/>
              </a:rPr>
              <a:t>Overall</a:t>
            </a:r>
            <a:r>
              <a:rPr sz="1071" b="1" spc="-24" dirty="0">
                <a:latin typeface="Arial"/>
                <a:cs typeface="Arial"/>
              </a:rPr>
              <a:t> </a:t>
            </a:r>
            <a:r>
              <a:rPr sz="1071" b="1" dirty="0">
                <a:latin typeface="Arial"/>
                <a:cs typeface="Arial"/>
              </a:rPr>
              <a:t>Schematic</a:t>
            </a:r>
            <a:r>
              <a:rPr sz="1071" b="1" spc="-19" dirty="0">
                <a:latin typeface="Arial"/>
                <a:cs typeface="Arial"/>
              </a:rPr>
              <a:t> </a:t>
            </a:r>
            <a:r>
              <a:rPr sz="1071" b="1" dirty="0">
                <a:latin typeface="Arial"/>
                <a:cs typeface="Arial"/>
              </a:rPr>
              <a:t>of</a:t>
            </a:r>
            <a:r>
              <a:rPr sz="1071" b="1" spc="-24" dirty="0">
                <a:latin typeface="Arial"/>
                <a:cs typeface="Arial"/>
              </a:rPr>
              <a:t> </a:t>
            </a:r>
            <a:r>
              <a:rPr sz="1071" b="1" spc="-10" dirty="0">
                <a:latin typeface="Arial"/>
                <a:cs typeface="Arial"/>
              </a:rPr>
              <a:t>Air-</a:t>
            </a:r>
            <a:r>
              <a:rPr sz="1071" b="1" dirty="0">
                <a:latin typeface="Arial"/>
                <a:cs typeface="Arial"/>
              </a:rPr>
              <a:t>conditioning</a:t>
            </a:r>
            <a:r>
              <a:rPr sz="1071" b="1" spc="-24" dirty="0">
                <a:latin typeface="Arial"/>
                <a:cs typeface="Arial"/>
              </a:rPr>
              <a:t> </a:t>
            </a:r>
            <a:r>
              <a:rPr sz="1071" b="1" dirty="0">
                <a:latin typeface="Arial"/>
                <a:cs typeface="Arial"/>
              </a:rPr>
              <a:t>Components</a:t>
            </a:r>
            <a:r>
              <a:rPr sz="1071" b="1" spc="-19" dirty="0">
                <a:latin typeface="Arial"/>
                <a:cs typeface="Arial"/>
              </a:rPr>
              <a:t> </a:t>
            </a:r>
            <a:r>
              <a:rPr sz="1071" b="1" dirty="0">
                <a:latin typeface="Arial"/>
                <a:cs typeface="Arial"/>
              </a:rPr>
              <a:t>and</a:t>
            </a:r>
            <a:r>
              <a:rPr sz="1071" b="1" spc="-24" dirty="0">
                <a:latin typeface="Arial"/>
                <a:cs typeface="Arial"/>
              </a:rPr>
              <a:t> </a:t>
            </a:r>
            <a:r>
              <a:rPr sz="1071" b="1" spc="-10" dirty="0">
                <a:latin typeface="Arial"/>
                <a:cs typeface="Arial"/>
              </a:rPr>
              <a:t>Controls</a:t>
            </a:r>
            <a:endParaRPr sz="1071" dirty="0">
              <a:latin typeface="Arial"/>
              <a:cs typeface="Arial"/>
            </a:endParaRPr>
          </a:p>
        </p:txBody>
      </p:sp>
      <p:sp>
        <p:nvSpPr>
          <p:cNvPr id="4" name="object 4"/>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5" name="object 5"/>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7" name="object 7"/>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55</a:t>
            </a:r>
          </a:p>
        </p:txBody>
      </p:sp>
      <p:sp>
        <p:nvSpPr>
          <p:cNvPr id="8" name="object 3">
            <a:extLst>
              <a:ext uri="{FF2B5EF4-FFF2-40B4-BE49-F238E27FC236}">
                <a16:creationId xmlns:a16="http://schemas.microsoft.com/office/drawing/2014/main" id="{AA39F507-A818-69F6-DB9C-4FA9CD8CB84F}"/>
              </a:ext>
            </a:extLst>
          </p:cNvPr>
          <p:cNvSpPr txBox="1"/>
          <p:nvPr/>
        </p:nvSpPr>
        <p:spPr>
          <a:xfrm>
            <a:off x="3284346" y="101265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4"/>
            <a:ext cx="5812948" cy="5070284"/>
          </a:xfrm>
          <a:prstGeom prst="rect">
            <a:avLst/>
          </a:prstGeom>
        </p:spPr>
        <p:txBody>
          <a:bodyPr vert="horz" wrap="square" lIns="0" tIns="12368" rIns="0" bIns="0" rtlCol="0">
            <a:spAutoFit/>
          </a:bodyPr>
          <a:lstStyle/>
          <a:p>
            <a:pPr marL="2132953">
              <a:spcBef>
                <a:spcPts val="97"/>
              </a:spcBef>
            </a:pPr>
            <a:r>
              <a:rPr sz="1100" i="1" dirty="0">
                <a:latin typeface="Verdana"/>
                <a:cs typeface="Verdana"/>
              </a:rPr>
              <a:t>HVAC</a:t>
            </a:r>
            <a:r>
              <a:rPr sz="1100" i="1" spc="-19" dirty="0">
                <a:latin typeface="Verdana"/>
                <a:cs typeface="Verdana"/>
              </a:rPr>
              <a:t> </a:t>
            </a:r>
            <a:r>
              <a:rPr sz="1100" i="1" dirty="0">
                <a:latin typeface="Verdana"/>
                <a:cs typeface="Verdana"/>
              </a:rPr>
              <a:t>System</a:t>
            </a:r>
            <a:r>
              <a:rPr sz="1100" i="1" spc="-19" dirty="0">
                <a:latin typeface="Verdana"/>
                <a:cs typeface="Verdana"/>
              </a:rPr>
              <a:t> </a:t>
            </a:r>
            <a:r>
              <a:rPr sz="1100" i="1" dirty="0">
                <a:latin typeface="Verdana"/>
                <a:cs typeface="Verdana"/>
              </a:rPr>
              <a:t>for</a:t>
            </a:r>
            <a:r>
              <a:rPr sz="1100" i="1" spc="-19" dirty="0">
                <a:latin typeface="Verdana"/>
                <a:cs typeface="Verdana"/>
              </a:rPr>
              <a:t> </a:t>
            </a:r>
            <a:r>
              <a:rPr sz="1100" i="1" dirty="0">
                <a:latin typeface="Verdana"/>
                <a:cs typeface="Verdana"/>
              </a:rPr>
              <a:t>Cars</a:t>
            </a:r>
            <a:r>
              <a:rPr sz="1100" i="1" spc="-29" dirty="0">
                <a:latin typeface="Verdana"/>
                <a:cs typeface="Verdana"/>
              </a:rPr>
              <a:t> </a:t>
            </a:r>
            <a:r>
              <a:rPr sz="1100" i="1" dirty="0">
                <a:latin typeface="Verdana"/>
                <a:cs typeface="Verdana"/>
              </a:rPr>
              <a:t>and</a:t>
            </a:r>
            <a:r>
              <a:rPr sz="1100" i="1" spc="-19" dirty="0">
                <a:latin typeface="Verdana"/>
                <a:cs typeface="Verdana"/>
              </a:rPr>
              <a:t> </a:t>
            </a:r>
            <a:r>
              <a:rPr sz="1100" i="1" spc="-10" dirty="0">
                <a:latin typeface="Verdana"/>
                <a:cs typeface="Verdana"/>
              </a:rPr>
              <a:t>Automotive</a:t>
            </a:r>
            <a:r>
              <a:rPr sz="1100" i="1" spc="-19" dirty="0">
                <a:latin typeface="Verdana"/>
                <a:cs typeface="Verdana"/>
              </a:rPr>
              <a:t> </a:t>
            </a:r>
            <a:r>
              <a:rPr sz="1100" i="1" dirty="0">
                <a:latin typeface="Verdana"/>
                <a:cs typeface="Verdana"/>
              </a:rPr>
              <a:t>Vehicles</a:t>
            </a:r>
            <a:r>
              <a:rPr sz="1100" i="1" spc="-10" dirty="0">
                <a:latin typeface="Verdana"/>
                <a:cs typeface="Verdana"/>
              </a:rPr>
              <a:t> </a:t>
            </a:r>
            <a:endParaRPr lang="en-IN" sz="1100" dirty="0">
              <a:latin typeface="Verdana"/>
              <a:cs typeface="Verdana"/>
            </a:endParaRPr>
          </a:p>
          <a:p>
            <a:pPr marL="457017" lvl="1" indent="-444649">
              <a:buAutoNum type="arabicPeriod" startAt="2"/>
              <a:tabLst>
                <a:tab pos="457017" algn="l"/>
              </a:tabLst>
            </a:pPr>
            <a:r>
              <a:rPr lang="en-IN" sz="1400" dirty="0">
                <a:latin typeface="Arial"/>
                <a:cs typeface="Arial"/>
              </a:rPr>
              <a:t>Problem:</a:t>
            </a:r>
            <a:r>
              <a:rPr lang="en-IN" sz="1400" spc="-29" dirty="0">
                <a:latin typeface="Arial"/>
                <a:cs typeface="Arial"/>
              </a:rPr>
              <a:t> </a:t>
            </a:r>
            <a:r>
              <a:rPr lang="en-IN" sz="1400" dirty="0">
                <a:latin typeface="Arial"/>
                <a:cs typeface="Arial"/>
              </a:rPr>
              <a:t>Refrigerant</a:t>
            </a:r>
            <a:r>
              <a:rPr lang="en-IN" sz="1400" spc="-29" dirty="0">
                <a:latin typeface="Arial"/>
                <a:cs typeface="Arial"/>
              </a:rPr>
              <a:t> </a:t>
            </a:r>
            <a:r>
              <a:rPr lang="en-IN" sz="1400" spc="-10" dirty="0">
                <a:latin typeface="Arial"/>
                <a:cs typeface="Arial"/>
              </a:rPr>
              <a:t>Charging</a:t>
            </a:r>
            <a:endParaRPr lang="en-IN" sz="1400" dirty="0">
              <a:latin typeface="Arial"/>
              <a:cs typeface="Arial"/>
            </a:endParaRPr>
          </a:p>
          <a:p>
            <a:pPr marL="457017" lvl="1" indent="-444649">
              <a:spcBef>
                <a:spcPts val="1144"/>
              </a:spcBef>
              <a:buAutoNum type="arabicPeriod" startAt="2"/>
              <a:tabLst>
                <a:tab pos="457017" algn="l"/>
              </a:tabLst>
            </a:pPr>
            <a:r>
              <a:rPr sz="1400" dirty="0">
                <a:latin typeface="Arial"/>
                <a:cs typeface="Arial"/>
              </a:rPr>
              <a:t>Problem:</a:t>
            </a:r>
            <a:r>
              <a:rPr sz="1400" spc="-29" dirty="0">
                <a:latin typeface="Arial"/>
                <a:cs typeface="Arial"/>
              </a:rPr>
              <a:t> </a:t>
            </a:r>
            <a:r>
              <a:rPr sz="1400" dirty="0">
                <a:latin typeface="Arial"/>
                <a:cs typeface="Arial"/>
              </a:rPr>
              <a:t>Low</a:t>
            </a:r>
            <a:r>
              <a:rPr sz="1400" spc="-34" dirty="0">
                <a:latin typeface="Arial"/>
                <a:cs typeface="Arial"/>
              </a:rPr>
              <a:t> </a:t>
            </a:r>
            <a:r>
              <a:rPr sz="1400" dirty="0">
                <a:latin typeface="Arial"/>
                <a:cs typeface="Arial"/>
              </a:rPr>
              <a:t>Refrigerant</a:t>
            </a:r>
            <a:r>
              <a:rPr sz="1400" spc="-29" dirty="0">
                <a:latin typeface="Arial"/>
                <a:cs typeface="Arial"/>
              </a:rPr>
              <a:t> </a:t>
            </a:r>
            <a:r>
              <a:rPr sz="1400" spc="-10" dirty="0">
                <a:latin typeface="Arial"/>
                <a:cs typeface="Arial"/>
              </a:rPr>
              <a:t>Charge</a:t>
            </a:r>
            <a:endParaRPr sz="1400" dirty="0">
              <a:latin typeface="Arial"/>
              <a:cs typeface="Arial"/>
            </a:endParaRPr>
          </a:p>
          <a:p>
            <a:pPr marL="457017" lvl="1" indent="-444649">
              <a:spcBef>
                <a:spcPts val="1144"/>
              </a:spcBef>
              <a:buAutoNum type="arabicPeriod" startAt="2"/>
              <a:tabLst>
                <a:tab pos="457017" algn="l"/>
              </a:tabLst>
            </a:pPr>
            <a:r>
              <a:rPr sz="1400" dirty="0">
                <a:latin typeface="Arial"/>
                <a:cs typeface="Arial"/>
              </a:rPr>
              <a:t>Problem:</a:t>
            </a:r>
            <a:r>
              <a:rPr sz="1400" spc="-29" dirty="0">
                <a:latin typeface="Arial"/>
                <a:cs typeface="Arial"/>
              </a:rPr>
              <a:t> </a:t>
            </a:r>
            <a:r>
              <a:rPr sz="1400" dirty="0">
                <a:latin typeface="Arial"/>
                <a:cs typeface="Arial"/>
              </a:rPr>
              <a:t>Refrigerant</a:t>
            </a:r>
            <a:r>
              <a:rPr sz="1400" spc="-29" dirty="0">
                <a:latin typeface="Arial"/>
                <a:cs typeface="Arial"/>
              </a:rPr>
              <a:t> </a:t>
            </a:r>
            <a:r>
              <a:rPr sz="1400" spc="-10" dirty="0">
                <a:latin typeface="Arial"/>
                <a:cs typeface="Arial"/>
              </a:rPr>
              <a:t>Overcharge</a:t>
            </a:r>
            <a:endParaRPr sz="1400" dirty="0">
              <a:latin typeface="Arial"/>
              <a:cs typeface="Arial"/>
            </a:endParaRPr>
          </a:p>
          <a:p>
            <a:pPr marL="457017" lvl="1" indent="-444649">
              <a:spcBef>
                <a:spcPts val="1154"/>
              </a:spcBef>
              <a:buAutoNum type="arabicPeriod" startAt="2"/>
              <a:tabLst>
                <a:tab pos="457017" algn="l"/>
              </a:tabLst>
            </a:pPr>
            <a:r>
              <a:rPr sz="1400" dirty="0">
                <a:latin typeface="Arial"/>
                <a:cs typeface="Arial"/>
              </a:rPr>
              <a:t>Problem:</a:t>
            </a:r>
            <a:r>
              <a:rPr sz="1400" spc="-24" dirty="0">
                <a:latin typeface="Arial"/>
                <a:cs typeface="Arial"/>
              </a:rPr>
              <a:t> </a:t>
            </a:r>
            <a:r>
              <a:rPr sz="1400" dirty="0">
                <a:latin typeface="Arial"/>
                <a:cs typeface="Arial"/>
              </a:rPr>
              <a:t>Air</a:t>
            </a:r>
            <a:r>
              <a:rPr sz="1400" spc="-15" dirty="0">
                <a:latin typeface="Arial"/>
                <a:cs typeface="Arial"/>
              </a:rPr>
              <a:t> </a:t>
            </a:r>
            <a:r>
              <a:rPr sz="1400" dirty="0">
                <a:latin typeface="Arial"/>
                <a:cs typeface="Arial"/>
              </a:rPr>
              <a:t>in</a:t>
            </a:r>
            <a:r>
              <a:rPr sz="1400" spc="-19" dirty="0">
                <a:latin typeface="Arial"/>
                <a:cs typeface="Arial"/>
              </a:rPr>
              <a:t> </a:t>
            </a:r>
            <a:r>
              <a:rPr sz="1400" dirty="0">
                <a:latin typeface="Arial"/>
                <a:cs typeface="Arial"/>
              </a:rPr>
              <a:t>the</a:t>
            </a:r>
            <a:r>
              <a:rPr sz="1400" spc="-19" dirty="0">
                <a:latin typeface="Arial"/>
                <a:cs typeface="Arial"/>
              </a:rPr>
              <a:t> </a:t>
            </a:r>
            <a:r>
              <a:rPr sz="1400" dirty="0">
                <a:latin typeface="Arial"/>
                <a:cs typeface="Arial"/>
              </a:rPr>
              <a:t>Refrigerant</a:t>
            </a:r>
            <a:r>
              <a:rPr sz="1400" spc="-19" dirty="0">
                <a:latin typeface="Arial"/>
                <a:cs typeface="Arial"/>
              </a:rPr>
              <a:t> </a:t>
            </a:r>
            <a:r>
              <a:rPr sz="1400" spc="-10" dirty="0">
                <a:latin typeface="Arial"/>
                <a:cs typeface="Arial"/>
              </a:rPr>
              <a:t>Circuit</a:t>
            </a:r>
            <a:endParaRPr sz="1400" dirty="0">
              <a:latin typeface="Arial"/>
              <a:cs typeface="Arial"/>
            </a:endParaRPr>
          </a:p>
          <a:p>
            <a:pPr marL="457017" lvl="1" indent="-444649">
              <a:spcBef>
                <a:spcPts val="1144"/>
              </a:spcBef>
              <a:buAutoNum type="arabicPeriod" startAt="2"/>
              <a:tabLst>
                <a:tab pos="457017" algn="l"/>
              </a:tabLst>
            </a:pPr>
            <a:r>
              <a:rPr sz="1400" dirty="0">
                <a:latin typeface="Arial"/>
                <a:cs typeface="Arial"/>
              </a:rPr>
              <a:t>Problem:</a:t>
            </a:r>
            <a:r>
              <a:rPr sz="1400" spc="-29" dirty="0">
                <a:latin typeface="Arial"/>
                <a:cs typeface="Arial"/>
              </a:rPr>
              <a:t> </a:t>
            </a:r>
            <a:r>
              <a:rPr sz="1400" dirty="0">
                <a:latin typeface="Arial"/>
                <a:cs typeface="Arial"/>
              </a:rPr>
              <a:t>Moisture</a:t>
            </a:r>
            <a:r>
              <a:rPr sz="1400" spc="-24" dirty="0">
                <a:latin typeface="Arial"/>
                <a:cs typeface="Arial"/>
              </a:rPr>
              <a:t> </a:t>
            </a:r>
            <a:r>
              <a:rPr sz="1400" dirty="0">
                <a:latin typeface="Arial"/>
                <a:cs typeface="Arial"/>
              </a:rPr>
              <a:t>in</a:t>
            </a:r>
            <a:r>
              <a:rPr sz="1400" spc="-29" dirty="0">
                <a:latin typeface="Arial"/>
                <a:cs typeface="Arial"/>
              </a:rPr>
              <a:t> </a:t>
            </a:r>
            <a:r>
              <a:rPr sz="1400" dirty="0">
                <a:latin typeface="Arial"/>
                <a:cs typeface="Arial"/>
              </a:rPr>
              <a:t>the</a:t>
            </a:r>
            <a:r>
              <a:rPr sz="1400" spc="-24" dirty="0">
                <a:latin typeface="Arial"/>
                <a:cs typeface="Arial"/>
              </a:rPr>
              <a:t> </a:t>
            </a:r>
            <a:r>
              <a:rPr sz="1400" dirty="0">
                <a:latin typeface="Arial"/>
                <a:cs typeface="Arial"/>
              </a:rPr>
              <a:t>Refrigeration</a:t>
            </a:r>
            <a:r>
              <a:rPr sz="1400" spc="-24" dirty="0">
                <a:latin typeface="Arial"/>
                <a:cs typeface="Arial"/>
              </a:rPr>
              <a:t> </a:t>
            </a:r>
            <a:r>
              <a:rPr sz="1400" spc="-10" dirty="0">
                <a:latin typeface="Arial"/>
                <a:cs typeface="Arial"/>
              </a:rPr>
              <a:t>Circuit</a:t>
            </a:r>
            <a:endParaRPr sz="1400" dirty="0">
              <a:latin typeface="Arial"/>
              <a:cs typeface="Arial"/>
            </a:endParaRPr>
          </a:p>
          <a:p>
            <a:pPr marL="457017" lvl="1" indent="-444649">
              <a:spcBef>
                <a:spcPts val="1144"/>
              </a:spcBef>
              <a:buAutoNum type="arabicPeriod" startAt="2"/>
              <a:tabLst>
                <a:tab pos="457017" algn="l"/>
              </a:tabLst>
            </a:pPr>
            <a:r>
              <a:rPr sz="1400" dirty="0">
                <a:latin typeface="Arial"/>
                <a:cs typeface="Arial"/>
              </a:rPr>
              <a:t>Problem:</a:t>
            </a:r>
            <a:r>
              <a:rPr sz="1400" spc="-15" dirty="0">
                <a:latin typeface="Arial"/>
                <a:cs typeface="Arial"/>
              </a:rPr>
              <a:t> </a:t>
            </a:r>
            <a:r>
              <a:rPr sz="1400" dirty="0">
                <a:latin typeface="Arial"/>
                <a:cs typeface="Arial"/>
              </a:rPr>
              <a:t>Insufficient</a:t>
            </a:r>
            <a:r>
              <a:rPr sz="1400" spc="-15" dirty="0">
                <a:latin typeface="Arial"/>
                <a:cs typeface="Arial"/>
              </a:rPr>
              <a:t> </a:t>
            </a:r>
            <a:r>
              <a:rPr sz="1400" dirty="0">
                <a:latin typeface="Arial"/>
                <a:cs typeface="Arial"/>
              </a:rPr>
              <a:t>Air</a:t>
            </a:r>
            <a:r>
              <a:rPr sz="1400" spc="-19" dirty="0">
                <a:latin typeface="Arial"/>
                <a:cs typeface="Arial"/>
              </a:rPr>
              <a:t> </a:t>
            </a:r>
            <a:r>
              <a:rPr sz="1400" dirty="0">
                <a:latin typeface="Arial"/>
                <a:cs typeface="Arial"/>
              </a:rPr>
              <a:t>from</a:t>
            </a:r>
            <a:r>
              <a:rPr sz="1400" spc="-19" dirty="0">
                <a:latin typeface="Arial"/>
                <a:cs typeface="Arial"/>
              </a:rPr>
              <a:t> </a:t>
            </a:r>
            <a:r>
              <a:rPr sz="1400" dirty="0">
                <a:latin typeface="Arial"/>
                <a:cs typeface="Arial"/>
              </a:rPr>
              <a:t>the</a:t>
            </a:r>
            <a:r>
              <a:rPr sz="1400" spc="-10" dirty="0">
                <a:latin typeface="Arial"/>
                <a:cs typeface="Arial"/>
              </a:rPr>
              <a:t> Vents</a:t>
            </a:r>
            <a:endParaRPr sz="1400" dirty="0">
              <a:latin typeface="Arial"/>
              <a:cs typeface="Arial"/>
            </a:endParaRPr>
          </a:p>
          <a:p>
            <a:pPr marL="457636" lvl="1" indent="-445267">
              <a:spcBef>
                <a:spcPts val="1144"/>
              </a:spcBef>
              <a:buAutoNum type="arabicPeriod" startAt="2"/>
              <a:tabLst>
                <a:tab pos="457636" algn="l"/>
              </a:tabLst>
            </a:pPr>
            <a:r>
              <a:rPr sz="1400" dirty="0">
                <a:latin typeface="Arial"/>
                <a:cs typeface="Arial"/>
              </a:rPr>
              <a:t>Problem:</a:t>
            </a:r>
            <a:r>
              <a:rPr sz="1400" spc="-24" dirty="0">
                <a:latin typeface="Arial"/>
                <a:cs typeface="Arial"/>
              </a:rPr>
              <a:t> </a:t>
            </a:r>
            <a:r>
              <a:rPr sz="1400" dirty="0">
                <a:latin typeface="Arial"/>
                <a:cs typeface="Arial"/>
              </a:rPr>
              <a:t>Smell</a:t>
            </a:r>
            <a:r>
              <a:rPr sz="1400" spc="-24" dirty="0">
                <a:latin typeface="Arial"/>
                <a:cs typeface="Arial"/>
              </a:rPr>
              <a:t> </a:t>
            </a:r>
            <a:r>
              <a:rPr sz="1400" dirty="0">
                <a:latin typeface="Arial"/>
                <a:cs typeface="Arial"/>
              </a:rPr>
              <a:t>and</a:t>
            </a:r>
            <a:r>
              <a:rPr sz="1400" spc="-24" dirty="0">
                <a:latin typeface="Arial"/>
                <a:cs typeface="Arial"/>
              </a:rPr>
              <a:t> </a:t>
            </a:r>
            <a:r>
              <a:rPr sz="1400" spc="-10" dirty="0">
                <a:latin typeface="Arial"/>
                <a:cs typeface="Arial"/>
              </a:rPr>
              <a:t>Odours</a:t>
            </a:r>
            <a:endParaRPr sz="1400" dirty="0">
              <a:latin typeface="Arial"/>
              <a:cs typeface="Arial"/>
            </a:endParaRPr>
          </a:p>
          <a:p>
            <a:pPr marL="457636" lvl="1" indent="-445267">
              <a:spcBef>
                <a:spcPts val="1154"/>
              </a:spcBef>
              <a:buAutoNum type="arabicPeriod" startAt="2"/>
              <a:tabLst>
                <a:tab pos="457636" algn="l"/>
              </a:tabLst>
            </a:pPr>
            <a:r>
              <a:rPr sz="1400" dirty="0">
                <a:latin typeface="Arial"/>
                <a:cs typeface="Arial"/>
              </a:rPr>
              <a:t>Problem:</a:t>
            </a:r>
            <a:r>
              <a:rPr sz="1400" spc="-24" dirty="0">
                <a:latin typeface="Arial"/>
                <a:cs typeface="Arial"/>
              </a:rPr>
              <a:t> </a:t>
            </a:r>
            <a:r>
              <a:rPr sz="1400" dirty="0">
                <a:latin typeface="Arial"/>
                <a:cs typeface="Arial"/>
              </a:rPr>
              <a:t>AC</a:t>
            </a:r>
            <a:r>
              <a:rPr sz="1400" spc="-24" dirty="0">
                <a:latin typeface="Arial"/>
                <a:cs typeface="Arial"/>
              </a:rPr>
              <a:t> </a:t>
            </a:r>
            <a:r>
              <a:rPr sz="1400" dirty="0">
                <a:latin typeface="Arial"/>
                <a:cs typeface="Arial"/>
              </a:rPr>
              <a:t>Makes</a:t>
            </a:r>
            <a:r>
              <a:rPr sz="1400" spc="-24" dirty="0">
                <a:latin typeface="Arial"/>
                <a:cs typeface="Arial"/>
              </a:rPr>
              <a:t> </a:t>
            </a:r>
            <a:r>
              <a:rPr sz="1400" spc="-19" dirty="0">
                <a:latin typeface="Arial"/>
                <a:cs typeface="Arial"/>
              </a:rPr>
              <a:t>Noise</a:t>
            </a:r>
            <a:endParaRPr sz="1400" dirty="0">
              <a:latin typeface="Arial"/>
              <a:cs typeface="Arial"/>
            </a:endParaRPr>
          </a:p>
          <a:p>
            <a:pPr marL="457636" lvl="1" indent="-445267">
              <a:spcBef>
                <a:spcPts val="1144"/>
              </a:spcBef>
              <a:buAutoNum type="arabicPeriod" startAt="2"/>
              <a:tabLst>
                <a:tab pos="457636" algn="l"/>
              </a:tabLst>
            </a:pPr>
            <a:r>
              <a:rPr sz="1400" dirty="0">
                <a:latin typeface="Arial"/>
                <a:cs typeface="Arial"/>
              </a:rPr>
              <a:t>Problem:</a:t>
            </a:r>
            <a:r>
              <a:rPr sz="1400" spc="-24" dirty="0">
                <a:latin typeface="Arial"/>
                <a:cs typeface="Arial"/>
              </a:rPr>
              <a:t> </a:t>
            </a:r>
            <a:r>
              <a:rPr sz="1400" dirty="0">
                <a:latin typeface="Arial"/>
                <a:cs typeface="Arial"/>
              </a:rPr>
              <a:t>Air</a:t>
            </a:r>
            <a:r>
              <a:rPr sz="1400" spc="-19" dirty="0">
                <a:latin typeface="Arial"/>
                <a:cs typeface="Arial"/>
              </a:rPr>
              <a:t> </a:t>
            </a:r>
            <a:r>
              <a:rPr sz="1400" dirty="0">
                <a:latin typeface="Arial"/>
                <a:cs typeface="Arial"/>
              </a:rPr>
              <a:t>Conditioning</a:t>
            </a:r>
            <a:r>
              <a:rPr sz="1400" spc="-24" dirty="0">
                <a:latin typeface="Arial"/>
                <a:cs typeface="Arial"/>
              </a:rPr>
              <a:t> </a:t>
            </a:r>
            <a:r>
              <a:rPr sz="1400" dirty="0">
                <a:latin typeface="Arial"/>
                <a:cs typeface="Arial"/>
              </a:rPr>
              <a:t>Goes</a:t>
            </a:r>
            <a:r>
              <a:rPr sz="1400" spc="-19" dirty="0">
                <a:latin typeface="Arial"/>
                <a:cs typeface="Arial"/>
              </a:rPr>
              <a:t> </a:t>
            </a:r>
            <a:r>
              <a:rPr sz="1400" dirty="0">
                <a:latin typeface="Arial"/>
                <a:cs typeface="Arial"/>
              </a:rPr>
              <a:t>from</a:t>
            </a:r>
            <a:r>
              <a:rPr sz="1400" spc="-24" dirty="0">
                <a:latin typeface="Arial"/>
                <a:cs typeface="Arial"/>
              </a:rPr>
              <a:t> </a:t>
            </a:r>
            <a:r>
              <a:rPr sz="1400" dirty="0">
                <a:latin typeface="Arial"/>
                <a:cs typeface="Arial"/>
              </a:rPr>
              <a:t>Cold</a:t>
            </a:r>
            <a:r>
              <a:rPr sz="1400" spc="-24" dirty="0">
                <a:latin typeface="Arial"/>
                <a:cs typeface="Arial"/>
              </a:rPr>
              <a:t> </a:t>
            </a:r>
            <a:r>
              <a:rPr sz="1400" dirty="0">
                <a:latin typeface="Arial"/>
                <a:cs typeface="Arial"/>
              </a:rPr>
              <a:t>to</a:t>
            </a:r>
            <a:r>
              <a:rPr sz="1400" spc="-19" dirty="0">
                <a:latin typeface="Arial"/>
                <a:cs typeface="Arial"/>
              </a:rPr>
              <a:t> </a:t>
            </a:r>
            <a:r>
              <a:rPr sz="1400" spc="-24" dirty="0">
                <a:latin typeface="Arial"/>
                <a:cs typeface="Arial"/>
              </a:rPr>
              <a:t>Hot</a:t>
            </a:r>
            <a:endParaRPr sz="1400" dirty="0">
              <a:latin typeface="Arial"/>
              <a:cs typeface="Arial"/>
            </a:endParaRPr>
          </a:p>
          <a:p>
            <a:pPr marL="457636" lvl="1" indent="-445267">
              <a:spcBef>
                <a:spcPts val="1144"/>
              </a:spcBef>
              <a:buAutoNum type="arabicPeriod" startAt="2"/>
              <a:tabLst>
                <a:tab pos="457636" algn="l"/>
              </a:tabLst>
            </a:pPr>
            <a:r>
              <a:rPr sz="1400" dirty="0">
                <a:latin typeface="Arial"/>
                <a:cs typeface="Arial"/>
              </a:rPr>
              <a:t>Common</a:t>
            </a:r>
            <a:r>
              <a:rPr sz="1400" spc="-29" dirty="0">
                <a:latin typeface="Arial"/>
                <a:cs typeface="Arial"/>
              </a:rPr>
              <a:t> </a:t>
            </a:r>
            <a:r>
              <a:rPr sz="1400" dirty="0">
                <a:latin typeface="Arial"/>
                <a:cs typeface="Arial"/>
              </a:rPr>
              <a:t>Problems</a:t>
            </a:r>
            <a:r>
              <a:rPr sz="1400" spc="-29" dirty="0">
                <a:latin typeface="Arial"/>
                <a:cs typeface="Arial"/>
              </a:rPr>
              <a:t> </a:t>
            </a:r>
            <a:r>
              <a:rPr sz="1400" dirty="0">
                <a:latin typeface="Arial"/>
                <a:cs typeface="Arial"/>
              </a:rPr>
              <a:t>with</a:t>
            </a:r>
            <a:r>
              <a:rPr sz="1400" spc="-29" dirty="0">
                <a:latin typeface="Arial"/>
                <a:cs typeface="Arial"/>
              </a:rPr>
              <a:t> </a:t>
            </a:r>
            <a:r>
              <a:rPr sz="1400" dirty="0">
                <a:latin typeface="Arial"/>
                <a:cs typeface="Arial"/>
              </a:rPr>
              <a:t>Compressors</a:t>
            </a:r>
            <a:r>
              <a:rPr sz="1400" spc="-24" dirty="0">
                <a:latin typeface="Arial"/>
                <a:cs typeface="Arial"/>
              </a:rPr>
              <a:t> </a:t>
            </a:r>
            <a:r>
              <a:rPr sz="1400" dirty="0">
                <a:latin typeface="Arial"/>
                <a:cs typeface="Arial"/>
              </a:rPr>
              <a:t>and</a:t>
            </a:r>
            <a:r>
              <a:rPr sz="1400" spc="-29" dirty="0">
                <a:latin typeface="Arial"/>
                <a:cs typeface="Arial"/>
              </a:rPr>
              <a:t> </a:t>
            </a:r>
            <a:r>
              <a:rPr sz="1400" spc="-10" dirty="0">
                <a:latin typeface="Arial"/>
                <a:cs typeface="Arial"/>
              </a:rPr>
              <a:t>Clutches</a:t>
            </a:r>
            <a:endParaRPr sz="1400" dirty="0">
              <a:latin typeface="Arial"/>
              <a:cs typeface="Arial"/>
            </a:endParaRPr>
          </a:p>
          <a:p>
            <a:pPr marL="457636" lvl="1" indent="-445267">
              <a:spcBef>
                <a:spcPts val="1144"/>
              </a:spcBef>
              <a:buAutoNum type="arabicPeriod" startAt="2"/>
              <a:tabLst>
                <a:tab pos="457636" algn="l"/>
              </a:tabLst>
            </a:pPr>
            <a:r>
              <a:rPr sz="1400" dirty="0">
                <a:latin typeface="Arial"/>
                <a:cs typeface="Arial"/>
              </a:rPr>
              <a:t>Common</a:t>
            </a:r>
            <a:r>
              <a:rPr sz="1400" spc="-29" dirty="0">
                <a:latin typeface="Arial"/>
                <a:cs typeface="Arial"/>
              </a:rPr>
              <a:t> </a:t>
            </a:r>
            <a:r>
              <a:rPr sz="1400" dirty="0">
                <a:latin typeface="Arial"/>
                <a:cs typeface="Arial"/>
              </a:rPr>
              <a:t>Problems</a:t>
            </a:r>
            <a:r>
              <a:rPr sz="1400" spc="-29" dirty="0">
                <a:latin typeface="Arial"/>
                <a:cs typeface="Arial"/>
              </a:rPr>
              <a:t> </a:t>
            </a:r>
            <a:r>
              <a:rPr sz="1400" dirty="0">
                <a:latin typeface="Arial"/>
                <a:cs typeface="Arial"/>
              </a:rPr>
              <a:t>with</a:t>
            </a:r>
            <a:r>
              <a:rPr sz="1400" spc="-24" dirty="0">
                <a:latin typeface="Arial"/>
                <a:cs typeface="Arial"/>
              </a:rPr>
              <a:t> </a:t>
            </a:r>
            <a:r>
              <a:rPr sz="1400" spc="-10" dirty="0">
                <a:latin typeface="Arial"/>
                <a:cs typeface="Arial"/>
              </a:rPr>
              <a:t>Condensers</a:t>
            </a:r>
            <a:endParaRPr sz="1400" dirty="0">
              <a:latin typeface="Arial"/>
              <a:cs typeface="Arial"/>
            </a:endParaRPr>
          </a:p>
          <a:p>
            <a:pPr marL="457636" lvl="1" indent="-445267">
              <a:spcBef>
                <a:spcPts val="1144"/>
              </a:spcBef>
              <a:buAutoNum type="arabicPeriod" startAt="2"/>
              <a:tabLst>
                <a:tab pos="457636" algn="l"/>
              </a:tabLst>
            </a:pPr>
            <a:r>
              <a:rPr sz="1400" dirty="0">
                <a:latin typeface="Arial"/>
                <a:cs typeface="Arial"/>
              </a:rPr>
              <a:t>Common</a:t>
            </a:r>
            <a:r>
              <a:rPr sz="1400" spc="-29" dirty="0">
                <a:latin typeface="Arial"/>
                <a:cs typeface="Arial"/>
              </a:rPr>
              <a:t> </a:t>
            </a:r>
            <a:r>
              <a:rPr sz="1400" dirty="0">
                <a:latin typeface="Arial"/>
                <a:cs typeface="Arial"/>
              </a:rPr>
              <a:t>Problems</a:t>
            </a:r>
            <a:r>
              <a:rPr sz="1400" spc="-29" dirty="0">
                <a:latin typeface="Arial"/>
                <a:cs typeface="Arial"/>
              </a:rPr>
              <a:t> </a:t>
            </a:r>
            <a:r>
              <a:rPr sz="1400" dirty="0">
                <a:latin typeface="Arial"/>
                <a:cs typeface="Arial"/>
              </a:rPr>
              <a:t>with</a:t>
            </a:r>
            <a:r>
              <a:rPr sz="1400" spc="-24" dirty="0">
                <a:latin typeface="Arial"/>
                <a:cs typeface="Arial"/>
              </a:rPr>
              <a:t> </a:t>
            </a:r>
            <a:r>
              <a:rPr sz="1400" spc="-10" dirty="0">
                <a:latin typeface="Arial"/>
                <a:cs typeface="Arial"/>
              </a:rPr>
              <a:t>Evaporators</a:t>
            </a:r>
            <a:endParaRPr sz="1400" dirty="0">
              <a:latin typeface="Arial"/>
              <a:cs typeface="Arial"/>
            </a:endParaRPr>
          </a:p>
          <a:p>
            <a:pPr marL="457636" lvl="1" indent="-445267">
              <a:spcBef>
                <a:spcPts val="1154"/>
              </a:spcBef>
              <a:buAutoNum type="arabicPeriod" startAt="2"/>
              <a:tabLst>
                <a:tab pos="457636" algn="l"/>
              </a:tabLst>
            </a:pPr>
            <a:r>
              <a:rPr sz="1400" dirty="0">
                <a:latin typeface="Arial"/>
                <a:cs typeface="Arial"/>
              </a:rPr>
              <a:t>Common</a:t>
            </a:r>
            <a:r>
              <a:rPr sz="1400" spc="-29" dirty="0">
                <a:latin typeface="Arial"/>
                <a:cs typeface="Arial"/>
              </a:rPr>
              <a:t> </a:t>
            </a:r>
            <a:r>
              <a:rPr sz="1400" dirty="0">
                <a:latin typeface="Arial"/>
                <a:cs typeface="Arial"/>
              </a:rPr>
              <a:t>Problems</a:t>
            </a:r>
            <a:r>
              <a:rPr sz="1400" spc="-24" dirty="0">
                <a:latin typeface="Arial"/>
                <a:cs typeface="Arial"/>
              </a:rPr>
              <a:t> </a:t>
            </a:r>
            <a:r>
              <a:rPr sz="1400" dirty="0">
                <a:latin typeface="Arial"/>
                <a:cs typeface="Arial"/>
              </a:rPr>
              <a:t>with</a:t>
            </a:r>
            <a:r>
              <a:rPr sz="1400" spc="-29" dirty="0">
                <a:latin typeface="Arial"/>
                <a:cs typeface="Arial"/>
              </a:rPr>
              <a:t> </a:t>
            </a:r>
            <a:r>
              <a:rPr sz="1400" dirty="0">
                <a:latin typeface="Arial"/>
                <a:cs typeface="Arial"/>
              </a:rPr>
              <a:t>Metering</a:t>
            </a:r>
            <a:r>
              <a:rPr sz="1400" spc="-24" dirty="0">
                <a:latin typeface="Arial"/>
                <a:cs typeface="Arial"/>
              </a:rPr>
              <a:t> </a:t>
            </a:r>
            <a:r>
              <a:rPr sz="1400" spc="-10" dirty="0">
                <a:latin typeface="Arial"/>
                <a:cs typeface="Arial"/>
              </a:rPr>
              <a:t>Devices</a:t>
            </a:r>
            <a:endParaRPr sz="1400" dirty="0">
              <a:latin typeface="Arial"/>
              <a:cs typeface="Arial"/>
            </a:endParaRPr>
          </a:p>
          <a:p>
            <a:pPr marL="457636" lvl="1" indent="-445267">
              <a:spcBef>
                <a:spcPts val="1144"/>
              </a:spcBef>
              <a:buAutoNum type="arabicPeriod" startAt="2"/>
              <a:tabLst>
                <a:tab pos="457636" algn="l"/>
              </a:tabLst>
            </a:pPr>
            <a:r>
              <a:rPr sz="1400" dirty="0">
                <a:latin typeface="Arial"/>
                <a:cs typeface="Arial"/>
              </a:rPr>
              <a:t>Common</a:t>
            </a:r>
            <a:r>
              <a:rPr sz="1400" spc="-29" dirty="0">
                <a:latin typeface="Arial"/>
                <a:cs typeface="Arial"/>
              </a:rPr>
              <a:t> </a:t>
            </a:r>
            <a:r>
              <a:rPr sz="1400" dirty="0">
                <a:latin typeface="Arial"/>
                <a:cs typeface="Arial"/>
              </a:rPr>
              <a:t>Problems</a:t>
            </a:r>
            <a:r>
              <a:rPr sz="1400" spc="-29" dirty="0">
                <a:latin typeface="Arial"/>
                <a:cs typeface="Arial"/>
              </a:rPr>
              <a:t> </a:t>
            </a:r>
            <a:r>
              <a:rPr sz="1400" dirty="0">
                <a:latin typeface="Arial"/>
                <a:cs typeface="Arial"/>
              </a:rPr>
              <a:t>with</a:t>
            </a:r>
            <a:r>
              <a:rPr sz="1400" spc="-29" dirty="0">
                <a:latin typeface="Arial"/>
                <a:cs typeface="Arial"/>
              </a:rPr>
              <a:t> </a:t>
            </a:r>
            <a:r>
              <a:rPr sz="1400" dirty="0">
                <a:latin typeface="Arial"/>
                <a:cs typeface="Arial"/>
              </a:rPr>
              <a:t>Receiver/Dryer</a:t>
            </a:r>
            <a:r>
              <a:rPr sz="1400" spc="-29" dirty="0">
                <a:latin typeface="Arial"/>
                <a:cs typeface="Arial"/>
              </a:rPr>
              <a:t> </a:t>
            </a:r>
            <a:r>
              <a:rPr sz="1400" dirty="0">
                <a:latin typeface="Arial"/>
                <a:cs typeface="Arial"/>
              </a:rPr>
              <a:t>or</a:t>
            </a:r>
            <a:r>
              <a:rPr sz="1400" spc="-29" dirty="0">
                <a:latin typeface="Arial"/>
                <a:cs typeface="Arial"/>
              </a:rPr>
              <a:t> </a:t>
            </a:r>
            <a:r>
              <a:rPr sz="1400" spc="-10" dirty="0">
                <a:latin typeface="Arial"/>
                <a:cs typeface="Arial"/>
              </a:rPr>
              <a:t>Accumulator/Dryer</a:t>
            </a:r>
            <a:endParaRPr sz="1400"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179536"/>
          </a:xfrm>
          <a:prstGeom prst="rect">
            <a:avLst/>
          </a:prstGeom>
        </p:spPr>
        <p:txBody>
          <a:bodyPr vert="horz" wrap="square" lIns="0" tIns="0" rIns="0" bIns="0" rtlCol="0">
            <a:spAutoFit/>
          </a:bodyPr>
          <a:lstStyle/>
          <a:p>
            <a:pPr marL="69882">
              <a:lnSpc>
                <a:spcPts val="1373"/>
              </a:lnSpc>
            </a:pPr>
            <a:r>
              <a:rPr sz="1169" spc="-24" dirty="0">
                <a:latin typeface="Times New Roman"/>
                <a:cs typeface="Times New Roman"/>
              </a:rPr>
              <a:t>iii</a:t>
            </a:r>
            <a:endParaRPr sz="1169">
              <a:latin typeface="Times New Roman"/>
              <a:cs typeface="Times New Roman"/>
            </a:endParaRPr>
          </a:p>
        </p:txBody>
      </p:sp>
      <p:sp>
        <p:nvSpPr>
          <p:cNvPr id="7" name="object 3">
            <a:extLst>
              <a:ext uri="{FF2B5EF4-FFF2-40B4-BE49-F238E27FC236}">
                <a16:creationId xmlns:a16="http://schemas.microsoft.com/office/drawing/2014/main" id="{58C78547-66B1-CA81-B0D0-81BF166D575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67AC7A98-1F4A-20E5-6AA3-8D3EAACC0912}"/>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989" y="888954"/>
            <a:ext cx="5813566" cy="7714524"/>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lang="en-IN" sz="974" dirty="0">
              <a:latin typeface="Verdana"/>
              <a:cs typeface="Verdana"/>
            </a:endParaRPr>
          </a:p>
          <a:p>
            <a:pPr>
              <a:spcBef>
                <a:spcPts val="1081"/>
              </a:spcBef>
            </a:pPr>
            <a:endParaRPr lang="en-IN" sz="974" dirty="0">
              <a:latin typeface="Verdana"/>
              <a:cs typeface="Verdana"/>
            </a:endParaRPr>
          </a:p>
          <a:p>
            <a:pPr marL="12369" algn="just"/>
            <a:r>
              <a:rPr sz="1071" b="1" dirty="0">
                <a:latin typeface="Arial"/>
                <a:cs typeface="Arial"/>
              </a:rPr>
              <a:t>4.0.</a:t>
            </a:r>
            <a:r>
              <a:rPr sz="1071" b="1" spc="229" dirty="0">
                <a:latin typeface="Arial"/>
                <a:cs typeface="Arial"/>
              </a:rPr>
              <a:t>   </a:t>
            </a:r>
            <a:r>
              <a:rPr sz="1071" b="1" dirty="0">
                <a:latin typeface="Arial"/>
                <a:cs typeface="Arial"/>
              </a:rPr>
              <a:t>CHAPTER</a:t>
            </a:r>
            <a:r>
              <a:rPr sz="1071" b="1" spc="-10" dirty="0">
                <a:latin typeface="Arial"/>
                <a:cs typeface="Arial"/>
              </a:rPr>
              <a:t> </a:t>
            </a:r>
            <a:r>
              <a:rPr sz="1071" b="1" dirty="0">
                <a:latin typeface="Arial"/>
                <a:cs typeface="Arial"/>
              </a:rPr>
              <a:t>4:</a:t>
            </a:r>
            <a:r>
              <a:rPr sz="1071" b="1" spc="-15" dirty="0">
                <a:latin typeface="Arial"/>
                <a:cs typeface="Arial"/>
              </a:rPr>
              <a:t> </a:t>
            </a:r>
            <a:r>
              <a:rPr sz="1071" b="1" dirty="0">
                <a:latin typeface="Arial"/>
                <a:cs typeface="Arial"/>
              </a:rPr>
              <a:t>CLIMATE</a:t>
            </a:r>
            <a:r>
              <a:rPr sz="1071" b="1" spc="-19" dirty="0">
                <a:latin typeface="Arial"/>
                <a:cs typeface="Arial"/>
              </a:rPr>
              <a:t> </a:t>
            </a:r>
            <a:r>
              <a:rPr sz="1071" b="1" dirty="0">
                <a:latin typeface="Arial"/>
                <a:cs typeface="Arial"/>
              </a:rPr>
              <a:t>CONTROL</a:t>
            </a:r>
            <a:r>
              <a:rPr sz="1071" b="1" spc="-19" dirty="0">
                <a:latin typeface="Arial"/>
                <a:cs typeface="Arial"/>
              </a:rPr>
              <a:t> </a:t>
            </a:r>
            <a:r>
              <a:rPr sz="1071" b="1" spc="-10" dirty="0">
                <a:latin typeface="Arial"/>
                <a:cs typeface="Arial"/>
              </a:rPr>
              <a:t>SYSTEM</a:t>
            </a:r>
            <a:endParaRPr sz="1071" dirty="0">
              <a:latin typeface="Arial"/>
              <a:cs typeface="Arial"/>
            </a:endParaRPr>
          </a:p>
          <a:p>
            <a:pPr marL="12369" marR="5566" algn="just">
              <a:lnSpc>
                <a:spcPct val="143900"/>
              </a:lnSpc>
              <a:spcBef>
                <a:spcPts val="579"/>
              </a:spcBef>
            </a:pPr>
            <a:r>
              <a:rPr sz="1071" dirty="0">
                <a:latin typeface="Arial"/>
                <a:cs typeface="Arial"/>
              </a:rPr>
              <a:t>A</a:t>
            </a:r>
            <a:r>
              <a:rPr sz="1071" spc="29" dirty="0">
                <a:latin typeface="Arial"/>
                <a:cs typeface="Arial"/>
              </a:rPr>
              <a:t> </a:t>
            </a:r>
            <a:r>
              <a:rPr sz="1071" dirty="0">
                <a:latin typeface="Arial"/>
                <a:cs typeface="Arial"/>
              </a:rPr>
              <a:t>standard</a:t>
            </a:r>
            <a:r>
              <a:rPr sz="1071" spc="29" dirty="0">
                <a:latin typeface="Arial"/>
                <a:cs typeface="Arial"/>
              </a:rPr>
              <a:t> </a:t>
            </a:r>
            <a:r>
              <a:rPr sz="1071" dirty="0">
                <a:latin typeface="Arial"/>
                <a:cs typeface="Arial"/>
              </a:rPr>
              <a:t>air</a:t>
            </a:r>
            <a:r>
              <a:rPr sz="1071" spc="34" dirty="0">
                <a:latin typeface="Arial"/>
                <a:cs typeface="Arial"/>
              </a:rPr>
              <a:t> </a:t>
            </a:r>
            <a:r>
              <a:rPr sz="1071" dirty="0">
                <a:latin typeface="Arial"/>
                <a:cs typeface="Arial"/>
              </a:rPr>
              <a:t>conditioning</a:t>
            </a:r>
            <a:r>
              <a:rPr sz="1071" spc="34"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either</a:t>
            </a:r>
            <a:r>
              <a:rPr sz="1071" spc="34" dirty="0">
                <a:latin typeface="Arial"/>
                <a:cs typeface="Arial"/>
              </a:rPr>
              <a:t> </a:t>
            </a:r>
            <a:r>
              <a:rPr sz="1071" dirty="0">
                <a:latin typeface="Arial"/>
                <a:cs typeface="Arial"/>
              </a:rPr>
              <a:t>heats</a:t>
            </a:r>
            <a:r>
              <a:rPr sz="1071" spc="29" dirty="0">
                <a:latin typeface="Arial"/>
                <a:cs typeface="Arial"/>
              </a:rPr>
              <a:t> </a:t>
            </a:r>
            <a:r>
              <a:rPr sz="1071" dirty="0">
                <a:latin typeface="Arial"/>
                <a:cs typeface="Arial"/>
              </a:rPr>
              <a:t>or</a:t>
            </a:r>
            <a:r>
              <a:rPr sz="1071" spc="34" dirty="0">
                <a:latin typeface="Arial"/>
                <a:cs typeface="Arial"/>
              </a:rPr>
              <a:t> </a:t>
            </a:r>
            <a:r>
              <a:rPr sz="1071" dirty="0">
                <a:latin typeface="Arial"/>
                <a:cs typeface="Arial"/>
              </a:rPr>
              <a:t>cools</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cabin</a:t>
            </a:r>
            <a:r>
              <a:rPr sz="1071" spc="34" dirty="0">
                <a:latin typeface="Arial"/>
                <a:cs typeface="Arial"/>
              </a:rPr>
              <a:t> </a:t>
            </a:r>
            <a:r>
              <a:rPr sz="1071" dirty="0">
                <a:latin typeface="Arial"/>
                <a:cs typeface="Arial"/>
              </a:rPr>
              <a:t>depending</a:t>
            </a:r>
            <a:r>
              <a:rPr sz="1071" spc="34" dirty="0">
                <a:latin typeface="Arial"/>
                <a:cs typeface="Arial"/>
              </a:rPr>
              <a:t> </a:t>
            </a:r>
            <a:r>
              <a:rPr sz="1071" dirty="0">
                <a:latin typeface="Arial"/>
                <a:cs typeface="Arial"/>
              </a:rPr>
              <a:t>on</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position</a:t>
            </a:r>
            <a:r>
              <a:rPr sz="1071" spc="29" dirty="0">
                <a:latin typeface="Arial"/>
                <a:cs typeface="Arial"/>
              </a:rPr>
              <a:t> </a:t>
            </a:r>
            <a:r>
              <a:rPr sz="1071" spc="-24" dirty="0">
                <a:latin typeface="Arial"/>
                <a:cs typeface="Arial"/>
              </a:rPr>
              <a:t>of </a:t>
            </a:r>
            <a:r>
              <a:rPr sz="1071" dirty="0">
                <a:latin typeface="Arial"/>
                <a:cs typeface="Arial"/>
              </a:rPr>
              <a:t>the</a:t>
            </a:r>
            <a:r>
              <a:rPr sz="1071" spc="-49" dirty="0">
                <a:latin typeface="Arial"/>
                <a:cs typeface="Arial"/>
              </a:rPr>
              <a:t> </a:t>
            </a:r>
            <a:r>
              <a:rPr sz="1071" dirty="0">
                <a:latin typeface="Arial"/>
                <a:cs typeface="Arial"/>
              </a:rPr>
              <a:t>regulator.</a:t>
            </a:r>
            <a:r>
              <a:rPr sz="1071" spc="-49" dirty="0">
                <a:latin typeface="Arial"/>
                <a:cs typeface="Arial"/>
              </a:rPr>
              <a:t> </a:t>
            </a:r>
            <a:r>
              <a:rPr sz="1071" dirty="0">
                <a:latin typeface="Arial"/>
                <a:cs typeface="Arial"/>
              </a:rPr>
              <a:t>It</a:t>
            </a:r>
            <a:r>
              <a:rPr sz="1071" spc="-49"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essentially</a:t>
            </a:r>
            <a:r>
              <a:rPr sz="1071" spc="-49" dirty="0">
                <a:latin typeface="Arial"/>
                <a:cs typeface="Arial"/>
              </a:rPr>
              <a:t> </a:t>
            </a:r>
            <a:r>
              <a:rPr sz="1071" dirty="0">
                <a:latin typeface="Arial"/>
                <a:cs typeface="Arial"/>
              </a:rPr>
              <a:t>a</a:t>
            </a:r>
            <a:r>
              <a:rPr sz="1071" spc="-49" dirty="0">
                <a:latin typeface="Arial"/>
                <a:cs typeface="Arial"/>
              </a:rPr>
              <a:t> </a:t>
            </a:r>
            <a:r>
              <a:rPr sz="1071" spc="-10" dirty="0">
                <a:latin typeface="Arial"/>
                <a:cs typeface="Arial"/>
              </a:rPr>
              <a:t>manual</a:t>
            </a:r>
            <a:r>
              <a:rPr sz="1071" spc="-49" dirty="0">
                <a:latin typeface="Arial"/>
                <a:cs typeface="Arial"/>
              </a:rPr>
              <a:t> </a:t>
            </a:r>
            <a:r>
              <a:rPr sz="1071" dirty="0">
                <a:latin typeface="Arial"/>
                <a:cs typeface="Arial"/>
              </a:rPr>
              <a:t>control</a:t>
            </a:r>
            <a:r>
              <a:rPr sz="1071" spc="-4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temperature</a:t>
            </a:r>
            <a:r>
              <a:rPr sz="1071" spc="-4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air</a:t>
            </a:r>
            <a:r>
              <a:rPr sz="1071" spc="-49" dirty="0">
                <a:latin typeface="Arial"/>
                <a:cs typeface="Arial"/>
              </a:rPr>
              <a:t> </a:t>
            </a:r>
            <a:r>
              <a:rPr sz="1071" spc="-10" dirty="0">
                <a:latin typeface="Arial"/>
                <a:cs typeface="Arial"/>
              </a:rPr>
              <a:t>pumped</a:t>
            </a:r>
            <a:r>
              <a:rPr sz="1071" spc="-49" dirty="0">
                <a:latin typeface="Arial"/>
                <a:cs typeface="Arial"/>
              </a:rPr>
              <a:t> </a:t>
            </a:r>
            <a:r>
              <a:rPr sz="1071" dirty="0">
                <a:latin typeface="Arial"/>
                <a:cs typeface="Arial"/>
              </a:rPr>
              <a:t>into</a:t>
            </a:r>
            <a:r>
              <a:rPr sz="1071" spc="-4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cabin, </a:t>
            </a:r>
            <a:r>
              <a:rPr sz="1071" dirty="0">
                <a:latin typeface="Arial"/>
                <a:cs typeface="Arial"/>
              </a:rPr>
              <a:t>as</a:t>
            </a:r>
            <a:r>
              <a:rPr sz="1071" spc="-19" dirty="0">
                <a:latin typeface="Arial"/>
                <a:cs typeface="Arial"/>
              </a:rPr>
              <a:t> </a:t>
            </a:r>
            <a:r>
              <a:rPr sz="1071" dirty="0">
                <a:latin typeface="Arial"/>
                <a:cs typeface="Arial"/>
              </a:rPr>
              <a:t>well</a:t>
            </a:r>
            <a:r>
              <a:rPr sz="1071" spc="-15" dirty="0">
                <a:latin typeface="Arial"/>
                <a:cs typeface="Arial"/>
              </a:rPr>
              <a:t> </a:t>
            </a:r>
            <a:r>
              <a:rPr sz="1071" dirty="0">
                <a:latin typeface="Arial"/>
                <a:cs typeface="Arial"/>
              </a:rPr>
              <a:t>as</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speed</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5" dirty="0">
                <a:latin typeface="Arial"/>
                <a:cs typeface="Arial"/>
              </a:rPr>
              <a:t> </a:t>
            </a:r>
            <a:r>
              <a:rPr sz="1071" spc="-19" dirty="0">
                <a:latin typeface="Arial"/>
                <a:cs typeface="Arial"/>
              </a:rPr>
              <a:t>fan.</a:t>
            </a:r>
            <a:endParaRPr sz="1071" dirty="0">
              <a:latin typeface="Arial"/>
              <a:cs typeface="Arial"/>
            </a:endParaRPr>
          </a:p>
          <a:p>
            <a:pPr marL="12369" marR="4947" algn="just">
              <a:lnSpc>
                <a:spcPct val="143800"/>
              </a:lnSpc>
              <a:spcBef>
                <a:spcPts val="584"/>
              </a:spcBef>
            </a:pPr>
            <a:r>
              <a:rPr sz="1071" dirty="0">
                <a:latin typeface="Arial"/>
                <a:cs typeface="Arial"/>
              </a:rPr>
              <a:t>The</a:t>
            </a:r>
            <a:r>
              <a:rPr sz="1071" spc="258" dirty="0">
                <a:latin typeface="Arial"/>
                <a:cs typeface="Arial"/>
              </a:rPr>
              <a:t> </a:t>
            </a:r>
            <a:r>
              <a:rPr sz="1071" dirty="0">
                <a:latin typeface="Arial"/>
                <a:cs typeface="Arial"/>
              </a:rPr>
              <a:t>climate</a:t>
            </a:r>
            <a:r>
              <a:rPr sz="1071" spc="253" dirty="0">
                <a:latin typeface="Arial"/>
                <a:cs typeface="Arial"/>
              </a:rPr>
              <a:t> </a:t>
            </a:r>
            <a:r>
              <a:rPr sz="1071" dirty="0">
                <a:latin typeface="Arial"/>
                <a:cs typeface="Arial"/>
              </a:rPr>
              <a:t>control</a:t>
            </a:r>
            <a:r>
              <a:rPr sz="1071" spc="258" dirty="0">
                <a:latin typeface="Arial"/>
                <a:cs typeface="Arial"/>
              </a:rPr>
              <a:t> </a:t>
            </a:r>
            <a:r>
              <a:rPr sz="1071" dirty="0">
                <a:latin typeface="Arial"/>
                <a:cs typeface="Arial"/>
              </a:rPr>
              <a:t>systems</a:t>
            </a:r>
            <a:r>
              <a:rPr sz="1071" spc="258" dirty="0">
                <a:latin typeface="Arial"/>
                <a:cs typeface="Arial"/>
              </a:rPr>
              <a:t> </a:t>
            </a:r>
            <a:r>
              <a:rPr sz="1071" dirty="0">
                <a:latin typeface="Arial"/>
                <a:cs typeface="Arial"/>
              </a:rPr>
              <a:t>operate</a:t>
            </a:r>
            <a:r>
              <a:rPr sz="1071" spc="263" dirty="0">
                <a:latin typeface="Arial"/>
                <a:cs typeface="Arial"/>
              </a:rPr>
              <a:t> </a:t>
            </a:r>
            <a:r>
              <a:rPr sz="1071" dirty="0">
                <a:latin typeface="Arial"/>
                <a:cs typeface="Arial"/>
              </a:rPr>
              <a:t>with</a:t>
            </a:r>
            <a:r>
              <a:rPr sz="1071" spc="258" dirty="0">
                <a:latin typeface="Arial"/>
                <a:cs typeface="Arial"/>
              </a:rPr>
              <a:t> </a:t>
            </a:r>
            <a:r>
              <a:rPr sz="1071" dirty="0">
                <a:latin typeface="Arial"/>
                <a:cs typeface="Arial"/>
              </a:rPr>
              <a:t>the</a:t>
            </a:r>
            <a:r>
              <a:rPr sz="1071" spc="263" dirty="0">
                <a:latin typeface="Arial"/>
                <a:cs typeface="Arial"/>
              </a:rPr>
              <a:t> </a:t>
            </a:r>
            <a:r>
              <a:rPr sz="1071" dirty="0">
                <a:latin typeface="Arial"/>
                <a:cs typeface="Arial"/>
              </a:rPr>
              <a:t>same</a:t>
            </a:r>
            <a:r>
              <a:rPr sz="1071" spc="253" dirty="0">
                <a:latin typeface="Arial"/>
                <a:cs typeface="Arial"/>
              </a:rPr>
              <a:t> </a:t>
            </a:r>
            <a:r>
              <a:rPr sz="1071" dirty="0">
                <a:latin typeface="Arial"/>
                <a:cs typeface="Arial"/>
              </a:rPr>
              <a:t>basic</a:t>
            </a:r>
            <a:r>
              <a:rPr sz="1071" spc="263" dirty="0">
                <a:latin typeface="Arial"/>
                <a:cs typeface="Arial"/>
              </a:rPr>
              <a:t> </a:t>
            </a:r>
            <a:r>
              <a:rPr sz="1071" dirty="0">
                <a:latin typeface="Arial"/>
                <a:cs typeface="Arial"/>
              </a:rPr>
              <a:t>composition</a:t>
            </a:r>
            <a:r>
              <a:rPr sz="1071" spc="263" dirty="0">
                <a:latin typeface="Arial"/>
                <a:cs typeface="Arial"/>
              </a:rPr>
              <a:t> </a:t>
            </a:r>
            <a:r>
              <a:rPr sz="1071" dirty="0">
                <a:latin typeface="Arial"/>
                <a:cs typeface="Arial"/>
              </a:rPr>
              <a:t>as</a:t>
            </a:r>
            <a:r>
              <a:rPr sz="1071" spc="263" dirty="0">
                <a:latin typeface="Arial"/>
                <a:cs typeface="Arial"/>
              </a:rPr>
              <a:t> </a:t>
            </a:r>
            <a:r>
              <a:rPr sz="1071" dirty="0">
                <a:latin typeface="Arial"/>
                <a:cs typeface="Arial"/>
              </a:rPr>
              <a:t>in</a:t>
            </a:r>
            <a:r>
              <a:rPr sz="1071" spc="253" dirty="0">
                <a:latin typeface="Arial"/>
                <a:cs typeface="Arial"/>
              </a:rPr>
              <a:t> </a:t>
            </a:r>
            <a:r>
              <a:rPr sz="1071" dirty="0">
                <a:latin typeface="Arial"/>
                <a:cs typeface="Arial"/>
              </a:rPr>
              <a:t>the</a:t>
            </a:r>
            <a:r>
              <a:rPr sz="1071" spc="258" dirty="0">
                <a:latin typeface="Arial"/>
                <a:cs typeface="Arial"/>
              </a:rPr>
              <a:t> </a:t>
            </a:r>
            <a:r>
              <a:rPr sz="1071" spc="-10" dirty="0">
                <a:latin typeface="Arial"/>
                <a:cs typeface="Arial"/>
              </a:rPr>
              <a:t>manually </a:t>
            </a:r>
            <a:r>
              <a:rPr sz="1071" dirty="0">
                <a:latin typeface="Arial"/>
                <a:cs typeface="Arial"/>
              </a:rPr>
              <a:t>controlled</a:t>
            </a:r>
            <a:r>
              <a:rPr sz="1071" spc="175" dirty="0">
                <a:latin typeface="Arial"/>
                <a:cs typeface="Arial"/>
              </a:rPr>
              <a:t> </a:t>
            </a:r>
            <a:r>
              <a:rPr sz="1071" dirty="0">
                <a:latin typeface="Arial"/>
                <a:cs typeface="Arial"/>
              </a:rPr>
              <a:t>systems,</a:t>
            </a:r>
            <a:r>
              <a:rPr sz="1071" spc="180" dirty="0">
                <a:latin typeface="Arial"/>
                <a:cs typeface="Arial"/>
              </a:rPr>
              <a:t> </a:t>
            </a:r>
            <a:r>
              <a:rPr sz="1071" dirty="0">
                <a:latin typeface="Arial"/>
                <a:cs typeface="Arial"/>
              </a:rPr>
              <a:t>such</a:t>
            </a:r>
            <a:r>
              <a:rPr sz="1071" spc="180" dirty="0">
                <a:latin typeface="Arial"/>
                <a:cs typeface="Arial"/>
              </a:rPr>
              <a:t> </a:t>
            </a:r>
            <a:r>
              <a:rPr sz="1071" dirty="0">
                <a:latin typeface="Arial"/>
                <a:cs typeface="Arial"/>
              </a:rPr>
              <a:t>as</a:t>
            </a:r>
            <a:r>
              <a:rPr sz="1071" spc="180" dirty="0">
                <a:latin typeface="Arial"/>
                <a:cs typeface="Arial"/>
              </a:rPr>
              <a:t> </a:t>
            </a:r>
            <a:r>
              <a:rPr sz="1071" dirty="0">
                <a:latin typeface="Arial"/>
                <a:cs typeface="Arial"/>
              </a:rPr>
              <a:t>the</a:t>
            </a:r>
            <a:r>
              <a:rPr sz="1071" spc="175" dirty="0">
                <a:latin typeface="Arial"/>
                <a:cs typeface="Arial"/>
              </a:rPr>
              <a:t> </a:t>
            </a:r>
            <a:r>
              <a:rPr sz="1071" dirty="0">
                <a:latin typeface="Arial"/>
                <a:cs typeface="Arial"/>
              </a:rPr>
              <a:t>condenser,</a:t>
            </a:r>
            <a:r>
              <a:rPr sz="1071" spc="180" dirty="0">
                <a:latin typeface="Arial"/>
                <a:cs typeface="Arial"/>
              </a:rPr>
              <a:t> </a:t>
            </a:r>
            <a:r>
              <a:rPr sz="1071" dirty="0">
                <a:latin typeface="Arial"/>
                <a:cs typeface="Arial"/>
              </a:rPr>
              <a:t>compressor,</a:t>
            </a:r>
            <a:r>
              <a:rPr sz="1071" spc="185" dirty="0">
                <a:latin typeface="Arial"/>
                <a:cs typeface="Arial"/>
              </a:rPr>
              <a:t> </a:t>
            </a:r>
            <a:r>
              <a:rPr sz="1071" dirty="0">
                <a:latin typeface="Arial"/>
                <a:cs typeface="Arial"/>
              </a:rPr>
              <a:t>evaporator,</a:t>
            </a:r>
            <a:r>
              <a:rPr sz="1071" spc="185" dirty="0">
                <a:latin typeface="Arial"/>
                <a:cs typeface="Arial"/>
              </a:rPr>
              <a:t> </a:t>
            </a:r>
            <a:r>
              <a:rPr sz="1071" dirty="0">
                <a:latin typeface="Arial"/>
                <a:cs typeface="Arial"/>
              </a:rPr>
              <a:t>and</a:t>
            </a:r>
            <a:r>
              <a:rPr sz="1071" spc="180" dirty="0">
                <a:latin typeface="Arial"/>
                <a:cs typeface="Arial"/>
              </a:rPr>
              <a:t> </a:t>
            </a:r>
            <a:r>
              <a:rPr sz="1071" dirty="0">
                <a:latin typeface="Arial"/>
                <a:cs typeface="Arial"/>
              </a:rPr>
              <a:t>heater.</a:t>
            </a:r>
            <a:r>
              <a:rPr sz="1071" spc="175" dirty="0">
                <a:latin typeface="Arial"/>
                <a:cs typeface="Arial"/>
              </a:rPr>
              <a:t> </a:t>
            </a:r>
            <a:r>
              <a:rPr sz="1071" dirty="0">
                <a:latin typeface="Arial"/>
                <a:cs typeface="Arial"/>
              </a:rPr>
              <a:t>The</a:t>
            </a:r>
            <a:r>
              <a:rPr sz="1071" spc="180" dirty="0">
                <a:latin typeface="Arial"/>
                <a:cs typeface="Arial"/>
              </a:rPr>
              <a:t> </a:t>
            </a:r>
            <a:r>
              <a:rPr sz="1071" spc="-10" dirty="0">
                <a:latin typeface="Arial"/>
                <a:cs typeface="Arial"/>
              </a:rPr>
              <a:t>major </a:t>
            </a:r>
            <a:r>
              <a:rPr sz="1071" dirty="0">
                <a:latin typeface="Arial"/>
                <a:cs typeface="Arial"/>
              </a:rPr>
              <a:t>difference</a:t>
            </a:r>
            <a:r>
              <a:rPr sz="1071" spc="-39"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that</a:t>
            </a:r>
            <a:r>
              <a:rPr sz="1071" spc="-39"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maintains</a:t>
            </a:r>
            <a:r>
              <a:rPr sz="1071" spc="-39" dirty="0">
                <a:latin typeface="Arial"/>
                <a:cs typeface="Arial"/>
              </a:rPr>
              <a:t> </a:t>
            </a:r>
            <a:r>
              <a:rPr sz="1071" dirty="0">
                <a:latin typeface="Arial"/>
                <a:cs typeface="Arial"/>
              </a:rPr>
              <a:t>a</a:t>
            </a:r>
            <a:r>
              <a:rPr sz="1071" spc="-39" dirty="0">
                <a:latin typeface="Arial"/>
                <a:cs typeface="Arial"/>
              </a:rPr>
              <a:t> </a:t>
            </a:r>
            <a:r>
              <a:rPr sz="1071" spc="-10" dirty="0">
                <a:latin typeface="Arial"/>
                <a:cs typeface="Arial"/>
              </a:rPr>
              <a:t>pre-</a:t>
            </a:r>
            <a:r>
              <a:rPr sz="1071" dirty="0">
                <a:latin typeface="Arial"/>
                <a:cs typeface="Arial"/>
              </a:rPr>
              <a:t>set</a:t>
            </a:r>
            <a:r>
              <a:rPr sz="1071" spc="-39" dirty="0">
                <a:latin typeface="Arial"/>
                <a:cs typeface="Arial"/>
              </a:rPr>
              <a:t> </a:t>
            </a:r>
            <a:r>
              <a:rPr sz="1071" dirty="0">
                <a:latin typeface="Arial"/>
                <a:cs typeface="Arial"/>
              </a:rPr>
              <a:t>level</a:t>
            </a:r>
            <a:r>
              <a:rPr sz="1071" spc="-4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cooling</a:t>
            </a:r>
            <a:r>
              <a:rPr sz="1071" spc="-39" dirty="0">
                <a:latin typeface="Arial"/>
                <a:cs typeface="Arial"/>
              </a:rPr>
              <a:t> </a:t>
            </a:r>
            <a:r>
              <a:rPr sz="1071" dirty="0">
                <a:latin typeface="Arial"/>
                <a:cs typeface="Arial"/>
              </a:rPr>
              <a:t>or</a:t>
            </a:r>
            <a:r>
              <a:rPr sz="1071" spc="-34" dirty="0">
                <a:latin typeface="Arial"/>
                <a:cs typeface="Arial"/>
              </a:rPr>
              <a:t> </a:t>
            </a:r>
            <a:r>
              <a:rPr sz="1071" spc="-10" dirty="0">
                <a:latin typeface="Arial"/>
                <a:cs typeface="Arial"/>
              </a:rPr>
              <a:t>heating</a:t>
            </a:r>
            <a:r>
              <a:rPr sz="1071" spc="-39" dirty="0">
                <a:latin typeface="Arial"/>
                <a:cs typeface="Arial"/>
              </a:rPr>
              <a:t> </a:t>
            </a:r>
            <a:r>
              <a:rPr sz="1071" dirty="0">
                <a:latin typeface="Arial"/>
                <a:cs typeface="Arial"/>
              </a:rPr>
              <a:t>selected</a:t>
            </a:r>
            <a:r>
              <a:rPr sz="1071" spc="-44" dirty="0">
                <a:latin typeface="Arial"/>
                <a:cs typeface="Arial"/>
              </a:rPr>
              <a:t> </a:t>
            </a:r>
            <a:r>
              <a:rPr sz="1071" dirty="0">
                <a:latin typeface="Arial"/>
                <a:cs typeface="Arial"/>
              </a:rPr>
              <a:t>by</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vehicle</a:t>
            </a:r>
            <a:r>
              <a:rPr sz="1071" spc="-39" dirty="0">
                <a:latin typeface="Arial"/>
                <a:cs typeface="Arial"/>
              </a:rPr>
              <a:t> </a:t>
            </a:r>
            <a:r>
              <a:rPr sz="1071" spc="-10" dirty="0">
                <a:latin typeface="Arial"/>
                <a:cs typeface="Arial"/>
              </a:rPr>
              <a:t>operator </a:t>
            </a:r>
            <a:r>
              <a:rPr sz="1071" dirty="0">
                <a:latin typeface="Arial"/>
                <a:cs typeface="Arial"/>
              </a:rPr>
              <a:t>without</a:t>
            </a:r>
            <a:r>
              <a:rPr sz="1071" spc="-29" dirty="0">
                <a:latin typeface="Arial"/>
                <a:cs typeface="Arial"/>
              </a:rPr>
              <a:t> </a:t>
            </a:r>
            <a:r>
              <a:rPr sz="1071" dirty="0">
                <a:latin typeface="Arial"/>
                <a:cs typeface="Arial"/>
              </a:rPr>
              <a:t>manual</a:t>
            </a:r>
            <a:r>
              <a:rPr sz="1071" spc="-24" dirty="0">
                <a:latin typeface="Arial"/>
                <a:cs typeface="Arial"/>
              </a:rPr>
              <a:t> </a:t>
            </a:r>
            <a:r>
              <a:rPr sz="1071" spc="-10" dirty="0">
                <a:latin typeface="Arial"/>
                <a:cs typeface="Arial"/>
              </a:rPr>
              <a:t>intervention.</a:t>
            </a:r>
            <a:endParaRPr sz="1071" dirty="0">
              <a:latin typeface="Arial"/>
              <a:cs typeface="Arial"/>
            </a:endParaRPr>
          </a:p>
          <a:p>
            <a:pPr marL="452069" lvl="1" indent="-439700" algn="just">
              <a:spcBef>
                <a:spcPts val="1144"/>
              </a:spcBef>
              <a:buFont typeface="Arial"/>
              <a:buAutoNum type="arabicPeriod"/>
              <a:tabLst>
                <a:tab pos="452069" algn="l"/>
              </a:tabLst>
            </a:pPr>
            <a:r>
              <a:rPr sz="1071" b="1" dirty="0">
                <a:latin typeface="Arial"/>
                <a:cs typeface="Arial"/>
              </a:rPr>
              <a:t>Features</a:t>
            </a:r>
            <a:r>
              <a:rPr sz="1071" b="1" spc="-29" dirty="0">
                <a:latin typeface="Arial"/>
                <a:cs typeface="Arial"/>
              </a:rPr>
              <a:t> </a:t>
            </a:r>
            <a:r>
              <a:rPr sz="1071" b="1" dirty="0">
                <a:latin typeface="Arial"/>
                <a:cs typeface="Arial"/>
              </a:rPr>
              <a:t>of</a:t>
            </a:r>
            <a:r>
              <a:rPr sz="1071" b="1" spc="-24" dirty="0">
                <a:latin typeface="Arial"/>
                <a:cs typeface="Arial"/>
              </a:rPr>
              <a:t> </a:t>
            </a:r>
            <a:r>
              <a:rPr sz="1071" b="1" dirty="0">
                <a:latin typeface="Arial"/>
                <a:cs typeface="Arial"/>
              </a:rPr>
              <a:t>the</a:t>
            </a:r>
            <a:r>
              <a:rPr sz="1071" b="1" spc="-24" dirty="0">
                <a:latin typeface="Arial"/>
                <a:cs typeface="Arial"/>
              </a:rPr>
              <a:t> </a:t>
            </a:r>
            <a:r>
              <a:rPr sz="1071" b="1" dirty="0">
                <a:latin typeface="Arial"/>
                <a:cs typeface="Arial"/>
              </a:rPr>
              <a:t>Climate</a:t>
            </a:r>
            <a:r>
              <a:rPr sz="1071" b="1" spc="-24" dirty="0">
                <a:latin typeface="Arial"/>
                <a:cs typeface="Arial"/>
              </a:rPr>
              <a:t> </a:t>
            </a:r>
            <a:r>
              <a:rPr sz="1071" b="1" dirty="0">
                <a:latin typeface="Arial"/>
                <a:cs typeface="Arial"/>
              </a:rPr>
              <a:t>Control</a:t>
            </a:r>
            <a:r>
              <a:rPr sz="1071" b="1" spc="-24" dirty="0">
                <a:latin typeface="Arial"/>
                <a:cs typeface="Arial"/>
              </a:rPr>
              <a:t> </a:t>
            </a:r>
            <a:r>
              <a:rPr sz="1071" b="1" spc="-10" dirty="0">
                <a:latin typeface="Arial"/>
                <a:cs typeface="Arial"/>
              </a:rPr>
              <a:t>System</a:t>
            </a:r>
            <a:endParaRPr sz="1071" dirty="0">
              <a:latin typeface="Arial"/>
              <a:cs typeface="Arial"/>
            </a:endParaRPr>
          </a:p>
          <a:p>
            <a:pPr marL="12369" marR="4947" algn="just">
              <a:lnSpc>
                <a:spcPct val="143700"/>
              </a:lnSpc>
              <a:spcBef>
                <a:spcPts val="584"/>
              </a:spcBef>
            </a:pPr>
            <a:r>
              <a:rPr sz="1071" dirty="0">
                <a:latin typeface="Arial"/>
                <a:cs typeface="Arial"/>
              </a:rPr>
              <a:t>The</a:t>
            </a:r>
            <a:r>
              <a:rPr sz="1071" spc="375" dirty="0">
                <a:latin typeface="Arial"/>
                <a:cs typeface="Arial"/>
              </a:rPr>
              <a:t> </a:t>
            </a:r>
            <a:r>
              <a:rPr sz="1071" dirty="0">
                <a:latin typeface="Arial"/>
                <a:cs typeface="Arial"/>
              </a:rPr>
              <a:t>automatic</a:t>
            </a:r>
            <a:r>
              <a:rPr sz="1071" spc="380" dirty="0">
                <a:latin typeface="Arial"/>
                <a:cs typeface="Arial"/>
              </a:rPr>
              <a:t> </a:t>
            </a:r>
            <a:r>
              <a:rPr sz="1071" dirty="0">
                <a:latin typeface="Arial"/>
                <a:cs typeface="Arial"/>
              </a:rPr>
              <a:t>climate</a:t>
            </a:r>
            <a:r>
              <a:rPr sz="1071" spc="370" dirty="0">
                <a:latin typeface="Arial"/>
                <a:cs typeface="Arial"/>
              </a:rPr>
              <a:t> </a:t>
            </a:r>
            <a:r>
              <a:rPr sz="1071" dirty="0">
                <a:latin typeface="Arial"/>
                <a:cs typeface="Arial"/>
              </a:rPr>
              <a:t>control</a:t>
            </a:r>
            <a:r>
              <a:rPr sz="1071" spc="380" dirty="0">
                <a:latin typeface="Arial"/>
                <a:cs typeface="Arial"/>
              </a:rPr>
              <a:t> </a:t>
            </a:r>
            <a:r>
              <a:rPr sz="1071" dirty="0">
                <a:latin typeface="Arial"/>
                <a:cs typeface="Arial"/>
              </a:rPr>
              <a:t>system</a:t>
            </a:r>
            <a:r>
              <a:rPr sz="1071" spc="375" dirty="0">
                <a:latin typeface="Arial"/>
                <a:cs typeface="Arial"/>
              </a:rPr>
              <a:t> </a:t>
            </a:r>
            <a:r>
              <a:rPr sz="1071" dirty="0">
                <a:latin typeface="Arial"/>
                <a:cs typeface="Arial"/>
              </a:rPr>
              <a:t>allows</a:t>
            </a:r>
            <a:r>
              <a:rPr sz="1071" spc="380" dirty="0">
                <a:latin typeface="Arial"/>
                <a:cs typeface="Arial"/>
              </a:rPr>
              <a:t> </a:t>
            </a:r>
            <a:r>
              <a:rPr sz="1071" dirty="0">
                <a:latin typeface="Arial"/>
                <a:cs typeface="Arial"/>
              </a:rPr>
              <a:t>the</a:t>
            </a:r>
            <a:r>
              <a:rPr sz="1071" spc="380" dirty="0">
                <a:latin typeface="Arial"/>
                <a:cs typeface="Arial"/>
              </a:rPr>
              <a:t> </a:t>
            </a:r>
            <a:r>
              <a:rPr sz="1071" dirty="0">
                <a:latin typeface="Arial"/>
                <a:cs typeface="Arial"/>
              </a:rPr>
              <a:t>vehicle</a:t>
            </a:r>
            <a:r>
              <a:rPr sz="1071" spc="380" dirty="0">
                <a:latin typeface="Arial"/>
                <a:cs typeface="Arial"/>
              </a:rPr>
              <a:t> </a:t>
            </a:r>
            <a:r>
              <a:rPr sz="1071" dirty="0">
                <a:latin typeface="Arial"/>
                <a:cs typeface="Arial"/>
              </a:rPr>
              <a:t>passengers</a:t>
            </a:r>
            <a:r>
              <a:rPr sz="1071" spc="380" dirty="0">
                <a:latin typeface="Arial"/>
                <a:cs typeface="Arial"/>
              </a:rPr>
              <a:t> </a:t>
            </a:r>
            <a:r>
              <a:rPr sz="1071" dirty="0">
                <a:latin typeface="Arial"/>
                <a:cs typeface="Arial"/>
              </a:rPr>
              <a:t>to</a:t>
            </a:r>
            <a:r>
              <a:rPr sz="1071" spc="375" dirty="0">
                <a:latin typeface="Arial"/>
                <a:cs typeface="Arial"/>
              </a:rPr>
              <a:t> </a:t>
            </a:r>
            <a:r>
              <a:rPr sz="1071" dirty="0">
                <a:latin typeface="Arial"/>
                <a:cs typeface="Arial"/>
              </a:rPr>
              <a:t>set</a:t>
            </a:r>
            <a:r>
              <a:rPr sz="1071" spc="370" dirty="0">
                <a:latin typeface="Arial"/>
                <a:cs typeface="Arial"/>
              </a:rPr>
              <a:t> </a:t>
            </a:r>
            <a:r>
              <a:rPr sz="1071" dirty="0">
                <a:latin typeface="Arial"/>
                <a:cs typeface="Arial"/>
              </a:rPr>
              <a:t>the</a:t>
            </a:r>
            <a:r>
              <a:rPr sz="1071" spc="380" dirty="0">
                <a:latin typeface="Arial"/>
                <a:cs typeface="Arial"/>
              </a:rPr>
              <a:t> </a:t>
            </a:r>
            <a:r>
              <a:rPr sz="1071" spc="-10" dirty="0">
                <a:latin typeface="Arial"/>
                <a:cs typeface="Arial"/>
              </a:rPr>
              <a:t>desired </a:t>
            </a:r>
            <a:r>
              <a:rPr sz="1071" dirty="0">
                <a:latin typeface="Arial"/>
                <a:cs typeface="Arial"/>
              </a:rPr>
              <a:t>temperature</a:t>
            </a:r>
            <a:r>
              <a:rPr sz="1071" spc="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humidity</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set</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system</a:t>
            </a:r>
            <a:r>
              <a:rPr sz="1071" spc="5"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AUTO</a:t>
            </a:r>
            <a:r>
              <a:rPr sz="1071" spc="10" dirty="0">
                <a:latin typeface="Arial"/>
                <a:cs typeface="Arial"/>
              </a:rPr>
              <a:t> </a:t>
            </a:r>
            <a:r>
              <a:rPr sz="1071" dirty="0">
                <a:latin typeface="Arial"/>
                <a:cs typeface="Arial"/>
              </a:rPr>
              <a:t>mode.</a:t>
            </a:r>
            <a:r>
              <a:rPr sz="1071" spc="5" dirty="0">
                <a:latin typeface="Arial"/>
                <a:cs typeface="Arial"/>
              </a:rPr>
              <a:t> </a:t>
            </a:r>
            <a:r>
              <a:rPr sz="1071" dirty="0">
                <a:latin typeface="Arial"/>
                <a:cs typeface="Arial"/>
              </a:rPr>
              <a:t>These</a:t>
            </a:r>
            <a:r>
              <a:rPr sz="1071" spc="10" dirty="0">
                <a:latin typeface="Arial"/>
                <a:cs typeface="Arial"/>
              </a:rPr>
              <a:t> </a:t>
            </a:r>
            <a:r>
              <a:rPr sz="1071" dirty="0">
                <a:latin typeface="Arial"/>
                <a:cs typeface="Arial"/>
              </a:rPr>
              <a:t>values</a:t>
            </a:r>
            <a:r>
              <a:rPr sz="1071" spc="10" dirty="0">
                <a:latin typeface="Arial"/>
                <a:cs typeface="Arial"/>
              </a:rPr>
              <a:t> </a:t>
            </a:r>
            <a:r>
              <a:rPr sz="1071" dirty="0">
                <a:latin typeface="Arial"/>
                <a:cs typeface="Arial"/>
              </a:rPr>
              <a:t>are</a:t>
            </a:r>
            <a:r>
              <a:rPr sz="1071" spc="10" dirty="0">
                <a:latin typeface="Arial"/>
                <a:cs typeface="Arial"/>
              </a:rPr>
              <a:t> </a:t>
            </a:r>
            <a:r>
              <a:rPr sz="1071" dirty="0">
                <a:latin typeface="Arial"/>
                <a:cs typeface="Arial"/>
              </a:rPr>
              <a:t>taken</a:t>
            </a:r>
            <a:r>
              <a:rPr sz="1071" spc="10" dirty="0">
                <a:latin typeface="Arial"/>
                <a:cs typeface="Arial"/>
              </a:rPr>
              <a:t> </a:t>
            </a:r>
            <a:r>
              <a:rPr sz="1071" dirty="0">
                <a:latin typeface="Arial"/>
                <a:cs typeface="Arial"/>
              </a:rPr>
              <a:t>as</a:t>
            </a:r>
            <a:r>
              <a:rPr sz="1071" spc="10" dirty="0">
                <a:latin typeface="Arial"/>
                <a:cs typeface="Arial"/>
              </a:rPr>
              <a:t> </a:t>
            </a:r>
            <a:r>
              <a:rPr sz="1071" spc="-10" dirty="0">
                <a:latin typeface="Arial"/>
                <a:cs typeface="Arial"/>
              </a:rPr>
              <a:t>inputs </a:t>
            </a:r>
            <a:r>
              <a:rPr sz="1071" dirty="0">
                <a:latin typeface="Arial"/>
                <a:cs typeface="Arial"/>
              </a:rPr>
              <a:t>by</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climate</a:t>
            </a:r>
            <a:r>
              <a:rPr sz="1071" spc="-39" dirty="0">
                <a:latin typeface="Arial"/>
                <a:cs typeface="Arial"/>
              </a:rPr>
              <a:t> </a:t>
            </a:r>
            <a:r>
              <a:rPr sz="1071" dirty="0">
                <a:latin typeface="Arial"/>
                <a:cs typeface="Arial"/>
              </a:rPr>
              <a:t>control</a:t>
            </a:r>
            <a:r>
              <a:rPr sz="1071" spc="-44"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it</a:t>
            </a:r>
            <a:r>
              <a:rPr sz="1071" spc="-44" dirty="0">
                <a:latin typeface="Arial"/>
                <a:cs typeface="Arial"/>
              </a:rPr>
              <a:t> </a:t>
            </a:r>
            <a:r>
              <a:rPr sz="1071" dirty="0">
                <a:latin typeface="Arial"/>
                <a:cs typeface="Arial"/>
              </a:rPr>
              <a:t>then</a:t>
            </a:r>
            <a:r>
              <a:rPr sz="1071" spc="-39" dirty="0">
                <a:latin typeface="Arial"/>
                <a:cs typeface="Arial"/>
              </a:rPr>
              <a:t> </a:t>
            </a:r>
            <a:r>
              <a:rPr sz="1071" spc="-10" dirty="0">
                <a:latin typeface="Arial"/>
                <a:cs typeface="Arial"/>
              </a:rPr>
              <a:t>electronically</a:t>
            </a:r>
            <a:r>
              <a:rPr sz="1071" spc="-44" dirty="0">
                <a:latin typeface="Arial"/>
                <a:cs typeface="Arial"/>
              </a:rPr>
              <a:t> </a:t>
            </a:r>
            <a:r>
              <a:rPr sz="1071" dirty="0">
                <a:latin typeface="Arial"/>
                <a:cs typeface="Arial"/>
              </a:rPr>
              <a:t>controls</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temperature</a:t>
            </a:r>
            <a:r>
              <a:rPr sz="1071" spc="-4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humidity</a:t>
            </a:r>
            <a:r>
              <a:rPr sz="1071" spc="-44" dirty="0">
                <a:latin typeface="Arial"/>
                <a:cs typeface="Arial"/>
              </a:rPr>
              <a:t> </a:t>
            </a:r>
            <a:r>
              <a:rPr sz="1071" spc="-24" dirty="0">
                <a:latin typeface="Arial"/>
                <a:cs typeface="Arial"/>
              </a:rPr>
              <a:t>and </a:t>
            </a:r>
            <a:r>
              <a:rPr sz="1071" dirty="0">
                <a:latin typeface="Arial"/>
                <a:cs typeface="Arial"/>
              </a:rPr>
              <a:t>maintains</a:t>
            </a:r>
            <a:r>
              <a:rPr sz="1071" spc="54" dirty="0">
                <a:latin typeface="Arial"/>
                <a:cs typeface="Arial"/>
              </a:rPr>
              <a:t> </a:t>
            </a:r>
            <a:r>
              <a:rPr sz="1071" dirty="0">
                <a:latin typeface="Arial"/>
                <a:cs typeface="Arial"/>
              </a:rPr>
              <a:t>them</a:t>
            </a:r>
            <a:r>
              <a:rPr sz="1071" spc="44" dirty="0">
                <a:latin typeface="Arial"/>
                <a:cs typeface="Arial"/>
              </a:rPr>
              <a:t> </a:t>
            </a:r>
            <a:r>
              <a:rPr sz="1071" dirty="0">
                <a:latin typeface="Arial"/>
                <a:cs typeface="Arial"/>
              </a:rPr>
              <a:t>at</a:t>
            </a:r>
            <a:r>
              <a:rPr sz="1071" spc="54" dirty="0">
                <a:latin typeface="Arial"/>
                <a:cs typeface="Arial"/>
              </a:rPr>
              <a:t> </a:t>
            </a:r>
            <a:r>
              <a:rPr sz="1071" spc="-10" dirty="0">
                <a:latin typeface="Arial"/>
                <a:cs typeface="Arial"/>
              </a:rPr>
              <a:t>user-</a:t>
            </a:r>
            <a:r>
              <a:rPr sz="1071" dirty="0">
                <a:latin typeface="Arial"/>
                <a:cs typeface="Arial"/>
              </a:rPr>
              <a:t>specified</a:t>
            </a:r>
            <a:r>
              <a:rPr sz="1071" spc="44" dirty="0">
                <a:latin typeface="Arial"/>
                <a:cs typeface="Arial"/>
              </a:rPr>
              <a:t> </a:t>
            </a:r>
            <a:r>
              <a:rPr sz="1071" dirty="0">
                <a:latin typeface="Arial"/>
                <a:cs typeface="Arial"/>
              </a:rPr>
              <a:t>values.</a:t>
            </a:r>
            <a:r>
              <a:rPr sz="1071" spc="54" dirty="0">
                <a:latin typeface="Arial"/>
                <a:cs typeface="Arial"/>
              </a:rPr>
              <a:t> </a:t>
            </a:r>
            <a:r>
              <a:rPr sz="1071" dirty="0">
                <a:latin typeface="Arial"/>
                <a:cs typeface="Arial"/>
              </a:rPr>
              <a:t>This</a:t>
            </a:r>
            <a:r>
              <a:rPr sz="1071" spc="54" dirty="0">
                <a:latin typeface="Arial"/>
                <a:cs typeface="Arial"/>
              </a:rPr>
              <a:t> </a:t>
            </a:r>
            <a:r>
              <a:rPr sz="1071" dirty="0">
                <a:latin typeface="Arial"/>
                <a:cs typeface="Arial"/>
              </a:rPr>
              <a:t>eliminates</a:t>
            </a:r>
            <a:r>
              <a:rPr sz="1071" spc="5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human</a:t>
            </a:r>
            <a:r>
              <a:rPr sz="1071" spc="54" dirty="0">
                <a:latin typeface="Arial"/>
                <a:cs typeface="Arial"/>
              </a:rPr>
              <a:t> </a:t>
            </a:r>
            <a:r>
              <a:rPr sz="1071" dirty="0">
                <a:latin typeface="Arial"/>
                <a:cs typeface="Arial"/>
              </a:rPr>
              <a:t>effort</a:t>
            </a:r>
            <a:r>
              <a:rPr sz="1071" spc="49"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regulate</a:t>
            </a:r>
            <a:r>
              <a:rPr sz="1071" spc="44"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cabin </a:t>
            </a:r>
            <a:r>
              <a:rPr sz="1071" dirty="0">
                <a:latin typeface="Arial"/>
                <a:cs typeface="Arial"/>
              </a:rPr>
              <a:t>temperature</a:t>
            </a:r>
            <a:r>
              <a:rPr sz="1071" spc="-19" dirty="0">
                <a:latin typeface="Arial"/>
                <a:cs typeface="Arial"/>
              </a:rPr>
              <a:t> </a:t>
            </a:r>
            <a:r>
              <a:rPr sz="1071" dirty="0">
                <a:latin typeface="Arial"/>
                <a:cs typeface="Arial"/>
              </a:rPr>
              <a:t>by</a:t>
            </a:r>
            <a:r>
              <a:rPr sz="1071" spc="-15" dirty="0">
                <a:latin typeface="Arial"/>
                <a:cs typeface="Arial"/>
              </a:rPr>
              <a:t> </a:t>
            </a:r>
            <a:r>
              <a:rPr sz="1071" dirty="0">
                <a:latin typeface="Arial"/>
                <a:cs typeface="Arial"/>
              </a:rPr>
              <a:t>switching</a:t>
            </a:r>
            <a:r>
              <a:rPr sz="1071" spc="-19" dirty="0">
                <a:latin typeface="Arial"/>
                <a:cs typeface="Arial"/>
              </a:rPr>
              <a:t> </a:t>
            </a:r>
            <a:r>
              <a:rPr sz="1071" dirty="0">
                <a:latin typeface="Arial"/>
                <a:cs typeface="Arial"/>
              </a:rPr>
              <a:t>on/off</a:t>
            </a:r>
            <a:r>
              <a:rPr sz="1071" spc="-15"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AC</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by</a:t>
            </a:r>
            <a:r>
              <a:rPr sz="1071" spc="-15" dirty="0">
                <a:latin typeface="Arial"/>
                <a:cs typeface="Arial"/>
              </a:rPr>
              <a:t> </a:t>
            </a:r>
            <a:r>
              <a:rPr sz="1071" dirty="0">
                <a:latin typeface="Arial"/>
                <a:cs typeface="Arial"/>
              </a:rPr>
              <a:t>sliding</a:t>
            </a:r>
            <a:r>
              <a:rPr sz="1071" spc="-15" dirty="0">
                <a:latin typeface="Arial"/>
                <a:cs typeface="Arial"/>
              </a:rPr>
              <a:t> </a:t>
            </a:r>
            <a:r>
              <a:rPr sz="1071" dirty="0">
                <a:latin typeface="Arial"/>
                <a:cs typeface="Arial"/>
              </a:rPr>
              <a:t>warmer</a:t>
            </a:r>
            <a:r>
              <a:rPr sz="1071" spc="-15"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cooler</a:t>
            </a:r>
            <a:r>
              <a:rPr sz="1071" spc="-19" dirty="0">
                <a:latin typeface="Arial"/>
                <a:cs typeface="Arial"/>
              </a:rPr>
              <a:t> </a:t>
            </a:r>
            <a:r>
              <a:rPr sz="1071" spc="-10" dirty="0">
                <a:latin typeface="Arial"/>
                <a:cs typeface="Arial"/>
              </a:rPr>
              <a:t>control.</a:t>
            </a:r>
            <a:endParaRPr sz="1071" dirty="0">
              <a:latin typeface="Arial"/>
              <a:cs typeface="Arial"/>
            </a:endParaRPr>
          </a:p>
          <a:p>
            <a:pPr marL="12369" marR="5566" algn="just">
              <a:lnSpc>
                <a:spcPct val="143700"/>
              </a:lnSpc>
              <a:spcBef>
                <a:spcPts val="584"/>
              </a:spcBef>
            </a:pPr>
            <a:r>
              <a:rPr sz="1071" dirty="0">
                <a:latin typeface="Arial"/>
                <a:cs typeface="Arial"/>
              </a:rPr>
              <a:t>Climate</a:t>
            </a:r>
            <a:r>
              <a:rPr sz="1071" spc="-34" dirty="0">
                <a:latin typeface="Arial"/>
                <a:cs typeface="Arial"/>
              </a:rPr>
              <a:t> </a:t>
            </a:r>
            <a:r>
              <a:rPr sz="1071" dirty="0">
                <a:latin typeface="Arial"/>
                <a:cs typeface="Arial"/>
              </a:rPr>
              <a:t>control</a:t>
            </a:r>
            <a:r>
              <a:rPr sz="1071" spc="-2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essentially</a:t>
            </a:r>
            <a:r>
              <a:rPr sz="1071" spc="-29"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more</a:t>
            </a:r>
            <a:r>
              <a:rPr sz="1071" spc="-24" dirty="0">
                <a:latin typeface="Arial"/>
                <a:cs typeface="Arial"/>
              </a:rPr>
              <a:t> </a:t>
            </a:r>
            <a:r>
              <a:rPr sz="1071" dirty="0">
                <a:latin typeface="Arial"/>
                <a:cs typeface="Arial"/>
              </a:rPr>
              <a:t>advanced</a:t>
            </a:r>
            <a:r>
              <a:rPr sz="1071" spc="-29" dirty="0">
                <a:latin typeface="Arial"/>
                <a:cs typeface="Arial"/>
              </a:rPr>
              <a:t> </a:t>
            </a:r>
            <a:r>
              <a:rPr sz="1071" dirty="0">
                <a:latin typeface="Arial"/>
                <a:cs typeface="Arial"/>
              </a:rPr>
              <a:t>computerized</a:t>
            </a:r>
            <a:r>
              <a:rPr sz="1071" spc="-34"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which</a:t>
            </a:r>
            <a:r>
              <a:rPr sz="1071" spc="-29" dirty="0">
                <a:latin typeface="Arial"/>
                <a:cs typeface="Arial"/>
              </a:rPr>
              <a:t> </a:t>
            </a:r>
            <a:r>
              <a:rPr sz="1071" dirty="0">
                <a:latin typeface="Arial"/>
                <a:cs typeface="Arial"/>
              </a:rPr>
              <a:t>basically</a:t>
            </a:r>
            <a:r>
              <a:rPr sz="1071" spc="-34" dirty="0">
                <a:latin typeface="Arial"/>
                <a:cs typeface="Arial"/>
              </a:rPr>
              <a:t> </a:t>
            </a:r>
            <a:r>
              <a:rPr sz="1071" spc="-10" dirty="0">
                <a:latin typeface="Arial"/>
                <a:cs typeface="Arial"/>
              </a:rPr>
              <a:t>automates </a:t>
            </a:r>
            <a:r>
              <a:rPr sz="1071" dirty="0">
                <a:latin typeface="Arial"/>
                <a:cs typeface="Arial"/>
              </a:rPr>
              <a:t>everything</a:t>
            </a:r>
            <a:r>
              <a:rPr sz="1071" spc="78" dirty="0">
                <a:latin typeface="Arial"/>
                <a:cs typeface="Arial"/>
              </a:rPr>
              <a:t> </a:t>
            </a:r>
            <a:r>
              <a:rPr sz="1071" dirty="0">
                <a:latin typeface="Arial"/>
                <a:cs typeface="Arial"/>
              </a:rPr>
              <a:t>and</a:t>
            </a:r>
            <a:r>
              <a:rPr sz="1071" spc="88" dirty="0">
                <a:latin typeface="Arial"/>
                <a:cs typeface="Arial"/>
              </a:rPr>
              <a:t> </a:t>
            </a:r>
            <a:r>
              <a:rPr sz="1071" dirty="0">
                <a:latin typeface="Arial"/>
                <a:cs typeface="Arial"/>
              </a:rPr>
              <a:t>keeps</a:t>
            </a:r>
            <a:r>
              <a:rPr sz="1071" spc="8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interiors</a:t>
            </a:r>
            <a:r>
              <a:rPr sz="1071" spc="88" dirty="0">
                <a:latin typeface="Arial"/>
                <a:cs typeface="Arial"/>
              </a:rPr>
              <a:t> </a:t>
            </a:r>
            <a:r>
              <a:rPr sz="1071" dirty="0">
                <a:latin typeface="Arial"/>
                <a:cs typeface="Arial"/>
              </a:rPr>
              <a:t>of</a:t>
            </a:r>
            <a:r>
              <a:rPr sz="1071" spc="8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car</a:t>
            </a:r>
            <a:r>
              <a:rPr sz="1071" spc="83" dirty="0">
                <a:latin typeface="Arial"/>
                <a:cs typeface="Arial"/>
              </a:rPr>
              <a:t> </a:t>
            </a:r>
            <a:r>
              <a:rPr sz="1071" dirty="0">
                <a:latin typeface="Arial"/>
                <a:cs typeface="Arial"/>
              </a:rPr>
              <a:t>at</a:t>
            </a:r>
            <a:r>
              <a:rPr sz="1071" spc="78"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same</a:t>
            </a:r>
            <a:r>
              <a:rPr sz="1071" spc="78" dirty="0">
                <a:latin typeface="Arial"/>
                <a:cs typeface="Arial"/>
              </a:rPr>
              <a:t> </a:t>
            </a:r>
            <a:r>
              <a:rPr sz="1071" dirty="0">
                <a:latin typeface="Arial"/>
                <a:cs typeface="Arial"/>
              </a:rPr>
              <a:t>temperature,</a:t>
            </a:r>
            <a:r>
              <a:rPr sz="1071" spc="83" dirty="0">
                <a:latin typeface="Arial"/>
                <a:cs typeface="Arial"/>
              </a:rPr>
              <a:t> </a:t>
            </a:r>
            <a:r>
              <a:rPr sz="1071" dirty="0">
                <a:latin typeface="Arial"/>
                <a:cs typeface="Arial"/>
              </a:rPr>
              <a:t>irrespective</a:t>
            </a:r>
            <a:r>
              <a:rPr sz="1071" spc="78" dirty="0">
                <a:latin typeface="Arial"/>
                <a:cs typeface="Arial"/>
              </a:rPr>
              <a:t> </a:t>
            </a:r>
            <a:r>
              <a:rPr sz="1071" dirty="0">
                <a:latin typeface="Arial"/>
                <a:cs typeface="Arial"/>
              </a:rPr>
              <a:t>of</a:t>
            </a:r>
            <a:r>
              <a:rPr sz="1071" spc="78" dirty="0">
                <a:latin typeface="Arial"/>
                <a:cs typeface="Arial"/>
              </a:rPr>
              <a:t> </a:t>
            </a:r>
            <a:r>
              <a:rPr sz="1071" spc="-10" dirty="0">
                <a:latin typeface="Arial"/>
                <a:cs typeface="Arial"/>
              </a:rPr>
              <a:t>weather </a:t>
            </a:r>
            <a:r>
              <a:rPr sz="1071" dirty="0">
                <a:latin typeface="Arial"/>
                <a:cs typeface="Arial"/>
              </a:rPr>
              <a:t>conditions</a:t>
            </a:r>
            <a:r>
              <a:rPr sz="1071" spc="15" dirty="0">
                <a:latin typeface="Arial"/>
                <a:cs typeface="Arial"/>
              </a:rPr>
              <a:t> </a:t>
            </a:r>
            <a:r>
              <a:rPr sz="1071" dirty="0">
                <a:latin typeface="Arial"/>
                <a:cs typeface="Arial"/>
              </a:rPr>
              <a:t>outside.</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system-</a:t>
            </a:r>
            <a:r>
              <a:rPr sz="1071" dirty="0">
                <a:latin typeface="Arial"/>
                <a:cs typeface="Arial"/>
              </a:rPr>
              <a:t>integrated</a:t>
            </a:r>
            <a:r>
              <a:rPr sz="1071" spc="19" dirty="0">
                <a:latin typeface="Arial"/>
                <a:cs typeface="Arial"/>
              </a:rPr>
              <a:t> </a:t>
            </a:r>
            <a:r>
              <a:rPr sz="1071" dirty="0">
                <a:latin typeface="Arial"/>
                <a:cs typeface="Arial"/>
              </a:rPr>
              <a:t>controllers</a:t>
            </a:r>
            <a:r>
              <a:rPr sz="1071" spc="19" dirty="0">
                <a:latin typeface="Arial"/>
                <a:cs typeface="Arial"/>
              </a:rPr>
              <a:t> </a:t>
            </a:r>
            <a:r>
              <a:rPr sz="1071" dirty="0">
                <a:latin typeface="Arial"/>
                <a:cs typeface="Arial"/>
              </a:rPr>
              <a:t>work</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tandem</a:t>
            </a:r>
            <a:r>
              <a:rPr sz="1071" spc="15" dirty="0">
                <a:latin typeface="Arial"/>
                <a:cs typeface="Arial"/>
              </a:rPr>
              <a:t> </a:t>
            </a:r>
            <a:r>
              <a:rPr sz="1071" dirty="0">
                <a:latin typeface="Arial"/>
                <a:cs typeface="Arial"/>
              </a:rPr>
              <a:t>with</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sensors</a:t>
            </a:r>
            <a:r>
              <a:rPr sz="1071" spc="19" dirty="0">
                <a:latin typeface="Arial"/>
                <a:cs typeface="Arial"/>
              </a:rPr>
              <a:t> </a:t>
            </a:r>
            <a:r>
              <a:rPr sz="1071" dirty="0">
                <a:latin typeface="Arial"/>
                <a:cs typeface="Arial"/>
              </a:rPr>
              <a:t>to</a:t>
            </a:r>
            <a:r>
              <a:rPr sz="1071" spc="19" dirty="0">
                <a:latin typeface="Arial"/>
                <a:cs typeface="Arial"/>
              </a:rPr>
              <a:t> </a:t>
            </a:r>
            <a:r>
              <a:rPr sz="1071" spc="-10" dirty="0">
                <a:latin typeface="Arial"/>
                <a:cs typeface="Arial"/>
              </a:rPr>
              <a:t>gauge </a:t>
            </a:r>
            <a:r>
              <a:rPr sz="1071" dirty="0">
                <a:latin typeface="Arial"/>
                <a:cs typeface="Arial"/>
              </a:rPr>
              <a:t>the</a:t>
            </a:r>
            <a:r>
              <a:rPr sz="1071" spc="-44" dirty="0">
                <a:latin typeface="Arial"/>
                <a:cs typeface="Arial"/>
              </a:rPr>
              <a:t> </a:t>
            </a:r>
            <a:r>
              <a:rPr sz="1071" dirty="0">
                <a:latin typeface="Arial"/>
                <a:cs typeface="Arial"/>
              </a:rPr>
              <a:t>comfort</a:t>
            </a:r>
            <a:r>
              <a:rPr sz="1071" spc="-4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quality</a:t>
            </a:r>
            <a:r>
              <a:rPr sz="1071" spc="-4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cabin</a:t>
            </a:r>
            <a:r>
              <a:rPr sz="1071" spc="-49"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regulates</a:t>
            </a:r>
            <a:r>
              <a:rPr sz="1071" spc="-44" dirty="0">
                <a:latin typeface="Arial"/>
                <a:cs typeface="Arial"/>
              </a:rPr>
              <a:t> </a:t>
            </a:r>
            <a:r>
              <a:rPr sz="1071" dirty="0">
                <a:latin typeface="Arial"/>
                <a:cs typeface="Arial"/>
              </a:rPr>
              <a:t>temperature</a:t>
            </a:r>
            <a:r>
              <a:rPr sz="1071" spc="-39" dirty="0">
                <a:latin typeface="Arial"/>
                <a:cs typeface="Arial"/>
              </a:rPr>
              <a:t> </a:t>
            </a:r>
            <a:r>
              <a:rPr sz="1071" dirty="0">
                <a:latin typeface="Arial"/>
                <a:cs typeface="Arial"/>
              </a:rPr>
              <a:t>by</a:t>
            </a:r>
            <a:r>
              <a:rPr sz="1071" spc="-44" dirty="0">
                <a:latin typeface="Arial"/>
                <a:cs typeface="Arial"/>
              </a:rPr>
              <a:t> </a:t>
            </a:r>
            <a:r>
              <a:rPr sz="1071" dirty="0">
                <a:latin typeface="Arial"/>
                <a:cs typeface="Arial"/>
              </a:rPr>
              <a:t>factoring</a:t>
            </a:r>
            <a:r>
              <a:rPr sz="1071" spc="-39" dirty="0">
                <a:latin typeface="Arial"/>
                <a:cs typeface="Arial"/>
              </a:rPr>
              <a:t> </a:t>
            </a:r>
            <a:r>
              <a:rPr sz="1071" dirty="0">
                <a:latin typeface="Arial"/>
                <a:cs typeface="Arial"/>
              </a:rPr>
              <a:t>in</a:t>
            </a:r>
            <a:r>
              <a:rPr sz="1071" spc="-44" dirty="0">
                <a:latin typeface="Arial"/>
                <a:cs typeface="Arial"/>
              </a:rPr>
              <a:t> </a:t>
            </a:r>
            <a:r>
              <a:rPr sz="1071" spc="-10" dirty="0">
                <a:latin typeface="Arial"/>
                <a:cs typeface="Arial"/>
              </a:rPr>
              <a:t>outdoor </a:t>
            </a:r>
            <a:r>
              <a:rPr sz="1071" dirty="0">
                <a:latin typeface="Arial"/>
                <a:cs typeface="Arial"/>
              </a:rPr>
              <a:t>heat</a:t>
            </a:r>
            <a:r>
              <a:rPr sz="1071" spc="83" dirty="0">
                <a:latin typeface="Arial"/>
                <a:cs typeface="Arial"/>
              </a:rPr>
              <a:t> </a:t>
            </a:r>
            <a:r>
              <a:rPr sz="1071" dirty="0">
                <a:latin typeface="Arial"/>
                <a:cs typeface="Arial"/>
              </a:rPr>
              <a:t>and</a:t>
            </a:r>
            <a:r>
              <a:rPr sz="1071" spc="93" dirty="0">
                <a:latin typeface="Arial"/>
                <a:cs typeface="Arial"/>
              </a:rPr>
              <a:t> </a:t>
            </a:r>
            <a:r>
              <a:rPr sz="1071" dirty="0">
                <a:latin typeface="Arial"/>
                <a:cs typeface="Arial"/>
              </a:rPr>
              <a:t>humidity,</a:t>
            </a:r>
            <a:r>
              <a:rPr sz="1071" spc="88" dirty="0">
                <a:latin typeface="Arial"/>
                <a:cs typeface="Arial"/>
              </a:rPr>
              <a:t> </a:t>
            </a:r>
            <a:r>
              <a:rPr sz="1071" dirty="0">
                <a:latin typeface="Arial"/>
                <a:cs typeface="Arial"/>
              </a:rPr>
              <a:t>inside</a:t>
            </a:r>
            <a:r>
              <a:rPr sz="1071" spc="93" dirty="0">
                <a:latin typeface="Arial"/>
                <a:cs typeface="Arial"/>
              </a:rPr>
              <a:t> </a:t>
            </a:r>
            <a:r>
              <a:rPr sz="1071" dirty="0">
                <a:latin typeface="Arial"/>
                <a:cs typeface="Arial"/>
              </a:rPr>
              <a:t>heat</a:t>
            </a:r>
            <a:r>
              <a:rPr sz="1071" spc="83" dirty="0">
                <a:latin typeface="Arial"/>
                <a:cs typeface="Arial"/>
              </a:rPr>
              <a:t> </a:t>
            </a:r>
            <a:r>
              <a:rPr sz="1071" dirty="0">
                <a:latin typeface="Arial"/>
                <a:cs typeface="Arial"/>
              </a:rPr>
              <a:t>and</a:t>
            </a:r>
            <a:r>
              <a:rPr sz="1071" spc="78" dirty="0">
                <a:latin typeface="Arial"/>
                <a:cs typeface="Arial"/>
              </a:rPr>
              <a:t> </a:t>
            </a:r>
            <a:r>
              <a:rPr sz="1071" dirty="0">
                <a:latin typeface="Arial"/>
                <a:cs typeface="Arial"/>
              </a:rPr>
              <a:t>humidity,</a:t>
            </a:r>
            <a:r>
              <a:rPr sz="1071" spc="88" dirty="0">
                <a:latin typeface="Arial"/>
                <a:cs typeface="Arial"/>
              </a:rPr>
              <a:t> </a:t>
            </a:r>
            <a:r>
              <a:rPr sz="1071" dirty="0">
                <a:latin typeface="Arial"/>
                <a:cs typeface="Arial"/>
              </a:rPr>
              <a:t>quality</a:t>
            </a:r>
            <a:r>
              <a:rPr sz="1071" spc="88" dirty="0">
                <a:latin typeface="Arial"/>
                <a:cs typeface="Arial"/>
              </a:rPr>
              <a:t> </a:t>
            </a:r>
            <a:r>
              <a:rPr sz="1071" dirty="0">
                <a:latin typeface="Arial"/>
                <a:cs typeface="Arial"/>
              </a:rPr>
              <a:t>of</a:t>
            </a:r>
            <a:r>
              <a:rPr sz="1071" spc="93" dirty="0">
                <a:latin typeface="Arial"/>
                <a:cs typeface="Arial"/>
              </a:rPr>
              <a:t> </a:t>
            </a:r>
            <a:r>
              <a:rPr sz="1071" dirty="0">
                <a:latin typeface="Arial"/>
                <a:cs typeface="Arial"/>
              </a:rPr>
              <a:t>outdoor</a:t>
            </a:r>
            <a:r>
              <a:rPr sz="1071" spc="83" dirty="0">
                <a:latin typeface="Arial"/>
                <a:cs typeface="Arial"/>
              </a:rPr>
              <a:t> </a:t>
            </a:r>
            <a:r>
              <a:rPr sz="1071" dirty="0">
                <a:latin typeface="Arial"/>
                <a:cs typeface="Arial"/>
              </a:rPr>
              <a:t>air</a:t>
            </a:r>
            <a:r>
              <a:rPr sz="1071" spc="97" dirty="0">
                <a:latin typeface="Arial"/>
                <a:cs typeface="Arial"/>
              </a:rPr>
              <a:t> </a:t>
            </a:r>
            <a:r>
              <a:rPr sz="1071" dirty="0">
                <a:latin typeface="Arial"/>
                <a:cs typeface="Arial"/>
              </a:rPr>
              <a:t>as</a:t>
            </a:r>
            <a:r>
              <a:rPr sz="1071" spc="88" dirty="0">
                <a:latin typeface="Arial"/>
                <a:cs typeface="Arial"/>
              </a:rPr>
              <a:t> </a:t>
            </a:r>
            <a:r>
              <a:rPr sz="1071" dirty="0">
                <a:latin typeface="Arial"/>
                <a:cs typeface="Arial"/>
              </a:rPr>
              <a:t>well</a:t>
            </a:r>
            <a:r>
              <a:rPr sz="1071" spc="93" dirty="0">
                <a:latin typeface="Arial"/>
                <a:cs typeface="Arial"/>
              </a:rPr>
              <a:t> </a:t>
            </a:r>
            <a:r>
              <a:rPr sz="1071" dirty="0">
                <a:latin typeface="Arial"/>
                <a:cs typeface="Arial"/>
              </a:rPr>
              <a:t>as</a:t>
            </a:r>
            <a:r>
              <a:rPr sz="1071" spc="83" dirty="0">
                <a:latin typeface="Arial"/>
                <a:cs typeface="Arial"/>
              </a:rPr>
              <a:t> </a:t>
            </a:r>
            <a:r>
              <a:rPr sz="1071" dirty="0">
                <a:latin typeface="Arial"/>
                <a:cs typeface="Arial"/>
              </a:rPr>
              <a:t>the</a:t>
            </a:r>
            <a:r>
              <a:rPr sz="1071" spc="88" dirty="0">
                <a:latin typeface="Arial"/>
                <a:cs typeface="Arial"/>
              </a:rPr>
              <a:t> </a:t>
            </a:r>
            <a:r>
              <a:rPr sz="1071" spc="-10" dirty="0">
                <a:latin typeface="Arial"/>
                <a:cs typeface="Arial"/>
              </a:rPr>
              <a:t>non-weather </a:t>
            </a:r>
            <a:r>
              <a:rPr sz="1071" dirty="0">
                <a:latin typeface="Arial"/>
                <a:cs typeface="Arial"/>
              </a:rPr>
              <a:t>aspects</a:t>
            </a:r>
            <a:r>
              <a:rPr sz="1071" spc="-29" dirty="0">
                <a:latin typeface="Arial"/>
                <a:cs typeface="Arial"/>
              </a:rPr>
              <a:t> </a:t>
            </a:r>
            <a:r>
              <a:rPr sz="1071" dirty="0">
                <a:latin typeface="Arial"/>
                <a:cs typeface="Arial"/>
              </a:rPr>
              <a:t>such</a:t>
            </a:r>
            <a:r>
              <a:rPr sz="1071" spc="-24" dirty="0">
                <a:latin typeface="Arial"/>
                <a:cs typeface="Arial"/>
              </a:rPr>
              <a:t> </a:t>
            </a:r>
            <a:r>
              <a:rPr sz="1071" dirty="0">
                <a:latin typeface="Arial"/>
                <a:cs typeface="Arial"/>
              </a:rPr>
              <a:t>as</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car’s</a:t>
            </a:r>
            <a:r>
              <a:rPr sz="1071" spc="-24" dirty="0">
                <a:latin typeface="Arial"/>
                <a:cs typeface="Arial"/>
              </a:rPr>
              <a:t> </a:t>
            </a:r>
            <a:r>
              <a:rPr sz="1071" dirty="0">
                <a:latin typeface="Arial"/>
                <a:cs typeface="Arial"/>
              </a:rPr>
              <a:t>speed</a:t>
            </a:r>
            <a:r>
              <a:rPr sz="1071" spc="-2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its</a:t>
            </a:r>
            <a:r>
              <a:rPr sz="1071" spc="-24" dirty="0">
                <a:latin typeface="Arial"/>
                <a:cs typeface="Arial"/>
              </a:rPr>
              <a:t> </a:t>
            </a:r>
            <a:r>
              <a:rPr sz="1071" dirty="0">
                <a:latin typeface="Arial"/>
                <a:cs typeface="Arial"/>
              </a:rPr>
              <a:t>direction.</a:t>
            </a:r>
            <a:r>
              <a:rPr sz="1071" spc="-24"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accomplished</a:t>
            </a:r>
            <a:r>
              <a:rPr sz="1071" spc="-24"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regulating</a:t>
            </a:r>
            <a:r>
              <a:rPr sz="1071" spc="-29" dirty="0">
                <a:latin typeface="Arial"/>
                <a:cs typeface="Arial"/>
              </a:rPr>
              <a:t> </a:t>
            </a:r>
            <a:r>
              <a:rPr sz="1071" spc="-19" dirty="0">
                <a:latin typeface="Arial"/>
                <a:cs typeface="Arial"/>
              </a:rPr>
              <a:t>the:</a:t>
            </a:r>
            <a:endParaRPr sz="1071" dirty="0">
              <a:latin typeface="Arial"/>
              <a:cs typeface="Arial"/>
            </a:endParaRPr>
          </a:p>
          <a:p>
            <a:pPr marL="455161" lvl="2" indent="-220160">
              <a:spcBef>
                <a:spcPts val="1144"/>
              </a:spcBef>
              <a:buAutoNum type="alphaLcPeriod"/>
              <a:tabLst>
                <a:tab pos="455161" algn="l"/>
              </a:tabLst>
            </a:pPr>
            <a:r>
              <a:rPr sz="1071" dirty="0">
                <a:latin typeface="Arial"/>
                <a:cs typeface="Arial"/>
              </a:rPr>
              <a:t>Blower</a:t>
            </a:r>
            <a:r>
              <a:rPr sz="1071" spc="-19" dirty="0">
                <a:latin typeface="Arial"/>
                <a:cs typeface="Arial"/>
              </a:rPr>
              <a:t> </a:t>
            </a:r>
            <a:r>
              <a:rPr sz="1071" dirty="0">
                <a:latin typeface="Arial"/>
                <a:cs typeface="Arial"/>
              </a:rPr>
              <a:t>fan</a:t>
            </a:r>
            <a:r>
              <a:rPr sz="1071" spc="-19" dirty="0">
                <a:latin typeface="Arial"/>
                <a:cs typeface="Arial"/>
              </a:rPr>
              <a:t> </a:t>
            </a:r>
            <a:r>
              <a:rPr sz="1071" spc="-10" dirty="0">
                <a:latin typeface="Arial"/>
                <a:cs typeface="Arial"/>
              </a:rPr>
              <a:t>speed</a:t>
            </a:r>
            <a:endParaRPr sz="1071" dirty="0">
              <a:latin typeface="Arial"/>
              <a:cs typeface="Arial"/>
            </a:endParaRPr>
          </a:p>
          <a:p>
            <a:pPr marL="455161" lvl="2" indent="-220160">
              <a:spcBef>
                <a:spcPts val="565"/>
              </a:spcBef>
              <a:buAutoNum type="alphaLcPeriod"/>
              <a:tabLst>
                <a:tab pos="455161" algn="l"/>
              </a:tabLst>
            </a:pPr>
            <a:r>
              <a:rPr sz="1071" dirty="0">
                <a:latin typeface="Arial"/>
                <a:cs typeface="Arial"/>
              </a:rPr>
              <a:t>Air</a:t>
            </a:r>
            <a:r>
              <a:rPr sz="1071" spc="-24" dirty="0">
                <a:latin typeface="Arial"/>
                <a:cs typeface="Arial"/>
              </a:rPr>
              <a:t> </a:t>
            </a:r>
            <a:r>
              <a:rPr sz="1071" dirty="0">
                <a:latin typeface="Arial"/>
                <a:cs typeface="Arial"/>
              </a:rPr>
              <a:t>mode</a:t>
            </a:r>
            <a:r>
              <a:rPr sz="1071" spc="-19" dirty="0">
                <a:latin typeface="Arial"/>
                <a:cs typeface="Arial"/>
              </a:rPr>
              <a:t> </a:t>
            </a:r>
            <a:r>
              <a:rPr sz="1071" spc="-10" dirty="0">
                <a:latin typeface="Arial"/>
                <a:cs typeface="Arial"/>
              </a:rPr>
              <a:t>positions</a:t>
            </a:r>
            <a:endParaRPr sz="1071" dirty="0">
              <a:latin typeface="Arial"/>
              <a:cs typeface="Arial"/>
            </a:endParaRPr>
          </a:p>
          <a:p>
            <a:pPr marL="454543" lvl="2" indent="-219541">
              <a:spcBef>
                <a:spcPts val="560"/>
              </a:spcBef>
              <a:buAutoNum type="alphaLcPeriod"/>
              <a:tabLst>
                <a:tab pos="454543" algn="l"/>
              </a:tabLst>
            </a:pPr>
            <a:r>
              <a:rPr sz="1071" dirty="0">
                <a:latin typeface="Arial"/>
                <a:cs typeface="Arial"/>
              </a:rPr>
              <a:t>Air</a:t>
            </a:r>
            <a:r>
              <a:rPr sz="1071" spc="-34" dirty="0">
                <a:latin typeface="Arial"/>
                <a:cs typeface="Arial"/>
              </a:rPr>
              <a:t> </a:t>
            </a:r>
            <a:r>
              <a:rPr sz="1071" dirty="0">
                <a:latin typeface="Arial"/>
                <a:cs typeface="Arial"/>
              </a:rPr>
              <a:t>conditioner</a:t>
            </a:r>
            <a:r>
              <a:rPr sz="1071" spc="-34" dirty="0">
                <a:latin typeface="Arial"/>
                <a:cs typeface="Arial"/>
              </a:rPr>
              <a:t> </a:t>
            </a:r>
            <a:r>
              <a:rPr sz="1071" spc="-10" dirty="0">
                <a:latin typeface="Arial"/>
                <a:cs typeface="Arial"/>
              </a:rPr>
              <a:t>activation</a:t>
            </a:r>
            <a:endParaRPr sz="1071" dirty="0">
              <a:latin typeface="Arial"/>
              <a:cs typeface="Arial"/>
            </a:endParaRPr>
          </a:p>
          <a:p>
            <a:pPr marL="455161" lvl="2" indent="-220160">
              <a:spcBef>
                <a:spcPts val="565"/>
              </a:spcBef>
              <a:buAutoNum type="alphaLcPeriod"/>
              <a:tabLst>
                <a:tab pos="455161" algn="l"/>
              </a:tabLst>
            </a:pPr>
            <a:r>
              <a:rPr sz="1071" dirty="0">
                <a:latin typeface="Arial"/>
                <a:cs typeface="Arial"/>
              </a:rPr>
              <a:t>Heater</a:t>
            </a:r>
            <a:r>
              <a:rPr sz="1071" spc="-10" dirty="0">
                <a:latin typeface="Arial"/>
                <a:cs typeface="Arial"/>
              </a:rPr>
              <a:t> </a:t>
            </a:r>
            <a:r>
              <a:rPr sz="1071" dirty="0">
                <a:latin typeface="Arial"/>
                <a:cs typeface="Arial"/>
              </a:rPr>
              <a:t>tap</a:t>
            </a:r>
            <a:r>
              <a:rPr sz="1071" spc="-5" dirty="0">
                <a:latin typeface="Arial"/>
                <a:cs typeface="Arial"/>
              </a:rPr>
              <a:t> </a:t>
            </a:r>
            <a:r>
              <a:rPr sz="1071" spc="-10" dirty="0">
                <a:latin typeface="Arial"/>
                <a:cs typeface="Arial"/>
              </a:rPr>
              <a:t>activation</a:t>
            </a:r>
            <a:endParaRPr sz="1071" dirty="0">
              <a:latin typeface="Arial"/>
              <a:cs typeface="Arial"/>
            </a:endParaRPr>
          </a:p>
          <a:p>
            <a:pPr marL="455161" lvl="2" indent="-220160">
              <a:spcBef>
                <a:spcPts val="560"/>
              </a:spcBef>
              <a:buAutoNum type="alphaLcPeriod"/>
              <a:tabLst>
                <a:tab pos="455161" algn="l"/>
              </a:tabLst>
            </a:pPr>
            <a:r>
              <a:rPr sz="1071" dirty="0">
                <a:latin typeface="Arial"/>
                <a:cs typeface="Arial"/>
              </a:rPr>
              <a:t>Air</a:t>
            </a:r>
            <a:r>
              <a:rPr sz="1071" spc="-19" dirty="0">
                <a:latin typeface="Arial"/>
                <a:cs typeface="Arial"/>
              </a:rPr>
              <a:t> </a:t>
            </a:r>
            <a:r>
              <a:rPr sz="1071" dirty="0">
                <a:latin typeface="Arial"/>
                <a:cs typeface="Arial"/>
              </a:rPr>
              <a:t>mix</a:t>
            </a:r>
            <a:r>
              <a:rPr sz="1071" spc="-19" dirty="0">
                <a:latin typeface="Arial"/>
                <a:cs typeface="Arial"/>
              </a:rPr>
              <a:t> </a:t>
            </a:r>
            <a:r>
              <a:rPr sz="1071" dirty="0">
                <a:latin typeface="Arial"/>
                <a:cs typeface="Arial"/>
              </a:rPr>
              <a:t>door</a:t>
            </a:r>
            <a:r>
              <a:rPr sz="1071" spc="-19" dirty="0">
                <a:latin typeface="Arial"/>
                <a:cs typeface="Arial"/>
              </a:rPr>
              <a:t> </a:t>
            </a:r>
            <a:r>
              <a:rPr sz="1071" spc="-10" dirty="0">
                <a:latin typeface="Arial"/>
                <a:cs typeface="Arial"/>
              </a:rPr>
              <a:t>movement</a:t>
            </a:r>
            <a:endParaRPr sz="1071" dirty="0">
              <a:latin typeface="Arial"/>
              <a:cs typeface="Arial"/>
            </a:endParaRPr>
          </a:p>
          <a:p>
            <a:pPr marL="457017" lvl="2" indent="-222015">
              <a:spcBef>
                <a:spcPts val="565"/>
              </a:spcBef>
              <a:buAutoNum type="alphaLcPeriod"/>
              <a:tabLst>
                <a:tab pos="457017" algn="l"/>
              </a:tabLst>
            </a:pPr>
            <a:r>
              <a:rPr sz="1071" spc="-10" dirty="0">
                <a:latin typeface="Arial"/>
                <a:cs typeface="Arial"/>
              </a:rPr>
              <a:t>Fresh/Recirculation</a:t>
            </a:r>
            <a:r>
              <a:rPr sz="1071" spc="24" dirty="0">
                <a:latin typeface="Arial"/>
                <a:cs typeface="Arial"/>
              </a:rPr>
              <a:t> </a:t>
            </a:r>
            <a:r>
              <a:rPr sz="1071" dirty="0">
                <a:latin typeface="Arial"/>
                <a:cs typeface="Arial"/>
              </a:rPr>
              <a:t>door</a:t>
            </a:r>
            <a:r>
              <a:rPr sz="1071" spc="29" dirty="0">
                <a:latin typeface="Arial"/>
                <a:cs typeface="Arial"/>
              </a:rPr>
              <a:t> </a:t>
            </a:r>
            <a:r>
              <a:rPr sz="1071" spc="-10" dirty="0">
                <a:latin typeface="Arial"/>
                <a:cs typeface="Arial"/>
              </a:rPr>
              <a:t>position</a:t>
            </a:r>
            <a:endParaRPr sz="1071" dirty="0">
              <a:latin typeface="Arial"/>
              <a:cs typeface="Arial"/>
            </a:endParaRPr>
          </a:p>
          <a:p>
            <a:pPr marL="12369" marR="4947" algn="just">
              <a:lnSpc>
                <a:spcPct val="143700"/>
              </a:lnSpc>
              <a:spcBef>
                <a:spcPts val="584"/>
              </a:spcBef>
            </a:pPr>
            <a:r>
              <a:rPr sz="1071" dirty="0">
                <a:latin typeface="Arial"/>
                <a:cs typeface="Arial"/>
              </a:rPr>
              <a:t>Some</a:t>
            </a:r>
            <a:r>
              <a:rPr sz="1071" spc="34" dirty="0">
                <a:latin typeface="Arial"/>
                <a:cs typeface="Arial"/>
              </a:rPr>
              <a:t> </a:t>
            </a:r>
            <a:r>
              <a:rPr sz="1071" dirty="0">
                <a:latin typeface="Arial"/>
                <a:cs typeface="Arial"/>
              </a:rPr>
              <a:t>advanced</a:t>
            </a:r>
            <a:r>
              <a:rPr sz="1071" spc="34" dirty="0">
                <a:latin typeface="Arial"/>
                <a:cs typeface="Arial"/>
              </a:rPr>
              <a:t> </a:t>
            </a:r>
            <a:r>
              <a:rPr sz="1071" dirty="0">
                <a:latin typeface="Arial"/>
                <a:cs typeface="Arial"/>
              </a:rPr>
              <a:t>climate</a:t>
            </a:r>
            <a:r>
              <a:rPr sz="1071" spc="39" dirty="0">
                <a:latin typeface="Arial"/>
                <a:cs typeface="Arial"/>
              </a:rPr>
              <a:t> </a:t>
            </a:r>
            <a:r>
              <a:rPr sz="1071" dirty="0">
                <a:latin typeface="Arial"/>
                <a:cs typeface="Arial"/>
              </a:rPr>
              <a:t>control</a:t>
            </a:r>
            <a:r>
              <a:rPr sz="1071" spc="29" dirty="0">
                <a:latin typeface="Arial"/>
                <a:cs typeface="Arial"/>
              </a:rPr>
              <a:t> </a:t>
            </a:r>
            <a:r>
              <a:rPr sz="1071" dirty="0">
                <a:latin typeface="Arial"/>
                <a:cs typeface="Arial"/>
              </a:rPr>
              <a:t>systems</a:t>
            </a:r>
            <a:r>
              <a:rPr sz="1071" spc="34" dirty="0">
                <a:latin typeface="Arial"/>
                <a:cs typeface="Arial"/>
              </a:rPr>
              <a:t> </a:t>
            </a:r>
            <a:r>
              <a:rPr sz="1071" dirty="0">
                <a:latin typeface="Arial"/>
                <a:cs typeface="Arial"/>
              </a:rPr>
              <a:t>adjust</a:t>
            </a:r>
            <a:r>
              <a:rPr sz="1071" spc="39" dirty="0">
                <a:latin typeface="Arial"/>
                <a:cs typeface="Arial"/>
              </a:rPr>
              <a:t> </a:t>
            </a:r>
            <a:r>
              <a:rPr sz="1071" dirty="0">
                <a:latin typeface="Arial"/>
                <a:cs typeface="Arial"/>
              </a:rPr>
              <a:t>some</a:t>
            </a:r>
            <a:r>
              <a:rPr sz="1071" spc="34" dirty="0">
                <a:latin typeface="Arial"/>
                <a:cs typeface="Arial"/>
              </a:rPr>
              <a:t> </a:t>
            </a:r>
            <a:r>
              <a:rPr sz="1071" dirty="0">
                <a:latin typeface="Arial"/>
                <a:cs typeface="Arial"/>
              </a:rPr>
              <a:t>other</a:t>
            </a:r>
            <a:r>
              <a:rPr sz="1071" spc="39" dirty="0">
                <a:latin typeface="Arial"/>
                <a:cs typeface="Arial"/>
              </a:rPr>
              <a:t> </a:t>
            </a:r>
            <a:r>
              <a:rPr sz="1071" dirty="0">
                <a:latin typeface="Arial"/>
                <a:cs typeface="Arial"/>
              </a:rPr>
              <a:t>aspects</a:t>
            </a:r>
            <a:r>
              <a:rPr sz="1071" spc="29" dirty="0">
                <a:latin typeface="Arial"/>
                <a:cs typeface="Arial"/>
              </a:rPr>
              <a:t> </a:t>
            </a:r>
            <a:r>
              <a:rPr sz="1071" dirty="0">
                <a:latin typeface="Arial"/>
                <a:cs typeface="Arial"/>
              </a:rPr>
              <a:t>such</a:t>
            </a:r>
            <a:r>
              <a:rPr sz="1071" spc="34" dirty="0">
                <a:latin typeface="Arial"/>
                <a:cs typeface="Arial"/>
              </a:rPr>
              <a:t> </a:t>
            </a:r>
            <a:r>
              <a:rPr sz="1071" dirty="0">
                <a:latin typeface="Arial"/>
                <a:cs typeface="Arial"/>
              </a:rPr>
              <a:t>as</a:t>
            </a:r>
            <a:r>
              <a:rPr sz="1071" spc="34" dirty="0">
                <a:latin typeface="Arial"/>
                <a:cs typeface="Arial"/>
              </a:rPr>
              <a:t> </a:t>
            </a:r>
            <a:r>
              <a:rPr sz="1071" dirty="0">
                <a:latin typeface="Arial"/>
                <a:cs typeface="Arial"/>
              </a:rPr>
              <a:t>sunlight,</a:t>
            </a:r>
            <a:r>
              <a:rPr sz="1071" spc="34" dirty="0">
                <a:latin typeface="Arial"/>
                <a:cs typeface="Arial"/>
              </a:rPr>
              <a:t> </a:t>
            </a:r>
            <a:r>
              <a:rPr sz="1071" spc="-10" dirty="0">
                <a:latin typeface="Arial"/>
                <a:cs typeface="Arial"/>
              </a:rPr>
              <a:t>dewpoint </a:t>
            </a:r>
            <a:r>
              <a:rPr sz="1071" dirty="0">
                <a:latin typeface="Arial"/>
                <a:cs typeface="Arial"/>
              </a:rPr>
              <a:t>or</a:t>
            </a:r>
            <a:r>
              <a:rPr sz="1071" spc="-44" dirty="0">
                <a:latin typeface="Arial"/>
                <a:cs typeface="Arial"/>
              </a:rPr>
              <a:t> </a:t>
            </a:r>
            <a:r>
              <a:rPr sz="1071" dirty="0">
                <a:latin typeface="Arial"/>
                <a:cs typeface="Arial"/>
              </a:rPr>
              <a:t>rain</a:t>
            </a:r>
            <a:r>
              <a:rPr sz="1071" spc="-44" dirty="0">
                <a:latin typeface="Arial"/>
                <a:cs typeface="Arial"/>
              </a:rPr>
              <a:t> </a:t>
            </a:r>
            <a:r>
              <a:rPr sz="1071" spc="-10" dirty="0">
                <a:latin typeface="Arial"/>
                <a:cs typeface="Arial"/>
              </a:rPr>
              <a:t>detection</a:t>
            </a:r>
            <a:r>
              <a:rPr sz="1071" spc="-44" dirty="0">
                <a:latin typeface="Arial"/>
                <a:cs typeface="Arial"/>
              </a:rPr>
              <a:t> </a:t>
            </a:r>
            <a:r>
              <a:rPr sz="1071" dirty="0">
                <a:latin typeface="Arial"/>
                <a:cs typeface="Arial"/>
              </a:rPr>
              <a:t>in</a:t>
            </a:r>
            <a:r>
              <a:rPr sz="1071" spc="-44" dirty="0">
                <a:latin typeface="Arial"/>
                <a:cs typeface="Arial"/>
              </a:rPr>
              <a:t> </a:t>
            </a:r>
            <a:r>
              <a:rPr sz="1071" spc="-10" dirty="0">
                <a:latin typeface="Arial"/>
                <a:cs typeface="Arial"/>
              </a:rPr>
              <a:t>advanced</a:t>
            </a:r>
            <a:r>
              <a:rPr sz="1071" spc="-44" dirty="0">
                <a:latin typeface="Arial"/>
                <a:cs typeface="Arial"/>
              </a:rPr>
              <a:t> </a:t>
            </a:r>
            <a:r>
              <a:rPr sz="1071" spc="-10" dirty="0">
                <a:latin typeface="Arial"/>
                <a:cs typeface="Arial"/>
              </a:rPr>
              <a:t>systems.</a:t>
            </a:r>
            <a:r>
              <a:rPr sz="1071" spc="-39" dirty="0">
                <a:latin typeface="Arial"/>
                <a:cs typeface="Arial"/>
              </a:rPr>
              <a:t> </a:t>
            </a:r>
            <a:r>
              <a:rPr sz="1071" dirty="0">
                <a:latin typeface="Arial"/>
                <a:cs typeface="Arial"/>
              </a:rPr>
              <a:t>For</a:t>
            </a:r>
            <a:r>
              <a:rPr sz="1071" spc="-39" dirty="0">
                <a:latin typeface="Arial"/>
                <a:cs typeface="Arial"/>
              </a:rPr>
              <a:t> </a:t>
            </a:r>
            <a:r>
              <a:rPr sz="1071" spc="-10" dirty="0">
                <a:latin typeface="Arial"/>
                <a:cs typeface="Arial"/>
              </a:rPr>
              <a:t>example,</a:t>
            </a:r>
            <a:r>
              <a:rPr sz="1071" spc="-44" dirty="0">
                <a:latin typeface="Arial"/>
                <a:cs typeface="Arial"/>
              </a:rPr>
              <a:t> </a:t>
            </a:r>
            <a:r>
              <a:rPr sz="1071" spc="-10" dirty="0">
                <a:latin typeface="Arial"/>
                <a:cs typeface="Arial"/>
              </a:rPr>
              <a:t>when</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sun</a:t>
            </a:r>
            <a:r>
              <a:rPr sz="1071" spc="-44" dirty="0">
                <a:latin typeface="Arial"/>
                <a:cs typeface="Arial"/>
              </a:rPr>
              <a:t> </a:t>
            </a:r>
            <a:r>
              <a:rPr sz="1071" spc="-10" dirty="0">
                <a:latin typeface="Arial"/>
                <a:cs typeface="Arial"/>
              </a:rPr>
              <a:t>load</a:t>
            </a:r>
            <a:r>
              <a:rPr sz="1071" spc="-44" dirty="0">
                <a:latin typeface="Arial"/>
                <a:cs typeface="Arial"/>
              </a:rPr>
              <a:t> </a:t>
            </a:r>
            <a:r>
              <a:rPr sz="1071" dirty="0">
                <a:latin typeface="Arial"/>
                <a:cs typeface="Arial"/>
              </a:rPr>
              <a:t>sensor</a:t>
            </a:r>
            <a:r>
              <a:rPr sz="1071" spc="-39" dirty="0">
                <a:latin typeface="Arial"/>
                <a:cs typeface="Arial"/>
              </a:rPr>
              <a:t> </a:t>
            </a:r>
            <a:r>
              <a:rPr sz="1071" spc="-10" dirty="0">
                <a:latin typeface="Arial"/>
                <a:cs typeface="Arial"/>
              </a:rPr>
              <a:t>detects</a:t>
            </a:r>
            <a:r>
              <a:rPr sz="1071" spc="-44" dirty="0">
                <a:latin typeface="Arial"/>
                <a:cs typeface="Arial"/>
              </a:rPr>
              <a:t> </a:t>
            </a:r>
            <a:r>
              <a:rPr sz="1071" dirty="0">
                <a:latin typeface="Arial"/>
                <a:cs typeface="Arial"/>
              </a:rPr>
              <a:t>bright</a:t>
            </a:r>
            <a:r>
              <a:rPr sz="1071" spc="-44" dirty="0">
                <a:latin typeface="Arial"/>
                <a:cs typeface="Arial"/>
              </a:rPr>
              <a:t> </a:t>
            </a:r>
            <a:r>
              <a:rPr sz="1071" spc="-10" dirty="0">
                <a:latin typeface="Arial"/>
                <a:cs typeface="Arial"/>
              </a:rPr>
              <a:t>light </a:t>
            </a:r>
            <a:r>
              <a:rPr sz="1071" dirty="0">
                <a:latin typeface="Arial"/>
                <a:cs typeface="Arial"/>
              </a:rPr>
              <a:t>and</a:t>
            </a:r>
            <a:r>
              <a:rPr sz="1071" spc="-19" dirty="0">
                <a:latin typeface="Arial"/>
                <a:cs typeface="Arial"/>
              </a:rPr>
              <a:t> </a:t>
            </a:r>
            <a:r>
              <a:rPr sz="1071" dirty="0">
                <a:latin typeface="Arial"/>
                <a:cs typeface="Arial"/>
              </a:rPr>
              <a:t>high</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intensity,</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fan</a:t>
            </a:r>
            <a:r>
              <a:rPr sz="1071" spc="-19" dirty="0">
                <a:latin typeface="Arial"/>
                <a:cs typeface="Arial"/>
              </a:rPr>
              <a:t> </a:t>
            </a:r>
            <a:r>
              <a:rPr sz="1071" dirty="0">
                <a:latin typeface="Arial"/>
                <a:cs typeface="Arial"/>
              </a:rPr>
              <a:t>speed</a:t>
            </a:r>
            <a:r>
              <a:rPr sz="1071" spc="-15" dirty="0">
                <a:latin typeface="Arial"/>
                <a:cs typeface="Arial"/>
              </a:rPr>
              <a:t> </a:t>
            </a:r>
            <a:r>
              <a:rPr sz="1071" dirty="0">
                <a:latin typeface="Arial"/>
                <a:cs typeface="Arial"/>
              </a:rPr>
              <a:t>increases</a:t>
            </a:r>
            <a:r>
              <a:rPr sz="1071" spc="-24"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allow</a:t>
            </a:r>
            <a:r>
              <a:rPr sz="1071" spc="-24" dirty="0">
                <a:latin typeface="Arial"/>
                <a:cs typeface="Arial"/>
              </a:rPr>
              <a:t> </a:t>
            </a:r>
            <a:r>
              <a:rPr sz="1071" dirty="0">
                <a:latin typeface="Arial"/>
                <a:cs typeface="Arial"/>
              </a:rPr>
              <a:t>for</a:t>
            </a:r>
            <a:r>
              <a:rPr sz="1071" spc="-29"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higher</a:t>
            </a:r>
            <a:r>
              <a:rPr sz="1071" spc="-19" dirty="0">
                <a:latin typeface="Arial"/>
                <a:cs typeface="Arial"/>
              </a:rPr>
              <a:t> </a:t>
            </a:r>
            <a:r>
              <a:rPr sz="1071" dirty="0">
                <a:latin typeface="Arial"/>
                <a:cs typeface="Arial"/>
              </a:rPr>
              <a:t>rate</a:t>
            </a:r>
            <a:r>
              <a:rPr sz="1071" spc="-19" dirty="0">
                <a:latin typeface="Arial"/>
                <a:cs typeface="Arial"/>
              </a:rPr>
              <a:t> </a:t>
            </a:r>
            <a:r>
              <a:rPr sz="1071" dirty="0">
                <a:latin typeface="Arial"/>
                <a:cs typeface="Arial"/>
              </a:rPr>
              <a:t>of</a:t>
            </a:r>
            <a:r>
              <a:rPr sz="1071" spc="-15" dirty="0">
                <a:latin typeface="Arial"/>
                <a:cs typeface="Arial"/>
              </a:rPr>
              <a:t> </a:t>
            </a:r>
            <a:r>
              <a:rPr sz="1071" spc="-10" dirty="0">
                <a:latin typeface="Arial"/>
                <a:cs typeface="Arial"/>
              </a:rPr>
              <a:t>cooling.</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56</a:t>
            </a:r>
          </a:p>
        </p:txBody>
      </p:sp>
      <p:sp>
        <p:nvSpPr>
          <p:cNvPr id="7" name="object 3">
            <a:extLst>
              <a:ext uri="{FF2B5EF4-FFF2-40B4-BE49-F238E27FC236}">
                <a16:creationId xmlns:a16="http://schemas.microsoft.com/office/drawing/2014/main" id="{CAF83FFD-EFBD-8191-C7F9-1E37458E2C2F}"/>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80137" y="6323873"/>
            <a:ext cx="4627341" cy="2879257"/>
          </a:xfrm>
          <a:prstGeom prst="rect">
            <a:avLst/>
          </a:prstGeom>
        </p:spPr>
      </p:pic>
      <p:sp>
        <p:nvSpPr>
          <p:cNvPr id="3" name="object 3"/>
          <p:cNvSpPr txBox="1"/>
          <p:nvPr/>
        </p:nvSpPr>
        <p:spPr>
          <a:xfrm>
            <a:off x="878118" y="888953"/>
            <a:ext cx="5812948" cy="5293493"/>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5566" algn="just">
              <a:lnSpc>
                <a:spcPct val="143700"/>
              </a:lnSpc>
            </a:pPr>
            <a:r>
              <a:rPr sz="1071" dirty="0">
                <a:latin typeface="Arial"/>
                <a:cs typeface="Arial"/>
              </a:rPr>
              <a:t>Most</a:t>
            </a:r>
            <a:r>
              <a:rPr sz="1071" spc="136" dirty="0">
                <a:latin typeface="Arial"/>
                <a:cs typeface="Arial"/>
              </a:rPr>
              <a:t> </a:t>
            </a:r>
            <a:r>
              <a:rPr sz="1071" dirty="0">
                <a:latin typeface="Arial"/>
                <a:cs typeface="Arial"/>
              </a:rPr>
              <a:t>climatic</a:t>
            </a:r>
            <a:r>
              <a:rPr sz="1071" spc="141" dirty="0">
                <a:latin typeface="Arial"/>
                <a:cs typeface="Arial"/>
              </a:rPr>
              <a:t> </a:t>
            </a:r>
            <a:r>
              <a:rPr sz="1071" dirty="0">
                <a:latin typeface="Arial"/>
                <a:cs typeface="Arial"/>
              </a:rPr>
              <a:t>control</a:t>
            </a:r>
            <a:r>
              <a:rPr sz="1071" spc="141" dirty="0">
                <a:latin typeface="Arial"/>
                <a:cs typeface="Arial"/>
              </a:rPr>
              <a:t> </a:t>
            </a:r>
            <a:r>
              <a:rPr sz="1071" dirty="0">
                <a:latin typeface="Arial"/>
                <a:cs typeface="Arial"/>
              </a:rPr>
              <a:t>systems</a:t>
            </a:r>
            <a:r>
              <a:rPr sz="1071" spc="141" dirty="0">
                <a:latin typeface="Arial"/>
                <a:cs typeface="Arial"/>
              </a:rPr>
              <a:t> </a:t>
            </a:r>
            <a:r>
              <a:rPr sz="1071" dirty="0">
                <a:latin typeface="Arial"/>
                <a:cs typeface="Arial"/>
              </a:rPr>
              <a:t>have</a:t>
            </a:r>
            <a:r>
              <a:rPr sz="1071" spc="136" dirty="0">
                <a:latin typeface="Arial"/>
                <a:cs typeface="Arial"/>
              </a:rPr>
              <a:t> </a:t>
            </a:r>
            <a:r>
              <a:rPr sz="1071" dirty="0">
                <a:latin typeface="Arial"/>
                <a:cs typeface="Arial"/>
              </a:rPr>
              <a:t>a</a:t>
            </a:r>
            <a:r>
              <a:rPr sz="1071" spc="141" dirty="0">
                <a:latin typeface="Arial"/>
                <a:cs typeface="Arial"/>
              </a:rPr>
              <a:t> </a:t>
            </a:r>
            <a:r>
              <a:rPr sz="1071" dirty="0">
                <a:latin typeface="Arial"/>
                <a:cs typeface="Arial"/>
              </a:rPr>
              <a:t>maximum</a:t>
            </a:r>
            <a:r>
              <a:rPr sz="1071" spc="136" dirty="0">
                <a:latin typeface="Arial"/>
                <a:cs typeface="Arial"/>
              </a:rPr>
              <a:t> </a:t>
            </a:r>
            <a:r>
              <a:rPr sz="1071" dirty="0">
                <a:latin typeface="Arial"/>
                <a:cs typeface="Arial"/>
              </a:rPr>
              <a:t>setting</a:t>
            </a:r>
            <a:r>
              <a:rPr sz="1071" spc="136" dirty="0">
                <a:latin typeface="Arial"/>
                <a:cs typeface="Arial"/>
              </a:rPr>
              <a:t> </a:t>
            </a:r>
            <a:r>
              <a:rPr sz="1071" dirty="0">
                <a:latin typeface="Arial"/>
                <a:cs typeface="Arial"/>
              </a:rPr>
              <a:t>also,</a:t>
            </a:r>
            <a:r>
              <a:rPr sz="1071" spc="136" dirty="0">
                <a:latin typeface="Arial"/>
                <a:cs typeface="Arial"/>
              </a:rPr>
              <a:t> </a:t>
            </a:r>
            <a:r>
              <a:rPr sz="1071" dirty="0">
                <a:latin typeface="Arial"/>
                <a:cs typeface="Arial"/>
              </a:rPr>
              <a:t>which</a:t>
            </a:r>
            <a:r>
              <a:rPr sz="1071" spc="141" dirty="0">
                <a:latin typeface="Arial"/>
                <a:cs typeface="Arial"/>
              </a:rPr>
              <a:t> </a:t>
            </a:r>
            <a:r>
              <a:rPr sz="1071" dirty="0">
                <a:latin typeface="Arial"/>
                <a:cs typeface="Arial"/>
              </a:rPr>
              <a:t>will</a:t>
            </a:r>
            <a:r>
              <a:rPr sz="1071" spc="141" dirty="0">
                <a:latin typeface="Arial"/>
                <a:cs typeface="Arial"/>
              </a:rPr>
              <a:t> </a:t>
            </a:r>
            <a:r>
              <a:rPr sz="1071" dirty="0">
                <a:latin typeface="Arial"/>
                <a:cs typeface="Arial"/>
              </a:rPr>
              <a:t>automatically</a:t>
            </a:r>
            <a:r>
              <a:rPr sz="1071" spc="141" dirty="0">
                <a:latin typeface="Arial"/>
                <a:cs typeface="Arial"/>
              </a:rPr>
              <a:t> </a:t>
            </a:r>
            <a:r>
              <a:rPr sz="1071" dirty="0">
                <a:latin typeface="Arial"/>
                <a:cs typeface="Arial"/>
              </a:rPr>
              <a:t>put</a:t>
            </a:r>
            <a:r>
              <a:rPr sz="1071" spc="136" dirty="0">
                <a:latin typeface="Arial"/>
                <a:cs typeface="Arial"/>
              </a:rPr>
              <a:t> </a:t>
            </a:r>
            <a:r>
              <a:rPr sz="1071" spc="-24" dirty="0">
                <a:latin typeface="Arial"/>
                <a:cs typeface="Arial"/>
              </a:rPr>
              <a:t>the </a:t>
            </a:r>
            <a:r>
              <a:rPr sz="1071" dirty="0">
                <a:latin typeface="Arial"/>
                <a:cs typeface="Arial"/>
              </a:rPr>
              <a:t>heater</a:t>
            </a:r>
            <a:r>
              <a:rPr sz="1071" spc="10" dirty="0">
                <a:latin typeface="Arial"/>
                <a:cs typeface="Arial"/>
              </a:rPr>
              <a:t> </a:t>
            </a:r>
            <a:r>
              <a:rPr sz="1071" dirty="0">
                <a:latin typeface="Arial"/>
                <a:cs typeface="Arial"/>
              </a:rPr>
              <a:t>on</a:t>
            </a:r>
            <a:r>
              <a:rPr sz="1071" spc="10" dirty="0">
                <a:latin typeface="Arial"/>
                <a:cs typeface="Arial"/>
              </a:rPr>
              <a:t> </a:t>
            </a:r>
            <a:r>
              <a:rPr sz="1071" dirty="0">
                <a:latin typeface="Arial"/>
                <a:cs typeface="Arial"/>
              </a:rPr>
              <a:t>full</a:t>
            </a:r>
            <a:r>
              <a:rPr sz="1071" spc="15" dirty="0">
                <a:latin typeface="Arial"/>
                <a:cs typeface="Arial"/>
              </a:rPr>
              <a:t> </a:t>
            </a:r>
            <a:r>
              <a:rPr sz="1071" dirty="0">
                <a:latin typeface="Arial"/>
                <a:cs typeface="Arial"/>
              </a:rPr>
              <a:t>blast,</a:t>
            </a:r>
            <a:r>
              <a:rPr sz="1071" spc="10" dirty="0">
                <a:latin typeface="Arial"/>
                <a:cs typeface="Arial"/>
              </a:rPr>
              <a:t> </a:t>
            </a:r>
            <a:r>
              <a:rPr sz="1071" dirty="0">
                <a:latin typeface="Arial"/>
                <a:cs typeface="Arial"/>
              </a:rPr>
              <a:t>usually</a:t>
            </a:r>
            <a:r>
              <a:rPr sz="1071" spc="10" dirty="0">
                <a:latin typeface="Arial"/>
                <a:cs typeface="Arial"/>
              </a:rPr>
              <a:t> </a:t>
            </a:r>
            <a:r>
              <a:rPr sz="1071" dirty="0">
                <a:latin typeface="Arial"/>
                <a:cs typeface="Arial"/>
              </a:rPr>
              <a:t>so</a:t>
            </a:r>
            <a:r>
              <a:rPr sz="1071" spc="10" dirty="0">
                <a:latin typeface="Arial"/>
                <a:cs typeface="Arial"/>
              </a:rPr>
              <a:t> </a:t>
            </a:r>
            <a:r>
              <a:rPr sz="1071" dirty="0">
                <a:latin typeface="Arial"/>
                <a:cs typeface="Arial"/>
              </a:rPr>
              <a:t>that</a:t>
            </a:r>
            <a:r>
              <a:rPr sz="1071" spc="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car's</a:t>
            </a:r>
            <a:r>
              <a:rPr sz="1071" spc="10" dirty="0">
                <a:latin typeface="Arial"/>
                <a:cs typeface="Arial"/>
              </a:rPr>
              <a:t> </a:t>
            </a:r>
            <a:r>
              <a:rPr sz="1071" dirty="0">
                <a:latin typeface="Arial"/>
                <a:cs typeface="Arial"/>
              </a:rPr>
              <a:t>windscreen</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windows</a:t>
            </a:r>
            <a:r>
              <a:rPr sz="1071" spc="10"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be</a:t>
            </a:r>
            <a:r>
              <a:rPr sz="1071" spc="10" dirty="0">
                <a:latin typeface="Arial"/>
                <a:cs typeface="Arial"/>
              </a:rPr>
              <a:t> </a:t>
            </a:r>
            <a:r>
              <a:rPr sz="1071" dirty="0">
                <a:latin typeface="Arial"/>
                <a:cs typeface="Arial"/>
              </a:rPr>
              <a:t>cleared</a:t>
            </a:r>
            <a:r>
              <a:rPr sz="1071" spc="10" dirty="0">
                <a:latin typeface="Arial"/>
                <a:cs typeface="Arial"/>
              </a:rPr>
              <a:t> </a:t>
            </a:r>
            <a:r>
              <a:rPr sz="1071" dirty="0">
                <a:latin typeface="Arial"/>
                <a:cs typeface="Arial"/>
              </a:rPr>
              <a:t>as</a:t>
            </a:r>
            <a:r>
              <a:rPr sz="1071" spc="10" dirty="0">
                <a:latin typeface="Arial"/>
                <a:cs typeface="Arial"/>
              </a:rPr>
              <a:t> </a:t>
            </a:r>
            <a:r>
              <a:rPr sz="1071" spc="-10" dirty="0">
                <a:latin typeface="Arial"/>
                <a:cs typeface="Arial"/>
              </a:rPr>
              <a:t>quickly </a:t>
            </a:r>
            <a:r>
              <a:rPr sz="1071" dirty="0">
                <a:latin typeface="Arial"/>
                <a:cs typeface="Arial"/>
              </a:rPr>
              <a:t>as</a:t>
            </a:r>
            <a:r>
              <a:rPr sz="1071" spc="-19" dirty="0">
                <a:latin typeface="Arial"/>
                <a:cs typeface="Arial"/>
              </a:rPr>
              <a:t> </a:t>
            </a:r>
            <a:r>
              <a:rPr sz="1071" dirty="0">
                <a:latin typeface="Arial"/>
                <a:cs typeface="Arial"/>
              </a:rPr>
              <a:t>possible</a:t>
            </a:r>
            <a:r>
              <a:rPr sz="1071" spc="-1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event</a:t>
            </a:r>
            <a:r>
              <a:rPr sz="1071" spc="-24" dirty="0">
                <a:latin typeface="Arial"/>
                <a:cs typeface="Arial"/>
              </a:rPr>
              <a:t> </a:t>
            </a:r>
            <a:r>
              <a:rPr sz="1071" dirty="0">
                <a:latin typeface="Arial"/>
                <a:cs typeface="Arial"/>
              </a:rPr>
              <a:t>of</a:t>
            </a:r>
            <a:r>
              <a:rPr sz="1071" spc="-15" dirty="0">
                <a:latin typeface="Arial"/>
                <a:cs typeface="Arial"/>
              </a:rPr>
              <a:t> </a:t>
            </a:r>
            <a:r>
              <a:rPr sz="1071" spc="-10" dirty="0">
                <a:latin typeface="Arial"/>
                <a:cs typeface="Arial"/>
              </a:rPr>
              <a:t>fogging.</a:t>
            </a:r>
            <a:endParaRPr sz="1071" dirty="0">
              <a:latin typeface="Arial"/>
              <a:cs typeface="Arial"/>
            </a:endParaRPr>
          </a:p>
          <a:p>
            <a:pPr marL="12369" marR="4947" algn="just">
              <a:lnSpc>
                <a:spcPct val="143800"/>
              </a:lnSpc>
              <a:spcBef>
                <a:spcPts val="589"/>
              </a:spcBef>
            </a:pPr>
            <a:r>
              <a:rPr sz="1071" dirty="0">
                <a:latin typeface="Arial"/>
                <a:cs typeface="Arial"/>
              </a:rPr>
              <a:t>The</a:t>
            </a:r>
            <a:r>
              <a:rPr sz="1071" spc="10" dirty="0">
                <a:latin typeface="Arial"/>
                <a:cs typeface="Arial"/>
              </a:rPr>
              <a:t> </a:t>
            </a:r>
            <a:r>
              <a:rPr sz="1071" dirty="0">
                <a:latin typeface="Arial"/>
                <a:cs typeface="Arial"/>
              </a:rPr>
              <a:t>advantages</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climate</a:t>
            </a:r>
            <a:r>
              <a:rPr sz="1071" spc="15" dirty="0">
                <a:latin typeface="Arial"/>
                <a:cs typeface="Arial"/>
              </a:rPr>
              <a:t> </a:t>
            </a:r>
            <a:r>
              <a:rPr sz="1071" dirty="0">
                <a:latin typeface="Arial"/>
                <a:cs typeface="Arial"/>
              </a:rPr>
              <a:t>control</a:t>
            </a:r>
            <a:r>
              <a:rPr sz="1071" spc="15" dirty="0">
                <a:latin typeface="Arial"/>
                <a:cs typeface="Arial"/>
              </a:rPr>
              <a:t> </a:t>
            </a:r>
            <a:r>
              <a:rPr sz="1071" dirty="0">
                <a:latin typeface="Arial"/>
                <a:cs typeface="Arial"/>
              </a:rPr>
              <a:t>system</a:t>
            </a:r>
            <a:r>
              <a:rPr sz="1071" spc="5" dirty="0">
                <a:latin typeface="Arial"/>
                <a:cs typeface="Arial"/>
              </a:rPr>
              <a:t> </a:t>
            </a:r>
            <a:r>
              <a:rPr sz="1071" dirty="0">
                <a:latin typeface="Arial"/>
                <a:cs typeface="Arial"/>
              </a:rPr>
              <a:t>are</a:t>
            </a:r>
            <a:r>
              <a:rPr sz="1071" spc="15" dirty="0">
                <a:latin typeface="Arial"/>
                <a:cs typeface="Arial"/>
              </a:rPr>
              <a:t> </a:t>
            </a:r>
            <a:r>
              <a:rPr sz="1071" dirty="0">
                <a:latin typeface="Arial"/>
                <a:cs typeface="Arial"/>
              </a:rPr>
              <a:t>that</a:t>
            </a:r>
            <a:r>
              <a:rPr sz="1071" spc="1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driver</a:t>
            </a:r>
            <a:r>
              <a:rPr sz="1071" spc="15" dirty="0">
                <a:latin typeface="Arial"/>
                <a:cs typeface="Arial"/>
              </a:rPr>
              <a:t> </a:t>
            </a:r>
            <a:r>
              <a:rPr sz="1071" dirty="0">
                <a:latin typeface="Arial"/>
                <a:cs typeface="Arial"/>
              </a:rPr>
              <a:t>does</a:t>
            </a:r>
            <a:r>
              <a:rPr sz="1071" spc="10" dirty="0">
                <a:latin typeface="Arial"/>
                <a:cs typeface="Arial"/>
              </a:rPr>
              <a:t> </a:t>
            </a:r>
            <a:r>
              <a:rPr sz="1071" dirty="0">
                <a:latin typeface="Arial"/>
                <a:cs typeface="Arial"/>
              </a:rPr>
              <a:t>not</a:t>
            </a:r>
            <a:r>
              <a:rPr sz="1071" spc="10" dirty="0">
                <a:latin typeface="Arial"/>
                <a:cs typeface="Arial"/>
              </a:rPr>
              <a:t> </a:t>
            </a:r>
            <a:r>
              <a:rPr sz="1071" dirty="0">
                <a:latin typeface="Arial"/>
                <a:cs typeface="Arial"/>
              </a:rPr>
              <a:t>need</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constantly</a:t>
            </a:r>
            <a:r>
              <a:rPr sz="1071" spc="5" dirty="0">
                <a:latin typeface="Arial"/>
                <a:cs typeface="Arial"/>
              </a:rPr>
              <a:t> </a:t>
            </a:r>
            <a:r>
              <a:rPr sz="1071" spc="-24" dirty="0">
                <a:latin typeface="Arial"/>
                <a:cs typeface="Arial"/>
              </a:rPr>
              <a:t>be </a:t>
            </a:r>
            <a:r>
              <a:rPr sz="1071" dirty="0">
                <a:latin typeface="Arial"/>
                <a:cs typeface="Arial"/>
              </a:rPr>
              <a:t>distracted</a:t>
            </a:r>
            <a:r>
              <a:rPr sz="1071" spc="73" dirty="0">
                <a:latin typeface="Arial"/>
                <a:cs typeface="Arial"/>
              </a:rPr>
              <a:t> </a:t>
            </a:r>
            <a:r>
              <a:rPr sz="1071" dirty="0">
                <a:latin typeface="Arial"/>
                <a:cs typeface="Arial"/>
              </a:rPr>
              <a:t>from</a:t>
            </a:r>
            <a:r>
              <a:rPr sz="1071" spc="83" dirty="0">
                <a:latin typeface="Arial"/>
                <a:cs typeface="Arial"/>
              </a:rPr>
              <a:t> </a:t>
            </a:r>
            <a:r>
              <a:rPr sz="1071" dirty="0">
                <a:latin typeface="Arial"/>
                <a:cs typeface="Arial"/>
              </a:rPr>
              <a:t>driving</a:t>
            </a:r>
            <a:r>
              <a:rPr sz="1071" spc="78" dirty="0">
                <a:latin typeface="Arial"/>
                <a:cs typeface="Arial"/>
              </a:rPr>
              <a:t> </a:t>
            </a:r>
            <a:r>
              <a:rPr sz="1071" dirty="0">
                <a:latin typeface="Arial"/>
                <a:cs typeface="Arial"/>
              </a:rPr>
              <a:t>a</a:t>
            </a:r>
            <a:r>
              <a:rPr sz="1071" spc="83" dirty="0">
                <a:latin typeface="Arial"/>
                <a:cs typeface="Arial"/>
              </a:rPr>
              <a:t> </a:t>
            </a:r>
            <a:r>
              <a:rPr sz="1071" dirty="0">
                <a:latin typeface="Arial"/>
                <a:cs typeface="Arial"/>
              </a:rPr>
              <a:t>car</a:t>
            </a:r>
            <a:r>
              <a:rPr sz="1071" spc="83" dirty="0">
                <a:latin typeface="Arial"/>
                <a:cs typeface="Arial"/>
              </a:rPr>
              <a:t> </a:t>
            </a:r>
            <a:r>
              <a:rPr sz="1071" dirty="0">
                <a:latin typeface="Arial"/>
                <a:cs typeface="Arial"/>
              </a:rPr>
              <a:t>to</a:t>
            </a:r>
            <a:r>
              <a:rPr sz="1071" spc="78" dirty="0">
                <a:latin typeface="Arial"/>
                <a:cs typeface="Arial"/>
              </a:rPr>
              <a:t> </a:t>
            </a:r>
            <a:r>
              <a:rPr sz="1071" dirty="0">
                <a:latin typeface="Arial"/>
                <a:cs typeface="Arial"/>
              </a:rPr>
              <a:t>adjust</a:t>
            </a:r>
            <a:r>
              <a:rPr sz="1071" spc="8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climate</a:t>
            </a:r>
            <a:r>
              <a:rPr sz="1071" spc="83" dirty="0">
                <a:latin typeface="Arial"/>
                <a:cs typeface="Arial"/>
              </a:rPr>
              <a:t> </a:t>
            </a:r>
            <a:r>
              <a:rPr sz="1071" dirty="0">
                <a:latin typeface="Arial"/>
                <a:cs typeface="Arial"/>
              </a:rPr>
              <a:t>equipment.</a:t>
            </a:r>
            <a:r>
              <a:rPr sz="1071" spc="83"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electronics</a:t>
            </a:r>
            <a:r>
              <a:rPr sz="1071" spc="78" dirty="0">
                <a:latin typeface="Arial"/>
                <a:cs typeface="Arial"/>
              </a:rPr>
              <a:t> </a:t>
            </a:r>
            <a:r>
              <a:rPr sz="1071" dirty="0">
                <a:latin typeface="Arial"/>
                <a:cs typeface="Arial"/>
              </a:rPr>
              <a:t>themselves</a:t>
            </a:r>
            <a:r>
              <a:rPr sz="1071" spc="88" dirty="0">
                <a:latin typeface="Arial"/>
                <a:cs typeface="Arial"/>
              </a:rPr>
              <a:t> </a:t>
            </a:r>
            <a:r>
              <a:rPr sz="1071" spc="-19" dirty="0">
                <a:latin typeface="Arial"/>
                <a:cs typeface="Arial"/>
              </a:rPr>
              <a:t>take </a:t>
            </a:r>
            <a:r>
              <a:rPr sz="1071" dirty="0">
                <a:latin typeface="Arial"/>
                <a:cs typeface="Arial"/>
              </a:rPr>
              <a:t>measurements</a:t>
            </a:r>
            <a:r>
              <a:rPr sz="1071" spc="307" dirty="0">
                <a:latin typeface="Arial"/>
                <a:cs typeface="Arial"/>
              </a:rPr>
              <a:t> </a:t>
            </a:r>
            <a:r>
              <a:rPr sz="1071" dirty="0">
                <a:latin typeface="Arial"/>
                <a:cs typeface="Arial"/>
              </a:rPr>
              <a:t>and</a:t>
            </a:r>
            <a:r>
              <a:rPr sz="1071" spc="307" dirty="0">
                <a:latin typeface="Arial"/>
                <a:cs typeface="Arial"/>
              </a:rPr>
              <a:t> </a:t>
            </a:r>
            <a:r>
              <a:rPr sz="1071" dirty="0">
                <a:latin typeface="Arial"/>
                <a:cs typeface="Arial"/>
              </a:rPr>
              <a:t>depending</a:t>
            </a:r>
            <a:r>
              <a:rPr sz="1071" spc="312" dirty="0">
                <a:latin typeface="Arial"/>
                <a:cs typeface="Arial"/>
              </a:rPr>
              <a:t> </a:t>
            </a:r>
            <a:r>
              <a:rPr sz="1071" dirty="0">
                <a:latin typeface="Arial"/>
                <a:cs typeface="Arial"/>
              </a:rPr>
              <a:t>on</a:t>
            </a:r>
            <a:r>
              <a:rPr sz="1071" spc="302" dirty="0">
                <a:latin typeface="Arial"/>
                <a:cs typeface="Arial"/>
              </a:rPr>
              <a:t> </a:t>
            </a:r>
            <a:r>
              <a:rPr sz="1071" dirty="0">
                <a:latin typeface="Arial"/>
                <a:cs typeface="Arial"/>
              </a:rPr>
              <a:t>the</a:t>
            </a:r>
            <a:r>
              <a:rPr sz="1071" spc="312" dirty="0">
                <a:latin typeface="Arial"/>
                <a:cs typeface="Arial"/>
              </a:rPr>
              <a:t> </a:t>
            </a:r>
            <a:r>
              <a:rPr sz="1071" dirty="0">
                <a:latin typeface="Arial"/>
                <a:cs typeface="Arial"/>
              </a:rPr>
              <a:t>initial</a:t>
            </a:r>
            <a:r>
              <a:rPr sz="1071" spc="302" dirty="0">
                <a:latin typeface="Arial"/>
                <a:cs typeface="Arial"/>
              </a:rPr>
              <a:t> </a:t>
            </a:r>
            <a:r>
              <a:rPr sz="1071" dirty="0">
                <a:latin typeface="Arial"/>
                <a:cs typeface="Arial"/>
              </a:rPr>
              <a:t>setting,</a:t>
            </a:r>
            <a:r>
              <a:rPr sz="1071" spc="312" dirty="0">
                <a:latin typeface="Arial"/>
                <a:cs typeface="Arial"/>
              </a:rPr>
              <a:t> </a:t>
            </a:r>
            <a:r>
              <a:rPr sz="1071" dirty="0">
                <a:latin typeface="Arial"/>
                <a:cs typeface="Arial"/>
              </a:rPr>
              <a:t>turn</a:t>
            </a:r>
            <a:r>
              <a:rPr sz="1071" spc="302" dirty="0">
                <a:latin typeface="Arial"/>
                <a:cs typeface="Arial"/>
              </a:rPr>
              <a:t> </a:t>
            </a:r>
            <a:r>
              <a:rPr sz="1071" dirty="0">
                <a:latin typeface="Arial"/>
                <a:cs typeface="Arial"/>
              </a:rPr>
              <a:t>on</a:t>
            </a:r>
            <a:r>
              <a:rPr sz="1071" spc="312" dirty="0">
                <a:latin typeface="Arial"/>
                <a:cs typeface="Arial"/>
              </a:rPr>
              <a:t> </a:t>
            </a:r>
            <a:r>
              <a:rPr sz="1071" dirty="0">
                <a:latin typeface="Arial"/>
                <a:cs typeface="Arial"/>
              </a:rPr>
              <a:t>or</a:t>
            </a:r>
            <a:r>
              <a:rPr sz="1071" spc="307" dirty="0">
                <a:latin typeface="Arial"/>
                <a:cs typeface="Arial"/>
              </a:rPr>
              <a:t> </a:t>
            </a:r>
            <a:r>
              <a:rPr sz="1071" dirty="0">
                <a:latin typeface="Arial"/>
                <a:cs typeface="Arial"/>
              </a:rPr>
              <a:t>off</a:t>
            </a:r>
            <a:r>
              <a:rPr sz="1071" spc="302" dirty="0">
                <a:latin typeface="Arial"/>
                <a:cs typeface="Arial"/>
              </a:rPr>
              <a:t> </a:t>
            </a:r>
            <a:r>
              <a:rPr sz="1071" dirty="0">
                <a:latin typeface="Arial"/>
                <a:cs typeface="Arial"/>
              </a:rPr>
              <a:t>the</a:t>
            </a:r>
            <a:r>
              <a:rPr sz="1071" spc="307" dirty="0">
                <a:latin typeface="Arial"/>
                <a:cs typeface="Arial"/>
              </a:rPr>
              <a:t> </a:t>
            </a:r>
            <a:r>
              <a:rPr sz="1071" dirty="0">
                <a:latin typeface="Arial"/>
                <a:cs typeface="Arial"/>
              </a:rPr>
              <a:t>necessary</a:t>
            </a:r>
            <a:r>
              <a:rPr sz="1071" spc="312" dirty="0">
                <a:latin typeface="Arial"/>
                <a:cs typeface="Arial"/>
              </a:rPr>
              <a:t> </a:t>
            </a:r>
            <a:r>
              <a:rPr sz="1071" spc="-10" dirty="0">
                <a:latin typeface="Arial"/>
                <a:cs typeface="Arial"/>
              </a:rPr>
              <a:t>system </a:t>
            </a:r>
            <a:r>
              <a:rPr sz="1071" dirty="0">
                <a:latin typeface="Arial"/>
                <a:cs typeface="Arial"/>
              </a:rPr>
              <a:t>(heating/cooling).</a:t>
            </a:r>
            <a:r>
              <a:rPr sz="1071" spc="5" dirty="0">
                <a:latin typeface="Arial"/>
                <a:cs typeface="Arial"/>
              </a:rPr>
              <a:t> </a:t>
            </a:r>
            <a:r>
              <a:rPr sz="1071" dirty="0">
                <a:latin typeface="Arial"/>
                <a:cs typeface="Arial"/>
              </a:rPr>
              <a:t>An</a:t>
            </a:r>
            <a:r>
              <a:rPr sz="1071" spc="5" dirty="0">
                <a:latin typeface="Arial"/>
                <a:cs typeface="Arial"/>
              </a:rPr>
              <a:t> </a:t>
            </a:r>
            <a:r>
              <a:rPr sz="1071" dirty="0">
                <a:latin typeface="Arial"/>
                <a:cs typeface="Arial"/>
              </a:rPr>
              <a:t>additional benefit</a:t>
            </a:r>
            <a:r>
              <a:rPr sz="1071" spc="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climate</a:t>
            </a:r>
            <a:r>
              <a:rPr sz="1071" spc="5" dirty="0">
                <a:latin typeface="Arial"/>
                <a:cs typeface="Arial"/>
              </a:rPr>
              <a:t> </a:t>
            </a:r>
            <a:r>
              <a:rPr sz="1071" dirty="0">
                <a:latin typeface="Arial"/>
                <a:cs typeface="Arial"/>
              </a:rPr>
              <a:t>control system is</a:t>
            </a:r>
            <a:r>
              <a:rPr sz="1071" spc="5" dirty="0">
                <a:latin typeface="Arial"/>
                <a:cs typeface="Arial"/>
              </a:rPr>
              <a:t> </a:t>
            </a:r>
            <a:r>
              <a:rPr sz="1071" dirty="0">
                <a:latin typeface="Arial"/>
                <a:cs typeface="Arial"/>
              </a:rPr>
              <a:t>a </a:t>
            </a:r>
            <a:r>
              <a:rPr sz="1071" spc="-10" dirty="0">
                <a:latin typeface="Arial"/>
                <a:cs typeface="Arial"/>
              </a:rPr>
              <a:t>self-</a:t>
            </a:r>
            <a:r>
              <a:rPr sz="1071" dirty="0">
                <a:latin typeface="Arial"/>
                <a:cs typeface="Arial"/>
              </a:rPr>
              <a:t>diagnostic </a:t>
            </a:r>
            <a:r>
              <a:rPr sz="1071" spc="-10" dirty="0">
                <a:latin typeface="Arial"/>
                <a:cs typeface="Arial"/>
              </a:rPr>
              <a:t>function </a:t>
            </a:r>
            <a:r>
              <a:rPr sz="1071" dirty="0">
                <a:latin typeface="Arial"/>
                <a:cs typeface="Arial"/>
              </a:rPr>
              <a:t>which</a:t>
            </a:r>
            <a:r>
              <a:rPr sz="1071" spc="-29" dirty="0">
                <a:latin typeface="Arial"/>
                <a:cs typeface="Arial"/>
              </a:rPr>
              <a:t> </a:t>
            </a:r>
            <a:r>
              <a:rPr sz="1071" dirty="0">
                <a:latin typeface="Arial"/>
                <a:cs typeface="Arial"/>
              </a:rPr>
              <a:t>when</a:t>
            </a:r>
            <a:r>
              <a:rPr sz="1071" spc="-29" dirty="0">
                <a:latin typeface="Arial"/>
                <a:cs typeface="Arial"/>
              </a:rPr>
              <a:t> </a:t>
            </a:r>
            <a:r>
              <a:rPr sz="1071" dirty="0">
                <a:latin typeface="Arial"/>
                <a:cs typeface="Arial"/>
              </a:rPr>
              <a:t>used</a:t>
            </a:r>
            <a:r>
              <a:rPr sz="1071" spc="-24" dirty="0">
                <a:latin typeface="Arial"/>
                <a:cs typeface="Arial"/>
              </a:rPr>
              <a:t> </a:t>
            </a:r>
            <a:r>
              <a:rPr sz="1071" dirty="0">
                <a:latin typeface="Arial"/>
                <a:cs typeface="Arial"/>
              </a:rPr>
              <a:t>will</a:t>
            </a:r>
            <a:r>
              <a:rPr sz="1071" spc="-29" dirty="0">
                <a:latin typeface="Arial"/>
                <a:cs typeface="Arial"/>
              </a:rPr>
              <a:t> </a:t>
            </a:r>
            <a:r>
              <a:rPr sz="1071" dirty="0">
                <a:latin typeface="Arial"/>
                <a:cs typeface="Arial"/>
              </a:rPr>
              <a:t>greatly</a:t>
            </a:r>
            <a:r>
              <a:rPr sz="1071" spc="-29" dirty="0">
                <a:latin typeface="Arial"/>
                <a:cs typeface="Arial"/>
              </a:rPr>
              <a:t> </a:t>
            </a:r>
            <a:r>
              <a:rPr sz="1071" dirty="0">
                <a:latin typeface="Arial"/>
                <a:cs typeface="Arial"/>
              </a:rPr>
              <a:t>reduce</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time</a:t>
            </a:r>
            <a:r>
              <a:rPr sz="1071" spc="-29" dirty="0">
                <a:latin typeface="Arial"/>
                <a:cs typeface="Arial"/>
              </a:rPr>
              <a:t> </a:t>
            </a:r>
            <a:r>
              <a:rPr sz="1071" dirty="0">
                <a:latin typeface="Arial"/>
                <a:cs typeface="Arial"/>
              </a:rPr>
              <a:t>spent</a:t>
            </a:r>
            <a:r>
              <a:rPr sz="1071" spc="-24" dirty="0">
                <a:latin typeface="Arial"/>
                <a:cs typeface="Arial"/>
              </a:rPr>
              <a:t> </a:t>
            </a:r>
            <a:r>
              <a:rPr sz="1071" dirty="0">
                <a:latin typeface="Arial"/>
                <a:cs typeface="Arial"/>
              </a:rPr>
              <a:t>locating</a:t>
            </a:r>
            <a:r>
              <a:rPr sz="1071" spc="-34" dirty="0">
                <a:latin typeface="Arial"/>
                <a:cs typeface="Arial"/>
              </a:rPr>
              <a:t> </a:t>
            </a:r>
            <a:r>
              <a:rPr sz="1071" dirty="0">
                <a:latin typeface="Arial"/>
                <a:cs typeface="Arial"/>
              </a:rPr>
              <a:t>system</a:t>
            </a:r>
            <a:r>
              <a:rPr sz="1071" spc="-29" dirty="0">
                <a:latin typeface="Arial"/>
                <a:cs typeface="Arial"/>
              </a:rPr>
              <a:t> </a:t>
            </a:r>
            <a:r>
              <a:rPr sz="1071" spc="-10" dirty="0">
                <a:latin typeface="Arial"/>
                <a:cs typeface="Arial"/>
              </a:rPr>
              <a:t>faults.</a:t>
            </a:r>
            <a:endParaRPr sz="1071" dirty="0">
              <a:latin typeface="Arial"/>
              <a:cs typeface="Arial"/>
            </a:endParaRPr>
          </a:p>
          <a:p>
            <a:pPr marL="12369" marR="5566" algn="just">
              <a:lnSpc>
                <a:spcPct val="143700"/>
              </a:lnSpc>
              <a:spcBef>
                <a:spcPts val="584"/>
              </a:spcBef>
            </a:pPr>
            <a:r>
              <a:rPr sz="1071" dirty="0">
                <a:latin typeface="Arial"/>
                <a:cs typeface="Arial"/>
              </a:rPr>
              <a:t>Whilst</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system’s main</a:t>
            </a:r>
            <a:r>
              <a:rPr sz="1071" spc="-5" dirty="0">
                <a:latin typeface="Arial"/>
                <a:cs typeface="Arial"/>
              </a:rPr>
              <a:t> </a:t>
            </a:r>
            <a:r>
              <a:rPr sz="1071" dirty="0">
                <a:latin typeface="Arial"/>
                <a:cs typeface="Arial"/>
              </a:rPr>
              <a:t>benefits are</a:t>
            </a:r>
            <a:r>
              <a:rPr sz="1071" spc="-5" dirty="0">
                <a:latin typeface="Arial"/>
                <a:cs typeface="Arial"/>
              </a:rPr>
              <a:t> </a:t>
            </a:r>
            <a:r>
              <a:rPr sz="1071" dirty="0">
                <a:latin typeface="Arial"/>
                <a:cs typeface="Arial"/>
              </a:rPr>
              <a:t>attained</a:t>
            </a:r>
            <a:r>
              <a:rPr sz="1071" spc="-5" dirty="0">
                <a:latin typeface="Arial"/>
                <a:cs typeface="Arial"/>
              </a:rPr>
              <a:t> </a:t>
            </a:r>
            <a:r>
              <a:rPr sz="1071" dirty="0">
                <a:latin typeface="Arial"/>
                <a:cs typeface="Arial"/>
              </a:rPr>
              <a:t>on</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AUTOMATIC mode,</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option</a:t>
            </a:r>
            <a:r>
              <a:rPr sz="1071" spc="-5" dirty="0">
                <a:latin typeface="Arial"/>
                <a:cs typeface="Arial"/>
              </a:rPr>
              <a:t> </a:t>
            </a:r>
            <a:r>
              <a:rPr sz="1071" dirty="0">
                <a:latin typeface="Arial"/>
                <a:cs typeface="Arial"/>
              </a:rPr>
              <a:t>for</a:t>
            </a:r>
            <a:r>
              <a:rPr sz="1071" spc="-5" dirty="0">
                <a:latin typeface="Arial"/>
                <a:cs typeface="Arial"/>
              </a:rPr>
              <a:t> </a:t>
            </a:r>
            <a:r>
              <a:rPr sz="1071" spc="-10" dirty="0">
                <a:latin typeface="Arial"/>
                <a:cs typeface="Arial"/>
              </a:rPr>
              <a:t>manual override</a:t>
            </a:r>
            <a:r>
              <a:rPr sz="1071" spc="-44" dirty="0">
                <a:latin typeface="Arial"/>
                <a:cs typeface="Arial"/>
              </a:rPr>
              <a:t> </a:t>
            </a:r>
            <a:r>
              <a:rPr sz="1071" spc="-10" dirty="0">
                <a:latin typeface="Arial"/>
                <a:cs typeface="Arial"/>
              </a:rPr>
              <a:t>exists.</a:t>
            </a:r>
            <a:r>
              <a:rPr sz="1071" spc="-44" dirty="0">
                <a:latin typeface="Arial"/>
                <a:cs typeface="Arial"/>
              </a:rPr>
              <a:t> </a:t>
            </a:r>
            <a:r>
              <a:rPr sz="1071" dirty="0">
                <a:latin typeface="Arial"/>
                <a:cs typeface="Arial"/>
              </a:rPr>
              <a:t>But</a:t>
            </a:r>
            <a:r>
              <a:rPr sz="1071" spc="-39" dirty="0">
                <a:latin typeface="Arial"/>
                <a:cs typeface="Arial"/>
              </a:rPr>
              <a:t> </a:t>
            </a:r>
            <a:r>
              <a:rPr sz="1071" spc="-10" dirty="0">
                <a:latin typeface="Arial"/>
                <a:cs typeface="Arial"/>
              </a:rPr>
              <a:t>once</a:t>
            </a:r>
            <a:r>
              <a:rPr sz="1071" spc="-44" dirty="0">
                <a:latin typeface="Arial"/>
                <a:cs typeface="Arial"/>
              </a:rPr>
              <a:t> </a:t>
            </a:r>
            <a:r>
              <a:rPr sz="1071" spc="-10" dirty="0">
                <a:latin typeface="Arial"/>
                <a:cs typeface="Arial"/>
              </a:rPr>
              <a:t>manual</a:t>
            </a:r>
            <a:r>
              <a:rPr sz="1071" spc="-44" dirty="0">
                <a:latin typeface="Arial"/>
                <a:cs typeface="Arial"/>
              </a:rPr>
              <a:t> </a:t>
            </a:r>
            <a:r>
              <a:rPr sz="1071" dirty="0">
                <a:latin typeface="Arial"/>
                <a:cs typeface="Arial"/>
              </a:rPr>
              <a:t>mode</a:t>
            </a:r>
            <a:r>
              <a:rPr sz="1071" spc="-39" dirty="0">
                <a:latin typeface="Arial"/>
                <a:cs typeface="Arial"/>
              </a:rPr>
              <a:t> </a:t>
            </a:r>
            <a:r>
              <a:rPr sz="1071" dirty="0">
                <a:latin typeface="Arial"/>
                <a:cs typeface="Arial"/>
              </a:rPr>
              <a:t>has</a:t>
            </a:r>
            <a:r>
              <a:rPr sz="1071" spc="-44" dirty="0">
                <a:latin typeface="Arial"/>
                <a:cs typeface="Arial"/>
              </a:rPr>
              <a:t> </a:t>
            </a:r>
            <a:r>
              <a:rPr sz="1071" spc="-10" dirty="0">
                <a:latin typeface="Arial"/>
                <a:cs typeface="Arial"/>
              </a:rPr>
              <a:t>been</a:t>
            </a:r>
            <a:r>
              <a:rPr sz="1071" spc="-44" dirty="0">
                <a:latin typeface="Arial"/>
                <a:cs typeface="Arial"/>
              </a:rPr>
              <a:t> </a:t>
            </a:r>
            <a:r>
              <a:rPr sz="1071" spc="-10" dirty="0">
                <a:latin typeface="Arial"/>
                <a:cs typeface="Arial"/>
              </a:rPr>
              <a:t>selected</a:t>
            </a:r>
            <a:r>
              <a:rPr sz="1071" spc="-39" dirty="0">
                <a:latin typeface="Arial"/>
                <a:cs typeface="Arial"/>
              </a:rPr>
              <a:t> </a:t>
            </a:r>
            <a:r>
              <a:rPr sz="1071" dirty="0">
                <a:latin typeface="Arial"/>
                <a:cs typeface="Arial"/>
              </a:rPr>
              <a:t>by</a:t>
            </a:r>
            <a:r>
              <a:rPr sz="1071" spc="-44" dirty="0">
                <a:latin typeface="Arial"/>
                <a:cs typeface="Arial"/>
              </a:rPr>
              <a:t> </a:t>
            </a:r>
            <a:r>
              <a:rPr sz="1071" spc="-10" dirty="0">
                <a:latin typeface="Arial"/>
                <a:cs typeface="Arial"/>
              </a:rPr>
              <a:t>pushing</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fan</a:t>
            </a:r>
            <a:r>
              <a:rPr sz="1071" spc="-44" dirty="0">
                <a:latin typeface="Arial"/>
                <a:cs typeface="Arial"/>
              </a:rPr>
              <a:t> </a:t>
            </a:r>
            <a:r>
              <a:rPr sz="1071" spc="-10" dirty="0">
                <a:latin typeface="Arial"/>
                <a:cs typeface="Arial"/>
              </a:rPr>
              <a:t>speed,</a:t>
            </a:r>
            <a:r>
              <a:rPr sz="1071" spc="-39" dirty="0">
                <a:latin typeface="Arial"/>
                <a:cs typeface="Arial"/>
              </a:rPr>
              <a:t> </a:t>
            </a:r>
            <a:r>
              <a:rPr sz="1071" spc="-10" dirty="0">
                <a:latin typeface="Arial"/>
                <a:cs typeface="Arial"/>
              </a:rPr>
              <a:t>A/C</a:t>
            </a:r>
            <a:r>
              <a:rPr sz="1071" spc="-44" dirty="0">
                <a:latin typeface="Arial"/>
                <a:cs typeface="Arial"/>
              </a:rPr>
              <a:t> </a:t>
            </a:r>
            <a:r>
              <a:rPr sz="1071" dirty="0">
                <a:latin typeface="Arial"/>
                <a:cs typeface="Arial"/>
              </a:rPr>
              <a:t>or</a:t>
            </a:r>
            <a:r>
              <a:rPr sz="1071" spc="-39" dirty="0">
                <a:latin typeface="Arial"/>
                <a:cs typeface="Arial"/>
              </a:rPr>
              <a:t> </a:t>
            </a:r>
            <a:r>
              <a:rPr sz="1071" spc="-19" dirty="0">
                <a:latin typeface="Arial"/>
                <a:cs typeface="Arial"/>
              </a:rPr>
              <a:t>mode </a:t>
            </a:r>
            <a:r>
              <a:rPr sz="1071" dirty="0">
                <a:latin typeface="Arial"/>
                <a:cs typeface="Arial"/>
              </a:rPr>
              <a:t>switch,</a:t>
            </a:r>
            <a:r>
              <a:rPr sz="1071" spc="-49"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takes</a:t>
            </a:r>
            <a:r>
              <a:rPr sz="1071" spc="-39" dirty="0">
                <a:latin typeface="Arial"/>
                <a:cs typeface="Arial"/>
              </a:rPr>
              <a:t> </a:t>
            </a:r>
            <a:r>
              <a:rPr sz="1071" dirty="0">
                <a:latin typeface="Arial"/>
                <a:cs typeface="Arial"/>
              </a:rPr>
              <a:t>away</a:t>
            </a:r>
            <a:r>
              <a:rPr sz="1071" spc="-44"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function</a:t>
            </a:r>
            <a:r>
              <a:rPr sz="1071" spc="-39" dirty="0">
                <a:latin typeface="Arial"/>
                <a:cs typeface="Arial"/>
              </a:rPr>
              <a:t> </a:t>
            </a:r>
            <a:r>
              <a:rPr sz="1071" spc="-10" dirty="0">
                <a:latin typeface="Arial"/>
                <a:cs typeface="Arial"/>
              </a:rPr>
              <a:t>normally</a:t>
            </a:r>
            <a:r>
              <a:rPr sz="1071" spc="-44" dirty="0">
                <a:latin typeface="Arial"/>
                <a:cs typeface="Arial"/>
              </a:rPr>
              <a:t> </a:t>
            </a:r>
            <a:r>
              <a:rPr sz="1071" spc="-10" dirty="0">
                <a:latin typeface="Arial"/>
                <a:cs typeface="Arial"/>
              </a:rPr>
              <a:t>controlled</a:t>
            </a:r>
            <a:r>
              <a:rPr sz="1071" spc="-39" dirty="0">
                <a:latin typeface="Arial"/>
                <a:cs typeface="Arial"/>
              </a:rPr>
              <a:t> </a:t>
            </a:r>
            <a:r>
              <a:rPr sz="1071" dirty="0">
                <a:latin typeface="Arial"/>
                <a:cs typeface="Arial"/>
              </a:rPr>
              <a:t>by</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processor</a:t>
            </a:r>
            <a:r>
              <a:rPr sz="1071" spc="-49"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climate</a:t>
            </a:r>
            <a:r>
              <a:rPr sz="1071" spc="-49" dirty="0">
                <a:latin typeface="Arial"/>
                <a:cs typeface="Arial"/>
              </a:rPr>
              <a:t> </a:t>
            </a:r>
            <a:r>
              <a:rPr sz="1071" dirty="0">
                <a:latin typeface="Arial"/>
                <a:cs typeface="Arial"/>
              </a:rPr>
              <a:t>control</a:t>
            </a:r>
            <a:r>
              <a:rPr sz="1071" spc="-39" dirty="0">
                <a:latin typeface="Arial"/>
                <a:cs typeface="Arial"/>
              </a:rPr>
              <a:t> </a:t>
            </a:r>
            <a:r>
              <a:rPr sz="1071" spc="-10" dirty="0">
                <a:latin typeface="Arial"/>
                <a:cs typeface="Arial"/>
              </a:rPr>
              <a:t>module </a:t>
            </a:r>
            <a:r>
              <a:rPr sz="1071" dirty="0">
                <a:latin typeface="Arial"/>
                <a:cs typeface="Arial"/>
              </a:rPr>
              <a:t>making</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processor</a:t>
            </a:r>
            <a:r>
              <a:rPr sz="1071" spc="-19" dirty="0">
                <a:latin typeface="Arial"/>
                <a:cs typeface="Arial"/>
              </a:rPr>
              <a:t> </a:t>
            </a:r>
            <a:r>
              <a:rPr sz="1071" dirty="0">
                <a:latin typeface="Arial"/>
                <a:cs typeface="Arial"/>
              </a:rPr>
              <a:t>adjust</a:t>
            </a:r>
            <a:r>
              <a:rPr sz="1071" spc="-19" dirty="0">
                <a:latin typeface="Arial"/>
                <a:cs typeface="Arial"/>
              </a:rPr>
              <a:t> </a:t>
            </a:r>
            <a:r>
              <a:rPr sz="1071" dirty="0">
                <a:latin typeface="Arial"/>
                <a:cs typeface="Arial"/>
              </a:rPr>
              <a:t>an</a:t>
            </a:r>
            <a:r>
              <a:rPr sz="1071" spc="-19" dirty="0">
                <a:latin typeface="Arial"/>
                <a:cs typeface="Arial"/>
              </a:rPr>
              <a:t> </a:t>
            </a:r>
            <a:r>
              <a:rPr sz="1071" dirty="0">
                <a:latin typeface="Arial"/>
                <a:cs typeface="Arial"/>
              </a:rPr>
              <a:t>alternative</a:t>
            </a:r>
            <a:r>
              <a:rPr sz="1071" spc="-19" dirty="0">
                <a:latin typeface="Arial"/>
                <a:cs typeface="Arial"/>
              </a:rPr>
              <a:t> </a:t>
            </a:r>
            <a:r>
              <a:rPr sz="1071" dirty="0">
                <a:latin typeface="Arial"/>
                <a:cs typeface="Arial"/>
              </a:rPr>
              <a:t>component</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attain</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pre-</a:t>
            </a:r>
            <a:r>
              <a:rPr sz="1071" dirty="0">
                <a:latin typeface="Arial"/>
                <a:cs typeface="Arial"/>
              </a:rPr>
              <a:t>selected</a:t>
            </a:r>
            <a:r>
              <a:rPr sz="1071" spc="-19" dirty="0">
                <a:latin typeface="Arial"/>
                <a:cs typeface="Arial"/>
              </a:rPr>
              <a:t> </a:t>
            </a:r>
            <a:r>
              <a:rPr sz="1071" spc="-10" dirty="0">
                <a:latin typeface="Arial"/>
                <a:cs typeface="Arial"/>
              </a:rPr>
              <a:t>temperature.</a:t>
            </a:r>
            <a:endParaRPr sz="1071" dirty="0">
              <a:latin typeface="Arial"/>
              <a:cs typeface="Arial"/>
            </a:endParaRPr>
          </a:p>
          <a:p>
            <a:pPr marL="12369" algn="just">
              <a:spcBef>
                <a:spcPts val="1154"/>
              </a:spcBef>
            </a:pPr>
            <a:r>
              <a:rPr sz="1071" b="1" dirty="0">
                <a:latin typeface="Arial"/>
                <a:cs typeface="Arial"/>
              </a:rPr>
              <a:t>4.1.1.</a:t>
            </a:r>
            <a:r>
              <a:rPr sz="1071" b="1" spc="467" dirty="0">
                <a:latin typeface="Arial"/>
                <a:cs typeface="Arial"/>
              </a:rPr>
              <a:t> </a:t>
            </a:r>
            <a:r>
              <a:rPr sz="1071" b="1" dirty="0">
                <a:latin typeface="Arial"/>
                <a:cs typeface="Arial"/>
              </a:rPr>
              <a:t>Does</a:t>
            </a:r>
            <a:r>
              <a:rPr sz="1071" b="1" spc="-15" dirty="0">
                <a:latin typeface="Arial"/>
                <a:cs typeface="Arial"/>
              </a:rPr>
              <a:t> </a:t>
            </a:r>
            <a:r>
              <a:rPr sz="1071" b="1" dirty="0">
                <a:latin typeface="Arial"/>
                <a:cs typeface="Arial"/>
              </a:rPr>
              <a:t>your</a:t>
            </a:r>
            <a:r>
              <a:rPr sz="1071" b="1" spc="-15" dirty="0">
                <a:latin typeface="Arial"/>
                <a:cs typeface="Arial"/>
              </a:rPr>
              <a:t> </a:t>
            </a:r>
            <a:r>
              <a:rPr sz="1071" b="1" dirty="0">
                <a:latin typeface="Arial"/>
                <a:cs typeface="Arial"/>
              </a:rPr>
              <a:t>Car</a:t>
            </a:r>
            <a:r>
              <a:rPr sz="1071" b="1" spc="-19" dirty="0">
                <a:latin typeface="Arial"/>
                <a:cs typeface="Arial"/>
              </a:rPr>
              <a:t> </a:t>
            </a:r>
            <a:r>
              <a:rPr sz="1071" b="1" dirty="0">
                <a:latin typeface="Arial"/>
                <a:cs typeface="Arial"/>
              </a:rPr>
              <a:t>have</a:t>
            </a:r>
            <a:r>
              <a:rPr sz="1071" b="1" spc="-15" dirty="0">
                <a:latin typeface="Arial"/>
                <a:cs typeface="Arial"/>
              </a:rPr>
              <a:t> </a:t>
            </a:r>
            <a:r>
              <a:rPr sz="1071" b="1" dirty="0">
                <a:latin typeface="Arial"/>
                <a:cs typeface="Arial"/>
              </a:rPr>
              <a:t>Climate</a:t>
            </a:r>
            <a:r>
              <a:rPr sz="1071" b="1" spc="-15" dirty="0">
                <a:latin typeface="Arial"/>
                <a:cs typeface="Arial"/>
              </a:rPr>
              <a:t> </a:t>
            </a:r>
            <a:r>
              <a:rPr sz="1071" b="1" dirty="0">
                <a:latin typeface="Arial"/>
                <a:cs typeface="Arial"/>
              </a:rPr>
              <a:t>Control</a:t>
            </a:r>
            <a:r>
              <a:rPr sz="1071" b="1" spc="-19" dirty="0">
                <a:latin typeface="Arial"/>
                <a:cs typeface="Arial"/>
              </a:rPr>
              <a:t> </a:t>
            </a:r>
            <a:r>
              <a:rPr sz="1071" b="1" spc="-10" dirty="0">
                <a:latin typeface="Arial"/>
                <a:cs typeface="Arial"/>
              </a:rPr>
              <a:t>System?</a:t>
            </a:r>
            <a:endParaRPr sz="1071" dirty="0">
              <a:latin typeface="Arial"/>
              <a:cs typeface="Arial"/>
            </a:endParaRPr>
          </a:p>
          <a:p>
            <a:pPr marL="12369" marR="4947" indent="-618" algn="just">
              <a:lnSpc>
                <a:spcPct val="143700"/>
              </a:lnSpc>
              <a:spcBef>
                <a:spcPts val="579"/>
              </a:spcBef>
            </a:pPr>
            <a:r>
              <a:rPr sz="1071" dirty="0">
                <a:latin typeface="Arial"/>
                <a:cs typeface="Arial"/>
              </a:rPr>
              <a:t>To</a:t>
            </a:r>
            <a:r>
              <a:rPr sz="1071" spc="-39" dirty="0">
                <a:latin typeface="Arial"/>
                <a:cs typeface="Arial"/>
              </a:rPr>
              <a:t> </a:t>
            </a:r>
            <a:r>
              <a:rPr sz="1071" dirty="0">
                <a:latin typeface="Arial"/>
                <a:cs typeface="Arial"/>
              </a:rPr>
              <a:t>determine,</a:t>
            </a:r>
            <a:r>
              <a:rPr sz="1071" spc="-39" dirty="0">
                <a:latin typeface="Arial"/>
                <a:cs typeface="Arial"/>
              </a:rPr>
              <a:t> </a:t>
            </a:r>
            <a:r>
              <a:rPr sz="1071" dirty="0">
                <a:latin typeface="Arial"/>
                <a:cs typeface="Arial"/>
              </a:rPr>
              <a:t>whether</a:t>
            </a:r>
            <a:r>
              <a:rPr sz="1071" spc="-39" dirty="0">
                <a:latin typeface="Arial"/>
                <a:cs typeface="Arial"/>
              </a:rPr>
              <a:t> </a:t>
            </a:r>
            <a:r>
              <a:rPr sz="1071" dirty="0">
                <a:latin typeface="Arial"/>
                <a:cs typeface="Arial"/>
              </a:rPr>
              <a:t>your</a:t>
            </a:r>
            <a:r>
              <a:rPr sz="1071" spc="-39" dirty="0">
                <a:latin typeface="Arial"/>
                <a:cs typeface="Arial"/>
              </a:rPr>
              <a:t> </a:t>
            </a:r>
            <a:r>
              <a:rPr sz="1071" dirty="0">
                <a:latin typeface="Arial"/>
                <a:cs typeface="Arial"/>
              </a:rPr>
              <a:t>car</a:t>
            </a:r>
            <a:r>
              <a:rPr sz="1071" spc="-39"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equipped</a:t>
            </a:r>
            <a:r>
              <a:rPr sz="1071" spc="-39"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climate</a:t>
            </a:r>
            <a:r>
              <a:rPr sz="1071" spc="-39" dirty="0">
                <a:latin typeface="Arial"/>
                <a:cs typeface="Arial"/>
              </a:rPr>
              <a:t> </a:t>
            </a:r>
            <a:r>
              <a:rPr sz="1071" dirty="0">
                <a:latin typeface="Arial"/>
                <a:cs typeface="Arial"/>
              </a:rPr>
              <a:t>control</a:t>
            </a:r>
            <a:r>
              <a:rPr sz="1071" spc="-39"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panel</a:t>
            </a:r>
            <a:r>
              <a:rPr sz="1071" spc="-39" dirty="0">
                <a:latin typeface="Arial"/>
                <a:cs typeface="Arial"/>
              </a:rPr>
              <a:t> </a:t>
            </a:r>
            <a:r>
              <a:rPr sz="1071" dirty="0">
                <a:latin typeface="Arial"/>
                <a:cs typeface="Arial"/>
              </a:rPr>
              <a:t>will</a:t>
            </a:r>
            <a:r>
              <a:rPr sz="1071" spc="-39" dirty="0">
                <a:latin typeface="Arial"/>
                <a:cs typeface="Arial"/>
              </a:rPr>
              <a:t> </a:t>
            </a:r>
            <a:r>
              <a:rPr sz="1071" dirty="0">
                <a:latin typeface="Arial"/>
                <a:cs typeface="Arial"/>
              </a:rPr>
              <a:t>have</a:t>
            </a:r>
            <a:r>
              <a:rPr sz="1071" spc="-39" dirty="0">
                <a:latin typeface="Arial"/>
                <a:cs typeface="Arial"/>
              </a:rPr>
              <a:t> </a:t>
            </a:r>
            <a:r>
              <a:rPr sz="1071" spc="-49" dirty="0">
                <a:latin typeface="Arial"/>
                <a:cs typeface="Arial"/>
              </a:rPr>
              <a:t>a </a:t>
            </a:r>
            <a:r>
              <a:rPr sz="1071" dirty="0">
                <a:latin typeface="Arial"/>
                <a:cs typeface="Arial"/>
              </a:rPr>
              <a:t>separate</a:t>
            </a:r>
            <a:r>
              <a:rPr sz="1071" spc="-24" dirty="0">
                <a:latin typeface="Arial"/>
                <a:cs typeface="Arial"/>
              </a:rPr>
              <a:t> </a:t>
            </a:r>
            <a:r>
              <a:rPr sz="1071" dirty="0">
                <a:latin typeface="Arial"/>
                <a:cs typeface="Arial"/>
              </a:rPr>
              <a:t>unit</a:t>
            </a:r>
            <a:r>
              <a:rPr sz="1071" spc="-19" dirty="0">
                <a:latin typeface="Arial"/>
                <a:cs typeface="Arial"/>
              </a:rPr>
              <a:t> </a:t>
            </a:r>
            <a:r>
              <a:rPr sz="1071" dirty="0">
                <a:latin typeface="Arial"/>
                <a:cs typeface="Arial"/>
              </a:rPr>
              <a:t>with</a:t>
            </a:r>
            <a:r>
              <a:rPr sz="1071" spc="-1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small</a:t>
            </a:r>
            <a:r>
              <a:rPr sz="1071" spc="-19" dirty="0">
                <a:latin typeface="Arial"/>
                <a:cs typeface="Arial"/>
              </a:rPr>
              <a:t> </a:t>
            </a:r>
            <a:r>
              <a:rPr sz="1071" dirty="0">
                <a:latin typeface="Arial"/>
                <a:cs typeface="Arial"/>
              </a:rPr>
              <a:t>screen</a:t>
            </a:r>
            <a:r>
              <a:rPr sz="1071" spc="-19" dirty="0">
                <a:latin typeface="Arial"/>
                <a:cs typeface="Arial"/>
              </a:rPr>
              <a:t> </a:t>
            </a:r>
            <a:r>
              <a:rPr sz="1071" dirty="0">
                <a:latin typeface="Arial"/>
                <a:cs typeface="Arial"/>
              </a:rPr>
              <a:t>on</a:t>
            </a:r>
            <a:r>
              <a:rPr sz="1071" spc="-29" dirty="0">
                <a:latin typeface="Arial"/>
                <a:cs typeface="Arial"/>
              </a:rPr>
              <a:t> </a:t>
            </a:r>
            <a:r>
              <a:rPr sz="1071" dirty="0">
                <a:latin typeface="Arial"/>
                <a:cs typeface="Arial"/>
              </a:rPr>
              <a:t>which</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temperature</a:t>
            </a:r>
            <a:r>
              <a:rPr sz="1071" spc="-24" dirty="0">
                <a:latin typeface="Arial"/>
                <a:cs typeface="Arial"/>
              </a:rPr>
              <a:t> </a:t>
            </a:r>
            <a:r>
              <a:rPr sz="1071" dirty="0">
                <a:latin typeface="Arial"/>
                <a:cs typeface="Arial"/>
              </a:rPr>
              <a:t>level</a:t>
            </a:r>
            <a:r>
              <a:rPr sz="1071" spc="-19"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be</a:t>
            </a:r>
            <a:r>
              <a:rPr sz="1071" spc="-24" dirty="0">
                <a:latin typeface="Arial"/>
                <a:cs typeface="Arial"/>
              </a:rPr>
              <a:t> </a:t>
            </a:r>
            <a:r>
              <a:rPr sz="1071" spc="-10" dirty="0">
                <a:latin typeface="Arial"/>
                <a:cs typeface="Arial"/>
              </a:rPr>
              <a:t>displayed.</a:t>
            </a:r>
            <a:endParaRPr sz="1071" dirty="0">
              <a:latin typeface="Arial"/>
              <a:cs typeface="Arial"/>
            </a:endParaRPr>
          </a:p>
          <a:p>
            <a:pPr marL="12369" marR="5566" algn="just">
              <a:lnSpc>
                <a:spcPct val="143900"/>
              </a:lnSpc>
              <a:spcBef>
                <a:spcPts val="584"/>
              </a:spcBef>
            </a:pPr>
            <a:r>
              <a:rPr sz="1071" dirty="0">
                <a:latin typeface="Arial"/>
                <a:cs typeface="Arial"/>
              </a:rPr>
              <a:t>The</a:t>
            </a:r>
            <a:r>
              <a:rPr sz="1071" spc="-44" dirty="0">
                <a:latin typeface="Arial"/>
                <a:cs typeface="Arial"/>
              </a:rPr>
              <a:t> </a:t>
            </a:r>
            <a:r>
              <a:rPr sz="1071" dirty="0">
                <a:latin typeface="Arial"/>
                <a:cs typeface="Arial"/>
              </a:rPr>
              <a:t>usual</a:t>
            </a:r>
            <a:r>
              <a:rPr sz="1071" spc="-39"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of</a:t>
            </a:r>
            <a:r>
              <a:rPr sz="1071" spc="-39" dirty="0">
                <a:latin typeface="Arial"/>
                <a:cs typeface="Arial"/>
              </a:rPr>
              <a:t> </a:t>
            </a:r>
            <a:r>
              <a:rPr sz="1071" spc="-10" dirty="0">
                <a:latin typeface="Arial"/>
                <a:cs typeface="Arial"/>
              </a:rPr>
              <a:t>blowing</a:t>
            </a:r>
            <a:r>
              <a:rPr sz="1071" spc="-39"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heating</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passenger</a:t>
            </a:r>
            <a:r>
              <a:rPr sz="1071" spc="-39" dirty="0">
                <a:latin typeface="Arial"/>
                <a:cs typeface="Arial"/>
              </a:rPr>
              <a:t> </a:t>
            </a:r>
            <a:r>
              <a:rPr sz="1071" dirty="0">
                <a:latin typeface="Arial"/>
                <a:cs typeface="Arial"/>
              </a:rPr>
              <a:t>compartment</a:t>
            </a:r>
            <a:r>
              <a:rPr sz="1071" spc="-29" dirty="0">
                <a:latin typeface="Arial"/>
                <a:cs typeface="Arial"/>
              </a:rPr>
              <a:t> </a:t>
            </a:r>
            <a:r>
              <a:rPr sz="1071" dirty="0">
                <a:latin typeface="Arial"/>
                <a:cs typeface="Arial"/>
              </a:rPr>
              <a:t>has</a:t>
            </a:r>
            <a:r>
              <a:rPr sz="1071" spc="-44" dirty="0">
                <a:latin typeface="Arial"/>
                <a:cs typeface="Arial"/>
              </a:rPr>
              <a:t> </a:t>
            </a:r>
            <a:r>
              <a:rPr sz="1071" dirty="0">
                <a:latin typeface="Arial"/>
                <a:cs typeface="Arial"/>
              </a:rPr>
              <a:t>an</a:t>
            </a:r>
            <a:r>
              <a:rPr sz="1071" spc="-39" dirty="0">
                <a:latin typeface="Arial"/>
                <a:cs typeface="Arial"/>
              </a:rPr>
              <a:t> </a:t>
            </a:r>
            <a:r>
              <a:rPr sz="1071" dirty="0">
                <a:latin typeface="Arial"/>
                <a:cs typeface="Arial"/>
              </a:rPr>
              <a:t>A/C</a:t>
            </a:r>
            <a:r>
              <a:rPr sz="1071" spc="-34" dirty="0">
                <a:latin typeface="Arial"/>
                <a:cs typeface="Arial"/>
              </a:rPr>
              <a:t> </a:t>
            </a:r>
            <a:r>
              <a:rPr sz="1071" dirty="0">
                <a:latin typeface="Arial"/>
                <a:cs typeface="Arial"/>
              </a:rPr>
              <a:t>button</a:t>
            </a:r>
            <a:r>
              <a:rPr sz="1071" spc="-39" dirty="0">
                <a:latin typeface="Arial"/>
                <a:cs typeface="Arial"/>
              </a:rPr>
              <a:t> </a:t>
            </a:r>
            <a:r>
              <a:rPr sz="1071" dirty="0">
                <a:latin typeface="Arial"/>
                <a:cs typeface="Arial"/>
              </a:rPr>
              <a:t>and</a:t>
            </a:r>
            <a:r>
              <a:rPr sz="1071" spc="-39" dirty="0">
                <a:latin typeface="Arial"/>
                <a:cs typeface="Arial"/>
              </a:rPr>
              <a:t> </a:t>
            </a:r>
            <a:r>
              <a:rPr sz="1071" spc="-24" dirty="0">
                <a:latin typeface="Arial"/>
                <a:cs typeface="Arial"/>
              </a:rPr>
              <a:t>two </a:t>
            </a:r>
            <a:r>
              <a:rPr sz="1071" dirty="0">
                <a:latin typeface="Arial"/>
                <a:cs typeface="Arial"/>
              </a:rPr>
              <a:t>controls.</a:t>
            </a:r>
            <a:r>
              <a:rPr sz="1071" spc="-10" dirty="0">
                <a:latin typeface="Arial"/>
                <a:cs typeface="Arial"/>
              </a:rPr>
              <a:t> </a:t>
            </a:r>
            <a:r>
              <a:rPr sz="1071" dirty="0">
                <a:latin typeface="Arial"/>
                <a:cs typeface="Arial"/>
              </a:rPr>
              <a:t>One</a:t>
            </a:r>
            <a:r>
              <a:rPr sz="1071" spc="-10" dirty="0">
                <a:latin typeface="Arial"/>
                <a:cs typeface="Arial"/>
              </a:rPr>
              <a:t> </a:t>
            </a:r>
            <a:r>
              <a:rPr sz="1071" dirty="0">
                <a:latin typeface="Arial"/>
                <a:cs typeface="Arial"/>
              </a:rPr>
              <a:t>shows</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fan</a:t>
            </a:r>
            <a:r>
              <a:rPr sz="1071" spc="-10" dirty="0">
                <a:latin typeface="Arial"/>
                <a:cs typeface="Arial"/>
              </a:rPr>
              <a:t> </a:t>
            </a:r>
            <a:r>
              <a:rPr sz="1071" dirty="0">
                <a:latin typeface="Arial"/>
                <a:cs typeface="Arial"/>
              </a:rPr>
              <a:t>speed</a:t>
            </a:r>
            <a:r>
              <a:rPr sz="1071" spc="-10" dirty="0">
                <a:latin typeface="Arial"/>
                <a:cs typeface="Arial"/>
              </a:rPr>
              <a:t> </a:t>
            </a:r>
            <a:r>
              <a:rPr sz="1071" dirty="0">
                <a:latin typeface="Arial"/>
                <a:cs typeface="Arial"/>
              </a:rPr>
              <a:t>levels (scale</a:t>
            </a:r>
            <a:r>
              <a:rPr sz="1071" spc="-10" dirty="0">
                <a:latin typeface="Arial"/>
                <a:cs typeface="Arial"/>
              </a:rPr>
              <a:t> </a:t>
            </a:r>
            <a:r>
              <a:rPr sz="1071" dirty="0">
                <a:latin typeface="Arial"/>
                <a:cs typeface="Arial"/>
              </a:rPr>
              <a:t>1,</a:t>
            </a:r>
            <a:r>
              <a:rPr sz="1071" spc="-10" dirty="0">
                <a:latin typeface="Arial"/>
                <a:cs typeface="Arial"/>
              </a:rPr>
              <a:t> </a:t>
            </a:r>
            <a:r>
              <a:rPr sz="1071" dirty="0">
                <a:latin typeface="Arial"/>
                <a:cs typeface="Arial"/>
              </a:rPr>
              <a:t>2,</a:t>
            </a:r>
            <a:r>
              <a:rPr sz="1071" spc="-10" dirty="0">
                <a:latin typeface="Arial"/>
                <a:cs typeface="Arial"/>
              </a:rPr>
              <a:t> </a:t>
            </a:r>
            <a:r>
              <a:rPr sz="1071" dirty="0">
                <a:latin typeface="Arial"/>
                <a:cs typeface="Arial"/>
              </a:rPr>
              <a:t>3,</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so</a:t>
            </a:r>
            <a:r>
              <a:rPr sz="1071" spc="-10" dirty="0">
                <a:latin typeface="Arial"/>
                <a:cs typeface="Arial"/>
              </a:rPr>
              <a:t> </a:t>
            </a:r>
            <a:r>
              <a:rPr sz="1071" dirty="0">
                <a:latin typeface="Arial"/>
                <a:cs typeface="Arial"/>
              </a:rPr>
              <a:t>on),</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other</a:t>
            </a:r>
            <a:r>
              <a:rPr sz="1071" spc="-10" dirty="0">
                <a:latin typeface="Arial"/>
                <a:cs typeface="Arial"/>
              </a:rPr>
              <a:t> </a:t>
            </a:r>
            <a:r>
              <a:rPr sz="1071" dirty="0">
                <a:latin typeface="Arial"/>
                <a:cs typeface="Arial"/>
              </a:rPr>
              <a:t>shows</a:t>
            </a:r>
            <a:r>
              <a:rPr sz="1071" spc="-10" dirty="0">
                <a:latin typeface="Arial"/>
                <a:cs typeface="Arial"/>
              </a:rPr>
              <a:t> </a:t>
            </a:r>
            <a:r>
              <a:rPr sz="1071" dirty="0">
                <a:latin typeface="Arial"/>
                <a:cs typeface="Arial"/>
              </a:rPr>
              <a:t>a</a:t>
            </a:r>
            <a:r>
              <a:rPr sz="1071" spc="-10" dirty="0">
                <a:latin typeface="Arial"/>
                <a:cs typeface="Arial"/>
              </a:rPr>
              <a:t> blue- </a:t>
            </a:r>
            <a:r>
              <a:rPr sz="1071" dirty="0">
                <a:latin typeface="Arial"/>
                <a:cs typeface="Arial"/>
              </a:rPr>
              <a:t>red</a:t>
            </a:r>
            <a:r>
              <a:rPr sz="1071" spc="-24" dirty="0">
                <a:latin typeface="Arial"/>
                <a:cs typeface="Arial"/>
              </a:rPr>
              <a:t> </a:t>
            </a:r>
            <a:r>
              <a:rPr sz="1071" dirty="0">
                <a:latin typeface="Arial"/>
                <a:cs typeface="Arial"/>
              </a:rPr>
              <a:t>scale</a:t>
            </a:r>
            <a:r>
              <a:rPr sz="1071" spc="-19" dirty="0">
                <a:latin typeface="Arial"/>
                <a:cs typeface="Arial"/>
              </a:rPr>
              <a:t> </a:t>
            </a:r>
            <a:r>
              <a:rPr sz="1071" dirty="0">
                <a:latin typeface="Arial"/>
                <a:cs typeface="Arial"/>
              </a:rPr>
              <a:t>(cold/hot</a:t>
            </a:r>
            <a:r>
              <a:rPr sz="1071" spc="-19"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second</a:t>
            </a:r>
            <a:r>
              <a:rPr sz="1071" spc="-24" dirty="0">
                <a:latin typeface="Arial"/>
                <a:cs typeface="Arial"/>
              </a:rPr>
              <a:t> </a:t>
            </a:r>
            <a:r>
              <a:rPr sz="1071" dirty="0">
                <a:latin typeface="Arial"/>
                <a:cs typeface="Arial"/>
              </a:rPr>
              <a:t>knob</a:t>
            </a:r>
            <a:r>
              <a:rPr sz="1071" spc="-19" dirty="0">
                <a:latin typeface="Arial"/>
                <a:cs typeface="Arial"/>
              </a:rPr>
              <a:t> </a:t>
            </a:r>
            <a:r>
              <a:rPr sz="1071" dirty="0">
                <a:latin typeface="Arial"/>
                <a:cs typeface="Arial"/>
              </a:rPr>
              <a:t>adjusts</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position</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heater</a:t>
            </a:r>
            <a:r>
              <a:rPr sz="1071" spc="-19" dirty="0">
                <a:latin typeface="Arial"/>
                <a:cs typeface="Arial"/>
              </a:rPr>
              <a:t> </a:t>
            </a:r>
            <a:r>
              <a:rPr sz="1071" spc="-10" dirty="0">
                <a:latin typeface="Arial"/>
                <a:cs typeface="Arial"/>
              </a:rPr>
              <a:t>damper.</a:t>
            </a:r>
            <a:endParaRPr sz="1071" dirty="0">
              <a:latin typeface="Arial"/>
              <a:cs typeface="Arial"/>
            </a:endParaRPr>
          </a:p>
          <a:p>
            <a:pPr marL="12369" algn="just">
              <a:spcBef>
                <a:spcPts val="1144"/>
              </a:spcBef>
            </a:pPr>
            <a:r>
              <a:rPr sz="1071" dirty="0">
                <a:latin typeface="Arial"/>
                <a:cs typeface="Arial"/>
              </a:rPr>
              <a:t>The</a:t>
            </a:r>
            <a:r>
              <a:rPr sz="1071" spc="-15" dirty="0">
                <a:latin typeface="Arial"/>
                <a:cs typeface="Arial"/>
              </a:rPr>
              <a:t> </a:t>
            </a:r>
            <a:r>
              <a:rPr sz="1071" dirty="0">
                <a:latin typeface="Arial"/>
                <a:cs typeface="Arial"/>
              </a:rPr>
              <a:t>driver</a:t>
            </a:r>
            <a:r>
              <a:rPr sz="1071" spc="-15" dirty="0">
                <a:latin typeface="Arial"/>
                <a:cs typeface="Arial"/>
              </a:rPr>
              <a:t> </a:t>
            </a:r>
            <a:r>
              <a:rPr sz="1071" dirty="0">
                <a:latin typeface="Arial"/>
                <a:cs typeface="Arial"/>
              </a:rPr>
              <a:t>sets</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temperature</a:t>
            </a:r>
            <a:r>
              <a:rPr sz="1071" spc="-10"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speed</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control</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amount</a:t>
            </a:r>
            <a:r>
              <a:rPr sz="1071" spc="-10"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cold</a:t>
            </a:r>
            <a:r>
              <a:rPr sz="1071" spc="-10" dirty="0">
                <a:latin typeface="Arial"/>
                <a:cs typeface="Arial"/>
              </a:rPr>
              <a:t> </a:t>
            </a:r>
            <a:r>
              <a:rPr sz="1071" spc="-19" dirty="0">
                <a:latin typeface="Arial"/>
                <a:cs typeface="Arial"/>
              </a:rPr>
              <a:t>air.</a:t>
            </a:r>
            <a:endParaRPr sz="1071" dirty="0">
              <a:latin typeface="Arial"/>
              <a:cs typeface="Arial"/>
            </a:endParaRPr>
          </a:p>
        </p:txBody>
      </p:sp>
      <p:sp>
        <p:nvSpPr>
          <p:cNvPr id="4" name="object 4"/>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5" name="object 5"/>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7" name="object 7"/>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57</a:t>
            </a:r>
          </a:p>
        </p:txBody>
      </p:sp>
      <p:sp>
        <p:nvSpPr>
          <p:cNvPr id="8" name="object 3">
            <a:extLst>
              <a:ext uri="{FF2B5EF4-FFF2-40B4-BE49-F238E27FC236}">
                <a16:creationId xmlns:a16="http://schemas.microsoft.com/office/drawing/2014/main" id="{62CE659C-AD58-5CF6-E4AB-70D31A5340E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1633975"/>
            <a:ext cx="5642270" cy="176653"/>
          </a:xfrm>
          <a:prstGeom prst="rect">
            <a:avLst/>
          </a:prstGeom>
        </p:spPr>
        <p:txBody>
          <a:bodyPr vert="horz" wrap="square" lIns="0" tIns="11750" rIns="0" bIns="0" rtlCol="0">
            <a:spAutoFit/>
          </a:bodyPr>
          <a:lstStyle/>
          <a:p>
            <a:pPr marL="12369">
              <a:spcBef>
                <a:spcPts val="93"/>
              </a:spcBef>
            </a:pPr>
            <a:r>
              <a:rPr sz="1071" dirty="0">
                <a:latin typeface="Arial"/>
                <a:cs typeface="Arial"/>
              </a:rPr>
              <a:t>The</a:t>
            </a:r>
            <a:r>
              <a:rPr sz="1071" spc="-24" dirty="0">
                <a:latin typeface="Arial"/>
                <a:cs typeface="Arial"/>
              </a:rPr>
              <a:t> </a:t>
            </a:r>
            <a:r>
              <a:rPr sz="1071" dirty="0">
                <a:latin typeface="Arial"/>
                <a:cs typeface="Arial"/>
              </a:rPr>
              <a:t>climate</a:t>
            </a:r>
            <a:r>
              <a:rPr sz="1071" spc="-24" dirty="0">
                <a:latin typeface="Arial"/>
                <a:cs typeface="Arial"/>
              </a:rPr>
              <a:t> </a:t>
            </a:r>
            <a:r>
              <a:rPr sz="1071" dirty="0">
                <a:latin typeface="Arial"/>
                <a:cs typeface="Arial"/>
              </a:rPr>
              <a:t>control</a:t>
            </a:r>
            <a:r>
              <a:rPr sz="1071" spc="-19"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displays</a:t>
            </a:r>
            <a:r>
              <a:rPr sz="1071" spc="-24" dirty="0">
                <a:latin typeface="Arial"/>
                <a:cs typeface="Arial"/>
              </a:rPr>
              <a:t> </a:t>
            </a:r>
            <a:r>
              <a:rPr sz="1071" dirty="0">
                <a:latin typeface="Arial"/>
                <a:cs typeface="Arial"/>
              </a:rPr>
              <a:t>every</a:t>
            </a:r>
            <a:r>
              <a:rPr sz="1071" spc="-19" dirty="0">
                <a:latin typeface="Arial"/>
                <a:cs typeface="Arial"/>
              </a:rPr>
              <a:t> </a:t>
            </a:r>
            <a:r>
              <a:rPr sz="1071" dirty="0">
                <a:latin typeface="Arial"/>
                <a:cs typeface="Arial"/>
              </a:rPr>
              <a:t>parameter</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function</a:t>
            </a:r>
            <a:r>
              <a:rPr sz="1071" spc="-19"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LED</a:t>
            </a:r>
            <a:r>
              <a:rPr sz="1071" spc="-24" dirty="0">
                <a:latin typeface="Arial"/>
                <a:cs typeface="Arial"/>
              </a:rPr>
              <a:t> </a:t>
            </a:r>
            <a:r>
              <a:rPr sz="1071" dirty="0">
                <a:latin typeface="Arial"/>
                <a:cs typeface="Arial"/>
              </a:rPr>
              <a:t>screen</a:t>
            </a:r>
            <a:r>
              <a:rPr sz="1071" spc="-24" dirty="0">
                <a:latin typeface="Arial"/>
                <a:cs typeface="Arial"/>
              </a:rPr>
              <a:t> </a:t>
            </a:r>
            <a:r>
              <a:rPr sz="1071" dirty="0">
                <a:latin typeface="Arial"/>
                <a:cs typeface="Arial"/>
              </a:rPr>
              <a:t>as</a:t>
            </a:r>
            <a:r>
              <a:rPr sz="1071" spc="-19" dirty="0">
                <a:latin typeface="Arial"/>
                <a:cs typeface="Arial"/>
              </a:rPr>
              <a:t> </a:t>
            </a:r>
            <a:r>
              <a:rPr sz="1071" spc="-10" dirty="0">
                <a:latin typeface="Arial"/>
                <a:cs typeface="Arial"/>
              </a:rPr>
              <a:t>below.</a:t>
            </a:r>
            <a:endParaRPr sz="1071">
              <a:latin typeface="Arial"/>
              <a:cs typeface="Arial"/>
            </a:endParaRPr>
          </a:p>
        </p:txBody>
      </p:sp>
      <p:sp>
        <p:nvSpPr>
          <p:cNvPr id="3" name="object 3"/>
          <p:cNvSpPr txBox="1"/>
          <p:nvPr/>
        </p:nvSpPr>
        <p:spPr>
          <a:xfrm>
            <a:off x="878123" y="5252374"/>
            <a:ext cx="5813566" cy="3226186"/>
          </a:xfrm>
          <a:prstGeom prst="rect">
            <a:avLst/>
          </a:prstGeom>
        </p:spPr>
        <p:txBody>
          <a:bodyPr vert="horz" wrap="square" lIns="0" tIns="11750" rIns="0" bIns="0" rtlCol="0">
            <a:spAutoFit/>
          </a:bodyPr>
          <a:lstStyle/>
          <a:p>
            <a:pPr marL="452069" lvl="1" indent="-439700" algn="just">
              <a:spcBef>
                <a:spcPts val="93"/>
              </a:spcBef>
              <a:buFont typeface="Arial"/>
              <a:buAutoNum type="arabicPeriod" startAt="2"/>
              <a:tabLst>
                <a:tab pos="452069" algn="l"/>
              </a:tabLst>
            </a:pPr>
            <a:r>
              <a:rPr sz="1071" b="1" dirty="0">
                <a:latin typeface="Arial"/>
                <a:cs typeface="Arial"/>
              </a:rPr>
              <a:t>How</a:t>
            </a:r>
            <a:r>
              <a:rPr sz="1071" b="1" spc="-34" dirty="0">
                <a:latin typeface="Arial"/>
                <a:cs typeface="Arial"/>
              </a:rPr>
              <a:t> </a:t>
            </a:r>
            <a:r>
              <a:rPr sz="1071" b="1" dirty="0">
                <a:latin typeface="Arial"/>
                <a:cs typeface="Arial"/>
              </a:rPr>
              <a:t>does</a:t>
            </a:r>
            <a:r>
              <a:rPr sz="1071" b="1" spc="-19" dirty="0">
                <a:latin typeface="Arial"/>
                <a:cs typeface="Arial"/>
              </a:rPr>
              <a:t> </a:t>
            </a:r>
            <a:r>
              <a:rPr sz="1071" b="1" dirty="0">
                <a:latin typeface="Arial"/>
                <a:cs typeface="Arial"/>
              </a:rPr>
              <a:t>Climate</a:t>
            </a:r>
            <a:r>
              <a:rPr sz="1071" b="1" spc="-24" dirty="0">
                <a:latin typeface="Arial"/>
                <a:cs typeface="Arial"/>
              </a:rPr>
              <a:t> </a:t>
            </a:r>
            <a:r>
              <a:rPr sz="1071" b="1" dirty="0">
                <a:latin typeface="Arial"/>
                <a:cs typeface="Arial"/>
              </a:rPr>
              <a:t>Control</a:t>
            </a:r>
            <a:r>
              <a:rPr sz="1071" b="1" spc="-24" dirty="0">
                <a:latin typeface="Arial"/>
                <a:cs typeface="Arial"/>
              </a:rPr>
              <a:t> </a:t>
            </a:r>
            <a:r>
              <a:rPr sz="1071" b="1" spc="-19" dirty="0">
                <a:latin typeface="Arial"/>
                <a:cs typeface="Arial"/>
              </a:rPr>
              <a:t>Work?</a:t>
            </a:r>
            <a:endParaRPr sz="1071">
              <a:latin typeface="Arial"/>
              <a:cs typeface="Arial"/>
            </a:endParaRPr>
          </a:p>
          <a:p>
            <a:pPr marL="12369" marR="6184" algn="just">
              <a:lnSpc>
                <a:spcPct val="143700"/>
              </a:lnSpc>
              <a:spcBef>
                <a:spcPts val="584"/>
              </a:spcBef>
            </a:pPr>
            <a:r>
              <a:rPr sz="1071" dirty="0">
                <a:latin typeface="Arial"/>
                <a:cs typeface="Arial"/>
              </a:rPr>
              <a:t>This</a:t>
            </a:r>
            <a:r>
              <a:rPr sz="1071" spc="5" dirty="0">
                <a:latin typeface="Arial"/>
                <a:cs typeface="Arial"/>
              </a:rPr>
              <a:t> </a:t>
            </a:r>
            <a:r>
              <a:rPr sz="1071" dirty="0">
                <a:latin typeface="Arial"/>
                <a:cs typeface="Arial"/>
              </a:rPr>
              <a:t>system is</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combination</a:t>
            </a:r>
            <a:r>
              <a:rPr sz="1071" spc="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electronic</a:t>
            </a:r>
            <a:r>
              <a:rPr sz="1071" spc="5"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mechanical</a:t>
            </a:r>
            <a:r>
              <a:rPr sz="1071" spc="5" dirty="0">
                <a:latin typeface="Arial"/>
                <a:cs typeface="Arial"/>
              </a:rPr>
              <a:t> </a:t>
            </a:r>
            <a:r>
              <a:rPr sz="1071" dirty="0">
                <a:latin typeface="Arial"/>
                <a:cs typeface="Arial"/>
              </a:rPr>
              <a:t>devices</a:t>
            </a:r>
            <a:r>
              <a:rPr sz="1071" spc="5" dirty="0">
                <a:latin typeface="Arial"/>
                <a:cs typeface="Arial"/>
              </a:rPr>
              <a:t> </a:t>
            </a:r>
            <a:r>
              <a:rPr sz="1071" dirty="0">
                <a:latin typeface="Arial"/>
                <a:cs typeface="Arial"/>
              </a:rPr>
              <a:t>that maintain</a:t>
            </a:r>
            <a:r>
              <a:rPr sz="1071" spc="5" dirty="0">
                <a:latin typeface="Arial"/>
                <a:cs typeface="Arial"/>
              </a:rPr>
              <a:t> </a:t>
            </a:r>
            <a:r>
              <a:rPr sz="1071" dirty="0">
                <a:latin typeface="Arial"/>
                <a:cs typeface="Arial"/>
              </a:rPr>
              <a:t>a</a:t>
            </a:r>
            <a:r>
              <a:rPr sz="1071" spc="5" dirty="0">
                <a:latin typeface="Arial"/>
                <a:cs typeface="Arial"/>
              </a:rPr>
              <a:t> </a:t>
            </a:r>
            <a:r>
              <a:rPr sz="1071" spc="-10" dirty="0">
                <a:latin typeface="Arial"/>
                <a:cs typeface="Arial"/>
              </a:rPr>
              <a:t>microclimate </a:t>
            </a:r>
            <a:r>
              <a:rPr sz="1071" dirty="0">
                <a:latin typeface="Arial"/>
                <a:cs typeface="Arial"/>
              </a:rPr>
              <a:t>in</a:t>
            </a:r>
            <a:r>
              <a:rPr sz="1071" spc="-19"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car</a:t>
            </a:r>
            <a:r>
              <a:rPr sz="1071" spc="-15" dirty="0">
                <a:latin typeface="Arial"/>
                <a:cs typeface="Arial"/>
              </a:rPr>
              <a:t> </a:t>
            </a:r>
            <a:r>
              <a:rPr sz="1071" dirty="0">
                <a:latin typeface="Arial"/>
                <a:cs typeface="Arial"/>
              </a:rPr>
              <a:t>without</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need</a:t>
            </a:r>
            <a:r>
              <a:rPr sz="1071" spc="-24" dirty="0">
                <a:latin typeface="Arial"/>
                <a:cs typeface="Arial"/>
              </a:rPr>
              <a:t> </a:t>
            </a:r>
            <a:r>
              <a:rPr sz="1071" dirty="0">
                <a:latin typeface="Arial"/>
                <a:cs typeface="Arial"/>
              </a:rPr>
              <a:t>for</a:t>
            </a:r>
            <a:r>
              <a:rPr sz="1071" spc="-15" dirty="0">
                <a:latin typeface="Arial"/>
                <a:cs typeface="Arial"/>
              </a:rPr>
              <a:t> </a:t>
            </a:r>
            <a:r>
              <a:rPr sz="1071" dirty="0">
                <a:latin typeface="Arial"/>
                <a:cs typeface="Arial"/>
              </a:rPr>
              <a:t>constant</a:t>
            </a:r>
            <a:r>
              <a:rPr sz="1071" spc="-19" dirty="0">
                <a:latin typeface="Arial"/>
                <a:cs typeface="Arial"/>
              </a:rPr>
              <a:t> </a:t>
            </a:r>
            <a:r>
              <a:rPr sz="1071" dirty="0">
                <a:latin typeface="Arial"/>
                <a:cs typeface="Arial"/>
              </a:rPr>
              <a:t>monitoring</a:t>
            </a:r>
            <a:r>
              <a:rPr sz="1071" spc="-15" dirty="0">
                <a:latin typeface="Arial"/>
                <a:cs typeface="Arial"/>
              </a:rPr>
              <a:t> </a:t>
            </a:r>
            <a:r>
              <a:rPr sz="1071" dirty="0">
                <a:latin typeface="Arial"/>
                <a:cs typeface="Arial"/>
              </a:rPr>
              <a:t>by</a:t>
            </a:r>
            <a:r>
              <a:rPr sz="1071" spc="-15" dirty="0">
                <a:latin typeface="Arial"/>
                <a:cs typeface="Arial"/>
              </a:rPr>
              <a:t> </a:t>
            </a:r>
            <a:r>
              <a:rPr sz="1071" dirty="0">
                <a:latin typeface="Arial"/>
                <a:cs typeface="Arial"/>
              </a:rPr>
              <a:t>humans.</a:t>
            </a:r>
            <a:r>
              <a:rPr sz="1071" spc="-19" dirty="0">
                <a:latin typeface="Arial"/>
                <a:cs typeface="Arial"/>
              </a:rPr>
              <a:t> </a:t>
            </a:r>
            <a:r>
              <a:rPr sz="1071" dirty="0">
                <a:latin typeface="Arial"/>
                <a:cs typeface="Arial"/>
              </a:rPr>
              <a:t>It</a:t>
            </a:r>
            <a:r>
              <a:rPr sz="1071" spc="-15" dirty="0">
                <a:latin typeface="Arial"/>
                <a:cs typeface="Arial"/>
              </a:rPr>
              <a:t> </a:t>
            </a:r>
            <a:r>
              <a:rPr sz="1071" dirty="0">
                <a:latin typeface="Arial"/>
                <a:cs typeface="Arial"/>
              </a:rPr>
              <a:t>consists</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two</a:t>
            </a:r>
            <a:r>
              <a:rPr sz="1071" spc="-15" dirty="0">
                <a:latin typeface="Arial"/>
                <a:cs typeface="Arial"/>
              </a:rPr>
              <a:t> </a:t>
            </a:r>
            <a:r>
              <a:rPr sz="1071" spc="-10" dirty="0">
                <a:latin typeface="Arial"/>
                <a:cs typeface="Arial"/>
              </a:rPr>
              <a:t>nodes:</a:t>
            </a:r>
            <a:endParaRPr sz="1071">
              <a:latin typeface="Arial"/>
              <a:cs typeface="Arial"/>
            </a:endParaRPr>
          </a:p>
          <a:p>
            <a:pPr marL="454543" marR="4947" lvl="2" indent="-220160" algn="just">
              <a:lnSpc>
                <a:spcPct val="143900"/>
              </a:lnSpc>
              <a:spcBef>
                <a:spcPts val="579"/>
              </a:spcBef>
              <a:buAutoNum type="alphaLcPeriod"/>
              <a:tabLst>
                <a:tab pos="457636" algn="l"/>
              </a:tabLst>
            </a:pPr>
            <a:r>
              <a:rPr sz="1071" dirty="0">
                <a:latin typeface="Arial"/>
                <a:cs typeface="Arial"/>
              </a:rPr>
              <a:t>The</a:t>
            </a:r>
            <a:r>
              <a:rPr sz="1071" spc="-49" dirty="0">
                <a:latin typeface="Arial"/>
                <a:cs typeface="Arial"/>
              </a:rPr>
              <a:t> </a:t>
            </a:r>
            <a:r>
              <a:rPr sz="1071" spc="-10" dirty="0">
                <a:latin typeface="Arial"/>
                <a:cs typeface="Arial"/>
              </a:rPr>
              <a:t>mechanical</a:t>
            </a:r>
            <a:r>
              <a:rPr sz="1071" spc="-44" dirty="0">
                <a:latin typeface="Arial"/>
                <a:cs typeface="Arial"/>
              </a:rPr>
              <a:t> </a:t>
            </a:r>
            <a:r>
              <a:rPr sz="1071" dirty="0">
                <a:latin typeface="Arial"/>
                <a:cs typeface="Arial"/>
              </a:rPr>
              <a:t>part.</a:t>
            </a:r>
            <a:r>
              <a:rPr sz="1071" spc="-49" dirty="0">
                <a:latin typeface="Arial"/>
                <a:cs typeface="Arial"/>
              </a:rPr>
              <a:t> </a:t>
            </a:r>
            <a:r>
              <a:rPr sz="1071" dirty="0">
                <a:latin typeface="Arial"/>
                <a:cs typeface="Arial"/>
              </a:rPr>
              <a:t>It</a:t>
            </a:r>
            <a:r>
              <a:rPr sz="1071" spc="-44" dirty="0">
                <a:latin typeface="Arial"/>
                <a:cs typeface="Arial"/>
              </a:rPr>
              <a:t> </a:t>
            </a:r>
            <a:r>
              <a:rPr sz="1071" spc="-10" dirty="0">
                <a:latin typeface="Arial"/>
                <a:cs typeface="Arial"/>
              </a:rPr>
              <a:t>includes</a:t>
            </a:r>
            <a:r>
              <a:rPr sz="1071" spc="-44" dirty="0">
                <a:latin typeface="Arial"/>
                <a:cs typeface="Arial"/>
              </a:rPr>
              <a:t> </a:t>
            </a:r>
            <a:r>
              <a:rPr sz="1071" dirty="0">
                <a:latin typeface="Arial"/>
                <a:cs typeface="Arial"/>
              </a:rPr>
              <a:t>air</a:t>
            </a:r>
            <a:r>
              <a:rPr sz="1071" spc="-44" dirty="0">
                <a:latin typeface="Arial"/>
                <a:cs typeface="Arial"/>
              </a:rPr>
              <a:t> </a:t>
            </a:r>
            <a:r>
              <a:rPr sz="1071" dirty="0">
                <a:latin typeface="Arial"/>
                <a:cs typeface="Arial"/>
              </a:rPr>
              <a:t>duct</a:t>
            </a:r>
            <a:r>
              <a:rPr sz="1071" spc="-44" dirty="0">
                <a:latin typeface="Arial"/>
                <a:cs typeface="Arial"/>
              </a:rPr>
              <a:t> </a:t>
            </a:r>
            <a:r>
              <a:rPr sz="1071" spc="-10" dirty="0">
                <a:latin typeface="Arial"/>
                <a:cs typeface="Arial"/>
              </a:rPr>
              <a:t>flaps,</a:t>
            </a:r>
            <a:r>
              <a:rPr sz="1071" spc="-49"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heating</a:t>
            </a:r>
            <a:r>
              <a:rPr sz="1071" spc="-44" dirty="0">
                <a:latin typeface="Arial"/>
                <a:cs typeface="Arial"/>
              </a:rPr>
              <a:t> </a:t>
            </a:r>
            <a:r>
              <a:rPr sz="1071" dirty="0">
                <a:latin typeface="Arial"/>
                <a:cs typeface="Arial"/>
              </a:rPr>
              <a:t>fan,</a:t>
            </a:r>
            <a:r>
              <a:rPr sz="1071" spc="-34" dirty="0">
                <a:latin typeface="Arial"/>
                <a:cs typeface="Arial"/>
              </a:rPr>
              <a:t> </a:t>
            </a:r>
            <a:r>
              <a:rPr sz="1071" spc="-10" dirty="0">
                <a:latin typeface="Arial"/>
                <a:cs typeface="Arial"/>
              </a:rPr>
              <a:t>and</a:t>
            </a:r>
            <a:r>
              <a:rPr sz="1071" spc="-44" dirty="0">
                <a:latin typeface="Arial"/>
                <a:cs typeface="Arial"/>
              </a:rPr>
              <a:t> </a:t>
            </a:r>
            <a:r>
              <a:rPr sz="1071" dirty="0">
                <a:latin typeface="Arial"/>
                <a:cs typeface="Arial"/>
              </a:rPr>
              <a:t>air</a:t>
            </a:r>
            <a:r>
              <a:rPr sz="1071" spc="-44" dirty="0">
                <a:latin typeface="Arial"/>
                <a:cs typeface="Arial"/>
              </a:rPr>
              <a:t> </a:t>
            </a:r>
            <a:r>
              <a:rPr sz="1071" spc="-10" dirty="0">
                <a:latin typeface="Arial"/>
                <a:cs typeface="Arial"/>
              </a:rPr>
              <a:t>conditioning.</a:t>
            </a:r>
            <a:r>
              <a:rPr sz="1071" spc="-44" dirty="0">
                <a:latin typeface="Arial"/>
                <a:cs typeface="Arial"/>
              </a:rPr>
              <a:t> </a:t>
            </a:r>
            <a:r>
              <a:rPr sz="1071" spc="-10" dirty="0">
                <a:latin typeface="Arial"/>
                <a:cs typeface="Arial"/>
              </a:rPr>
              <a:t>All</a:t>
            </a:r>
            <a:r>
              <a:rPr sz="1071" spc="-44" dirty="0">
                <a:latin typeface="Arial"/>
                <a:cs typeface="Arial"/>
              </a:rPr>
              <a:t> </a:t>
            </a:r>
            <a:r>
              <a:rPr sz="1071" spc="-10" dirty="0">
                <a:latin typeface="Arial"/>
                <a:cs typeface="Arial"/>
              </a:rPr>
              <a:t>these 	nodes</a:t>
            </a:r>
            <a:r>
              <a:rPr sz="1071" spc="-49" dirty="0">
                <a:latin typeface="Arial"/>
                <a:cs typeface="Arial"/>
              </a:rPr>
              <a:t> </a:t>
            </a:r>
            <a:r>
              <a:rPr sz="1071" dirty="0">
                <a:latin typeface="Arial"/>
                <a:cs typeface="Arial"/>
              </a:rPr>
              <a:t>are</a:t>
            </a:r>
            <a:r>
              <a:rPr sz="1071" spc="-49" dirty="0">
                <a:latin typeface="Arial"/>
                <a:cs typeface="Arial"/>
              </a:rPr>
              <a:t> </a:t>
            </a:r>
            <a:r>
              <a:rPr sz="1071" spc="-10" dirty="0">
                <a:latin typeface="Arial"/>
                <a:cs typeface="Arial"/>
              </a:rPr>
              <a:t>combined</a:t>
            </a:r>
            <a:r>
              <a:rPr sz="1071" spc="-44" dirty="0">
                <a:latin typeface="Arial"/>
                <a:cs typeface="Arial"/>
              </a:rPr>
              <a:t> </a:t>
            </a:r>
            <a:r>
              <a:rPr sz="1071" dirty="0">
                <a:latin typeface="Arial"/>
                <a:cs typeface="Arial"/>
              </a:rPr>
              <a:t>into</a:t>
            </a:r>
            <a:r>
              <a:rPr sz="1071" spc="-49" dirty="0">
                <a:latin typeface="Arial"/>
                <a:cs typeface="Arial"/>
              </a:rPr>
              <a:t> </a:t>
            </a:r>
            <a:r>
              <a:rPr sz="1071" dirty="0">
                <a:latin typeface="Arial"/>
                <a:cs typeface="Arial"/>
              </a:rPr>
              <a:t>a</a:t>
            </a:r>
            <a:r>
              <a:rPr sz="1071" spc="-49" dirty="0">
                <a:latin typeface="Arial"/>
                <a:cs typeface="Arial"/>
              </a:rPr>
              <a:t> </a:t>
            </a:r>
            <a:r>
              <a:rPr sz="1071" spc="-10" dirty="0">
                <a:latin typeface="Arial"/>
                <a:cs typeface="Arial"/>
              </a:rPr>
              <a:t>single</a:t>
            </a:r>
            <a:r>
              <a:rPr sz="1071" spc="-49" dirty="0">
                <a:latin typeface="Arial"/>
                <a:cs typeface="Arial"/>
              </a:rPr>
              <a:t> </a:t>
            </a:r>
            <a:r>
              <a:rPr sz="1071" dirty="0">
                <a:latin typeface="Arial"/>
                <a:cs typeface="Arial"/>
              </a:rPr>
              <a:t>system,</a:t>
            </a:r>
            <a:r>
              <a:rPr sz="1071" spc="-49" dirty="0">
                <a:latin typeface="Arial"/>
                <a:cs typeface="Arial"/>
              </a:rPr>
              <a:t> </a:t>
            </a:r>
            <a:r>
              <a:rPr sz="1071" dirty="0">
                <a:latin typeface="Arial"/>
                <a:cs typeface="Arial"/>
              </a:rPr>
              <a:t>so</a:t>
            </a:r>
            <a:r>
              <a:rPr sz="1071" spc="-44" dirty="0">
                <a:latin typeface="Arial"/>
                <a:cs typeface="Arial"/>
              </a:rPr>
              <a:t> </a:t>
            </a:r>
            <a:r>
              <a:rPr sz="1071" dirty="0">
                <a:latin typeface="Arial"/>
                <a:cs typeface="Arial"/>
              </a:rPr>
              <a:t>that</a:t>
            </a:r>
            <a:r>
              <a:rPr sz="1071" spc="-49" dirty="0">
                <a:latin typeface="Arial"/>
                <a:cs typeface="Arial"/>
              </a:rPr>
              <a:t> </a:t>
            </a:r>
            <a:r>
              <a:rPr sz="1071" spc="-10" dirty="0">
                <a:latin typeface="Arial"/>
                <a:cs typeface="Arial"/>
              </a:rPr>
              <a:t>individual</a:t>
            </a:r>
            <a:r>
              <a:rPr sz="1071" spc="-49" dirty="0">
                <a:latin typeface="Arial"/>
                <a:cs typeface="Arial"/>
              </a:rPr>
              <a:t> </a:t>
            </a:r>
            <a:r>
              <a:rPr sz="1071" dirty="0">
                <a:latin typeface="Arial"/>
                <a:cs typeface="Arial"/>
              </a:rPr>
              <a:t>elements</a:t>
            </a:r>
            <a:r>
              <a:rPr sz="1071" spc="-39" dirty="0">
                <a:latin typeface="Arial"/>
                <a:cs typeface="Arial"/>
              </a:rPr>
              <a:t> </a:t>
            </a:r>
            <a:r>
              <a:rPr sz="1071" dirty="0">
                <a:latin typeface="Arial"/>
                <a:cs typeface="Arial"/>
              </a:rPr>
              <a:t>work</a:t>
            </a:r>
            <a:r>
              <a:rPr sz="1071" spc="-44" dirty="0">
                <a:latin typeface="Arial"/>
                <a:cs typeface="Arial"/>
              </a:rPr>
              <a:t> </a:t>
            </a:r>
            <a:r>
              <a:rPr sz="1071" spc="-10" dirty="0">
                <a:latin typeface="Arial"/>
                <a:cs typeface="Arial"/>
              </a:rPr>
              <a:t>synchronously, 	</a:t>
            </a:r>
            <a:r>
              <a:rPr sz="1071" dirty="0">
                <a:latin typeface="Arial"/>
                <a:cs typeface="Arial"/>
              </a:rPr>
              <a:t>depending</a:t>
            </a:r>
            <a:r>
              <a:rPr sz="1071" spc="-24"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settings.</a:t>
            </a:r>
            <a:endParaRPr sz="1071">
              <a:latin typeface="Arial"/>
              <a:cs typeface="Arial"/>
            </a:endParaRPr>
          </a:p>
          <a:p>
            <a:pPr marL="455161" marR="4947" lvl="2" indent="-220160" algn="just">
              <a:lnSpc>
                <a:spcPct val="143700"/>
              </a:lnSpc>
              <a:buAutoNum type="alphaLcPeriod"/>
              <a:tabLst>
                <a:tab pos="457636" algn="l"/>
              </a:tabLst>
            </a:pPr>
            <a:r>
              <a:rPr sz="1071" dirty="0">
                <a:latin typeface="Arial"/>
                <a:cs typeface="Arial"/>
              </a:rPr>
              <a:t>The</a:t>
            </a:r>
            <a:r>
              <a:rPr sz="1071" spc="-49" dirty="0">
                <a:latin typeface="Arial"/>
                <a:cs typeface="Arial"/>
              </a:rPr>
              <a:t> </a:t>
            </a:r>
            <a:r>
              <a:rPr sz="1071" dirty="0">
                <a:latin typeface="Arial"/>
                <a:cs typeface="Arial"/>
              </a:rPr>
              <a:t>electronic</a:t>
            </a:r>
            <a:r>
              <a:rPr sz="1071" spc="-44" dirty="0">
                <a:latin typeface="Arial"/>
                <a:cs typeface="Arial"/>
              </a:rPr>
              <a:t> </a:t>
            </a:r>
            <a:r>
              <a:rPr sz="1071" dirty="0">
                <a:latin typeface="Arial"/>
                <a:cs typeface="Arial"/>
              </a:rPr>
              <a:t>part.</a:t>
            </a:r>
            <a:r>
              <a:rPr sz="1071" spc="-54" dirty="0">
                <a:latin typeface="Arial"/>
                <a:cs typeface="Arial"/>
              </a:rPr>
              <a:t> </a:t>
            </a:r>
            <a:r>
              <a:rPr sz="1071" dirty="0">
                <a:latin typeface="Arial"/>
                <a:cs typeface="Arial"/>
              </a:rPr>
              <a:t>It</a:t>
            </a:r>
            <a:r>
              <a:rPr sz="1071" spc="-49"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equipped</a:t>
            </a:r>
            <a:r>
              <a:rPr sz="1071" spc="-49" dirty="0">
                <a:latin typeface="Arial"/>
                <a:cs typeface="Arial"/>
              </a:rPr>
              <a:t> </a:t>
            </a:r>
            <a:r>
              <a:rPr sz="1071" dirty="0">
                <a:latin typeface="Arial"/>
                <a:cs typeface="Arial"/>
              </a:rPr>
              <a:t>with</a:t>
            </a:r>
            <a:r>
              <a:rPr sz="1071" spc="-44" dirty="0">
                <a:latin typeface="Arial"/>
                <a:cs typeface="Arial"/>
              </a:rPr>
              <a:t> </a:t>
            </a:r>
            <a:r>
              <a:rPr sz="1071" dirty="0">
                <a:latin typeface="Arial"/>
                <a:cs typeface="Arial"/>
              </a:rPr>
              <a:t>temperature</a:t>
            </a:r>
            <a:r>
              <a:rPr sz="1071" spc="-44" dirty="0">
                <a:latin typeface="Arial"/>
                <a:cs typeface="Arial"/>
              </a:rPr>
              <a:t> </a:t>
            </a:r>
            <a:r>
              <a:rPr sz="1071" dirty="0">
                <a:latin typeface="Arial"/>
                <a:cs typeface="Arial"/>
              </a:rPr>
              <a:t>sensors</a:t>
            </a:r>
            <a:r>
              <a:rPr sz="1071" spc="-49" dirty="0">
                <a:latin typeface="Arial"/>
                <a:cs typeface="Arial"/>
              </a:rPr>
              <a:t> </a:t>
            </a:r>
            <a:r>
              <a:rPr sz="1071" dirty="0">
                <a:latin typeface="Arial"/>
                <a:cs typeface="Arial"/>
              </a:rPr>
              <a:t>that</a:t>
            </a:r>
            <a:r>
              <a:rPr sz="1071" spc="-44" dirty="0">
                <a:latin typeface="Arial"/>
                <a:cs typeface="Arial"/>
              </a:rPr>
              <a:t> </a:t>
            </a:r>
            <a:r>
              <a:rPr sz="1071" dirty="0">
                <a:latin typeface="Arial"/>
                <a:cs typeface="Arial"/>
              </a:rPr>
              <a:t>monitor</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climate</a:t>
            </a:r>
            <a:r>
              <a:rPr sz="1071" spc="-49" dirty="0">
                <a:latin typeface="Arial"/>
                <a:cs typeface="Arial"/>
              </a:rPr>
              <a:t> </a:t>
            </a:r>
            <a:r>
              <a:rPr sz="1071" dirty="0">
                <a:latin typeface="Arial"/>
                <a:cs typeface="Arial"/>
              </a:rPr>
              <a:t>in</a:t>
            </a:r>
            <a:r>
              <a:rPr sz="1071" spc="-49" dirty="0">
                <a:latin typeface="Arial"/>
                <a:cs typeface="Arial"/>
              </a:rPr>
              <a:t> </a:t>
            </a:r>
            <a:r>
              <a:rPr sz="1071" spc="-24" dirty="0">
                <a:latin typeface="Arial"/>
                <a:cs typeface="Arial"/>
              </a:rPr>
              <a:t>the 	</a:t>
            </a:r>
            <a:r>
              <a:rPr sz="1071" dirty="0">
                <a:latin typeface="Arial"/>
                <a:cs typeface="Arial"/>
              </a:rPr>
              <a:t>cabin.</a:t>
            </a:r>
            <a:r>
              <a:rPr sz="1071" spc="97" dirty="0">
                <a:latin typeface="Arial"/>
                <a:cs typeface="Arial"/>
              </a:rPr>
              <a:t> </a:t>
            </a:r>
            <a:r>
              <a:rPr sz="1071" dirty="0">
                <a:latin typeface="Arial"/>
                <a:cs typeface="Arial"/>
              </a:rPr>
              <a:t>Based</a:t>
            </a:r>
            <a:r>
              <a:rPr sz="1071" spc="102" dirty="0">
                <a:latin typeface="Arial"/>
                <a:cs typeface="Arial"/>
              </a:rPr>
              <a:t> </a:t>
            </a:r>
            <a:r>
              <a:rPr sz="1071" dirty="0">
                <a:latin typeface="Arial"/>
                <a:cs typeface="Arial"/>
              </a:rPr>
              <a:t>on</a:t>
            </a:r>
            <a:r>
              <a:rPr sz="1071" spc="97" dirty="0">
                <a:latin typeface="Arial"/>
                <a:cs typeface="Arial"/>
              </a:rPr>
              <a:t> </a:t>
            </a:r>
            <a:r>
              <a:rPr sz="1071" dirty="0">
                <a:latin typeface="Arial"/>
                <a:cs typeface="Arial"/>
              </a:rPr>
              <a:t>these</a:t>
            </a:r>
            <a:r>
              <a:rPr sz="1071" spc="97" dirty="0">
                <a:latin typeface="Arial"/>
                <a:cs typeface="Arial"/>
              </a:rPr>
              <a:t> </a:t>
            </a:r>
            <a:r>
              <a:rPr sz="1071" dirty="0">
                <a:latin typeface="Arial"/>
                <a:cs typeface="Arial"/>
              </a:rPr>
              <a:t>parameters,</a:t>
            </a:r>
            <a:r>
              <a:rPr sz="1071" spc="102"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control</a:t>
            </a:r>
            <a:r>
              <a:rPr sz="1071" spc="97" dirty="0">
                <a:latin typeface="Arial"/>
                <a:cs typeface="Arial"/>
              </a:rPr>
              <a:t> </a:t>
            </a:r>
            <a:r>
              <a:rPr sz="1071" dirty="0">
                <a:latin typeface="Arial"/>
                <a:cs typeface="Arial"/>
              </a:rPr>
              <a:t>unit</a:t>
            </a:r>
            <a:r>
              <a:rPr sz="1071" spc="102" dirty="0">
                <a:latin typeface="Arial"/>
                <a:cs typeface="Arial"/>
              </a:rPr>
              <a:t> </a:t>
            </a:r>
            <a:r>
              <a:rPr sz="1071" dirty="0">
                <a:latin typeface="Arial"/>
                <a:cs typeface="Arial"/>
              </a:rPr>
              <a:t>either</a:t>
            </a:r>
            <a:r>
              <a:rPr sz="1071" spc="97" dirty="0">
                <a:latin typeface="Arial"/>
                <a:cs typeface="Arial"/>
              </a:rPr>
              <a:t> </a:t>
            </a:r>
            <a:r>
              <a:rPr sz="1071" dirty="0">
                <a:latin typeface="Arial"/>
                <a:cs typeface="Arial"/>
              </a:rPr>
              <a:t>turns</a:t>
            </a:r>
            <a:r>
              <a:rPr sz="1071" spc="102" dirty="0">
                <a:latin typeface="Arial"/>
                <a:cs typeface="Arial"/>
              </a:rPr>
              <a:t> </a:t>
            </a:r>
            <a:r>
              <a:rPr sz="1071" dirty="0">
                <a:latin typeface="Arial"/>
                <a:cs typeface="Arial"/>
              </a:rPr>
              <a:t>on</a:t>
            </a:r>
            <a:r>
              <a:rPr sz="1071" spc="102" dirty="0">
                <a:latin typeface="Arial"/>
                <a:cs typeface="Arial"/>
              </a:rPr>
              <a:t> </a:t>
            </a:r>
            <a:r>
              <a:rPr sz="1071" dirty="0">
                <a:latin typeface="Arial"/>
                <a:cs typeface="Arial"/>
              </a:rPr>
              <a:t>cooling</a:t>
            </a:r>
            <a:r>
              <a:rPr sz="1071" spc="97" dirty="0">
                <a:latin typeface="Arial"/>
                <a:cs typeface="Arial"/>
              </a:rPr>
              <a:t> </a:t>
            </a:r>
            <a:r>
              <a:rPr sz="1071" dirty="0">
                <a:latin typeface="Arial"/>
                <a:cs typeface="Arial"/>
              </a:rPr>
              <a:t>or</a:t>
            </a:r>
            <a:r>
              <a:rPr sz="1071" spc="102" dirty="0">
                <a:latin typeface="Arial"/>
                <a:cs typeface="Arial"/>
              </a:rPr>
              <a:t> </a:t>
            </a:r>
            <a:r>
              <a:rPr sz="1071" spc="-10" dirty="0">
                <a:latin typeface="Arial"/>
                <a:cs typeface="Arial"/>
              </a:rPr>
              <a:t>activates 	heating.</a:t>
            </a:r>
            <a:endParaRPr sz="1071">
              <a:latin typeface="Arial"/>
              <a:cs typeface="Arial"/>
            </a:endParaRPr>
          </a:p>
          <a:p>
            <a:pPr marL="12369" marR="4947" algn="just">
              <a:lnSpc>
                <a:spcPct val="143700"/>
              </a:lnSpc>
              <a:spcBef>
                <a:spcPts val="589"/>
              </a:spcBef>
            </a:pPr>
            <a:r>
              <a:rPr sz="1071" dirty="0">
                <a:latin typeface="Arial"/>
                <a:cs typeface="Arial"/>
              </a:rPr>
              <a:t>The</a:t>
            </a:r>
            <a:r>
              <a:rPr sz="1071" spc="-19" dirty="0">
                <a:latin typeface="Arial"/>
                <a:cs typeface="Arial"/>
              </a:rPr>
              <a:t> </a:t>
            </a:r>
            <a:r>
              <a:rPr sz="1071" dirty="0">
                <a:latin typeface="Arial"/>
                <a:cs typeface="Arial"/>
              </a:rPr>
              <a:t>climate</a:t>
            </a:r>
            <a:r>
              <a:rPr sz="1071" spc="-19" dirty="0">
                <a:latin typeface="Arial"/>
                <a:cs typeface="Arial"/>
              </a:rPr>
              <a:t> </a:t>
            </a:r>
            <a:r>
              <a:rPr sz="1071" dirty="0">
                <a:latin typeface="Arial"/>
                <a:cs typeface="Arial"/>
              </a:rPr>
              <a:t>control</a:t>
            </a:r>
            <a:r>
              <a:rPr sz="1071" spc="-15" dirty="0">
                <a:latin typeface="Arial"/>
                <a:cs typeface="Arial"/>
              </a:rPr>
              <a:t> </a:t>
            </a:r>
            <a:r>
              <a:rPr sz="1071" dirty="0">
                <a:latin typeface="Arial"/>
                <a:cs typeface="Arial"/>
              </a:rPr>
              <a:t>system</a:t>
            </a:r>
            <a:r>
              <a:rPr sz="1071" spc="-19" dirty="0">
                <a:latin typeface="Arial"/>
                <a:cs typeface="Arial"/>
              </a:rPr>
              <a:t> </a:t>
            </a:r>
            <a:r>
              <a:rPr sz="1071" dirty="0">
                <a:latin typeface="Arial"/>
                <a:cs typeface="Arial"/>
              </a:rPr>
              <a:t>uses</a:t>
            </a:r>
            <a:r>
              <a:rPr sz="1071" spc="-15" dirty="0">
                <a:latin typeface="Arial"/>
                <a:cs typeface="Arial"/>
              </a:rPr>
              <a:t> </a:t>
            </a:r>
            <a:r>
              <a:rPr sz="1071" dirty="0">
                <a:latin typeface="Arial"/>
                <a:cs typeface="Arial"/>
              </a:rPr>
              <a:t>state</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art</a:t>
            </a:r>
            <a:r>
              <a:rPr sz="1071" spc="-15" dirty="0">
                <a:latin typeface="Arial"/>
                <a:cs typeface="Arial"/>
              </a:rPr>
              <a:t> </a:t>
            </a:r>
            <a:r>
              <a:rPr sz="1071" dirty="0">
                <a:latin typeface="Arial"/>
                <a:cs typeface="Arial"/>
              </a:rPr>
              <a:t>electronic</a:t>
            </a:r>
            <a:r>
              <a:rPr sz="1071" spc="-15" dirty="0">
                <a:latin typeface="Arial"/>
                <a:cs typeface="Arial"/>
              </a:rPr>
              <a:t> </a:t>
            </a:r>
            <a:r>
              <a:rPr sz="1071" dirty="0">
                <a:latin typeface="Arial"/>
                <a:cs typeface="Arial"/>
              </a:rPr>
              <a:t>controllers</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sensors</a:t>
            </a:r>
            <a:r>
              <a:rPr sz="1071" spc="-15" dirty="0">
                <a:latin typeface="Arial"/>
                <a:cs typeface="Arial"/>
              </a:rPr>
              <a:t> </a:t>
            </a:r>
            <a:r>
              <a:rPr sz="1071" dirty="0">
                <a:latin typeface="Arial"/>
                <a:cs typeface="Arial"/>
              </a:rPr>
              <a:t>that</a:t>
            </a:r>
            <a:r>
              <a:rPr sz="1071" spc="-15" dirty="0">
                <a:latin typeface="Arial"/>
                <a:cs typeface="Arial"/>
              </a:rPr>
              <a:t> </a:t>
            </a:r>
            <a:r>
              <a:rPr sz="1071" dirty="0">
                <a:latin typeface="Arial"/>
                <a:cs typeface="Arial"/>
              </a:rPr>
              <a:t>allows</a:t>
            </a:r>
            <a:r>
              <a:rPr sz="1071" spc="-15" dirty="0">
                <a:latin typeface="Arial"/>
                <a:cs typeface="Arial"/>
              </a:rPr>
              <a:t> </a:t>
            </a:r>
            <a:r>
              <a:rPr sz="1071" dirty="0">
                <a:latin typeface="Arial"/>
                <a:cs typeface="Arial"/>
              </a:rPr>
              <a:t>you</a:t>
            </a:r>
            <a:r>
              <a:rPr sz="1071" spc="-15" dirty="0">
                <a:latin typeface="Arial"/>
                <a:cs typeface="Arial"/>
              </a:rPr>
              <a:t> </a:t>
            </a:r>
            <a:r>
              <a:rPr sz="1071" spc="-24" dirty="0">
                <a:latin typeface="Arial"/>
                <a:cs typeface="Arial"/>
              </a:rPr>
              <a:t>to </a:t>
            </a:r>
            <a:r>
              <a:rPr sz="1071" dirty="0">
                <a:latin typeface="Arial"/>
                <a:cs typeface="Arial"/>
              </a:rPr>
              <a:t>automatically adjust</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heating</a:t>
            </a:r>
            <a:r>
              <a:rPr sz="1071" spc="-5" dirty="0">
                <a:latin typeface="Arial"/>
                <a:cs typeface="Arial"/>
              </a:rPr>
              <a:t> </a:t>
            </a:r>
            <a:r>
              <a:rPr sz="1071" dirty="0">
                <a:latin typeface="Arial"/>
                <a:cs typeface="Arial"/>
              </a:rPr>
              <a:t>or</a:t>
            </a:r>
            <a:r>
              <a:rPr sz="1071" spc="-5" dirty="0">
                <a:latin typeface="Arial"/>
                <a:cs typeface="Arial"/>
              </a:rPr>
              <a:t> </a:t>
            </a:r>
            <a:r>
              <a:rPr sz="1071" dirty="0">
                <a:latin typeface="Arial"/>
                <a:cs typeface="Arial"/>
              </a:rPr>
              <a:t>cooling</a:t>
            </a:r>
            <a:r>
              <a:rPr sz="1071" spc="-5" dirty="0">
                <a:latin typeface="Arial"/>
                <a:cs typeface="Arial"/>
              </a:rPr>
              <a:t> </a:t>
            </a:r>
            <a:r>
              <a:rPr sz="1071" dirty="0">
                <a:latin typeface="Arial"/>
                <a:cs typeface="Arial"/>
              </a:rPr>
              <a:t>of the</a:t>
            </a:r>
            <a:r>
              <a:rPr sz="1071" spc="-10" dirty="0">
                <a:latin typeface="Arial"/>
                <a:cs typeface="Arial"/>
              </a:rPr>
              <a:t> </a:t>
            </a:r>
            <a:r>
              <a:rPr sz="1071" dirty="0">
                <a:latin typeface="Arial"/>
                <a:cs typeface="Arial"/>
              </a:rPr>
              <a:t>air</a:t>
            </a:r>
            <a:r>
              <a:rPr sz="1071" spc="-5"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car.</a:t>
            </a:r>
            <a:r>
              <a:rPr sz="1071" spc="-5" dirty="0">
                <a:latin typeface="Arial"/>
                <a:cs typeface="Arial"/>
              </a:rPr>
              <a:t> </a:t>
            </a:r>
            <a:r>
              <a:rPr sz="1071" dirty="0">
                <a:latin typeface="Arial"/>
                <a:cs typeface="Arial"/>
              </a:rPr>
              <a:t>Obviously,</a:t>
            </a:r>
            <a:r>
              <a:rPr sz="1071" spc="-10" dirty="0">
                <a:latin typeface="Arial"/>
                <a:cs typeface="Arial"/>
              </a:rPr>
              <a:t> </a:t>
            </a:r>
            <a:r>
              <a:rPr sz="1071" dirty="0">
                <a:latin typeface="Arial"/>
                <a:cs typeface="Arial"/>
              </a:rPr>
              <a:t>it cannot</a:t>
            </a:r>
            <a:r>
              <a:rPr sz="1071" spc="-10" dirty="0">
                <a:latin typeface="Arial"/>
                <a:cs typeface="Arial"/>
              </a:rPr>
              <a:t> </a:t>
            </a:r>
            <a:r>
              <a:rPr sz="1071" dirty="0">
                <a:latin typeface="Arial"/>
                <a:cs typeface="Arial"/>
              </a:rPr>
              <a:t>work </a:t>
            </a:r>
            <a:r>
              <a:rPr sz="1071" spc="-10" dirty="0">
                <a:latin typeface="Arial"/>
                <a:cs typeface="Arial"/>
              </a:rPr>
              <a:t>without </a:t>
            </a:r>
            <a:r>
              <a:rPr sz="1071" dirty="0">
                <a:latin typeface="Arial"/>
                <a:cs typeface="Arial"/>
              </a:rPr>
              <a:t>a</a:t>
            </a:r>
            <a:r>
              <a:rPr sz="1071" spc="-19" dirty="0">
                <a:latin typeface="Arial"/>
                <a:cs typeface="Arial"/>
              </a:rPr>
              <a:t> </a:t>
            </a:r>
            <a:r>
              <a:rPr sz="1071" dirty="0">
                <a:latin typeface="Arial"/>
                <a:cs typeface="Arial"/>
              </a:rPr>
              <a:t>standard</a:t>
            </a:r>
            <a:r>
              <a:rPr sz="1071" spc="-19" dirty="0">
                <a:latin typeface="Arial"/>
                <a:cs typeface="Arial"/>
              </a:rPr>
              <a:t> </a:t>
            </a:r>
            <a:r>
              <a:rPr sz="1071" dirty="0">
                <a:latin typeface="Arial"/>
                <a:cs typeface="Arial"/>
              </a:rPr>
              <a:t>air</a:t>
            </a:r>
            <a:r>
              <a:rPr sz="1071" spc="-15" dirty="0">
                <a:latin typeface="Arial"/>
                <a:cs typeface="Arial"/>
              </a:rPr>
              <a:t> </a:t>
            </a:r>
            <a:r>
              <a:rPr sz="1071" spc="-10" dirty="0">
                <a:latin typeface="Arial"/>
                <a:cs typeface="Arial"/>
              </a:rPr>
              <a:t>conditioning</a:t>
            </a:r>
            <a:r>
              <a:rPr sz="1071" spc="-19" dirty="0">
                <a:latin typeface="Arial"/>
                <a:cs typeface="Arial"/>
              </a:rPr>
              <a:t> </a:t>
            </a:r>
            <a:r>
              <a:rPr sz="1071" dirty="0">
                <a:latin typeface="Arial"/>
                <a:cs typeface="Arial"/>
              </a:rPr>
              <a:t>system,</a:t>
            </a:r>
            <a:r>
              <a:rPr sz="1071" spc="-19" dirty="0">
                <a:latin typeface="Arial"/>
                <a:cs typeface="Arial"/>
              </a:rPr>
              <a:t> </a:t>
            </a:r>
            <a:r>
              <a:rPr sz="1071" dirty="0">
                <a:latin typeface="Arial"/>
                <a:cs typeface="Arial"/>
              </a:rPr>
              <a:t>but</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mere</a:t>
            </a:r>
            <a:r>
              <a:rPr sz="1071" spc="-15" dirty="0">
                <a:latin typeface="Arial"/>
                <a:cs typeface="Arial"/>
              </a:rPr>
              <a:t> </a:t>
            </a:r>
            <a:r>
              <a:rPr sz="1071" dirty="0">
                <a:latin typeface="Arial"/>
                <a:cs typeface="Arial"/>
              </a:rPr>
              <a:t>presence</a:t>
            </a:r>
            <a:r>
              <a:rPr sz="1071" spc="-24"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air</a:t>
            </a:r>
            <a:r>
              <a:rPr sz="1071" spc="-15" dirty="0">
                <a:latin typeface="Arial"/>
                <a:cs typeface="Arial"/>
              </a:rPr>
              <a:t> </a:t>
            </a:r>
            <a:r>
              <a:rPr sz="1071" spc="-10" dirty="0">
                <a:latin typeface="Arial"/>
                <a:cs typeface="Arial"/>
              </a:rPr>
              <a:t>conditioning</a:t>
            </a:r>
            <a:r>
              <a:rPr sz="1071" spc="-19" dirty="0">
                <a:latin typeface="Arial"/>
                <a:cs typeface="Arial"/>
              </a:rPr>
              <a:t> </a:t>
            </a:r>
            <a:r>
              <a:rPr sz="1071" dirty="0">
                <a:latin typeface="Arial"/>
                <a:cs typeface="Arial"/>
              </a:rPr>
              <a:t>does</a:t>
            </a:r>
            <a:r>
              <a:rPr sz="1071" spc="-19" dirty="0">
                <a:latin typeface="Arial"/>
                <a:cs typeface="Arial"/>
              </a:rPr>
              <a:t> </a:t>
            </a:r>
            <a:r>
              <a:rPr sz="1071" dirty="0">
                <a:latin typeface="Arial"/>
                <a:cs typeface="Arial"/>
              </a:rPr>
              <a:t>not</a:t>
            </a:r>
            <a:r>
              <a:rPr sz="1071" spc="-19" dirty="0">
                <a:latin typeface="Arial"/>
                <a:cs typeface="Arial"/>
              </a:rPr>
              <a:t> </a:t>
            </a:r>
            <a:r>
              <a:rPr sz="1071" dirty="0">
                <a:latin typeface="Arial"/>
                <a:cs typeface="Arial"/>
              </a:rPr>
              <a:t>mean</a:t>
            </a:r>
            <a:r>
              <a:rPr sz="1071" spc="-19" dirty="0">
                <a:latin typeface="Arial"/>
                <a:cs typeface="Arial"/>
              </a:rPr>
              <a:t> that </a:t>
            </a:r>
            <a:r>
              <a:rPr sz="1071" dirty="0">
                <a:latin typeface="Arial"/>
                <a:cs typeface="Arial"/>
              </a:rPr>
              <a:t>the</a:t>
            </a:r>
            <a:r>
              <a:rPr sz="1071" spc="-15" dirty="0">
                <a:latin typeface="Arial"/>
                <a:cs typeface="Arial"/>
              </a:rPr>
              <a:t> </a:t>
            </a:r>
            <a:r>
              <a:rPr sz="1071" dirty="0">
                <a:latin typeface="Arial"/>
                <a:cs typeface="Arial"/>
              </a:rPr>
              <a:t>car</a:t>
            </a:r>
            <a:r>
              <a:rPr sz="1071" spc="-10" dirty="0">
                <a:latin typeface="Arial"/>
                <a:cs typeface="Arial"/>
              </a:rPr>
              <a:t> </a:t>
            </a:r>
            <a:r>
              <a:rPr sz="1071" dirty="0">
                <a:latin typeface="Arial"/>
                <a:cs typeface="Arial"/>
              </a:rPr>
              <a:t>has</a:t>
            </a:r>
            <a:r>
              <a:rPr sz="1071" spc="-19" dirty="0">
                <a:latin typeface="Arial"/>
                <a:cs typeface="Arial"/>
              </a:rPr>
              <a:t> </a:t>
            </a:r>
            <a:r>
              <a:rPr sz="1071" dirty="0">
                <a:latin typeface="Arial"/>
                <a:cs typeface="Arial"/>
              </a:rPr>
              <a:t>climate</a:t>
            </a:r>
            <a:r>
              <a:rPr sz="1071" spc="-10" dirty="0">
                <a:latin typeface="Arial"/>
                <a:cs typeface="Arial"/>
              </a:rPr>
              <a:t> control.</a:t>
            </a:r>
            <a:endParaRPr sz="1071">
              <a:latin typeface="Arial"/>
              <a:cs typeface="Arial"/>
            </a:endParaRPr>
          </a:p>
        </p:txBody>
      </p:sp>
      <p:pic>
        <p:nvPicPr>
          <p:cNvPr id="4" name="object 4"/>
          <p:cNvPicPr/>
          <p:nvPr/>
        </p:nvPicPr>
        <p:blipFill>
          <a:blip r:embed="rId2" cstate="print"/>
          <a:stretch>
            <a:fillRect/>
          </a:stretch>
        </p:blipFill>
        <p:spPr>
          <a:xfrm>
            <a:off x="1001806" y="1963569"/>
            <a:ext cx="5575482" cy="1033801"/>
          </a:xfrm>
          <a:prstGeom prst="rect">
            <a:avLst/>
          </a:prstGeom>
        </p:spPr>
      </p:pic>
      <p:pic>
        <p:nvPicPr>
          <p:cNvPr id="5" name="object 5"/>
          <p:cNvPicPr/>
          <p:nvPr/>
        </p:nvPicPr>
        <p:blipFill>
          <a:blip r:embed="rId3" cstate="print"/>
          <a:stretch>
            <a:fillRect/>
          </a:stretch>
        </p:blipFill>
        <p:spPr>
          <a:xfrm>
            <a:off x="1001806" y="3184696"/>
            <a:ext cx="5582903" cy="1935476"/>
          </a:xfrm>
          <a:prstGeom prst="rect">
            <a:avLst/>
          </a:prstGeom>
        </p:spPr>
      </p:pic>
      <p:sp>
        <p:nvSpPr>
          <p:cNvPr id="6" name="object 6"/>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7" name="object 7"/>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8" name="object 8"/>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10" name="object 10"/>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58</a:t>
            </a:r>
          </a:p>
        </p:txBody>
      </p:sp>
      <p:sp>
        <p:nvSpPr>
          <p:cNvPr id="11" name="object 3">
            <a:extLst>
              <a:ext uri="{FF2B5EF4-FFF2-40B4-BE49-F238E27FC236}">
                <a16:creationId xmlns:a16="http://schemas.microsoft.com/office/drawing/2014/main" id="{B26C4C44-E837-FF6B-D6A7-C045BD095212}"/>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4"/>
              </a:rPr>
              <a:t>www.mitsde.com</a:t>
            </a:r>
            <a:endParaRPr sz="1200" dirty="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672" y="3814214"/>
            <a:ext cx="5813566" cy="4634280"/>
          </a:xfrm>
          <a:prstGeom prst="rect">
            <a:avLst/>
          </a:prstGeom>
        </p:spPr>
        <p:txBody>
          <a:bodyPr vert="horz" wrap="square" lIns="0" tIns="11750" rIns="0" bIns="0" rtlCol="0">
            <a:spAutoFit/>
          </a:bodyPr>
          <a:lstStyle/>
          <a:p>
            <a:pPr marL="12369">
              <a:spcBef>
                <a:spcPts val="93"/>
              </a:spcBef>
            </a:pPr>
            <a:r>
              <a:rPr sz="1071" dirty="0">
                <a:latin typeface="Arial"/>
                <a:cs typeface="Arial"/>
              </a:rPr>
              <a:t>Here</a:t>
            </a:r>
            <a:r>
              <a:rPr sz="1071" spc="-15" dirty="0">
                <a:latin typeface="Arial"/>
                <a:cs typeface="Arial"/>
              </a:rPr>
              <a:t> </a:t>
            </a:r>
            <a:r>
              <a:rPr sz="1071" dirty="0">
                <a:latin typeface="Arial"/>
                <a:cs typeface="Arial"/>
              </a:rPr>
              <a:t>are</a:t>
            </a:r>
            <a:r>
              <a:rPr sz="1071" spc="-15" dirty="0">
                <a:latin typeface="Arial"/>
                <a:cs typeface="Arial"/>
              </a:rPr>
              <a:t> </a:t>
            </a:r>
            <a:r>
              <a:rPr sz="1071" dirty="0">
                <a:latin typeface="Arial"/>
                <a:cs typeface="Arial"/>
              </a:rPr>
              <a:t>some</a:t>
            </a:r>
            <a:r>
              <a:rPr sz="1071" spc="-15" dirty="0">
                <a:latin typeface="Arial"/>
                <a:cs typeface="Arial"/>
              </a:rPr>
              <a:t> </a:t>
            </a:r>
            <a:r>
              <a:rPr sz="1071" dirty="0">
                <a:latin typeface="Arial"/>
                <a:cs typeface="Arial"/>
              </a:rPr>
              <a:t>key</a:t>
            </a:r>
            <a:r>
              <a:rPr sz="1071" spc="-15" dirty="0">
                <a:latin typeface="Arial"/>
                <a:cs typeface="Arial"/>
              </a:rPr>
              <a:t> </a:t>
            </a:r>
            <a:r>
              <a:rPr sz="1071" dirty="0">
                <a:latin typeface="Arial"/>
                <a:cs typeface="Arial"/>
              </a:rPr>
              <a:t>steps</a:t>
            </a:r>
            <a:r>
              <a:rPr sz="1071" spc="-15" dirty="0">
                <a:latin typeface="Arial"/>
                <a:cs typeface="Arial"/>
              </a:rPr>
              <a:t> </a:t>
            </a:r>
            <a:r>
              <a:rPr sz="1071" dirty="0">
                <a:latin typeface="Arial"/>
                <a:cs typeface="Arial"/>
              </a:rPr>
              <a:t>for</a:t>
            </a:r>
            <a:r>
              <a:rPr sz="1071" spc="-15" dirty="0">
                <a:latin typeface="Arial"/>
                <a:cs typeface="Arial"/>
              </a:rPr>
              <a:t> </a:t>
            </a:r>
            <a:r>
              <a:rPr sz="1071" dirty="0">
                <a:latin typeface="Arial"/>
                <a:cs typeface="Arial"/>
              </a:rPr>
              <a:t>temperature</a:t>
            </a:r>
            <a:r>
              <a:rPr sz="1071" spc="-15" dirty="0">
                <a:latin typeface="Arial"/>
                <a:cs typeface="Arial"/>
              </a:rPr>
              <a:t> </a:t>
            </a:r>
            <a:r>
              <a:rPr sz="1071" dirty="0">
                <a:latin typeface="Arial"/>
                <a:cs typeface="Arial"/>
              </a:rPr>
              <a:t>control</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Climate</a:t>
            </a:r>
            <a:r>
              <a:rPr sz="1071" spc="-15" dirty="0">
                <a:latin typeface="Arial"/>
                <a:cs typeface="Arial"/>
              </a:rPr>
              <a:t> </a:t>
            </a:r>
            <a:r>
              <a:rPr sz="1071" dirty="0">
                <a:latin typeface="Arial"/>
                <a:cs typeface="Arial"/>
              </a:rPr>
              <a:t>Control</a:t>
            </a:r>
            <a:r>
              <a:rPr sz="1071" spc="-15" dirty="0">
                <a:latin typeface="Arial"/>
                <a:cs typeface="Arial"/>
              </a:rPr>
              <a:t> </a:t>
            </a:r>
            <a:r>
              <a:rPr sz="1071" spc="-10" dirty="0">
                <a:latin typeface="Arial"/>
                <a:cs typeface="Arial"/>
              </a:rPr>
              <a:t>System.</a:t>
            </a:r>
            <a:endParaRPr sz="1071">
              <a:latin typeface="Arial"/>
              <a:cs typeface="Arial"/>
            </a:endParaRPr>
          </a:p>
          <a:p>
            <a:pPr marL="455161" marR="6803" indent="-220160">
              <a:lnSpc>
                <a:spcPct val="143700"/>
              </a:lnSpc>
              <a:spcBef>
                <a:spcPts val="584"/>
              </a:spcBef>
              <a:buAutoNum type="alphaLcPeriod"/>
              <a:tabLst>
                <a:tab pos="457636" algn="l"/>
              </a:tabLst>
            </a:pPr>
            <a:r>
              <a:rPr sz="1071" dirty="0">
                <a:latin typeface="Arial"/>
                <a:cs typeface="Arial"/>
              </a:rPr>
              <a:t>The</a:t>
            </a:r>
            <a:r>
              <a:rPr sz="1071" spc="156" dirty="0">
                <a:latin typeface="Arial"/>
                <a:cs typeface="Arial"/>
              </a:rPr>
              <a:t> </a:t>
            </a:r>
            <a:r>
              <a:rPr sz="1071" dirty="0">
                <a:latin typeface="Arial"/>
                <a:cs typeface="Arial"/>
              </a:rPr>
              <a:t>required</a:t>
            </a:r>
            <a:r>
              <a:rPr sz="1071" spc="156" dirty="0">
                <a:latin typeface="Arial"/>
                <a:cs typeface="Arial"/>
              </a:rPr>
              <a:t> </a:t>
            </a:r>
            <a:r>
              <a:rPr sz="1071" dirty="0">
                <a:latin typeface="Arial"/>
                <a:cs typeface="Arial"/>
              </a:rPr>
              <a:t>temperature</a:t>
            </a:r>
            <a:r>
              <a:rPr sz="1071" spc="156" dirty="0">
                <a:latin typeface="Arial"/>
                <a:cs typeface="Arial"/>
              </a:rPr>
              <a:t> </a:t>
            </a:r>
            <a:r>
              <a:rPr sz="1071" dirty="0">
                <a:latin typeface="Arial"/>
                <a:cs typeface="Arial"/>
              </a:rPr>
              <a:t>level</a:t>
            </a:r>
            <a:r>
              <a:rPr sz="1071" spc="156" dirty="0">
                <a:latin typeface="Arial"/>
                <a:cs typeface="Arial"/>
              </a:rPr>
              <a:t> </a:t>
            </a:r>
            <a:r>
              <a:rPr sz="1071" dirty="0">
                <a:latin typeface="Arial"/>
                <a:cs typeface="Arial"/>
              </a:rPr>
              <a:t>is</a:t>
            </a:r>
            <a:r>
              <a:rPr sz="1071" spc="161" dirty="0">
                <a:latin typeface="Arial"/>
                <a:cs typeface="Arial"/>
              </a:rPr>
              <a:t> </a:t>
            </a:r>
            <a:r>
              <a:rPr sz="1071" dirty="0">
                <a:latin typeface="Arial"/>
                <a:cs typeface="Arial"/>
              </a:rPr>
              <a:t>set</a:t>
            </a:r>
            <a:r>
              <a:rPr sz="1071" spc="156" dirty="0">
                <a:latin typeface="Arial"/>
                <a:cs typeface="Arial"/>
              </a:rPr>
              <a:t> </a:t>
            </a:r>
            <a:r>
              <a:rPr sz="1071" dirty="0">
                <a:latin typeface="Arial"/>
                <a:cs typeface="Arial"/>
              </a:rPr>
              <a:t>on</a:t>
            </a:r>
            <a:r>
              <a:rPr sz="1071" spc="156" dirty="0">
                <a:latin typeface="Arial"/>
                <a:cs typeface="Arial"/>
              </a:rPr>
              <a:t> </a:t>
            </a:r>
            <a:r>
              <a:rPr sz="1071" dirty="0">
                <a:latin typeface="Arial"/>
                <a:cs typeface="Arial"/>
              </a:rPr>
              <a:t>the</a:t>
            </a:r>
            <a:r>
              <a:rPr sz="1071" spc="156" dirty="0">
                <a:latin typeface="Arial"/>
                <a:cs typeface="Arial"/>
              </a:rPr>
              <a:t> </a:t>
            </a:r>
            <a:r>
              <a:rPr sz="1071" dirty="0">
                <a:latin typeface="Arial"/>
                <a:cs typeface="Arial"/>
              </a:rPr>
              <a:t>control</a:t>
            </a:r>
            <a:r>
              <a:rPr sz="1071" spc="161" dirty="0">
                <a:latin typeface="Arial"/>
                <a:cs typeface="Arial"/>
              </a:rPr>
              <a:t> </a:t>
            </a:r>
            <a:r>
              <a:rPr sz="1071" dirty="0">
                <a:latin typeface="Arial"/>
                <a:cs typeface="Arial"/>
              </a:rPr>
              <a:t>module</a:t>
            </a:r>
            <a:r>
              <a:rPr sz="1071" spc="156" dirty="0">
                <a:latin typeface="Arial"/>
                <a:cs typeface="Arial"/>
              </a:rPr>
              <a:t> </a:t>
            </a:r>
            <a:r>
              <a:rPr sz="1071" dirty="0">
                <a:latin typeface="Arial"/>
                <a:cs typeface="Arial"/>
              </a:rPr>
              <a:t>and</a:t>
            </a:r>
            <a:r>
              <a:rPr sz="1071" spc="156"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AUTO</a:t>
            </a:r>
            <a:r>
              <a:rPr sz="1071" spc="156" dirty="0">
                <a:latin typeface="Arial"/>
                <a:cs typeface="Arial"/>
              </a:rPr>
              <a:t> </a:t>
            </a:r>
            <a:r>
              <a:rPr sz="1071" dirty="0">
                <a:latin typeface="Arial"/>
                <a:cs typeface="Arial"/>
              </a:rPr>
              <a:t>button</a:t>
            </a:r>
            <a:r>
              <a:rPr sz="1071" spc="156" dirty="0">
                <a:latin typeface="Arial"/>
                <a:cs typeface="Arial"/>
              </a:rPr>
              <a:t> </a:t>
            </a:r>
            <a:r>
              <a:rPr sz="1071" spc="-24" dirty="0">
                <a:latin typeface="Arial"/>
                <a:cs typeface="Arial"/>
              </a:rPr>
              <a:t>is 	</a:t>
            </a:r>
            <a:r>
              <a:rPr sz="1071" spc="-10" dirty="0">
                <a:latin typeface="Arial"/>
                <a:cs typeface="Arial"/>
              </a:rPr>
              <a:t>pressed.</a:t>
            </a:r>
            <a:endParaRPr sz="1071">
              <a:latin typeface="Arial"/>
              <a:cs typeface="Arial"/>
            </a:endParaRPr>
          </a:p>
          <a:p>
            <a:pPr marL="455161" indent="-220160">
              <a:spcBef>
                <a:spcPts val="560"/>
              </a:spcBef>
              <a:buAutoNum type="alphaLcPeriod"/>
              <a:tabLst>
                <a:tab pos="455161" algn="l"/>
              </a:tabLst>
            </a:pPr>
            <a:r>
              <a:rPr sz="1071" dirty="0">
                <a:latin typeface="Arial"/>
                <a:cs typeface="Arial"/>
              </a:rPr>
              <a:t>Sensors</a:t>
            </a:r>
            <a:r>
              <a:rPr sz="1071" spc="-24" dirty="0">
                <a:latin typeface="Arial"/>
                <a:cs typeface="Arial"/>
              </a:rPr>
              <a:t> </a:t>
            </a:r>
            <a:r>
              <a:rPr sz="1071" dirty="0">
                <a:latin typeface="Arial"/>
                <a:cs typeface="Arial"/>
              </a:rPr>
              <a:t>located</a:t>
            </a:r>
            <a:r>
              <a:rPr sz="1071" spc="-24" dirty="0">
                <a:latin typeface="Arial"/>
                <a:cs typeface="Arial"/>
              </a:rPr>
              <a:t> </a:t>
            </a:r>
            <a:r>
              <a:rPr sz="1071" dirty="0">
                <a:latin typeface="Arial"/>
                <a:cs typeface="Arial"/>
              </a:rPr>
              <a:t>around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cabin</a:t>
            </a:r>
            <a:r>
              <a:rPr sz="1071" spc="-24" dirty="0">
                <a:latin typeface="Arial"/>
                <a:cs typeface="Arial"/>
              </a:rPr>
              <a:t> </a:t>
            </a:r>
            <a:r>
              <a:rPr sz="1071" dirty="0">
                <a:latin typeface="Arial"/>
                <a:cs typeface="Arial"/>
              </a:rPr>
              <a:t>measures</a:t>
            </a:r>
            <a:r>
              <a:rPr sz="1071" spc="-24" dirty="0">
                <a:latin typeface="Arial"/>
                <a:cs typeface="Arial"/>
              </a:rPr>
              <a:t> </a:t>
            </a:r>
            <a:r>
              <a:rPr sz="1071" dirty="0">
                <a:latin typeface="Arial"/>
                <a:cs typeface="Arial"/>
              </a:rPr>
              <a:t>air</a:t>
            </a:r>
            <a:r>
              <a:rPr sz="1071" spc="-24" dirty="0">
                <a:latin typeface="Arial"/>
                <a:cs typeface="Arial"/>
              </a:rPr>
              <a:t> </a:t>
            </a:r>
            <a:r>
              <a:rPr sz="1071" spc="-10" dirty="0">
                <a:latin typeface="Arial"/>
                <a:cs typeface="Arial"/>
              </a:rPr>
              <a:t>temperature.</a:t>
            </a:r>
            <a:endParaRPr sz="1071">
              <a:latin typeface="Arial"/>
              <a:cs typeface="Arial"/>
            </a:endParaRPr>
          </a:p>
          <a:p>
            <a:pPr marL="454543" marR="4947" indent="-219541">
              <a:lnSpc>
                <a:spcPct val="143700"/>
              </a:lnSpc>
              <a:spcBef>
                <a:spcPts val="5"/>
              </a:spcBef>
              <a:buAutoNum type="alphaLcPeriod"/>
              <a:tabLst>
                <a:tab pos="457636" algn="l"/>
              </a:tabLst>
            </a:pPr>
            <a:r>
              <a:rPr sz="1071" dirty="0">
                <a:latin typeface="Arial"/>
                <a:cs typeface="Arial"/>
              </a:rPr>
              <a:t>If</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sensors</a:t>
            </a:r>
            <a:r>
              <a:rPr sz="1071" spc="-1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system</a:t>
            </a:r>
            <a:r>
              <a:rPr sz="1071" spc="-19" dirty="0">
                <a:latin typeface="Arial"/>
                <a:cs typeface="Arial"/>
              </a:rPr>
              <a:t> </a:t>
            </a:r>
            <a:r>
              <a:rPr sz="1071" dirty="0">
                <a:latin typeface="Arial"/>
                <a:cs typeface="Arial"/>
              </a:rPr>
              <a:t>settings</a:t>
            </a:r>
            <a:r>
              <a:rPr sz="1071" spc="-10" dirty="0">
                <a:latin typeface="Arial"/>
                <a:cs typeface="Arial"/>
              </a:rPr>
              <a:t> </a:t>
            </a:r>
            <a:r>
              <a:rPr sz="1071" dirty="0">
                <a:latin typeface="Arial"/>
                <a:cs typeface="Arial"/>
              </a:rPr>
              <a:t>do</a:t>
            </a:r>
            <a:r>
              <a:rPr sz="1071" spc="-10" dirty="0">
                <a:latin typeface="Arial"/>
                <a:cs typeface="Arial"/>
              </a:rPr>
              <a:t> </a:t>
            </a:r>
            <a:r>
              <a:rPr sz="1071" dirty="0">
                <a:latin typeface="Arial"/>
                <a:cs typeface="Arial"/>
              </a:rPr>
              <a:t>not</a:t>
            </a:r>
            <a:r>
              <a:rPr sz="1071" spc="-15" dirty="0">
                <a:latin typeface="Arial"/>
                <a:cs typeface="Arial"/>
              </a:rPr>
              <a:t> </a:t>
            </a:r>
            <a:r>
              <a:rPr sz="1071" dirty="0">
                <a:latin typeface="Arial"/>
                <a:cs typeface="Arial"/>
              </a:rPr>
              <a:t>match,</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air</a:t>
            </a:r>
            <a:r>
              <a:rPr sz="1071" spc="-10" dirty="0">
                <a:latin typeface="Arial"/>
                <a:cs typeface="Arial"/>
              </a:rPr>
              <a:t> </a:t>
            </a:r>
            <a:r>
              <a:rPr sz="1071" dirty="0">
                <a:latin typeface="Arial"/>
                <a:cs typeface="Arial"/>
              </a:rPr>
              <a:t>conditioner</a:t>
            </a:r>
            <a:r>
              <a:rPr sz="1071" spc="-10" dirty="0">
                <a:latin typeface="Arial"/>
                <a:cs typeface="Arial"/>
              </a:rPr>
              <a:t> </a:t>
            </a:r>
            <a:r>
              <a:rPr sz="1071" dirty="0">
                <a:latin typeface="Arial"/>
                <a:cs typeface="Arial"/>
              </a:rPr>
              <a:t>turns</a:t>
            </a:r>
            <a:r>
              <a:rPr sz="1071" spc="-15" dirty="0">
                <a:latin typeface="Arial"/>
                <a:cs typeface="Arial"/>
              </a:rPr>
              <a:t> </a:t>
            </a:r>
            <a:r>
              <a:rPr sz="1071" dirty="0">
                <a:latin typeface="Arial"/>
                <a:cs typeface="Arial"/>
              </a:rPr>
              <a:t>on</a:t>
            </a:r>
            <a:r>
              <a:rPr sz="1071" spc="-10" dirty="0">
                <a:latin typeface="Arial"/>
                <a:cs typeface="Arial"/>
              </a:rPr>
              <a:t> </a:t>
            </a:r>
            <a:r>
              <a:rPr sz="1071" dirty="0">
                <a:latin typeface="Arial"/>
                <a:cs typeface="Arial"/>
              </a:rPr>
              <a:t>(or</a:t>
            </a:r>
            <a:r>
              <a:rPr sz="1071" spc="-10" dirty="0">
                <a:latin typeface="Arial"/>
                <a:cs typeface="Arial"/>
              </a:rPr>
              <a:t> turns 	off).</a:t>
            </a:r>
            <a:endParaRPr sz="1071">
              <a:latin typeface="Arial"/>
              <a:cs typeface="Arial"/>
            </a:endParaRPr>
          </a:p>
          <a:p>
            <a:pPr marL="455161" marR="5566" indent="-220160">
              <a:lnSpc>
                <a:spcPct val="143700"/>
              </a:lnSpc>
              <a:buAutoNum type="alphaLcPeriod"/>
              <a:tabLst>
                <a:tab pos="457636" algn="l"/>
              </a:tabLst>
            </a:pPr>
            <a:r>
              <a:rPr sz="1071" dirty="0">
                <a:latin typeface="Arial"/>
                <a:cs typeface="Arial"/>
              </a:rPr>
              <a:t>While</a:t>
            </a:r>
            <a:r>
              <a:rPr sz="1071" spc="-5" dirty="0">
                <a:latin typeface="Arial"/>
                <a:cs typeface="Arial"/>
              </a:rPr>
              <a:t> </a:t>
            </a:r>
            <a:r>
              <a:rPr sz="1071" dirty="0">
                <a:latin typeface="Arial"/>
                <a:cs typeface="Arial"/>
              </a:rPr>
              <a:t>the air conditioner</a:t>
            </a:r>
            <a:r>
              <a:rPr sz="1071" spc="-10"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on, the supply air fan</a:t>
            </a:r>
            <a:r>
              <a:rPr sz="1071" spc="-5" dirty="0">
                <a:latin typeface="Arial"/>
                <a:cs typeface="Arial"/>
              </a:rPr>
              <a:t> </a:t>
            </a:r>
            <a:r>
              <a:rPr sz="1071" dirty="0">
                <a:latin typeface="Arial"/>
                <a:cs typeface="Arial"/>
              </a:rPr>
              <a:t>delivers fresh air through the</a:t>
            </a:r>
            <a:r>
              <a:rPr sz="1071" spc="-5" dirty="0">
                <a:latin typeface="Arial"/>
                <a:cs typeface="Arial"/>
              </a:rPr>
              <a:t> </a:t>
            </a:r>
            <a:r>
              <a:rPr sz="1071" spc="-10" dirty="0">
                <a:latin typeface="Arial"/>
                <a:cs typeface="Arial"/>
              </a:rPr>
              <a:t>ventilation 	ducts.</a:t>
            </a:r>
            <a:endParaRPr sz="1071">
              <a:latin typeface="Arial"/>
              <a:cs typeface="Arial"/>
            </a:endParaRPr>
          </a:p>
          <a:p>
            <a:pPr marL="455161" marR="4947" indent="-220160">
              <a:lnSpc>
                <a:spcPct val="143700"/>
              </a:lnSpc>
              <a:spcBef>
                <a:spcPts val="5"/>
              </a:spcBef>
              <a:buAutoNum type="alphaLcPeriod"/>
              <a:tabLst>
                <a:tab pos="457636" algn="l"/>
              </a:tabLst>
            </a:pPr>
            <a:r>
              <a:rPr sz="1071" dirty="0">
                <a:latin typeface="Arial"/>
                <a:cs typeface="Arial"/>
              </a:rPr>
              <a:t>With</a:t>
            </a:r>
            <a:r>
              <a:rPr sz="1071" spc="111" dirty="0">
                <a:latin typeface="Arial"/>
                <a:cs typeface="Arial"/>
              </a:rPr>
              <a:t> </a:t>
            </a:r>
            <a:r>
              <a:rPr sz="1071" dirty="0">
                <a:latin typeface="Arial"/>
                <a:cs typeface="Arial"/>
              </a:rPr>
              <a:t>the</a:t>
            </a:r>
            <a:r>
              <a:rPr sz="1071" spc="111" dirty="0">
                <a:latin typeface="Arial"/>
                <a:cs typeface="Arial"/>
              </a:rPr>
              <a:t> </a:t>
            </a:r>
            <a:r>
              <a:rPr sz="1071" dirty="0">
                <a:latin typeface="Arial"/>
                <a:cs typeface="Arial"/>
              </a:rPr>
              <a:t>help</a:t>
            </a:r>
            <a:r>
              <a:rPr sz="1071" spc="111" dirty="0">
                <a:latin typeface="Arial"/>
                <a:cs typeface="Arial"/>
              </a:rPr>
              <a:t> </a:t>
            </a:r>
            <a:r>
              <a:rPr sz="1071" dirty="0">
                <a:latin typeface="Arial"/>
                <a:cs typeface="Arial"/>
              </a:rPr>
              <a:t>of</a:t>
            </a:r>
            <a:r>
              <a:rPr sz="1071" spc="111" dirty="0">
                <a:latin typeface="Arial"/>
                <a:cs typeface="Arial"/>
              </a:rPr>
              <a:t> </a:t>
            </a:r>
            <a:r>
              <a:rPr sz="1071" dirty="0">
                <a:latin typeface="Arial"/>
                <a:cs typeface="Arial"/>
              </a:rPr>
              <a:t>deflectors</a:t>
            </a:r>
            <a:r>
              <a:rPr sz="1071" spc="117" dirty="0">
                <a:latin typeface="Arial"/>
                <a:cs typeface="Arial"/>
              </a:rPr>
              <a:t> </a:t>
            </a:r>
            <a:r>
              <a:rPr sz="1071" dirty="0">
                <a:latin typeface="Arial"/>
                <a:cs typeface="Arial"/>
              </a:rPr>
              <a:t>located</a:t>
            </a:r>
            <a:r>
              <a:rPr sz="1071" spc="107" dirty="0">
                <a:latin typeface="Arial"/>
                <a:cs typeface="Arial"/>
              </a:rPr>
              <a:t> </a:t>
            </a:r>
            <a:r>
              <a:rPr sz="1071" dirty="0">
                <a:latin typeface="Arial"/>
                <a:cs typeface="Arial"/>
              </a:rPr>
              <a:t>at</a:t>
            </a:r>
            <a:r>
              <a:rPr sz="1071" spc="111" dirty="0">
                <a:latin typeface="Arial"/>
                <a:cs typeface="Arial"/>
              </a:rPr>
              <a:t> </a:t>
            </a:r>
            <a:r>
              <a:rPr sz="1071" dirty="0">
                <a:latin typeface="Arial"/>
                <a:cs typeface="Arial"/>
              </a:rPr>
              <a:t>the</a:t>
            </a:r>
            <a:r>
              <a:rPr sz="1071" spc="111" dirty="0">
                <a:latin typeface="Arial"/>
                <a:cs typeface="Arial"/>
              </a:rPr>
              <a:t> </a:t>
            </a:r>
            <a:r>
              <a:rPr sz="1071" dirty="0">
                <a:latin typeface="Arial"/>
                <a:cs typeface="Arial"/>
              </a:rPr>
              <a:t>end</a:t>
            </a:r>
            <a:r>
              <a:rPr sz="1071" spc="107" dirty="0">
                <a:latin typeface="Arial"/>
                <a:cs typeface="Arial"/>
              </a:rPr>
              <a:t> </a:t>
            </a:r>
            <a:r>
              <a:rPr sz="1071" dirty="0">
                <a:latin typeface="Arial"/>
                <a:cs typeface="Arial"/>
              </a:rPr>
              <a:t>of</a:t>
            </a:r>
            <a:r>
              <a:rPr sz="1071" spc="111" dirty="0">
                <a:latin typeface="Arial"/>
                <a:cs typeface="Arial"/>
              </a:rPr>
              <a:t> </a:t>
            </a:r>
            <a:r>
              <a:rPr sz="1071" dirty="0">
                <a:latin typeface="Arial"/>
                <a:cs typeface="Arial"/>
              </a:rPr>
              <a:t>the</a:t>
            </a:r>
            <a:r>
              <a:rPr sz="1071" spc="117" dirty="0">
                <a:latin typeface="Arial"/>
                <a:cs typeface="Arial"/>
              </a:rPr>
              <a:t> </a:t>
            </a:r>
            <a:r>
              <a:rPr sz="1071" dirty="0">
                <a:latin typeface="Arial"/>
                <a:cs typeface="Arial"/>
              </a:rPr>
              <a:t>ducts,</a:t>
            </a:r>
            <a:r>
              <a:rPr sz="1071" spc="111" dirty="0">
                <a:latin typeface="Arial"/>
                <a:cs typeface="Arial"/>
              </a:rPr>
              <a:t> </a:t>
            </a:r>
            <a:r>
              <a:rPr sz="1071" dirty="0">
                <a:latin typeface="Arial"/>
                <a:cs typeface="Arial"/>
              </a:rPr>
              <a:t>the</a:t>
            </a:r>
            <a:r>
              <a:rPr sz="1071" spc="111" dirty="0">
                <a:latin typeface="Arial"/>
                <a:cs typeface="Arial"/>
              </a:rPr>
              <a:t> </a:t>
            </a:r>
            <a:r>
              <a:rPr sz="1071" dirty="0">
                <a:latin typeface="Arial"/>
                <a:cs typeface="Arial"/>
              </a:rPr>
              <a:t>flow</a:t>
            </a:r>
            <a:r>
              <a:rPr sz="1071" spc="111" dirty="0">
                <a:latin typeface="Arial"/>
                <a:cs typeface="Arial"/>
              </a:rPr>
              <a:t> </a:t>
            </a:r>
            <a:r>
              <a:rPr sz="1071" dirty="0">
                <a:latin typeface="Arial"/>
                <a:cs typeface="Arial"/>
              </a:rPr>
              <a:t>of</a:t>
            </a:r>
            <a:r>
              <a:rPr sz="1071" spc="107" dirty="0">
                <a:latin typeface="Arial"/>
                <a:cs typeface="Arial"/>
              </a:rPr>
              <a:t> </a:t>
            </a:r>
            <a:r>
              <a:rPr sz="1071" dirty="0">
                <a:latin typeface="Arial"/>
                <a:cs typeface="Arial"/>
              </a:rPr>
              <a:t>cool</a:t>
            </a:r>
            <a:r>
              <a:rPr sz="1071" spc="117" dirty="0">
                <a:latin typeface="Arial"/>
                <a:cs typeface="Arial"/>
              </a:rPr>
              <a:t> </a:t>
            </a:r>
            <a:r>
              <a:rPr sz="1071" dirty="0">
                <a:latin typeface="Arial"/>
                <a:cs typeface="Arial"/>
              </a:rPr>
              <a:t>air</a:t>
            </a:r>
            <a:r>
              <a:rPr sz="1071" spc="111" dirty="0">
                <a:latin typeface="Arial"/>
                <a:cs typeface="Arial"/>
              </a:rPr>
              <a:t> </a:t>
            </a:r>
            <a:r>
              <a:rPr sz="1071" dirty="0">
                <a:latin typeface="Arial"/>
                <a:cs typeface="Arial"/>
              </a:rPr>
              <a:t>can</a:t>
            </a:r>
            <a:r>
              <a:rPr sz="1071" spc="111" dirty="0">
                <a:latin typeface="Arial"/>
                <a:cs typeface="Arial"/>
              </a:rPr>
              <a:t> </a:t>
            </a:r>
            <a:r>
              <a:rPr sz="1071" spc="-24" dirty="0">
                <a:latin typeface="Arial"/>
                <a:cs typeface="Arial"/>
              </a:rPr>
              <a:t>be 	</a:t>
            </a:r>
            <a:r>
              <a:rPr sz="1071" dirty="0">
                <a:latin typeface="Arial"/>
                <a:cs typeface="Arial"/>
              </a:rPr>
              <a:t>directed</a:t>
            </a:r>
            <a:r>
              <a:rPr sz="1071" spc="-10" dirty="0">
                <a:latin typeface="Arial"/>
                <a:cs typeface="Arial"/>
              </a:rPr>
              <a:t> </a:t>
            </a:r>
            <a:r>
              <a:rPr sz="1071" dirty="0">
                <a:latin typeface="Arial"/>
                <a:cs typeface="Arial"/>
              </a:rPr>
              <a:t>not</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person,</a:t>
            </a:r>
            <a:r>
              <a:rPr sz="1071" spc="-5" dirty="0">
                <a:latin typeface="Arial"/>
                <a:cs typeface="Arial"/>
              </a:rPr>
              <a:t> </a:t>
            </a:r>
            <a:r>
              <a:rPr sz="1071" dirty="0">
                <a:latin typeface="Arial"/>
                <a:cs typeface="Arial"/>
              </a:rPr>
              <a:t>but</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side.</a:t>
            </a:r>
            <a:endParaRPr sz="1071">
              <a:latin typeface="Arial"/>
              <a:cs typeface="Arial"/>
            </a:endParaRPr>
          </a:p>
          <a:p>
            <a:pPr marL="457636" marR="6184" indent="-222634">
              <a:lnSpc>
                <a:spcPct val="143700"/>
              </a:lnSpc>
              <a:buAutoNum type="alphaLcPeriod"/>
              <a:tabLst>
                <a:tab pos="457636" algn="l"/>
              </a:tabLst>
            </a:pPr>
            <a:r>
              <a:rPr sz="1071" dirty="0">
                <a:latin typeface="Arial"/>
                <a:cs typeface="Arial"/>
              </a:rPr>
              <a:t>If</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temperature</a:t>
            </a:r>
            <a:r>
              <a:rPr sz="1071" spc="-39" dirty="0">
                <a:latin typeface="Arial"/>
                <a:cs typeface="Arial"/>
              </a:rPr>
              <a:t> </a:t>
            </a:r>
            <a:r>
              <a:rPr sz="1071" dirty="0">
                <a:latin typeface="Arial"/>
                <a:cs typeface="Arial"/>
              </a:rPr>
              <a:t>drops,</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electronics</a:t>
            </a:r>
            <a:r>
              <a:rPr sz="1071" spc="-34" dirty="0">
                <a:latin typeface="Arial"/>
                <a:cs typeface="Arial"/>
              </a:rPr>
              <a:t> </a:t>
            </a:r>
            <a:r>
              <a:rPr sz="1071" spc="-10" dirty="0">
                <a:latin typeface="Arial"/>
                <a:cs typeface="Arial"/>
              </a:rPr>
              <a:t>activate</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heater</a:t>
            </a:r>
            <a:r>
              <a:rPr sz="1071" spc="-39" dirty="0">
                <a:latin typeface="Arial"/>
                <a:cs typeface="Arial"/>
              </a:rPr>
              <a:t> </a:t>
            </a:r>
            <a:r>
              <a:rPr sz="1071" spc="-10" dirty="0">
                <a:latin typeface="Arial"/>
                <a:cs typeface="Arial"/>
              </a:rPr>
              <a:t>damper</a:t>
            </a:r>
            <a:r>
              <a:rPr sz="1071" spc="-39" dirty="0">
                <a:latin typeface="Arial"/>
                <a:cs typeface="Arial"/>
              </a:rPr>
              <a:t> </a:t>
            </a:r>
            <a:r>
              <a:rPr sz="1071" dirty="0">
                <a:latin typeface="Arial"/>
                <a:cs typeface="Arial"/>
              </a:rPr>
              <a:t>actuator</a:t>
            </a:r>
            <a:r>
              <a:rPr sz="1071" spc="-3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it</a:t>
            </a:r>
            <a:r>
              <a:rPr sz="1071" spc="-39" dirty="0">
                <a:latin typeface="Arial"/>
                <a:cs typeface="Arial"/>
              </a:rPr>
              <a:t> </a:t>
            </a:r>
            <a:r>
              <a:rPr sz="1071" spc="-10" dirty="0">
                <a:latin typeface="Arial"/>
                <a:cs typeface="Arial"/>
              </a:rPr>
              <a:t>opens. </a:t>
            </a:r>
            <a:r>
              <a:rPr sz="1071" dirty="0">
                <a:latin typeface="Arial"/>
                <a:cs typeface="Arial"/>
              </a:rPr>
              <a:t>The</a:t>
            </a:r>
            <a:r>
              <a:rPr sz="1071" spc="-29"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conditioner</a:t>
            </a:r>
            <a:r>
              <a:rPr sz="1071" spc="-24" dirty="0">
                <a:latin typeface="Arial"/>
                <a:cs typeface="Arial"/>
              </a:rPr>
              <a:t> </a:t>
            </a:r>
            <a:r>
              <a:rPr sz="1071" dirty="0">
                <a:latin typeface="Arial"/>
                <a:cs typeface="Arial"/>
              </a:rPr>
              <a:t>is</a:t>
            </a:r>
            <a:r>
              <a:rPr sz="1071" spc="-24" dirty="0">
                <a:latin typeface="Arial"/>
                <a:cs typeface="Arial"/>
              </a:rPr>
              <a:t> </a:t>
            </a:r>
            <a:r>
              <a:rPr sz="1071" spc="-19" dirty="0">
                <a:latin typeface="Arial"/>
                <a:cs typeface="Arial"/>
              </a:rPr>
              <a:t>off.</a:t>
            </a:r>
            <a:endParaRPr sz="1071">
              <a:latin typeface="Arial"/>
              <a:cs typeface="Arial"/>
            </a:endParaRPr>
          </a:p>
          <a:p>
            <a:pPr marL="455161" marR="5566" indent="-220160">
              <a:lnSpc>
                <a:spcPts val="1850"/>
              </a:lnSpc>
              <a:spcBef>
                <a:spcPts val="151"/>
              </a:spcBef>
              <a:buAutoNum type="alphaLcPeriod"/>
              <a:tabLst>
                <a:tab pos="457636" algn="l"/>
              </a:tabLst>
            </a:pPr>
            <a:r>
              <a:rPr sz="1071" spc="-10" dirty="0">
                <a:latin typeface="Arial"/>
                <a:cs typeface="Arial"/>
              </a:rPr>
              <a:t>Now</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flow</a:t>
            </a:r>
            <a:r>
              <a:rPr sz="1071" spc="-39" dirty="0">
                <a:latin typeface="Arial"/>
                <a:cs typeface="Arial"/>
              </a:rPr>
              <a:t> </a:t>
            </a:r>
            <a:r>
              <a:rPr sz="1071" dirty="0">
                <a:latin typeface="Arial"/>
                <a:cs typeface="Arial"/>
              </a:rPr>
              <a:t>goes</a:t>
            </a:r>
            <a:r>
              <a:rPr sz="1071" spc="-44" dirty="0">
                <a:latin typeface="Arial"/>
                <a:cs typeface="Arial"/>
              </a:rPr>
              <a:t> </a:t>
            </a:r>
            <a:r>
              <a:rPr sz="1071" spc="-10" dirty="0">
                <a:latin typeface="Arial"/>
                <a:cs typeface="Arial"/>
              </a:rPr>
              <a:t>through</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radiator</a:t>
            </a:r>
            <a:r>
              <a:rPr sz="1071" spc="-3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heating</a:t>
            </a:r>
            <a:r>
              <a:rPr sz="1071" spc="-39" dirty="0">
                <a:latin typeface="Arial"/>
                <a:cs typeface="Arial"/>
              </a:rPr>
              <a:t> </a:t>
            </a:r>
            <a:r>
              <a:rPr sz="1071" spc="-10" dirty="0">
                <a:latin typeface="Arial"/>
                <a:cs typeface="Arial"/>
              </a:rPr>
              <a:t>system.</a:t>
            </a:r>
            <a:r>
              <a:rPr sz="1071" spc="-44" dirty="0">
                <a:latin typeface="Arial"/>
                <a:cs typeface="Arial"/>
              </a:rPr>
              <a:t> </a:t>
            </a:r>
            <a:r>
              <a:rPr sz="1071" spc="-10" dirty="0">
                <a:latin typeface="Arial"/>
                <a:cs typeface="Arial"/>
              </a:rPr>
              <a:t>Due</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high</a:t>
            </a:r>
            <a:r>
              <a:rPr sz="1071" spc="-44" dirty="0">
                <a:latin typeface="Arial"/>
                <a:cs typeface="Arial"/>
              </a:rPr>
              <a:t> </a:t>
            </a:r>
            <a:r>
              <a:rPr sz="1071" spc="-10" dirty="0">
                <a:latin typeface="Arial"/>
                <a:cs typeface="Arial"/>
              </a:rPr>
              <a:t>temperature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exchanger,</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flow</a:t>
            </a:r>
            <a:r>
              <a:rPr sz="1071" spc="-24" dirty="0">
                <a:latin typeface="Arial"/>
                <a:cs typeface="Arial"/>
              </a:rPr>
              <a:t> </a:t>
            </a:r>
            <a:r>
              <a:rPr sz="1071" dirty="0">
                <a:latin typeface="Arial"/>
                <a:cs typeface="Arial"/>
              </a:rPr>
              <a:t>heats</a:t>
            </a:r>
            <a:r>
              <a:rPr sz="1071" spc="-24" dirty="0">
                <a:latin typeface="Arial"/>
                <a:cs typeface="Arial"/>
              </a:rPr>
              <a:t> </a:t>
            </a:r>
            <a:r>
              <a:rPr sz="1071" dirty="0">
                <a:latin typeface="Arial"/>
                <a:cs typeface="Arial"/>
              </a:rPr>
              <a:t>up</a:t>
            </a:r>
            <a:r>
              <a:rPr sz="1071" spc="-15" dirty="0">
                <a:latin typeface="Arial"/>
                <a:cs typeface="Arial"/>
              </a:rPr>
              <a:t> </a:t>
            </a:r>
            <a:r>
              <a:rPr sz="1071" dirty="0">
                <a:latin typeface="Arial"/>
                <a:cs typeface="Arial"/>
              </a:rPr>
              <a:t>quickly,</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heating</a:t>
            </a:r>
            <a:r>
              <a:rPr sz="1071" spc="-19" dirty="0">
                <a:latin typeface="Arial"/>
                <a:cs typeface="Arial"/>
              </a:rPr>
              <a:t> </a:t>
            </a:r>
            <a:r>
              <a:rPr sz="1071" dirty="0">
                <a:latin typeface="Arial"/>
                <a:cs typeface="Arial"/>
              </a:rPr>
              <a:t>starts</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work</a:t>
            </a:r>
            <a:r>
              <a:rPr sz="1071" spc="-19"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cabin.</a:t>
            </a:r>
            <a:endParaRPr sz="1071">
              <a:latin typeface="Arial"/>
              <a:cs typeface="Arial"/>
            </a:endParaRPr>
          </a:p>
          <a:p>
            <a:pPr marL="12369" algn="just">
              <a:spcBef>
                <a:spcPts val="992"/>
              </a:spcBef>
            </a:pPr>
            <a:r>
              <a:rPr sz="1071" b="1" dirty="0">
                <a:latin typeface="Arial"/>
                <a:cs typeface="Arial"/>
              </a:rPr>
              <a:t>4.3</a:t>
            </a:r>
            <a:r>
              <a:rPr sz="1071" b="1" spc="336" dirty="0">
                <a:latin typeface="Arial"/>
                <a:cs typeface="Arial"/>
              </a:rPr>
              <a:t>   </a:t>
            </a:r>
            <a:r>
              <a:rPr sz="1071" b="1" dirty="0">
                <a:latin typeface="Arial"/>
                <a:cs typeface="Arial"/>
              </a:rPr>
              <a:t>Mechanics</a:t>
            </a:r>
            <a:r>
              <a:rPr sz="1071" b="1" spc="-5" dirty="0">
                <a:latin typeface="Arial"/>
                <a:cs typeface="Arial"/>
              </a:rPr>
              <a:t> </a:t>
            </a:r>
            <a:r>
              <a:rPr sz="1071" b="1" dirty="0">
                <a:latin typeface="Arial"/>
                <a:cs typeface="Arial"/>
              </a:rPr>
              <a:t>of</a:t>
            </a:r>
            <a:r>
              <a:rPr sz="1071" b="1" spc="-15" dirty="0">
                <a:latin typeface="Arial"/>
                <a:cs typeface="Arial"/>
              </a:rPr>
              <a:t> </a:t>
            </a:r>
            <a:r>
              <a:rPr sz="1071" b="1" dirty="0">
                <a:latin typeface="Arial"/>
                <a:cs typeface="Arial"/>
              </a:rPr>
              <a:t>Automated</a:t>
            </a:r>
            <a:r>
              <a:rPr sz="1071" b="1" spc="-10" dirty="0">
                <a:latin typeface="Arial"/>
                <a:cs typeface="Arial"/>
              </a:rPr>
              <a:t> </a:t>
            </a:r>
            <a:r>
              <a:rPr sz="1071" b="1" dirty="0">
                <a:latin typeface="Arial"/>
                <a:cs typeface="Arial"/>
              </a:rPr>
              <a:t>Climate</a:t>
            </a:r>
            <a:r>
              <a:rPr sz="1071" b="1" spc="-10" dirty="0">
                <a:latin typeface="Arial"/>
                <a:cs typeface="Arial"/>
              </a:rPr>
              <a:t> Control</a:t>
            </a:r>
            <a:endParaRPr sz="1071">
              <a:latin typeface="Arial"/>
              <a:cs typeface="Arial"/>
            </a:endParaRPr>
          </a:p>
          <a:p>
            <a:pPr marL="12369" marR="4947" algn="just">
              <a:lnSpc>
                <a:spcPct val="143800"/>
              </a:lnSpc>
              <a:spcBef>
                <a:spcPts val="579"/>
              </a:spcBef>
            </a:pPr>
            <a:r>
              <a:rPr sz="1071" dirty="0">
                <a:latin typeface="Arial"/>
                <a:cs typeface="Arial"/>
              </a:rPr>
              <a:t>The</a:t>
            </a:r>
            <a:r>
              <a:rPr sz="1071" spc="117" dirty="0">
                <a:latin typeface="Arial"/>
                <a:cs typeface="Arial"/>
              </a:rPr>
              <a:t> </a:t>
            </a:r>
            <a:r>
              <a:rPr sz="1071" dirty="0">
                <a:latin typeface="Arial"/>
                <a:cs typeface="Arial"/>
              </a:rPr>
              <a:t>mechanics</a:t>
            </a:r>
            <a:r>
              <a:rPr sz="1071" spc="117" dirty="0">
                <a:latin typeface="Arial"/>
                <a:cs typeface="Arial"/>
              </a:rPr>
              <a:t> </a:t>
            </a:r>
            <a:r>
              <a:rPr sz="1071" dirty="0">
                <a:latin typeface="Arial"/>
                <a:cs typeface="Arial"/>
              </a:rPr>
              <a:t>of</a:t>
            </a:r>
            <a:r>
              <a:rPr sz="1071" spc="122" dirty="0">
                <a:latin typeface="Arial"/>
                <a:cs typeface="Arial"/>
              </a:rPr>
              <a:t> </a:t>
            </a:r>
            <a:r>
              <a:rPr sz="1071" dirty="0">
                <a:latin typeface="Arial"/>
                <a:cs typeface="Arial"/>
              </a:rPr>
              <a:t>automated</a:t>
            </a:r>
            <a:r>
              <a:rPr sz="1071" spc="122" dirty="0">
                <a:latin typeface="Arial"/>
                <a:cs typeface="Arial"/>
              </a:rPr>
              <a:t> </a:t>
            </a:r>
            <a:r>
              <a:rPr sz="1071" dirty="0">
                <a:latin typeface="Arial"/>
                <a:cs typeface="Arial"/>
              </a:rPr>
              <a:t>climate</a:t>
            </a:r>
            <a:r>
              <a:rPr sz="1071" spc="117" dirty="0">
                <a:latin typeface="Arial"/>
                <a:cs typeface="Arial"/>
              </a:rPr>
              <a:t> </a:t>
            </a:r>
            <a:r>
              <a:rPr sz="1071" dirty="0">
                <a:latin typeface="Arial"/>
                <a:cs typeface="Arial"/>
              </a:rPr>
              <a:t>control</a:t>
            </a:r>
            <a:r>
              <a:rPr sz="1071" spc="122" dirty="0">
                <a:latin typeface="Arial"/>
                <a:cs typeface="Arial"/>
              </a:rPr>
              <a:t> </a:t>
            </a:r>
            <a:r>
              <a:rPr sz="1071" dirty="0">
                <a:latin typeface="Arial"/>
                <a:cs typeface="Arial"/>
              </a:rPr>
              <a:t>require</a:t>
            </a:r>
            <a:r>
              <a:rPr sz="1071" spc="122" dirty="0">
                <a:latin typeface="Arial"/>
                <a:cs typeface="Arial"/>
              </a:rPr>
              <a:t> </a:t>
            </a:r>
            <a:r>
              <a:rPr sz="1071" dirty="0">
                <a:latin typeface="Arial"/>
                <a:cs typeface="Arial"/>
              </a:rPr>
              <a:t>temperature</a:t>
            </a:r>
            <a:r>
              <a:rPr sz="1071" spc="122" dirty="0">
                <a:latin typeface="Arial"/>
                <a:cs typeface="Arial"/>
              </a:rPr>
              <a:t> </a:t>
            </a:r>
            <a:r>
              <a:rPr sz="1071" dirty="0">
                <a:latin typeface="Arial"/>
                <a:cs typeface="Arial"/>
              </a:rPr>
              <a:t>and</a:t>
            </a:r>
            <a:r>
              <a:rPr sz="1071" spc="117" dirty="0">
                <a:latin typeface="Arial"/>
                <a:cs typeface="Arial"/>
              </a:rPr>
              <a:t> </a:t>
            </a:r>
            <a:r>
              <a:rPr sz="1071" dirty="0">
                <a:latin typeface="Arial"/>
                <a:cs typeface="Arial"/>
              </a:rPr>
              <a:t>humidity</a:t>
            </a:r>
            <a:r>
              <a:rPr sz="1071" spc="117" dirty="0">
                <a:latin typeface="Arial"/>
                <a:cs typeface="Arial"/>
              </a:rPr>
              <a:t> </a:t>
            </a:r>
            <a:r>
              <a:rPr sz="1071" dirty="0">
                <a:latin typeface="Arial"/>
                <a:cs typeface="Arial"/>
              </a:rPr>
              <a:t>sensors</a:t>
            </a:r>
            <a:r>
              <a:rPr sz="1071" spc="117" dirty="0">
                <a:latin typeface="Arial"/>
                <a:cs typeface="Arial"/>
              </a:rPr>
              <a:t> </a:t>
            </a:r>
            <a:r>
              <a:rPr sz="1071" dirty="0">
                <a:latin typeface="Arial"/>
                <a:cs typeface="Arial"/>
              </a:rPr>
              <a:t>to</a:t>
            </a:r>
            <a:r>
              <a:rPr sz="1071" spc="122" dirty="0">
                <a:latin typeface="Arial"/>
                <a:cs typeface="Arial"/>
              </a:rPr>
              <a:t> </a:t>
            </a:r>
            <a:r>
              <a:rPr sz="1071" spc="-24" dirty="0">
                <a:latin typeface="Arial"/>
                <a:cs typeface="Arial"/>
              </a:rPr>
              <a:t>be </a:t>
            </a:r>
            <a:r>
              <a:rPr sz="1071" dirty="0">
                <a:latin typeface="Arial"/>
                <a:cs typeface="Arial"/>
              </a:rPr>
              <a:t>placed</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cabin.</a:t>
            </a:r>
            <a:r>
              <a:rPr sz="1071" spc="-34" dirty="0">
                <a:latin typeface="Arial"/>
                <a:cs typeface="Arial"/>
              </a:rPr>
              <a:t> </a:t>
            </a:r>
            <a:r>
              <a:rPr sz="1071" dirty="0">
                <a:latin typeface="Arial"/>
                <a:cs typeface="Arial"/>
              </a:rPr>
              <a:t>These</a:t>
            </a:r>
            <a:r>
              <a:rPr sz="1071" spc="-39" dirty="0">
                <a:latin typeface="Arial"/>
                <a:cs typeface="Arial"/>
              </a:rPr>
              <a:t> </a:t>
            </a:r>
            <a:r>
              <a:rPr sz="1071" dirty="0">
                <a:latin typeface="Arial"/>
                <a:cs typeface="Arial"/>
              </a:rPr>
              <a:t>sensors</a:t>
            </a:r>
            <a:r>
              <a:rPr sz="1071" spc="-44" dirty="0">
                <a:latin typeface="Arial"/>
                <a:cs typeface="Arial"/>
              </a:rPr>
              <a:t> </a:t>
            </a:r>
            <a:r>
              <a:rPr sz="1071" spc="-10" dirty="0">
                <a:latin typeface="Arial"/>
                <a:cs typeface="Arial"/>
              </a:rPr>
              <a:t>continuously</a:t>
            </a:r>
            <a:r>
              <a:rPr sz="1071" spc="-44" dirty="0">
                <a:latin typeface="Arial"/>
                <a:cs typeface="Arial"/>
              </a:rPr>
              <a:t> </a:t>
            </a:r>
            <a:r>
              <a:rPr sz="1071" dirty="0">
                <a:latin typeface="Arial"/>
                <a:cs typeface="Arial"/>
              </a:rPr>
              <a:t>read</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temperature</a:t>
            </a:r>
            <a:r>
              <a:rPr sz="1071" spc="-3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humidity</a:t>
            </a:r>
            <a:r>
              <a:rPr sz="1071" spc="-39" dirty="0">
                <a:latin typeface="Arial"/>
                <a:cs typeface="Arial"/>
              </a:rPr>
              <a:t> </a:t>
            </a:r>
            <a:r>
              <a:rPr sz="1071" dirty="0">
                <a:latin typeface="Arial"/>
                <a:cs typeface="Arial"/>
              </a:rPr>
              <a:t>values</a:t>
            </a:r>
            <a:r>
              <a:rPr sz="1071" spc="-34" dirty="0">
                <a:latin typeface="Arial"/>
                <a:cs typeface="Arial"/>
              </a:rPr>
              <a:t> </a:t>
            </a:r>
            <a:r>
              <a:rPr sz="1071" dirty="0">
                <a:latin typeface="Arial"/>
                <a:cs typeface="Arial"/>
              </a:rPr>
              <a:t>of</a:t>
            </a:r>
            <a:r>
              <a:rPr sz="1071" spc="-44" dirty="0">
                <a:latin typeface="Arial"/>
                <a:cs typeface="Arial"/>
              </a:rPr>
              <a:t> </a:t>
            </a:r>
            <a:r>
              <a:rPr sz="1071" spc="-24" dirty="0">
                <a:latin typeface="Arial"/>
                <a:cs typeface="Arial"/>
              </a:rPr>
              <a:t>the </a:t>
            </a:r>
            <a:r>
              <a:rPr sz="1071" dirty="0">
                <a:latin typeface="Arial"/>
                <a:cs typeface="Arial"/>
              </a:rPr>
              <a:t>area</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feed</a:t>
            </a:r>
            <a:r>
              <a:rPr sz="1071" spc="-44" dirty="0">
                <a:latin typeface="Arial"/>
                <a:cs typeface="Arial"/>
              </a:rPr>
              <a:t> </a:t>
            </a:r>
            <a:r>
              <a:rPr sz="1071" dirty="0">
                <a:latin typeface="Arial"/>
                <a:cs typeface="Arial"/>
              </a:rPr>
              <a:t>it</a:t>
            </a:r>
            <a:r>
              <a:rPr sz="1071" spc="-4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microcontroller</a:t>
            </a:r>
            <a:r>
              <a:rPr sz="1071" spc="-44" dirty="0">
                <a:latin typeface="Arial"/>
                <a:cs typeface="Arial"/>
              </a:rPr>
              <a:t> </a:t>
            </a:r>
            <a:r>
              <a:rPr sz="1071" dirty="0">
                <a:latin typeface="Arial"/>
                <a:cs typeface="Arial"/>
              </a:rPr>
              <a:t>unit</a:t>
            </a:r>
            <a:r>
              <a:rPr sz="1071" spc="-44" dirty="0">
                <a:latin typeface="Arial"/>
                <a:cs typeface="Arial"/>
              </a:rPr>
              <a:t> </a:t>
            </a:r>
            <a:r>
              <a:rPr sz="1071" spc="-10" dirty="0">
                <a:latin typeface="Arial"/>
                <a:cs typeface="Arial"/>
              </a:rPr>
              <a:t>(MCU).</a:t>
            </a:r>
            <a:r>
              <a:rPr sz="1071" spc="-44" dirty="0">
                <a:latin typeface="Arial"/>
                <a:cs typeface="Arial"/>
              </a:rPr>
              <a:t> </a:t>
            </a:r>
            <a:r>
              <a:rPr sz="1071" spc="-10" dirty="0">
                <a:latin typeface="Arial"/>
                <a:cs typeface="Arial"/>
              </a:rPr>
              <a:t>These</a:t>
            </a:r>
            <a:r>
              <a:rPr sz="1071" spc="-39" dirty="0">
                <a:latin typeface="Arial"/>
                <a:cs typeface="Arial"/>
              </a:rPr>
              <a:t> </a:t>
            </a:r>
            <a:r>
              <a:rPr sz="1071" spc="-10" dirty="0">
                <a:latin typeface="Arial"/>
                <a:cs typeface="Arial"/>
              </a:rPr>
              <a:t>readings</a:t>
            </a:r>
            <a:r>
              <a:rPr sz="1071" spc="-44" dirty="0">
                <a:latin typeface="Arial"/>
                <a:cs typeface="Arial"/>
              </a:rPr>
              <a:t> </a:t>
            </a:r>
            <a:r>
              <a:rPr sz="1071" dirty="0">
                <a:latin typeface="Arial"/>
                <a:cs typeface="Arial"/>
              </a:rPr>
              <a:t>are</a:t>
            </a:r>
            <a:r>
              <a:rPr sz="1071" spc="-44" dirty="0">
                <a:latin typeface="Arial"/>
                <a:cs typeface="Arial"/>
              </a:rPr>
              <a:t> </a:t>
            </a:r>
            <a:r>
              <a:rPr sz="1071" spc="-10" dirty="0">
                <a:latin typeface="Arial"/>
                <a:cs typeface="Arial"/>
              </a:rPr>
              <a:t>then</a:t>
            </a:r>
            <a:r>
              <a:rPr sz="1071" spc="-49" dirty="0">
                <a:latin typeface="Arial"/>
                <a:cs typeface="Arial"/>
              </a:rPr>
              <a:t> </a:t>
            </a:r>
            <a:r>
              <a:rPr sz="1071" spc="-10" dirty="0">
                <a:latin typeface="Arial"/>
                <a:cs typeface="Arial"/>
              </a:rPr>
              <a:t>compared</a:t>
            </a:r>
            <a:r>
              <a:rPr sz="1071" spc="-44" dirty="0">
                <a:latin typeface="Arial"/>
                <a:cs typeface="Arial"/>
              </a:rPr>
              <a:t> </a:t>
            </a:r>
            <a:r>
              <a:rPr sz="1071" dirty="0">
                <a:latin typeface="Arial"/>
                <a:cs typeface="Arial"/>
              </a:rPr>
              <a:t>by</a:t>
            </a:r>
            <a:r>
              <a:rPr sz="1071" spc="-39" dirty="0">
                <a:latin typeface="Arial"/>
                <a:cs typeface="Arial"/>
              </a:rPr>
              <a:t> </a:t>
            </a:r>
            <a:r>
              <a:rPr sz="1071" dirty="0">
                <a:latin typeface="Arial"/>
                <a:cs typeface="Arial"/>
              </a:rPr>
              <a:t>the</a:t>
            </a:r>
            <a:r>
              <a:rPr sz="1071" spc="-44" dirty="0">
                <a:latin typeface="Arial"/>
                <a:cs typeface="Arial"/>
              </a:rPr>
              <a:t> </a:t>
            </a:r>
            <a:r>
              <a:rPr sz="1071" spc="-24" dirty="0">
                <a:latin typeface="Arial"/>
                <a:cs typeface="Arial"/>
              </a:rPr>
              <a:t>MCU </a:t>
            </a:r>
            <a:r>
              <a:rPr sz="1071" dirty="0">
                <a:latin typeface="Arial"/>
                <a:cs typeface="Arial"/>
              </a:rPr>
              <a:t>to</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setting</a:t>
            </a:r>
            <a:r>
              <a:rPr sz="1071" spc="-19" dirty="0">
                <a:latin typeface="Arial"/>
                <a:cs typeface="Arial"/>
              </a:rPr>
              <a:t> </a:t>
            </a:r>
            <a:r>
              <a:rPr sz="1071" dirty="0">
                <a:latin typeface="Arial"/>
                <a:cs typeface="Arial"/>
              </a:rPr>
              <a:t>defined</a:t>
            </a:r>
            <a:r>
              <a:rPr sz="1071" spc="-24"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occupants</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heating/cooling</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adjusted</a:t>
            </a:r>
            <a:r>
              <a:rPr sz="1071" spc="-24" dirty="0">
                <a:latin typeface="Arial"/>
                <a:cs typeface="Arial"/>
              </a:rPr>
              <a:t> </a:t>
            </a:r>
            <a:r>
              <a:rPr sz="1071" spc="-10" dirty="0">
                <a:latin typeface="Arial"/>
                <a:cs typeface="Arial"/>
              </a:rPr>
              <a:t>appropriately.</a:t>
            </a:r>
            <a:endParaRPr sz="1071">
              <a:latin typeface="Arial"/>
              <a:cs typeface="Arial"/>
            </a:endParaRPr>
          </a:p>
        </p:txBody>
      </p:sp>
      <p:pic>
        <p:nvPicPr>
          <p:cNvPr id="3" name="object 3"/>
          <p:cNvPicPr/>
          <p:nvPr/>
        </p:nvPicPr>
        <p:blipFill>
          <a:blip r:embed="rId2" cstate="print"/>
          <a:stretch>
            <a:fillRect/>
          </a:stretch>
        </p:blipFill>
        <p:spPr>
          <a:xfrm>
            <a:off x="1874007" y="1345827"/>
            <a:ext cx="3837040" cy="2336309"/>
          </a:xfrm>
          <a:prstGeom prst="rect">
            <a:avLst/>
          </a:prstGeom>
        </p:spPr>
      </p:pic>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59</a:t>
            </a:r>
          </a:p>
        </p:txBody>
      </p:sp>
      <p:sp>
        <p:nvSpPr>
          <p:cNvPr id="9" name="object 3">
            <a:extLst>
              <a:ext uri="{FF2B5EF4-FFF2-40B4-BE49-F238E27FC236}">
                <a16:creationId xmlns:a16="http://schemas.microsoft.com/office/drawing/2014/main" id="{6D2B4715-AC43-9A8B-533E-0B8C49CBF2F4}"/>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19" y="5189297"/>
            <a:ext cx="5812948" cy="3843966"/>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4.3.1.</a:t>
            </a:r>
            <a:r>
              <a:rPr sz="1071" b="1" spc="477" dirty="0">
                <a:latin typeface="Arial"/>
                <a:cs typeface="Arial"/>
              </a:rPr>
              <a:t> </a:t>
            </a:r>
            <a:r>
              <a:rPr sz="1071" b="1" dirty="0">
                <a:latin typeface="Arial"/>
                <a:cs typeface="Arial"/>
              </a:rPr>
              <a:t>Recirculation</a:t>
            </a:r>
            <a:r>
              <a:rPr sz="1071" b="1" spc="-10" dirty="0">
                <a:latin typeface="Arial"/>
                <a:cs typeface="Arial"/>
              </a:rPr>
              <a:t> </a:t>
            </a:r>
            <a:r>
              <a:rPr sz="1071" b="1" dirty="0">
                <a:latin typeface="Arial"/>
                <a:cs typeface="Arial"/>
              </a:rPr>
              <a:t>and</a:t>
            </a:r>
            <a:r>
              <a:rPr sz="1071" b="1" spc="-10" dirty="0">
                <a:latin typeface="Arial"/>
                <a:cs typeface="Arial"/>
              </a:rPr>
              <a:t> Defrosting</a:t>
            </a:r>
            <a:endParaRPr sz="1071">
              <a:latin typeface="Arial"/>
              <a:cs typeface="Arial"/>
            </a:endParaRPr>
          </a:p>
          <a:p>
            <a:pPr marL="12369" marR="5566" algn="just">
              <a:lnSpc>
                <a:spcPct val="143900"/>
              </a:lnSpc>
              <a:spcBef>
                <a:spcPts val="584"/>
              </a:spcBef>
            </a:pPr>
            <a:r>
              <a:rPr sz="1071" dirty="0">
                <a:latin typeface="Arial"/>
                <a:cs typeface="Arial"/>
              </a:rPr>
              <a:t>Recirculation</a:t>
            </a:r>
            <a:r>
              <a:rPr sz="1071" spc="29" dirty="0">
                <a:latin typeface="Arial"/>
                <a:cs typeface="Arial"/>
              </a:rPr>
              <a:t> </a:t>
            </a:r>
            <a:r>
              <a:rPr sz="1071" dirty="0">
                <a:latin typeface="Arial"/>
                <a:cs typeface="Arial"/>
              </a:rPr>
              <a:t>helps</a:t>
            </a:r>
            <a:r>
              <a:rPr sz="1071" spc="34" dirty="0">
                <a:latin typeface="Arial"/>
                <a:cs typeface="Arial"/>
              </a:rPr>
              <a:t> </a:t>
            </a:r>
            <a:r>
              <a:rPr sz="1071" dirty="0">
                <a:latin typeface="Arial"/>
                <a:cs typeface="Arial"/>
              </a:rPr>
              <a:t>retain</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inside</a:t>
            </a:r>
            <a:r>
              <a:rPr sz="1071" spc="34" dirty="0">
                <a:latin typeface="Arial"/>
                <a:cs typeface="Arial"/>
              </a:rPr>
              <a:t> </a:t>
            </a:r>
            <a:r>
              <a:rPr sz="1071" dirty="0">
                <a:latin typeface="Arial"/>
                <a:cs typeface="Arial"/>
              </a:rPr>
              <a:t>your</a:t>
            </a:r>
            <a:r>
              <a:rPr sz="1071" spc="34" dirty="0">
                <a:latin typeface="Arial"/>
                <a:cs typeface="Arial"/>
              </a:rPr>
              <a:t> </a:t>
            </a:r>
            <a:r>
              <a:rPr sz="1071" dirty="0">
                <a:latin typeface="Arial"/>
                <a:cs typeface="Arial"/>
              </a:rPr>
              <a:t>car,</a:t>
            </a:r>
            <a:r>
              <a:rPr sz="1071" spc="29" dirty="0">
                <a:latin typeface="Arial"/>
                <a:cs typeface="Arial"/>
              </a:rPr>
              <a:t> </a:t>
            </a:r>
            <a:r>
              <a:rPr sz="1071" dirty="0">
                <a:latin typeface="Arial"/>
                <a:cs typeface="Arial"/>
              </a:rPr>
              <a:t>with</a:t>
            </a:r>
            <a:r>
              <a:rPr sz="1071" spc="34" dirty="0">
                <a:latin typeface="Arial"/>
                <a:cs typeface="Arial"/>
              </a:rPr>
              <a:t> </a:t>
            </a:r>
            <a:r>
              <a:rPr sz="1071" dirty="0">
                <a:latin typeface="Arial"/>
                <a:cs typeface="Arial"/>
              </a:rPr>
              <a:t>only</a:t>
            </a:r>
            <a:r>
              <a:rPr sz="1071" spc="34" dirty="0">
                <a:latin typeface="Arial"/>
                <a:cs typeface="Arial"/>
              </a:rPr>
              <a:t> </a:t>
            </a:r>
            <a:r>
              <a:rPr sz="1071" dirty="0">
                <a:latin typeface="Arial"/>
                <a:cs typeface="Arial"/>
              </a:rPr>
              <a:t>minimal</a:t>
            </a:r>
            <a:r>
              <a:rPr sz="1071" spc="34" dirty="0">
                <a:latin typeface="Arial"/>
                <a:cs typeface="Arial"/>
              </a:rPr>
              <a:t> </a:t>
            </a:r>
            <a:r>
              <a:rPr sz="1071" dirty="0">
                <a:latin typeface="Arial"/>
                <a:cs typeface="Arial"/>
              </a:rPr>
              <a:t>quantity</a:t>
            </a:r>
            <a:r>
              <a:rPr sz="1071" spc="34" dirty="0">
                <a:latin typeface="Arial"/>
                <a:cs typeface="Arial"/>
              </a:rPr>
              <a:t> </a:t>
            </a:r>
            <a:r>
              <a:rPr sz="1071" dirty="0">
                <a:latin typeface="Arial"/>
                <a:cs typeface="Arial"/>
              </a:rPr>
              <a:t>escaping</a:t>
            </a:r>
            <a:r>
              <a:rPr sz="1071" spc="29" dirty="0">
                <a:latin typeface="Arial"/>
                <a:cs typeface="Arial"/>
              </a:rPr>
              <a:t> </a:t>
            </a:r>
            <a:r>
              <a:rPr sz="1071" dirty="0">
                <a:latin typeface="Arial"/>
                <a:cs typeface="Arial"/>
              </a:rPr>
              <a:t>out</a:t>
            </a:r>
            <a:r>
              <a:rPr sz="1071" spc="34" dirty="0">
                <a:latin typeface="Arial"/>
                <a:cs typeface="Arial"/>
              </a:rPr>
              <a:t> </a:t>
            </a:r>
            <a:r>
              <a:rPr sz="1071" dirty="0">
                <a:latin typeface="Arial"/>
                <a:cs typeface="Arial"/>
              </a:rPr>
              <a:t>of</a:t>
            </a:r>
            <a:r>
              <a:rPr sz="1071" spc="34" dirty="0">
                <a:latin typeface="Arial"/>
                <a:cs typeface="Arial"/>
              </a:rPr>
              <a:t> </a:t>
            </a:r>
            <a:r>
              <a:rPr sz="1071" spc="-24" dirty="0">
                <a:latin typeface="Arial"/>
                <a:cs typeface="Arial"/>
              </a:rPr>
              <a:t>the </a:t>
            </a:r>
            <a:r>
              <a:rPr sz="1071" dirty="0">
                <a:latin typeface="Arial"/>
                <a:cs typeface="Arial"/>
              </a:rPr>
              <a:t>cabin.</a:t>
            </a:r>
            <a:r>
              <a:rPr sz="1071" spc="-15" dirty="0">
                <a:latin typeface="Arial"/>
                <a:cs typeface="Arial"/>
              </a:rPr>
              <a:t> </a:t>
            </a:r>
            <a:r>
              <a:rPr sz="1071" dirty="0">
                <a:latin typeface="Arial"/>
                <a:cs typeface="Arial"/>
              </a:rPr>
              <a:t>It</a:t>
            </a:r>
            <a:r>
              <a:rPr sz="1071" spc="-10"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useful,</a:t>
            </a:r>
            <a:r>
              <a:rPr sz="1071" spc="-15" dirty="0">
                <a:latin typeface="Arial"/>
                <a:cs typeface="Arial"/>
              </a:rPr>
              <a:t> </a:t>
            </a:r>
            <a:r>
              <a:rPr sz="1071" dirty="0">
                <a:latin typeface="Arial"/>
                <a:cs typeface="Arial"/>
              </a:rPr>
              <a:t>especially</a:t>
            </a:r>
            <a:r>
              <a:rPr sz="1071" spc="-5" dirty="0">
                <a:latin typeface="Arial"/>
                <a:cs typeface="Arial"/>
              </a:rPr>
              <a:t> </a:t>
            </a:r>
            <a:r>
              <a:rPr sz="1071" dirty="0">
                <a:latin typeface="Arial"/>
                <a:cs typeface="Arial"/>
              </a:rPr>
              <a:t>when</a:t>
            </a:r>
            <a:r>
              <a:rPr sz="1071" spc="-15" dirty="0">
                <a:latin typeface="Arial"/>
                <a:cs typeface="Arial"/>
              </a:rPr>
              <a:t> </a:t>
            </a:r>
            <a:r>
              <a:rPr sz="1071" dirty="0">
                <a:latin typeface="Arial"/>
                <a:cs typeface="Arial"/>
              </a:rPr>
              <a:t>you</a:t>
            </a:r>
            <a:r>
              <a:rPr sz="1071" spc="-10" dirty="0">
                <a:latin typeface="Arial"/>
                <a:cs typeface="Arial"/>
              </a:rPr>
              <a:t> </a:t>
            </a:r>
            <a:r>
              <a:rPr sz="1071" dirty="0">
                <a:latin typeface="Arial"/>
                <a:cs typeface="Arial"/>
              </a:rPr>
              <a:t>need</a:t>
            </a:r>
            <a:r>
              <a:rPr sz="1071" spc="-10"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cool</a:t>
            </a:r>
            <a:r>
              <a:rPr sz="1071" spc="-5" dirty="0">
                <a:latin typeface="Arial"/>
                <a:cs typeface="Arial"/>
              </a:rPr>
              <a:t> </a:t>
            </a:r>
            <a:r>
              <a:rPr sz="1071" dirty="0">
                <a:latin typeface="Arial"/>
                <a:cs typeface="Arial"/>
              </a:rPr>
              <a:t>down</a:t>
            </a:r>
            <a:r>
              <a:rPr sz="1071" spc="-10" dirty="0">
                <a:latin typeface="Arial"/>
                <a:cs typeface="Arial"/>
              </a:rPr>
              <a:t> </a:t>
            </a:r>
            <a:r>
              <a:rPr sz="1071" dirty="0">
                <a:latin typeface="Arial"/>
                <a:cs typeface="Arial"/>
              </a:rPr>
              <a:t>your</a:t>
            </a:r>
            <a:r>
              <a:rPr sz="1071" spc="-10" dirty="0">
                <a:latin typeface="Arial"/>
                <a:cs typeface="Arial"/>
              </a:rPr>
              <a:t> </a:t>
            </a:r>
            <a:r>
              <a:rPr sz="1071" dirty="0">
                <a:latin typeface="Arial"/>
                <a:cs typeface="Arial"/>
              </a:rPr>
              <a:t>vehicle</a:t>
            </a:r>
            <a:r>
              <a:rPr sz="1071" spc="-10" dirty="0">
                <a:latin typeface="Arial"/>
                <a:cs typeface="Arial"/>
              </a:rPr>
              <a:t> </a:t>
            </a:r>
            <a:r>
              <a:rPr sz="1071" dirty="0">
                <a:latin typeface="Arial"/>
                <a:cs typeface="Arial"/>
              </a:rPr>
              <a:t>quickly</a:t>
            </a:r>
            <a:r>
              <a:rPr sz="1071" spc="-10" dirty="0">
                <a:latin typeface="Arial"/>
                <a:cs typeface="Arial"/>
              </a:rPr>
              <a:t> </a:t>
            </a:r>
            <a:r>
              <a:rPr sz="1071" dirty="0">
                <a:latin typeface="Arial"/>
                <a:cs typeface="Arial"/>
              </a:rPr>
              <a:t>as</a:t>
            </a:r>
            <a:r>
              <a:rPr sz="1071" spc="-10" dirty="0">
                <a:latin typeface="Arial"/>
                <a:cs typeface="Arial"/>
              </a:rPr>
              <a:t> </a:t>
            </a:r>
            <a:r>
              <a:rPr sz="1071" dirty="0">
                <a:latin typeface="Arial"/>
                <a:cs typeface="Arial"/>
              </a:rPr>
              <a:t>it</a:t>
            </a:r>
            <a:r>
              <a:rPr sz="1071" spc="-15" dirty="0">
                <a:latin typeface="Arial"/>
                <a:cs typeface="Arial"/>
              </a:rPr>
              <a:t> </a:t>
            </a:r>
            <a:r>
              <a:rPr sz="1071" dirty="0">
                <a:latin typeface="Arial"/>
                <a:cs typeface="Arial"/>
              </a:rPr>
              <a:t>circulates</a:t>
            </a:r>
            <a:r>
              <a:rPr sz="1071" spc="-10" dirty="0">
                <a:latin typeface="Arial"/>
                <a:cs typeface="Arial"/>
              </a:rPr>
              <a:t> </a:t>
            </a:r>
            <a:r>
              <a:rPr sz="1071" spc="-24" dirty="0">
                <a:latin typeface="Arial"/>
                <a:cs typeface="Arial"/>
              </a:rPr>
              <a:t>air </a:t>
            </a:r>
            <a:r>
              <a:rPr sz="1071" dirty="0">
                <a:latin typeface="Arial"/>
                <a:cs typeface="Arial"/>
              </a:rPr>
              <a:t>that</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already</a:t>
            </a:r>
            <a:r>
              <a:rPr sz="1071" spc="-19" dirty="0">
                <a:latin typeface="Arial"/>
                <a:cs typeface="Arial"/>
              </a:rPr>
              <a:t> </a:t>
            </a:r>
            <a:r>
              <a:rPr sz="1071" dirty="0">
                <a:latin typeface="Arial"/>
                <a:cs typeface="Arial"/>
              </a:rPr>
              <a:t>fresh</a:t>
            </a:r>
            <a:r>
              <a:rPr sz="1071" spc="-24"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when</a:t>
            </a:r>
            <a:r>
              <a:rPr sz="1071" spc="-24" dirty="0">
                <a:latin typeface="Arial"/>
                <a:cs typeface="Arial"/>
              </a:rPr>
              <a:t> </a:t>
            </a:r>
            <a:r>
              <a:rPr sz="1071" dirty="0">
                <a:latin typeface="Arial"/>
                <a:cs typeface="Arial"/>
              </a:rPr>
              <a:t>you</a:t>
            </a:r>
            <a:r>
              <a:rPr sz="1071" spc="-24"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driving</a:t>
            </a:r>
            <a:r>
              <a:rPr sz="1071" spc="-24" dirty="0">
                <a:latin typeface="Arial"/>
                <a:cs typeface="Arial"/>
              </a:rPr>
              <a:t> </a:t>
            </a:r>
            <a:r>
              <a:rPr sz="1071" dirty="0">
                <a:latin typeface="Arial"/>
                <a:cs typeface="Arial"/>
              </a:rPr>
              <a:t>through</a:t>
            </a:r>
            <a:r>
              <a:rPr sz="1071" spc="-24" dirty="0">
                <a:latin typeface="Arial"/>
                <a:cs typeface="Arial"/>
              </a:rPr>
              <a:t> </a:t>
            </a:r>
            <a:r>
              <a:rPr sz="1071" dirty="0">
                <a:latin typeface="Arial"/>
                <a:cs typeface="Arial"/>
              </a:rPr>
              <a:t>an</a:t>
            </a:r>
            <a:r>
              <a:rPr sz="1071" spc="-19" dirty="0">
                <a:latin typeface="Arial"/>
                <a:cs typeface="Arial"/>
              </a:rPr>
              <a:t> </a:t>
            </a:r>
            <a:r>
              <a:rPr sz="1071" dirty="0">
                <a:latin typeface="Arial"/>
                <a:cs typeface="Arial"/>
              </a:rPr>
              <a:t>environment</a:t>
            </a:r>
            <a:r>
              <a:rPr sz="1071" spc="-24" dirty="0">
                <a:latin typeface="Arial"/>
                <a:cs typeface="Arial"/>
              </a:rPr>
              <a:t> </a:t>
            </a:r>
            <a:r>
              <a:rPr sz="1071" dirty="0">
                <a:latin typeface="Arial"/>
                <a:cs typeface="Arial"/>
              </a:rPr>
              <a:t>with</a:t>
            </a:r>
            <a:r>
              <a:rPr sz="1071" spc="-19" dirty="0">
                <a:latin typeface="Arial"/>
                <a:cs typeface="Arial"/>
              </a:rPr>
              <a:t> </a:t>
            </a:r>
            <a:r>
              <a:rPr sz="1071" dirty="0">
                <a:latin typeface="Arial"/>
                <a:cs typeface="Arial"/>
              </a:rPr>
              <a:t>an</a:t>
            </a:r>
            <a:r>
              <a:rPr sz="1071" spc="-24" dirty="0">
                <a:latin typeface="Arial"/>
                <a:cs typeface="Arial"/>
              </a:rPr>
              <a:t> </a:t>
            </a:r>
            <a:r>
              <a:rPr sz="1071" dirty="0">
                <a:latin typeface="Arial"/>
                <a:cs typeface="Arial"/>
              </a:rPr>
              <a:t>undesired</a:t>
            </a:r>
            <a:r>
              <a:rPr sz="1071" spc="-24" dirty="0">
                <a:latin typeface="Arial"/>
                <a:cs typeface="Arial"/>
              </a:rPr>
              <a:t> </a:t>
            </a:r>
            <a:r>
              <a:rPr sz="1071" spc="-10" dirty="0">
                <a:latin typeface="Arial"/>
                <a:cs typeface="Arial"/>
              </a:rPr>
              <a:t>smell.</a:t>
            </a:r>
            <a:endParaRPr sz="1071">
              <a:latin typeface="Arial"/>
              <a:cs typeface="Arial"/>
            </a:endParaRPr>
          </a:p>
          <a:p>
            <a:pPr marL="12369" marR="4947" algn="just">
              <a:lnSpc>
                <a:spcPct val="143800"/>
              </a:lnSpc>
              <a:spcBef>
                <a:spcPts val="579"/>
              </a:spcBef>
            </a:pPr>
            <a:r>
              <a:rPr sz="1071" dirty="0">
                <a:latin typeface="Arial"/>
                <a:cs typeface="Arial"/>
              </a:rPr>
              <a:t>For</a:t>
            </a:r>
            <a:r>
              <a:rPr sz="1071" spc="-15" dirty="0">
                <a:latin typeface="Arial"/>
                <a:cs typeface="Arial"/>
              </a:rPr>
              <a:t> </a:t>
            </a:r>
            <a:r>
              <a:rPr sz="1071" dirty="0">
                <a:latin typeface="Arial"/>
                <a:cs typeface="Arial"/>
              </a:rPr>
              <a:t>defrost,</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blast</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dried</a:t>
            </a:r>
            <a:r>
              <a:rPr sz="1071" spc="-10" dirty="0">
                <a:latin typeface="Arial"/>
                <a:cs typeface="Arial"/>
              </a:rPr>
              <a:t> </a:t>
            </a:r>
            <a:r>
              <a:rPr sz="1071" dirty="0">
                <a:latin typeface="Arial"/>
                <a:cs typeface="Arial"/>
              </a:rPr>
              <a:t>conditioned</a:t>
            </a:r>
            <a:r>
              <a:rPr sz="1071" spc="-10"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directed</a:t>
            </a:r>
            <a:r>
              <a:rPr sz="1071" spc="-10" dirty="0">
                <a:latin typeface="Arial"/>
                <a:cs typeface="Arial"/>
              </a:rPr>
              <a:t> </a:t>
            </a:r>
            <a:r>
              <a:rPr sz="1071" dirty="0">
                <a:latin typeface="Arial"/>
                <a:cs typeface="Arial"/>
              </a:rPr>
              <a:t>towards</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windshield.</a:t>
            </a:r>
            <a:r>
              <a:rPr sz="1071" spc="-10" dirty="0">
                <a:latin typeface="Arial"/>
                <a:cs typeface="Arial"/>
              </a:rPr>
              <a:t> </a:t>
            </a:r>
            <a:r>
              <a:rPr sz="1071" dirty="0">
                <a:latin typeface="Arial"/>
                <a:cs typeface="Arial"/>
              </a:rPr>
              <a:t>Back</a:t>
            </a:r>
            <a:r>
              <a:rPr sz="1071" spc="-10" dirty="0">
                <a:latin typeface="Arial"/>
                <a:cs typeface="Arial"/>
              </a:rPr>
              <a:t> </a:t>
            </a:r>
            <a:r>
              <a:rPr sz="1071" dirty="0">
                <a:latin typeface="Arial"/>
                <a:cs typeface="Arial"/>
              </a:rPr>
              <a:t>when</a:t>
            </a:r>
            <a:r>
              <a:rPr sz="1071" spc="-10" dirty="0">
                <a:latin typeface="Arial"/>
                <a:cs typeface="Arial"/>
              </a:rPr>
              <a:t> </a:t>
            </a:r>
            <a:r>
              <a:rPr sz="1071" dirty="0">
                <a:latin typeface="Arial"/>
                <a:cs typeface="Arial"/>
              </a:rPr>
              <a:t>not</a:t>
            </a:r>
            <a:r>
              <a:rPr sz="1071" spc="-10" dirty="0">
                <a:latin typeface="Arial"/>
                <a:cs typeface="Arial"/>
              </a:rPr>
              <a:t> </a:t>
            </a:r>
            <a:r>
              <a:rPr sz="1071" spc="-24" dirty="0">
                <a:latin typeface="Arial"/>
                <a:cs typeface="Arial"/>
              </a:rPr>
              <a:t>all </a:t>
            </a:r>
            <a:r>
              <a:rPr sz="1071" dirty="0">
                <a:latin typeface="Arial"/>
                <a:cs typeface="Arial"/>
              </a:rPr>
              <a:t>cars</a:t>
            </a:r>
            <a:r>
              <a:rPr sz="1071" spc="-5" dirty="0">
                <a:latin typeface="Arial"/>
                <a:cs typeface="Arial"/>
              </a:rPr>
              <a:t> </a:t>
            </a:r>
            <a:r>
              <a:rPr sz="1071" dirty="0">
                <a:latin typeface="Arial"/>
                <a:cs typeface="Arial"/>
              </a:rPr>
              <a:t>had</a:t>
            </a:r>
            <a:r>
              <a:rPr sz="1071" spc="-10" dirty="0">
                <a:latin typeface="Arial"/>
                <a:cs typeface="Arial"/>
              </a:rPr>
              <a:t> </a:t>
            </a:r>
            <a:r>
              <a:rPr sz="1071" dirty="0">
                <a:latin typeface="Arial"/>
                <a:cs typeface="Arial"/>
              </a:rPr>
              <a:t>air</a:t>
            </a:r>
            <a:r>
              <a:rPr sz="1071" spc="-5" dirty="0">
                <a:latin typeface="Arial"/>
                <a:cs typeface="Arial"/>
              </a:rPr>
              <a:t> </a:t>
            </a:r>
            <a:r>
              <a:rPr sz="1071" dirty="0">
                <a:latin typeface="Arial"/>
                <a:cs typeface="Arial"/>
              </a:rPr>
              <a:t>conditioning,</a:t>
            </a:r>
            <a:r>
              <a:rPr sz="1071" spc="-10" dirty="0">
                <a:latin typeface="Arial"/>
                <a:cs typeface="Arial"/>
              </a:rPr>
              <a:t> </a:t>
            </a:r>
            <a:r>
              <a:rPr sz="1071" dirty="0">
                <a:latin typeface="Arial"/>
                <a:cs typeface="Arial"/>
              </a:rPr>
              <a:t>people</a:t>
            </a:r>
            <a:r>
              <a:rPr sz="1071" spc="-10" dirty="0">
                <a:latin typeface="Arial"/>
                <a:cs typeface="Arial"/>
              </a:rPr>
              <a:t> </a:t>
            </a:r>
            <a:r>
              <a:rPr sz="1071" dirty="0">
                <a:latin typeface="Arial"/>
                <a:cs typeface="Arial"/>
              </a:rPr>
              <a:t>used</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heater</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defrost</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windshield.</a:t>
            </a:r>
            <a:r>
              <a:rPr sz="1071" spc="-10" dirty="0">
                <a:latin typeface="Arial"/>
                <a:cs typeface="Arial"/>
              </a:rPr>
              <a:t> </a:t>
            </a:r>
            <a:r>
              <a:rPr sz="1071" dirty="0">
                <a:latin typeface="Arial"/>
                <a:cs typeface="Arial"/>
              </a:rPr>
              <a:t>Know</a:t>
            </a:r>
            <a:r>
              <a:rPr sz="1071" spc="-5" dirty="0">
                <a:latin typeface="Arial"/>
                <a:cs typeface="Arial"/>
              </a:rPr>
              <a:t> </a:t>
            </a:r>
            <a:r>
              <a:rPr sz="1071" dirty="0">
                <a:latin typeface="Arial"/>
                <a:cs typeface="Arial"/>
              </a:rPr>
              <a:t>that</a:t>
            </a:r>
            <a:r>
              <a:rPr sz="1071" spc="-5" dirty="0">
                <a:latin typeface="Arial"/>
                <a:cs typeface="Arial"/>
              </a:rPr>
              <a:t> </a:t>
            </a:r>
            <a:r>
              <a:rPr sz="1071" spc="-10" dirty="0">
                <a:latin typeface="Arial"/>
                <a:cs typeface="Arial"/>
              </a:rPr>
              <a:t>defrosting </a:t>
            </a:r>
            <a:r>
              <a:rPr sz="1071" dirty="0">
                <a:latin typeface="Arial"/>
                <a:cs typeface="Arial"/>
              </a:rPr>
              <a:t>your</a:t>
            </a:r>
            <a:r>
              <a:rPr sz="1071" spc="24" dirty="0">
                <a:latin typeface="Arial"/>
                <a:cs typeface="Arial"/>
              </a:rPr>
              <a:t> </a:t>
            </a:r>
            <a:r>
              <a:rPr sz="1071" dirty="0">
                <a:latin typeface="Arial"/>
                <a:cs typeface="Arial"/>
              </a:rPr>
              <a:t>windshield</a:t>
            </a:r>
            <a:r>
              <a:rPr sz="1071" spc="3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not</a:t>
            </a:r>
            <a:r>
              <a:rPr sz="1071" spc="24" dirty="0">
                <a:latin typeface="Arial"/>
                <a:cs typeface="Arial"/>
              </a:rPr>
              <a:t> </a:t>
            </a:r>
            <a:r>
              <a:rPr sz="1071" dirty="0">
                <a:latin typeface="Arial"/>
                <a:cs typeface="Arial"/>
              </a:rPr>
              <a:t>just</a:t>
            </a:r>
            <a:r>
              <a:rPr sz="1071" spc="34"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job</a:t>
            </a:r>
            <a:r>
              <a:rPr sz="1071" spc="34" dirty="0">
                <a:latin typeface="Arial"/>
                <a:cs typeface="Arial"/>
              </a:rPr>
              <a:t> </a:t>
            </a:r>
            <a:r>
              <a:rPr sz="1071" dirty="0">
                <a:latin typeface="Arial"/>
                <a:cs typeface="Arial"/>
              </a:rPr>
              <a:t>for</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heater.</a:t>
            </a:r>
            <a:r>
              <a:rPr sz="1071" spc="34"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involves</a:t>
            </a:r>
            <a:r>
              <a:rPr sz="1071" spc="34" dirty="0">
                <a:latin typeface="Arial"/>
                <a:cs typeface="Arial"/>
              </a:rPr>
              <a:t> </a:t>
            </a:r>
            <a:r>
              <a:rPr sz="1071" dirty="0">
                <a:latin typeface="Arial"/>
                <a:cs typeface="Arial"/>
              </a:rPr>
              <a:t>both</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heater</a:t>
            </a:r>
            <a:r>
              <a:rPr sz="1071" spc="29"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conditioner</a:t>
            </a:r>
            <a:r>
              <a:rPr sz="1071" spc="29" dirty="0">
                <a:latin typeface="Arial"/>
                <a:cs typeface="Arial"/>
              </a:rPr>
              <a:t> </a:t>
            </a:r>
            <a:r>
              <a:rPr sz="1071" spc="-24" dirty="0">
                <a:latin typeface="Arial"/>
                <a:cs typeface="Arial"/>
              </a:rPr>
              <a:t>to </a:t>
            </a:r>
            <a:r>
              <a:rPr sz="1071" dirty="0">
                <a:latin typeface="Arial"/>
                <a:cs typeface="Arial"/>
              </a:rPr>
              <a:t>create</a:t>
            </a:r>
            <a:r>
              <a:rPr sz="1071" spc="-15"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mix</a:t>
            </a:r>
            <a:r>
              <a:rPr sz="1071" spc="-19"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air</a:t>
            </a:r>
            <a:r>
              <a:rPr sz="1071" spc="-10" dirty="0">
                <a:latin typeface="Arial"/>
                <a:cs typeface="Arial"/>
              </a:rPr>
              <a:t> </a:t>
            </a:r>
            <a:r>
              <a:rPr sz="1071" dirty="0">
                <a:latin typeface="Arial"/>
                <a:cs typeface="Arial"/>
              </a:rPr>
              <a:t>that</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both</a:t>
            </a:r>
            <a:r>
              <a:rPr sz="1071" spc="-15" dirty="0">
                <a:latin typeface="Arial"/>
                <a:cs typeface="Arial"/>
              </a:rPr>
              <a:t> </a:t>
            </a:r>
            <a:r>
              <a:rPr sz="1071" dirty="0">
                <a:latin typeface="Arial"/>
                <a:cs typeface="Arial"/>
              </a:rPr>
              <a:t>warm</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dry</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get</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job</a:t>
            </a:r>
            <a:r>
              <a:rPr sz="1071" spc="-10" dirty="0">
                <a:latin typeface="Arial"/>
                <a:cs typeface="Arial"/>
              </a:rPr>
              <a:t> </a:t>
            </a:r>
            <a:r>
              <a:rPr sz="1071" dirty="0">
                <a:latin typeface="Arial"/>
                <a:cs typeface="Arial"/>
              </a:rPr>
              <a:t>done</a:t>
            </a:r>
            <a:r>
              <a:rPr sz="1071" spc="-15" dirty="0">
                <a:latin typeface="Arial"/>
                <a:cs typeface="Arial"/>
              </a:rPr>
              <a:t> </a:t>
            </a:r>
            <a:r>
              <a:rPr sz="1071" spc="-10" dirty="0">
                <a:latin typeface="Arial"/>
                <a:cs typeface="Arial"/>
              </a:rPr>
              <a:t>faster.</a:t>
            </a:r>
            <a:endParaRPr sz="1071">
              <a:latin typeface="Arial"/>
              <a:cs typeface="Arial"/>
            </a:endParaRPr>
          </a:p>
          <a:p>
            <a:pPr marL="12369" marR="4947" indent="-618" algn="just">
              <a:lnSpc>
                <a:spcPct val="143700"/>
              </a:lnSpc>
              <a:spcBef>
                <a:spcPts val="584"/>
              </a:spcBef>
            </a:pPr>
            <a:r>
              <a:rPr sz="1071" dirty="0">
                <a:latin typeface="Arial"/>
                <a:cs typeface="Arial"/>
              </a:rPr>
              <a:t>Some</a:t>
            </a:r>
            <a:r>
              <a:rPr sz="1071" spc="-29" dirty="0">
                <a:latin typeface="Arial"/>
                <a:cs typeface="Arial"/>
              </a:rPr>
              <a:t> </a:t>
            </a:r>
            <a:r>
              <a:rPr sz="1071" dirty="0">
                <a:latin typeface="Arial"/>
                <a:cs typeface="Arial"/>
              </a:rPr>
              <a:t>advanced</a:t>
            </a:r>
            <a:r>
              <a:rPr sz="1071" spc="-24" dirty="0">
                <a:latin typeface="Arial"/>
                <a:cs typeface="Arial"/>
              </a:rPr>
              <a:t> </a:t>
            </a:r>
            <a:r>
              <a:rPr sz="1071" dirty="0">
                <a:latin typeface="Arial"/>
                <a:cs typeface="Arial"/>
              </a:rPr>
              <a:t>systems</a:t>
            </a:r>
            <a:r>
              <a:rPr sz="1071" spc="-24" dirty="0">
                <a:latin typeface="Arial"/>
                <a:cs typeface="Arial"/>
              </a:rPr>
              <a:t> </a:t>
            </a:r>
            <a:r>
              <a:rPr sz="1071" dirty="0">
                <a:latin typeface="Arial"/>
                <a:cs typeface="Arial"/>
              </a:rPr>
              <a:t>have</a:t>
            </a:r>
            <a:r>
              <a:rPr sz="1071" spc="-29" dirty="0">
                <a:latin typeface="Arial"/>
                <a:cs typeface="Arial"/>
              </a:rPr>
              <a:t> </a:t>
            </a:r>
            <a:r>
              <a:rPr sz="1071" dirty="0">
                <a:latin typeface="Arial"/>
                <a:cs typeface="Arial"/>
              </a:rPr>
              <a:t>permanent</a:t>
            </a:r>
            <a:r>
              <a:rPr sz="1071" spc="-24" dirty="0">
                <a:latin typeface="Arial"/>
                <a:cs typeface="Arial"/>
              </a:rPr>
              <a:t> </a:t>
            </a:r>
            <a:r>
              <a:rPr sz="1071" dirty="0">
                <a:latin typeface="Arial"/>
                <a:cs typeface="Arial"/>
              </a:rPr>
              <a:t>defroster</a:t>
            </a:r>
            <a:r>
              <a:rPr sz="1071" spc="-24" dirty="0">
                <a:latin typeface="Arial"/>
                <a:cs typeface="Arial"/>
              </a:rPr>
              <a:t> </a:t>
            </a:r>
            <a:r>
              <a:rPr sz="1071" dirty="0">
                <a:latin typeface="Arial"/>
                <a:cs typeface="Arial"/>
              </a:rPr>
              <a:t>nozzles</a:t>
            </a:r>
            <a:r>
              <a:rPr sz="1071" spc="-2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deal</a:t>
            </a:r>
            <a:r>
              <a:rPr sz="1071" spc="-15"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fogging</a:t>
            </a:r>
            <a:r>
              <a:rPr sz="1071" spc="-24" dirty="0">
                <a:latin typeface="Arial"/>
                <a:cs typeface="Arial"/>
              </a:rPr>
              <a:t> </a:t>
            </a:r>
            <a:r>
              <a:rPr sz="1071" dirty="0">
                <a:latin typeface="Arial"/>
                <a:cs typeface="Arial"/>
              </a:rPr>
              <a:t>effect</a:t>
            </a:r>
            <a:r>
              <a:rPr sz="1071" spc="-29" dirty="0">
                <a:latin typeface="Arial"/>
                <a:cs typeface="Arial"/>
              </a:rPr>
              <a:t> </a:t>
            </a:r>
            <a:r>
              <a:rPr sz="1071" dirty="0">
                <a:latin typeface="Arial"/>
                <a:cs typeface="Arial"/>
              </a:rPr>
              <a:t>in</a:t>
            </a:r>
            <a:r>
              <a:rPr sz="1071" spc="-34" dirty="0">
                <a:latin typeface="Arial"/>
                <a:cs typeface="Arial"/>
              </a:rPr>
              <a:t> </a:t>
            </a:r>
            <a:r>
              <a:rPr sz="1071" spc="-24" dirty="0">
                <a:latin typeface="Arial"/>
                <a:cs typeface="Arial"/>
              </a:rPr>
              <a:t>the </a:t>
            </a:r>
            <a:r>
              <a:rPr sz="1071" dirty="0">
                <a:latin typeface="Arial"/>
                <a:cs typeface="Arial"/>
              </a:rPr>
              <a:t>windscreen</a:t>
            </a:r>
            <a:r>
              <a:rPr sz="1071" spc="273" dirty="0">
                <a:latin typeface="Arial"/>
                <a:cs typeface="Arial"/>
              </a:rPr>
              <a:t> </a:t>
            </a:r>
            <a:r>
              <a:rPr sz="1071" dirty="0">
                <a:latin typeface="Arial"/>
                <a:cs typeface="Arial"/>
              </a:rPr>
              <a:t>and</a:t>
            </a:r>
            <a:r>
              <a:rPr sz="1071" spc="278" dirty="0">
                <a:latin typeface="Arial"/>
                <a:cs typeface="Arial"/>
              </a:rPr>
              <a:t> </a:t>
            </a:r>
            <a:r>
              <a:rPr sz="1071" dirty="0">
                <a:latin typeface="Arial"/>
                <a:cs typeface="Arial"/>
              </a:rPr>
              <a:t>side</a:t>
            </a:r>
            <a:r>
              <a:rPr sz="1071" spc="282" dirty="0">
                <a:latin typeface="Arial"/>
                <a:cs typeface="Arial"/>
              </a:rPr>
              <a:t> </a:t>
            </a:r>
            <a:r>
              <a:rPr sz="1071" dirty="0">
                <a:latin typeface="Arial"/>
                <a:cs typeface="Arial"/>
              </a:rPr>
              <a:t>windows</a:t>
            </a:r>
            <a:r>
              <a:rPr sz="1071" spc="282" dirty="0">
                <a:latin typeface="Arial"/>
                <a:cs typeface="Arial"/>
              </a:rPr>
              <a:t> </a:t>
            </a:r>
            <a:r>
              <a:rPr sz="1071" dirty="0">
                <a:latin typeface="Arial"/>
                <a:cs typeface="Arial"/>
              </a:rPr>
              <a:t>based</a:t>
            </a:r>
            <a:r>
              <a:rPr sz="1071" spc="278" dirty="0">
                <a:latin typeface="Arial"/>
                <a:cs typeface="Arial"/>
              </a:rPr>
              <a:t> </a:t>
            </a:r>
            <a:r>
              <a:rPr sz="1071" dirty="0">
                <a:latin typeface="Arial"/>
                <a:cs typeface="Arial"/>
              </a:rPr>
              <a:t>on</a:t>
            </a:r>
            <a:r>
              <a:rPr sz="1071" spc="278" dirty="0">
                <a:latin typeface="Arial"/>
                <a:cs typeface="Arial"/>
              </a:rPr>
              <a:t> </a:t>
            </a:r>
            <a:r>
              <a:rPr sz="1071" dirty="0">
                <a:latin typeface="Arial"/>
                <a:cs typeface="Arial"/>
              </a:rPr>
              <a:t>the</a:t>
            </a:r>
            <a:r>
              <a:rPr sz="1071" spc="282" dirty="0">
                <a:latin typeface="Arial"/>
                <a:cs typeface="Arial"/>
              </a:rPr>
              <a:t> </a:t>
            </a:r>
            <a:r>
              <a:rPr sz="1071" dirty="0">
                <a:latin typeface="Arial"/>
                <a:cs typeface="Arial"/>
              </a:rPr>
              <a:t>dew</a:t>
            </a:r>
            <a:r>
              <a:rPr sz="1071" spc="278" dirty="0">
                <a:latin typeface="Arial"/>
                <a:cs typeface="Arial"/>
              </a:rPr>
              <a:t> </a:t>
            </a:r>
            <a:r>
              <a:rPr sz="1071" dirty="0">
                <a:latin typeface="Arial"/>
                <a:cs typeface="Arial"/>
              </a:rPr>
              <a:t>point</a:t>
            </a:r>
            <a:r>
              <a:rPr sz="1071" spc="282" dirty="0">
                <a:latin typeface="Arial"/>
                <a:cs typeface="Arial"/>
              </a:rPr>
              <a:t> </a:t>
            </a:r>
            <a:r>
              <a:rPr sz="1071" dirty="0">
                <a:latin typeface="Arial"/>
                <a:cs typeface="Arial"/>
              </a:rPr>
              <a:t>sensor.</a:t>
            </a:r>
            <a:r>
              <a:rPr sz="1071" spc="282" dirty="0">
                <a:latin typeface="Arial"/>
                <a:cs typeface="Arial"/>
              </a:rPr>
              <a:t> </a:t>
            </a:r>
            <a:r>
              <a:rPr sz="1071" dirty="0">
                <a:latin typeface="Arial"/>
                <a:cs typeface="Arial"/>
              </a:rPr>
              <a:t>It</a:t>
            </a:r>
            <a:r>
              <a:rPr sz="1071" spc="287" dirty="0">
                <a:latin typeface="Arial"/>
                <a:cs typeface="Arial"/>
              </a:rPr>
              <a:t> </a:t>
            </a:r>
            <a:r>
              <a:rPr sz="1071" dirty="0">
                <a:latin typeface="Arial"/>
                <a:cs typeface="Arial"/>
              </a:rPr>
              <a:t>always</a:t>
            </a:r>
            <a:r>
              <a:rPr sz="1071" spc="282" dirty="0">
                <a:latin typeface="Arial"/>
                <a:cs typeface="Arial"/>
              </a:rPr>
              <a:t> </a:t>
            </a:r>
            <a:r>
              <a:rPr sz="1071" dirty="0">
                <a:latin typeface="Arial"/>
                <a:cs typeface="Arial"/>
              </a:rPr>
              <a:t>keeps</a:t>
            </a:r>
            <a:r>
              <a:rPr sz="1071" spc="287" dirty="0">
                <a:latin typeface="Arial"/>
                <a:cs typeface="Arial"/>
              </a:rPr>
              <a:t> </a:t>
            </a:r>
            <a:r>
              <a:rPr sz="1071" dirty="0">
                <a:latin typeface="Arial"/>
                <a:cs typeface="Arial"/>
              </a:rPr>
              <a:t>the</a:t>
            </a:r>
            <a:r>
              <a:rPr sz="1071" spc="278" dirty="0">
                <a:latin typeface="Arial"/>
                <a:cs typeface="Arial"/>
              </a:rPr>
              <a:t> </a:t>
            </a:r>
            <a:r>
              <a:rPr sz="1071" spc="-10" dirty="0">
                <a:latin typeface="Arial"/>
                <a:cs typeface="Arial"/>
              </a:rPr>
              <a:t>front </a:t>
            </a:r>
            <a:r>
              <a:rPr sz="1071" dirty="0">
                <a:latin typeface="Arial"/>
                <a:cs typeface="Arial"/>
              </a:rPr>
              <a:t>windscreen</a:t>
            </a:r>
            <a:r>
              <a:rPr sz="1071" spc="-68" dirty="0">
                <a:latin typeface="Arial"/>
                <a:cs typeface="Arial"/>
              </a:rPr>
              <a:t> </a:t>
            </a:r>
            <a:r>
              <a:rPr sz="1071" spc="-10" dirty="0">
                <a:latin typeface="Arial"/>
                <a:cs typeface="Arial"/>
              </a:rPr>
              <a:t>clear.</a:t>
            </a:r>
            <a:endParaRPr sz="1071">
              <a:latin typeface="Arial"/>
              <a:cs typeface="Arial"/>
            </a:endParaRPr>
          </a:p>
          <a:p>
            <a:pPr marL="12369" algn="just">
              <a:spcBef>
                <a:spcPts val="1149"/>
              </a:spcBef>
            </a:pPr>
            <a:r>
              <a:rPr sz="1071" b="1" dirty="0">
                <a:latin typeface="Arial"/>
                <a:cs typeface="Arial"/>
              </a:rPr>
              <a:t>4.4</a:t>
            </a:r>
            <a:r>
              <a:rPr sz="1071" b="1" spc="355" dirty="0">
                <a:latin typeface="Arial"/>
                <a:cs typeface="Arial"/>
              </a:rPr>
              <a:t>   </a:t>
            </a:r>
            <a:r>
              <a:rPr sz="1071" b="1" dirty="0">
                <a:latin typeface="Arial"/>
                <a:cs typeface="Arial"/>
              </a:rPr>
              <a:t>Zone</a:t>
            </a:r>
            <a:r>
              <a:rPr sz="1071" b="1" spc="5" dirty="0">
                <a:latin typeface="Arial"/>
                <a:cs typeface="Arial"/>
              </a:rPr>
              <a:t> </a:t>
            </a:r>
            <a:r>
              <a:rPr sz="1071" b="1" spc="-10" dirty="0">
                <a:latin typeface="Arial"/>
                <a:cs typeface="Arial"/>
              </a:rPr>
              <a:t>Control</a:t>
            </a:r>
            <a:endParaRPr sz="1071">
              <a:latin typeface="Arial"/>
              <a:cs typeface="Arial"/>
            </a:endParaRPr>
          </a:p>
          <a:p>
            <a:pPr marL="12369" marR="5566" algn="just">
              <a:lnSpc>
                <a:spcPct val="143600"/>
              </a:lnSpc>
              <a:spcBef>
                <a:spcPts val="584"/>
              </a:spcBef>
            </a:pPr>
            <a:r>
              <a:rPr sz="1071" dirty="0">
                <a:latin typeface="Arial"/>
                <a:cs typeface="Arial"/>
              </a:rPr>
              <a:t>By</a:t>
            </a:r>
            <a:r>
              <a:rPr sz="1071" spc="10" dirty="0">
                <a:latin typeface="Arial"/>
                <a:cs typeface="Arial"/>
              </a:rPr>
              <a:t> </a:t>
            </a:r>
            <a:r>
              <a:rPr sz="1071" dirty="0">
                <a:latin typeface="Arial"/>
                <a:cs typeface="Arial"/>
              </a:rPr>
              <a:t>default,</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car</a:t>
            </a:r>
            <a:r>
              <a:rPr sz="1071" spc="5" dirty="0">
                <a:latin typeface="Arial"/>
                <a:cs typeface="Arial"/>
              </a:rPr>
              <a:t> </a:t>
            </a:r>
            <a:r>
              <a:rPr sz="1071" dirty="0">
                <a:latin typeface="Arial"/>
                <a:cs typeface="Arial"/>
              </a:rPr>
              <a:t>climate</a:t>
            </a:r>
            <a:r>
              <a:rPr sz="1071" spc="10" dirty="0">
                <a:latin typeface="Arial"/>
                <a:cs typeface="Arial"/>
              </a:rPr>
              <a:t> </a:t>
            </a:r>
            <a:r>
              <a:rPr sz="1071" dirty="0">
                <a:latin typeface="Arial"/>
                <a:cs typeface="Arial"/>
              </a:rPr>
              <a:t>control</a:t>
            </a:r>
            <a:r>
              <a:rPr sz="1071" spc="15"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a</a:t>
            </a:r>
            <a:r>
              <a:rPr sz="1071" spc="10" dirty="0">
                <a:latin typeface="Arial"/>
                <a:cs typeface="Arial"/>
              </a:rPr>
              <a:t> </a:t>
            </a:r>
            <a:r>
              <a:rPr sz="1071" spc="-10" dirty="0">
                <a:latin typeface="Arial"/>
                <a:cs typeface="Arial"/>
              </a:rPr>
              <a:t>single-</a:t>
            </a:r>
            <a:r>
              <a:rPr sz="1071" dirty="0">
                <a:latin typeface="Arial"/>
                <a:cs typeface="Arial"/>
              </a:rPr>
              <a:t>zone</a:t>
            </a:r>
            <a:r>
              <a:rPr sz="1071" spc="10" dirty="0">
                <a:latin typeface="Arial"/>
                <a:cs typeface="Arial"/>
              </a:rPr>
              <a:t> </a:t>
            </a:r>
            <a:r>
              <a:rPr sz="1071" dirty="0">
                <a:latin typeface="Arial"/>
                <a:cs typeface="Arial"/>
              </a:rPr>
              <a:t>system.</a:t>
            </a:r>
            <a:r>
              <a:rPr sz="1071" spc="10" dirty="0">
                <a:latin typeface="Arial"/>
                <a:cs typeface="Arial"/>
              </a:rPr>
              <a:t> </a:t>
            </a:r>
            <a:r>
              <a:rPr sz="1071" dirty="0">
                <a:latin typeface="Arial"/>
                <a:cs typeface="Arial"/>
              </a:rPr>
              <a:t>That</a:t>
            </a:r>
            <a:r>
              <a:rPr sz="1071" spc="10" dirty="0">
                <a:latin typeface="Arial"/>
                <a:cs typeface="Arial"/>
              </a:rPr>
              <a:t> </a:t>
            </a:r>
            <a:r>
              <a:rPr sz="1071" dirty="0">
                <a:latin typeface="Arial"/>
                <a:cs typeface="Arial"/>
              </a:rPr>
              <a:t>means</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entire</a:t>
            </a:r>
            <a:r>
              <a:rPr sz="1071" spc="10" dirty="0">
                <a:latin typeface="Arial"/>
                <a:cs typeface="Arial"/>
              </a:rPr>
              <a:t> </a:t>
            </a:r>
            <a:r>
              <a:rPr sz="1071" dirty="0">
                <a:latin typeface="Arial"/>
                <a:cs typeface="Arial"/>
              </a:rPr>
              <a:t>cabin</a:t>
            </a:r>
            <a:r>
              <a:rPr sz="1071" spc="10"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set</a:t>
            </a:r>
            <a:r>
              <a:rPr sz="1071" spc="10" dirty="0">
                <a:latin typeface="Arial"/>
                <a:cs typeface="Arial"/>
              </a:rPr>
              <a:t> </a:t>
            </a:r>
            <a:r>
              <a:rPr sz="1071" spc="-24" dirty="0">
                <a:latin typeface="Arial"/>
                <a:cs typeface="Arial"/>
              </a:rPr>
              <a:t>to </a:t>
            </a:r>
            <a:r>
              <a:rPr sz="1071" dirty="0">
                <a:latin typeface="Arial"/>
                <a:cs typeface="Arial"/>
              </a:rPr>
              <a:t>a</a:t>
            </a:r>
            <a:r>
              <a:rPr sz="1071" spc="122" dirty="0">
                <a:latin typeface="Arial"/>
                <a:cs typeface="Arial"/>
              </a:rPr>
              <a:t> </a:t>
            </a:r>
            <a:r>
              <a:rPr sz="1071" dirty="0">
                <a:latin typeface="Arial"/>
                <a:cs typeface="Arial"/>
              </a:rPr>
              <a:t>single</a:t>
            </a:r>
            <a:r>
              <a:rPr sz="1071" spc="122" dirty="0">
                <a:latin typeface="Arial"/>
                <a:cs typeface="Arial"/>
              </a:rPr>
              <a:t> </a:t>
            </a:r>
            <a:r>
              <a:rPr sz="1071" dirty="0">
                <a:latin typeface="Arial"/>
                <a:cs typeface="Arial"/>
              </a:rPr>
              <a:t>temperature</a:t>
            </a:r>
            <a:r>
              <a:rPr sz="1071" spc="122" dirty="0">
                <a:latin typeface="Arial"/>
                <a:cs typeface="Arial"/>
              </a:rPr>
              <a:t> </a:t>
            </a:r>
            <a:r>
              <a:rPr sz="1071" dirty="0">
                <a:latin typeface="Arial"/>
                <a:cs typeface="Arial"/>
              </a:rPr>
              <a:t>setting.</a:t>
            </a:r>
            <a:r>
              <a:rPr sz="1071" spc="122" dirty="0">
                <a:latin typeface="Arial"/>
                <a:cs typeface="Arial"/>
              </a:rPr>
              <a:t> </a:t>
            </a:r>
            <a:r>
              <a:rPr sz="1071" dirty="0">
                <a:latin typeface="Arial"/>
                <a:cs typeface="Arial"/>
              </a:rPr>
              <a:t>This</a:t>
            </a:r>
            <a:r>
              <a:rPr sz="1071" spc="122" dirty="0">
                <a:latin typeface="Arial"/>
                <a:cs typeface="Arial"/>
              </a:rPr>
              <a:t> </a:t>
            </a:r>
            <a:r>
              <a:rPr sz="1071" dirty="0">
                <a:latin typeface="Arial"/>
                <a:cs typeface="Arial"/>
              </a:rPr>
              <a:t>may</a:t>
            </a:r>
            <a:r>
              <a:rPr sz="1071" spc="122" dirty="0">
                <a:latin typeface="Arial"/>
                <a:cs typeface="Arial"/>
              </a:rPr>
              <a:t> </a:t>
            </a:r>
            <a:r>
              <a:rPr sz="1071" dirty="0">
                <a:latin typeface="Arial"/>
                <a:cs typeface="Arial"/>
              </a:rPr>
              <a:t>cause</a:t>
            </a:r>
            <a:r>
              <a:rPr sz="1071" spc="122" dirty="0">
                <a:latin typeface="Arial"/>
                <a:cs typeface="Arial"/>
              </a:rPr>
              <a:t> </a:t>
            </a:r>
            <a:r>
              <a:rPr sz="1071" dirty="0">
                <a:latin typeface="Arial"/>
                <a:cs typeface="Arial"/>
              </a:rPr>
              <a:t>different</a:t>
            </a:r>
            <a:r>
              <a:rPr sz="1071" spc="122" dirty="0">
                <a:latin typeface="Arial"/>
                <a:cs typeface="Arial"/>
              </a:rPr>
              <a:t> </a:t>
            </a:r>
            <a:r>
              <a:rPr sz="1071" dirty="0">
                <a:latin typeface="Arial"/>
                <a:cs typeface="Arial"/>
              </a:rPr>
              <a:t>comfort</a:t>
            </a:r>
            <a:r>
              <a:rPr sz="1071" spc="127" dirty="0">
                <a:latin typeface="Arial"/>
                <a:cs typeface="Arial"/>
              </a:rPr>
              <a:t> </a:t>
            </a:r>
            <a:r>
              <a:rPr sz="1071" dirty="0">
                <a:latin typeface="Arial"/>
                <a:cs typeface="Arial"/>
              </a:rPr>
              <a:t>levels</a:t>
            </a:r>
            <a:r>
              <a:rPr sz="1071" spc="117" dirty="0">
                <a:latin typeface="Arial"/>
                <a:cs typeface="Arial"/>
              </a:rPr>
              <a:t> </a:t>
            </a:r>
            <a:r>
              <a:rPr sz="1071" dirty="0">
                <a:latin typeface="Arial"/>
                <a:cs typeface="Arial"/>
              </a:rPr>
              <a:t>to</a:t>
            </a:r>
            <a:r>
              <a:rPr sz="1071" spc="122" dirty="0">
                <a:latin typeface="Arial"/>
                <a:cs typeface="Arial"/>
              </a:rPr>
              <a:t> </a:t>
            </a:r>
            <a:r>
              <a:rPr sz="1071" dirty="0">
                <a:latin typeface="Arial"/>
                <a:cs typeface="Arial"/>
              </a:rPr>
              <a:t>individuals</a:t>
            </a:r>
            <a:r>
              <a:rPr sz="1071" spc="122" dirty="0">
                <a:latin typeface="Arial"/>
                <a:cs typeface="Arial"/>
              </a:rPr>
              <a:t> </a:t>
            </a:r>
            <a:r>
              <a:rPr sz="1071" dirty="0">
                <a:latin typeface="Arial"/>
                <a:cs typeface="Arial"/>
              </a:rPr>
              <a:t>riding</a:t>
            </a:r>
            <a:r>
              <a:rPr sz="1071" spc="127" dirty="0">
                <a:latin typeface="Arial"/>
                <a:cs typeface="Arial"/>
              </a:rPr>
              <a:t> </a:t>
            </a:r>
            <a:r>
              <a:rPr sz="1071" spc="-24" dirty="0">
                <a:latin typeface="Arial"/>
                <a:cs typeface="Arial"/>
              </a:rPr>
              <a:t>the </a:t>
            </a:r>
            <a:r>
              <a:rPr sz="1071" dirty="0">
                <a:latin typeface="Arial"/>
                <a:cs typeface="Arial"/>
              </a:rPr>
              <a:t>vehicle</a:t>
            </a:r>
            <a:r>
              <a:rPr sz="1071" spc="-24" dirty="0">
                <a:latin typeface="Arial"/>
                <a:cs typeface="Arial"/>
              </a:rPr>
              <a:t> </a:t>
            </a:r>
            <a:r>
              <a:rPr sz="1071" dirty="0">
                <a:latin typeface="Arial"/>
                <a:cs typeface="Arial"/>
              </a:rPr>
              <a:t>-</a:t>
            </a:r>
            <a:r>
              <a:rPr sz="1071" spc="-24" dirty="0">
                <a:latin typeface="Arial"/>
                <a:cs typeface="Arial"/>
              </a:rPr>
              <a:t> </a:t>
            </a:r>
            <a:r>
              <a:rPr sz="1071" dirty="0">
                <a:latin typeface="Arial"/>
                <a:cs typeface="Arial"/>
              </a:rPr>
              <a:t>some</a:t>
            </a:r>
            <a:r>
              <a:rPr sz="1071" spc="-19" dirty="0">
                <a:latin typeface="Arial"/>
                <a:cs typeface="Arial"/>
              </a:rPr>
              <a:t> </a:t>
            </a:r>
            <a:r>
              <a:rPr sz="1071" dirty="0">
                <a:latin typeface="Arial"/>
                <a:cs typeface="Arial"/>
              </a:rPr>
              <a:t>would</a:t>
            </a:r>
            <a:r>
              <a:rPr sz="1071" spc="-24" dirty="0">
                <a:latin typeface="Arial"/>
                <a:cs typeface="Arial"/>
              </a:rPr>
              <a:t> </a:t>
            </a:r>
            <a:r>
              <a:rPr sz="1071" dirty="0">
                <a:latin typeface="Arial"/>
                <a:cs typeface="Arial"/>
              </a:rPr>
              <a:t>feel</a:t>
            </a:r>
            <a:r>
              <a:rPr sz="1071" spc="-19"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was</a:t>
            </a:r>
            <a:r>
              <a:rPr sz="1071" spc="-24" dirty="0">
                <a:latin typeface="Arial"/>
                <a:cs typeface="Arial"/>
              </a:rPr>
              <a:t> </a:t>
            </a:r>
            <a:r>
              <a:rPr sz="1071" dirty="0">
                <a:latin typeface="Arial"/>
                <a:cs typeface="Arial"/>
              </a:rPr>
              <a:t>freezing</a:t>
            </a:r>
            <a:r>
              <a:rPr sz="1071" spc="-19" dirty="0">
                <a:latin typeface="Arial"/>
                <a:cs typeface="Arial"/>
              </a:rPr>
              <a:t> </a:t>
            </a:r>
            <a:r>
              <a:rPr sz="1071" dirty="0">
                <a:latin typeface="Arial"/>
                <a:cs typeface="Arial"/>
              </a:rPr>
              <a:t>cool</a:t>
            </a:r>
            <a:r>
              <a:rPr sz="1071" spc="-24" dirty="0">
                <a:latin typeface="Arial"/>
                <a:cs typeface="Arial"/>
              </a:rPr>
              <a:t> </a:t>
            </a:r>
            <a:r>
              <a:rPr sz="1071" dirty="0">
                <a:latin typeface="Arial"/>
                <a:cs typeface="Arial"/>
              </a:rPr>
              <a:t>while</a:t>
            </a:r>
            <a:r>
              <a:rPr sz="1071" spc="-19" dirty="0">
                <a:latin typeface="Arial"/>
                <a:cs typeface="Arial"/>
              </a:rPr>
              <a:t> </a:t>
            </a:r>
            <a:r>
              <a:rPr sz="1071" dirty="0">
                <a:latin typeface="Arial"/>
                <a:cs typeface="Arial"/>
              </a:rPr>
              <a:t>others</a:t>
            </a:r>
            <a:r>
              <a:rPr sz="1071" spc="-29" dirty="0">
                <a:latin typeface="Arial"/>
                <a:cs typeface="Arial"/>
              </a:rPr>
              <a:t> </a:t>
            </a:r>
            <a:r>
              <a:rPr sz="1071" dirty="0">
                <a:latin typeface="Arial"/>
                <a:cs typeface="Arial"/>
              </a:rPr>
              <a:t>may</a:t>
            </a:r>
            <a:r>
              <a:rPr sz="1071" spc="-19" dirty="0">
                <a:latin typeface="Arial"/>
                <a:cs typeface="Arial"/>
              </a:rPr>
              <a:t> </a:t>
            </a:r>
            <a:r>
              <a:rPr sz="1071" dirty="0">
                <a:latin typeface="Arial"/>
                <a:cs typeface="Arial"/>
              </a:rPr>
              <a:t>feel</a:t>
            </a:r>
            <a:r>
              <a:rPr sz="1071" spc="-19" dirty="0">
                <a:latin typeface="Arial"/>
                <a:cs typeface="Arial"/>
              </a:rPr>
              <a:t> </a:t>
            </a:r>
            <a:r>
              <a:rPr sz="1071" spc="-10" dirty="0">
                <a:latin typeface="Arial"/>
                <a:cs typeface="Arial"/>
              </a:rPr>
              <a:t>sweating.</a:t>
            </a:r>
            <a:endParaRPr sz="1071">
              <a:latin typeface="Arial"/>
              <a:cs typeface="Arial"/>
            </a:endParaRPr>
          </a:p>
        </p:txBody>
      </p:sp>
      <p:pic>
        <p:nvPicPr>
          <p:cNvPr id="3" name="object 3"/>
          <p:cNvPicPr/>
          <p:nvPr/>
        </p:nvPicPr>
        <p:blipFill>
          <a:blip r:embed="rId2" cstate="print"/>
          <a:stretch>
            <a:fillRect/>
          </a:stretch>
        </p:blipFill>
        <p:spPr>
          <a:xfrm>
            <a:off x="1011082" y="1345826"/>
            <a:ext cx="5563733" cy="3711629"/>
          </a:xfrm>
          <a:prstGeom prst="rect">
            <a:avLst/>
          </a:prstGeom>
        </p:spPr>
      </p:pic>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60</a:t>
            </a:r>
          </a:p>
        </p:txBody>
      </p:sp>
      <p:sp>
        <p:nvSpPr>
          <p:cNvPr id="9" name="object 3">
            <a:extLst>
              <a:ext uri="{FF2B5EF4-FFF2-40B4-BE49-F238E27FC236}">
                <a16:creationId xmlns:a16="http://schemas.microsoft.com/office/drawing/2014/main" id="{1DAE1747-345A-CA12-32C4-18F54D404982}"/>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665" y="7952896"/>
            <a:ext cx="5813566" cy="1174812"/>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4.4.2.</a:t>
            </a:r>
            <a:r>
              <a:rPr sz="1071" b="1" spc="102" dirty="0">
                <a:latin typeface="Arial"/>
                <a:cs typeface="Arial"/>
              </a:rPr>
              <a:t>  </a:t>
            </a:r>
            <a:r>
              <a:rPr sz="1071" b="1" spc="-10" dirty="0">
                <a:latin typeface="Arial"/>
                <a:cs typeface="Arial"/>
              </a:rPr>
              <a:t>Three-</a:t>
            </a:r>
            <a:r>
              <a:rPr sz="1071" b="1" dirty="0">
                <a:latin typeface="Arial"/>
                <a:cs typeface="Arial"/>
              </a:rPr>
              <a:t>Zone</a:t>
            </a:r>
            <a:r>
              <a:rPr sz="1071" b="1" spc="-5" dirty="0">
                <a:latin typeface="Arial"/>
                <a:cs typeface="Arial"/>
              </a:rPr>
              <a:t> </a:t>
            </a:r>
            <a:r>
              <a:rPr sz="1071" b="1" dirty="0">
                <a:latin typeface="Arial"/>
                <a:cs typeface="Arial"/>
              </a:rPr>
              <a:t>Climate</a:t>
            </a:r>
            <a:r>
              <a:rPr sz="1071" b="1" spc="-5" dirty="0">
                <a:latin typeface="Arial"/>
                <a:cs typeface="Arial"/>
              </a:rPr>
              <a:t> </a:t>
            </a:r>
            <a:r>
              <a:rPr sz="1071" b="1" spc="-10" dirty="0">
                <a:latin typeface="Arial"/>
                <a:cs typeface="Arial"/>
              </a:rPr>
              <a:t>Control</a:t>
            </a:r>
            <a:endParaRPr sz="1071">
              <a:latin typeface="Arial"/>
              <a:cs typeface="Arial"/>
            </a:endParaRPr>
          </a:p>
          <a:p>
            <a:pPr marL="12369" marR="4947" algn="just">
              <a:lnSpc>
                <a:spcPct val="143800"/>
              </a:lnSpc>
              <a:spcBef>
                <a:spcPts val="584"/>
              </a:spcBef>
            </a:pPr>
            <a:r>
              <a:rPr sz="1071" dirty="0">
                <a:latin typeface="Arial"/>
                <a:cs typeface="Arial"/>
              </a:rPr>
              <a:t>A</a:t>
            </a:r>
            <a:r>
              <a:rPr sz="1071" spc="15" dirty="0">
                <a:latin typeface="Arial"/>
                <a:cs typeface="Arial"/>
              </a:rPr>
              <a:t> </a:t>
            </a:r>
            <a:r>
              <a:rPr sz="1071" spc="-10" dirty="0">
                <a:latin typeface="Arial"/>
                <a:cs typeface="Arial"/>
              </a:rPr>
              <a:t>three-</a:t>
            </a:r>
            <a:r>
              <a:rPr sz="1071" dirty="0">
                <a:latin typeface="Arial"/>
                <a:cs typeface="Arial"/>
              </a:rPr>
              <a:t>zone</a:t>
            </a:r>
            <a:r>
              <a:rPr sz="1071" spc="15" dirty="0">
                <a:latin typeface="Arial"/>
                <a:cs typeface="Arial"/>
              </a:rPr>
              <a:t> </a:t>
            </a:r>
            <a:r>
              <a:rPr sz="1071" dirty="0">
                <a:latin typeface="Arial"/>
                <a:cs typeface="Arial"/>
              </a:rPr>
              <a:t>climate</a:t>
            </a:r>
            <a:r>
              <a:rPr sz="1071" spc="15" dirty="0">
                <a:latin typeface="Arial"/>
                <a:cs typeface="Arial"/>
              </a:rPr>
              <a:t> </a:t>
            </a:r>
            <a:r>
              <a:rPr sz="1071" dirty="0">
                <a:latin typeface="Arial"/>
                <a:cs typeface="Arial"/>
              </a:rPr>
              <a:t>control</a:t>
            </a:r>
            <a:r>
              <a:rPr sz="1071" spc="15" dirty="0">
                <a:latin typeface="Arial"/>
                <a:cs typeface="Arial"/>
              </a:rPr>
              <a:t> </a:t>
            </a:r>
            <a:r>
              <a:rPr sz="1071" dirty="0">
                <a:latin typeface="Arial"/>
                <a:cs typeface="Arial"/>
              </a:rPr>
              <a:t>has</a:t>
            </a:r>
            <a:r>
              <a:rPr sz="1071" spc="15" dirty="0">
                <a:latin typeface="Arial"/>
                <a:cs typeface="Arial"/>
              </a:rPr>
              <a:t> </a:t>
            </a:r>
            <a:r>
              <a:rPr sz="1071" dirty="0">
                <a:latin typeface="Arial"/>
                <a:cs typeface="Arial"/>
              </a:rPr>
              <a:t>three</a:t>
            </a:r>
            <a:r>
              <a:rPr sz="1071" spc="19" dirty="0">
                <a:latin typeface="Arial"/>
                <a:cs typeface="Arial"/>
              </a:rPr>
              <a:t> </a:t>
            </a:r>
            <a:r>
              <a:rPr sz="1071" dirty="0">
                <a:latin typeface="Arial"/>
                <a:cs typeface="Arial"/>
              </a:rPr>
              <a:t>zones,</a:t>
            </a:r>
            <a:r>
              <a:rPr sz="1071" spc="15" dirty="0">
                <a:latin typeface="Arial"/>
                <a:cs typeface="Arial"/>
              </a:rPr>
              <a:t> </a:t>
            </a:r>
            <a:r>
              <a:rPr sz="1071" dirty="0">
                <a:latin typeface="Arial"/>
                <a:cs typeface="Arial"/>
              </a:rPr>
              <a:t>each</a:t>
            </a:r>
            <a:r>
              <a:rPr sz="1071" spc="15" dirty="0">
                <a:latin typeface="Arial"/>
                <a:cs typeface="Arial"/>
              </a:rPr>
              <a:t> </a:t>
            </a:r>
            <a:r>
              <a:rPr sz="1071" dirty="0">
                <a:latin typeface="Arial"/>
                <a:cs typeface="Arial"/>
              </a:rPr>
              <a:t>with</a:t>
            </a:r>
            <a:r>
              <a:rPr sz="1071" spc="24" dirty="0">
                <a:latin typeface="Arial"/>
                <a:cs typeface="Arial"/>
              </a:rPr>
              <a:t> </a:t>
            </a:r>
            <a:r>
              <a:rPr sz="1071" dirty="0">
                <a:latin typeface="Arial"/>
                <a:cs typeface="Arial"/>
              </a:rPr>
              <a:t>an</a:t>
            </a:r>
            <a:r>
              <a:rPr sz="1071" spc="15" dirty="0">
                <a:latin typeface="Arial"/>
                <a:cs typeface="Arial"/>
              </a:rPr>
              <a:t> </a:t>
            </a:r>
            <a:r>
              <a:rPr sz="1071" dirty="0">
                <a:latin typeface="Arial"/>
                <a:cs typeface="Arial"/>
              </a:rPr>
              <a:t>independent</a:t>
            </a:r>
            <a:r>
              <a:rPr sz="1071" spc="10" dirty="0">
                <a:latin typeface="Arial"/>
                <a:cs typeface="Arial"/>
              </a:rPr>
              <a:t> </a:t>
            </a:r>
            <a:r>
              <a:rPr sz="1071" dirty="0">
                <a:latin typeface="Arial"/>
                <a:cs typeface="Arial"/>
              </a:rPr>
              <a:t>temperature</a:t>
            </a:r>
            <a:r>
              <a:rPr sz="1071" spc="15" dirty="0">
                <a:latin typeface="Arial"/>
                <a:cs typeface="Arial"/>
              </a:rPr>
              <a:t> </a:t>
            </a:r>
            <a:r>
              <a:rPr sz="1071" spc="-10" dirty="0">
                <a:latin typeface="Arial"/>
                <a:cs typeface="Arial"/>
              </a:rPr>
              <a:t>controller. </a:t>
            </a:r>
            <a:r>
              <a:rPr sz="1071" dirty="0">
                <a:latin typeface="Arial"/>
                <a:cs typeface="Arial"/>
              </a:rPr>
              <a:t>Two</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zones</a:t>
            </a:r>
            <a:r>
              <a:rPr sz="1071" spc="24"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front</a:t>
            </a:r>
            <a:r>
              <a:rPr sz="1071" spc="24" dirty="0">
                <a:latin typeface="Arial"/>
                <a:cs typeface="Arial"/>
              </a:rPr>
              <a:t> </a:t>
            </a:r>
            <a:r>
              <a:rPr sz="1071" dirty="0">
                <a:latin typeface="Arial"/>
                <a:cs typeface="Arial"/>
              </a:rPr>
              <a:t>(left</a:t>
            </a:r>
            <a:r>
              <a:rPr sz="1071" spc="2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right),</a:t>
            </a:r>
            <a:r>
              <a:rPr sz="1071" spc="19" dirty="0">
                <a:latin typeface="Arial"/>
                <a:cs typeface="Arial"/>
              </a:rPr>
              <a:t> </a:t>
            </a:r>
            <a:r>
              <a:rPr sz="1071" dirty="0">
                <a:latin typeface="Arial"/>
                <a:cs typeface="Arial"/>
              </a:rPr>
              <a:t>while</a:t>
            </a:r>
            <a:r>
              <a:rPr sz="1071" spc="2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third</a:t>
            </a:r>
            <a:r>
              <a:rPr sz="1071" spc="24" dirty="0">
                <a:latin typeface="Arial"/>
                <a:cs typeface="Arial"/>
              </a:rPr>
              <a:t> </a:t>
            </a:r>
            <a:r>
              <a:rPr sz="1071" dirty="0">
                <a:latin typeface="Arial"/>
                <a:cs typeface="Arial"/>
              </a:rPr>
              <a:t>zone</a:t>
            </a:r>
            <a:r>
              <a:rPr sz="1071" spc="2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rear</a:t>
            </a:r>
            <a:r>
              <a:rPr sz="1071" spc="24" dirty="0">
                <a:latin typeface="Arial"/>
                <a:cs typeface="Arial"/>
              </a:rPr>
              <a:t> </a:t>
            </a:r>
            <a:r>
              <a:rPr sz="1071" dirty="0">
                <a:latin typeface="Arial"/>
                <a:cs typeface="Arial"/>
              </a:rPr>
              <a:t>seating</a:t>
            </a:r>
            <a:r>
              <a:rPr sz="1071" spc="24" dirty="0">
                <a:latin typeface="Arial"/>
                <a:cs typeface="Arial"/>
              </a:rPr>
              <a:t> </a:t>
            </a:r>
            <a:r>
              <a:rPr sz="1071" spc="-10" dirty="0">
                <a:latin typeface="Arial"/>
                <a:cs typeface="Arial"/>
              </a:rPr>
              <a:t>area. </a:t>
            </a:r>
            <a:r>
              <a:rPr sz="1071" dirty="0">
                <a:latin typeface="Arial"/>
                <a:cs typeface="Arial"/>
              </a:rPr>
              <a:t>Back</a:t>
            </a:r>
            <a:r>
              <a:rPr sz="1071" spc="-44" dirty="0">
                <a:latin typeface="Arial"/>
                <a:cs typeface="Arial"/>
              </a:rPr>
              <a:t> </a:t>
            </a:r>
            <a:r>
              <a:rPr sz="1071" dirty="0">
                <a:latin typeface="Arial"/>
                <a:cs typeface="Arial"/>
              </a:rPr>
              <a:t>seat</a:t>
            </a:r>
            <a:r>
              <a:rPr sz="1071" spc="-39" dirty="0">
                <a:latin typeface="Arial"/>
                <a:cs typeface="Arial"/>
              </a:rPr>
              <a:t> </a:t>
            </a:r>
            <a:r>
              <a:rPr sz="1071" spc="-10" dirty="0">
                <a:latin typeface="Arial"/>
                <a:cs typeface="Arial"/>
              </a:rPr>
              <a:t>occupants</a:t>
            </a:r>
            <a:r>
              <a:rPr sz="1071" spc="-39" dirty="0">
                <a:latin typeface="Arial"/>
                <a:cs typeface="Arial"/>
              </a:rPr>
              <a:t> </a:t>
            </a:r>
            <a:r>
              <a:rPr sz="1071" dirty="0">
                <a:latin typeface="Arial"/>
                <a:cs typeface="Arial"/>
              </a:rPr>
              <a:t>can</a:t>
            </a:r>
            <a:r>
              <a:rPr sz="1071" spc="-39" dirty="0">
                <a:latin typeface="Arial"/>
                <a:cs typeface="Arial"/>
              </a:rPr>
              <a:t> </a:t>
            </a:r>
            <a:r>
              <a:rPr sz="1071" dirty="0">
                <a:latin typeface="Arial"/>
                <a:cs typeface="Arial"/>
              </a:rPr>
              <a:t>choose</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best</a:t>
            </a:r>
            <a:r>
              <a:rPr sz="1071" spc="-39" dirty="0">
                <a:latin typeface="Arial"/>
                <a:cs typeface="Arial"/>
              </a:rPr>
              <a:t> </a:t>
            </a:r>
            <a:r>
              <a:rPr sz="1071" dirty="0">
                <a:latin typeface="Arial"/>
                <a:cs typeface="Arial"/>
              </a:rPr>
              <a:t>option</a:t>
            </a:r>
            <a:r>
              <a:rPr sz="1071" spc="-39" dirty="0">
                <a:latin typeface="Arial"/>
                <a:cs typeface="Arial"/>
              </a:rPr>
              <a:t> </a:t>
            </a:r>
            <a:r>
              <a:rPr sz="1071" dirty="0">
                <a:latin typeface="Arial"/>
                <a:cs typeface="Arial"/>
              </a:rPr>
              <a:t>for</a:t>
            </a:r>
            <a:r>
              <a:rPr sz="1071" spc="-44" dirty="0">
                <a:latin typeface="Arial"/>
                <a:cs typeface="Arial"/>
              </a:rPr>
              <a:t> </a:t>
            </a:r>
            <a:r>
              <a:rPr sz="1071" dirty="0">
                <a:latin typeface="Arial"/>
                <a:cs typeface="Arial"/>
              </a:rPr>
              <a:t>them</a:t>
            </a:r>
            <a:r>
              <a:rPr sz="1071" spc="-3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have</a:t>
            </a:r>
            <a:r>
              <a:rPr sz="1071" spc="-39" dirty="0">
                <a:latin typeface="Arial"/>
                <a:cs typeface="Arial"/>
              </a:rPr>
              <a:t> </a:t>
            </a:r>
            <a:r>
              <a:rPr sz="1071" dirty="0">
                <a:latin typeface="Arial"/>
                <a:cs typeface="Arial"/>
              </a:rPr>
              <a:t>control</a:t>
            </a:r>
            <a:r>
              <a:rPr sz="1071" spc="-39" dirty="0">
                <a:latin typeface="Arial"/>
                <a:cs typeface="Arial"/>
              </a:rPr>
              <a:t> </a:t>
            </a:r>
            <a:r>
              <a:rPr sz="1071" dirty="0">
                <a:latin typeface="Arial"/>
                <a:cs typeface="Arial"/>
              </a:rPr>
              <a:t>over</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vents</a:t>
            </a:r>
            <a:r>
              <a:rPr sz="1071" spc="-44" dirty="0">
                <a:latin typeface="Arial"/>
                <a:cs typeface="Arial"/>
              </a:rPr>
              <a:t> </a:t>
            </a:r>
            <a:r>
              <a:rPr sz="1071" spc="-24" dirty="0">
                <a:latin typeface="Arial"/>
                <a:cs typeface="Arial"/>
              </a:rPr>
              <a:t>and </a:t>
            </a:r>
            <a:r>
              <a:rPr sz="1071" dirty="0">
                <a:latin typeface="Arial"/>
                <a:cs typeface="Arial"/>
              </a:rPr>
              <a:t>temperature</a:t>
            </a:r>
            <a:r>
              <a:rPr sz="1071" spc="-29" dirty="0">
                <a:latin typeface="Arial"/>
                <a:cs typeface="Arial"/>
              </a:rPr>
              <a:t> </a:t>
            </a:r>
            <a:r>
              <a:rPr sz="1071" spc="-10" dirty="0">
                <a:latin typeface="Arial"/>
                <a:cs typeface="Arial"/>
              </a:rPr>
              <a:t>settings.</a:t>
            </a:r>
            <a:endParaRPr sz="1071">
              <a:latin typeface="Arial"/>
              <a:cs typeface="Arial"/>
            </a:endParaRPr>
          </a:p>
        </p:txBody>
      </p:sp>
      <p:pic>
        <p:nvPicPr>
          <p:cNvPr id="3" name="object 3"/>
          <p:cNvPicPr/>
          <p:nvPr/>
        </p:nvPicPr>
        <p:blipFill>
          <a:blip r:embed="rId2" cstate="print"/>
          <a:stretch>
            <a:fillRect/>
          </a:stretch>
        </p:blipFill>
        <p:spPr>
          <a:xfrm>
            <a:off x="1519096" y="5236803"/>
            <a:ext cx="4549559" cy="2584102"/>
          </a:xfrm>
          <a:prstGeom prst="rect">
            <a:avLst/>
          </a:prstGeom>
        </p:spPr>
      </p:pic>
      <p:sp>
        <p:nvSpPr>
          <p:cNvPr id="4" name="object 4"/>
          <p:cNvSpPr txBox="1"/>
          <p:nvPr/>
        </p:nvSpPr>
        <p:spPr>
          <a:xfrm>
            <a:off x="878117" y="888953"/>
            <a:ext cx="5814185" cy="4206348"/>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4947" algn="just">
              <a:lnSpc>
                <a:spcPct val="143700"/>
              </a:lnSpc>
            </a:pPr>
            <a:r>
              <a:rPr sz="1071" dirty="0">
                <a:latin typeface="Arial"/>
                <a:cs typeface="Arial"/>
              </a:rPr>
              <a:t>Advances</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automatic</a:t>
            </a:r>
            <a:r>
              <a:rPr sz="1071" spc="49" dirty="0">
                <a:latin typeface="Arial"/>
                <a:cs typeface="Arial"/>
              </a:rPr>
              <a:t> </a:t>
            </a:r>
            <a:r>
              <a:rPr sz="1071" dirty="0">
                <a:latin typeface="Arial"/>
                <a:cs typeface="Arial"/>
              </a:rPr>
              <a:t>climate</a:t>
            </a:r>
            <a:r>
              <a:rPr sz="1071" spc="44" dirty="0">
                <a:latin typeface="Arial"/>
                <a:cs typeface="Arial"/>
              </a:rPr>
              <a:t> </a:t>
            </a:r>
            <a:r>
              <a:rPr sz="1071" dirty="0">
                <a:latin typeface="Arial"/>
                <a:cs typeface="Arial"/>
              </a:rPr>
              <a:t>control</a:t>
            </a:r>
            <a:r>
              <a:rPr sz="1071" spc="39" dirty="0">
                <a:latin typeface="Arial"/>
                <a:cs typeface="Arial"/>
              </a:rPr>
              <a:t> </a:t>
            </a:r>
            <a:r>
              <a:rPr sz="1071" dirty="0">
                <a:latin typeface="Arial"/>
                <a:cs typeface="Arial"/>
              </a:rPr>
              <a:t>have</a:t>
            </a:r>
            <a:r>
              <a:rPr sz="1071" spc="44" dirty="0">
                <a:latin typeface="Arial"/>
                <a:cs typeface="Arial"/>
              </a:rPr>
              <a:t> </a:t>
            </a:r>
            <a:r>
              <a:rPr sz="1071" dirty="0">
                <a:latin typeface="Arial"/>
                <a:cs typeface="Arial"/>
              </a:rPr>
              <a:t>evolved</a:t>
            </a:r>
            <a:r>
              <a:rPr sz="1071" spc="44" dirty="0">
                <a:latin typeface="Arial"/>
                <a:cs typeface="Arial"/>
              </a:rPr>
              <a:t> </a:t>
            </a:r>
            <a:r>
              <a:rPr sz="1071" dirty="0">
                <a:latin typeface="Arial"/>
                <a:cs typeface="Arial"/>
              </a:rPr>
              <a:t>into</a:t>
            </a:r>
            <a:r>
              <a:rPr sz="1071" spc="44" dirty="0">
                <a:latin typeface="Arial"/>
                <a:cs typeface="Arial"/>
              </a:rPr>
              <a:t> </a:t>
            </a:r>
            <a:r>
              <a:rPr sz="1071" dirty="0">
                <a:latin typeface="Arial"/>
                <a:cs typeface="Arial"/>
              </a:rPr>
              <a:t>zoned</a:t>
            </a:r>
            <a:r>
              <a:rPr sz="1071" spc="44" dirty="0">
                <a:latin typeface="Arial"/>
                <a:cs typeface="Arial"/>
              </a:rPr>
              <a:t> </a:t>
            </a:r>
            <a:r>
              <a:rPr sz="1071" dirty="0">
                <a:latin typeface="Arial"/>
                <a:cs typeface="Arial"/>
              </a:rPr>
              <a:t>climate</a:t>
            </a:r>
            <a:r>
              <a:rPr sz="1071" spc="39" dirty="0">
                <a:latin typeface="Arial"/>
                <a:cs typeface="Arial"/>
              </a:rPr>
              <a:t> </a:t>
            </a:r>
            <a:r>
              <a:rPr sz="1071" dirty="0">
                <a:latin typeface="Arial"/>
                <a:cs typeface="Arial"/>
              </a:rPr>
              <a:t>control,</a:t>
            </a:r>
            <a:r>
              <a:rPr sz="1071" spc="44" dirty="0">
                <a:latin typeface="Arial"/>
                <a:cs typeface="Arial"/>
              </a:rPr>
              <a:t> </a:t>
            </a:r>
            <a:r>
              <a:rPr sz="1071" dirty="0">
                <a:latin typeface="Arial"/>
                <a:cs typeface="Arial"/>
              </a:rPr>
              <a:t>which</a:t>
            </a:r>
            <a:r>
              <a:rPr sz="1071" spc="44" dirty="0">
                <a:latin typeface="Arial"/>
                <a:cs typeface="Arial"/>
              </a:rPr>
              <a:t> </a:t>
            </a:r>
            <a:r>
              <a:rPr sz="1071" spc="-10" dirty="0">
                <a:latin typeface="Arial"/>
                <a:cs typeface="Arial"/>
              </a:rPr>
              <a:t>provides </a:t>
            </a:r>
            <a:r>
              <a:rPr sz="1071" dirty="0">
                <a:latin typeface="Arial"/>
                <a:cs typeface="Arial"/>
              </a:rPr>
              <a:t>an</a:t>
            </a:r>
            <a:r>
              <a:rPr sz="1071" spc="19" dirty="0">
                <a:latin typeface="Arial"/>
                <a:cs typeface="Arial"/>
              </a:rPr>
              <a:t> </a:t>
            </a:r>
            <a:r>
              <a:rPr sz="1071" dirty="0">
                <a:latin typeface="Arial"/>
                <a:cs typeface="Arial"/>
              </a:rPr>
              <a:t>individual</a:t>
            </a:r>
            <a:r>
              <a:rPr sz="1071" spc="19" dirty="0">
                <a:latin typeface="Arial"/>
                <a:cs typeface="Arial"/>
              </a:rPr>
              <a:t> </a:t>
            </a:r>
            <a:r>
              <a:rPr sz="1071" spc="-10" dirty="0">
                <a:latin typeface="Arial"/>
                <a:cs typeface="Arial"/>
              </a:rPr>
              <a:t>feel-</a:t>
            </a:r>
            <a:r>
              <a:rPr sz="1071" dirty="0">
                <a:latin typeface="Arial"/>
                <a:cs typeface="Arial"/>
              </a:rPr>
              <a:t>good</a:t>
            </a:r>
            <a:r>
              <a:rPr sz="1071" spc="24" dirty="0">
                <a:latin typeface="Arial"/>
                <a:cs typeface="Arial"/>
              </a:rPr>
              <a:t> </a:t>
            </a:r>
            <a:r>
              <a:rPr sz="1071" dirty="0">
                <a:latin typeface="Arial"/>
                <a:cs typeface="Arial"/>
              </a:rPr>
              <a:t>climate</a:t>
            </a:r>
            <a:r>
              <a:rPr sz="1071" spc="19"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occupants.</a:t>
            </a:r>
            <a:r>
              <a:rPr sz="1071" spc="1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type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implementation,</a:t>
            </a:r>
            <a:r>
              <a:rPr sz="1071" spc="19" dirty="0">
                <a:latin typeface="Arial"/>
                <a:cs typeface="Arial"/>
              </a:rPr>
              <a:t> </a:t>
            </a:r>
            <a:r>
              <a:rPr sz="1071" dirty="0">
                <a:latin typeface="Arial"/>
                <a:cs typeface="Arial"/>
              </a:rPr>
              <a:t>each</a:t>
            </a:r>
            <a:r>
              <a:rPr sz="1071" spc="24" dirty="0">
                <a:latin typeface="Arial"/>
                <a:cs typeface="Arial"/>
              </a:rPr>
              <a:t> </a:t>
            </a:r>
            <a:r>
              <a:rPr sz="1071" spc="-10" dirty="0">
                <a:latin typeface="Arial"/>
                <a:cs typeface="Arial"/>
              </a:rPr>
              <a:t>occupant </a:t>
            </a:r>
            <a:r>
              <a:rPr sz="1071" dirty="0">
                <a:latin typeface="Arial"/>
                <a:cs typeface="Arial"/>
              </a:rPr>
              <a:t>can</a:t>
            </a:r>
            <a:r>
              <a:rPr sz="1071" spc="78" dirty="0">
                <a:latin typeface="Arial"/>
                <a:cs typeface="Arial"/>
              </a:rPr>
              <a:t> </a:t>
            </a:r>
            <a:r>
              <a:rPr sz="1071" dirty="0">
                <a:latin typeface="Arial"/>
                <a:cs typeface="Arial"/>
              </a:rPr>
              <a:t>adjust</a:t>
            </a:r>
            <a:r>
              <a:rPr sz="1071" spc="8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temperature</a:t>
            </a:r>
            <a:r>
              <a:rPr sz="1071" spc="83" dirty="0">
                <a:latin typeface="Arial"/>
                <a:cs typeface="Arial"/>
              </a:rPr>
              <a:t> </a:t>
            </a:r>
            <a:r>
              <a:rPr sz="1071" dirty="0">
                <a:latin typeface="Arial"/>
                <a:cs typeface="Arial"/>
              </a:rPr>
              <a:t>of</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seating</a:t>
            </a:r>
            <a:r>
              <a:rPr sz="1071" spc="83" dirty="0">
                <a:latin typeface="Arial"/>
                <a:cs typeface="Arial"/>
              </a:rPr>
              <a:t> </a:t>
            </a:r>
            <a:r>
              <a:rPr sz="1071" dirty="0">
                <a:latin typeface="Arial"/>
                <a:cs typeface="Arial"/>
              </a:rPr>
              <a:t>area</a:t>
            </a:r>
            <a:r>
              <a:rPr sz="1071" spc="73" dirty="0">
                <a:latin typeface="Arial"/>
                <a:cs typeface="Arial"/>
              </a:rPr>
              <a:t> </a:t>
            </a:r>
            <a:r>
              <a:rPr sz="1071" dirty="0">
                <a:latin typeface="Arial"/>
                <a:cs typeface="Arial"/>
              </a:rPr>
              <a:t>in</a:t>
            </a:r>
            <a:r>
              <a:rPr sz="1071" spc="83" dirty="0">
                <a:latin typeface="Arial"/>
                <a:cs typeface="Arial"/>
              </a:rPr>
              <a:t> </a:t>
            </a:r>
            <a:r>
              <a:rPr sz="1071" dirty="0">
                <a:latin typeface="Arial"/>
                <a:cs typeface="Arial"/>
              </a:rPr>
              <a:t>which</a:t>
            </a:r>
            <a:r>
              <a:rPr sz="1071" spc="73" dirty="0">
                <a:latin typeface="Arial"/>
                <a:cs typeface="Arial"/>
              </a:rPr>
              <a:t> </a:t>
            </a:r>
            <a:r>
              <a:rPr sz="1071" dirty="0">
                <a:latin typeface="Arial"/>
                <a:cs typeface="Arial"/>
              </a:rPr>
              <a:t>he</a:t>
            </a:r>
            <a:r>
              <a:rPr sz="1071" spc="78" dirty="0">
                <a:latin typeface="Arial"/>
                <a:cs typeface="Arial"/>
              </a:rPr>
              <a:t> </a:t>
            </a:r>
            <a:r>
              <a:rPr sz="1071" dirty="0">
                <a:latin typeface="Arial"/>
                <a:cs typeface="Arial"/>
              </a:rPr>
              <a:t>or</a:t>
            </a:r>
            <a:r>
              <a:rPr sz="1071" spc="83" dirty="0">
                <a:latin typeface="Arial"/>
                <a:cs typeface="Arial"/>
              </a:rPr>
              <a:t> </a:t>
            </a:r>
            <a:r>
              <a:rPr sz="1071" dirty="0">
                <a:latin typeface="Arial"/>
                <a:cs typeface="Arial"/>
              </a:rPr>
              <a:t>she</a:t>
            </a:r>
            <a:r>
              <a:rPr sz="1071" spc="73" dirty="0">
                <a:latin typeface="Arial"/>
                <a:cs typeface="Arial"/>
              </a:rPr>
              <a:t> </a:t>
            </a:r>
            <a:r>
              <a:rPr sz="1071" dirty="0">
                <a:latin typeface="Arial"/>
                <a:cs typeface="Arial"/>
              </a:rPr>
              <a:t>is</a:t>
            </a:r>
            <a:r>
              <a:rPr sz="1071" spc="78" dirty="0">
                <a:latin typeface="Arial"/>
                <a:cs typeface="Arial"/>
              </a:rPr>
              <a:t> </a:t>
            </a:r>
            <a:r>
              <a:rPr sz="1071" dirty="0">
                <a:latin typeface="Arial"/>
                <a:cs typeface="Arial"/>
              </a:rPr>
              <a:t>seated.</a:t>
            </a:r>
            <a:r>
              <a:rPr sz="1071" spc="88" dirty="0">
                <a:latin typeface="Arial"/>
                <a:cs typeface="Arial"/>
              </a:rPr>
              <a:t> </a:t>
            </a:r>
            <a:r>
              <a:rPr sz="1071" dirty="0">
                <a:latin typeface="Arial"/>
                <a:cs typeface="Arial"/>
              </a:rPr>
              <a:t>Each</a:t>
            </a:r>
            <a:r>
              <a:rPr sz="1071" spc="78" dirty="0">
                <a:latin typeface="Arial"/>
                <a:cs typeface="Arial"/>
              </a:rPr>
              <a:t> </a:t>
            </a:r>
            <a:r>
              <a:rPr sz="1071" dirty="0">
                <a:latin typeface="Arial"/>
                <a:cs typeface="Arial"/>
              </a:rPr>
              <a:t>area</a:t>
            </a:r>
            <a:r>
              <a:rPr sz="1071" spc="78" dirty="0">
                <a:latin typeface="Arial"/>
                <a:cs typeface="Arial"/>
              </a:rPr>
              <a:t> </a:t>
            </a:r>
            <a:r>
              <a:rPr sz="1071" dirty="0">
                <a:latin typeface="Arial"/>
                <a:cs typeface="Arial"/>
              </a:rPr>
              <a:t>in</a:t>
            </a:r>
            <a:r>
              <a:rPr sz="1071" spc="83" dirty="0">
                <a:latin typeface="Arial"/>
                <a:cs typeface="Arial"/>
              </a:rPr>
              <a:t> </a:t>
            </a:r>
            <a:r>
              <a:rPr sz="1071" spc="-24" dirty="0">
                <a:latin typeface="Arial"/>
                <a:cs typeface="Arial"/>
              </a:rPr>
              <a:t>the </a:t>
            </a:r>
            <a:r>
              <a:rPr sz="1071" dirty="0">
                <a:latin typeface="Arial"/>
                <a:cs typeface="Arial"/>
              </a:rPr>
              <a:t>specific</a:t>
            </a:r>
            <a:r>
              <a:rPr sz="1071" spc="-5" dirty="0">
                <a:latin typeface="Arial"/>
                <a:cs typeface="Arial"/>
              </a:rPr>
              <a:t> </a:t>
            </a:r>
            <a:r>
              <a:rPr sz="1071" dirty="0">
                <a:latin typeface="Arial"/>
                <a:cs typeface="Arial"/>
              </a:rPr>
              <a:t>zones has</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separate</a:t>
            </a:r>
            <a:r>
              <a:rPr sz="1071" spc="-10" dirty="0">
                <a:latin typeface="Arial"/>
                <a:cs typeface="Arial"/>
              </a:rPr>
              <a:t> </a:t>
            </a:r>
            <a:r>
              <a:rPr sz="1071" dirty="0">
                <a:latin typeface="Arial"/>
                <a:cs typeface="Arial"/>
              </a:rPr>
              <a:t>sensor</a:t>
            </a:r>
            <a:r>
              <a:rPr sz="1071" spc="-5" dirty="0">
                <a:latin typeface="Arial"/>
                <a:cs typeface="Arial"/>
              </a:rPr>
              <a:t> </a:t>
            </a:r>
            <a:r>
              <a:rPr sz="1071" dirty="0">
                <a:latin typeface="Arial"/>
                <a:cs typeface="Arial"/>
              </a:rPr>
              <a:t>that</a:t>
            </a:r>
            <a:r>
              <a:rPr sz="1071" spc="-5" dirty="0">
                <a:latin typeface="Arial"/>
                <a:cs typeface="Arial"/>
              </a:rPr>
              <a:t> </a:t>
            </a:r>
            <a:r>
              <a:rPr sz="1071" dirty="0">
                <a:latin typeface="Arial"/>
                <a:cs typeface="Arial"/>
              </a:rPr>
              <a:t>detects</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current</a:t>
            </a:r>
            <a:r>
              <a:rPr sz="1071" spc="-5" dirty="0">
                <a:latin typeface="Arial"/>
                <a:cs typeface="Arial"/>
              </a:rPr>
              <a:t> </a:t>
            </a:r>
            <a:r>
              <a:rPr sz="1071" dirty="0">
                <a:latin typeface="Arial"/>
                <a:cs typeface="Arial"/>
              </a:rPr>
              <a:t>temperature</a:t>
            </a:r>
            <a:r>
              <a:rPr sz="1071" spc="-10"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only</a:t>
            </a:r>
            <a:r>
              <a:rPr sz="1071" spc="-5" dirty="0">
                <a:latin typeface="Arial"/>
                <a:cs typeface="Arial"/>
              </a:rPr>
              <a:t> </a:t>
            </a:r>
            <a:r>
              <a:rPr sz="1071" dirty="0">
                <a:latin typeface="Arial"/>
                <a:cs typeface="Arial"/>
              </a:rPr>
              <a:t>that</a:t>
            </a:r>
            <a:r>
              <a:rPr sz="1071" spc="-5" dirty="0">
                <a:latin typeface="Arial"/>
                <a:cs typeface="Arial"/>
              </a:rPr>
              <a:t> </a:t>
            </a:r>
            <a:r>
              <a:rPr sz="1071" dirty="0">
                <a:latin typeface="Arial"/>
                <a:cs typeface="Arial"/>
              </a:rPr>
              <a:t>area.</a:t>
            </a:r>
            <a:r>
              <a:rPr sz="1071" spc="-5" dirty="0">
                <a:latin typeface="Arial"/>
                <a:cs typeface="Arial"/>
              </a:rPr>
              <a:t> </a:t>
            </a:r>
            <a:r>
              <a:rPr sz="1071" spc="-24" dirty="0">
                <a:latin typeface="Arial"/>
                <a:cs typeface="Arial"/>
              </a:rPr>
              <a:t>The </a:t>
            </a:r>
            <a:r>
              <a:rPr sz="1071" dirty="0">
                <a:latin typeface="Arial"/>
                <a:cs typeface="Arial"/>
              </a:rPr>
              <a:t>climate</a:t>
            </a:r>
            <a:r>
              <a:rPr sz="1071" spc="54" dirty="0">
                <a:latin typeface="Arial"/>
                <a:cs typeface="Arial"/>
              </a:rPr>
              <a:t> </a:t>
            </a:r>
            <a:r>
              <a:rPr sz="1071" dirty="0">
                <a:latin typeface="Arial"/>
                <a:cs typeface="Arial"/>
              </a:rPr>
              <a:t>control</a:t>
            </a:r>
            <a:r>
              <a:rPr sz="1071" spc="58" dirty="0">
                <a:latin typeface="Arial"/>
                <a:cs typeface="Arial"/>
              </a:rPr>
              <a:t> </a:t>
            </a:r>
            <a:r>
              <a:rPr sz="1071" dirty="0">
                <a:latin typeface="Arial"/>
                <a:cs typeface="Arial"/>
              </a:rPr>
              <a:t>system</a:t>
            </a:r>
            <a:r>
              <a:rPr sz="1071" spc="49" dirty="0">
                <a:latin typeface="Arial"/>
                <a:cs typeface="Arial"/>
              </a:rPr>
              <a:t> </a:t>
            </a:r>
            <a:r>
              <a:rPr sz="1071" dirty="0">
                <a:latin typeface="Arial"/>
                <a:cs typeface="Arial"/>
              </a:rPr>
              <a:t>will</a:t>
            </a:r>
            <a:r>
              <a:rPr sz="1071" spc="58" dirty="0">
                <a:latin typeface="Arial"/>
                <a:cs typeface="Arial"/>
              </a:rPr>
              <a:t> </a:t>
            </a:r>
            <a:r>
              <a:rPr sz="1071" dirty="0">
                <a:latin typeface="Arial"/>
                <a:cs typeface="Arial"/>
              </a:rPr>
              <a:t>then</a:t>
            </a:r>
            <a:r>
              <a:rPr sz="1071" spc="54" dirty="0">
                <a:latin typeface="Arial"/>
                <a:cs typeface="Arial"/>
              </a:rPr>
              <a:t> </a:t>
            </a:r>
            <a:r>
              <a:rPr sz="1071" dirty="0">
                <a:latin typeface="Arial"/>
                <a:cs typeface="Arial"/>
              </a:rPr>
              <a:t>read</a:t>
            </a:r>
            <a:r>
              <a:rPr sz="1071" spc="49"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inputs</a:t>
            </a:r>
            <a:r>
              <a:rPr sz="1071" spc="49" dirty="0">
                <a:latin typeface="Arial"/>
                <a:cs typeface="Arial"/>
              </a:rPr>
              <a:t> </a:t>
            </a:r>
            <a:r>
              <a:rPr sz="1071" dirty="0">
                <a:latin typeface="Arial"/>
                <a:cs typeface="Arial"/>
              </a:rPr>
              <a:t>and</a:t>
            </a:r>
            <a:r>
              <a:rPr sz="1071" spc="54" dirty="0">
                <a:latin typeface="Arial"/>
                <a:cs typeface="Arial"/>
              </a:rPr>
              <a:t> </a:t>
            </a:r>
            <a:r>
              <a:rPr sz="1071" dirty="0">
                <a:latin typeface="Arial"/>
                <a:cs typeface="Arial"/>
              </a:rPr>
              <a:t>regulate</a:t>
            </a:r>
            <a:r>
              <a:rPr sz="1071" spc="5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fan</a:t>
            </a:r>
            <a:r>
              <a:rPr sz="1071" spc="58" dirty="0">
                <a:latin typeface="Arial"/>
                <a:cs typeface="Arial"/>
              </a:rPr>
              <a:t> </a:t>
            </a:r>
            <a:r>
              <a:rPr sz="1071" dirty="0">
                <a:latin typeface="Arial"/>
                <a:cs typeface="Arial"/>
              </a:rPr>
              <a:t>speed,</a:t>
            </a:r>
            <a:r>
              <a:rPr sz="1071" spc="54" dirty="0">
                <a:latin typeface="Arial"/>
                <a:cs typeface="Arial"/>
              </a:rPr>
              <a:t> </a:t>
            </a:r>
            <a:r>
              <a:rPr sz="1071" spc="-10" dirty="0">
                <a:latin typeface="Arial"/>
                <a:cs typeface="Arial"/>
              </a:rPr>
              <a:t>engage/disengage </a:t>
            </a:r>
            <a:r>
              <a:rPr sz="1071" dirty="0">
                <a:latin typeface="Arial"/>
                <a:cs typeface="Arial"/>
              </a:rPr>
              <a:t>the</a:t>
            </a:r>
            <a:r>
              <a:rPr sz="1071" spc="-15" dirty="0">
                <a:latin typeface="Arial"/>
                <a:cs typeface="Arial"/>
              </a:rPr>
              <a:t> </a:t>
            </a:r>
            <a:r>
              <a:rPr sz="1071" dirty="0">
                <a:latin typeface="Arial"/>
                <a:cs typeface="Arial"/>
              </a:rPr>
              <a:t>compressor;</a:t>
            </a:r>
            <a:r>
              <a:rPr sz="1071" spc="-15" dirty="0">
                <a:latin typeface="Arial"/>
                <a:cs typeface="Arial"/>
              </a:rPr>
              <a:t> </a:t>
            </a:r>
            <a:r>
              <a:rPr sz="1071" dirty="0">
                <a:latin typeface="Arial"/>
                <a:cs typeface="Arial"/>
              </a:rPr>
              <a:t>ensures</a:t>
            </a:r>
            <a:r>
              <a:rPr sz="1071" spc="-19" dirty="0">
                <a:latin typeface="Arial"/>
                <a:cs typeface="Arial"/>
              </a:rPr>
              <a:t> </a:t>
            </a:r>
            <a:r>
              <a:rPr sz="1071" dirty="0">
                <a:latin typeface="Arial"/>
                <a:cs typeface="Arial"/>
              </a:rPr>
              <a:t>proper</a:t>
            </a:r>
            <a:r>
              <a:rPr sz="1071" spc="-15" dirty="0">
                <a:latin typeface="Arial"/>
                <a:cs typeface="Arial"/>
              </a:rPr>
              <a:t> </a:t>
            </a:r>
            <a:r>
              <a:rPr sz="1071" dirty="0">
                <a:latin typeface="Arial"/>
                <a:cs typeface="Arial"/>
              </a:rPr>
              <a:t>hot</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cold</a:t>
            </a:r>
            <a:r>
              <a:rPr sz="1071" spc="-15"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mix</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controls</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intensity</a:t>
            </a:r>
            <a:r>
              <a:rPr sz="1071" spc="-10"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airflow.</a:t>
            </a:r>
            <a:endParaRPr sz="1071" dirty="0">
              <a:latin typeface="Arial"/>
              <a:cs typeface="Arial"/>
            </a:endParaRPr>
          </a:p>
          <a:p>
            <a:pPr marL="12369" marR="5566" indent="-618" algn="just">
              <a:lnSpc>
                <a:spcPct val="144100"/>
              </a:lnSpc>
              <a:spcBef>
                <a:spcPts val="579"/>
              </a:spcBef>
            </a:pPr>
            <a:r>
              <a:rPr sz="1071" dirty="0">
                <a:latin typeface="Arial"/>
                <a:cs typeface="Arial"/>
              </a:rPr>
              <a:t>The</a:t>
            </a:r>
            <a:r>
              <a:rPr sz="1071" spc="5" dirty="0">
                <a:latin typeface="Arial"/>
                <a:cs typeface="Arial"/>
              </a:rPr>
              <a:t> </a:t>
            </a:r>
            <a:r>
              <a:rPr sz="1071" dirty="0">
                <a:latin typeface="Arial"/>
                <a:cs typeface="Arial"/>
              </a:rPr>
              <a:t>luxury</a:t>
            </a:r>
            <a:r>
              <a:rPr sz="1071" spc="5" dirty="0">
                <a:latin typeface="Arial"/>
                <a:cs typeface="Arial"/>
              </a:rPr>
              <a:t> </a:t>
            </a:r>
            <a:r>
              <a:rPr sz="1071" dirty="0">
                <a:latin typeface="Arial"/>
                <a:cs typeface="Arial"/>
              </a:rPr>
              <a:t>variants</a:t>
            </a:r>
            <a:r>
              <a:rPr sz="1071" spc="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many</a:t>
            </a:r>
            <a:r>
              <a:rPr sz="1071" spc="5" dirty="0">
                <a:latin typeface="Arial"/>
                <a:cs typeface="Arial"/>
              </a:rPr>
              <a:t> </a:t>
            </a:r>
            <a:r>
              <a:rPr sz="1071" dirty="0">
                <a:latin typeface="Arial"/>
                <a:cs typeface="Arial"/>
              </a:rPr>
              <a:t>models</a:t>
            </a:r>
            <a:r>
              <a:rPr sz="1071" spc="5" dirty="0">
                <a:latin typeface="Arial"/>
                <a:cs typeface="Arial"/>
              </a:rPr>
              <a:t> </a:t>
            </a:r>
            <a:r>
              <a:rPr sz="1071" dirty="0">
                <a:latin typeface="Arial"/>
                <a:cs typeface="Arial"/>
              </a:rPr>
              <a:t>feature</a:t>
            </a:r>
            <a:r>
              <a:rPr sz="1071" spc="5" dirty="0">
                <a:latin typeface="Arial"/>
                <a:cs typeface="Arial"/>
              </a:rPr>
              <a:t> </a:t>
            </a:r>
            <a:r>
              <a:rPr sz="1071" dirty="0">
                <a:latin typeface="Arial"/>
                <a:cs typeface="Arial"/>
              </a:rPr>
              <a:t>‘Zoned’</a:t>
            </a:r>
            <a:r>
              <a:rPr sz="1071" spc="10" dirty="0">
                <a:latin typeface="Arial"/>
                <a:cs typeface="Arial"/>
              </a:rPr>
              <a:t> </a:t>
            </a:r>
            <a:r>
              <a:rPr sz="1071" dirty="0">
                <a:latin typeface="Arial"/>
                <a:cs typeface="Arial"/>
              </a:rPr>
              <a:t>climate</a:t>
            </a:r>
            <a:r>
              <a:rPr sz="1071" spc="5" dirty="0">
                <a:latin typeface="Arial"/>
                <a:cs typeface="Arial"/>
              </a:rPr>
              <a:t> </a:t>
            </a:r>
            <a:r>
              <a:rPr sz="1071" dirty="0">
                <a:latin typeface="Arial"/>
                <a:cs typeface="Arial"/>
              </a:rPr>
              <a:t>control</a:t>
            </a:r>
            <a:r>
              <a:rPr sz="1071" spc="5" dirty="0">
                <a:latin typeface="Arial"/>
                <a:cs typeface="Arial"/>
              </a:rPr>
              <a:t> </a:t>
            </a:r>
            <a:r>
              <a:rPr sz="1071" dirty="0">
                <a:latin typeface="Arial"/>
                <a:cs typeface="Arial"/>
              </a:rPr>
              <a:t>which</a:t>
            </a:r>
            <a:r>
              <a:rPr sz="1071" spc="5" dirty="0">
                <a:latin typeface="Arial"/>
                <a:cs typeface="Arial"/>
              </a:rPr>
              <a:t> </a:t>
            </a:r>
            <a:r>
              <a:rPr sz="1071" dirty="0">
                <a:latin typeface="Arial"/>
                <a:cs typeface="Arial"/>
              </a:rPr>
              <a:t>may</a:t>
            </a:r>
            <a:r>
              <a:rPr sz="1071" spc="5" dirty="0">
                <a:latin typeface="Arial"/>
                <a:cs typeface="Arial"/>
              </a:rPr>
              <a:t> </a:t>
            </a:r>
            <a:r>
              <a:rPr sz="1071" dirty="0">
                <a:latin typeface="Arial"/>
                <a:cs typeface="Arial"/>
              </a:rPr>
              <a:t>be</a:t>
            </a:r>
            <a:r>
              <a:rPr sz="1071" spc="5" dirty="0">
                <a:latin typeface="Arial"/>
                <a:cs typeface="Arial"/>
              </a:rPr>
              <a:t> </a:t>
            </a:r>
            <a:r>
              <a:rPr sz="1071" dirty="0">
                <a:latin typeface="Arial"/>
                <a:cs typeface="Arial"/>
              </a:rPr>
              <a:t>dual,</a:t>
            </a:r>
            <a:r>
              <a:rPr sz="1071" spc="5" dirty="0">
                <a:latin typeface="Arial"/>
                <a:cs typeface="Arial"/>
              </a:rPr>
              <a:t> </a:t>
            </a:r>
            <a:r>
              <a:rPr sz="1071" dirty="0">
                <a:latin typeface="Arial"/>
                <a:cs typeface="Arial"/>
              </a:rPr>
              <a:t>triple,</a:t>
            </a:r>
            <a:r>
              <a:rPr sz="1071" spc="10" dirty="0">
                <a:latin typeface="Arial"/>
                <a:cs typeface="Arial"/>
              </a:rPr>
              <a:t> </a:t>
            </a:r>
            <a:r>
              <a:rPr sz="1071" spc="-24" dirty="0">
                <a:latin typeface="Arial"/>
                <a:cs typeface="Arial"/>
              </a:rPr>
              <a:t>or </a:t>
            </a:r>
            <a:r>
              <a:rPr sz="1071" dirty="0">
                <a:latin typeface="Arial"/>
                <a:cs typeface="Arial"/>
              </a:rPr>
              <a:t>even</a:t>
            </a:r>
            <a:r>
              <a:rPr sz="1071" spc="-29" dirty="0">
                <a:latin typeface="Arial"/>
                <a:cs typeface="Arial"/>
              </a:rPr>
              <a:t> </a:t>
            </a:r>
            <a:r>
              <a:rPr sz="1071" dirty="0">
                <a:latin typeface="Arial"/>
                <a:cs typeface="Arial"/>
              </a:rPr>
              <a:t>four-zone</a:t>
            </a:r>
            <a:r>
              <a:rPr sz="1071" spc="-24" dirty="0">
                <a:latin typeface="Arial"/>
                <a:cs typeface="Arial"/>
              </a:rPr>
              <a:t> </a:t>
            </a:r>
            <a:r>
              <a:rPr sz="1071" spc="-10" dirty="0">
                <a:latin typeface="Arial"/>
                <a:cs typeface="Arial"/>
              </a:rPr>
              <a:t>controls.</a:t>
            </a:r>
            <a:endParaRPr sz="1071" dirty="0">
              <a:latin typeface="Arial"/>
              <a:cs typeface="Arial"/>
            </a:endParaRPr>
          </a:p>
          <a:p>
            <a:pPr marL="12369" algn="just">
              <a:spcBef>
                <a:spcPts val="1144"/>
              </a:spcBef>
            </a:pPr>
            <a:r>
              <a:rPr sz="1071" b="1" dirty="0">
                <a:latin typeface="Arial"/>
                <a:cs typeface="Arial"/>
              </a:rPr>
              <a:t>4.4.1.</a:t>
            </a:r>
            <a:r>
              <a:rPr sz="1071" b="1" spc="102" dirty="0">
                <a:latin typeface="Arial"/>
                <a:cs typeface="Arial"/>
              </a:rPr>
              <a:t>  </a:t>
            </a:r>
            <a:r>
              <a:rPr sz="1071" b="1" spc="-10" dirty="0">
                <a:latin typeface="Arial"/>
                <a:cs typeface="Arial"/>
              </a:rPr>
              <a:t>Dual-</a:t>
            </a:r>
            <a:r>
              <a:rPr sz="1071" b="1" dirty="0">
                <a:latin typeface="Arial"/>
                <a:cs typeface="Arial"/>
              </a:rPr>
              <a:t>Zone</a:t>
            </a:r>
            <a:r>
              <a:rPr sz="1071" b="1" spc="-5" dirty="0">
                <a:latin typeface="Arial"/>
                <a:cs typeface="Arial"/>
              </a:rPr>
              <a:t> </a:t>
            </a:r>
            <a:r>
              <a:rPr sz="1071" b="1" dirty="0">
                <a:latin typeface="Arial"/>
                <a:cs typeface="Arial"/>
              </a:rPr>
              <a:t>Climate</a:t>
            </a:r>
            <a:r>
              <a:rPr sz="1071" b="1" spc="-5" dirty="0">
                <a:latin typeface="Arial"/>
                <a:cs typeface="Arial"/>
              </a:rPr>
              <a:t> </a:t>
            </a:r>
            <a:r>
              <a:rPr sz="1071" b="1" spc="-10" dirty="0">
                <a:latin typeface="Arial"/>
                <a:cs typeface="Arial"/>
              </a:rPr>
              <a:t>Control</a:t>
            </a:r>
            <a:endParaRPr sz="1071" dirty="0">
              <a:latin typeface="Arial"/>
              <a:cs typeface="Arial"/>
            </a:endParaRPr>
          </a:p>
          <a:p>
            <a:pPr marL="12369" marR="4947" algn="just">
              <a:lnSpc>
                <a:spcPct val="143700"/>
              </a:lnSpc>
              <a:spcBef>
                <a:spcPts val="584"/>
              </a:spcBef>
            </a:pPr>
            <a:r>
              <a:rPr sz="1071" dirty="0">
                <a:latin typeface="Arial"/>
                <a:cs typeface="Arial"/>
              </a:rPr>
              <a:t>This</a:t>
            </a:r>
            <a:r>
              <a:rPr sz="1071" spc="93" dirty="0">
                <a:latin typeface="Arial"/>
                <a:cs typeface="Arial"/>
              </a:rPr>
              <a:t> </a:t>
            </a:r>
            <a:r>
              <a:rPr sz="1071" dirty="0">
                <a:latin typeface="Arial"/>
                <a:cs typeface="Arial"/>
              </a:rPr>
              <a:t>features</a:t>
            </a:r>
            <a:r>
              <a:rPr sz="1071" spc="93" dirty="0">
                <a:latin typeface="Arial"/>
                <a:cs typeface="Arial"/>
              </a:rPr>
              <a:t> </a:t>
            </a:r>
            <a:r>
              <a:rPr sz="1071" dirty="0">
                <a:latin typeface="Arial"/>
                <a:cs typeface="Arial"/>
              </a:rPr>
              <a:t>two</a:t>
            </a:r>
            <a:r>
              <a:rPr sz="1071" spc="88" dirty="0">
                <a:latin typeface="Arial"/>
                <a:cs typeface="Arial"/>
              </a:rPr>
              <a:t> </a:t>
            </a:r>
            <a:r>
              <a:rPr sz="1071" dirty="0">
                <a:latin typeface="Arial"/>
                <a:cs typeface="Arial"/>
              </a:rPr>
              <a:t>temperature</a:t>
            </a:r>
            <a:r>
              <a:rPr sz="1071" spc="88" dirty="0">
                <a:latin typeface="Arial"/>
                <a:cs typeface="Arial"/>
              </a:rPr>
              <a:t> </a:t>
            </a:r>
            <a:r>
              <a:rPr sz="1071" dirty="0">
                <a:latin typeface="Arial"/>
                <a:cs typeface="Arial"/>
              </a:rPr>
              <a:t>controls,</a:t>
            </a:r>
            <a:r>
              <a:rPr sz="1071" spc="83" dirty="0">
                <a:latin typeface="Arial"/>
                <a:cs typeface="Arial"/>
              </a:rPr>
              <a:t> </a:t>
            </a:r>
            <a:r>
              <a:rPr sz="1071" dirty="0">
                <a:latin typeface="Arial"/>
                <a:cs typeface="Arial"/>
              </a:rPr>
              <a:t>so</a:t>
            </a:r>
            <a:r>
              <a:rPr sz="1071" spc="88" dirty="0">
                <a:latin typeface="Arial"/>
                <a:cs typeface="Arial"/>
              </a:rPr>
              <a:t> </a:t>
            </a:r>
            <a:r>
              <a:rPr sz="1071" dirty="0">
                <a:latin typeface="Arial"/>
                <a:cs typeface="Arial"/>
              </a:rPr>
              <a:t>that</a:t>
            </a:r>
            <a:r>
              <a:rPr sz="1071" spc="78" dirty="0">
                <a:latin typeface="Arial"/>
                <a:cs typeface="Arial"/>
              </a:rPr>
              <a:t> </a:t>
            </a:r>
            <a:r>
              <a:rPr sz="1071" dirty="0">
                <a:latin typeface="Arial"/>
                <a:cs typeface="Arial"/>
              </a:rPr>
              <a:t>the</a:t>
            </a:r>
            <a:r>
              <a:rPr sz="1071" spc="88" dirty="0">
                <a:latin typeface="Arial"/>
                <a:cs typeface="Arial"/>
              </a:rPr>
              <a:t> </a:t>
            </a:r>
            <a:r>
              <a:rPr sz="1071" spc="-10" dirty="0">
                <a:latin typeface="Arial"/>
                <a:cs typeface="Arial"/>
              </a:rPr>
              <a:t>left-</a:t>
            </a:r>
            <a:r>
              <a:rPr sz="1071" dirty="0">
                <a:latin typeface="Arial"/>
                <a:cs typeface="Arial"/>
              </a:rPr>
              <a:t>side</a:t>
            </a:r>
            <a:r>
              <a:rPr sz="1071" spc="83" dirty="0">
                <a:latin typeface="Arial"/>
                <a:cs typeface="Arial"/>
              </a:rPr>
              <a:t> </a:t>
            </a:r>
            <a:r>
              <a:rPr sz="1071" dirty="0">
                <a:latin typeface="Arial"/>
                <a:cs typeface="Arial"/>
              </a:rPr>
              <a:t>and</a:t>
            </a:r>
            <a:r>
              <a:rPr sz="1071" spc="88" dirty="0">
                <a:latin typeface="Arial"/>
                <a:cs typeface="Arial"/>
              </a:rPr>
              <a:t> </a:t>
            </a:r>
            <a:r>
              <a:rPr sz="1071" spc="-10" dirty="0">
                <a:latin typeface="Arial"/>
                <a:cs typeface="Arial"/>
              </a:rPr>
              <a:t>right-</a:t>
            </a:r>
            <a:r>
              <a:rPr sz="1071" dirty="0">
                <a:latin typeface="Arial"/>
                <a:cs typeface="Arial"/>
              </a:rPr>
              <a:t>side</a:t>
            </a:r>
            <a:r>
              <a:rPr sz="1071" spc="88" dirty="0">
                <a:latin typeface="Arial"/>
                <a:cs typeface="Arial"/>
              </a:rPr>
              <a:t> </a:t>
            </a:r>
            <a:r>
              <a:rPr sz="1071" dirty="0">
                <a:latin typeface="Arial"/>
                <a:cs typeface="Arial"/>
              </a:rPr>
              <a:t>of</a:t>
            </a:r>
            <a:r>
              <a:rPr sz="1071" spc="88"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car</a:t>
            </a:r>
            <a:r>
              <a:rPr sz="1071" spc="88" dirty="0">
                <a:latin typeface="Arial"/>
                <a:cs typeface="Arial"/>
              </a:rPr>
              <a:t> </a:t>
            </a:r>
            <a:r>
              <a:rPr sz="1071" dirty="0">
                <a:latin typeface="Arial"/>
                <a:cs typeface="Arial"/>
              </a:rPr>
              <a:t>can</a:t>
            </a:r>
            <a:r>
              <a:rPr sz="1071" spc="88" dirty="0">
                <a:latin typeface="Arial"/>
                <a:cs typeface="Arial"/>
              </a:rPr>
              <a:t> </a:t>
            </a:r>
            <a:r>
              <a:rPr sz="1071" spc="-19" dirty="0">
                <a:latin typeface="Arial"/>
                <a:cs typeface="Arial"/>
              </a:rPr>
              <a:t>have </a:t>
            </a:r>
            <a:r>
              <a:rPr sz="1071" dirty="0">
                <a:latin typeface="Arial"/>
                <a:cs typeface="Arial"/>
              </a:rPr>
              <a:t>different</a:t>
            </a:r>
            <a:r>
              <a:rPr sz="1071" spc="-44" dirty="0">
                <a:latin typeface="Arial"/>
                <a:cs typeface="Arial"/>
              </a:rPr>
              <a:t> </a:t>
            </a:r>
            <a:r>
              <a:rPr sz="1071" spc="-10" dirty="0">
                <a:latin typeface="Arial"/>
                <a:cs typeface="Arial"/>
              </a:rPr>
              <a:t>temperature</a:t>
            </a:r>
            <a:r>
              <a:rPr sz="1071" spc="-44" dirty="0">
                <a:latin typeface="Arial"/>
                <a:cs typeface="Arial"/>
              </a:rPr>
              <a:t> </a:t>
            </a:r>
            <a:r>
              <a:rPr sz="1071" spc="-10" dirty="0">
                <a:latin typeface="Arial"/>
                <a:cs typeface="Arial"/>
              </a:rPr>
              <a:t>settings.</a:t>
            </a:r>
            <a:r>
              <a:rPr sz="1071" spc="-44" dirty="0">
                <a:latin typeface="Arial"/>
                <a:cs typeface="Arial"/>
              </a:rPr>
              <a:t> </a:t>
            </a:r>
            <a:r>
              <a:rPr sz="1071" spc="-10" dirty="0">
                <a:latin typeface="Arial"/>
                <a:cs typeface="Arial"/>
              </a:rPr>
              <a:t>There</a:t>
            </a:r>
            <a:r>
              <a:rPr sz="1071" spc="-49" dirty="0">
                <a:latin typeface="Arial"/>
                <a:cs typeface="Arial"/>
              </a:rPr>
              <a:t> </a:t>
            </a:r>
            <a:r>
              <a:rPr sz="1071" spc="-10" dirty="0">
                <a:latin typeface="Arial"/>
                <a:cs typeface="Arial"/>
              </a:rPr>
              <a:t>will</a:t>
            </a:r>
            <a:r>
              <a:rPr sz="1071" spc="-44" dirty="0">
                <a:latin typeface="Arial"/>
                <a:cs typeface="Arial"/>
              </a:rPr>
              <a:t> </a:t>
            </a:r>
            <a:r>
              <a:rPr sz="1071" dirty="0">
                <a:latin typeface="Arial"/>
                <a:cs typeface="Arial"/>
              </a:rPr>
              <a:t>be</a:t>
            </a:r>
            <a:r>
              <a:rPr sz="1071" spc="-44" dirty="0">
                <a:latin typeface="Arial"/>
                <a:cs typeface="Arial"/>
              </a:rPr>
              <a:t> </a:t>
            </a:r>
            <a:r>
              <a:rPr sz="1071" spc="-10" dirty="0">
                <a:latin typeface="Arial"/>
                <a:cs typeface="Arial"/>
              </a:rPr>
              <a:t>two</a:t>
            </a:r>
            <a:r>
              <a:rPr sz="1071" spc="-44" dirty="0">
                <a:latin typeface="Arial"/>
                <a:cs typeface="Arial"/>
              </a:rPr>
              <a:t> </a:t>
            </a:r>
            <a:r>
              <a:rPr sz="1071" spc="-10" dirty="0">
                <a:latin typeface="Arial"/>
                <a:cs typeface="Arial"/>
              </a:rPr>
              <a:t>controllers</a:t>
            </a:r>
            <a:r>
              <a:rPr sz="1071" spc="-44" dirty="0">
                <a:latin typeface="Arial"/>
                <a:cs typeface="Arial"/>
              </a:rPr>
              <a:t> </a:t>
            </a:r>
            <a:r>
              <a:rPr sz="1071" spc="-10" dirty="0">
                <a:latin typeface="Arial"/>
                <a:cs typeface="Arial"/>
              </a:rPr>
              <a:t>as</a:t>
            </a:r>
            <a:r>
              <a:rPr sz="1071" spc="-49" dirty="0">
                <a:latin typeface="Arial"/>
                <a:cs typeface="Arial"/>
              </a:rPr>
              <a:t> </a:t>
            </a:r>
            <a:r>
              <a:rPr sz="1071" spc="-10" dirty="0">
                <a:latin typeface="Arial"/>
                <a:cs typeface="Arial"/>
              </a:rPr>
              <a:t>well</a:t>
            </a:r>
            <a:r>
              <a:rPr sz="1071" spc="-44"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either</a:t>
            </a:r>
            <a:r>
              <a:rPr sz="1071" spc="-44" dirty="0">
                <a:latin typeface="Arial"/>
                <a:cs typeface="Arial"/>
              </a:rPr>
              <a:t> </a:t>
            </a:r>
            <a:r>
              <a:rPr sz="1071" spc="-10" dirty="0">
                <a:latin typeface="Arial"/>
                <a:cs typeface="Arial"/>
              </a:rPr>
              <a:t>side</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dashboard </a:t>
            </a:r>
            <a:r>
              <a:rPr sz="1071" dirty="0">
                <a:latin typeface="Arial"/>
                <a:cs typeface="Arial"/>
              </a:rPr>
              <a:t>that</a:t>
            </a:r>
            <a:r>
              <a:rPr sz="1071" spc="-24" dirty="0">
                <a:latin typeface="Arial"/>
                <a:cs typeface="Arial"/>
              </a:rPr>
              <a:t> </a:t>
            </a:r>
            <a:r>
              <a:rPr sz="1071" dirty="0">
                <a:latin typeface="Arial"/>
                <a:cs typeface="Arial"/>
              </a:rPr>
              <a:t>allows</a:t>
            </a:r>
            <a:r>
              <a:rPr sz="1071" spc="-24" dirty="0">
                <a:latin typeface="Arial"/>
                <a:cs typeface="Arial"/>
              </a:rPr>
              <a:t> </a:t>
            </a:r>
            <a:r>
              <a:rPr sz="1071" dirty="0">
                <a:latin typeface="Arial"/>
                <a:cs typeface="Arial"/>
              </a:rPr>
              <a:t>different</a:t>
            </a:r>
            <a:r>
              <a:rPr sz="1071" spc="-19" dirty="0">
                <a:latin typeface="Arial"/>
                <a:cs typeface="Arial"/>
              </a:rPr>
              <a:t> </a:t>
            </a:r>
            <a:r>
              <a:rPr sz="1071" dirty="0">
                <a:latin typeface="Arial"/>
                <a:cs typeface="Arial"/>
              </a:rPr>
              <a:t>temperatures</a:t>
            </a:r>
            <a:r>
              <a:rPr sz="1071" spc="-24" dirty="0">
                <a:latin typeface="Arial"/>
                <a:cs typeface="Arial"/>
              </a:rPr>
              <a:t> </a:t>
            </a:r>
            <a:r>
              <a:rPr sz="1071" spc="-10" dirty="0">
                <a:latin typeface="Arial"/>
                <a:cs typeface="Arial"/>
              </a:rPr>
              <a:t>settings.</a:t>
            </a:r>
            <a:endParaRPr sz="1071" dirty="0">
              <a:latin typeface="Arial"/>
              <a:cs typeface="Arial"/>
            </a:endParaRPr>
          </a:p>
          <a:p>
            <a:pPr marL="12369" marR="5566" algn="just">
              <a:lnSpc>
                <a:spcPct val="143700"/>
              </a:lnSpc>
              <a:spcBef>
                <a:spcPts val="589"/>
              </a:spcBef>
            </a:pPr>
            <a:r>
              <a:rPr sz="1071" dirty="0">
                <a:latin typeface="Arial"/>
                <a:cs typeface="Arial"/>
              </a:rPr>
              <a:t>In</a:t>
            </a:r>
            <a:r>
              <a:rPr sz="1071" spc="19" dirty="0">
                <a:latin typeface="Arial"/>
                <a:cs typeface="Arial"/>
              </a:rPr>
              <a:t> </a:t>
            </a:r>
            <a:r>
              <a:rPr sz="1071" dirty="0">
                <a:latin typeface="Arial"/>
                <a:cs typeface="Arial"/>
              </a:rPr>
              <a:t>some</a:t>
            </a:r>
            <a:r>
              <a:rPr sz="1071" spc="24" dirty="0">
                <a:latin typeface="Arial"/>
                <a:cs typeface="Arial"/>
              </a:rPr>
              <a:t> </a:t>
            </a:r>
            <a:r>
              <a:rPr sz="1071" dirty="0">
                <a:latin typeface="Arial"/>
                <a:cs typeface="Arial"/>
              </a:rPr>
              <a:t>cars,</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system</a:t>
            </a:r>
            <a:r>
              <a:rPr sz="1071" spc="19"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limit</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temperature</a:t>
            </a:r>
            <a:r>
              <a:rPr sz="1071" spc="24"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one</a:t>
            </a:r>
            <a:r>
              <a:rPr sz="1071" spc="15" dirty="0">
                <a:latin typeface="Arial"/>
                <a:cs typeface="Arial"/>
              </a:rPr>
              <a:t> </a:t>
            </a:r>
            <a:r>
              <a:rPr sz="1071" dirty="0">
                <a:latin typeface="Arial"/>
                <a:cs typeface="Arial"/>
              </a:rPr>
              <a:t>side</a:t>
            </a:r>
            <a:r>
              <a:rPr sz="1071" spc="24" dirty="0">
                <a:latin typeface="Arial"/>
                <a:cs typeface="Arial"/>
              </a:rPr>
              <a:t> </a:t>
            </a:r>
            <a:r>
              <a:rPr sz="1071" dirty="0">
                <a:latin typeface="Arial"/>
                <a:cs typeface="Arial"/>
              </a:rPr>
              <a:t>relative</a:t>
            </a:r>
            <a:r>
              <a:rPr sz="1071" spc="15"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other.</a:t>
            </a:r>
            <a:r>
              <a:rPr sz="1071" spc="19" dirty="0">
                <a:latin typeface="Arial"/>
                <a:cs typeface="Arial"/>
              </a:rPr>
              <a:t> </a:t>
            </a:r>
            <a:r>
              <a:rPr sz="1071" dirty="0">
                <a:latin typeface="Arial"/>
                <a:cs typeface="Arial"/>
              </a:rPr>
              <a:t>This</a:t>
            </a:r>
            <a:r>
              <a:rPr sz="1071" spc="29" dirty="0">
                <a:latin typeface="Arial"/>
                <a:cs typeface="Arial"/>
              </a:rPr>
              <a:t> </a:t>
            </a:r>
            <a:r>
              <a:rPr sz="1071" spc="-10" dirty="0">
                <a:latin typeface="Arial"/>
                <a:cs typeface="Arial"/>
              </a:rPr>
              <a:t>option allows</a:t>
            </a:r>
            <a:r>
              <a:rPr sz="1071" spc="-49" dirty="0">
                <a:latin typeface="Arial"/>
                <a:cs typeface="Arial"/>
              </a:rPr>
              <a:t> </a:t>
            </a:r>
            <a:r>
              <a:rPr sz="1071" dirty="0">
                <a:latin typeface="Arial"/>
                <a:cs typeface="Arial"/>
              </a:rPr>
              <a:t>you</a:t>
            </a:r>
            <a:r>
              <a:rPr sz="1071" spc="-4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ensure</a:t>
            </a:r>
            <a:r>
              <a:rPr sz="1071" spc="-4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comfortable</a:t>
            </a:r>
            <a:r>
              <a:rPr sz="1071" spc="-49" dirty="0">
                <a:latin typeface="Arial"/>
                <a:cs typeface="Arial"/>
              </a:rPr>
              <a:t> </a:t>
            </a:r>
            <a:r>
              <a:rPr sz="1071" dirty="0">
                <a:latin typeface="Arial"/>
                <a:cs typeface="Arial"/>
              </a:rPr>
              <a:t>stay</a:t>
            </a:r>
            <a:r>
              <a:rPr sz="1071" spc="-44" dirty="0">
                <a:latin typeface="Arial"/>
                <a:cs typeface="Arial"/>
              </a:rPr>
              <a:t> </a:t>
            </a:r>
            <a:r>
              <a:rPr sz="1071" dirty="0">
                <a:latin typeface="Arial"/>
                <a:cs typeface="Arial"/>
              </a:rPr>
              <a:t>not</a:t>
            </a:r>
            <a:r>
              <a:rPr sz="1071" spc="-49" dirty="0">
                <a:latin typeface="Arial"/>
                <a:cs typeface="Arial"/>
              </a:rPr>
              <a:t> </a:t>
            </a:r>
            <a:r>
              <a:rPr sz="1071" dirty="0">
                <a:latin typeface="Arial"/>
                <a:cs typeface="Arial"/>
              </a:rPr>
              <a:t>only</a:t>
            </a:r>
            <a:r>
              <a:rPr sz="1071" spc="-54" dirty="0">
                <a:latin typeface="Arial"/>
                <a:cs typeface="Arial"/>
              </a:rPr>
              <a:t> </a:t>
            </a:r>
            <a:r>
              <a:rPr sz="1071" dirty="0">
                <a:latin typeface="Arial"/>
                <a:cs typeface="Arial"/>
              </a:rPr>
              <a:t>according</a:t>
            </a:r>
            <a:r>
              <a:rPr sz="1071" spc="-49"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needs</a:t>
            </a:r>
            <a:r>
              <a:rPr sz="1071" spc="-4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owner</a:t>
            </a:r>
            <a:r>
              <a:rPr sz="1071" spc="-54" dirty="0">
                <a:latin typeface="Arial"/>
                <a:cs typeface="Arial"/>
              </a:rPr>
              <a:t> </a:t>
            </a:r>
            <a:r>
              <a:rPr sz="1071" dirty="0">
                <a:latin typeface="Arial"/>
                <a:cs typeface="Arial"/>
              </a:rPr>
              <a:t>or</a:t>
            </a:r>
            <a:r>
              <a:rPr sz="1071" spc="-49"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driver </a:t>
            </a:r>
            <a:r>
              <a:rPr sz="1071" dirty="0">
                <a:latin typeface="Arial"/>
                <a:cs typeface="Arial"/>
              </a:rPr>
              <a:t>of</a:t>
            </a:r>
            <a:r>
              <a:rPr sz="1071" spc="-10" dirty="0">
                <a:latin typeface="Arial"/>
                <a:cs typeface="Arial"/>
              </a:rPr>
              <a:t> </a:t>
            </a:r>
            <a:r>
              <a:rPr sz="1071" dirty="0">
                <a:latin typeface="Arial"/>
                <a:cs typeface="Arial"/>
              </a:rPr>
              <a:t>the </a:t>
            </a:r>
            <a:r>
              <a:rPr sz="1071" spc="-19" dirty="0">
                <a:latin typeface="Arial"/>
                <a:cs typeface="Arial"/>
              </a:rPr>
              <a:t>car.</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61</a:t>
            </a:r>
          </a:p>
        </p:txBody>
      </p:sp>
      <p:sp>
        <p:nvSpPr>
          <p:cNvPr id="9" name="object 3">
            <a:extLst>
              <a:ext uri="{FF2B5EF4-FFF2-40B4-BE49-F238E27FC236}">
                <a16:creationId xmlns:a16="http://schemas.microsoft.com/office/drawing/2014/main" id="{311C94AD-75CD-63E3-F3F4-B8884677275E}"/>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989" y="4451833"/>
            <a:ext cx="5813566" cy="1978876"/>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4.4.3.</a:t>
            </a:r>
            <a:r>
              <a:rPr sz="1071" b="1" spc="102" dirty="0">
                <a:latin typeface="Arial"/>
                <a:cs typeface="Arial"/>
              </a:rPr>
              <a:t>  </a:t>
            </a:r>
            <a:r>
              <a:rPr sz="1071" b="1" spc="-10" dirty="0">
                <a:latin typeface="Arial"/>
                <a:cs typeface="Arial"/>
              </a:rPr>
              <a:t>Four-</a:t>
            </a:r>
            <a:r>
              <a:rPr sz="1071" b="1" dirty="0">
                <a:latin typeface="Arial"/>
                <a:cs typeface="Arial"/>
              </a:rPr>
              <a:t>Zone</a:t>
            </a:r>
            <a:r>
              <a:rPr sz="1071" b="1" spc="-5" dirty="0">
                <a:latin typeface="Arial"/>
                <a:cs typeface="Arial"/>
              </a:rPr>
              <a:t> </a:t>
            </a:r>
            <a:r>
              <a:rPr sz="1071" b="1" dirty="0">
                <a:latin typeface="Arial"/>
                <a:cs typeface="Arial"/>
              </a:rPr>
              <a:t>Climate </a:t>
            </a:r>
            <a:r>
              <a:rPr sz="1071" b="1" spc="-10" dirty="0">
                <a:latin typeface="Arial"/>
                <a:cs typeface="Arial"/>
              </a:rPr>
              <a:t>Control</a:t>
            </a:r>
            <a:endParaRPr sz="1071">
              <a:latin typeface="Arial"/>
              <a:cs typeface="Arial"/>
            </a:endParaRPr>
          </a:p>
          <a:p>
            <a:pPr marL="12369" marR="4947" algn="just">
              <a:lnSpc>
                <a:spcPct val="143700"/>
              </a:lnSpc>
              <a:spcBef>
                <a:spcPts val="584"/>
              </a:spcBef>
            </a:pPr>
            <a:r>
              <a:rPr sz="1071" dirty="0">
                <a:latin typeface="Arial"/>
                <a:cs typeface="Arial"/>
              </a:rPr>
              <a:t>The</a:t>
            </a:r>
            <a:r>
              <a:rPr sz="1071" spc="44" dirty="0">
                <a:latin typeface="Arial"/>
                <a:cs typeface="Arial"/>
              </a:rPr>
              <a:t> </a:t>
            </a:r>
            <a:r>
              <a:rPr sz="1071" dirty="0">
                <a:latin typeface="Arial"/>
                <a:cs typeface="Arial"/>
              </a:rPr>
              <a:t>four-zone</a:t>
            </a:r>
            <a:r>
              <a:rPr sz="1071" spc="44" dirty="0">
                <a:latin typeface="Arial"/>
                <a:cs typeface="Arial"/>
              </a:rPr>
              <a:t> </a:t>
            </a:r>
            <a:r>
              <a:rPr sz="1071" dirty="0">
                <a:latin typeface="Arial"/>
                <a:cs typeface="Arial"/>
              </a:rPr>
              <a:t>climate</a:t>
            </a:r>
            <a:r>
              <a:rPr sz="1071" spc="49" dirty="0">
                <a:latin typeface="Arial"/>
                <a:cs typeface="Arial"/>
              </a:rPr>
              <a:t> </a:t>
            </a:r>
            <a:r>
              <a:rPr sz="1071" dirty="0">
                <a:latin typeface="Arial"/>
                <a:cs typeface="Arial"/>
              </a:rPr>
              <a:t>control</a:t>
            </a:r>
            <a:r>
              <a:rPr sz="1071" spc="44" dirty="0">
                <a:latin typeface="Arial"/>
                <a:cs typeface="Arial"/>
              </a:rPr>
              <a:t> </a:t>
            </a:r>
            <a:r>
              <a:rPr sz="1071" dirty="0">
                <a:latin typeface="Arial"/>
                <a:cs typeface="Arial"/>
              </a:rPr>
              <a:t>splits</a:t>
            </a:r>
            <a:r>
              <a:rPr sz="1071" spc="3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temperature</a:t>
            </a:r>
            <a:r>
              <a:rPr sz="1071" spc="44"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cabin</a:t>
            </a:r>
            <a:r>
              <a:rPr sz="1071" spc="44" dirty="0">
                <a:latin typeface="Arial"/>
                <a:cs typeface="Arial"/>
              </a:rPr>
              <a:t> </a:t>
            </a:r>
            <a:r>
              <a:rPr sz="1071" dirty="0">
                <a:latin typeface="Arial"/>
                <a:cs typeface="Arial"/>
              </a:rPr>
              <a:t>into</a:t>
            </a:r>
            <a:r>
              <a:rPr sz="1071" spc="49" dirty="0">
                <a:latin typeface="Arial"/>
                <a:cs typeface="Arial"/>
              </a:rPr>
              <a:t> </a:t>
            </a:r>
            <a:r>
              <a:rPr sz="1071" dirty="0">
                <a:latin typeface="Arial"/>
                <a:cs typeface="Arial"/>
              </a:rPr>
              <a:t>four</a:t>
            </a:r>
            <a:r>
              <a:rPr sz="1071" spc="44" dirty="0">
                <a:latin typeface="Arial"/>
                <a:cs typeface="Arial"/>
              </a:rPr>
              <a:t> </a:t>
            </a:r>
            <a:r>
              <a:rPr sz="1071" dirty="0">
                <a:latin typeface="Arial"/>
                <a:cs typeface="Arial"/>
              </a:rPr>
              <a:t>areas</a:t>
            </a:r>
            <a:r>
              <a:rPr sz="1071" spc="49" dirty="0">
                <a:latin typeface="Arial"/>
                <a:cs typeface="Arial"/>
              </a:rPr>
              <a:t> </a:t>
            </a:r>
            <a:r>
              <a:rPr sz="1071" dirty="0">
                <a:latin typeface="Arial"/>
                <a:cs typeface="Arial"/>
              </a:rPr>
              <a:t>for</a:t>
            </a:r>
            <a:r>
              <a:rPr sz="1071" spc="44" dirty="0">
                <a:latin typeface="Arial"/>
                <a:cs typeface="Arial"/>
              </a:rPr>
              <a:t> </a:t>
            </a:r>
            <a:r>
              <a:rPr sz="1071" dirty="0">
                <a:latin typeface="Arial"/>
                <a:cs typeface="Arial"/>
              </a:rPr>
              <a:t>each</a:t>
            </a:r>
            <a:r>
              <a:rPr sz="1071" spc="44" dirty="0">
                <a:latin typeface="Arial"/>
                <a:cs typeface="Arial"/>
              </a:rPr>
              <a:t> </a:t>
            </a:r>
            <a:r>
              <a:rPr sz="1071" dirty="0">
                <a:latin typeface="Arial"/>
                <a:cs typeface="Arial"/>
              </a:rPr>
              <a:t>of</a:t>
            </a:r>
            <a:r>
              <a:rPr sz="1071" spc="49" dirty="0">
                <a:latin typeface="Arial"/>
                <a:cs typeface="Arial"/>
              </a:rPr>
              <a:t> </a:t>
            </a:r>
            <a:r>
              <a:rPr sz="1071" spc="-24" dirty="0">
                <a:latin typeface="Arial"/>
                <a:cs typeface="Arial"/>
              </a:rPr>
              <a:t>the </a:t>
            </a:r>
            <a:r>
              <a:rPr sz="1071" dirty="0">
                <a:latin typeface="Arial"/>
                <a:cs typeface="Arial"/>
              </a:rPr>
              <a:t>four</a:t>
            </a:r>
            <a:r>
              <a:rPr sz="1071" spc="-44" dirty="0">
                <a:latin typeface="Arial"/>
                <a:cs typeface="Arial"/>
              </a:rPr>
              <a:t> </a:t>
            </a:r>
            <a:r>
              <a:rPr sz="1071" dirty="0">
                <a:latin typeface="Arial"/>
                <a:cs typeface="Arial"/>
              </a:rPr>
              <a:t>main</a:t>
            </a:r>
            <a:r>
              <a:rPr sz="1071" spc="-39" dirty="0">
                <a:latin typeface="Arial"/>
                <a:cs typeface="Arial"/>
              </a:rPr>
              <a:t> </a:t>
            </a:r>
            <a:r>
              <a:rPr sz="1071" dirty="0">
                <a:latin typeface="Arial"/>
                <a:cs typeface="Arial"/>
              </a:rPr>
              <a:t>seats</a:t>
            </a:r>
            <a:r>
              <a:rPr sz="1071" spc="-4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car.</a:t>
            </a:r>
            <a:r>
              <a:rPr sz="1071" spc="-44" dirty="0">
                <a:latin typeface="Arial"/>
                <a:cs typeface="Arial"/>
              </a:rPr>
              <a:t> </a:t>
            </a:r>
            <a:r>
              <a:rPr sz="1071" dirty="0">
                <a:latin typeface="Arial"/>
                <a:cs typeface="Arial"/>
              </a:rPr>
              <a:t>This</a:t>
            </a:r>
            <a:r>
              <a:rPr sz="1071" spc="-44" dirty="0">
                <a:latin typeface="Arial"/>
                <a:cs typeface="Arial"/>
              </a:rPr>
              <a:t> </a:t>
            </a:r>
            <a:r>
              <a:rPr sz="1071" dirty="0">
                <a:latin typeface="Arial"/>
                <a:cs typeface="Arial"/>
              </a:rPr>
              <a:t>type</a:t>
            </a:r>
            <a:r>
              <a:rPr sz="1071" spc="-39"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climate</a:t>
            </a:r>
            <a:r>
              <a:rPr sz="1071" spc="-39" dirty="0">
                <a:latin typeface="Arial"/>
                <a:cs typeface="Arial"/>
              </a:rPr>
              <a:t> </a:t>
            </a:r>
            <a:r>
              <a:rPr sz="1071" dirty="0">
                <a:latin typeface="Arial"/>
                <a:cs typeface="Arial"/>
              </a:rPr>
              <a:t>control</a:t>
            </a:r>
            <a:r>
              <a:rPr sz="1071" spc="-44" dirty="0">
                <a:latin typeface="Arial"/>
                <a:cs typeface="Arial"/>
              </a:rPr>
              <a:t> </a:t>
            </a:r>
            <a:r>
              <a:rPr sz="1071" dirty="0">
                <a:latin typeface="Arial"/>
                <a:cs typeface="Arial"/>
              </a:rPr>
              <a:t>can</a:t>
            </a:r>
            <a:r>
              <a:rPr sz="1071" spc="-39" dirty="0">
                <a:latin typeface="Arial"/>
                <a:cs typeface="Arial"/>
              </a:rPr>
              <a:t> </a:t>
            </a:r>
            <a:r>
              <a:rPr sz="1071" dirty="0">
                <a:latin typeface="Arial"/>
                <a:cs typeface="Arial"/>
              </a:rPr>
              <a:t>be</a:t>
            </a:r>
            <a:r>
              <a:rPr sz="1071" spc="-44" dirty="0">
                <a:latin typeface="Arial"/>
                <a:cs typeface="Arial"/>
              </a:rPr>
              <a:t> </a:t>
            </a:r>
            <a:r>
              <a:rPr sz="1071" dirty="0">
                <a:latin typeface="Arial"/>
                <a:cs typeface="Arial"/>
              </a:rPr>
              <a:t>found</a:t>
            </a:r>
            <a:r>
              <a:rPr sz="1071" spc="-39" dirty="0">
                <a:latin typeface="Arial"/>
                <a:cs typeface="Arial"/>
              </a:rPr>
              <a:t> </a:t>
            </a:r>
            <a:r>
              <a:rPr sz="1071" dirty="0">
                <a:latin typeface="Arial"/>
                <a:cs typeface="Arial"/>
              </a:rPr>
              <a:t>on</a:t>
            </a:r>
            <a:r>
              <a:rPr sz="1071" spc="-44" dirty="0">
                <a:latin typeface="Arial"/>
                <a:cs typeface="Arial"/>
              </a:rPr>
              <a:t> </a:t>
            </a:r>
            <a:r>
              <a:rPr sz="1071" spc="-10" dirty="0">
                <a:latin typeface="Arial"/>
                <a:cs typeface="Arial"/>
              </a:rPr>
              <a:t>high-</a:t>
            </a:r>
            <a:r>
              <a:rPr sz="1071" dirty="0">
                <a:latin typeface="Arial"/>
                <a:cs typeface="Arial"/>
              </a:rPr>
              <a:t>end</a:t>
            </a:r>
            <a:r>
              <a:rPr sz="1071" spc="-39" dirty="0">
                <a:latin typeface="Arial"/>
                <a:cs typeface="Arial"/>
              </a:rPr>
              <a:t> </a:t>
            </a:r>
            <a:r>
              <a:rPr sz="1071" dirty="0">
                <a:latin typeface="Arial"/>
                <a:cs typeface="Arial"/>
              </a:rPr>
              <a:t>luxury</a:t>
            </a:r>
            <a:r>
              <a:rPr sz="1071" spc="-44" dirty="0">
                <a:latin typeface="Arial"/>
                <a:cs typeface="Arial"/>
              </a:rPr>
              <a:t> </a:t>
            </a:r>
            <a:r>
              <a:rPr sz="1071" dirty="0">
                <a:latin typeface="Arial"/>
                <a:cs typeface="Arial"/>
              </a:rPr>
              <a:t>cars,</a:t>
            </a:r>
            <a:r>
              <a:rPr sz="1071" spc="-39" dirty="0">
                <a:latin typeface="Arial"/>
                <a:cs typeface="Arial"/>
              </a:rPr>
              <a:t> </a:t>
            </a:r>
            <a:r>
              <a:rPr sz="1071" spc="-10" dirty="0">
                <a:latin typeface="Arial"/>
                <a:cs typeface="Arial"/>
              </a:rPr>
              <a:t>mainly </a:t>
            </a:r>
            <a:r>
              <a:rPr sz="1071" dirty="0">
                <a:latin typeface="Arial"/>
                <a:cs typeface="Arial"/>
              </a:rPr>
              <a:t>limos</a:t>
            </a:r>
            <a:r>
              <a:rPr sz="1071" spc="131" dirty="0">
                <a:latin typeface="Arial"/>
                <a:cs typeface="Arial"/>
              </a:rPr>
              <a:t> </a:t>
            </a:r>
            <a:r>
              <a:rPr sz="1071" dirty="0">
                <a:latin typeface="Arial"/>
                <a:cs typeface="Arial"/>
              </a:rPr>
              <a:t>like</a:t>
            </a:r>
            <a:r>
              <a:rPr sz="1071" spc="131" dirty="0">
                <a:latin typeface="Arial"/>
                <a:cs typeface="Arial"/>
              </a:rPr>
              <a:t> </a:t>
            </a:r>
            <a:r>
              <a:rPr sz="1071" dirty="0">
                <a:latin typeface="Arial"/>
                <a:cs typeface="Arial"/>
              </a:rPr>
              <a:t>the</a:t>
            </a:r>
            <a:r>
              <a:rPr sz="1071" spc="131" dirty="0">
                <a:latin typeface="Arial"/>
                <a:cs typeface="Arial"/>
              </a:rPr>
              <a:t> </a:t>
            </a:r>
            <a:r>
              <a:rPr sz="1071" dirty="0">
                <a:latin typeface="Arial"/>
                <a:cs typeface="Arial"/>
              </a:rPr>
              <a:t>Mercedes</a:t>
            </a:r>
            <a:r>
              <a:rPr sz="1071" spc="127" dirty="0">
                <a:latin typeface="Arial"/>
                <a:cs typeface="Arial"/>
              </a:rPr>
              <a:t> </a:t>
            </a:r>
            <a:r>
              <a:rPr sz="1071" spc="-10" dirty="0">
                <a:latin typeface="Arial"/>
                <a:cs typeface="Arial"/>
              </a:rPr>
              <a:t>S-</a:t>
            </a:r>
            <a:r>
              <a:rPr sz="1071" dirty="0">
                <a:latin typeface="Arial"/>
                <a:cs typeface="Arial"/>
              </a:rPr>
              <a:t>Class</a:t>
            </a:r>
            <a:r>
              <a:rPr sz="1071" spc="131" dirty="0">
                <a:latin typeface="Arial"/>
                <a:cs typeface="Arial"/>
              </a:rPr>
              <a:t> </a:t>
            </a:r>
            <a:r>
              <a:rPr sz="1071" dirty="0">
                <a:latin typeface="Arial"/>
                <a:cs typeface="Arial"/>
              </a:rPr>
              <a:t>and</a:t>
            </a:r>
            <a:r>
              <a:rPr sz="1071" spc="131" dirty="0">
                <a:latin typeface="Arial"/>
                <a:cs typeface="Arial"/>
              </a:rPr>
              <a:t> </a:t>
            </a:r>
            <a:r>
              <a:rPr sz="1071" dirty="0">
                <a:latin typeface="Arial"/>
                <a:cs typeface="Arial"/>
              </a:rPr>
              <a:t>the</a:t>
            </a:r>
            <a:r>
              <a:rPr sz="1071" spc="131" dirty="0">
                <a:latin typeface="Arial"/>
                <a:cs typeface="Arial"/>
              </a:rPr>
              <a:t> </a:t>
            </a:r>
            <a:r>
              <a:rPr sz="1071" dirty="0">
                <a:latin typeface="Arial"/>
                <a:cs typeface="Arial"/>
              </a:rPr>
              <a:t>other</a:t>
            </a:r>
            <a:r>
              <a:rPr sz="1071" spc="122" dirty="0">
                <a:latin typeface="Arial"/>
                <a:cs typeface="Arial"/>
              </a:rPr>
              <a:t> </a:t>
            </a:r>
            <a:r>
              <a:rPr sz="1071" dirty="0">
                <a:latin typeface="Arial"/>
                <a:cs typeface="Arial"/>
              </a:rPr>
              <a:t>expensive</a:t>
            </a:r>
            <a:r>
              <a:rPr sz="1071" spc="122" dirty="0">
                <a:latin typeface="Arial"/>
                <a:cs typeface="Arial"/>
              </a:rPr>
              <a:t> </a:t>
            </a:r>
            <a:r>
              <a:rPr sz="1071" dirty="0">
                <a:latin typeface="Arial"/>
                <a:cs typeface="Arial"/>
              </a:rPr>
              <a:t>SUVs.</a:t>
            </a:r>
            <a:r>
              <a:rPr sz="1071" spc="131" dirty="0">
                <a:latin typeface="Arial"/>
                <a:cs typeface="Arial"/>
              </a:rPr>
              <a:t> </a:t>
            </a:r>
            <a:r>
              <a:rPr sz="1071" dirty="0">
                <a:latin typeface="Arial"/>
                <a:cs typeface="Arial"/>
              </a:rPr>
              <a:t>However,</a:t>
            </a:r>
            <a:r>
              <a:rPr sz="1071" spc="127" dirty="0">
                <a:latin typeface="Arial"/>
                <a:cs typeface="Arial"/>
              </a:rPr>
              <a:t> </a:t>
            </a:r>
            <a:r>
              <a:rPr sz="1071" dirty="0">
                <a:latin typeface="Arial"/>
                <a:cs typeface="Arial"/>
              </a:rPr>
              <a:t>four-zone</a:t>
            </a:r>
            <a:r>
              <a:rPr sz="1071" spc="131" dirty="0">
                <a:latin typeface="Arial"/>
                <a:cs typeface="Arial"/>
              </a:rPr>
              <a:t> </a:t>
            </a:r>
            <a:r>
              <a:rPr sz="1071" spc="-10" dirty="0">
                <a:latin typeface="Arial"/>
                <a:cs typeface="Arial"/>
              </a:rPr>
              <a:t>climate </a:t>
            </a:r>
            <a:r>
              <a:rPr sz="1071" dirty="0">
                <a:latin typeface="Arial"/>
                <a:cs typeface="Arial"/>
              </a:rPr>
              <a:t>control</a:t>
            </a:r>
            <a:r>
              <a:rPr sz="1071" spc="102" dirty="0">
                <a:latin typeface="Arial"/>
                <a:cs typeface="Arial"/>
              </a:rPr>
              <a:t> </a:t>
            </a:r>
            <a:r>
              <a:rPr sz="1071" dirty="0">
                <a:latin typeface="Arial"/>
                <a:cs typeface="Arial"/>
              </a:rPr>
              <a:t>-</a:t>
            </a:r>
            <a:r>
              <a:rPr sz="1071" spc="102" dirty="0">
                <a:latin typeface="Arial"/>
                <a:cs typeface="Arial"/>
              </a:rPr>
              <a:t> </a:t>
            </a:r>
            <a:r>
              <a:rPr sz="1071" dirty="0">
                <a:latin typeface="Arial"/>
                <a:cs typeface="Arial"/>
              </a:rPr>
              <a:t>like</a:t>
            </a:r>
            <a:r>
              <a:rPr sz="1071" spc="107" dirty="0">
                <a:latin typeface="Arial"/>
                <a:cs typeface="Arial"/>
              </a:rPr>
              <a:t> </a:t>
            </a:r>
            <a:r>
              <a:rPr sz="1071" spc="-10" dirty="0">
                <a:latin typeface="Arial"/>
                <a:cs typeface="Arial"/>
              </a:rPr>
              <a:t>three-</a:t>
            </a:r>
            <a:r>
              <a:rPr sz="1071" dirty="0">
                <a:latin typeface="Arial"/>
                <a:cs typeface="Arial"/>
              </a:rPr>
              <a:t>zone</a:t>
            </a:r>
            <a:r>
              <a:rPr sz="1071" spc="107" dirty="0">
                <a:latin typeface="Arial"/>
                <a:cs typeface="Arial"/>
              </a:rPr>
              <a:t> </a:t>
            </a:r>
            <a:r>
              <a:rPr sz="1071" dirty="0">
                <a:latin typeface="Arial"/>
                <a:cs typeface="Arial"/>
              </a:rPr>
              <a:t>systems</a:t>
            </a:r>
            <a:r>
              <a:rPr sz="1071" spc="111" dirty="0">
                <a:latin typeface="Arial"/>
                <a:cs typeface="Arial"/>
              </a:rPr>
              <a:t> </a:t>
            </a:r>
            <a:r>
              <a:rPr sz="1071" dirty="0">
                <a:latin typeface="Arial"/>
                <a:cs typeface="Arial"/>
              </a:rPr>
              <a:t>-</a:t>
            </a:r>
            <a:r>
              <a:rPr sz="1071" spc="97" dirty="0">
                <a:latin typeface="Arial"/>
                <a:cs typeface="Arial"/>
              </a:rPr>
              <a:t> </a:t>
            </a:r>
            <a:r>
              <a:rPr sz="1071" dirty="0">
                <a:latin typeface="Arial"/>
                <a:cs typeface="Arial"/>
              </a:rPr>
              <a:t>will</a:t>
            </a:r>
            <a:r>
              <a:rPr sz="1071" spc="107" dirty="0">
                <a:latin typeface="Arial"/>
                <a:cs typeface="Arial"/>
              </a:rPr>
              <a:t> </a:t>
            </a:r>
            <a:r>
              <a:rPr sz="1071" dirty="0">
                <a:latin typeface="Arial"/>
                <a:cs typeface="Arial"/>
              </a:rPr>
              <a:t>also</a:t>
            </a:r>
            <a:r>
              <a:rPr sz="1071" spc="107" dirty="0">
                <a:latin typeface="Arial"/>
                <a:cs typeface="Arial"/>
              </a:rPr>
              <a:t> </a:t>
            </a:r>
            <a:r>
              <a:rPr sz="1071" dirty="0">
                <a:latin typeface="Arial"/>
                <a:cs typeface="Arial"/>
              </a:rPr>
              <a:t>give</a:t>
            </a:r>
            <a:r>
              <a:rPr sz="1071" spc="107"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driver</a:t>
            </a:r>
            <a:r>
              <a:rPr sz="1071" spc="107" dirty="0">
                <a:latin typeface="Arial"/>
                <a:cs typeface="Arial"/>
              </a:rPr>
              <a:t> </a:t>
            </a:r>
            <a:r>
              <a:rPr sz="1071" dirty="0">
                <a:latin typeface="Arial"/>
                <a:cs typeface="Arial"/>
              </a:rPr>
              <a:t>the</a:t>
            </a:r>
            <a:r>
              <a:rPr sz="1071" spc="102" dirty="0">
                <a:latin typeface="Arial"/>
                <a:cs typeface="Arial"/>
              </a:rPr>
              <a:t> </a:t>
            </a:r>
            <a:r>
              <a:rPr sz="1071" dirty="0">
                <a:latin typeface="Arial"/>
                <a:cs typeface="Arial"/>
              </a:rPr>
              <a:t>ability</a:t>
            </a:r>
            <a:r>
              <a:rPr sz="1071" spc="97" dirty="0">
                <a:latin typeface="Arial"/>
                <a:cs typeface="Arial"/>
              </a:rPr>
              <a:t> </a:t>
            </a:r>
            <a:r>
              <a:rPr sz="1071" dirty="0">
                <a:latin typeface="Arial"/>
                <a:cs typeface="Arial"/>
              </a:rPr>
              <a:t>to</a:t>
            </a:r>
            <a:r>
              <a:rPr sz="1071" spc="107" dirty="0">
                <a:latin typeface="Arial"/>
                <a:cs typeface="Arial"/>
              </a:rPr>
              <a:t> </a:t>
            </a:r>
            <a:r>
              <a:rPr sz="1071" dirty="0">
                <a:latin typeface="Arial"/>
                <a:cs typeface="Arial"/>
              </a:rPr>
              <a:t>control</a:t>
            </a:r>
            <a:r>
              <a:rPr sz="1071" spc="102"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rear</a:t>
            </a:r>
            <a:r>
              <a:rPr sz="1071" spc="107" dirty="0">
                <a:latin typeface="Arial"/>
                <a:cs typeface="Arial"/>
              </a:rPr>
              <a:t> </a:t>
            </a:r>
            <a:r>
              <a:rPr sz="1071" spc="-10" dirty="0">
                <a:latin typeface="Arial"/>
                <a:cs typeface="Arial"/>
              </a:rPr>
              <a:t>cabin temperatures.</a:t>
            </a:r>
            <a:r>
              <a:rPr sz="1071" spc="-39" dirty="0">
                <a:latin typeface="Arial"/>
                <a:cs typeface="Arial"/>
              </a:rPr>
              <a:t> </a:t>
            </a:r>
            <a:r>
              <a:rPr sz="1071" spc="-10" dirty="0">
                <a:latin typeface="Arial"/>
                <a:cs typeface="Arial"/>
              </a:rPr>
              <a:t>These</a:t>
            </a:r>
            <a:r>
              <a:rPr sz="1071" spc="-39" dirty="0">
                <a:latin typeface="Arial"/>
                <a:cs typeface="Arial"/>
              </a:rPr>
              <a:t> </a:t>
            </a:r>
            <a:r>
              <a:rPr sz="1071" spc="-10" dirty="0">
                <a:latin typeface="Arial"/>
                <a:cs typeface="Arial"/>
              </a:rPr>
              <a:t>systems</a:t>
            </a:r>
            <a:r>
              <a:rPr sz="1071" spc="-29" dirty="0">
                <a:latin typeface="Arial"/>
                <a:cs typeface="Arial"/>
              </a:rPr>
              <a:t> </a:t>
            </a:r>
            <a:r>
              <a:rPr sz="1071" spc="-10" dirty="0">
                <a:latin typeface="Arial"/>
                <a:cs typeface="Arial"/>
              </a:rPr>
              <a:t>additionally</a:t>
            </a:r>
            <a:r>
              <a:rPr sz="1071" spc="-29" dirty="0">
                <a:latin typeface="Arial"/>
                <a:cs typeface="Arial"/>
              </a:rPr>
              <a:t> </a:t>
            </a:r>
            <a:r>
              <a:rPr sz="1071" spc="-10" dirty="0">
                <a:latin typeface="Arial"/>
                <a:cs typeface="Arial"/>
              </a:rPr>
              <a:t>have</a:t>
            </a:r>
            <a:r>
              <a:rPr sz="1071" spc="-34" dirty="0">
                <a:latin typeface="Arial"/>
                <a:cs typeface="Arial"/>
              </a:rPr>
              <a:t> </a:t>
            </a:r>
            <a:r>
              <a:rPr sz="1071" dirty="0">
                <a:latin typeface="Arial"/>
                <a:cs typeface="Arial"/>
              </a:rPr>
              <a:t>a</a:t>
            </a:r>
            <a:r>
              <a:rPr sz="1071" spc="-49" dirty="0">
                <a:latin typeface="Arial"/>
                <a:cs typeface="Arial"/>
              </a:rPr>
              <a:t> </a:t>
            </a:r>
            <a:r>
              <a:rPr sz="1071" spc="-10" dirty="0">
                <a:latin typeface="Arial"/>
                <a:cs typeface="Arial"/>
              </a:rPr>
              <a:t>'SYNC'</a:t>
            </a:r>
            <a:r>
              <a:rPr sz="1071" spc="-34" dirty="0">
                <a:latin typeface="Arial"/>
                <a:cs typeface="Arial"/>
              </a:rPr>
              <a:t> </a:t>
            </a:r>
            <a:r>
              <a:rPr sz="1071" dirty="0">
                <a:latin typeface="Arial"/>
                <a:cs typeface="Arial"/>
              </a:rPr>
              <a:t>button</a:t>
            </a:r>
            <a:r>
              <a:rPr sz="1071" spc="-34" dirty="0">
                <a:latin typeface="Arial"/>
                <a:cs typeface="Arial"/>
              </a:rPr>
              <a:t> </a:t>
            </a:r>
            <a:r>
              <a:rPr sz="1071" spc="-10" dirty="0">
                <a:latin typeface="Arial"/>
                <a:cs typeface="Arial"/>
              </a:rPr>
              <a:t>which</a:t>
            </a:r>
            <a:r>
              <a:rPr sz="1071" spc="-34" dirty="0">
                <a:latin typeface="Arial"/>
                <a:cs typeface="Arial"/>
              </a:rPr>
              <a:t> </a:t>
            </a:r>
            <a:r>
              <a:rPr sz="1071" spc="-10" dirty="0">
                <a:latin typeface="Arial"/>
                <a:cs typeface="Arial"/>
              </a:rPr>
              <a:t>allows</a:t>
            </a:r>
            <a:r>
              <a:rPr sz="1071" spc="-29" dirty="0">
                <a:latin typeface="Arial"/>
                <a:cs typeface="Arial"/>
              </a:rPr>
              <a:t> </a:t>
            </a:r>
            <a:r>
              <a:rPr sz="1071" dirty="0">
                <a:latin typeface="Arial"/>
                <a:cs typeface="Arial"/>
              </a:rPr>
              <a:t>you</a:t>
            </a:r>
            <a:r>
              <a:rPr sz="1071" spc="-3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set</a:t>
            </a:r>
            <a:r>
              <a:rPr sz="1071" spc="-34" dirty="0">
                <a:latin typeface="Arial"/>
                <a:cs typeface="Arial"/>
              </a:rPr>
              <a:t> </a:t>
            </a:r>
            <a:r>
              <a:rPr sz="1071" dirty="0">
                <a:latin typeface="Arial"/>
                <a:cs typeface="Arial"/>
              </a:rPr>
              <a:t>a</a:t>
            </a:r>
            <a:r>
              <a:rPr sz="1071" spc="-34" dirty="0">
                <a:latin typeface="Arial"/>
                <a:cs typeface="Arial"/>
              </a:rPr>
              <a:t> </a:t>
            </a:r>
            <a:r>
              <a:rPr sz="1071" spc="-10" dirty="0">
                <a:latin typeface="Arial"/>
                <a:cs typeface="Arial"/>
              </a:rPr>
              <a:t>uniform </a:t>
            </a:r>
            <a:r>
              <a:rPr sz="1071" dirty="0">
                <a:latin typeface="Arial"/>
                <a:cs typeface="Arial"/>
              </a:rPr>
              <a:t>temperature</a:t>
            </a:r>
            <a:r>
              <a:rPr sz="1071" spc="-24" dirty="0">
                <a:latin typeface="Arial"/>
                <a:cs typeface="Arial"/>
              </a:rPr>
              <a:t> </a:t>
            </a:r>
            <a:r>
              <a:rPr sz="1071" dirty="0">
                <a:latin typeface="Arial"/>
                <a:cs typeface="Arial"/>
              </a:rPr>
              <a:t>throughout</a:t>
            </a:r>
            <a:r>
              <a:rPr sz="1071" spc="-29" dirty="0">
                <a:latin typeface="Arial"/>
                <a:cs typeface="Arial"/>
              </a:rPr>
              <a:t> </a:t>
            </a:r>
            <a:r>
              <a:rPr sz="1071" dirty="0">
                <a:latin typeface="Arial"/>
                <a:cs typeface="Arial"/>
              </a:rPr>
              <a:t>the</a:t>
            </a:r>
            <a:r>
              <a:rPr sz="1071" spc="-24" dirty="0">
                <a:latin typeface="Arial"/>
                <a:cs typeface="Arial"/>
              </a:rPr>
              <a:t> </a:t>
            </a:r>
            <a:r>
              <a:rPr sz="1071" spc="-19" dirty="0">
                <a:latin typeface="Arial"/>
                <a:cs typeface="Arial"/>
              </a:rPr>
              <a:t>car.</a:t>
            </a:r>
            <a:endParaRPr sz="1071">
              <a:latin typeface="Arial"/>
              <a:cs typeface="Arial"/>
            </a:endParaRPr>
          </a:p>
          <a:p>
            <a:pPr marL="12369" algn="just">
              <a:spcBef>
                <a:spcPts val="1144"/>
              </a:spcBef>
            </a:pPr>
            <a:r>
              <a:rPr sz="1071" dirty="0">
                <a:latin typeface="Arial"/>
                <a:cs typeface="Arial"/>
              </a:rPr>
              <a:t>Smooth</a:t>
            </a:r>
            <a:r>
              <a:rPr sz="1071" spc="-24" dirty="0">
                <a:latin typeface="Arial"/>
                <a:cs typeface="Arial"/>
              </a:rPr>
              <a:t> </a:t>
            </a:r>
            <a:r>
              <a:rPr sz="1071" dirty="0">
                <a:latin typeface="Arial"/>
                <a:cs typeface="Arial"/>
              </a:rPr>
              <a:t>blowing</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also</a:t>
            </a:r>
            <a:r>
              <a:rPr sz="1071" spc="-24" dirty="0">
                <a:latin typeface="Arial"/>
                <a:cs typeface="Arial"/>
              </a:rPr>
              <a:t> </a:t>
            </a:r>
            <a:r>
              <a:rPr sz="1071" dirty="0">
                <a:latin typeface="Arial"/>
                <a:cs typeface="Arial"/>
              </a:rPr>
              <a:t>provided</a:t>
            </a:r>
            <a:r>
              <a:rPr sz="1071" spc="-24" dirty="0">
                <a:latin typeface="Arial"/>
                <a:cs typeface="Arial"/>
              </a:rPr>
              <a:t> </a:t>
            </a:r>
            <a:r>
              <a:rPr sz="1071" dirty="0">
                <a:latin typeface="Arial"/>
                <a:cs typeface="Arial"/>
              </a:rPr>
              <a:t>through</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ducts</a:t>
            </a:r>
            <a:r>
              <a:rPr sz="1071" spc="-19"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door</a:t>
            </a:r>
            <a:r>
              <a:rPr sz="1071" spc="-19" dirty="0">
                <a:latin typeface="Arial"/>
                <a:cs typeface="Arial"/>
              </a:rPr>
              <a:t> </a:t>
            </a:r>
            <a:r>
              <a:rPr sz="1071" dirty="0">
                <a:latin typeface="Arial"/>
                <a:cs typeface="Arial"/>
              </a:rPr>
              <a:t>pillars</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ceiling.</a:t>
            </a:r>
            <a:endParaRPr sz="1071">
              <a:latin typeface="Arial"/>
              <a:cs typeface="Arial"/>
            </a:endParaRPr>
          </a:p>
        </p:txBody>
      </p:sp>
      <p:pic>
        <p:nvPicPr>
          <p:cNvPr id="3" name="object 3"/>
          <p:cNvPicPr/>
          <p:nvPr/>
        </p:nvPicPr>
        <p:blipFill>
          <a:blip r:embed="rId2" cstate="print"/>
          <a:stretch>
            <a:fillRect/>
          </a:stretch>
        </p:blipFill>
        <p:spPr>
          <a:xfrm>
            <a:off x="1382146" y="1889362"/>
            <a:ext cx="4821036" cy="2430294"/>
          </a:xfrm>
          <a:prstGeom prst="rect">
            <a:avLst/>
          </a:prstGeom>
        </p:spPr>
      </p:pic>
      <p:pic>
        <p:nvPicPr>
          <p:cNvPr id="4" name="object 4"/>
          <p:cNvPicPr/>
          <p:nvPr/>
        </p:nvPicPr>
        <p:blipFill>
          <a:blip r:embed="rId3" cstate="print"/>
          <a:stretch>
            <a:fillRect/>
          </a:stretch>
        </p:blipFill>
        <p:spPr>
          <a:xfrm>
            <a:off x="1363618" y="6572284"/>
            <a:ext cx="4851820" cy="2553714"/>
          </a:xfrm>
          <a:prstGeom prst="rect">
            <a:avLst/>
          </a:prstGeom>
        </p:spPr>
      </p:pic>
      <p:sp>
        <p:nvSpPr>
          <p:cNvPr id="5" name="object 5"/>
          <p:cNvSpPr txBox="1"/>
          <p:nvPr/>
        </p:nvSpPr>
        <p:spPr>
          <a:xfrm>
            <a:off x="878125" y="888954"/>
            <a:ext cx="5812948" cy="823032"/>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5566">
              <a:lnSpc>
                <a:spcPct val="143700"/>
              </a:lnSpc>
            </a:pPr>
            <a:r>
              <a:rPr sz="1071" dirty="0">
                <a:latin typeface="Arial"/>
                <a:cs typeface="Arial"/>
              </a:rPr>
              <a:t>In</a:t>
            </a:r>
            <a:r>
              <a:rPr sz="1071" spc="166" dirty="0">
                <a:latin typeface="Arial"/>
                <a:cs typeface="Arial"/>
              </a:rPr>
              <a:t> </a:t>
            </a:r>
            <a:r>
              <a:rPr sz="1071" dirty="0">
                <a:latin typeface="Arial"/>
                <a:cs typeface="Arial"/>
              </a:rPr>
              <a:t>this</a:t>
            </a:r>
            <a:r>
              <a:rPr sz="1071" spc="166" dirty="0">
                <a:latin typeface="Arial"/>
                <a:cs typeface="Arial"/>
              </a:rPr>
              <a:t> </a:t>
            </a:r>
            <a:r>
              <a:rPr sz="1071" dirty="0">
                <a:latin typeface="Arial"/>
                <a:cs typeface="Arial"/>
              </a:rPr>
              <a:t>case,</a:t>
            </a:r>
            <a:r>
              <a:rPr sz="1071" spc="170" dirty="0">
                <a:latin typeface="Arial"/>
                <a:cs typeface="Arial"/>
              </a:rPr>
              <a:t> </a:t>
            </a:r>
            <a:r>
              <a:rPr sz="1071" dirty="0">
                <a:latin typeface="Arial"/>
                <a:cs typeface="Arial"/>
              </a:rPr>
              <a:t>the</a:t>
            </a:r>
            <a:r>
              <a:rPr sz="1071" spc="170" dirty="0">
                <a:latin typeface="Arial"/>
                <a:cs typeface="Arial"/>
              </a:rPr>
              <a:t> </a:t>
            </a:r>
            <a:r>
              <a:rPr sz="1071" dirty="0">
                <a:latin typeface="Arial"/>
                <a:cs typeface="Arial"/>
              </a:rPr>
              <a:t>driver</a:t>
            </a:r>
            <a:r>
              <a:rPr sz="1071" spc="166" dirty="0">
                <a:latin typeface="Arial"/>
                <a:cs typeface="Arial"/>
              </a:rPr>
              <a:t> </a:t>
            </a:r>
            <a:r>
              <a:rPr sz="1071" dirty="0">
                <a:latin typeface="Arial"/>
                <a:cs typeface="Arial"/>
              </a:rPr>
              <a:t>will</a:t>
            </a:r>
            <a:r>
              <a:rPr sz="1071" spc="170" dirty="0">
                <a:latin typeface="Arial"/>
                <a:cs typeface="Arial"/>
              </a:rPr>
              <a:t> </a:t>
            </a:r>
            <a:r>
              <a:rPr sz="1071" dirty="0">
                <a:latin typeface="Arial"/>
                <a:cs typeface="Arial"/>
              </a:rPr>
              <a:t>not</a:t>
            </a:r>
            <a:r>
              <a:rPr sz="1071" spc="166" dirty="0">
                <a:latin typeface="Arial"/>
                <a:cs typeface="Arial"/>
              </a:rPr>
              <a:t> </a:t>
            </a:r>
            <a:r>
              <a:rPr sz="1071" dirty="0">
                <a:latin typeface="Arial"/>
                <a:cs typeface="Arial"/>
              </a:rPr>
              <a:t>suffer</a:t>
            </a:r>
            <a:r>
              <a:rPr sz="1071" spc="166" dirty="0">
                <a:latin typeface="Arial"/>
                <a:cs typeface="Arial"/>
              </a:rPr>
              <a:t> </a:t>
            </a:r>
            <a:r>
              <a:rPr sz="1071" dirty="0">
                <a:latin typeface="Arial"/>
                <a:cs typeface="Arial"/>
              </a:rPr>
              <a:t>because</a:t>
            </a:r>
            <a:r>
              <a:rPr sz="1071" spc="161" dirty="0">
                <a:latin typeface="Arial"/>
                <a:cs typeface="Arial"/>
              </a:rPr>
              <a:t> </a:t>
            </a:r>
            <a:r>
              <a:rPr sz="1071" dirty="0">
                <a:latin typeface="Arial"/>
                <a:cs typeface="Arial"/>
              </a:rPr>
              <a:t>of</a:t>
            </a:r>
            <a:r>
              <a:rPr sz="1071" spc="170" dirty="0">
                <a:latin typeface="Arial"/>
                <a:cs typeface="Arial"/>
              </a:rPr>
              <a:t> </a:t>
            </a:r>
            <a:r>
              <a:rPr sz="1071" dirty="0">
                <a:latin typeface="Arial"/>
                <a:cs typeface="Arial"/>
              </a:rPr>
              <a:t>the</a:t>
            </a:r>
            <a:r>
              <a:rPr sz="1071" spc="170" dirty="0">
                <a:latin typeface="Arial"/>
                <a:cs typeface="Arial"/>
              </a:rPr>
              <a:t> </a:t>
            </a:r>
            <a:r>
              <a:rPr sz="1071" dirty="0">
                <a:latin typeface="Arial"/>
                <a:cs typeface="Arial"/>
              </a:rPr>
              <a:t>preferences</a:t>
            </a:r>
            <a:r>
              <a:rPr sz="1071" spc="175" dirty="0">
                <a:latin typeface="Arial"/>
                <a:cs typeface="Arial"/>
              </a:rPr>
              <a:t> </a:t>
            </a:r>
            <a:r>
              <a:rPr sz="1071" dirty="0">
                <a:latin typeface="Arial"/>
                <a:cs typeface="Arial"/>
              </a:rPr>
              <a:t>of</a:t>
            </a:r>
            <a:r>
              <a:rPr sz="1071" spc="166" dirty="0">
                <a:latin typeface="Arial"/>
                <a:cs typeface="Arial"/>
              </a:rPr>
              <a:t> </a:t>
            </a:r>
            <a:r>
              <a:rPr sz="1071" dirty="0">
                <a:latin typeface="Arial"/>
                <a:cs typeface="Arial"/>
              </a:rPr>
              <a:t>those</a:t>
            </a:r>
            <a:r>
              <a:rPr sz="1071" spc="170" dirty="0">
                <a:latin typeface="Arial"/>
                <a:cs typeface="Arial"/>
              </a:rPr>
              <a:t> </a:t>
            </a:r>
            <a:r>
              <a:rPr sz="1071" dirty="0">
                <a:latin typeface="Arial"/>
                <a:cs typeface="Arial"/>
              </a:rPr>
              <a:t>with</a:t>
            </a:r>
            <a:r>
              <a:rPr sz="1071" spc="166" dirty="0">
                <a:latin typeface="Arial"/>
                <a:cs typeface="Arial"/>
              </a:rPr>
              <a:t> </a:t>
            </a:r>
            <a:r>
              <a:rPr sz="1071" dirty="0">
                <a:latin typeface="Arial"/>
                <a:cs typeface="Arial"/>
              </a:rPr>
              <a:t>whom</a:t>
            </a:r>
            <a:r>
              <a:rPr sz="1071" spc="166" dirty="0">
                <a:latin typeface="Arial"/>
                <a:cs typeface="Arial"/>
              </a:rPr>
              <a:t> </a:t>
            </a:r>
            <a:r>
              <a:rPr sz="1071" dirty="0">
                <a:latin typeface="Arial"/>
                <a:cs typeface="Arial"/>
              </a:rPr>
              <a:t>he</a:t>
            </a:r>
            <a:r>
              <a:rPr sz="1071" spc="170" dirty="0">
                <a:latin typeface="Arial"/>
                <a:cs typeface="Arial"/>
              </a:rPr>
              <a:t> </a:t>
            </a:r>
            <a:r>
              <a:rPr sz="1071" spc="-24" dirty="0">
                <a:latin typeface="Arial"/>
                <a:cs typeface="Arial"/>
              </a:rPr>
              <a:t>is </a:t>
            </a:r>
            <a:r>
              <a:rPr sz="1071" dirty="0">
                <a:latin typeface="Arial"/>
                <a:cs typeface="Arial"/>
              </a:rPr>
              <a:t>travelling.</a:t>
            </a:r>
            <a:r>
              <a:rPr sz="1071" spc="-39"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optimize</a:t>
            </a:r>
            <a:r>
              <a:rPr sz="1071" spc="-19" dirty="0">
                <a:latin typeface="Arial"/>
                <a:cs typeface="Arial"/>
              </a:rPr>
              <a:t> </a:t>
            </a:r>
            <a:r>
              <a:rPr sz="1071" dirty="0">
                <a:latin typeface="Arial"/>
                <a:cs typeface="Arial"/>
              </a:rPr>
              <a:t>heating</a:t>
            </a:r>
            <a:r>
              <a:rPr sz="1071" spc="-19"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cooling</a:t>
            </a:r>
            <a:r>
              <a:rPr sz="1071" spc="-19" dirty="0">
                <a:latin typeface="Arial"/>
                <a:cs typeface="Arial"/>
              </a:rPr>
              <a:t> </a:t>
            </a:r>
            <a:r>
              <a:rPr sz="1071" dirty="0">
                <a:latin typeface="Arial"/>
                <a:cs typeface="Arial"/>
              </a:rPr>
              <a:t>separately</a:t>
            </a:r>
            <a:r>
              <a:rPr sz="1071" spc="-19"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area</a:t>
            </a:r>
            <a:r>
              <a:rPr sz="1071" spc="-19" dirty="0">
                <a:latin typeface="Arial"/>
                <a:cs typeface="Arial"/>
              </a:rPr>
              <a:t> </a:t>
            </a:r>
            <a:r>
              <a:rPr sz="1071" dirty="0">
                <a:latin typeface="Arial"/>
                <a:cs typeface="Arial"/>
              </a:rPr>
              <a:t>near</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steering</a:t>
            </a:r>
            <a:r>
              <a:rPr sz="1071" spc="-24" dirty="0">
                <a:latin typeface="Arial"/>
                <a:cs typeface="Arial"/>
              </a:rPr>
              <a:t> </a:t>
            </a:r>
            <a:r>
              <a:rPr sz="1071" spc="-10" dirty="0">
                <a:latin typeface="Arial"/>
                <a:cs typeface="Arial"/>
              </a:rPr>
              <a:t>wheel.</a:t>
            </a:r>
            <a:endParaRPr sz="1071" dirty="0">
              <a:latin typeface="Arial"/>
              <a:cs typeface="Arial"/>
            </a:endParaRPr>
          </a:p>
        </p:txBody>
      </p:sp>
      <p:sp>
        <p:nvSpPr>
          <p:cNvPr id="6" name="object 6"/>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7" name="object 7"/>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9" name="object 9"/>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62</a:t>
            </a:r>
          </a:p>
        </p:txBody>
      </p:sp>
      <p:sp>
        <p:nvSpPr>
          <p:cNvPr id="10" name="object 3">
            <a:extLst>
              <a:ext uri="{FF2B5EF4-FFF2-40B4-BE49-F238E27FC236}">
                <a16:creationId xmlns:a16="http://schemas.microsoft.com/office/drawing/2014/main" id="{FC0499B6-721D-E9F4-DC54-6621D91C8282}"/>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4"/>
              </a:rPr>
              <a:t>www.mitsde.com</a:t>
            </a:r>
            <a:endParaRPr sz="1200" dirty="0">
              <a:latin typeface="Arial"/>
              <a:cs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2" y="888954"/>
            <a:ext cx="5812948" cy="823032"/>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lang="en-IN" sz="974" dirty="0">
              <a:latin typeface="Verdana"/>
              <a:cs typeface="Verdana"/>
            </a:endParaRPr>
          </a:p>
          <a:p>
            <a:pPr>
              <a:spcBef>
                <a:spcPts val="516"/>
              </a:spcBef>
            </a:pPr>
            <a:endParaRPr lang="en-IN" sz="974" dirty="0">
              <a:latin typeface="Verdana"/>
              <a:cs typeface="Verdana"/>
            </a:endParaRPr>
          </a:p>
          <a:p>
            <a:pPr marL="12369" marR="5566">
              <a:lnSpc>
                <a:spcPct val="143700"/>
              </a:lnSpc>
            </a:pPr>
            <a:r>
              <a:rPr sz="1071" dirty="0">
                <a:latin typeface="Arial"/>
                <a:cs typeface="Arial"/>
              </a:rPr>
              <a:t>A</a:t>
            </a:r>
            <a:r>
              <a:rPr sz="1071" spc="127" dirty="0">
                <a:latin typeface="Arial"/>
                <a:cs typeface="Arial"/>
              </a:rPr>
              <a:t> </a:t>
            </a:r>
            <a:r>
              <a:rPr sz="1071" dirty="0">
                <a:latin typeface="Arial"/>
                <a:cs typeface="Arial"/>
              </a:rPr>
              <a:t>car</a:t>
            </a:r>
            <a:r>
              <a:rPr sz="1071" spc="131" dirty="0">
                <a:latin typeface="Arial"/>
                <a:cs typeface="Arial"/>
              </a:rPr>
              <a:t> </a:t>
            </a:r>
            <a:r>
              <a:rPr sz="1071" dirty="0">
                <a:latin typeface="Arial"/>
                <a:cs typeface="Arial"/>
              </a:rPr>
              <a:t>equipped</a:t>
            </a:r>
            <a:r>
              <a:rPr sz="1071" spc="131" dirty="0">
                <a:latin typeface="Arial"/>
                <a:cs typeface="Arial"/>
              </a:rPr>
              <a:t> </a:t>
            </a:r>
            <a:r>
              <a:rPr sz="1071" dirty="0">
                <a:latin typeface="Arial"/>
                <a:cs typeface="Arial"/>
              </a:rPr>
              <a:t>in</a:t>
            </a:r>
            <a:r>
              <a:rPr sz="1071" spc="131" dirty="0">
                <a:latin typeface="Arial"/>
                <a:cs typeface="Arial"/>
              </a:rPr>
              <a:t> </a:t>
            </a:r>
            <a:r>
              <a:rPr sz="1071" spc="-10" dirty="0">
                <a:latin typeface="Arial"/>
                <a:cs typeface="Arial"/>
              </a:rPr>
              <a:t>4-</a:t>
            </a:r>
            <a:r>
              <a:rPr sz="1071" dirty="0">
                <a:latin typeface="Arial"/>
                <a:cs typeface="Arial"/>
              </a:rPr>
              <a:t>zone</a:t>
            </a:r>
            <a:r>
              <a:rPr sz="1071" spc="131" dirty="0">
                <a:latin typeface="Arial"/>
                <a:cs typeface="Arial"/>
              </a:rPr>
              <a:t> </a:t>
            </a:r>
            <a:r>
              <a:rPr sz="1071" dirty="0">
                <a:latin typeface="Arial"/>
                <a:cs typeface="Arial"/>
              </a:rPr>
              <a:t>system</a:t>
            </a:r>
            <a:r>
              <a:rPr sz="1071" spc="122" dirty="0">
                <a:latin typeface="Arial"/>
                <a:cs typeface="Arial"/>
              </a:rPr>
              <a:t> </a:t>
            </a:r>
            <a:r>
              <a:rPr sz="1071" dirty="0">
                <a:latin typeface="Arial"/>
                <a:cs typeface="Arial"/>
              </a:rPr>
              <a:t>would</a:t>
            </a:r>
            <a:r>
              <a:rPr sz="1071" spc="131" dirty="0">
                <a:latin typeface="Arial"/>
                <a:cs typeface="Arial"/>
              </a:rPr>
              <a:t> </a:t>
            </a:r>
            <a:r>
              <a:rPr sz="1071" dirty="0">
                <a:latin typeface="Arial"/>
                <a:cs typeface="Arial"/>
              </a:rPr>
              <a:t>obviously</a:t>
            </a:r>
            <a:r>
              <a:rPr sz="1071" spc="136" dirty="0">
                <a:latin typeface="Arial"/>
                <a:cs typeface="Arial"/>
              </a:rPr>
              <a:t> </a:t>
            </a:r>
            <a:r>
              <a:rPr sz="1071" dirty="0">
                <a:latin typeface="Arial"/>
                <a:cs typeface="Arial"/>
              </a:rPr>
              <a:t>be</a:t>
            </a:r>
            <a:r>
              <a:rPr sz="1071" spc="127" dirty="0">
                <a:latin typeface="Arial"/>
                <a:cs typeface="Arial"/>
              </a:rPr>
              <a:t> </a:t>
            </a:r>
            <a:r>
              <a:rPr sz="1071" dirty="0">
                <a:latin typeface="Arial"/>
                <a:cs typeface="Arial"/>
              </a:rPr>
              <a:t>expensive</a:t>
            </a:r>
            <a:r>
              <a:rPr sz="1071" spc="131" dirty="0">
                <a:latin typeface="Arial"/>
                <a:cs typeface="Arial"/>
              </a:rPr>
              <a:t> </a:t>
            </a:r>
            <a:r>
              <a:rPr sz="1071" dirty="0">
                <a:latin typeface="Arial"/>
                <a:cs typeface="Arial"/>
              </a:rPr>
              <a:t>because</a:t>
            </a:r>
            <a:r>
              <a:rPr sz="1071" spc="131" dirty="0">
                <a:latin typeface="Arial"/>
                <a:cs typeface="Arial"/>
              </a:rPr>
              <a:t> </a:t>
            </a:r>
            <a:r>
              <a:rPr sz="1071" dirty="0">
                <a:latin typeface="Arial"/>
                <a:cs typeface="Arial"/>
              </a:rPr>
              <a:t>of</a:t>
            </a:r>
            <a:r>
              <a:rPr sz="1071" spc="131"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presence</a:t>
            </a:r>
            <a:r>
              <a:rPr sz="1071" spc="131" dirty="0">
                <a:latin typeface="Arial"/>
                <a:cs typeface="Arial"/>
              </a:rPr>
              <a:t> </a:t>
            </a:r>
            <a:r>
              <a:rPr sz="1071" spc="-24" dirty="0">
                <a:latin typeface="Arial"/>
                <a:cs typeface="Arial"/>
              </a:rPr>
              <a:t>of </a:t>
            </a:r>
            <a:r>
              <a:rPr sz="1071" dirty="0">
                <a:latin typeface="Arial"/>
                <a:cs typeface="Arial"/>
              </a:rPr>
              <a:t>additional</a:t>
            </a:r>
            <a:r>
              <a:rPr sz="1071" spc="-34" dirty="0">
                <a:latin typeface="Arial"/>
                <a:cs typeface="Arial"/>
              </a:rPr>
              <a:t> </a:t>
            </a:r>
            <a:r>
              <a:rPr sz="1071" dirty="0">
                <a:latin typeface="Arial"/>
                <a:cs typeface="Arial"/>
              </a:rPr>
              <a:t>sensors</a:t>
            </a:r>
            <a:r>
              <a:rPr sz="1071" spc="-29"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complex</a:t>
            </a:r>
            <a:r>
              <a:rPr sz="1071" spc="-29" dirty="0">
                <a:latin typeface="Arial"/>
                <a:cs typeface="Arial"/>
              </a:rPr>
              <a:t> </a:t>
            </a:r>
            <a:r>
              <a:rPr sz="1071" dirty="0">
                <a:latin typeface="Arial"/>
                <a:cs typeface="Arial"/>
              </a:rPr>
              <a:t>electronic</a:t>
            </a:r>
            <a:r>
              <a:rPr sz="1071" spc="-34" dirty="0">
                <a:latin typeface="Arial"/>
                <a:cs typeface="Arial"/>
              </a:rPr>
              <a:t> </a:t>
            </a:r>
            <a:r>
              <a:rPr sz="1071" dirty="0">
                <a:latin typeface="Arial"/>
                <a:cs typeface="Arial"/>
              </a:rPr>
              <a:t>control</a:t>
            </a:r>
            <a:r>
              <a:rPr sz="1071" spc="-29" dirty="0">
                <a:latin typeface="Arial"/>
                <a:cs typeface="Arial"/>
              </a:rPr>
              <a:t> </a:t>
            </a:r>
            <a:r>
              <a:rPr sz="1071" spc="-19" dirty="0">
                <a:latin typeface="Arial"/>
                <a:cs typeface="Arial"/>
              </a:rPr>
              <a:t>unit.</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63</a:t>
            </a:r>
          </a:p>
        </p:txBody>
      </p:sp>
      <p:sp>
        <p:nvSpPr>
          <p:cNvPr id="7" name="object 3">
            <a:extLst>
              <a:ext uri="{FF2B5EF4-FFF2-40B4-BE49-F238E27FC236}">
                <a16:creationId xmlns:a16="http://schemas.microsoft.com/office/drawing/2014/main" id="{F5CB6BF4-7F95-BE29-4F8E-A41AD0709C87}"/>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3"/>
            <a:ext cx="5814185" cy="8406512"/>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12369" algn="just"/>
            <a:r>
              <a:rPr sz="1071" b="1" dirty="0">
                <a:latin typeface="Arial"/>
                <a:cs typeface="Arial"/>
              </a:rPr>
              <a:t>5.0.</a:t>
            </a:r>
            <a:r>
              <a:rPr sz="1071" b="1" spc="258" dirty="0">
                <a:latin typeface="Arial"/>
                <a:cs typeface="Arial"/>
              </a:rPr>
              <a:t>   </a:t>
            </a:r>
            <a:r>
              <a:rPr sz="1071" b="1" dirty="0">
                <a:latin typeface="Arial"/>
                <a:cs typeface="Arial"/>
              </a:rPr>
              <a:t>CHAPTER 5:</a:t>
            </a:r>
            <a:r>
              <a:rPr sz="1071" b="1" spc="-5" dirty="0">
                <a:latin typeface="Arial"/>
                <a:cs typeface="Arial"/>
              </a:rPr>
              <a:t> </a:t>
            </a:r>
            <a:r>
              <a:rPr sz="1071" b="1" spc="-10" dirty="0">
                <a:latin typeface="Arial"/>
                <a:cs typeface="Arial"/>
              </a:rPr>
              <a:t>REFRIGERANTS</a:t>
            </a:r>
            <a:r>
              <a:rPr sz="1071" b="1" spc="-5" dirty="0">
                <a:latin typeface="Arial"/>
                <a:cs typeface="Arial"/>
              </a:rPr>
              <a:t> </a:t>
            </a:r>
            <a:r>
              <a:rPr sz="1071" b="1" dirty="0">
                <a:latin typeface="Arial"/>
                <a:cs typeface="Arial"/>
              </a:rPr>
              <a:t>AND</a:t>
            </a:r>
            <a:r>
              <a:rPr sz="1071" b="1" spc="-10" dirty="0">
                <a:latin typeface="Arial"/>
                <a:cs typeface="Arial"/>
              </a:rPr>
              <a:t> ENVIRONMENTAL</a:t>
            </a:r>
            <a:r>
              <a:rPr sz="1071" b="1" spc="-5" dirty="0">
                <a:latin typeface="Arial"/>
                <a:cs typeface="Arial"/>
              </a:rPr>
              <a:t> </a:t>
            </a:r>
            <a:r>
              <a:rPr sz="1071" b="1" spc="-10" dirty="0">
                <a:latin typeface="Arial"/>
                <a:cs typeface="Arial"/>
              </a:rPr>
              <a:t>REGULATIONS</a:t>
            </a:r>
            <a:endParaRPr sz="1071" dirty="0">
              <a:latin typeface="Arial"/>
              <a:cs typeface="Arial"/>
            </a:endParaRPr>
          </a:p>
          <a:p>
            <a:pPr marL="12369" marR="4947" algn="just">
              <a:lnSpc>
                <a:spcPct val="143900"/>
              </a:lnSpc>
              <a:spcBef>
                <a:spcPts val="579"/>
              </a:spcBef>
            </a:pPr>
            <a:r>
              <a:rPr sz="1071" dirty="0">
                <a:latin typeface="Arial"/>
                <a:cs typeface="Arial"/>
              </a:rPr>
              <a:t>We</a:t>
            </a:r>
            <a:r>
              <a:rPr sz="1071" spc="-54" dirty="0">
                <a:latin typeface="Arial"/>
                <a:cs typeface="Arial"/>
              </a:rPr>
              <a:t> </a:t>
            </a:r>
            <a:r>
              <a:rPr sz="1071" spc="-10" dirty="0">
                <a:latin typeface="Arial"/>
                <a:cs typeface="Arial"/>
              </a:rPr>
              <a:t>have</a:t>
            </a:r>
            <a:r>
              <a:rPr sz="1071" spc="-49" dirty="0">
                <a:latin typeface="Arial"/>
                <a:cs typeface="Arial"/>
              </a:rPr>
              <a:t> </a:t>
            </a:r>
            <a:r>
              <a:rPr sz="1071" spc="-10" dirty="0">
                <a:latin typeface="Arial"/>
                <a:cs typeface="Arial"/>
              </a:rPr>
              <a:t>learned</a:t>
            </a:r>
            <a:r>
              <a:rPr sz="1071" spc="-44" dirty="0">
                <a:latin typeface="Arial"/>
                <a:cs typeface="Arial"/>
              </a:rPr>
              <a:t> </a:t>
            </a:r>
            <a:r>
              <a:rPr sz="1071" dirty="0">
                <a:latin typeface="Arial"/>
                <a:cs typeface="Arial"/>
              </a:rPr>
              <a:t>that</a:t>
            </a:r>
            <a:r>
              <a:rPr sz="1071" spc="-44" dirty="0">
                <a:latin typeface="Arial"/>
                <a:cs typeface="Arial"/>
              </a:rPr>
              <a:t> </a:t>
            </a:r>
            <a:r>
              <a:rPr sz="1071" spc="-10" dirty="0">
                <a:latin typeface="Arial"/>
                <a:cs typeface="Arial"/>
              </a:rPr>
              <a:t>how</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state</a:t>
            </a:r>
            <a:r>
              <a:rPr sz="1071" spc="-49" dirty="0">
                <a:latin typeface="Arial"/>
                <a:cs typeface="Arial"/>
              </a:rPr>
              <a:t> </a:t>
            </a:r>
            <a:r>
              <a:rPr sz="1071" dirty="0">
                <a:latin typeface="Arial"/>
                <a:cs typeface="Arial"/>
              </a:rPr>
              <a:t>of</a:t>
            </a:r>
            <a:r>
              <a:rPr sz="1071" spc="-44" dirty="0">
                <a:latin typeface="Arial"/>
                <a:cs typeface="Arial"/>
              </a:rPr>
              <a:t> </a:t>
            </a:r>
            <a:r>
              <a:rPr sz="1071" spc="-10" dirty="0">
                <a:latin typeface="Arial"/>
                <a:cs typeface="Arial"/>
              </a:rPr>
              <a:t>refrigerant</a:t>
            </a:r>
            <a:r>
              <a:rPr sz="1071" spc="-44" dirty="0">
                <a:latin typeface="Arial"/>
                <a:cs typeface="Arial"/>
              </a:rPr>
              <a:t> </a:t>
            </a:r>
            <a:r>
              <a:rPr sz="1071" spc="-10" dirty="0">
                <a:latin typeface="Arial"/>
                <a:cs typeface="Arial"/>
              </a:rPr>
              <a:t>changes</a:t>
            </a:r>
            <a:r>
              <a:rPr sz="1071" spc="-44" dirty="0">
                <a:latin typeface="Arial"/>
                <a:cs typeface="Arial"/>
              </a:rPr>
              <a:t> </a:t>
            </a:r>
            <a:r>
              <a:rPr sz="1071" dirty="0">
                <a:latin typeface="Arial"/>
                <a:cs typeface="Arial"/>
              </a:rPr>
              <a:t>from</a:t>
            </a:r>
            <a:r>
              <a:rPr sz="1071" spc="-49" dirty="0">
                <a:latin typeface="Arial"/>
                <a:cs typeface="Arial"/>
              </a:rPr>
              <a:t> </a:t>
            </a:r>
            <a:r>
              <a:rPr sz="1071" spc="-10" dirty="0">
                <a:latin typeface="Arial"/>
                <a:cs typeface="Arial"/>
              </a:rPr>
              <a:t>liquid</a:t>
            </a:r>
            <a:r>
              <a:rPr sz="1071" spc="-44" dirty="0">
                <a:latin typeface="Arial"/>
                <a:cs typeface="Arial"/>
              </a:rPr>
              <a:t> </a:t>
            </a:r>
            <a:r>
              <a:rPr sz="1071" dirty="0">
                <a:latin typeface="Arial"/>
                <a:cs typeface="Arial"/>
              </a:rPr>
              <a:t>to</a:t>
            </a:r>
            <a:r>
              <a:rPr sz="1071" spc="-39" dirty="0">
                <a:latin typeface="Arial"/>
                <a:cs typeface="Arial"/>
              </a:rPr>
              <a:t> </a:t>
            </a:r>
            <a:r>
              <a:rPr sz="1071" spc="-10" dirty="0">
                <a:latin typeface="Arial"/>
                <a:cs typeface="Arial"/>
              </a:rPr>
              <a:t>vapour,</a:t>
            </a:r>
            <a:r>
              <a:rPr sz="1071" spc="-44" dirty="0">
                <a:latin typeface="Arial"/>
                <a:cs typeface="Arial"/>
              </a:rPr>
              <a:t> </a:t>
            </a:r>
            <a:r>
              <a:rPr sz="1071" dirty="0">
                <a:latin typeface="Arial"/>
                <a:cs typeface="Arial"/>
              </a:rPr>
              <a:t>and</a:t>
            </a:r>
            <a:r>
              <a:rPr sz="1071" spc="-44" dirty="0">
                <a:latin typeface="Arial"/>
                <a:cs typeface="Arial"/>
              </a:rPr>
              <a:t> </a:t>
            </a:r>
            <a:r>
              <a:rPr sz="1071" spc="-10" dirty="0">
                <a:latin typeface="Arial"/>
                <a:cs typeface="Arial"/>
              </a:rPr>
              <a:t>back</a:t>
            </a:r>
            <a:r>
              <a:rPr sz="1071" spc="-44"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liquid </a:t>
            </a:r>
            <a:r>
              <a:rPr sz="1071" dirty="0">
                <a:latin typeface="Arial"/>
                <a:cs typeface="Arial"/>
              </a:rPr>
              <a:t>during</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course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refrigeration</a:t>
            </a:r>
            <a:r>
              <a:rPr sz="1071" spc="19" dirty="0">
                <a:latin typeface="Arial"/>
                <a:cs typeface="Arial"/>
              </a:rPr>
              <a:t> </a:t>
            </a:r>
            <a:r>
              <a:rPr sz="1071" dirty="0">
                <a:latin typeface="Arial"/>
                <a:cs typeface="Arial"/>
              </a:rPr>
              <a:t>cycle.</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chemical</a:t>
            </a:r>
            <a:r>
              <a:rPr sz="1071" spc="19"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must</a:t>
            </a:r>
            <a:r>
              <a:rPr sz="1071" spc="15" dirty="0">
                <a:latin typeface="Arial"/>
                <a:cs typeface="Arial"/>
              </a:rPr>
              <a:t> </a:t>
            </a:r>
            <a:r>
              <a:rPr sz="1071" dirty="0">
                <a:latin typeface="Arial"/>
                <a:cs typeface="Arial"/>
              </a:rPr>
              <a:t>have</a:t>
            </a:r>
            <a:r>
              <a:rPr sz="1071" spc="19" dirty="0">
                <a:latin typeface="Arial"/>
                <a:cs typeface="Arial"/>
              </a:rPr>
              <a:t> </a:t>
            </a:r>
            <a:r>
              <a:rPr sz="1071" spc="-10" dirty="0">
                <a:latin typeface="Arial"/>
                <a:cs typeface="Arial"/>
              </a:rPr>
              <a:t>certain </a:t>
            </a:r>
            <a:r>
              <a:rPr sz="1071" dirty="0">
                <a:latin typeface="Arial"/>
                <a:cs typeface="Arial"/>
              </a:rPr>
              <a:t>properties,</a:t>
            </a:r>
            <a:r>
              <a:rPr sz="1071" spc="-24" dirty="0">
                <a:latin typeface="Arial"/>
                <a:cs typeface="Arial"/>
              </a:rPr>
              <a:t> </a:t>
            </a:r>
            <a:r>
              <a:rPr sz="1071" dirty="0">
                <a:latin typeface="Arial"/>
                <a:cs typeface="Arial"/>
              </a:rPr>
              <a:t>including</a:t>
            </a:r>
            <a:r>
              <a:rPr sz="1071" spc="-1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very</a:t>
            </a:r>
            <a:r>
              <a:rPr sz="1071" spc="-19"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boiling</a:t>
            </a:r>
            <a:r>
              <a:rPr sz="1071" spc="-19" dirty="0">
                <a:latin typeface="Arial"/>
                <a:cs typeface="Arial"/>
              </a:rPr>
              <a:t> </a:t>
            </a:r>
            <a:r>
              <a:rPr sz="1071" dirty="0">
                <a:latin typeface="Arial"/>
                <a:cs typeface="Arial"/>
              </a:rPr>
              <a:t>point,</a:t>
            </a:r>
            <a:r>
              <a:rPr sz="1071" spc="-1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order</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efficient</a:t>
            </a:r>
            <a:r>
              <a:rPr sz="1071" spc="-19" dirty="0">
                <a:latin typeface="Arial"/>
                <a:cs typeface="Arial"/>
              </a:rPr>
              <a:t> </a:t>
            </a:r>
            <a:r>
              <a:rPr sz="1071" dirty="0">
                <a:latin typeface="Arial"/>
                <a:cs typeface="Arial"/>
              </a:rPr>
              <a:t>and</a:t>
            </a:r>
            <a:r>
              <a:rPr sz="1071" spc="-24" dirty="0">
                <a:latin typeface="Arial"/>
                <a:cs typeface="Arial"/>
              </a:rPr>
              <a:t> </a:t>
            </a:r>
            <a:r>
              <a:rPr sz="1071" spc="-10" dirty="0">
                <a:latin typeface="Arial"/>
                <a:cs typeface="Arial"/>
              </a:rPr>
              <a:t>safe.</a:t>
            </a:r>
            <a:endParaRPr sz="1071" dirty="0">
              <a:latin typeface="Arial"/>
              <a:cs typeface="Arial"/>
            </a:endParaRPr>
          </a:p>
          <a:p>
            <a:pPr marL="12369" marR="6184" algn="just">
              <a:lnSpc>
                <a:spcPct val="143700"/>
              </a:lnSpc>
              <a:spcBef>
                <a:spcPts val="584"/>
              </a:spcBef>
            </a:pPr>
            <a:r>
              <a:rPr sz="1071" spc="-10" dirty="0">
                <a:latin typeface="Arial"/>
                <a:cs typeface="Arial"/>
              </a:rPr>
              <a:t>R-</a:t>
            </a:r>
            <a:r>
              <a:rPr sz="1071" dirty="0">
                <a:latin typeface="Arial"/>
                <a:cs typeface="Arial"/>
              </a:rPr>
              <a:t>12,</a:t>
            </a:r>
            <a:r>
              <a:rPr sz="1071" spc="-19"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"Freon",</a:t>
            </a:r>
            <a:r>
              <a:rPr sz="1071" spc="-15" dirty="0">
                <a:latin typeface="Arial"/>
                <a:cs typeface="Arial"/>
              </a:rPr>
              <a:t> </a:t>
            </a:r>
            <a:r>
              <a:rPr sz="1071" dirty="0">
                <a:latin typeface="Arial"/>
                <a:cs typeface="Arial"/>
              </a:rPr>
              <a:t>was</a:t>
            </a:r>
            <a:r>
              <a:rPr sz="1071" spc="-10" dirty="0">
                <a:latin typeface="Arial"/>
                <a:cs typeface="Arial"/>
              </a:rPr>
              <a:t> </a:t>
            </a:r>
            <a:r>
              <a:rPr sz="1071" dirty="0">
                <a:latin typeface="Arial"/>
                <a:cs typeface="Arial"/>
              </a:rPr>
              <a:t>earlier</a:t>
            </a:r>
            <a:r>
              <a:rPr sz="1071" spc="-15" dirty="0">
                <a:latin typeface="Arial"/>
                <a:cs typeface="Arial"/>
              </a:rPr>
              <a:t> </a:t>
            </a:r>
            <a:r>
              <a:rPr sz="1071" dirty="0">
                <a:latin typeface="Arial"/>
                <a:cs typeface="Arial"/>
              </a:rPr>
              <a:t>used</a:t>
            </a:r>
            <a:r>
              <a:rPr sz="1071" spc="-15" dirty="0">
                <a:latin typeface="Arial"/>
                <a:cs typeface="Arial"/>
              </a:rPr>
              <a:t> </a:t>
            </a:r>
            <a:r>
              <a:rPr sz="1071" dirty="0">
                <a:latin typeface="Arial"/>
                <a:cs typeface="Arial"/>
              </a:rPr>
              <a:t>for</a:t>
            </a:r>
            <a:r>
              <a:rPr sz="1071" spc="-15" dirty="0">
                <a:latin typeface="Arial"/>
                <a:cs typeface="Arial"/>
              </a:rPr>
              <a:t> </a:t>
            </a:r>
            <a:r>
              <a:rPr sz="1071" dirty="0">
                <a:latin typeface="Arial"/>
                <a:cs typeface="Arial"/>
              </a:rPr>
              <a:t>many</a:t>
            </a:r>
            <a:r>
              <a:rPr sz="1071" spc="-15" dirty="0">
                <a:latin typeface="Arial"/>
                <a:cs typeface="Arial"/>
              </a:rPr>
              <a:t> </a:t>
            </a:r>
            <a:r>
              <a:rPr sz="1071" dirty="0">
                <a:latin typeface="Arial"/>
                <a:cs typeface="Arial"/>
              </a:rPr>
              <a:t>years,</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was</a:t>
            </a:r>
            <a:r>
              <a:rPr sz="1071" spc="-19" dirty="0">
                <a:latin typeface="Arial"/>
                <a:cs typeface="Arial"/>
              </a:rPr>
              <a:t> </a:t>
            </a:r>
            <a:r>
              <a:rPr sz="1071" dirty="0">
                <a:latin typeface="Arial"/>
                <a:cs typeface="Arial"/>
              </a:rPr>
              <a:t>efficient</a:t>
            </a:r>
            <a:r>
              <a:rPr sz="1071" spc="-15"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inexpensive,</a:t>
            </a:r>
            <a:r>
              <a:rPr sz="1071" spc="-19" dirty="0">
                <a:latin typeface="Arial"/>
                <a:cs typeface="Arial"/>
              </a:rPr>
              <a:t> </a:t>
            </a:r>
            <a:r>
              <a:rPr sz="1071" dirty="0">
                <a:latin typeface="Arial"/>
                <a:cs typeface="Arial"/>
              </a:rPr>
              <a:t>but</a:t>
            </a:r>
            <a:r>
              <a:rPr sz="1071" spc="-15" dirty="0">
                <a:latin typeface="Arial"/>
                <a:cs typeface="Arial"/>
              </a:rPr>
              <a:t> </a:t>
            </a:r>
            <a:r>
              <a:rPr sz="1071" dirty="0">
                <a:latin typeface="Arial"/>
                <a:cs typeface="Arial"/>
              </a:rPr>
              <a:t>due</a:t>
            </a:r>
            <a:r>
              <a:rPr sz="1071" spc="-15" dirty="0">
                <a:latin typeface="Arial"/>
                <a:cs typeface="Arial"/>
              </a:rPr>
              <a:t> </a:t>
            </a:r>
            <a:r>
              <a:rPr sz="1071" spc="-24" dirty="0">
                <a:latin typeface="Arial"/>
                <a:cs typeface="Arial"/>
              </a:rPr>
              <a:t>to </a:t>
            </a:r>
            <a:r>
              <a:rPr sz="1071" dirty="0">
                <a:latin typeface="Arial"/>
                <a:cs typeface="Arial"/>
              </a:rPr>
              <a:t>environmental</a:t>
            </a:r>
            <a:r>
              <a:rPr sz="1071" spc="102" dirty="0">
                <a:latin typeface="Arial"/>
                <a:cs typeface="Arial"/>
              </a:rPr>
              <a:t> </a:t>
            </a:r>
            <a:r>
              <a:rPr sz="1071" dirty="0">
                <a:latin typeface="Arial"/>
                <a:cs typeface="Arial"/>
              </a:rPr>
              <a:t>concerns,</a:t>
            </a:r>
            <a:r>
              <a:rPr sz="1071" spc="97" dirty="0">
                <a:latin typeface="Arial"/>
                <a:cs typeface="Arial"/>
              </a:rPr>
              <a:t> </a:t>
            </a:r>
            <a:r>
              <a:rPr sz="1071" dirty="0">
                <a:latin typeface="Arial"/>
                <a:cs typeface="Arial"/>
              </a:rPr>
              <a:t>it</a:t>
            </a:r>
            <a:r>
              <a:rPr sz="1071" spc="102" dirty="0">
                <a:latin typeface="Arial"/>
                <a:cs typeface="Arial"/>
              </a:rPr>
              <a:t> </a:t>
            </a:r>
            <a:r>
              <a:rPr sz="1071" dirty="0">
                <a:latin typeface="Arial"/>
                <a:cs typeface="Arial"/>
              </a:rPr>
              <a:t>is</a:t>
            </a:r>
            <a:r>
              <a:rPr sz="1071" spc="107" dirty="0">
                <a:latin typeface="Arial"/>
                <a:cs typeface="Arial"/>
              </a:rPr>
              <a:t> </a:t>
            </a:r>
            <a:r>
              <a:rPr sz="1071" dirty="0">
                <a:latin typeface="Arial"/>
                <a:cs typeface="Arial"/>
              </a:rPr>
              <a:t>being</a:t>
            </a:r>
            <a:r>
              <a:rPr sz="1071" spc="97" dirty="0">
                <a:latin typeface="Arial"/>
                <a:cs typeface="Arial"/>
              </a:rPr>
              <a:t> </a:t>
            </a:r>
            <a:r>
              <a:rPr sz="1071" dirty="0">
                <a:latin typeface="Arial"/>
                <a:cs typeface="Arial"/>
              </a:rPr>
              <a:t>phased</a:t>
            </a:r>
            <a:r>
              <a:rPr sz="1071" spc="102" dirty="0">
                <a:latin typeface="Arial"/>
                <a:cs typeface="Arial"/>
              </a:rPr>
              <a:t> </a:t>
            </a:r>
            <a:r>
              <a:rPr sz="1071" dirty="0">
                <a:latin typeface="Arial"/>
                <a:cs typeface="Arial"/>
              </a:rPr>
              <a:t>out.</a:t>
            </a:r>
            <a:r>
              <a:rPr sz="1071" spc="97" dirty="0">
                <a:latin typeface="Arial"/>
                <a:cs typeface="Arial"/>
              </a:rPr>
              <a:t> </a:t>
            </a:r>
            <a:r>
              <a:rPr sz="1071" dirty="0">
                <a:latin typeface="Arial"/>
                <a:cs typeface="Arial"/>
              </a:rPr>
              <a:t>Vehicles</a:t>
            </a:r>
            <a:r>
              <a:rPr sz="1071" spc="107" dirty="0">
                <a:latin typeface="Arial"/>
                <a:cs typeface="Arial"/>
              </a:rPr>
              <a:t> </a:t>
            </a:r>
            <a:r>
              <a:rPr sz="1071" dirty="0">
                <a:latin typeface="Arial"/>
                <a:cs typeface="Arial"/>
              </a:rPr>
              <a:t>made</a:t>
            </a:r>
            <a:r>
              <a:rPr sz="1071" spc="102" dirty="0">
                <a:latin typeface="Arial"/>
                <a:cs typeface="Arial"/>
              </a:rPr>
              <a:t> </a:t>
            </a:r>
            <a:r>
              <a:rPr sz="1071" dirty="0">
                <a:latin typeface="Arial"/>
                <a:cs typeface="Arial"/>
              </a:rPr>
              <a:t>in</a:t>
            </a:r>
            <a:r>
              <a:rPr sz="1071" spc="102" dirty="0">
                <a:latin typeface="Arial"/>
                <a:cs typeface="Arial"/>
              </a:rPr>
              <a:t> </a:t>
            </a:r>
            <a:r>
              <a:rPr sz="1071" dirty="0">
                <a:latin typeface="Arial"/>
                <a:cs typeface="Arial"/>
              </a:rPr>
              <a:t>1995</a:t>
            </a:r>
            <a:r>
              <a:rPr sz="1071" spc="97" dirty="0">
                <a:latin typeface="Arial"/>
                <a:cs typeface="Arial"/>
              </a:rPr>
              <a:t> </a:t>
            </a:r>
            <a:r>
              <a:rPr sz="1071" dirty="0">
                <a:latin typeface="Arial"/>
                <a:cs typeface="Arial"/>
              </a:rPr>
              <a:t>and</a:t>
            </a:r>
            <a:r>
              <a:rPr sz="1071" spc="102" dirty="0">
                <a:latin typeface="Arial"/>
                <a:cs typeface="Arial"/>
              </a:rPr>
              <a:t> </a:t>
            </a:r>
            <a:r>
              <a:rPr sz="1071" dirty="0">
                <a:latin typeface="Arial"/>
                <a:cs typeface="Arial"/>
              </a:rPr>
              <a:t>later</a:t>
            </a:r>
            <a:r>
              <a:rPr sz="1071" spc="102" dirty="0">
                <a:latin typeface="Arial"/>
                <a:cs typeface="Arial"/>
              </a:rPr>
              <a:t> </a:t>
            </a:r>
            <a:r>
              <a:rPr sz="1071" dirty="0">
                <a:latin typeface="Arial"/>
                <a:cs typeface="Arial"/>
              </a:rPr>
              <a:t>use</a:t>
            </a:r>
            <a:r>
              <a:rPr sz="1071" spc="107" dirty="0">
                <a:latin typeface="Arial"/>
                <a:cs typeface="Arial"/>
              </a:rPr>
              <a:t> </a:t>
            </a:r>
            <a:r>
              <a:rPr sz="1071" spc="-10" dirty="0">
                <a:latin typeface="Arial"/>
                <a:cs typeface="Arial"/>
              </a:rPr>
              <a:t>R134a. </a:t>
            </a:r>
            <a:r>
              <a:rPr sz="1071" dirty="0">
                <a:latin typeface="Arial"/>
                <a:cs typeface="Arial"/>
              </a:rPr>
              <a:t>During</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transition</a:t>
            </a:r>
            <a:r>
              <a:rPr sz="1071" spc="-24" dirty="0">
                <a:latin typeface="Arial"/>
                <a:cs typeface="Arial"/>
              </a:rPr>
              <a:t> </a:t>
            </a:r>
            <a:r>
              <a:rPr sz="1071" dirty="0">
                <a:latin typeface="Arial"/>
                <a:cs typeface="Arial"/>
              </a:rPr>
              <a:t>years,</a:t>
            </a:r>
            <a:r>
              <a:rPr sz="1071" spc="-19" dirty="0">
                <a:latin typeface="Arial"/>
                <a:cs typeface="Arial"/>
              </a:rPr>
              <a:t> </a:t>
            </a:r>
            <a:r>
              <a:rPr sz="1071" dirty="0">
                <a:latin typeface="Arial"/>
                <a:cs typeface="Arial"/>
              </a:rPr>
              <a:t>both</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systems</a:t>
            </a:r>
            <a:r>
              <a:rPr sz="1071" spc="-19" dirty="0">
                <a:latin typeface="Arial"/>
                <a:cs typeface="Arial"/>
              </a:rPr>
              <a:t> </a:t>
            </a:r>
            <a:r>
              <a:rPr sz="1071" dirty="0">
                <a:latin typeface="Arial"/>
                <a:cs typeface="Arial"/>
              </a:rPr>
              <a:t>were</a:t>
            </a:r>
            <a:r>
              <a:rPr sz="1071" spc="-19" dirty="0">
                <a:latin typeface="Arial"/>
                <a:cs typeface="Arial"/>
              </a:rPr>
              <a:t> </a:t>
            </a:r>
            <a:r>
              <a:rPr sz="1071" spc="-10" dirty="0">
                <a:latin typeface="Arial"/>
                <a:cs typeface="Arial"/>
              </a:rPr>
              <a:t>used.</a:t>
            </a:r>
            <a:endParaRPr sz="1071" dirty="0">
              <a:latin typeface="Arial"/>
              <a:cs typeface="Arial"/>
            </a:endParaRPr>
          </a:p>
          <a:p>
            <a:pPr marL="12369" marR="5566" algn="just">
              <a:lnSpc>
                <a:spcPct val="143700"/>
              </a:lnSpc>
              <a:spcBef>
                <a:spcPts val="589"/>
              </a:spcBef>
            </a:pPr>
            <a:r>
              <a:rPr sz="1071" dirty="0">
                <a:latin typeface="Arial"/>
                <a:cs typeface="Arial"/>
              </a:rPr>
              <a:t>The</a:t>
            </a:r>
            <a:r>
              <a:rPr sz="1071" spc="58" dirty="0">
                <a:latin typeface="Arial"/>
                <a:cs typeface="Arial"/>
              </a:rPr>
              <a:t> </a:t>
            </a:r>
            <a:r>
              <a:rPr sz="1071" dirty="0">
                <a:latin typeface="Arial"/>
                <a:cs typeface="Arial"/>
              </a:rPr>
              <a:t>two</a:t>
            </a:r>
            <a:r>
              <a:rPr sz="1071" spc="58" dirty="0">
                <a:latin typeface="Arial"/>
                <a:cs typeface="Arial"/>
              </a:rPr>
              <a:t> </a:t>
            </a:r>
            <a:r>
              <a:rPr sz="1071" dirty="0">
                <a:latin typeface="Arial"/>
                <a:cs typeface="Arial"/>
              </a:rPr>
              <a:t>refrigerants</a:t>
            </a:r>
            <a:r>
              <a:rPr sz="1071" spc="58" dirty="0">
                <a:latin typeface="Arial"/>
                <a:cs typeface="Arial"/>
              </a:rPr>
              <a:t> </a:t>
            </a:r>
            <a:r>
              <a:rPr sz="1071" spc="-19" dirty="0">
                <a:latin typeface="Arial"/>
                <a:cs typeface="Arial"/>
              </a:rPr>
              <a:t>(R-</a:t>
            </a:r>
            <a:r>
              <a:rPr sz="1071" dirty="0">
                <a:latin typeface="Arial"/>
                <a:cs typeface="Arial"/>
              </a:rPr>
              <a:t>12</a:t>
            </a:r>
            <a:r>
              <a:rPr sz="1071" spc="58" dirty="0">
                <a:latin typeface="Arial"/>
                <a:cs typeface="Arial"/>
              </a:rPr>
              <a:t> </a:t>
            </a:r>
            <a:r>
              <a:rPr sz="1071" dirty="0">
                <a:latin typeface="Arial"/>
                <a:cs typeface="Arial"/>
              </a:rPr>
              <a:t>and</a:t>
            </a:r>
            <a:r>
              <a:rPr sz="1071" spc="63" dirty="0">
                <a:latin typeface="Arial"/>
                <a:cs typeface="Arial"/>
              </a:rPr>
              <a:t> </a:t>
            </a:r>
            <a:r>
              <a:rPr sz="1071" spc="-10" dirty="0">
                <a:latin typeface="Arial"/>
                <a:cs typeface="Arial"/>
              </a:rPr>
              <a:t>R-</a:t>
            </a:r>
            <a:r>
              <a:rPr sz="1071" dirty="0">
                <a:latin typeface="Arial"/>
                <a:cs typeface="Arial"/>
              </a:rPr>
              <a:t>134a)</a:t>
            </a:r>
            <a:r>
              <a:rPr sz="1071" spc="58" dirty="0">
                <a:latin typeface="Arial"/>
                <a:cs typeface="Arial"/>
              </a:rPr>
              <a:t> </a:t>
            </a:r>
            <a:r>
              <a:rPr sz="1071" dirty="0">
                <a:latin typeface="Arial"/>
                <a:cs typeface="Arial"/>
              </a:rPr>
              <a:t>are</a:t>
            </a:r>
            <a:r>
              <a:rPr sz="1071" spc="58" dirty="0">
                <a:latin typeface="Arial"/>
                <a:cs typeface="Arial"/>
              </a:rPr>
              <a:t> </a:t>
            </a:r>
            <a:r>
              <a:rPr sz="1071" dirty="0">
                <a:latin typeface="Arial"/>
                <a:cs typeface="Arial"/>
              </a:rPr>
              <a:t>not</a:t>
            </a:r>
            <a:r>
              <a:rPr sz="1071" spc="49" dirty="0">
                <a:latin typeface="Arial"/>
                <a:cs typeface="Arial"/>
              </a:rPr>
              <a:t> </a:t>
            </a:r>
            <a:r>
              <a:rPr sz="1071" dirty="0">
                <a:latin typeface="Arial"/>
                <a:cs typeface="Arial"/>
              </a:rPr>
              <a:t>interchangeable.</a:t>
            </a:r>
            <a:r>
              <a:rPr sz="1071" spc="63" dirty="0">
                <a:latin typeface="Arial"/>
                <a:cs typeface="Arial"/>
              </a:rPr>
              <a:t> </a:t>
            </a:r>
            <a:r>
              <a:rPr sz="1071" dirty="0">
                <a:latin typeface="Arial"/>
                <a:cs typeface="Arial"/>
              </a:rPr>
              <a:t>An</a:t>
            </a:r>
            <a:r>
              <a:rPr sz="1071" spc="58" dirty="0">
                <a:latin typeface="Arial"/>
                <a:cs typeface="Arial"/>
              </a:rPr>
              <a:t> </a:t>
            </a:r>
            <a:r>
              <a:rPr sz="1071" dirty="0">
                <a:latin typeface="Arial"/>
                <a:cs typeface="Arial"/>
              </a:rPr>
              <a:t>identification</a:t>
            </a:r>
            <a:r>
              <a:rPr sz="1071" spc="58" dirty="0">
                <a:latin typeface="Arial"/>
                <a:cs typeface="Arial"/>
              </a:rPr>
              <a:t> </a:t>
            </a:r>
            <a:r>
              <a:rPr sz="1071" dirty="0">
                <a:latin typeface="Arial"/>
                <a:cs typeface="Arial"/>
              </a:rPr>
              <a:t>label</a:t>
            </a:r>
            <a:r>
              <a:rPr sz="1071" spc="58" dirty="0">
                <a:latin typeface="Arial"/>
                <a:cs typeface="Arial"/>
              </a:rPr>
              <a:t> </a:t>
            </a:r>
            <a:r>
              <a:rPr sz="1071" dirty="0">
                <a:latin typeface="Arial"/>
                <a:cs typeface="Arial"/>
              </a:rPr>
              <a:t>can</a:t>
            </a:r>
            <a:r>
              <a:rPr sz="1071" spc="54" dirty="0">
                <a:latin typeface="Arial"/>
                <a:cs typeface="Arial"/>
              </a:rPr>
              <a:t> </a:t>
            </a:r>
            <a:r>
              <a:rPr sz="1071" spc="-24" dirty="0">
                <a:latin typeface="Arial"/>
                <a:cs typeface="Arial"/>
              </a:rPr>
              <a:t>be </a:t>
            </a:r>
            <a:r>
              <a:rPr sz="1071" dirty="0">
                <a:latin typeface="Arial"/>
                <a:cs typeface="Arial"/>
              </a:rPr>
              <a:t>found</a:t>
            </a:r>
            <a:r>
              <a:rPr sz="1071" spc="-39" dirty="0">
                <a:latin typeface="Arial"/>
                <a:cs typeface="Arial"/>
              </a:rPr>
              <a:t> </a:t>
            </a:r>
            <a:r>
              <a:rPr sz="1071" dirty="0">
                <a:latin typeface="Arial"/>
                <a:cs typeface="Arial"/>
              </a:rPr>
              <a:t>on</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compressor</a:t>
            </a:r>
            <a:r>
              <a:rPr sz="1071" spc="-34" dirty="0">
                <a:latin typeface="Arial"/>
                <a:cs typeface="Arial"/>
              </a:rPr>
              <a:t> </a:t>
            </a:r>
            <a:r>
              <a:rPr sz="1071" dirty="0">
                <a:latin typeface="Arial"/>
                <a:cs typeface="Arial"/>
              </a:rPr>
              <a:t>or</a:t>
            </a:r>
            <a:r>
              <a:rPr sz="1071" spc="-34" dirty="0">
                <a:latin typeface="Arial"/>
                <a:cs typeface="Arial"/>
              </a:rPr>
              <a:t> </a:t>
            </a:r>
            <a:r>
              <a:rPr sz="1071" spc="-10" dirty="0">
                <a:latin typeface="Arial"/>
                <a:cs typeface="Arial"/>
              </a:rPr>
              <a:t>elsewhere</a:t>
            </a:r>
            <a:r>
              <a:rPr sz="1071" spc="-39" dirty="0">
                <a:latin typeface="Arial"/>
                <a:cs typeface="Arial"/>
              </a:rPr>
              <a:t> </a:t>
            </a:r>
            <a:r>
              <a:rPr sz="1071" dirty="0">
                <a:latin typeface="Arial"/>
                <a:cs typeface="Arial"/>
              </a:rPr>
              <a:t>under</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hood.</a:t>
            </a:r>
            <a:r>
              <a:rPr sz="1071" spc="-34"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prevent</a:t>
            </a:r>
            <a:r>
              <a:rPr sz="1071" spc="-34" dirty="0">
                <a:latin typeface="Arial"/>
                <a:cs typeface="Arial"/>
              </a:rPr>
              <a:t> </a:t>
            </a:r>
            <a:r>
              <a:rPr sz="1071" spc="-10" dirty="0">
                <a:latin typeface="Arial"/>
                <a:cs typeface="Arial"/>
              </a:rPr>
              <a:t>contamination</a:t>
            </a:r>
            <a:r>
              <a:rPr sz="1071" spc="-34"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systems</a:t>
            </a:r>
            <a:r>
              <a:rPr sz="1071" spc="-34" dirty="0">
                <a:latin typeface="Arial"/>
                <a:cs typeface="Arial"/>
              </a:rPr>
              <a:t> </a:t>
            </a:r>
            <a:r>
              <a:rPr sz="1071" spc="-24" dirty="0">
                <a:latin typeface="Arial"/>
                <a:cs typeface="Arial"/>
              </a:rPr>
              <a:t>and </a:t>
            </a:r>
            <a:r>
              <a:rPr sz="1071" spc="-10" dirty="0">
                <a:latin typeface="Arial"/>
                <a:cs typeface="Arial"/>
              </a:rPr>
              <a:t>service</a:t>
            </a:r>
            <a:r>
              <a:rPr sz="1071" spc="-54" dirty="0">
                <a:latin typeface="Arial"/>
                <a:cs typeface="Arial"/>
              </a:rPr>
              <a:t> </a:t>
            </a:r>
            <a:r>
              <a:rPr sz="1071" spc="-10" dirty="0">
                <a:latin typeface="Arial"/>
                <a:cs typeface="Arial"/>
              </a:rPr>
              <a:t>equipment,</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service</a:t>
            </a:r>
            <a:r>
              <a:rPr sz="1071" spc="-54" dirty="0">
                <a:latin typeface="Arial"/>
                <a:cs typeface="Arial"/>
              </a:rPr>
              <a:t> </a:t>
            </a:r>
            <a:r>
              <a:rPr sz="1071" spc="-10" dirty="0">
                <a:latin typeface="Arial"/>
                <a:cs typeface="Arial"/>
              </a:rPr>
              <a:t>valve</a:t>
            </a:r>
            <a:r>
              <a:rPr sz="1071" spc="-54" dirty="0">
                <a:latin typeface="Arial"/>
                <a:cs typeface="Arial"/>
              </a:rPr>
              <a:t> </a:t>
            </a:r>
            <a:r>
              <a:rPr sz="1071" spc="-10" dirty="0">
                <a:latin typeface="Arial"/>
                <a:cs typeface="Arial"/>
              </a:rPr>
              <a:t>design</a:t>
            </a:r>
            <a:r>
              <a:rPr sz="1071" spc="-44" dirty="0">
                <a:latin typeface="Arial"/>
                <a:cs typeface="Arial"/>
              </a:rPr>
              <a:t> </a:t>
            </a:r>
            <a:r>
              <a:rPr sz="1071" spc="-19" dirty="0">
                <a:latin typeface="Arial"/>
                <a:cs typeface="Arial"/>
              </a:rPr>
              <a:t>was</a:t>
            </a:r>
            <a:r>
              <a:rPr sz="1071" spc="-44" dirty="0">
                <a:latin typeface="Arial"/>
                <a:cs typeface="Arial"/>
              </a:rPr>
              <a:t> </a:t>
            </a:r>
            <a:r>
              <a:rPr sz="1071" spc="-10" dirty="0">
                <a:latin typeface="Arial"/>
                <a:cs typeface="Arial"/>
              </a:rPr>
              <a:t>changed</a:t>
            </a:r>
            <a:r>
              <a:rPr sz="1071" spc="-44" dirty="0">
                <a:latin typeface="Arial"/>
                <a:cs typeface="Arial"/>
              </a:rPr>
              <a:t> </a:t>
            </a:r>
            <a:r>
              <a:rPr sz="1071" spc="-10" dirty="0">
                <a:latin typeface="Arial"/>
                <a:cs typeface="Arial"/>
              </a:rPr>
              <a:t>for</a:t>
            </a:r>
            <a:r>
              <a:rPr sz="1071" spc="-4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R-134a</a:t>
            </a:r>
            <a:r>
              <a:rPr sz="1071" spc="-44" dirty="0">
                <a:latin typeface="Arial"/>
                <a:cs typeface="Arial"/>
              </a:rPr>
              <a:t> </a:t>
            </a:r>
            <a:r>
              <a:rPr sz="1071" spc="-10" dirty="0">
                <a:latin typeface="Arial"/>
                <a:cs typeface="Arial"/>
              </a:rPr>
              <a:t>systems.</a:t>
            </a:r>
            <a:r>
              <a:rPr sz="1071" spc="-44" dirty="0">
                <a:latin typeface="Arial"/>
                <a:cs typeface="Arial"/>
              </a:rPr>
              <a:t> </a:t>
            </a:r>
            <a:r>
              <a:rPr sz="1071" spc="-10" dirty="0">
                <a:latin typeface="Arial"/>
                <a:cs typeface="Arial"/>
              </a:rPr>
              <a:t>R-134a</a:t>
            </a:r>
            <a:r>
              <a:rPr sz="1071" spc="-44" dirty="0">
                <a:latin typeface="Arial"/>
                <a:cs typeface="Arial"/>
              </a:rPr>
              <a:t> </a:t>
            </a:r>
            <a:r>
              <a:rPr sz="1071" spc="-10" dirty="0">
                <a:latin typeface="Arial"/>
                <a:cs typeface="Arial"/>
              </a:rPr>
              <a:t>system </a:t>
            </a:r>
            <a:r>
              <a:rPr sz="1071" dirty="0">
                <a:latin typeface="Arial"/>
                <a:cs typeface="Arial"/>
              </a:rPr>
              <a:t>service</a:t>
            </a:r>
            <a:r>
              <a:rPr sz="1071" spc="97" dirty="0">
                <a:latin typeface="Arial"/>
                <a:cs typeface="Arial"/>
              </a:rPr>
              <a:t> </a:t>
            </a:r>
            <a:r>
              <a:rPr sz="1071" dirty="0">
                <a:latin typeface="Arial"/>
                <a:cs typeface="Arial"/>
              </a:rPr>
              <a:t>valves</a:t>
            </a:r>
            <a:r>
              <a:rPr sz="1071" spc="102" dirty="0">
                <a:latin typeface="Arial"/>
                <a:cs typeface="Arial"/>
              </a:rPr>
              <a:t> </a:t>
            </a:r>
            <a:r>
              <a:rPr sz="1071" dirty="0">
                <a:latin typeface="Arial"/>
                <a:cs typeface="Arial"/>
              </a:rPr>
              <a:t>are</a:t>
            </a:r>
            <a:r>
              <a:rPr sz="1071" spc="102" dirty="0">
                <a:latin typeface="Arial"/>
                <a:cs typeface="Arial"/>
              </a:rPr>
              <a:t> </a:t>
            </a:r>
            <a:r>
              <a:rPr sz="1071" dirty="0">
                <a:latin typeface="Arial"/>
                <a:cs typeface="Arial"/>
              </a:rPr>
              <a:t>either</a:t>
            </a:r>
            <a:r>
              <a:rPr sz="1071" spc="102" dirty="0">
                <a:latin typeface="Arial"/>
                <a:cs typeface="Arial"/>
              </a:rPr>
              <a:t> </a:t>
            </a:r>
            <a:r>
              <a:rPr sz="1071" spc="-10" dirty="0">
                <a:latin typeface="Arial"/>
                <a:cs typeface="Arial"/>
              </a:rPr>
              <a:t>quick-</a:t>
            </a:r>
            <a:r>
              <a:rPr sz="1071" dirty="0">
                <a:latin typeface="Arial"/>
                <a:cs typeface="Arial"/>
              </a:rPr>
              <a:t>connect</a:t>
            </a:r>
            <a:r>
              <a:rPr sz="1071" spc="102" dirty="0">
                <a:latin typeface="Arial"/>
                <a:cs typeface="Arial"/>
              </a:rPr>
              <a:t> </a:t>
            </a:r>
            <a:r>
              <a:rPr sz="1071" dirty="0">
                <a:latin typeface="Arial"/>
                <a:cs typeface="Arial"/>
              </a:rPr>
              <a:t>fittings</a:t>
            </a:r>
            <a:r>
              <a:rPr sz="1071" spc="97" dirty="0">
                <a:latin typeface="Arial"/>
                <a:cs typeface="Arial"/>
              </a:rPr>
              <a:t> </a:t>
            </a:r>
            <a:r>
              <a:rPr sz="1071" dirty="0">
                <a:latin typeface="Arial"/>
                <a:cs typeface="Arial"/>
              </a:rPr>
              <a:t>or</a:t>
            </a:r>
            <a:r>
              <a:rPr sz="1071" spc="102" dirty="0">
                <a:latin typeface="Arial"/>
                <a:cs typeface="Arial"/>
              </a:rPr>
              <a:t> </a:t>
            </a:r>
            <a:r>
              <a:rPr sz="1071" spc="-10" dirty="0">
                <a:latin typeface="Arial"/>
                <a:cs typeface="Arial"/>
              </a:rPr>
              <a:t>metric-</a:t>
            </a:r>
            <a:r>
              <a:rPr sz="1071" dirty="0">
                <a:latin typeface="Arial"/>
                <a:cs typeface="Arial"/>
              </a:rPr>
              <a:t>threaded.</a:t>
            </a:r>
            <a:r>
              <a:rPr sz="1071" spc="102" dirty="0">
                <a:latin typeface="Arial"/>
                <a:cs typeface="Arial"/>
              </a:rPr>
              <a:t> </a:t>
            </a:r>
            <a:r>
              <a:rPr sz="1071" dirty="0">
                <a:latin typeface="Arial"/>
                <a:cs typeface="Arial"/>
              </a:rPr>
              <a:t>Most</a:t>
            </a:r>
            <a:r>
              <a:rPr sz="1071" spc="102" dirty="0">
                <a:latin typeface="Arial"/>
                <a:cs typeface="Arial"/>
              </a:rPr>
              <a:t> </a:t>
            </a:r>
            <a:r>
              <a:rPr sz="1071" spc="-10" dirty="0">
                <a:latin typeface="Arial"/>
                <a:cs typeface="Arial"/>
              </a:rPr>
              <a:t>R-</a:t>
            </a:r>
            <a:r>
              <a:rPr sz="1071" dirty="0">
                <a:latin typeface="Arial"/>
                <a:cs typeface="Arial"/>
              </a:rPr>
              <a:t>12</a:t>
            </a:r>
            <a:r>
              <a:rPr sz="1071" spc="102" dirty="0">
                <a:latin typeface="Arial"/>
                <a:cs typeface="Arial"/>
              </a:rPr>
              <a:t> </a:t>
            </a:r>
            <a:r>
              <a:rPr sz="1071" dirty="0">
                <a:latin typeface="Arial"/>
                <a:cs typeface="Arial"/>
              </a:rPr>
              <a:t>systems</a:t>
            </a:r>
            <a:r>
              <a:rPr sz="1071" spc="97" dirty="0">
                <a:latin typeface="Arial"/>
                <a:cs typeface="Arial"/>
              </a:rPr>
              <a:t> </a:t>
            </a:r>
            <a:r>
              <a:rPr sz="1071" dirty="0">
                <a:latin typeface="Arial"/>
                <a:cs typeface="Arial"/>
              </a:rPr>
              <a:t>can</a:t>
            </a:r>
            <a:r>
              <a:rPr sz="1071" spc="102" dirty="0">
                <a:latin typeface="Arial"/>
                <a:cs typeface="Arial"/>
              </a:rPr>
              <a:t> </a:t>
            </a:r>
            <a:r>
              <a:rPr sz="1071" spc="-24" dirty="0">
                <a:latin typeface="Arial"/>
                <a:cs typeface="Arial"/>
              </a:rPr>
              <a:t>be </a:t>
            </a:r>
            <a:r>
              <a:rPr sz="1071" dirty="0">
                <a:latin typeface="Arial"/>
                <a:cs typeface="Arial"/>
              </a:rPr>
              <a:t>retrofitted</a:t>
            </a:r>
            <a:r>
              <a:rPr sz="1071" spc="-24" dirty="0">
                <a:latin typeface="Arial"/>
                <a:cs typeface="Arial"/>
              </a:rPr>
              <a:t> </a:t>
            </a:r>
            <a:r>
              <a:rPr sz="1071" dirty="0">
                <a:latin typeface="Arial"/>
                <a:cs typeface="Arial"/>
              </a:rPr>
              <a:t>for</a:t>
            </a:r>
            <a:r>
              <a:rPr sz="1071" spc="-24" dirty="0">
                <a:latin typeface="Arial"/>
                <a:cs typeface="Arial"/>
              </a:rPr>
              <a:t> </a:t>
            </a:r>
            <a:r>
              <a:rPr sz="1071" spc="-10" dirty="0">
                <a:latin typeface="Arial"/>
                <a:cs typeface="Arial"/>
              </a:rPr>
              <a:t>R-</a:t>
            </a:r>
            <a:r>
              <a:rPr sz="1071" dirty="0">
                <a:latin typeface="Arial"/>
                <a:cs typeface="Arial"/>
              </a:rPr>
              <a:t>134a.</a:t>
            </a:r>
            <a:r>
              <a:rPr sz="1071" spc="-19" dirty="0">
                <a:latin typeface="Arial"/>
                <a:cs typeface="Arial"/>
              </a:rPr>
              <a:t> </a:t>
            </a:r>
            <a:r>
              <a:rPr sz="1071" dirty="0">
                <a:latin typeface="Arial"/>
                <a:cs typeface="Arial"/>
              </a:rPr>
              <a:t>If</a:t>
            </a:r>
            <a:r>
              <a:rPr sz="1071" spc="-19" dirty="0">
                <a:latin typeface="Arial"/>
                <a:cs typeface="Arial"/>
              </a:rPr>
              <a:t> </a:t>
            </a:r>
            <a:r>
              <a:rPr sz="1071" dirty="0">
                <a:latin typeface="Arial"/>
                <a:cs typeface="Arial"/>
              </a:rPr>
              <a:t>an</a:t>
            </a:r>
            <a:r>
              <a:rPr sz="1071" spc="-19" dirty="0">
                <a:latin typeface="Arial"/>
                <a:cs typeface="Arial"/>
              </a:rPr>
              <a:t> </a:t>
            </a:r>
            <a:r>
              <a:rPr sz="1071" spc="-10" dirty="0">
                <a:latin typeface="Arial"/>
                <a:cs typeface="Arial"/>
              </a:rPr>
              <a:t>R-</a:t>
            </a:r>
            <a:r>
              <a:rPr sz="1071" dirty="0">
                <a:latin typeface="Arial"/>
                <a:cs typeface="Arial"/>
              </a:rPr>
              <a:t>12</a:t>
            </a:r>
            <a:r>
              <a:rPr sz="1071" spc="-19"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has</a:t>
            </a:r>
            <a:r>
              <a:rPr sz="1071" spc="-19" dirty="0">
                <a:latin typeface="Arial"/>
                <a:cs typeface="Arial"/>
              </a:rPr>
              <a:t> </a:t>
            </a:r>
            <a:r>
              <a:rPr sz="1071" dirty="0">
                <a:latin typeface="Arial"/>
                <a:cs typeface="Arial"/>
              </a:rPr>
              <a:t>suffered</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significant</a:t>
            </a:r>
            <a:r>
              <a:rPr sz="1071" spc="-24" dirty="0">
                <a:latin typeface="Arial"/>
                <a:cs typeface="Arial"/>
              </a:rPr>
              <a:t> </a:t>
            </a:r>
            <a:r>
              <a:rPr sz="1071" dirty="0">
                <a:latin typeface="Arial"/>
                <a:cs typeface="Arial"/>
              </a:rPr>
              <a:t>component</a:t>
            </a:r>
            <a:r>
              <a:rPr sz="1071" spc="-24" dirty="0">
                <a:latin typeface="Arial"/>
                <a:cs typeface="Arial"/>
              </a:rPr>
              <a:t> </a:t>
            </a:r>
            <a:r>
              <a:rPr sz="1071" dirty="0">
                <a:latin typeface="Arial"/>
                <a:cs typeface="Arial"/>
              </a:rPr>
              <a:t>failure,</a:t>
            </a:r>
            <a:r>
              <a:rPr sz="1071" spc="-29"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may</a:t>
            </a:r>
            <a:r>
              <a:rPr sz="1071" spc="-19" dirty="0">
                <a:latin typeface="Arial"/>
                <a:cs typeface="Arial"/>
              </a:rPr>
              <a:t> </a:t>
            </a:r>
            <a:r>
              <a:rPr sz="1071" dirty="0">
                <a:latin typeface="Arial"/>
                <a:cs typeface="Arial"/>
              </a:rPr>
              <a:t>be</a:t>
            </a:r>
            <a:r>
              <a:rPr sz="1071" spc="-19" dirty="0">
                <a:latin typeface="Arial"/>
                <a:cs typeface="Arial"/>
              </a:rPr>
              <a:t> </a:t>
            </a:r>
            <a:r>
              <a:rPr sz="1071" spc="-49" dirty="0">
                <a:latin typeface="Arial"/>
                <a:cs typeface="Arial"/>
              </a:rPr>
              <a:t>a </a:t>
            </a:r>
            <a:r>
              <a:rPr sz="1071" dirty="0">
                <a:latin typeface="Arial"/>
                <a:cs typeface="Arial"/>
              </a:rPr>
              <a:t>good</a:t>
            </a:r>
            <a:r>
              <a:rPr sz="1071" spc="39" dirty="0">
                <a:latin typeface="Arial"/>
                <a:cs typeface="Arial"/>
              </a:rPr>
              <a:t> </a:t>
            </a:r>
            <a:r>
              <a:rPr sz="1071" dirty="0">
                <a:latin typeface="Arial"/>
                <a:cs typeface="Arial"/>
              </a:rPr>
              <a:t>candidate</a:t>
            </a:r>
            <a:r>
              <a:rPr sz="1071" spc="44" dirty="0">
                <a:latin typeface="Arial"/>
                <a:cs typeface="Arial"/>
              </a:rPr>
              <a:t> </a:t>
            </a:r>
            <a:r>
              <a:rPr sz="1071" dirty="0">
                <a:latin typeface="Arial"/>
                <a:cs typeface="Arial"/>
              </a:rPr>
              <a:t>for</a:t>
            </a:r>
            <a:r>
              <a:rPr sz="1071" spc="39" dirty="0">
                <a:latin typeface="Arial"/>
                <a:cs typeface="Arial"/>
              </a:rPr>
              <a:t> </a:t>
            </a:r>
            <a:r>
              <a:rPr sz="1071" dirty="0">
                <a:latin typeface="Arial"/>
                <a:cs typeface="Arial"/>
              </a:rPr>
              <a:t>retrofitting.</a:t>
            </a:r>
            <a:r>
              <a:rPr sz="1071" spc="39" dirty="0">
                <a:latin typeface="Arial"/>
                <a:cs typeface="Arial"/>
              </a:rPr>
              <a:t> </a:t>
            </a:r>
            <a:r>
              <a:rPr sz="1071" spc="-10" dirty="0">
                <a:latin typeface="Arial"/>
                <a:cs typeface="Arial"/>
              </a:rPr>
              <a:t>R-</a:t>
            </a:r>
            <a:r>
              <a:rPr sz="1071" dirty="0">
                <a:latin typeface="Arial"/>
                <a:cs typeface="Arial"/>
              </a:rPr>
              <a:t>12</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becoming</a:t>
            </a:r>
            <a:r>
              <a:rPr sz="1071" spc="44" dirty="0">
                <a:latin typeface="Arial"/>
                <a:cs typeface="Arial"/>
              </a:rPr>
              <a:t> </a:t>
            </a:r>
            <a:r>
              <a:rPr sz="1071" dirty="0">
                <a:latin typeface="Arial"/>
                <a:cs typeface="Arial"/>
              </a:rPr>
              <a:t>prohibitively</a:t>
            </a:r>
            <a:r>
              <a:rPr sz="1071" spc="34" dirty="0">
                <a:latin typeface="Arial"/>
                <a:cs typeface="Arial"/>
              </a:rPr>
              <a:t> </a:t>
            </a:r>
            <a:r>
              <a:rPr sz="1071" dirty="0">
                <a:latin typeface="Arial"/>
                <a:cs typeface="Arial"/>
              </a:rPr>
              <a:t>expensive</a:t>
            </a:r>
            <a:r>
              <a:rPr sz="1071" spc="49" dirty="0">
                <a:latin typeface="Arial"/>
                <a:cs typeface="Arial"/>
              </a:rPr>
              <a:t> </a:t>
            </a:r>
            <a:r>
              <a:rPr sz="1071" dirty="0">
                <a:latin typeface="Arial"/>
                <a:cs typeface="Arial"/>
              </a:rPr>
              <a:t>as</a:t>
            </a:r>
            <a:r>
              <a:rPr sz="1071" spc="39" dirty="0">
                <a:latin typeface="Arial"/>
                <a:cs typeface="Arial"/>
              </a:rPr>
              <a:t> </a:t>
            </a:r>
            <a:r>
              <a:rPr sz="1071" dirty="0">
                <a:latin typeface="Arial"/>
                <a:cs typeface="Arial"/>
              </a:rPr>
              <a:t>available</a:t>
            </a:r>
            <a:r>
              <a:rPr sz="1071" spc="39" dirty="0">
                <a:latin typeface="Arial"/>
                <a:cs typeface="Arial"/>
              </a:rPr>
              <a:t> </a:t>
            </a:r>
            <a:r>
              <a:rPr sz="1071" spc="-10" dirty="0">
                <a:latin typeface="Arial"/>
                <a:cs typeface="Arial"/>
              </a:rPr>
              <a:t>quantities dwindle.</a:t>
            </a:r>
            <a:endParaRPr sz="1071" dirty="0">
              <a:latin typeface="Arial"/>
              <a:cs typeface="Arial"/>
            </a:endParaRPr>
          </a:p>
          <a:p>
            <a:pPr marL="12369" marR="5566" algn="just">
              <a:lnSpc>
                <a:spcPct val="143800"/>
              </a:lnSpc>
              <a:spcBef>
                <a:spcPts val="579"/>
              </a:spcBef>
            </a:pPr>
            <a:r>
              <a:rPr sz="1071" dirty="0">
                <a:latin typeface="Arial"/>
                <a:cs typeface="Arial"/>
              </a:rPr>
              <a:t>Since</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two</a:t>
            </a:r>
            <a:r>
              <a:rPr sz="1071" spc="49" dirty="0">
                <a:latin typeface="Arial"/>
                <a:cs typeface="Arial"/>
              </a:rPr>
              <a:t> </a:t>
            </a:r>
            <a:r>
              <a:rPr sz="1071" dirty="0">
                <a:latin typeface="Arial"/>
                <a:cs typeface="Arial"/>
              </a:rPr>
              <a:t>types</a:t>
            </a:r>
            <a:r>
              <a:rPr sz="1071" spc="54" dirty="0">
                <a:latin typeface="Arial"/>
                <a:cs typeface="Arial"/>
              </a:rPr>
              <a:t> </a:t>
            </a:r>
            <a:r>
              <a:rPr sz="1071" dirty="0">
                <a:latin typeface="Arial"/>
                <a:cs typeface="Arial"/>
              </a:rPr>
              <a:t>of</a:t>
            </a:r>
            <a:r>
              <a:rPr sz="1071" spc="54" dirty="0">
                <a:latin typeface="Arial"/>
                <a:cs typeface="Arial"/>
              </a:rPr>
              <a:t> </a:t>
            </a:r>
            <a:r>
              <a:rPr sz="1071" dirty="0">
                <a:latin typeface="Arial"/>
                <a:cs typeface="Arial"/>
              </a:rPr>
              <a:t>refrigerants</a:t>
            </a:r>
            <a:r>
              <a:rPr sz="1071" spc="58" dirty="0">
                <a:latin typeface="Arial"/>
                <a:cs typeface="Arial"/>
              </a:rPr>
              <a:t> </a:t>
            </a:r>
            <a:r>
              <a:rPr sz="1071" dirty="0">
                <a:latin typeface="Arial"/>
                <a:cs typeface="Arial"/>
              </a:rPr>
              <a:t>do</a:t>
            </a:r>
            <a:r>
              <a:rPr sz="1071" spc="49" dirty="0">
                <a:latin typeface="Arial"/>
                <a:cs typeface="Arial"/>
              </a:rPr>
              <a:t> </a:t>
            </a:r>
            <a:r>
              <a:rPr sz="1071" dirty="0">
                <a:latin typeface="Arial"/>
                <a:cs typeface="Arial"/>
              </a:rPr>
              <a:t>not</a:t>
            </a:r>
            <a:r>
              <a:rPr sz="1071" spc="54" dirty="0">
                <a:latin typeface="Arial"/>
                <a:cs typeface="Arial"/>
              </a:rPr>
              <a:t> </a:t>
            </a:r>
            <a:r>
              <a:rPr sz="1071" dirty="0">
                <a:latin typeface="Arial"/>
                <a:cs typeface="Arial"/>
              </a:rPr>
              <a:t>mix</a:t>
            </a:r>
            <a:r>
              <a:rPr sz="1071" spc="58" dirty="0">
                <a:latin typeface="Arial"/>
                <a:cs typeface="Arial"/>
              </a:rPr>
              <a:t> </a:t>
            </a:r>
            <a:r>
              <a:rPr sz="1071" dirty="0">
                <a:latin typeface="Arial"/>
                <a:cs typeface="Arial"/>
              </a:rPr>
              <a:t>and</a:t>
            </a:r>
            <a:r>
              <a:rPr sz="1071" spc="54" dirty="0">
                <a:latin typeface="Arial"/>
                <a:cs typeface="Arial"/>
              </a:rPr>
              <a:t> </a:t>
            </a:r>
            <a:r>
              <a:rPr sz="1071" dirty="0">
                <a:latin typeface="Arial"/>
                <a:cs typeface="Arial"/>
              </a:rPr>
              <a:t>are</a:t>
            </a:r>
            <a:r>
              <a:rPr sz="1071" spc="49" dirty="0">
                <a:latin typeface="Arial"/>
                <a:cs typeface="Arial"/>
              </a:rPr>
              <a:t> </a:t>
            </a:r>
            <a:r>
              <a:rPr sz="1071" dirty="0">
                <a:latin typeface="Arial"/>
                <a:cs typeface="Arial"/>
              </a:rPr>
              <a:t>not</a:t>
            </a:r>
            <a:r>
              <a:rPr sz="1071" spc="58" dirty="0">
                <a:latin typeface="Arial"/>
                <a:cs typeface="Arial"/>
              </a:rPr>
              <a:t> </a:t>
            </a:r>
            <a:r>
              <a:rPr sz="1071" dirty="0">
                <a:latin typeface="Arial"/>
                <a:cs typeface="Arial"/>
              </a:rPr>
              <a:t>interchangeable,</a:t>
            </a:r>
            <a:r>
              <a:rPr sz="1071" spc="49" dirty="0">
                <a:latin typeface="Arial"/>
                <a:cs typeface="Arial"/>
              </a:rPr>
              <a:t> </a:t>
            </a:r>
            <a:r>
              <a:rPr sz="1071" dirty="0">
                <a:latin typeface="Arial"/>
                <a:cs typeface="Arial"/>
              </a:rPr>
              <a:t>each</a:t>
            </a:r>
            <a:r>
              <a:rPr sz="1071" spc="54" dirty="0">
                <a:latin typeface="Arial"/>
                <a:cs typeface="Arial"/>
              </a:rPr>
              <a:t> </a:t>
            </a:r>
            <a:r>
              <a:rPr sz="1071" dirty="0">
                <a:latin typeface="Arial"/>
                <a:cs typeface="Arial"/>
              </a:rPr>
              <a:t>type</a:t>
            </a:r>
            <a:r>
              <a:rPr sz="1071" spc="49" dirty="0">
                <a:latin typeface="Arial"/>
                <a:cs typeface="Arial"/>
              </a:rPr>
              <a:t> </a:t>
            </a:r>
            <a:r>
              <a:rPr sz="1071" spc="-10" dirty="0">
                <a:latin typeface="Arial"/>
                <a:cs typeface="Arial"/>
              </a:rPr>
              <a:t>requires </a:t>
            </a:r>
            <a:r>
              <a:rPr sz="1071" dirty="0">
                <a:latin typeface="Arial"/>
                <a:cs typeface="Arial"/>
              </a:rPr>
              <a:t>dedicated</a:t>
            </a:r>
            <a:r>
              <a:rPr sz="1071" spc="24" dirty="0">
                <a:latin typeface="Arial"/>
                <a:cs typeface="Arial"/>
              </a:rPr>
              <a:t> </a:t>
            </a:r>
            <a:r>
              <a:rPr sz="1071" dirty="0">
                <a:latin typeface="Arial"/>
                <a:cs typeface="Arial"/>
              </a:rPr>
              <a:t>equipment.</a:t>
            </a:r>
            <a:r>
              <a:rPr sz="1071" spc="29" dirty="0">
                <a:latin typeface="Arial"/>
                <a:cs typeface="Arial"/>
              </a:rPr>
              <a:t> </a:t>
            </a:r>
            <a:r>
              <a:rPr sz="1071" dirty="0">
                <a:latin typeface="Arial"/>
                <a:cs typeface="Arial"/>
              </a:rPr>
              <a:t>This</a:t>
            </a:r>
            <a:r>
              <a:rPr sz="1071" spc="29" dirty="0">
                <a:latin typeface="Arial"/>
                <a:cs typeface="Arial"/>
              </a:rPr>
              <a:t> </a:t>
            </a:r>
            <a:r>
              <a:rPr sz="1071" dirty="0">
                <a:latin typeface="Arial"/>
                <a:cs typeface="Arial"/>
              </a:rPr>
              <a:t>chapter</a:t>
            </a:r>
            <a:r>
              <a:rPr sz="1071" spc="24" dirty="0">
                <a:latin typeface="Arial"/>
                <a:cs typeface="Arial"/>
              </a:rPr>
              <a:t> </a:t>
            </a:r>
            <a:r>
              <a:rPr sz="1071" dirty="0">
                <a:latin typeface="Arial"/>
                <a:cs typeface="Arial"/>
              </a:rPr>
              <a:t>provides</a:t>
            </a:r>
            <a:r>
              <a:rPr sz="1071" spc="24" dirty="0">
                <a:latin typeface="Arial"/>
                <a:cs typeface="Arial"/>
              </a:rPr>
              <a:t> </a:t>
            </a:r>
            <a:r>
              <a:rPr sz="1071" dirty="0">
                <a:latin typeface="Arial"/>
                <a:cs typeface="Arial"/>
              </a:rPr>
              <a:t>some</a:t>
            </a:r>
            <a:r>
              <a:rPr sz="1071" spc="29" dirty="0">
                <a:latin typeface="Arial"/>
                <a:cs typeface="Arial"/>
              </a:rPr>
              <a:t> </a:t>
            </a:r>
            <a:r>
              <a:rPr sz="1071" dirty="0">
                <a:latin typeface="Arial"/>
                <a:cs typeface="Arial"/>
              </a:rPr>
              <a:t>information</a:t>
            </a:r>
            <a:r>
              <a:rPr sz="1071" spc="29" dirty="0">
                <a:latin typeface="Arial"/>
                <a:cs typeface="Arial"/>
              </a:rPr>
              <a:t> </a:t>
            </a:r>
            <a:r>
              <a:rPr sz="1071" dirty="0">
                <a:latin typeface="Arial"/>
                <a:cs typeface="Arial"/>
              </a:rPr>
              <a:t>for</a:t>
            </a:r>
            <a:r>
              <a:rPr sz="1071" spc="29" dirty="0">
                <a:latin typeface="Arial"/>
                <a:cs typeface="Arial"/>
              </a:rPr>
              <a:t> </a:t>
            </a:r>
            <a:r>
              <a:rPr sz="1071" dirty="0">
                <a:latin typeface="Arial"/>
                <a:cs typeface="Arial"/>
              </a:rPr>
              <a:t>identification</a:t>
            </a:r>
            <a:r>
              <a:rPr sz="1071" spc="24" dirty="0">
                <a:latin typeface="Arial"/>
                <a:cs typeface="Arial"/>
              </a:rPr>
              <a:t> </a:t>
            </a:r>
            <a:r>
              <a:rPr sz="1071" dirty="0">
                <a:latin typeface="Arial"/>
                <a:cs typeface="Arial"/>
              </a:rPr>
              <a:t>and</a:t>
            </a:r>
            <a:r>
              <a:rPr sz="1071" spc="24" dirty="0">
                <a:latin typeface="Arial"/>
                <a:cs typeface="Arial"/>
              </a:rPr>
              <a:t> </a:t>
            </a:r>
            <a:r>
              <a:rPr sz="1071" spc="-10" dirty="0">
                <a:latin typeface="Arial"/>
                <a:cs typeface="Arial"/>
              </a:rPr>
              <a:t>comparison </a:t>
            </a:r>
            <a:r>
              <a:rPr sz="1071" dirty="0">
                <a:latin typeface="Arial"/>
                <a:cs typeface="Arial"/>
              </a:rPr>
              <a:t>purposes;</a:t>
            </a:r>
            <a:r>
              <a:rPr sz="1071" spc="29" dirty="0">
                <a:latin typeface="Arial"/>
                <a:cs typeface="Arial"/>
              </a:rPr>
              <a:t> </a:t>
            </a:r>
            <a:r>
              <a:rPr sz="1071" dirty="0">
                <a:latin typeface="Arial"/>
                <a:cs typeface="Arial"/>
              </a:rPr>
              <a:t>however,</a:t>
            </a:r>
            <a:r>
              <a:rPr sz="1071" spc="34" dirty="0">
                <a:latin typeface="Arial"/>
                <a:cs typeface="Arial"/>
              </a:rPr>
              <a:t> </a:t>
            </a:r>
            <a:r>
              <a:rPr sz="1071" dirty="0">
                <a:latin typeface="Arial"/>
                <a:cs typeface="Arial"/>
              </a:rPr>
              <a:t>we</a:t>
            </a:r>
            <a:r>
              <a:rPr sz="1071" spc="34" dirty="0">
                <a:latin typeface="Arial"/>
                <a:cs typeface="Arial"/>
              </a:rPr>
              <a:t> </a:t>
            </a:r>
            <a:r>
              <a:rPr sz="1071" dirty="0">
                <a:latin typeface="Arial"/>
                <a:cs typeface="Arial"/>
              </a:rPr>
              <a:t>will</a:t>
            </a:r>
            <a:r>
              <a:rPr sz="1071" spc="34" dirty="0">
                <a:latin typeface="Arial"/>
                <a:cs typeface="Arial"/>
              </a:rPr>
              <a:t> </a:t>
            </a:r>
            <a:r>
              <a:rPr sz="1071" dirty="0">
                <a:latin typeface="Arial"/>
                <a:cs typeface="Arial"/>
              </a:rPr>
              <a:t>primarily</a:t>
            </a:r>
            <a:r>
              <a:rPr sz="1071" spc="29" dirty="0">
                <a:latin typeface="Arial"/>
                <a:cs typeface="Arial"/>
              </a:rPr>
              <a:t> </a:t>
            </a:r>
            <a:r>
              <a:rPr sz="1071" dirty="0">
                <a:latin typeface="Arial"/>
                <a:cs typeface="Arial"/>
              </a:rPr>
              <a:t>be</a:t>
            </a:r>
            <a:r>
              <a:rPr sz="1071" spc="34" dirty="0">
                <a:latin typeface="Arial"/>
                <a:cs typeface="Arial"/>
              </a:rPr>
              <a:t> </a:t>
            </a:r>
            <a:r>
              <a:rPr sz="1071" dirty="0">
                <a:latin typeface="Arial"/>
                <a:cs typeface="Arial"/>
              </a:rPr>
              <a:t>discussing</a:t>
            </a:r>
            <a:r>
              <a:rPr sz="1071" spc="3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R-</a:t>
            </a:r>
            <a:r>
              <a:rPr sz="1071" dirty="0">
                <a:latin typeface="Arial"/>
                <a:cs typeface="Arial"/>
              </a:rPr>
              <a:t>134a</a:t>
            </a:r>
            <a:r>
              <a:rPr sz="1071" spc="34" dirty="0">
                <a:latin typeface="Arial"/>
                <a:cs typeface="Arial"/>
              </a:rPr>
              <a:t> </a:t>
            </a:r>
            <a:r>
              <a:rPr sz="1071" dirty="0">
                <a:latin typeface="Arial"/>
                <a:cs typeface="Arial"/>
              </a:rPr>
              <a:t>systems.</a:t>
            </a:r>
            <a:r>
              <a:rPr sz="1071" spc="29" dirty="0">
                <a:latin typeface="Arial"/>
                <a:cs typeface="Arial"/>
              </a:rPr>
              <a:t> </a:t>
            </a:r>
            <a:r>
              <a:rPr sz="1071" dirty="0">
                <a:latin typeface="Arial"/>
                <a:cs typeface="Arial"/>
              </a:rPr>
              <a:t>If</a:t>
            </a:r>
            <a:r>
              <a:rPr sz="1071" spc="34" dirty="0">
                <a:latin typeface="Arial"/>
                <a:cs typeface="Arial"/>
              </a:rPr>
              <a:t> </a:t>
            </a:r>
            <a:r>
              <a:rPr sz="1071" dirty="0">
                <a:latin typeface="Arial"/>
                <a:cs typeface="Arial"/>
              </a:rPr>
              <a:t>you</a:t>
            </a:r>
            <a:r>
              <a:rPr sz="1071" spc="34" dirty="0">
                <a:latin typeface="Arial"/>
                <a:cs typeface="Arial"/>
              </a:rPr>
              <a:t> </a:t>
            </a:r>
            <a:r>
              <a:rPr sz="1071" dirty="0">
                <a:latin typeface="Arial"/>
                <a:cs typeface="Arial"/>
              </a:rPr>
              <a:t>will</a:t>
            </a:r>
            <a:r>
              <a:rPr sz="1071" spc="34" dirty="0">
                <a:latin typeface="Arial"/>
                <a:cs typeface="Arial"/>
              </a:rPr>
              <a:t> </a:t>
            </a:r>
            <a:r>
              <a:rPr sz="1071" dirty="0">
                <a:latin typeface="Arial"/>
                <a:cs typeface="Arial"/>
              </a:rPr>
              <a:t>be</a:t>
            </a:r>
            <a:r>
              <a:rPr sz="1071" spc="34" dirty="0">
                <a:latin typeface="Arial"/>
                <a:cs typeface="Arial"/>
              </a:rPr>
              <a:t> </a:t>
            </a:r>
            <a:r>
              <a:rPr sz="1071" spc="-10" dirty="0">
                <a:latin typeface="Arial"/>
                <a:cs typeface="Arial"/>
              </a:rPr>
              <a:t>servicing R-</a:t>
            </a:r>
            <a:r>
              <a:rPr sz="1071" dirty="0">
                <a:latin typeface="Arial"/>
                <a:cs typeface="Arial"/>
              </a:rPr>
              <a:t>12</a:t>
            </a:r>
            <a:r>
              <a:rPr sz="1071" spc="15" dirty="0">
                <a:latin typeface="Arial"/>
                <a:cs typeface="Arial"/>
              </a:rPr>
              <a:t> </a:t>
            </a:r>
            <a:r>
              <a:rPr sz="1071" dirty="0">
                <a:latin typeface="Arial"/>
                <a:cs typeface="Arial"/>
              </a:rPr>
              <a:t>systems,</a:t>
            </a:r>
            <a:r>
              <a:rPr sz="1071" spc="15" dirty="0">
                <a:latin typeface="Arial"/>
                <a:cs typeface="Arial"/>
              </a:rPr>
              <a:t> </a:t>
            </a:r>
            <a:r>
              <a:rPr sz="1071" dirty="0">
                <a:latin typeface="Arial"/>
                <a:cs typeface="Arial"/>
              </a:rPr>
              <a:t>be</a:t>
            </a:r>
            <a:r>
              <a:rPr sz="1071" spc="15" dirty="0">
                <a:latin typeface="Arial"/>
                <a:cs typeface="Arial"/>
              </a:rPr>
              <a:t> </a:t>
            </a:r>
            <a:r>
              <a:rPr sz="1071" dirty="0">
                <a:latin typeface="Arial"/>
                <a:cs typeface="Arial"/>
              </a:rPr>
              <a:t>sure</a:t>
            </a:r>
            <a:r>
              <a:rPr sz="1071" spc="19"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refer</a:t>
            </a:r>
            <a:r>
              <a:rPr sz="1071" spc="15"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R-</a:t>
            </a:r>
            <a:r>
              <a:rPr sz="1071" dirty="0">
                <a:latin typeface="Arial"/>
                <a:cs typeface="Arial"/>
              </a:rPr>
              <a:t>12</a:t>
            </a:r>
            <a:r>
              <a:rPr sz="1071" spc="15" dirty="0">
                <a:latin typeface="Arial"/>
                <a:cs typeface="Arial"/>
              </a:rPr>
              <a:t> </a:t>
            </a:r>
            <a:r>
              <a:rPr sz="1071" dirty="0">
                <a:latin typeface="Arial"/>
                <a:cs typeface="Arial"/>
              </a:rPr>
              <a:t>service</a:t>
            </a:r>
            <a:r>
              <a:rPr sz="1071" spc="15" dirty="0">
                <a:latin typeface="Arial"/>
                <a:cs typeface="Arial"/>
              </a:rPr>
              <a:t> </a:t>
            </a:r>
            <a:r>
              <a:rPr sz="1071" dirty="0">
                <a:latin typeface="Arial"/>
                <a:cs typeface="Arial"/>
              </a:rPr>
              <a:t>equipment</a:t>
            </a:r>
            <a:r>
              <a:rPr sz="1071" spc="15" dirty="0">
                <a:latin typeface="Arial"/>
                <a:cs typeface="Arial"/>
              </a:rPr>
              <a:t> </a:t>
            </a:r>
            <a:r>
              <a:rPr sz="1071" dirty="0">
                <a:latin typeface="Arial"/>
                <a:cs typeface="Arial"/>
              </a:rPr>
              <a:t>manual</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vehicle</a:t>
            </a:r>
            <a:r>
              <a:rPr sz="1071" spc="10" dirty="0">
                <a:latin typeface="Arial"/>
                <a:cs typeface="Arial"/>
              </a:rPr>
              <a:t> </a:t>
            </a:r>
            <a:r>
              <a:rPr sz="1071" spc="-10" dirty="0">
                <a:latin typeface="Arial"/>
                <a:cs typeface="Arial"/>
              </a:rPr>
              <a:t>manufacturer </a:t>
            </a:r>
            <a:r>
              <a:rPr sz="1071" dirty="0">
                <a:latin typeface="Arial"/>
                <a:cs typeface="Arial"/>
              </a:rPr>
              <a:t>service</a:t>
            </a:r>
            <a:r>
              <a:rPr sz="1071" spc="-34" dirty="0">
                <a:latin typeface="Arial"/>
                <a:cs typeface="Arial"/>
              </a:rPr>
              <a:t> </a:t>
            </a:r>
            <a:r>
              <a:rPr sz="1071" spc="-10" dirty="0">
                <a:latin typeface="Arial"/>
                <a:cs typeface="Arial"/>
              </a:rPr>
              <a:t>materials.</a:t>
            </a:r>
            <a:endParaRPr sz="1071" dirty="0">
              <a:latin typeface="Arial"/>
              <a:cs typeface="Arial"/>
            </a:endParaRPr>
          </a:p>
          <a:p>
            <a:pPr marL="12369" algn="just">
              <a:spcBef>
                <a:spcPts val="1149"/>
              </a:spcBef>
            </a:pPr>
            <a:r>
              <a:rPr sz="1071" spc="-10" dirty="0">
                <a:latin typeface="Arial"/>
                <a:cs typeface="Arial"/>
              </a:rPr>
              <a:t>R-</a:t>
            </a:r>
            <a:r>
              <a:rPr sz="1071" dirty="0">
                <a:latin typeface="Arial"/>
                <a:cs typeface="Arial"/>
              </a:rPr>
              <a:t>12234yf</a:t>
            </a:r>
            <a:r>
              <a:rPr sz="1071" spc="-2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NEWEST</a:t>
            </a:r>
            <a:r>
              <a:rPr sz="1071" spc="-24"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now</a:t>
            </a:r>
            <a:r>
              <a:rPr sz="1071" spc="-29" dirty="0">
                <a:latin typeface="Arial"/>
                <a:cs typeface="Arial"/>
              </a:rPr>
              <a:t> </a:t>
            </a:r>
            <a:r>
              <a:rPr sz="1071" dirty="0">
                <a:latin typeface="Arial"/>
                <a:cs typeface="Arial"/>
              </a:rPr>
              <a:t>being</a:t>
            </a:r>
            <a:r>
              <a:rPr sz="1071" spc="-24" dirty="0">
                <a:latin typeface="Arial"/>
                <a:cs typeface="Arial"/>
              </a:rPr>
              <a:t> </a:t>
            </a:r>
            <a:r>
              <a:rPr sz="1071" dirty="0">
                <a:latin typeface="Arial"/>
                <a:cs typeface="Arial"/>
              </a:rPr>
              <a:t>used</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newer</a:t>
            </a:r>
            <a:r>
              <a:rPr sz="1071" spc="-24" dirty="0">
                <a:latin typeface="Arial"/>
                <a:cs typeface="Arial"/>
              </a:rPr>
              <a:t> </a:t>
            </a:r>
            <a:r>
              <a:rPr sz="1071" dirty="0">
                <a:latin typeface="Arial"/>
                <a:cs typeface="Arial"/>
              </a:rPr>
              <a:t>generation</a:t>
            </a:r>
            <a:r>
              <a:rPr sz="1071" spc="-24" dirty="0">
                <a:latin typeface="Arial"/>
                <a:cs typeface="Arial"/>
              </a:rPr>
              <a:t> </a:t>
            </a:r>
            <a:r>
              <a:rPr sz="1071" spc="-10" dirty="0">
                <a:latin typeface="Arial"/>
                <a:cs typeface="Arial"/>
              </a:rPr>
              <a:t>automobiles.</a:t>
            </a:r>
            <a:endParaRPr sz="1071" dirty="0">
              <a:latin typeface="Arial"/>
              <a:cs typeface="Arial"/>
            </a:endParaRPr>
          </a:p>
          <a:p>
            <a:pPr marL="452069" lvl="1" indent="-439700" algn="just">
              <a:spcBef>
                <a:spcPts val="1144"/>
              </a:spcBef>
              <a:buFont typeface="Arial"/>
              <a:buAutoNum type="arabicPeriod"/>
              <a:tabLst>
                <a:tab pos="452069" algn="l"/>
              </a:tabLst>
            </a:pPr>
            <a:r>
              <a:rPr sz="1071" b="1" spc="-10" dirty="0">
                <a:latin typeface="Arial"/>
                <a:cs typeface="Arial"/>
              </a:rPr>
              <a:t>Refrigerants</a:t>
            </a:r>
            <a:endParaRPr sz="1071" dirty="0">
              <a:latin typeface="Arial"/>
              <a:cs typeface="Arial"/>
            </a:endParaRPr>
          </a:p>
          <a:p>
            <a:pPr marL="453925" lvl="2" indent="-441557" algn="just">
              <a:spcBef>
                <a:spcPts val="1149"/>
              </a:spcBef>
              <a:buFont typeface="Arial"/>
              <a:buAutoNum type="arabicPeriod"/>
              <a:tabLst>
                <a:tab pos="453925" algn="l"/>
              </a:tabLst>
            </a:pPr>
            <a:r>
              <a:rPr sz="1071" b="1" spc="-10" dirty="0">
                <a:latin typeface="Arial"/>
                <a:cs typeface="Arial"/>
              </a:rPr>
              <a:t>Refrigerant-</a:t>
            </a:r>
            <a:r>
              <a:rPr sz="1071" b="1" spc="-24" dirty="0">
                <a:latin typeface="Arial"/>
                <a:cs typeface="Arial"/>
              </a:rPr>
              <a:t>12</a:t>
            </a:r>
            <a:endParaRPr sz="1071" dirty="0">
              <a:latin typeface="Arial"/>
              <a:cs typeface="Arial"/>
            </a:endParaRPr>
          </a:p>
          <a:p>
            <a:pPr marL="12369" marR="4947" algn="just">
              <a:lnSpc>
                <a:spcPct val="143800"/>
              </a:lnSpc>
              <a:spcBef>
                <a:spcPts val="584"/>
              </a:spcBef>
            </a:pPr>
            <a:r>
              <a:rPr sz="1071" spc="-10" dirty="0">
                <a:latin typeface="Arial"/>
                <a:cs typeface="Arial"/>
              </a:rPr>
              <a:t>R-</a:t>
            </a:r>
            <a:r>
              <a:rPr sz="1071" dirty="0">
                <a:latin typeface="Arial"/>
                <a:cs typeface="Arial"/>
              </a:rPr>
              <a:t>12</a:t>
            </a:r>
            <a:r>
              <a:rPr sz="1071" spc="44" dirty="0">
                <a:latin typeface="Arial"/>
                <a:cs typeface="Arial"/>
              </a:rPr>
              <a:t> </a:t>
            </a:r>
            <a:r>
              <a:rPr sz="1071" dirty="0">
                <a:latin typeface="Arial"/>
                <a:cs typeface="Arial"/>
              </a:rPr>
              <a:t>has</a:t>
            </a:r>
            <a:r>
              <a:rPr sz="1071" spc="44" dirty="0">
                <a:latin typeface="Arial"/>
                <a:cs typeface="Arial"/>
              </a:rPr>
              <a:t> </a:t>
            </a:r>
            <a:r>
              <a:rPr sz="1071" dirty="0">
                <a:latin typeface="Arial"/>
                <a:cs typeface="Arial"/>
              </a:rPr>
              <a:t>been</a:t>
            </a:r>
            <a:r>
              <a:rPr sz="1071" spc="44" dirty="0">
                <a:latin typeface="Arial"/>
                <a:cs typeface="Arial"/>
              </a:rPr>
              <a:t> </a:t>
            </a:r>
            <a:r>
              <a:rPr sz="1071" dirty="0">
                <a:latin typeface="Arial"/>
                <a:cs typeface="Arial"/>
              </a:rPr>
              <a:t>used</a:t>
            </a:r>
            <a:r>
              <a:rPr sz="1071" spc="4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refrigeration</a:t>
            </a:r>
            <a:r>
              <a:rPr sz="1071" spc="44" dirty="0">
                <a:latin typeface="Arial"/>
                <a:cs typeface="Arial"/>
              </a:rPr>
              <a:t> </a:t>
            </a:r>
            <a:r>
              <a:rPr sz="1071" dirty="0">
                <a:latin typeface="Arial"/>
                <a:cs typeface="Arial"/>
              </a:rPr>
              <a:t>systems</a:t>
            </a:r>
            <a:r>
              <a:rPr sz="1071" spc="49" dirty="0">
                <a:latin typeface="Arial"/>
                <a:cs typeface="Arial"/>
              </a:rPr>
              <a:t> </a:t>
            </a:r>
            <a:r>
              <a:rPr sz="1071" dirty="0">
                <a:latin typeface="Arial"/>
                <a:cs typeface="Arial"/>
              </a:rPr>
              <a:t>since</a:t>
            </a:r>
            <a:r>
              <a:rPr sz="1071" spc="44" dirty="0">
                <a:latin typeface="Arial"/>
                <a:cs typeface="Arial"/>
              </a:rPr>
              <a:t> </a:t>
            </a:r>
            <a:r>
              <a:rPr sz="1071" dirty="0">
                <a:latin typeface="Arial"/>
                <a:cs typeface="Arial"/>
              </a:rPr>
              <a:t>its</a:t>
            </a:r>
            <a:r>
              <a:rPr sz="1071" spc="39" dirty="0">
                <a:latin typeface="Arial"/>
                <a:cs typeface="Arial"/>
              </a:rPr>
              <a:t> </a:t>
            </a:r>
            <a:r>
              <a:rPr sz="1071" dirty="0">
                <a:latin typeface="Arial"/>
                <a:cs typeface="Arial"/>
              </a:rPr>
              <a:t>introduction</a:t>
            </a:r>
            <a:r>
              <a:rPr sz="1071" spc="44"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1930.</a:t>
            </a:r>
            <a:r>
              <a:rPr sz="1071" spc="44" dirty="0">
                <a:latin typeface="Arial"/>
                <a:cs typeface="Arial"/>
              </a:rPr>
              <a:t> </a:t>
            </a:r>
            <a:r>
              <a:rPr sz="1071" dirty="0">
                <a:latin typeface="Arial"/>
                <a:cs typeface="Arial"/>
              </a:rPr>
              <a:t>However,</a:t>
            </a:r>
            <a:r>
              <a:rPr sz="1071" spc="44" dirty="0">
                <a:latin typeface="Arial"/>
                <a:cs typeface="Arial"/>
              </a:rPr>
              <a:t> </a:t>
            </a:r>
            <a:r>
              <a:rPr sz="1071" dirty="0">
                <a:latin typeface="Arial"/>
                <a:cs typeface="Arial"/>
              </a:rPr>
              <a:t>R-12</a:t>
            </a:r>
            <a:r>
              <a:rPr sz="1071" spc="44" dirty="0">
                <a:latin typeface="Arial"/>
                <a:cs typeface="Arial"/>
              </a:rPr>
              <a:t> </a:t>
            </a:r>
            <a:r>
              <a:rPr sz="1071" dirty="0">
                <a:latin typeface="Arial"/>
                <a:cs typeface="Arial"/>
              </a:rPr>
              <a:t>is</a:t>
            </a:r>
            <a:r>
              <a:rPr sz="1071" spc="49" dirty="0">
                <a:latin typeface="Arial"/>
                <a:cs typeface="Arial"/>
              </a:rPr>
              <a:t> </a:t>
            </a:r>
            <a:r>
              <a:rPr sz="1071" spc="-49" dirty="0">
                <a:latin typeface="Arial"/>
                <a:cs typeface="Arial"/>
              </a:rPr>
              <a:t>a </a:t>
            </a:r>
            <a:r>
              <a:rPr sz="1071" dirty="0">
                <a:latin typeface="Arial"/>
                <a:cs typeface="Arial"/>
              </a:rPr>
              <a:t>chlorofluorocarbon</a:t>
            </a:r>
            <a:r>
              <a:rPr sz="1071" spc="-5" dirty="0">
                <a:latin typeface="Arial"/>
                <a:cs typeface="Arial"/>
              </a:rPr>
              <a:t> </a:t>
            </a:r>
            <a:r>
              <a:rPr sz="1071" dirty="0">
                <a:latin typeface="Arial"/>
                <a:cs typeface="Arial"/>
              </a:rPr>
              <a:t>(CFC), and</a:t>
            </a:r>
            <a:r>
              <a:rPr sz="1071" spc="-5" dirty="0">
                <a:latin typeface="Arial"/>
                <a:cs typeface="Arial"/>
              </a:rPr>
              <a:t> </a:t>
            </a:r>
            <a:r>
              <a:rPr sz="1071" dirty="0">
                <a:latin typeface="Arial"/>
                <a:cs typeface="Arial"/>
              </a:rPr>
              <a:t>due to</a:t>
            </a:r>
            <a:r>
              <a:rPr sz="1071" spc="-5" dirty="0">
                <a:latin typeface="Arial"/>
                <a:cs typeface="Arial"/>
              </a:rPr>
              <a:t> </a:t>
            </a:r>
            <a:r>
              <a:rPr sz="1071" dirty="0">
                <a:latin typeface="Arial"/>
                <a:cs typeface="Arial"/>
              </a:rPr>
              <a:t>environmental concerns, countries</a:t>
            </a:r>
            <a:r>
              <a:rPr sz="1071" spc="-5" dirty="0">
                <a:latin typeface="Arial"/>
                <a:cs typeface="Arial"/>
              </a:rPr>
              <a:t> </a:t>
            </a:r>
            <a:r>
              <a:rPr sz="1071" dirty="0">
                <a:latin typeface="Arial"/>
                <a:cs typeface="Arial"/>
              </a:rPr>
              <a:t>around the</a:t>
            </a:r>
            <a:r>
              <a:rPr sz="1071" spc="-5" dirty="0">
                <a:latin typeface="Arial"/>
                <a:cs typeface="Arial"/>
              </a:rPr>
              <a:t> </a:t>
            </a:r>
            <a:r>
              <a:rPr sz="1071" dirty="0">
                <a:latin typeface="Arial"/>
                <a:cs typeface="Arial"/>
              </a:rPr>
              <a:t>world </a:t>
            </a:r>
            <a:r>
              <a:rPr sz="1071" spc="-19" dirty="0">
                <a:latin typeface="Arial"/>
                <a:cs typeface="Arial"/>
              </a:rPr>
              <a:t>have </a:t>
            </a:r>
            <a:r>
              <a:rPr sz="1071" dirty="0">
                <a:latin typeface="Arial"/>
                <a:cs typeface="Arial"/>
              </a:rPr>
              <a:t>agreed</a:t>
            </a:r>
            <a:r>
              <a:rPr sz="1071" spc="127" dirty="0">
                <a:latin typeface="Arial"/>
                <a:cs typeface="Arial"/>
              </a:rPr>
              <a:t> </a:t>
            </a:r>
            <a:r>
              <a:rPr sz="1071" dirty="0">
                <a:latin typeface="Arial"/>
                <a:cs typeface="Arial"/>
              </a:rPr>
              <a:t>to</a:t>
            </a:r>
            <a:r>
              <a:rPr sz="1071" spc="131" dirty="0">
                <a:latin typeface="Arial"/>
                <a:cs typeface="Arial"/>
              </a:rPr>
              <a:t> </a:t>
            </a:r>
            <a:r>
              <a:rPr sz="1071" dirty="0">
                <a:latin typeface="Arial"/>
                <a:cs typeface="Arial"/>
              </a:rPr>
              <a:t>end</a:t>
            </a:r>
            <a:r>
              <a:rPr sz="1071" spc="127" dirty="0">
                <a:latin typeface="Arial"/>
                <a:cs typeface="Arial"/>
              </a:rPr>
              <a:t> </a:t>
            </a:r>
            <a:r>
              <a:rPr sz="1071" dirty="0">
                <a:latin typeface="Arial"/>
                <a:cs typeface="Arial"/>
              </a:rPr>
              <a:t>its</a:t>
            </a:r>
            <a:r>
              <a:rPr sz="1071" spc="127" dirty="0">
                <a:latin typeface="Arial"/>
                <a:cs typeface="Arial"/>
              </a:rPr>
              <a:t> </a:t>
            </a:r>
            <a:r>
              <a:rPr sz="1071" dirty="0">
                <a:latin typeface="Arial"/>
                <a:cs typeface="Arial"/>
              </a:rPr>
              <a:t>production.</a:t>
            </a:r>
            <a:r>
              <a:rPr sz="1071" spc="127" dirty="0">
                <a:latin typeface="Arial"/>
                <a:cs typeface="Arial"/>
              </a:rPr>
              <a:t> </a:t>
            </a:r>
            <a:r>
              <a:rPr sz="1071" dirty="0">
                <a:latin typeface="Arial"/>
                <a:cs typeface="Arial"/>
              </a:rPr>
              <a:t>It</a:t>
            </a:r>
            <a:r>
              <a:rPr sz="1071" spc="131" dirty="0">
                <a:latin typeface="Arial"/>
                <a:cs typeface="Arial"/>
              </a:rPr>
              <a:t> </a:t>
            </a:r>
            <a:r>
              <a:rPr sz="1071" dirty="0">
                <a:latin typeface="Arial"/>
                <a:cs typeface="Arial"/>
              </a:rPr>
              <a:t>is</a:t>
            </a:r>
            <a:r>
              <a:rPr sz="1071" spc="122" dirty="0">
                <a:latin typeface="Arial"/>
                <a:cs typeface="Arial"/>
              </a:rPr>
              <a:t> </a:t>
            </a:r>
            <a:r>
              <a:rPr sz="1071" dirty="0">
                <a:latin typeface="Arial"/>
                <a:cs typeface="Arial"/>
              </a:rPr>
              <a:t>estimated</a:t>
            </a:r>
            <a:r>
              <a:rPr sz="1071" spc="131" dirty="0">
                <a:latin typeface="Arial"/>
                <a:cs typeface="Arial"/>
              </a:rPr>
              <a:t> </a:t>
            </a:r>
            <a:r>
              <a:rPr sz="1071" dirty="0">
                <a:latin typeface="Arial"/>
                <a:cs typeface="Arial"/>
              </a:rPr>
              <a:t>that</a:t>
            </a:r>
            <a:r>
              <a:rPr sz="1071" spc="127" dirty="0">
                <a:latin typeface="Arial"/>
                <a:cs typeface="Arial"/>
              </a:rPr>
              <a:t> </a:t>
            </a:r>
            <a:r>
              <a:rPr sz="1071" dirty="0">
                <a:latin typeface="Arial"/>
                <a:cs typeface="Arial"/>
              </a:rPr>
              <a:t>30%</a:t>
            </a:r>
            <a:r>
              <a:rPr sz="1071" spc="131" dirty="0">
                <a:latin typeface="Arial"/>
                <a:cs typeface="Arial"/>
              </a:rPr>
              <a:t> </a:t>
            </a:r>
            <a:r>
              <a:rPr sz="1071" dirty="0">
                <a:latin typeface="Arial"/>
                <a:cs typeface="Arial"/>
              </a:rPr>
              <a:t>of</a:t>
            </a:r>
            <a:r>
              <a:rPr sz="1071" spc="127" dirty="0">
                <a:latin typeface="Arial"/>
                <a:cs typeface="Arial"/>
              </a:rPr>
              <a:t> </a:t>
            </a:r>
            <a:r>
              <a:rPr sz="1071" dirty="0">
                <a:latin typeface="Arial"/>
                <a:cs typeface="Arial"/>
              </a:rPr>
              <a:t>released</a:t>
            </a:r>
            <a:r>
              <a:rPr sz="1071" spc="131" dirty="0">
                <a:latin typeface="Arial"/>
                <a:cs typeface="Arial"/>
              </a:rPr>
              <a:t> </a:t>
            </a:r>
            <a:r>
              <a:rPr sz="1071" dirty="0">
                <a:latin typeface="Arial"/>
                <a:cs typeface="Arial"/>
              </a:rPr>
              <a:t>CFCs</a:t>
            </a:r>
            <a:r>
              <a:rPr sz="1071" spc="127" dirty="0">
                <a:latin typeface="Arial"/>
                <a:cs typeface="Arial"/>
              </a:rPr>
              <a:t> </a:t>
            </a:r>
            <a:r>
              <a:rPr sz="1071" dirty="0">
                <a:latin typeface="Arial"/>
                <a:cs typeface="Arial"/>
              </a:rPr>
              <a:t>are</a:t>
            </a:r>
            <a:r>
              <a:rPr sz="1071" spc="127" dirty="0">
                <a:latin typeface="Arial"/>
                <a:cs typeface="Arial"/>
              </a:rPr>
              <a:t> </a:t>
            </a:r>
            <a:r>
              <a:rPr sz="1071" dirty="0">
                <a:latin typeface="Arial"/>
                <a:cs typeface="Arial"/>
              </a:rPr>
              <a:t>from</a:t>
            </a:r>
            <a:r>
              <a:rPr sz="1071" spc="127" dirty="0">
                <a:latin typeface="Arial"/>
                <a:cs typeface="Arial"/>
              </a:rPr>
              <a:t> </a:t>
            </a:r>
            <a:r>
              <a:rPr sz="1071" dirty="0">
                <a:latin typeface="Arial"/>
                <a:cs typeface="Arial"/>
              </a:rPr>
              <a:t>mobile</a:t>
            </a:r>
            <a:r>
              <a:rPr sz="1071" spc="127" dirty="0">
                <a:latin typeface="Arial"/>
                <a:cs typeface="Arial"/>
              </a:rPr>
              <a:t> </a:t>
            </a:r>
            <a:r>
              <a:rPr sz="1071" spc="-19" dirty="0">
                <a:latin typeface="Arial"/>
                <a:cs typeface="Arial"/>
              </a:rPr>
              <a:t>air- </a:t>
            </a:r>
            <a:r>
              <a:rPr sz="1071" dirty="0">
                <a:latin typeface="Arial"/>
                <a:cs typeface="Arial"/>
              </a:rPr>
              <a:t>conditioning</a:t>
            </a:r>
            <a:r>
              <a:rPr sz="1071" spc="-34" dirty="0">
                <a:latin typeface="Arial"/>
                <a:cs typeface="Arial"/>
              </a:rPr>
              <a:t> </a:t>
            </a:r>
            <a:r>
              <a:rPr sz="1071" dirty="0">
                <a:latin typeface="Arial"/>
                <a:cs typeface="Arial"/>
              </a:rPr>
              <a:t>sources</a:t>
            </a:r>
            <a:r>
              <a:rPr sz="1071" spc="-24" dirty="0">
                <a:latin typeface="Arial"/>
                <a:cs typeface="Arial"/>
              </a:rPr>
              <a:t> </a:t>
            </a:r>
            <a:r>
              <a:rPr sz="1071" dirty="0">
                <a:latin typeface="Arial"/>
                <a:cs typeface="Arial"/>
              </a:rPr>
              <a:t>mostly</a:t>
            </a:r>
            <a:r>
              <a:rPr sz="1071" spc="-29" dirty="0">
                <a:latin typeface="Arial"/>
                <a:cs typeface="Arial"/>
              </a:rPr>
              <a:t> </a:t>
            </a:r>
            <a:r>
              <a:rPr sz="1071" dirty="0">
                <a:latin typeface="Arial"/>
                <a:cs typeface="Arial"/>
              </a:rPr>
              <a:t>from</a:t>
            </a:r>
            <a:r>
              <a:rPr sz="1071" spc="-29" dirty="0">
                <a:latin typeface="Arial"/>
                <a:cs typeface="Arial"/>
              </a:rPr>
              <a:t> </a:t>
            </a:r>
            <a:r>
              <a:rPr sz="1071" dirty="0">
                <a:latin typeface="Arial"/>
                <a:cs typeface="Arial"/>
              </a:rPr>
              <a:t>repair</a:t>
            </a:r>
            <a:r>
              <a:rPr sz="1071" spc="-2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service.</a:t>
            </a:r>
            <a:r>
              <a:rPr sz="1071" spc="-24" dirty="0">
                <a:latin typeface="Arial"/>
                <a:cs typeface="Arial"/>
              </a:rPr>
              <a:t> </a:t>
            </a:r>
            <a:r>
              <a:rPr sz="1071" dirty="0">
                <a:latin typeface="Arial"/>
                <a:cs typeface="Arial"/>
              </a:rPr>
              <a:t>These</a:t>
            </a:r>
            <a:r>
              <a:rPr sz="1071" spc="-29"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now</a:t>
            </a:r>
            <a:r>
              <a:rPr sz="1071" spc="-29" dirty="0">
                <a:latin typeface="Arial"/>
                <a:cs typeface="Arial"/>
              </a:rPr>
              <a:t> </a:t>
            </a:r>
            <a:r>
              <a:rPr sz="1071" spc="-10" dirty="0">
                <a:latin typeface="Arial"/>
                <a:cs typeface="Arial"/>
              </a:rPr>
              <a:t>banned.</a:t>
            </a:r>
            <a:endParaRPr sz="1071" dirty="0">
              <a:latin typeface="Arial"/>
              <a:cs typeface="Arial"/>
            </a:endParaRPr>
          </a:p>
          <a:p>
            <a:pPr marL="12369" algn="just">
              <a:spcBef>
                <a:spcPts val="1144"/>
              </a:spcBef>
            </a:pPr>
            <a:r>
              <a:rPr sz="1071" b="1" dirty="0">
                <a:latin typeface="Arial"/>
                <a:cs typeface="Arial"/>
              </a:rPr>
              <a:t>5.1.2.</a:t>
            </a:r>
            <a:r>
              <a:rPr sz="1071" b="1" spc="151" dirty="0">
                <a:latin typeface="Arial"/>
                <a:cs typeface="Arial"/>
              </a:rPr>
              <a:t>  </a:t>
            </a:r>
            <a:r>
              <a:rPr sz="1071" b="1" spc="-10" dirty="0">
                <a:latin typeface="Arial"/>
                <a:cs typeface="Arial"/>
              </a:rPr>
              <a:t>Refrigerant-</a:t>
            </a:r>
            <a:r>
              <a:rPr sz="1071" b="1" spc="-19" dirty="0">
                <a:latin typeface="Arial"/>
                <a:cs typeface="Arial"/>
              </a:rPr>
              <a:t>134a</a:t>
            </a:r>
            <a:endParaRPr sz="1071" dirty="0">
              <a:latin typeface="Arial"/>
              <a:cs typeface="Arial"/>
            </a:endParaRPr>
          </a:p>
          <a:p>
            <a:pPr marL="12369" marR="4947" algn="just">
              <a:lnSpc>
                <a:spcPct val="143800"/>
              </a:lnSpc>
              <a:spcBef>
                <a:spcPts val="579"/>
              </a:spcBef>
            </a:pPr>
            <a:r>
              <a:rPr sz="1071" dirty="0">
                <a:latin typeface="Arial"/>
                <a:cs typeface="Arial"/>
              </a:rPr>
              <a:t>Vehicles</a:t>
            </a:r>
            <a:r>
              <a:rPr sz="1071" spc="-19" dirty="0">
                <a:latin typeface="Arial"/>
                <a:cs typeface="Arial"/>
              </a:rPr>
              <a:t> </a:t>
            </a:r>
            <a:r>
              <a:rPr sz="1071" dirty="0">
                <a:latin typeface="Arial"/>
                <a:cs typeface="Arial"/>
              </a:rPr>
              <a:t>today</a:t>
            </a:r>
            <a:r>
              <a:rPr sz="1071" spc="-15" dirty="0">
                <a:latin typeface="Arial"/>
                <a:cs typeface="Arial"/>
              </a:rPr>
              <a:t> </a:t>
            </a:r>
            <a:r>
              <a:rPr sz="1071" dirty="0">
                <a:latin typeface="Arial"/>
                <a:cs typeface="Arial"/>
              </a:rPr>
              <a:t>use</a:t>
            </a:r>
            <a:r>
              <a:rPr sz="1071" spc="-19" dirty="0">
                <a:latin typeface="Arial"/>
                <a:cs typeface="Arial"/>
              </a:rPr>
              <a:t> </a:t>
            </a:r>
            <a:r>
              <a:rPr sz="1071" spc="-10" dirty="0">
                <a:latin typeface="Arial"/>
                <a:cs typeface="Arial"/>
              </a:rPr>
              <a:t>R-</a:t>
            </a:r>
            <a:r>
              <a:rPr sz="1071" dirty="0">
                <a:latin typeface="Arial"/>
                <a:cs typeface="Arial"/>
              </a:rPr>
              <a:t>134a</a:t>
            </a:r>
            <a:r>
              <a:rPr sz="1071" spc="-1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which</a:t>
            </a:r>
            <a:r>
              <a:rPr sz="1071" spc="-19"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only</a:t>
            </a:r>
            <a:r>
              <a:rPr sz="1071" spc="-15" dirty="0">
                <a:latin typeface="Arial"/>
                <a:cs typeface="Arial"/>
              </a:rPr>
              <a:t> </a:t>
            </a:r>
            <a:r>
              <a:rPr sz="1071" dirty="0">
                <a:latin typeface="Arial"/>
                <a:cs typeface="Arial"/>
              </a:rPr>
              <a:t>OEM</a:t>
            </a:r>
            <a:r>
              <a:rPr sz="1071" spc="-19" dirty="0">
                <a:latin typeface="Arial"/>
                <a:cs typeface="Arial"/>
              </a:rPr>
              <a:t> </a:t>
            </a:r>
            <a:r>
              <a:rPr sz="1071" dirty="0">
                <a:latin typeface="Arial"/>
                <a:cs typeface="Arial"/>
              </a:rPr>
              <a:t>approved</a:t>
            </a:r>
            <a:r>
              <a:rPr sz="1071" spc="-15" dirty="0">
                <a:latin typeface="Arial"/>
                <a:cs typeface="Arial"/>
              </a:rPr>
              <a:t> </a:t>
            </a:r>
            <a:r>
              <a:rPr sz="1071" dirty="0">
                <a:latin typeface="Arial"/>
                <a:cs typeface="Arial"/>
              </a:rPr>
              <a:t>replacement</a:t>
            </a:r>
            <a:r>
              <a:rPr sz="1071" spc="-19" dirty="0">
                <a:latin typeface="Arial"/>
                <a:cs typeface="Arial"/>
              </a:rPr>
              <a:t> </a:t>
            </a:r>
            <a:r>
              <a:rPr sz="1071" dirty="0">
                <a:latin typeface="Arial"/>
                <a:cs typeface="Arial"/>
              </a:rPr>
              <a:t>for</a:t>
            </a:r>
            <a:r>
              <a:rPr sz="1071" spc="-15" dirty="0">
                <a:latin typeface="Arial"/>
                <a:cs typeface="Arial"/>
              </a:rPr>
              <a:t> </a:t>
            </a:r>
            <a:r>
              <a:rPr sz="1071" spc="-10" dirty="0">
                <a:latin typeface="Arial"/>
                <a:cs typeface="Arial"/>
              </a:rPr>
              <a:t>R-</a:t>
            </a:r>
            <a:r>
              <a:rPr sz="1071" dirty="0">
                <a:latin typeface="Arial"/>
                <a:cs typeface="Arial"/>
              </a:rPr>
              <a:t>12.</a:t>
            </a:r>
            <a:r>
              <a:rPr sz="1071" spc="-15" dirty="0">
                <a:latin typeface="Arial"/>
                <a:cs typeface="Arial"/>
              </a:rPr>
              <a:t> </a:t>
            </a:r>
            <a:r>
              <a:rPr sz="1071" spc="-24" dirty="0">
                <a:latin typeface="Arial"/>
                <a:cs typeface="Arial"/>
              </a:rPr>
              <a:t>It </a:t>
            </a:r>
            <a:r>
              <a:rPr sz="1071" dirty="0">
                <a:latin typeface="Arial"/>
                <a:cs typeface="Arial"/>
              </a:rPr>
              <a:t>is</a:t>
            </a:r>
            <a:r>
              <a:rPr sz="1071" spc="-34" dirty="0">
                <a:latin typeface="Arial"/>
                <a:cs typeface="Arial"/>
              </a:rPr>
              <a:t> </a:t>
            </a:r>
            <a:r>
              <a:rPr sz="1071" dirty="0">
                <a:latin typeface="Arial"/>
                <a:cs typeface="Arial"/>
              </a:rPr>
              <a:t>an</a:t>
            </a:r>
            <a:r>
              <a:rPr sz="1071" spc="-34" dirty="0">
                <a:latin typeface="Arial"/>
                <a:cs typeface="Arial"/>
              </a:rPr>
              <a:t> </a:t>
            </a:r>
            <a:r>
              <a:rPr sz="1071" dirty="0">
                <a:latin typeface="Arial"/>
                <a:cs typeface="Arial"/>
              </a:rPr>
              <a:t>HFC</a:t>
            </a:r>
            <a:r>
              <a:rPr sz="1071" spc="-34"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it</a:t>
            </a:r>
            <a:r>
              <a:rPr sz="1071" spc="-34" dirty="0">
                <a:latin typeface="Arial"/>
                <a:cs typeface="Arial"/>
              </a:rPr>
              <a:t> </a:t>
            </a:r>
            <a:r>
              <a:rPr sz="1071" dirty="0">
                <a:latin typeface="Arial"/>
                <a:cs typeface="Arial"/>
              </a:rPr>
              <a:t>does</a:t>
            </a:r>
            <a:r>
              <a:rPr sz="1071" spc="-29" dirty="0">
                <a:latin typeface="Arial"/>
                <a:cs typeface="Arial"/>
              </a:rPr>
              <a:t> </a:t>
            </a:r>
            <a:r>
              <a:rPr sz="1071" dirty="0">
                <a:latin typeface="Arial"/>
                <a:cs typeface="Arial"/>
              </a:rPr>
              <a:t>not</a:t>
            </a:r>
            <a:r>
              <a:rPr sz="1071" spc="-39" dirty="0">
                <a:latin typeface="Arial"/>
                <a:cs typeface="Arial"/>
              </a:rPr>
              <a:t> </a:t>
            </a:r>
            <a:r>
              <a:rPr sz="1071" dirty="0">
                <a:latin typeface="Arial"/>
                <a:cs typeface="Arial"/>
              </a:rPr>
              <a:t>deplete</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ozone</a:t>
            </a:r>
            <a:r>
              <a:rPr sz="1071" spc="-39" dirty="0">
                <a:latin typeface="Arial"/>
                <a:cs typeface="Arial"/>
              </a:rPr>
              <a:t> </a:t>
            </a:r>
            <a:r>
              <a:rPr sz="1071" dirty="0">
                <a:latin typeface="Arial"/>
                <a:cs typeface="Arial"/>
              </a:rPr>
              <a:t>layer</a:t>
            </a:r>
            <a:r>
              <a:rPr sz="1071" spc="-34"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atmosphere.</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many</a:t>
            </a:r>
            <a:r>
              <a:rPr sz="1071" spc="-29" dirty="0">
                <a:latin typeface="Arial"/>
                <a:cs typeface="Arial"/>
              </a:rPr>
              <a:t> </a:t>
            </a:r>
            <a:r>
              <a:rPr sz="1071" dirty="0">
                <a:latin typeface="Arial"/>
                <a:cs typeface="Arial"/>
              </a:rPr>
              <a:t>ways,</a:t>
            </a:r>
            <a:r>
              <a:rPr sz="1071" spc="-34" dirty="0">
                <a:latin typeface="Arial"/>
                <a:cs typeface="Arial"/>
              </a:rPr>
              <a:t> </a:t>
            </a:r>
            <a:r>
              <a:rPr sz="1071" dirty="0">
                <a:latin typeface="Arial"/>
                <a:cs typeface="Arial"/>
              </a:rPr>
              <a:t>it</a:t>
            </a:r>
            <a:r>
              <a:rPr sz="1071" spc="-34" dirty="0">
                <a:latin typeface="Arial"/>
                <a:cs typeface="Arial"/>
              </a:rPr>
              <a:t> </a:t>
            </a:r>
            <a:r>
              <a:rPr sz="1071" dirty="0">
                <a:latin typeface="Arial"/>
                <a:cs typeface="Arial"/>
              </a:rPr>
              <a:t>works</a:t>
            </a:r>
            <a:r>
              <a:rPr sz="1071" spc="-29" dirty="0">
                <a:latin typeface="Arial"/>
                <a:cs typeface="Arial"/>
              </a:rPr>
              <a:t> </a:t>
            </a:r>
            <a:r>
              <a:rPr sz="1071" spc="-24" dirty="0">
                <a:latin typeface="Arial"/>
                <a:cs typeface="Arial"/>
              </a:rPr>
              <a:t>and </a:t>
            </a:r>
            <a:r>
              <a:rPr sz="1071" dirty="0">
                <a:latin typeface="Arial"/>
                <a:cs typeface="Arial"/>
              </a:rPr>
              <a:t>acts</a:t>
            </a:r>
            <a:r>
              <a:rPr sz="1071" spc="102"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same</a:t>
            </a:r>
            <a:r>
              <a:rPr sz="1071" spc="102" dirty="0">
                <a:latin typeface="Arial"/>
                <a:cs typeface="Arial"/>
              </a:rPr>
              <a:t> </a:t>
            </a:r>
            <a:r>
              <a:rPr sz="1071" dirty="0">
                <a:latin typeface="Arial"/>
                <a:cs typeface="Arial"/>
              </a:rPr>
              <a:t>as</a:t>
            </a:r>
            <a:r>
              <a:rPr sz="1071" spc="107" dirty="0">
                <a:latin typeface="Arial"/>
                <a:cs typeface="Arial"/>
              </a:rPr>
              <a:t> </a:t>
            </a:r>
            <a:r>
              <a:rPr sz="1071" spc="-10" dirty="0">
                <a:latin typeface="Arial"/>
                <a:cs typeface="Arial"/>
              </a:rPr>
              <a:t>R-</a:t>
            </a:r>
            <a:r>
              <a:rPr sz="1071" dirty="0">
                <a:latin typeface="Arial"/>
                <a:cs typeface="Arial"/>
              </a:rPr>
              <a:t>12.</a:t>
            </a:r>
            <a:r>
              <a:rPr sz="1071" spc="102" dirty="0">
                <a:latin typeface="Arial"/>
                <a:cs typeface="Arial"/>
              </a:rPr>
              <a:t> </a:t>
            </a:r>
            <a:r>
              <a:rPr sz="1071" dirty="0">
                <a:latin typeface="Arial"/>
                <a:cs typeface="Arial"/>
              </a:rPr>
              <a:t>Harmless</a:t>
            </a:r>
            <a:r>
              <a:rPr sz="1071" spc="102" dirty="0">
                <a:latin typeface="Arial"/>
                <a:cs typeface="Arial"/>
              </a:rPr>
              <a:t> </a:t>
            </a:r>
            <a:r>
              <a:rPr sz="1071" dirty="0">
                <a:latin typeface="Arial"/>
                <a:cs typeface="Arial"/>
              </a:rPr>
              <a:t>to</a:t>
            </a:r>
            <a:r>
              <a:rPr sz="1071" spc="107" dirty="0">
                <a:latin typeface="Arial"/>
                <a:cs typeface="Arial"/>
              </a:rPr>
              <a:t> </a:t>
            </a:r>
            <a:r>
              <a:rPr sz="1071" dirty="0">
                <a:latin typeface="Arial"/>
                <a:cs typeface="Arial"/>
              </a:rPr>
              <a:t>refrigeration</a:t>
            </a:r>
            <a:r>
              <a:rPr sz="1071" spc="102" dirty="0">
                <a:latin typeface="Arial"/>
                <a:cs typeface="Arial"/>
              </a:rPr>
              <a:t> </a:t>
            </a:r>
            <a:r>
              <a:rPr sz="1071" dirty="0">
                <a:latin typeface="Arial"/>
                <a:cs typeface="Arial"/>
              </a:rPr>
              <a:t>system</a:t>
            </a:r>
            <a:r>
              <a:rPr sz="1071" spc="97" dirty="0">
                <a:latin typeface="Arial"/>
                <a:cs typeface="Arial"/>
              </a:rPr>
              <a:t> </a:t>
            </a:r>
            <a:r>
              <a:rPr sz="1071" dirty="0">
                <a:latin typeface="Arial"/>
                <a:cs typeface="Arial"/>
              </a:rPr>
              <a:t>materials,</a:t>
            </a:r>
            <a:r>
              <a:rPr sz="1071" spc="107" dirty="0">
                <a:latin typeface="Arial"/>
                <a:cs typeface="Arial"/>
              </a:rPr>
              <a:t> </a:t>
            </a:r>
            <a:r>
              <a:rPr sz="1071" dirty="0">
                <a:latin typeface="Arial"/>
                <a:cs typeface="Arial"/>
              </a:rPr>
              <a:t>it</a:t>
            </a:r>
            <a:r>
              <a:rPr sz="1071" spc="97" dirty="0">
                <a:latin typeface="Arial"/>
                <a:cs typeface="Arial"/>
              </a:rPr>
              <a:t> </a:t>
            </a:r>
            <a:r>
              <a:rPr sz="1071" dirty="0">
                <a:latin typeface="Arial"/>
                <a:cs typeface="Arial"/>
              </a:rPr>
              <a:t>is</a:t>
            </a:r>
            <a:r>
              <a:rPr sz="1071" spc="102" dirty="0">
                <a:latin typeface="Arial"/>
                <a:cs typeface="Arial"/>
              </a:rPr>
              <a:t> </a:t>
            </a:r>
            <a:r>
              <a:rPr sz="1071" spc="-10" dirty="0">
                <a:latin typeface="Arial"/>
                <a:cs typeface="Arial"/>
              </a:rPr>
              <a:t>non-</a:t>
            </a:r>
            <a:r>
              <a:rPr sz="1071" dirty="0">
                <a:latin typeface="Arial"/>
                <a:cs typeface="Arial"/>
              </a:rPr>
              <a:t>flammable</a:t>
            </a:r>
            <a:r>
              <a:rPr sz="1071" spc="102" dirty="0">
                <a:latin typeface="Arial"/>
                <a:cs typeface="Arial"/>
              </a:rPr>
              <a:t> </a:t>
            </a:r>
            <a:r>
              <a:rPr sz="1071" dirty="0">
                <a:latin typeface="Arial"/>
                <a:cs typeface="Arial"/>
              </a:rPr>
              <a:t>and</a:t>
            </a:r>
            <a:r>
              <a:rPr sz="1071" spc="107" dirty="0">
                <a:latin typeface="Arial"/>
                <a:cs typeface="Arial"/>
              </a:rPr>
              <a:t> </a:t>
            </a:r>
            <a:r>
              <a:rPr sz="1071" spc="-24" dirty="0">
                <a:latin typeface="Arial"/>
                <a:cs typeface="Arial"/>
              </a:rPr>
              <a:t>it </a:t>
            </a:r>
            <a:r>
              <a:rPr sz="1071" dirty="0">
                <a:latin typeface="Arial"/>
                <a:cs typeface="Arial"/>
              </a:rPr>
              <a:t>absorbs,</a:t>
            </a:r>
            <a:r>
              <a:rPr sz="1071" spc="-24" dirty="0">
                <a:latin typeface="Arial"/>
                <a:cs typeface="Arial"/>
              </a:rPr>
              <a:t> </a:t>
            </a:r>
            <a:r>
              <a:rPr sz="1071" dirty="0">
                <a:latin typeface="Arial"/>
                <a:cs typeface="Arial"/>
              </a:rPr>
              <a:t>transfers</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releases</a:t>
            </a:r>
            <a:r>
              <a:rPr sz="1071" spc="-19" dirty="0">
                <a:latin typeface="Arial"/>
                <a:cs typeface="Arial"/>
              </a:rPr>
              <a:t> </a:t>
            </a:r>
            <a:r>
              <a:rPr sz="1071" dirty="0">
                <a:latin typeface="Arial"/>
                <a:cs typeface="Arial"/>
              </a:rPr>
              <a:t>heat</a:t>
            </a:r>
            <a:r>
              <a:rPr sz="1071" spc="-24" dirty="0">
                <a:latin typeface="Arial"/>
                <a:cs typeface="Arial"/>
              </a:rPr>
              <a:t> </a:t>
            </a:r>
            <a:r>
              <a:rPr sz="1071" dirty="0">
                <a:latin typeface="Arial"/>
                <a:cs typeface="Arial"/>
              </a:rPr>
              <a:t>efficiently.</a:t>
            </a:r>
            <a:r>
              <a:rPr sz="1071" spc="-24" dirty="0">
                <a:latin typeface="Arial"/>
                <a:cs typeface="Arial"/>
              </a:rPr>
              <a:t> </a:t>
            </a:r>
            <a:r>
              <a:rPr sz="1071" dirty="0">
                <a:latin typeface="Arial"/>
                <a:cs typeface="Arial"/>
              </a:rPr>
              <a:t>However,</a:t>
            </a:r>
            <a:r>
              <a:rPr sz="1071" spc="-19"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does</a:t>
            </a:r>
            <a:r>
              <a:rPr sz="1071" spc="-24" dirty="0">
                <a:latin typeface="Arial"/>
                <a:cs typeface="Arial"/>
              </a:rPr>
              <a:t> </a:t>
            </a:r>
            <a:r>
              <a:rPr sz="1071" dirty="0">
                <a:latin typeface="Arial"/>
                <a:cs typeface="Arial"/>
              </a:rPr>
              <a:t>not</a:t>
            </a:r>
            <a:r>
              <a:rPr sz="1071" spc="-24" dirty="0">
                <a:latin typeface="Arial"/>
                <a:cs typeface="Arial"/>
              </a:rPr>
              <a:t> </a:t>
            </a:r>
            <a:r>
              <a:rPr sz="1071" dirty="0">
                <a:latin typeface="Arial"/>
                <a:cs typeface="Arial"/>
              </a:rPr>
              <a:t>mix</a:t>
            </a:r>
            <a:r>
              <a:rPr sz="1071" spc="-19" dirty="0">
                <a:latin typeface="Arial"/>
                <a:cs typeface="Arial"/>
              </a:rPr>
              <a:t> </a:t>
            </a:r>
            <a:r>
              <a:rPr sz="1071" dirty="0">
                <a:latin typeface="Arial"/>
                <a:cs typeface="Arial"/>
              </a:rPr>
              <a:t>well</a:t>
            </a:r>
            <a:r>
              <a:rPr sz="1071" spc="-24" dirty="0">
                <a:latin typeface="Arial"/>
                <a:cs typeface="Arial"/>
              </a:rPr>
              <a:t> </a:t>
            </a:r>
            <a:r>
              <a:rPr sz="1071" dirty="0">
                <a:latin typeface="Arial"/>
                <a:cs typeface="Arial"/>
              </a:rPr>
              <a:t>with</a:t>
            </a:r>
            <a:r>
              <a:rPr sz="1071" spc="-24" dirty="0">
                <a:latin typeface="Arial"/>
                <a:cs typeface="Arial"/>
              </a:rPr>
              <a:t> </a:t>
            </a:r>
            <a:r>
              <a:rPr sz="1071" dirty="0">
                <a:latin typeface="Arial"/>
                <a:cs typeface="Arial"/>
              </a:rPr>
              <a:t>mineral</a:t>
            </a:r>
            <a:r>
              <a:rPr sz="1071" spc="-19" dirty="0">
                <a:latin typeface="Arial"/>
                <a:cs typeface="Arial"/>
              </a:rPr>
              <a:t> </a:t>
            </a:r>
            <a:r>
              <a:rPr sz="1071" dirty="0">
                <a:latin typeface="Arial"/>
                <a:cs typeface="Arial"/>
              </a:rPr>
              <a:t>oil</a:t>
            </a:r>
            <a:r>
              <a:rPr sz="1071" spc="-24" dirty="0">
                <a:latin typeface="Arial"/>
                <a:cs typeface="Arial"/>
              </a:rPr>
              <a:t> for</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64</a:t>
            </a:r>
          </a:p>
        </p:txBody>
      </p:sp>
      <p:sp>
        <p:nvSpPr>
          <p:cNvPr id="7" name="object 3">
            <a:extLst>
              <a:ext uri="{FF2B5EF4-FFF2-40B4-BE49-F238E27FC236}">
                <a16:creationId xmlns:a16="http://schemas.microsoft.com/office/drawing/2014/main" id="{CD9210A4-F5B2-CD9D-03D4-B44B7BA20D55}"/>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853" y="888954"/>
            <a:ext cx="5813566" cy="8332304"/>
          </a:xfrm>
          <a:prstGeom prst="rect">
            <a:avLst/>
          </a:prstGeom>
        </p:spPr>
        <p:txBody>
          <a:bodyPr vert="horz" wrap="square" lIns="0" tIns="12368" rIns="0" bIns="0" rtlCol="0">
            <a:spAutoFit/>
          </a:bodyPr>
          <a:lstStyle/>
          <a:p>
            <a:pPr marL="2133571">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5566" algn="just">
              <a:lnSpc>
                <a:spcPct val="143700"/>
              </a:lnSpc>
            </a:pPr>
            <a:r>
              <a:rPr sz="1071" dirty="0">
                <a:latin typeface="Arial"/>
                <a:cs typeface="Arial"/>
              </a:rPr>
              <a:t>system</a:t>
            </a:r>
            <a:r>
              <a:rPr sz="1071" spc="-49" dirty="0">
                <a:latin typeface="Arial"/>
                <a:cs typeface="Arial"/>
              </a:rPr>
              <a:t> </a:t>
            </a:r>
            <a:r>
              <a:rPr sz="1071" spc="-10" dirty="0">
                <a:latin typeface="Arial"/>
                <a:cs typeface="Arial"/>
              </a:rPr>
              <a:t>lubrication;</a:t>
            </a:r>
            <a:r>
              <a:rPr sz="1071" spc="-39" dirty="0">
                <a:latin typeface="Arial"/>
                <a:cs typeface="Arial"/>
              </a:rPr>
              <a:t> </a:t>
            </a:r>
            <a:r>
              <a:rPr sz="1071" spc="-10" dirty="0">
                <a:latin typeface="Arial"/>
                <a:cs typeface="Arial"/>
              </a:rPr>
              <a:t>synthetic</a:t>
            </a:r>
            <a:r>
              <a:rPr sz="1071" spc="-39" dirty="0">
                <a:latin typeface="Arial"/>
                <a:cs typeface="Arial"/>
              </a:rPr>
              <a:t> </a:t>
            </a:r>
            <a:r>
              <a:rPr sz="1071" dirty="0">
                <a:latin typeface="Arial"/>
                <a:cs typeface="Arial"/>
              </a:rPr>
              <a:t>oils</a:t>
            </a:r>
            <a:r>
              <a:rPr sz="1071" spc="-39" dirty="0">
                <a:latin typeface="Arial"/>
                <a:cs typeface="Arial"/>
              </a:rPr>
              <a:t> </a:t>
            </a:r>
            <a:r>
              <a:rPr sz="1071" dirty="0">
                <a:latin typeface="Arial"/>
                <a:cs typeface="Arial"/>
              </a:rPr>
              <a:t>must</a:t>
            </a:r>
            <a:r>
              <a:rPr sz="1071" spc="-44" dirty="0">
                <a:latin typeface="Arial"/>
                <a:cs typeface="Arial"/>
              </a:rPr>
              <a:t> </a:t>
            </a:r>
            <a:r>
              <a:rPr sz="1071" dirty="0">
                <a:latin typeface="Arial"/>
                <a:cs typeface="Arial"/>
              </a:rPr>
              <a:t>be</a:t>
            </a:r>
            <a:r>
              <a:rPr sz="1071" spc="-39" dirty="0">
                <a:latin typeface="Arial"/>
                <a:cs typeface="Arial"/>
              </a:rPr>
              <a:t> </a:t>
            </a:r>
            <a:r>
              <a:rPr sz="1071" dirty="0">
                <a:latin typeface="Arial"/>
                <a:cs typeface="Arial"/>
              </a:rPr>
              <a:t>used</a:t>
            </a:r>
            <a:r>
              <a:rPr sz="1071" spc="-39" dirty="0">
                <a:latin typeface="Arial"/>
                <a:cs typeface="Arial"/>
              </a:rPr>
              <a:t> </a:t>
            </a:r>
            <a:r>
              <a:rPr sz="1071" dirty="0">
                <a:latin typeface="Arial"/>
                <a:cs typeface="Arial"/>
              </a:rPr>
              <a:t>with</a:t>
            </a:r>
            <a:r>
              <a:rPr sz="1071" spc="-39" dirty="0">
                <a:latin typeface="Arial"/>
                <a:cs typeface="Arial"/>
              </a:rPr>
              <a:t> </a:t>
            </a:r>
            <a:r>
              <a:rPr sz="1071" spc="-10" dirty="0">
                <a:latin typeface="Arial"/>
                <a:cs typeface="Arial"/>
              </a:rPr>
              <a:t>R-</a:t>
            </a:r>
            <a:r>
              <a:rPr sz="1071" dirty="0">
                <a:latin typeface="Arial"/>
                <a:cs typeface="Arial"/>
              </a:rPr>
              <a:t>134a</a:t>
            </a:r>
            <a:r>
              <a:rPr sz="1071" spc="-39"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Check</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manufacturer's </a:t>
            </a:r>
            <a:r>
              <a:rPr sz="1071" dirty="0">
                <a:latin typeface="Arial"/>
                <a:cs typeface="Arial"/>
              </a:rPr>
              <a:t>specs,</a:t>
            </a:r>
            <a:r>
              <a:rPr sz="1071" spc="-15" dirty="0">
                <a:latin typeface="Arial"/>
                <a:cs typeface="Arial"/>
              </a:rPr>
              <a:t> </a:t>
            </a:r>
            <a:r>
              <a:rPr sz="1071" spc="-10" dirty="0">
                <a:latin typeface="Arial"/>
                <a:cs typeface="Arial"/>
              </a:rPr>
              <a:t>under-</a:t>
            </a:r>
            <a:r>
              <a:rPr sz="1071" dirty="0">
                <a:latin typeface="Arial"/>
                <a:cs typeface="Arial"/>
              </a:rPr>
              <a:t>hood</a:t>
            </a:r>
            <a:r>
              <a:rPr sz="1071" spc="-10" dirty="0">
                <a:latin typeface="Arial"/>
                <a:cs typeface="Arial"/>
              </a:rPr>
              <a:t> </a:t>
            </a:r>
            <a:r>
              <a:rPr sz="1071" dirty="0">
                <a:latin typeface="Arial"/>
                <a:cs typeface="Arial"/>
              </a:rPr>
              <a:t>labels,</a:t>
            </a:r>
            <a:r>
              <a:rPr sz="1071" spc="-10"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compressor</a:t>
            </a:r>
            <a:r>
              <a:rPr sz="1071" spc="-10" dirty="0">
                <a:latin typeface="Arial"/>
                <a:cs typeface="Arial"/>
              </a:rPr>
              <a:t> </a:t>
            </a:r>
            <a:r>
              <a:rPr sz="1071" dirty="0">
                <a:latin typeface="Arial"/>
                <a:cs typeface="Arial"/>
              </a:rPr>
              <a:t>tags</a:t>
            </a:r>
            <a:r>
              <a:rPr sz="1071" spc="-15" dirty="0">
                <a:latin typeface="Arial"/>
                <a:cs typeface="Arial"/>
              </a:rPr>
              <a:t> </a:t>
            </a:r>
            <a:r>
              <a:rPr sz="1071" dirty="0">
                <a:latin typeface="Arial"/>
                <a:cs typeface="Arial"/>
              </a:rPr>
              <a:t>for</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correct</a:t>
            </a:r>
            <a:r>
              <a:rPr sz="1071" spc="-15" dirty="0">
                <a:latin typeface="Arial"/>
                <a:cs typeface="Arial"/>
              </a:rPr>
              <a:t> </a:t>
            </a:r>
            <a:r>
              <a:rPr sz="1071" spc="-19" dirty="0">
                <a:latin typeface="Arial"/>
                <a:cs typeface="Arial"/>
              </a:rPr>
              <a:t>oil.</a:t>
            </a:r>
            <a:endParaRPr sz="1071" dirty="0">
              <a:latin typeface="Arial"/>
              <a:cs typeface="Arial"/>
            </a:endParaRPr>
          </a:p>
          <a:p>
            <a:pPr marL="12369" marR="4947" algn="just">
              <a:lnSpc>
                <a:spcPct val="143800"/>
              </a:lnSpc>
              <a:spcBef>
                <a:spcPts val="584"/>
              </a:spcBef>
            </a:pPr>
            <a:r>
              <a:rPr sz="1071" spc="-10" dirty="0">
                <a:latin typeface="Arial"/>
                <a:cs typeface="Arial"/>
              </a:rPr>
              <a:t>R-</a:t>
            </a:r>
            <a:r>
              <a:rPr sz="1071" dirty="0">
                <a:latin typeface="Arial"/>
                <a:cs typeface="Arial"/>
              </a:rPr>
              <a:t>134a</a:t>
            </a:r>
            <a:r>
              <a:rPr sz="1071" spc="-34" dirty="0">
                <a:latin typeface="Arial"/>
                <a:cs typeface="Arial"/>
              </a:rPr>
              <a:t> </a:t>
            </a:r>
            <a:r>
              <a:rPr sz="1071" dirty="0">
                <a:latin typeface="Arial"/>
                <a:cs typeface="Arial"/>
              </a:rPr>
              <a:t>has</a:t>
            </a:r>
            <a:r>
              <a:rPr sz="1071" spc="-29" dirty="0">
                <a:latin typeface="Arial"/>
                <a:cs typeface="Arial"/>
              </a:rPr>
              <a:t> </a:t>
            </a:r>
            <a:r>
              <a:rPr sz="1071" dirty="0">
                <a:latin typeface="Arial"/>
                <a:cs typeface="Arial"/>
              </a:rPr>
              <a:t>a</a:t>
            </a:r>
            <a:r>
              <a:rPr sz="1071" spc="-34" dirty="0">
                <a:latin typeface="Arial"/>
                <a:cs typeface="Arial"/>
              </a:rPr>
              <a:t> </a:t>
            </a:r>
            <a:r>
              <a:rPr sz="1071" spc="-10" dirty="0">
                <a:latin typeface="Arial"/>
                <a:cs typeface="Arial"/>
              </a:rPr>
              <a:t>smaller-</a:t>
            </a:r>
            <a:r>
              <a:rPr sz="1071" dirty="0">
                <a:latin typeface="Arial"/>
                <a:cs typeface="Arial"/>
              </a:rPr>
              <a:t>sized</a:t>
            </a:r>
            <a:r>
              <a:rPr sz="1071" spc="-29" dirty="0">
                <a:latin typeface="Arial"/>
                <a:cs typeface="Arial"/>
              </a:rPr>
              <a:t> </a:t>
            </a:r>
            <a:r>
              <a:rPr sz="1071" dirty="0">
                <a:latin typeface="Arial"/>
                <a:cs typeface="Arial"/>
              </a:rPr>
              <a:t>molecule</a:t>
            </a:r>
            <a:r>
              <a:rPr sz="1071" spc="-34" dirty="0">
                <a:latin typeface="Arial"/>
                <a:cs typeface="Arial"/>
              </a:rPr>
              <a:t> </a:t>
            </a:r>
            <a:r>
              <a:rPr sz="1071" dirty="0">
                <a:latin typeface="Arial"/>
                <a:cs typeface="Arial"/>
              </a:rPr>
              <a:t>than</a:t>
            </a:r>
            <a:r>
              <a:rPr sz="1071" spc="-29" dirty="0">
                <a:latin typeface="Arial"/>
                <a:cs typeface="Arial"/>
              </a:rPr>
              <a:t> </a:t>
            </a:r>
            <a:r>
              <a:rPr sz="1071" spc="-10" dirty="0">
                <a:latin typeface="Arial"/>
                <a:cs typeface="Arial"/>
              </a:rPr>
              <a:t>R-</a:t>
            </a:r>
            <a:r>
              <a:rPr sz="1071" dirty="0">
                <a:latin typeface="Arial"/>
                <a:cs typeface="Arial"/>
              </a:rPr>
              <a:t>12,</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so</a:t>
            </a:r>
            <a:r>
              <a:rPr sz="1071" spc="-34" dirty="0">
                <a:latin typeface="Arial"/>
                <a:cs typeface="Arial"/>
              </a:rPr>
              <a:t> </a:t>
            </a:r>
            <a:r>
              <a:rPr sz="1071" dirty="0">
                <a:latin typeface="Arial"/>
                <a:cs typeface="Arial"/>
              </a:rPr>
              <a:t>it</a:t>
            </a:r>
            <a:r>
              <a:rPr sz="1071" spc="-29" dirty="0">
                <a:latin typeface="Arial"/>
                <a:cs typeface="Arial"/>
              </a:rPr>
              <a:t> </a:t>
            </a:r>
            <a:r>
              <a:rPr sz="1071" dirty="0">
                <a:latin typeface="Arial"/>
                <a:cs typeface="Arial"/>
              </a:rPr>
              <a:t>has</a:t>
            </a:r>
            <a:r>
              <a:rPr sz="1071" spc="-2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higher</a:t>
            </a:r>
            <a:r>
              <a:rPr sz="1071" spc="-34" dirty="0">
                <a:latin typeface="Arial"/>
                <a:cs typeface="Arial"/>
              </a:rPr>
              <a:t> </a:t>
            </a:r>
            <a:r>
              <a:rPr sz="1071" dirty="0">
                <a:latin typeface="Arial"/>
                <a:cs typeface="Arial"/>
              </a:rPr>
              <a:t>potential</a:t>
            </a:r>
            <a:r>
              <a:rPr sz="1071" spc="-24" dirty="0">
                <a:latin typeface="Arial"/>
                <a:cs typeface="Arial"/>
              </a:rPr>
              <a:t> </a:t>
            </a:r>
            <a:r>
              <a:rPr sz="1071" dirty="0">
                <a:latin typeface="Arial"/>
                <a:cs typeface="Arial"/>
              </a:rPr>
              <a:t>for</a:t>
            </a:r>
            <a:r>
              <a:rPr sz="1071" spc="-39" dirty="0">
                <a:latin typeface="Arial"/>
                <a:cs typeface="Arial"/>
              </a:rPr>
              <a:t> </a:t>
            </a:r>
            <a:r>
              <a:rPr sz="1071" dirty="0">
                <a:latin typeface="Arial"/>
                <a:cs typeface="Arial"/>
              </a:rPr>
              <a:t>leakage</a:t>
            </a:r>
            <a:r>
              <a:rPr sz="1071" spc="-29" dirty="0">
                <a:latin typeface="Arial"/>
                <a:cs typeface="Arial"/>
              </a:rPr>
              <a:t> </a:t>
            </a:r>
            <a:r>
              <a:rPr sz="1071" spc="-19" dirty="0">
                <a:latin typeface="Arial"/>
                <a:cs typeface="Arial"/>
              </a:rPr>
              <a:t>than </a:t>
            </a:r>
            <a:r>
              <a:rPr sz="1071" spc="-10" dirty="0">
                <a:latin typeface="Arial"/>
                <a:cs typeface="Arial"/>
              </a:rPr>
              <a:t>R-</a:t>
            </a:r>
            <a:r>
              <a:rPr sz="1071" dirty="0">
                <a:latin typeface="Arial"/>
                <a:cs typeface="Arial"/>
              </a:rPr>
              <a:t>12;</a:t>
            </a:r>
            <a:r>
              <a:rPr sz="1071" spc="63" dirty="0">
                <a:latin typeface="Arial"/>
                <a:cs typeface="Arial"/>
              </a:rPr>
              <a:t> </a:t>
            </a:r>
            <a:r>
              <a:rPr sz="1071" dirty="0">
                <a:latin typeface="Arial"/>
                <a:cs typeface="Arial"/>
              </a:rPr>
              <a:t>however,</a:t>
            </a:r>
            <a:r>
              <a:rPr sz="1071" spc="68" dirty="0">
                <a:latin typeface="Arial"/>
                <a:cs typeface="Arial"/>
              </a:rPr>
              <a:t> </a:t>
            </a:r>
            <a:r>
              <a:rPr sz="1071" dirty="0">
                <a:latin typeface="Arial"/>
                <a:cs typeface="Arial"/>
              </a:rPr>
              <a:t>improvements</a:t>
            </a:r>
            <a:r>
              <a:rPr sz="1071" spc="68" dirty="0">
                <a:latin typeface="Arial"/>
                <a:cs typeface="Arial"/>
              </a:rPr>
              <a:t> </a:t>
            </a:r>
            <a:r>
              <a:rPr sz="1071" dirty="0">
                <a:latin typeface="Arial"/>
                <a:cs typeface="Arial"/>
              </a:rPr>
              <a:t>in</a:t>
            </a:r>
            <a:r>
              <a:rPr sz="1071" spc="63"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design</a:t>
            </a:r>
            <a:r>
              <a:rPr sz="1071" spc="63" dirty="0">
                <a:latin typeface="Arial"/>
                <a:cs typeface="Arial"/>
              </a:rPr>
              <a:t> </a:t>
            </a:r>
            <a:r>
              <a:rPr sz="1071" dirty="0">
                <a:latin typeface="Arial"/>
                <a:cs typeface="Arial"/>
              </a:rPr>
              <a:t>of</a:t>
            </a:r>
            <a:r>
              <a:rPr sz="1071" spc="63" dirty="0">
                <a:latin typeface="Arial"/>
                <a:cs typeface="Arial"/>
              </a:rPr>
              <a:t> </a:t>
            </a:r>
            <a:r>
              <a:rPr sz="1071" dirty="0">
                <a:latin typeface="Arial"/>
                <a:cs typeface="Arial"/>
              </a:rPr>
              <a:t>fittings,</a:t>
            </a:r>
            <a:r>
              <a:rPr sz="1071" spc="68" dirty="0">
                <a:latin typeface="Arial"/>
                <a:cs typeface="Arial"/>
              </a:rPr>
              <a:t> </a:t>
            </a:r>
            <a:r>
              <a:rPr sz="1071" dirty="0">
                <a:latin typeface="Arial"/>
                <a:cs typeface="Arial"/>
              </a:rPr>
              <a:t>and</a:t>
            </a:r>
            <a:r>
              <a:rPr sz="1071" spc="5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use</a:t>
            </a:r>
            <a:r>
              <a:rPr sz="1071" spc="63" dirty="0">
                <a:latin typeface="Arial"/>
                <a:cs typeface="Arial"/>
              </a:rPr>
              <a:t> </a:t>
            </a:r>
            <a:r>
              <a:rPr sz="1071" dirty="0">
                <a:latin typeface="Arial"/>
                <a:cs typeface="Arial"/>
              </a:rPr>
              <a:t>of</a:t>
            </a:r>
            <a:r>
              <a:rPr sz="1071" spc="63" dirty="0">
                <a:latin typeface="Arial"/>
                <a:cs typeface="Arial"/>
              </a:rPr>
              <a:t> </a:t>
            </a:r>
            <a:r>
              <a:rPr sz="1071" spc="-10" dirty="0">
                <a:latin typeface="Arial"/>
                <a:cs typeface="Arial"/>
              </a:rPr>
              <a:t>barrier-</a:t>
            </a:r>
            <a:r>
              <a:rPr sz="1071" dirty="0">
                <a:latin typeface="Arial"/>
                <a:cs typeface="Arial"/>
              </a:rPr>
              <a:t>type</a:t>
            </a:r>
            <a:r>
              <a:rPr sz="1071" spc="63" dirty="0">
                <a:latin typeface="Arial"/>
                <a:cs typeface="Arial"/>
              </a:rPr>
              <a:t> </a:t>
            </a:r>
            <a:r>
              <a:rPr sz="1071" dirty="0">
                <a:latin typeface="Arial"/>
                <a:cs typeface="Arial"/>
              </a:rPr>
              <a:t>hoses</a:t>
            </a:r>
            <a:r>
              <a:rPr sz="1071" spc="68" dirty="0">
                <a:latin typeface="Arial"/>
                <a:cs typeface="Arial"/>
              </a:rPr>
              <a:t> </a:t>
            </a:r>
            <a:r>
              <a:rPr sz="1071" spc="-10" dirty="0">
                <a:latin typeface="Arial"/>
                <a:cs typeface="Arial"/>
              </a:rPr>
              <a:t>offset </a:t>
            </a:r>
            <a:r>
              <a:rPr sz="1071" dirty="0">
                <a:latin typeface="Arial"/>
                <a:cs typeface="Arial"/>
              </a:rPr>
              <a:t>this</a:t>
            </a:r>
            <a:r>
              <a:rPr sz="1071" spc="107" dirty="0">
                <a:latin typeface="Arial"/>
                <a:cs typeface="Arial"/>
              </a:rPr>
              <a:t> </a:t>
            </a:r>
            <a:r>
              <a:rPr sz="1071" dirty="0">
                <a:latin typeface="Arial"/>
                <a:cs typeface="Arial"/>
              </a:rPr>
              <a:t>difference.</a:t>
            </a:r>
            <a:r>
              <a:rPr sz="1071" spc="107" dirty="0">
                <a:latin typeface="Arial"/>
                <a:cs typeface="Arial"/>
              </a:rPr>
              <a:t> </a:t>
            </a:r>
            <a:r>
              <a:rPr sz="1071" dirty="0">
                <a:latin typeface="Arial"/>
                <a:cs typeface="Arial"/>
              </a:rPr>
              <a:t>There</a:t>
            </a:r>
            <a:r>
              <a:rPr sz="1071" spc="102" dirty="0">
                <a:latin typeface="Arial"/>
                <a:cs typeface="Arial"/>
              </a:rPr>
              <a:t> </a:t>
            </a:r>
            <a:r>
              <a:rPr sz="1071" dirty="0">
                <a:latin typeface="Arial"/>
                <a:cs typeface="Arial"/>
              </a:rPr>
              <a:t>are</a:t>
            </a:r>
            <a:r>
              <a:rPr sz="1071" spc="107" dirty="0">
                <a:latin typeface="Arial"/>
                <a:cs typeface="Arial"/>
              </a:rPr>
              <a:t> </a:t>
            </a:r>
            <a:r>
              <a:rPr sz="1071" dirty="0">
                <a:latin typeface="Arial"/>
                <a:cs typeface="Arial"/>
              </a:rPr>
              <a:t>numerous</a:t>
            </a:r>
            <a:r>
              <a:rPr sz="1071" spc="111" dirty="0">
                <a:latin typeface="Arial"/>
                <a:cs typeface="Arial"/>
              </a:rPr>
              <a:t> </a:t>
            </a:r>
            <a:r>
              <a:rPr sz="1071" dirty="0">
                <a:latin typeface="Arial"/>
                <a:cs typeface="Arial"/>
              </a:rPr>
              <a:t>other</a:t>
            </a:r>
            <a:r>
              <a:rPr sz="1071" spc="107" dirty="0">
                <a:latin typeface="Arial"/>
                <a:cs typeface="Arial"/>
              </a:rPr>
              <a:t> </a:t>
            </a:r>
            <a:r>
              <a:rPr sz="1071" dirty="0">
                <a:latin typeface="Arial"/>
                <a:cs typeface="Arial"/>
              </a:rPr>
              <a:t>differences</a:t>
            </a:r>
            <a:r>
              <a:rPr sz="1071" spc="111" dirty="0">
                <a:latin typeface="Arial"/>
                <a:cs typeface="Arial"/>
              </a:rPr>
              <a:t> </a:t>
            </a:r>
            <a:r>
              <a:rPr sz="1071" dirty="0">
                <a:latin typeface="Arial"/>
                <a:cs typeface="Arial"/>
              </a:rPr>
              <a:t>between</a:t>
            </a:r>
            <a:r>
              <a:rPr sz="1071" spc="107" dirty="0">
                <a:latin typeface="Arial"/>
                <a:cs typeface="Arial"/>
              </a:rPr>
              <a:t> </a:t>
            </a:r>
            <a:r>
              <a:rPr sz="1071" spc="-10" dirty="0">
                <a:latin typeface="Arial"/>
                <a:cs typeface="Arial"/>
              </a:rPr>
              <a:t>R-</a:t>
            </a:r>
            <a:r>
              <a:rPr sz="1071" dirty="0">
                <a:latin typeface="Arial"/>
                <a:cs typeface="Arial"/>
              </a:rPr>
              <a:t>12</a:t>
            </a:r>
            <a:r>
              <a:rPr sz="1071" spc="107" dirty="0">
                <a:latin typeface="Arial"/>
                <a:cs typeface="Arial"/>
              </a:rPr>
              <a:t> </a:t>
            </a:r>
            <a:r>
              <a:rPr sz="1071" dirty="0">
                <a:latin typeface="Arial"/>
                <a:cs typeface="Arial"/>
              </a:rPr>
              <a:t>and</a:t>
            </a:r>
            <a:r>
              <a:rPr sz="1071" spc="107" dirty="0">
                <a:latin typeface="Arial"/>
                <a:cs typeface="Arial"/>
              </a:rPr>
              <a:t> </a:t>
            </a:r>
            <a:r>
              <a:rPr sz="1071" spc="-10" dirty="0">
                <a:latin typeface="Arial"/>
                <a:cs typeface="Arial"/>
              </a:rPr>
              <a:t>R-</a:t>
            </a:r>
            <a:r>
              <a:rPr sz="1071" dirty="0">
                <a:latin typeface="Arial"/>
                <a:cs typeface="Arial"/>
              </a:rPr>
              <a:t>134a</a:t>
            </a:r>
            <a:r>
              <a:rPr sz="1071" spc="107" dirty="0">
                <a:latin typeface="Arial"/>
                <a:cs typeface="Arial"/>
              </a:rPr>
              <a:t> </a:t>
            </a:r>
            <a:r>
              <a:rPr sz="1071" spc="-10" dirty="0">
                <a:latin typeface="Arial"/>
                <a:cs typeface="Arial"/>
              </a:rPr>
              <a:t>refrigeration </a:t>
            </a:r>
            <a:r>
              <a:rPr sz="1071" dirty="0">
                <a:latin typeface="Arial"/>
                <a:cs typeface="Arial"/>
              </a:rPr>
              <a:t>systems,</a:t>
            </a:r>
            <a:r>
              <a:rPr sz="1071" spc="-19"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shown</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chart.</a:t>
            </a:r>
            <a:endParaRPr sz="1071" dirty="0">
              <a:latin typeface="Arial"/>
              <a:cs typeface="Arial"/>
            </a:endParaRPr>
          </a:p>
          <a:p>
            <a:pPr marL="12369" marR="4947" algn="just">
              <a:lnSpc>
                <a:spcPct val="143800"/>
              </a:lnSpc>
              <a:spcBef>
                <a:spcPts val="584"/>
              </a:spcBef>
            </a:pPr>
            <a:r>
              <a:rPr sz="1071" b="1" dirty="0">
                <a:latin typeface="Arial"/>
                <a:cs typeface="Arial"/>
              </a:rPr>
              <a:t>CAUTION:</a:t>
            </a:r>
            <a:r>
              <a:rPr sz="1071" b="1" spc="190" dirty="0">
                <a:latin typeface="Arial"/>
                <a:cs typeface="Arial"/>
              </a:rPr>
              <a:t> </a:t>
            </a:r>
            <a:r>
              <a:rPr sz="1071" dirty="0">
                <a:latin typeface="Arial"/>
                <a:cs typeface="Arial"/>
              </a:rPr>
              <a:t>Beware</a:t>
            </a:r>
            <a:r>
              <a:rPr sz="1071" spc="190" dirty="0">
                <a:latin typeface="Arial"/>
                <a:cs typeface="Arial"/>
              </a:rPr>
              <a:t> </a:t>
            </a:r>
            <a:r>
              <a:rPr sz="1071" dirty="0">
                <a:latin typeface="Arial"/>
                <a:cs typeface="Arial"/>
              </a:rPr>
              <a:t>of</a:t>
            </a:r>
            <a:r>
              <a:rPr sz="1071" spc="190" dirty="0">
                <a:latin typeface="Arial"/>
                <a:cs typeface="Arial"/>
              </a:rPr>
              <a:t> </a:t>
            </a:r>
            <a:r>
              <a:rPr sz="1071" dirty="0">
                <a:latin typeface="Arial"/>
                <a:cs typeface="Arial"/>
              </a:rPr>
              <a:t>refrigerant</a:t>
            </a:r>
            <a:r>
              <a:rPr sz="1071" spc="190" dirty="0">
                <a:latin typeface="Arial"/>
                <a:cs typeface="Arial"/>
              </a:rPr>
              <a:t> </a:t>
            </a:r>
            <a:r>
              <a:rPr sz="1071" dirty="0">
                <a:latin typeface="Arial"/>
                <a:cs typeface="Arial"/>
              </a:rPr>
              <a:t>blends</a:t>
            </a:r>
            <a:r>
              <a:rPr sz="1071" spc="190" dirty="0">
                <a:latin typeface="Arial"/>
                <a:cs typeface="Arial"/>
              </a:rPr>
              <a:t> </a:t>
            </a:r>
            <a:r>
              <a:rPr sz="1071" dirty="0">
                <a:latin typeface="Arial"/>
                <a:cs typeface="Arial"/>
              </a:rPr>
              <a:t>and</a:t>
            </a:r>
            <a:r>
              <a:rPr sz="1071" spc="190" dirty="0">
                <a:latin typeface="Arial"/>
                <a:cs typeface="Arial"/>
              </a:rPr>
              <a:t> </a:t>
            </a:r>
            <a:r>
              <a:rPr sz="1071" spc="-10" dirty="0">
                <a:latin typeface="Arial"/>
                <a:cs typeface="Arial"/>
              </a:rPr>
              <a:t>hydrocarbon-</a:t>
            </a:r>
            <a:r>
              <a:rPr sz="1071" dirty="0">
                <a:latin typeface="Arial"/>
                <a:cs typeface="Arial"/>
              </a:rPr>
              <a:t>based</a:t>
            </a:r>
            <a:r>
              <a:rPr sz="1071" spc="190" dirty="0">
                <a:latin typeface="Arial"/>
                <a:cs typeface="Arial"/>
              </a:rPr>
              <a:t> </a:t>
            </a:r>
            <a:r>
              <a:rPr sz="1071" dirty="0">
                <a:latin typeface="Arial"/>
                <a:cs typeface="Arial"/>
              </a:rPr>
              <a:t>refrigerants!</a:t>
            </a:r>
            <a:r>
              <a:rPr sz="1071" spc="190" dirty="0">
                <a:latin typeface="Arial"/>
                <a:cs typeface="Arial"/>
              </a:rPr>
              <a:t> </a:t>
            </a:r>
            <a:r>
              <a:rPr sz="1071" dirty="0">
                <a:latin typeface="Arial"/>
                <a:cs typeface="Arial"/>
              </a:rPr>
              <a:t>These</a:t>
            </a:r>
            <a:r>
              <a:rPr sz="1071" spc="190" dirty="0">
                <a:latin typeface="Arial"/>
                <a:cs typeface="Arial"/>
              </a:rPr>
              <a:t> </a:t>
            </a:r>
            <a:r>
              <a:rPr sz="1071" spc="-10" dirty="0">
                <a:latin typeface="Arial"/>
                <a:cs typeface="Arial"/>
              </a:rPr>
              <a:t>blends, </a:t>
            </a:r>
            <a:r>
              <a:rPr sz="1071" dirty="0">
                <a:latin typeface="Arial"/>
                <a:cs typeface="Arial"/>
              </a:rPr>
              <a:t>besides</a:t>
            </a:r>
            <a:r>
              <a:rPr sz="1071" spc="10" dirty="0">
                <a:latin typeface="Arial"/>
                <a:cs typeface="Arial"/>
              </a:rPr>
              <a:t> </a:t>
            </a:r>
            <a:r>
              <a:rPr sz="1071" dirty="0">
                <a:latin typeface="Arial"/>
                <a:cs typeface="Arial"/>
              </a:rPr>
              <a:t>causing</a:t>
            </a:r>
            <a:r>
              <a:rPr sz="1071" spc="10" dirty="0">
                <a:latin typeface="Arial"/>
                <a:cs typeface="Arial"/>
              </a:rPr>
              <a:t> </a:t>
            </a:r>
            <a:r>
              <a:rPr sz="1071" dirty="0">
                <a:latin typeface="Arial"/>
                <a:cs typeface="Arial"/>
              </a:rPr>
              <a:t>possible</a:t>
            </a:r>
            <a:r>
              <a:rPr sz="1071" spc="10" dirty="0">
                <a:latin typeface="Arial"/>
                <a:cs typeface="Arial"/>
              </a:rPr>
              <a:t> </a:t>
            </a:r>
            <a:r>
              <a:rPr sz="1071" dirty="0">
                <a:latin typeface="Arial"/>
                <a:cs typeface="Arial"/>
              </a:rPr>
              <a:t>damage</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system</a:t>
            </a:r>
            <a:r>
              <a:rPr sz="1071" spc="5" dirty="0">
                <a:latin typeface="Arial"/>
                <a:cs typeface="Arial"/>
              </a:rPr>
              <a:t> </a:t>
            </a:r>
            <a:r>
              <a:rPr sz="1071" dirty="0">
                <a:latin typeface="Arial"/>
                <a:cs typeface="Arial"/>
              </a:rPr>
              <a:t>components</a:t>
            </a:r>
            <a:r>
              <a:rPr sz="1071" spc="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service</a:t>
            </a:r>
            <a:r>
              <a:rPr sz="1071" spc="10" dirty="0">
                <a:latin typeface="Arial"/>
                <a:cs typeface="Arial"/>
              </a:rPr>
              <a:t> </a:t>
            </a:r>
            <a:r>
              <a:rPr sz="1071" dirty="0">
                <a:latin typeface="Arial"/>
                <a:cs typeface="Arial"/>
              </a:rPr>
              <a:t>equipment,</a:t>
            </a:r>
            <a:r>
              <a:rPr sz="1071" spc="10" dirty="0">
                <a:latin typeface="Arial"/>
                <a:cs typeface="Arial"/>
              </a:rPr>
              <a:t> </a:t>
            </a:r>
            <a:r>
              <a:rPr sz="1071" dirty="0">
                <a:latin typeface="Arial"/>
                <a:cs typeface="Arial"/>
              </a:rPr>
              <a:t>can</a:t>
            </a:r>
            <a:r>
              <a:rPr sz="1071" spc="5" dirty="0">
                <a:latin typeface="Arial"/>
                <a:cs typeface="Arial"/>
              </a:rPr>
              <a:t> </a:t>
            </a:r>
            <a:r>
              <a:rPr sz="1071" dirty="0">
                <a:latin typeface="Arial"/>
                <a:cs typeface="Arial"/>
              </a:rPr>
              <a:t>be</a:t>
            </a:r>
            <a:r>
              <a:rPr sz="1071" spc="10" dirty="0">
                <a:latin typeface="Arial"/>
                <a:cs typeface="Arial"/>
              </a:rPr>
              <a:t> </a:t>
            </a:r>
            <a:r>
              <a:rPr sz="1071" spc="-10" dirty="0">
                <a:latin typeface="Arial"/>
                <a:cs typeface="Arial"/>
              </a:rPr>
              <a:t>highly </a:t>
            </a:r>
            <a:r>
              <a:rPr sz="1071" dirty="0">
                <a:latin typeface="Arial"/>
                <a:cs typeface="Arial"/>
              </a:rPr>
              <a:t>flammable!</a:t>
            </a:r>
            <a:r>
              <a:rPr sz="1071" spc="219" dirty="0">
                <a:latin typeface="Arial"/>
                <a:cs typeface="Arial"/>
              </a:rPr>
              <a:t> </a:t>
            </a:r>
            <a:r>
              <a:rPr sz="1071" dirty="0">
                <a:latin typeface="Arial"/>
                <a:cs typeface="Arial"/>
              </a:rPr>
              <a:t>Only</a:t>
            </a:r>
            <a:r>
              <a:rPr sz="1071" spc="214" dirty="0">
                <a:latin typeface="Arial"/>
                <a:cs typeface="Arial"/>
              </a:rPr>
              <a:t> </a:t>
            </a:r>
            <a:r>
              <a:rPr sz="1071" spc="-10" dirty="0">
                <a:latin typeface="Arial"/>
                <a:cs typeface="Arial"/>
              </a:rPr>
              <a:t>R-</a:t>
            </a:r>
            <a:r>
              <a:rPr sz="1071" dirty="0">
                <a:latin typeface="Arial"/>
                <a:cs typeface="Arial"/>
              </a:rPr>
              <a:t>12</a:t>
            </a:r>
            <a:r>
              <a:rPr sz="1071" spc="214" dirty="0">
                <a:latin typeface="Arial"/>
                <a:cs typeface="Arial"/>
              </a:rPr>
              <a:t> </a:t>
            </a:r>
            <a:r>
              <a:rPr sz="1071" dirty="0">
                <a:latin typeface="Arial"/>
                <a:cs typeface="Arial"/>
              </a:rPr>
              <a:t>and</a:t>
            </a:r>
            <a:r>
              <a:rPr sz="1071" spc="214" dirty="0">
                <a:latin typeface="Arial"/>
                <a:cs typeface="Arial"/>
              </a:rPr>
              <a:t> </a:t>
            </a:r>
            <a:r>
              <a:rPr sz="1071" spc="-10" dirty="0">
                <a:latin typeface="Arial"/>
                <a:cs typeface="Arial"/>
              </a:rPr>
              <a:t>R-</a:t>
            </a:r>
            <a:r>
              <a:rPr sz="1071" dirty="0">
                <a:latin typeface="Arial"/>
                <a:cs typeface="Arial"/>
              </a:rPr>
              <a:t>134a</a:t>
            </a:r>
            <a:r>
              <a:rPr sz="1071" spc="214" dirty="0">
                <a:latin typeface="Arial"/>
                <a:cs typeface="Arial"/>
              </a:rPr>
              <a:t> </a:t>
            </a:r>
            <a:r>
              <a:rPr sz="1071" dirty="0">
                <a:latin typeface="Arial"/>
                <a:cs typeface="Arial"/>
              </a:rPr>
              <a:t>are</a:t>
            </a:r>
            <a:r>
              <a:rPr sz="1071" spc="219" dirty="0">
                <a:latin typeface="Arial"/>
                <a:cs typeface="Arial"/>
              </a:rPr>
              <a:t> </a:t>
            </a:r>
            <a:r>
              <a:rPr sz="1071" dirty="0">
                <a:latin typeface="Arial"/>
                <a:cs typeface="Arial"/>
              </a:rPr>
              <a:t>approved</a:t>
            </a:r>
            <a:r>
              <a:rPr sz="1071" spc="214" dirty="0">
                <a:latin typeface="Arial"/>
                <a:cs typeface="Arial"/>
              </a:rPr>
              <a:t> </a:t>
            </a:r>
            <a:r>
              <a:rPr sz="1071" dirty="0">
                <a:latin typeface="Arial"/>
                <a:cs typeface="Arial"/>
              </a:rPr>
              <a:t>by</a:t>
            </a:r>
            <a:r>
              <a:rPr sz="1071" spc="214" dirty="0">
                <a:latin typeface="Arial"/>
                <a:cs typeface="Arial"/>
              </a:rPr>
              <a:t> </a:t>
            </a:r>
            <a:r>
              <a:rPr sz="1071" dirty="0">
                <a:latin typeface="Arial"/>
                <a:cs typeface="Arial"/>
              </a:rPr>
              <a:t>automakers</a:t>
            </a:r>
            <a:r>
              <a:rPr sz="1071" spc="214" dirty="0">
                <a:latin typeface="Arial"/>
                <a:cs typeface="Arial"/>
              </a:rPr>
              <a:t> </a:t>
            </a:r>
            <a:r>
              <a:rPr sz="1071" dirty="0">
                <a:latin typeface="Arial"/>
                <a:cs typeface="Arial"/>
              </a:rPr>
              <a:t>for</a:t>
            </a:r>
            <a:r>
              <a:rPr sz="1071" spc="219" dirty="0">
                <a:latin typeface="Arial"/>
                <a:cs typeface="Arial"/>
              </a:rPr>
              <a:t> </a:t>
            </a:r>
            <a:r>
              <a:rPr sz="1071" dirty="0">
                <a:latin typeface="Arial"/>
                <a:cs typeface="Arial"/>
              </a:rPr>
              <a:t>use</a:t>
            </a:r>
            <a:r>
              <a:rPr sz="1071" spc="214" dirty="0">
                <a:latin typeface="Arial"/>
                <a:cs typeface="Arial"/>
              </a:rPr>
              <a:t> </a:t>
            </a:r>
            <a:r>
              <a:rPr sz="1071" dirty="0">
                <a:latin typeface="Arial"/>
                <a:cs typeface="Arial"/>
              </a:rPr>
              <a:t>in</a:t>
            </a:r>
            <a:r>
              <a:rPr sz="1071" spc="214" dirty="0">
                <a:latin typeface="Arial"/>
                <a:cs typeface="Arial"/>
              </a:rPr>
              <a:t> </a:t>
            </a:r>
            <a:r>
              <a:rPr sz="1071" dirty="0">
                <a:latin typeface="Arial"/>
                <a:cs typeface="Arial"/>
              </a:rPr>
              <a:t>their</a:t>
            </a:r>
            <a:r>
              <a:rPr sz="1071" spc="209" dirty="0">
                <a:latin typeface="Arial"/>
                <a:cs typeface="Arial"/>
              </a:rPr>
              <a:t> </a:t>
            </a:r>
            <a:r>
              <a:rPr sz="1071" spc="-10" dirty="0">
                <a:latin typeface="Arial"/>
                <a:cs typeface="Arial"/>
              </a:rPr>
              <a:t>respective systems.</a:t>
            </a:r>
            <a:endParaRPr sz="1071" dirty="0">
              <a:latin typeface="Arial"/>
              <a:cs typeface="Arial"/>
            </a:endParaRPr>
          </a:p>
          <a:p>
            <a:pPr marL="452069" lvl="1" indent="-439700" algn="just">
              <a:spcBef>
                <a:spcPts val="1144"/>
              </a:spcBef>
              <a:buFont typeface="Arial"/>
              <a:buAutoNum type="arabicPeriod" startAt="2"/>
              <a:tabLst>
                <a:tab pos="452069" algn="l"/>
              </a:tabLst>
            </a:pPr>
            <a:r>
              <a:rPr sz="1071" b="1" dirty="0">
                <a:latin typeface="Arial"/>
                <a:cs typeface="Arial"/>
              </a:rPr>
              <a:t>Refrigerant</a:t>
            </a:r>
            <a:r>
              <a:rPr sz="1071" b="1" spc="-34" dirty="0">
                <a:latin typeface="Arial"/>
                <a:cs typeface="Arial"/>
              </a:rPr>
              <a:t> </a:t>
            </a:r>
            <a:r>
              <a:rPr sz="1071" b="1" spc="-10" dirty="0">
                <a:latin typeface="Arial"/>
                <a:cs typeface="Arial"/>
              </a:rPr>
              <a:t>Leaks</a:t>
            </a:r>
            <a:endParaRPr sz="1071" dirty="0">
              <a:latin typeface="Arial"/>
              <a:cs typeface="Arial"/>
            </a:endParaRPr>
          </a:p>
          <a:p>
            <a:pPr marL="12369" marR="5566" algn="just">
              <a:lnSpc>
                <a:spcPct val="143900"/>
              </a:lnSpc>
              <a:spcBef>
                <a:spcPts val="579"/>
              </a:spcBef>
            </a:pPr>
            <a:r>
              <a:rPr sz="1071" dirty="0">
                <a:latin typeface="Arial"/>
                <a:cs typeface="Arial"/>
              </a:rPr>
              <a:t>The</a:t>
            </a:r>
            <a:r>
              <a:rPr sz="1071" spc="34" dirty="0">
                <a:latin typeface="Arial"/>
                <a:cs typeface="Arial"/>
              </a:rPr>
              <a:t> </a:t>
            </a:r>
            <a:r>
              <a:rPr sz="1071" dirty="0">
                <a:latin typeface="Arial"/>
                <a:cs typeface="Arial"/>
              </a:rPr>
              <a:t>most</a:t>
            </a:r>
            <a:r>
              <a:rPr sz="1071" spc="34" dirty="0">
                <a:latin typeface="Arial"/>
                <a:cs typeface="Arial"/>
              </a:rPr>
              <a:t> </a:t>
            </a:r>
            <a:r>
              <a:rPr sz="1071" dirty="0">
                <a:latin typeface="Arial"/>
                <a:cs typeface="Arial"/>
              </a:rPr>
              <a:t>common</a:t>
            </a:r>
            <a:r>
              <a:rPr sz="1071" spc="34" dirty="0">
                <a:latin typeface="Arial"/>
                <a:cs typeface="Arial"/>
              </a:rPr>
              <a:t> </a:t>
            </a:r>
            <a:r>
              <a:rPr sz="1071" dirty="0">
                <a:latin typeface="Arial"/>
                <a:cs typeface="Arial"/>
              </a:rPr>
              <a:t>problem</a:t>
            </a:r>
            <a:r>
              <a:rPr sz="1071" spc="29" dirty="0">
                <a:latin typeface="Arial"/>
                <a:cs typeface="Arial"/>
              </a:rPr>
              <a:t> </a:t>
            </a:r>
            <a:r>
              <a:rPr sz="1071" dirty="0">
                <a:latin typeface="Arial"/>
                <a:cs typeface="Arial"/>
              </a:rPr>
              <a:t>encountered</a:t>
            </a:r>
            <a:r>
              <a:rPr sz="1071" spc="34"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vehicle</a:t>
            </a:r>
            <a:r>
              <a:rPr sz="1071" spc="29" dirty="0">
                <a:latin typeface="Arial"/>
                <a:cs typeface="Arial"/>
              </a:rPr>
              <a:t> </a:t>
            </a:r>
            <a:r>
              <a:rPr sz="1071" dirty="0">
                <a:latin typeface="Arial"/>
                <a:cs typeface="Arial"/>
              </a:rPr>
              <a:t>air</a:t>
            </a:r>
            <a:r>
              <a:rPr sz="1071" spc="29" dirty="0">
                <a:latin typeface="Arial"/>
                <a:cs typeface="Arial"/>
              </a:rPr>
              <a:t> </a:t>
            </a:r>
            <a:r>
              <a:rPr sz="1071" dirty="0">
                <a:latin typeface="Arial"/>
                <a:cs typeface="Arial"/>
              </a:rPr>
              <a:t>conditioning</a:t>
            </a:r>
            <a:r>
              <a:rPr sz="1071" spc="19" dirty="0">
                <a:latin typeface="Arial"/>
                <a:cs typeface="Arial"/>
              </a:rPr>
              <a:t> </a:t>
            </a:r>
            <a:r>
              <a:rPr sz="1071" dirty="0">
                <a:latin typeface="Arial"/>
                <a:cs typeface="Arial"/>
              </a:rPr>
              <a:t>systems</a:t>
            </a:r>
            <a:r>
              <a:rPr sz="1071" spc="3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refrigerant </a:t>
            </a:r>
            <a:r>
              <a:rPr sz="1071" dirty="0">
                <a:latin typeface="Arial"/>
                <a:cs typeface="Arial"/>
              </a:rPr>
              <a:t>leak.</a:t>
            </a:r>
            <a:r>
              <a:rPr sz="1071" spc="175" dirty="0">
                <a:latin typeface="Arial"/>
                <a:cs typeface="Arial"/>
              </a:rPr>
              <a:t> </a:t>
            </a:r>
            <a:r>
              <a:rPr sz="1071" dirty="0">
                <a:latin typeface="Arial"/>
                <a:cs typeface="Arial"/>
              </a:rPr>
              <a:t>Any</a:t>
            </a:r>
            <a:r>
              <a:rPr sz="1071" spc="180" dirty="0">
                <a:latin typeface="Arial"/>
                <a:cs typeface="Arial"/>
              </a:rPr>
              <a:t> </a:t>
            </a:r>
            <a:r>
              <a:rPr sz="1071" dirty="0">
                <a:latin typeface="Arial"/>
                <a:cs typeface="Arial"/>
              </a:rPr>
              <a:t>loss</a:t>
            </a:r>
            <a:r>
              <a:rPr sz="1071" spc="175" dirty="0">
                <a:latin typeface="Arial"/>
                <a:cs typeface="Arial"/>
              </a:rPr>
              <a:t> </a:t>
            </a:r>
            <a:r>
              <a:rPr sz="1071" dirty="0">
                <a:latin typeface="Arial"/>
                <a:cs typeface="Arial"/>
              </a:rPr>
              <a:t>of</a:t>
            </a:r>
            <a:r>
              <a:rPr sz="1071" spc="180" dirty="0">
                <a:latin typeface="Arial"/>
                <a:cs typeface="Arial"/>
              </a:rPr>
              <a:t> </a:t>
            </a:r>
            <a:r>
              <a:rPr sz="1071" dirty="0">
                <a:latin typeface="Arial"/>
                <a:cs typeface="Arial"/>
              </a:rPr>
              <a:t>refrigerant</a:t>
            </a:r>
            <a:r>
              <a:rPr sz="1071" spc="180" dirty="0">
                <a:latin typeface="Arial"/>
                <a:cs typeface="Arial"/>
              </a:rPr>
              <a:t> </a:t>
            </a:r>
            <a:r>
              <a:rPr sz="1071" dirty="0">
                <a:latin typeface="Arial"/>
                <a:cs typeface="Arial"/>
              </a:rPr>
              <a:t>doesn't</a:t>
            </a:r>
            <a:r>
              <a:rPr sz="1071" spc="175" dirty="0">
                <a:latin typeface="Arial"/>
                <a:cs typeface="Arial"/>
              </a:rPr>
              <a:t> </a:t>
            </a:r>
            <a:r>
              <a:rPr sz="1071" dirty="0">
                <a:latin typeface="Arial"/>
                <a:cs typeface="Arial"/>
              </a:rPr>
              <a:t>just</a:t>
            </a:r>
            <a:r>
              <a:rPr sz="1071" spc="180" dirty="0">
                <a:latin typeface="Arial"/>
                <a:cs typeface="Arial"/>
              </a:rPr>
              <a:t> </a:t>
            </a:r>
            <a:r>
              <a:rPr sz="1071" dirty="0">
                <a:latin typeface="Arial"/>
                <a:cs typeface="Arial"/>
              </a:rPr>
              <a:t>reduce</a:t>
            </a:r>
            <a:r>
              <a:rPr sz="1071" spc="175" dirty="0">
                <a:latin typeface="Arial"/>
                <a:cs typeface="Arial"/>
              </a:rPr>
              <a:t> </a:t>
            </a:r>
            <a:r>
              <a:rPr sz="1071" dirty="0">
                <a:latin typeface="Arial"/>
                <a:cs typeface="Arial"/>
              </a:rPr>
              <a:t>the</a:t>
            </a:r>
            <a:r>
              <a:rPr sz="1071" spc="180" dirty="0">
                <a:latin typeface="Arial"/>
                <a:cs typeface="Arial"/>
              </a:rPr>
              <a:t> </a:t>
            </a:r>
            <a:r>
              <a:rPr sz="1071" dirty="0">
                <a:latin typeface="Arial"/>
                <a:cs typeface="Arial"/>
              </a:rPr>
              <a:t>system's</a:t>
            </a:r>
            <a:r>
              <a:rPr sz="1071" spc="180" dirty="0">
                <a:latin typeface="Arial"/>
                <a:cs typeface="Arial"/>
              </a:rPr>
              <a:t> </a:t>
            </a:r>
            <a:r>
              <a:rPr sz="1071" dirty="0">
                <a:latin typeface="Arial"/>
                <a:cs typeface="Arial"/>
              </a:rPr>
              <a:t>cooling</a:t>
            </a:r>
            <a:r>
              <a:rPr sz="1071" spc="175" dirty="0">
                <a:latin typeface="Arial"/>
                <a:cs typeface="Arial"/>
              </a:rPr>
              <a:t> </a:t>
            </a:r>
            <a:r>
              <a:rPr sz="1071" dirty="0">
                <a:latin typeface="Arial"/>
                <a:cs typeface="Arial"/>
              </a:rPr>
              <a:t>capacity;</a:t>
            </a:r>
            <a:r>
              <a:rPr sz="1071" spc="180" dirty="0">
                <a:latin typeface="Arial"/>
                <a:cs typeface="Arial"/>
              </a:rPr>
              <a:t> </a:t>
            </a:r>
            <a:r>
              <a:rPr sz="1071" dirty="0">
                <a:latin typeface="Arial"/>
                <a:cs typeface="Arial"/>
              </a:rPr>
              <a:t>it</a:t>
            </a:r>
            <a:r>
              <a:rPr sz="1071" spc="166" dirty="0">
                <a:latin typeface="Arial"/>
                <a:cs typeface="Arial"/>
              </a:rPr>
              <a:t> </a:t>
            </a:r>
            <a:r>
              <a:rPr sz="1071" dirty="0">
                <a:latin typeface="Arial"/>
                <a:cs typeface="Arial"/>
              </a:rPr>
              <a:t>can</a:t>
            </a:r>
            <a:r>
              <a:rPr sz="1071" spc="180" dirty="0">
                <a:latin typeface="Arial"/>
                <a:cs typeface="Arial"/>
              </a:rPr>
              <a:t> </a:t>
            </a:r>
            <a:r>
              <a:rPr sz="1071" spc="-10" dirty="0">
                <a:latin typeface="Arial"/>
                <a:cs typeface="Arial"/>
              </a:rPr>
              <a:t>cause </a:t>
            </a:r>
            <a:r>
              <a:rPr sz="1071" dirty="0">
                <a:latin typeface="Arial"/>
                <a:cs typeface="Arial"/>
              </a:rPr>
              <a:t>numerous</a:t>
            </a:r>
            <a:r>
              <a:rPr sz="1071" spc="-24" dirty="0">
                <a:latin typeface="Arial"/>
                <a:cs typeface="Arial"/>
              </a:rPr>
              <a:t> </a:t>
            </a:r>
            <a:r>
              <a:rPr sz="1071" dirty="0">
                <a:latin typeface="Arial"/>
                <a:cs typeface="Arial"/>
              </a:rPr>
              <a:t>other</a:t>
            </a:r>
            <a:r>
              <a:rPr sz="1071" spc="-19" dirty="0">
                <a:latin typeface="Arial"/>
                <a:cs typeface="Arial"/>
              </a:rPr>
              <a:t> </a:t>
            </a:r>
            <a:r>
              <a:rPr sz="1071" spc="-10" dirty="0">
                <a:latin typeface="Arial"/>
                <a:cs typeface="Arial"/>
              </a:rPr>
              <a:t>problems:</a:t>
            </a:r>
            <a:endParaRPr sz="1071" dirty="0">
              <a:latin typeface="Arial"/>
              <a:cs typeface="Arial"/>
            </a:endParaRPr>
          </a:p>
          <a:p>
            <a:pPr marL="455161" marR="5566" indent="-220160">
              <a:lnSpc>
                <a:spcPct val="143700"/>
              </a:lnSpc>
              <a:spcBef>
                <a:spcPts val="584"/>
              </a:spcBef>
              <a:buAutoNum type="alphaLcPeriod"/>
              <a:tabLst>
                <a:tab pos="457636" algn="l"/>
              </a:tabLst>
            </a:pPr>
            <a:r>
              <a:rPr sz="1071" dirty="0">
                <a:latin typeface="Arial"/>
                <a:cs typeface="Arial"/>
              </a:rPr>
              <a:t>The</a:t>
            </a:r>
            <a:r>
              <a:rPr sz="1071" spc="-39"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pressure</a:t>
            </a:r>
            <a:r>
              <a:rPr sz="1071" spc="-44" dirty="0">
                <a:latin typeface="Arial"/>
                <a:cs typeface="Arial"/>
              </a:rPr>
              <a:t> </a:t>
            </a:r>
            <a:r>
              <a:rPr sz="1071" dirty="0">
                <a:latin typeface="Arial"/>
                <a:cs typeface="Arial"/>
              </a:rPr>
              <a:t>is</a:t>
            </a:r>
            <a:r>
              <a:rPr sz="1071" spc="-39" dirty="0">
                <a:latin typeface="Arial"/>
                <a:cs typeface="Arial"/>
              </a:rPr>
              <a:t> </a:t>
            </a:r>
            <a:r>
              <a:rPr sz="1071" spc="-10" dirty="0">
                <a:latin typeface="Arial"/>
                <a:cs typeface="Arial"/>
              </a:rPr>
              <a:t>reduced</a:t>
            </a:r>
            <a:r>
              <a:rPr sz="1071" spc="-34" dirty="0">
                <a:latin typeface="Arial"/>
                <a:cs typeface="Arial"/>
              </a:rPr>
              <a:t> </a:t>
            </a:r>
            <a:r>
              <a:rPr sz="1071" dirty="0">
                <a:latin typeface="Arial"/>
                <a:cs typeface="Arial"/>
              </a:rPr>
              <a:t>which</a:t>
            </a:r>
            <a:r>
              <a:rPr sz="1071" spc="-39" dirty="0">
                <a:latin typeface="Arial"/>
                <a:cs typeface="Arial"/>
              </a:rPr>
              <a:t> </a:t>
            </a:r>
            <a:r>
              <a:rPr sz="1071" dirty="0">
                <a:latin typeface="Arial"/>
                <a:cs typeface="Arial"/>
              </a:rPr>
              <a:t>prevents</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clutch</a:t>
            </a:r>
            <a:r>
              <a:rPr sz="1071" spc="-34" dirty="0">
                <a:latin typeface="Arial"/>
                <a:cs typeface="Arial"/>
              </a:rPr>
              <a:t> </a:t>
            </a:r>
            <a:r>
              <a:rPr sz="1071" dirty="0">
                <a:latin typeface="Arial"/>
                <a:cs typeface="Arial"/>
              </a:rPr>
              <a:t>from</a:t>
            </a:r>
            <a:r>
              <a:rPr sz="1071" spc="-44" dirty="0">
                <a:latin typeface="Arial"/>
                <a:cs typeface="Arial"/>
              </a:rPr>
              <a:t> </a:t>
            </a:r>
            <a:r>
              <a:rPr sz="1071" spc="-10" dirty="0">
                <a:latin typeface="Arial"/>
                <a:cs typeface="Arial"/>
              </a:rPr>
              <a:t>triggering</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compressor 	</a:t>
            </a:r>
            <a:r>
              <a:rPr sz="1071" dirty="0">
                <a:latin typeface="Arial"/>
                <a:cs typeface="Arial"/>
              </a:rPr>
              <a:t>to</a:t>
            </a:r>
            <a:r>
              <a:rPr sz="1071" spc="-15" dirty="0">
                <a:latin typeface="Arial"/>
                <a:cs typeface="Arial"/>
              </a:rPr>
              <a:t> </a:t>
            </a:r>
            <a:r>
              <a:rPr sz="1071" dirty="0">
                <a:latin typeface="Arial"/>
                <a:cs typeface="Arial"/>
              </a:rPr>
              <a:t>begin</a:t>
            </a:r>
            <a:r>
              <a:rPr sz="1071" spc="-10" dirty="0">
                <a:latin typeface="Arial"/>
                <a:cs typeface="Arial"/>
              </a:rPr>
              <a:t> </a:t>
            </a:r>
            <a:r>
              <a:rPr sz="1071" dirty="0">
                <a:latin typeface="Arial"/>
                <a:cs typeface="Arial"/>
              </a:rPr>
              <a:t>its</a:t>
            </a:r>
            <a:r>
              <a:rPr sz="1071" spc="-15" dirty="0">
                <a:latin typeface="Arial"/>
                <a:cs typeface="Arial"/>
              </a:rPr>
              <a:t> </a:t>
            </a:r>
            <a:r>
              <a:rPr sz="1071" spc="-10" dirty="0">
                <a:latin typeface="Arial"/>
                <a:cs typeface="Arial"/>
              </a:rPr>
              <a:t>cycle.</a:t>
            </a:r>
            <a:endParaRPr sz="1071" dirty="0">
              <a:latin typeface="Arial"/>
              <a:cs typeface="Arial"/>
            </a:endParaRPr>
          </a:p>
          <a:p>
            <a:pPr marL="455161" marR="6803" indent="-220160">
              <a:lnSpc>
                <a:spcPct val="143700"/>
              </a:lnSpc>
              <a:spcBef>
                <a:spcPts val="5"/>
              </a:spcBef>
              <a:buAutoNum type="alphaLcPeriod"/>
              <a:tabLst>
                <a:tab pos="457636" algn="l"/>
              </a:tabLst>
            </a:pPr>
            <a:r>
              <a:rPr sz="1071" dirty="0">
                <a:latin typeface="Arial"/>
                <a:cs typeface="Arial"/>
              </a:rPr>
              <a:t>A</a:t>
            </a:r>
            <a:r>
              <a:rPr sz="1071" spc="5" dirty="0">
                <a:latin typeface="Arial"/>
                <a:cs typeface="Arial"/>
              </a:rPr>
              <a:t> </a:t>
            </a:r>
            <a:r>
              <a:rPr sz="1071" dirty="0">
                <a:latin typeface="Arial"/>
                <a:cs typeface="Arial"/>
              </a:rPr>
              <a:t>low refrigerant</a:t>
            </a:r>
            <a:r>
              <a:rPr sz="1071" spc="10" dirty="0">
                <a:latin typeface="Arial"/>
                <a:cs typeface="Arial"/>
              </a:rPr>
              <a:t> </a:t>
            </a:r>
            <a:r>
              <a:rPr sz="1071" dirty="0">
                <a:latin typeface="Arial"/>
                <a:cs typeface="Arial"/>
              </a:rPr>
              <a:t>charge</a:t>
            </a:r>
            <a:r>
              <a:rPr sz="1071" spc="5" dirty="0">
                <a:latin typeface="Arial"/>
                <a:cs typeface="Arial"/>
              </a:rPr>
              <a:t> </a:t>
            </a:r>
            <a:r>
              <a:rPr sz="1071" dirty="0">
                <a:latin typeface="Arial"/>
                <a:cs typeface="Arial"/>
              </a:rPr>
              <a:t>will</a:t>
            </a:r>
            <a:r>
              <a:rPr sz="1071" spc="10" dirty="0">
                <a:latin typeface="Arial"/>
                <a:cs typeface="Arial"/>
              </a:rPr>
              <a:t> </a:t>
            </a:r>
            <a:r>
              <a:rPr sz="1071" dirty="0">
                <a:latin typeface="Arial"/>
                <a:cs typeface="Arial"/>
              </a:rPr>
              <a:t>not</a:t>
            </a:r>
            <a:r>
              <a:rPr sz="1071" spc="5" dirty="0">
                <a:latin typeface="Arial"/>
                <a:cs typeface="Arial"/>
              </a:rPr>
              <a:t> </a:t>
            </a:r>
            <a:r>
              <a:rPr sz="1071" dirty="0">
                <a:latin typeface="Arial"/>
                <a:cs typeface="Arial"/>
              </a:rPr>
              <a:t>cool</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compressor</a:t>
            </a:r>
            <a:r>
              <a:rPr sz="1071" spc="5" dirty="0">
                <a:latin typeface="Arial"/>
                <a:cs typeface="Arial"/>
              </a:rPr>
              <a:t> </a:t>
            </a:r>
            <a:r>
              <a:rPr sz="1071" dirty="0">
                <a:latin typeface="Arial"/>
                <a:cs typeface="Arial"/>
              </a:rPr>
              <a:t>adequately</a:t>
            </a:r>
            <a:r>
              <a:rPr sz="1071" spc="10"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may</a:t>
            </a:r>
            <a:r>
              <a:rPr sz="1071" spc="10" dirty="0">
                <a:latin typeface="Arial"/>
                <a:cs typeface="Arial"/>
              </a:rPr>
              <a:t> </a:t>
            </a:r>
            <a:r>
              <a:rPr sz="1071" dirty="0">
                <a:latin typeface="Arial"/>
                <a:cs typeface="Arial"/>
              </a:rPr>
              <a:t>cause</a:t>
            </a:r>
            <a:r>
              <a:rPr sz="1071" spc="5" dirty="0">
                <a:latin typeface="Arial"/>
                <a:cs typeface="Arial"/>
              </a:rPr>
              <a:t> </a:t>
            </a:r>
            <a:r>
              <a:rPr sz="1071" spc="-10" dirty="0">
                <a:latin typeface="Arial"/>
                <a:cs typeface="Arial"/>
              </a:rPr>
              <a:t>system 	</a:t>
            </a:r>
            <a:r>
              <a:rPr sz="1071" dirty="0">
                <a:latin typeface="Arial"/>
                <a:cs typeface="Arial"/>
              </a:rPr>
              <a:t>damage.</a:t>
            </a:r>
            <a:r>
              <a:rPr sz="1071" spc="-29" dirty="0">
                <a:latin typeface="Arial"/>
                <a:cs typeface="Arial"/>
              </a:rPr>
              <a:t> </a:t>
            </a:r>
            <a:r>
              <a:rPr sz="1071" dirty="0">
                <a:latin typeface="Arial"/>
                <a:cs typeface="Arial"/>
              </a:rPr>
              <a:t>Also,</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compressor</a:t>
            </a:r>
            <a:r>
              <a:rPr sz="1071" spc="-29" dirty="0">
                <a:latin typeface="Arial"/>
                <a:cs typeface="Arial"/>
              </a:rPr>
              <a:t> </a:t>
            </a:r>
            <a:r>
              <a:rPr sz="1071" dirty="0">
                <a:latin typeface="Arial"/>
                <a:cs typeface="Arial"/>
              </a:rPr>
              <a:t>lubrication</a:t>
            </a:r>
            <a:r>
              <a:rPr sz="1071" spc="-29" dirty="0">
                <a:latin typeface="Arial"/>
                <a:cs typeface="Arial"/>
              </a:rPr>
              <a:t> </a:t>
            </a:r>
            <a:r>
              <a:rPr sz="1071" dirty="0">
                <a:latin typeface="Arial"/>
                <a:cs typeface="Arial"/>
              </a:rPr>
              <a:t>depends</a:t>
            </a:r>
            <a:r>
              <a:rPr sz="1071" spc="-29" dirty="0">
                <a:latin typeface="Arial"/>
                <a:cs typeface="Arial"/>
              </a:rPr>
              <a:t> </a:t>
            </a:r>
            <a:r>
              <a:rPr sz="1071" dirty="0">
                <a:latin typeface="Arial"/>
                <a:cs typeface="Arial"/>
              </a:rPr>
              <a:t>on</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refrigerant</a:t>
            </a:r>
            <a:r>
              <a:rPr sz="1071" spc="-29" dirty="0">
                <a:latin typeface="Arial"/>
                <a:cs typeface="Arial"/>
              </a:rPr>
              <a:t> </a:t>
            </a:r>
            <a:r>
              <a:rPr sz="1071" spc="-10" dirty="0">
                <a:latin typeface="Arial"/>
                <a:cs typeface="Arial"/>
              </a:rPr>
              <a:t>circulation.</a:t>
            </a:r>
            <a:endParaRPr sz="1071" dirty="0">
              <a:latin typeface="Arial"/>
              <a:cs typeface="Arial"/>
            </a:endParaRPr>
          </a:p>
          <a:p>
            <a:pPr marL="454543" marR="5566" indent="-219541">
              <a:lnSpc>
                <a:spcPct val="143700"/>
              </a:lnSpc>
              <a:buAutoNum type="alphaLcPeriod"/>
              <a:tabLst>
                <a:tab pos="457636" algn="l"/>
              </a:tabLst>
            </a:pPr>
            <a:r>
              <a:rPr sz="1071" dirty="0">
                <a:latin typeface="Arial"/>
                <a:cs typeface="Arial"/>
              </a:rPr>
              <a:t>Air</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moisture</a:t>
            </a:r>
            <a:r>
              <a:rPr sz="1071" spc="24"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enter</a:t>
            </a:r>
            <a:r>
              <a:rPr sz="1071" spc="24"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at</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leak</a:t>
            </a:r>
            <a:r>
              <a:rPr sz="1071" spc="29" dirty="0">
                <a:latin typeface="Arial"/>
                <a:cs typeface="Arial"/>
              </a:rPr>
              <a:t> </a:t>
            </a:r>
            <a:r>
              <a:rPr sz="1071" dirty="0">
                <a:latin typeface="Arial"/>
                <a:cs typeface="Arial"/>
              </a:rPr>
              <a:t>point</a:t>
            </a:r>
            <a:r>
              <a:rPr sz="1071" spc="24"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cause</a:t>
            </a:r>
            <a:r>
              <a:rPr sz="1071" spc="29" dirty="0">
                <a:latin typeface="Arial"/>
                <a:cs typeface="Arial"/>
              </a:rPr>
              <a:t> </a:t>
            </a:r>
            <a:r>
              <a:rPr sz="1071" dirty="0">
                <a:latin typeface="Arial"/>
                <a:cs typeface="Arial"/>
              </a:rPr>
              <a:t>internal</a:t>
            </a:r>
            <a:r>
              <a:rPr sz="1071" spc="29" dirty="0">
                <a:latin typeface="Arial"/>
                <a:cs typeface="Arial"/>
              </a:rPr>
              <a:t> </a:t>
            </a:r>
            <a:r>
              <a:rPr sz="1071" dirty="0">
                <a:latin typeface="Arial"/>
                <a:cs typeface="Arial"/>
              </a:rPr>
              <a:t>components</a:t>
            </a:r>
            <a:r>
              <a:rPr sz="1071" spc="29" dirty="0">
                <a:latin typeface="Arial"/>
                <a:cs typeface="Arial"/>
              </a:rPr>
              <a:t> </a:t>
            </a:r>
            <a:r>
              <a:rPr sz="1071" spc="-24" dirty="0">
                <a:latin typeface="Arial"/>
                <a:cs typeface="Arial"/>
              </a:rPr>
              <a:t>to 	</a:t>
            </a:r>
            <a:r>
              <a:rPr sz="1071" dirty="0">
                <a:latin typeface="Arial"/>
                <a:cs typeface="Arial"/>
              </a:rPr>
              <a:t>clog</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corrode.</a:t>
            </a:r>
            <a:r>
              <a:rPr sz="1071" spc="-15" dirty="0">
                <a:latin typeface="Arial"/>
                <a:cs typeface="Arial"/>
              </a:rPr>
              <a:t> </a:t>
            </a:r>
            <a:r>
              <a:rPr sz="1071" dirty="0">
                <a:latin typeface="Arial"/>
                <a:cs typeface="Arial"/>
              </a:rPr>
              <a:t>Moisture</a:t>
            </a:r>
            <a:r>
              <a:rPr sz="1071" spc="-19"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greatest</a:t>
            </a:r>
            <a:r>
              <a:rPr sz="1071" spc="-15" dirty="0">
                <a:latin typeface="Arial"/>
                <a:cs typeface="Arial"/>
              </a:rPr>
              <a:t> </a:t>
            </a:r>
            <a:r>
              <a:rPr sz="1071" dirty="0">
                <a:latin typeface="Arial"/>
                <a:cs typeface="Arial"/>
              </a:rPr>
              <a:t>enemy</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refrigeration</a:t>
            </a:r>
            <a:r>
              <a:rPr sz="1071" spc="-19" dirty="0">
                <a:latin typeface="Arial"/>
                <a:cs typeface="Arial"/>
              </a:rPr>
              <a:t> </a:t>
            </a:r>
            <a:r>
              <a:rPr sz="1071" spc="-10" dirty="0">
                <a:latin typeface="Arial"/>
                <a:cs typeface="Arial"/>
              </a:rPr>
              <a:t>system.</a:t>
            </a:r>
            <a:endParaRPr sz="1071" dirty="0">
              <a:latin typeface="Arial"/>
              <a:cs typeface="Arial"/>
            </a:endParaRPr>
          </a:p>
          <a:p>
            <a:pPr marL="12369" marR="6803">
              <a:lnSpc>
                <a:spcPct val="144100"/>
              </a:lnSpc>
              <a:spcBef>
                <a:spcPts val="575"/>
              </a:spcBef>
            </a:pPr>
            <a:r>
              <a:rPr sz="1071" dirty="0">
                <a:latin typeface="Arial"/>
                <a:cs typeface="Arial"/>
              </a:rPr>
              <a:t>Modern</a:t>
            </a:r>
            <a:r>
              <a:rPr sz="1071" spc="-24" dirty="0">
                <a:latin typeface="Arial"/>
                <a:cs typeface="Arial"/>
              </a:rPr>
              <a:t> </a:t>
            </a:r>
            <a:r>
              <a:rPr sz="1071" dirty="0">
                <a:latin typeface="Arial"/>
                <a:cs typeface="Arial"/>
              </a:rPr>
              <a:t>A/C</a:t>
            </a:r>
            <a:r>
              <a:rPr sz="1071" spc="-19" dirty="0">
                <a:latin typeface="Arial"/>
                <a:cs typeface="Arial"/>
              </a:rPr>
              <a:t> </a:t>
            </a:r>
            <a:r>
              <a:rPr sz="1071" dirty="0">
                <a:latin typeface="Arial"/>
                <a:cs typeface="Arial"/>
              </a:rPr>
              <a:t>systems</a:t>
            </a:r>
            <a:r>
              <a:rPr sz="1071" spc="-24" dirty="0">
                <a:latin typeface="Arial"/>
                <a:cs typeface="Arial"/>
              </a:rPr>
              <a:t> </a:t>
            </a:r>
            <a:r>
              <a:rPr sz="1071" dirty="0">
                <a:latin typeface="Arial"/>
                <a:cs typeface="Arial"/>
              </a:rPr>
              <a:t>have</a:t>
            </a:r>
            <a:r>
              <a:rPr sz="1071" spc="-19" dirty="0">
                <a:latin typeface="Arial"/>
                <a:cs typeface="Arial"/>
              </a:rPr>
              <a:t> </a:t>
            </a:r>
            <a:r>
              <a:rPr sz="1071" spc="-10" dirty="0">
                <a:latin typeface="Arial"/>
                <a:cs typeface="Arial"/>
              </a:rPr>
              <a:t>R-</a:t>
            </a:r>
            <a:r>
              <a:rPr sz="1071" dirty="0">
                <a:latin typeface="Arial"/>
                <a:cs typeface="Arial"/>
              </a:rPr>
              <a:t>134a</a:t>
            </a:r>
            <a:r>
              <a:rPr sz="1071" spc="-24"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capacities</a:t>
            </a:r>
            <a:r>
              <a:rPr sz="1071" spc="-19"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one</a:t>
            </a:r>
            <a:r>
              <a:rPr sz="1071" spc="-24" dirty="0">
                <a:latin typeface="Arial"/>
                <a:cs typeface="Arial"/>
              </a:rPr>
              <a:t> </a:t>
            </a:r>
            <a:r>
              <a:rPr sz="1071" dirty="0">
                <a:latin typeface="Arial"/>
                <a:cs typeface="Arial"/>
              </a:rPr>
              <a:t>pound</a:t>
            </a:r>
            <a:r>
              <a:rPr sz="1071" spc="-19" dirty="0">
                <a:latin typeface="Arial"/>
                <a:cs typeface="Arial"/>
              </a:rPr>
              <a:t> </a:t>
            </a:r>
            <a:r>
              <a:rPr sz="1071" dirty="0">
                <a:latin typeface="Arial"/>
                <a:cs typeface="Arial"/>
              </a:rPr>
              <a:t>(450</a:t>
            </a:r>
            <a:r>
              <a:rPr sz="1071" spc="-24" dirty="0">
                <a:latin typeface="Arial"/>
                <a:cs typeface="Arial"/>
              </a:rPr>
              <a:t> </a:t>
            </a:r>
            <a:r>
              <a:rPr sz="1071" dirty="0">
                <a:latin typeface="Arial"/>
                <a:cs typeface="Arial"/>
              </a:rPr>
              <a:t>grams).</a:t>
            </a:r>
            <a:r>
              <a:rPr sz="1071" spc="-24" dirty="0">
                <a:latin typeface="Arial"/>
                <a:cs typeface="Arial"/>
              </a:rPr>
              <a:t> </a:t>
            </a:r>
            <a:r>
              <a:rPr sz="1071" dirty="0">
                <a:latin typeface="Arial"/>
                <a:cs typeface="Arial"/>
              </a:rPr>
              <a:t>As</a:t>
            </a:r>
            <a:r>
              <a:rPr sz="1071" spc="-15" dirty="0">
                <a:latin typeface="Arial"/>
                <a:cs typeface="Arial"/>
              </a:rPr>
              <a:t> </a:t>
            </a:r>
            <a:r>
              <a:rPr sz="1071" spc="-49" dirty="0">
                <a:latin typeface="Arial"/>
                <a:cs typeface="Arial"/>
              </a:rPr>
              <a:t>a </a:t>
            </a:r>
            <a:r>
              <a:rPr sz="1071" dirty="0">
                <a:latin typeface="Arial"/>
                <a:cs typeface="Arial"/>
              </a:rPr>
              <a:t>result,</a:t>
            </a:r>
            <a:r>
              <a:rPr sz="1071" spc="-19" dirty="0">
                <a:latin typeface="Arial"/>
                <a:cs typeface="Arial"/>
              </a:rPr>
              <a:t> </a:t>
            </a:r>
            <a:r>
              <a:rPr sz="1071" dirty="0">
                <a:latin typeface="Arial"/>
                <a:cs typeface="Arial"/>
              </a:rPr>
              <a:t>even</a:t>
            </a:r>
            <a:r>
              <a:rPr sz="1071" spc="-2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small</a:t>
            </a:r>
            <a:r>
              <a:rPr sz="1071" spc="-15" dirty="0">
                <a:latin typeface="Arial"/>
                <a:cs typeface="Arial"/>
              </a:rPr>
              <a:t> </a:t>
            </a:r>
            <a:r>
              <a:rPr sz="1071" dirty="0">
                <a:latin typeface="Arial"/>
                <a:cs typeface="Arial"/>
              </a:rPr>
              <a:t>loss</a:t>
            </a:r>
            <a:r>
              <a:rPr sz="1071" spc="-24"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charge</a:t>
            </a:r>
            <a:r>
              <a:rPr sz="1071" spc="-19"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have</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big</a:t>
            </a:r>
            <a:r>
              <a:rPr sz="1071" spc="-24" dirty="0">
                <a:latin typeface="Arial"/>
                <a:cs typeface="Arial"/>
              </a:rPr>
              <a:t> </a:t>
            </a:r>
            <a:r>
              <a:rPr sz="1071" dirty="0">
                <a:latin typeface="Arial"/>
                <a:cs typeface="Arial"/>
              </a:rPr>
              <a:t>effect</a:t>
            </a:r>
            <a:r>
              <a:rPr sz="1071" spc="-15"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passenger</a:t>
            </a:r>
            <a:r>
              <a:rPr sz="1071" spc="-19" dirty="0">
                <a:latin typeface="Arial"/>
                <a:cs typeface="Arial"/>
              </a:rPr>
              <a:t> </a:t>
            </a:r>
            <a:r>
              <a:rPr sz="1071" spc="-10" dirty="0">
                <a:latin typeface="Arial"/>
                <a:cs typeface="Arial"/>
              </a:rPr>
              <a:t>comfort.</a:t>
            </a:r>
            <a:endParaRPr sz="1071" dirty="0">
              <a:latin typeface="Arial"/>
              <a:cs typeface="Arial"/>
            </a:endParaRPr>
          </a:p>
          <a:p>
            <a:pPr marL="453925" lvl="2" indent="-441557" algn="just">
              <a:spcBef>
                <a:spcPts val="1144"/>
              </a:spcBef>
              <a:buFont typeface="Arial"/>
              <a:buAutoNum type="arabicPeriod"/>
              <a:tabLst>
                <a:tab pos="453925" algn="l"/>
              </a:tabLst>
            </a:pPr>
            <a:r>
              <a:rPr sz="1071" b="1" dirty="0">
                <a:latin typeface="Arial"/>
                <a:cs typeface="Arial"/>
              </a:rPr>
              <a:t>Common</a:t>
            </a:r>
            <a:r>
              <a:rPr sz="1071" b="1" spc="-34" dirty="0">
                <a:latin typeface="Arial"/>
                <a:cs typeface="Arial"/>
              </a:rPr>
              <a:t> </a:t>
            </a:r>
            <a:r>
              <a:rPr sz="1071" b="1" dirty="0">
                <a:latin typeface="Arial"/>
                <a:cs typeface="Arial"/>
              </a:rPr>
              <a:t>Leak</a:t>
            </a:r>
            <a:r>
              <a:rPr sz="1071" b="1" spc="-34" dirty="0">
                <a:latin typeface="Arial"/>
                <a:cs typeface="Arial"/>
              </a:rPr>
              <a:t> </a:t>
            </a:r>
            <a:r>
              <a:rPr sz="1071" b="1" spc="-19" dirty="0">
                <a:latin typeface="Arial"/>
                <a:cs typeface="Arial"/>
              </a:rPr>
              <a:t>Areas</a:t>
            </a:r>
            <a:endParaRPr sz="1071" dirty="0">
              <a:latin typeface="Arial"/>
              <a:cs typeface="Arial"/>
            </a:endParaRPr>
          </a:p>
          <a:p>
            <a:pPr marL="12369" marR="4947" algn="just">
              <a:lnSpc>
                <a:spcPct val="143700"/>
              </a:lnSpc>
              <a:spcBef>
                <a:spcPts val="584"/>
              </a:spcBef>
            </a:pPr>
            <a:r>
              <a:rPr sz="1071" dirty="0">
                <a:latin typeface="Arial"/>
                <a:cs typeface="Arial"/>
              </a:rPr>
              <a:t>A</a:t>
            </a:r>
            <a:r>
              <a:rPr sz="1071" spc="-10" dirty="0">
                <a:latin typeface="Arial"/>
                <a:cs typeface="Arial"/>
              </a:rPr>
              <a:t> </a:t>
            </a:r>
            <a:r>
              <a:rPr sz="1071" dirty="0">
                <a:latin typeface="Arial"/>
                <a:cs typeface="Arial"/>
              </a:rPr>
              <a:t>leak can</a:t>
            </a:r>
            <a:r>
              <a:rPr sz="1071" spc="-5" dirty="0">
                <a:latin typeface="Arial"/>
                <a:cs typeface="Arial"/>
              </a:rPr>
              <a:t> </a:t>
            </a:r>
            <a:r>
              <a:rPr sz="1071" dirty="0">
                <a:latin typeface="Arial"/>
                <a:cs typeface="Arial"/>
              </a:rPr>
              <a:t>occur</a:t>
            </a:r>
            <a:r>
              <a:rPr sz="1071" spc="-5" dirty="0">
                <a:latin typeface="Arial"/>
                <a:cs typeface="Arial"/>
              </a:rPr>
              <a:t> </a:t>
            </a:r>
            <a:r>
              <a:rPr sz="1071" dirty="0">
                <a:latin typeface="Arial"/>
                <a:cs typeface="Arial"/>
              </a:rPr>
              <a:t>at</a:t>
            </a:r>
            <a:r>
              <a:rPr sz="1071" spc="-10" dirty="0">
                <a:latin typeface="Arial"/>
                <a:cs typeface="Arial"/>
              </a:rPr>
              <a:t> </a:t>
            </a:r>
            <a:r>
              <a:rPr sz="1071" dirty="0">
                <a:latin typeface="Arial"/>
                <a:cs typeface="Arial"/>
              </a:rPr>
              <a:t>any</a:t>
            </a:r>
            <a:r>
              <a:rPr sz="1071" spc="-10" dirty="0">
                <a:latin typeface="Arial"/>
                <a:cs typeface="Arial"/>
              </a:rPr>
              <a:t> </a:t>
            </a:r>
            <a:r>
              <a:rPr sz="1071" dirty="0">
                <a:latin typeface="Arial"/>
                <a:cs typeface="Arial"/>
              </a:rPr>
              <a:t>point</a:t>
            </a:r>
            <a:r>
              <a:rPr sz="1071" spc="-5"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air</a:t>
            </a:r>
            <a:r>
              <a:rPr sz="1071" spc="-10" dirty="0">
                <a:latin typeface="Arial"/>
                <a:cs typeface="Arial"/>
              </a:rPr>
              <a:t> </a:t>
            </a:r>
            <a:r>
              <a:rPr sz="1071" dirty="0">
                <a:latin typeface="Arial"/>
                <a:cs typeface="Arial"/>
              </a:rPr>
              <a:t>conditioning</a:t>
            </a:r>
            <a:r>
              <a:rPr sz="1071" spc="-5"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but</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most</a:t>
            </a:r>
            <a:r>
              <a:rPr sz="1071" spc="-10" dirty="0">
                <a:latin typeface="Arial"/>
                <a:cs typeface="Arial"/>
              </a:rPr>
              <a:t> </a:t>
            </a:r>
            <a:r>
              <a:rPr sz="1071" dirty="0">
                <a:latin typeface="Arial"/>
                <a:cs typeface="Arial"/>
              </a:rPr>
              <a:t>common</a:t>
            </a:r>
            <a:r>
              <a:rPr sz="1071" spc="-5" dirty="0">
                <a:latin typeface="Arial"/>
                <a:cs typeface="Arial"/>
              </a:rPr>
              <a:t> </a:t>
            </a:r>
            <a:r>
              <a:rPr sz="1071" dirty="0">
                <a:latin typeface="Arial"/>
                <a:cs typeface="Arial"/>
              </a:rPr>
              <a:t>places,</a:t>
            </a:r>
            <a:r>
              <a:rPr sz="1071" spc="-5" dirty="0">
                <a:latin typeface="Arial"/>
                <a:cs typeface="Arial"/>
              </a:rPr>
              <a:t> </a:t>
            </a:r>
            <a:r>
              <a:rPr sz="1071" spc="-10" dirty="0">
                <a:latin typeface="Arial"/>
                <a:cs typeface="Arial"/>
              </a:rPr>
              <a:t>where </a:t>
            </a:r>
            <a:r>
              <a:rPr sz="1071" dirty="0">
                <a:latin typeface="Arial"/>
                <a:cs typeface="Arial"/>
              </a:rPr>
              <a:t>leaks</a:t>
            </a:r>
            <a:r>
              <a:rPr sz="1071" spc="-19"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found,</a:t>
            </a:r>
            <a:r>
              <a:rPr sz="1071" spc="-19" dirty="0">
                <a:latin typeface="Arial"/>
                <a:cs typeface="Arial"/>
              </a:rPr>
              <a:t> </a:t>
            </a:r>
            <a:r>
              <a:rPr sz="1071" spc="-10" dirty="0">
                <a:latin typeface="Arial"/>
                <a:cs typeface="Arial"/>
              </a:rPr>
              <a:t>include:</a:t>
            </a:r>
            <a:endParaRPr sz="1071" dirty="0">
              <a:latin typeface="Arial"/>
              <a:cs typeface="Arial"/>
            </a:endParaRPr>
          </a:p>
          <a:p>
            <a:pPr marL="455161" marR="6184" lvl="3" indent="-220160" algn="just">
              <a:lnSpc>
                <a:spcPct val="143700"/>
              </a:lnSpc>
              <a:spcBef>
                <a:spcPts val="589"/>
              </a:spcBef>
              <a:buAutoNum type="alphaLcPeriod"/>
              <a:tabLst>
                <a:tab pos="457636" algn="l"/>
              </a:tabLst>
            </a:pPr>
            <a:r>
              <a:rPr sz="1071" dirty="0">
                <a:latin typeface="Arial"/>
                <a:cs typeface="Arial"/>
              </a:rPr>
              <a:t>Connections:</a:t>
            </a:r>
            <a:r>
              <a:rPr sz="1071" spc="414" dirty="0">
                <a:latin typeface="Arial"/>
                <a:cs typeface="Arial"/>
              </a:rPr>
              <a:t> </a:t>
            </a:r>
            <a:r>
              <a:rPr sz="1071" dirty="0">
                <a:latin typeface="Arial"/>
                <a:cs typeface="Arial"/>
              </a:rPr>
              <a:t>Check</a:t>
            </a:r>
            <a:r>
              <a:rPr sz="1071" spc="414" dirty="0">
                <a:latin typeface="Arial"/>
                <a:cs typeface="Arial"/>
              </a:rPr>
              <a:t> </a:t>
            </a:r>
            <a:r>
              <a:rPr sz="1071" dirty="0">
                <a:latin typeface="Arial"/>
                <a:cs typeface="Arial"/>
              </a:rPr>
              <a:t>around</a:t>
            </a:r>
            <a:r>
              <a:rPr sz="1071" spc="414" dirty="0">
                <a:latin typeface="Arial"/>
                <a:cs typeface="Arial"/>
              </a:rPr>
              <a:t> </a:t>
            </a:r>
            <a:r>
              <a:rPr sz="1071" dirty="0">
                <a:latin typeface="Arial"/>
                <a:cs typeface="Arial"/>
              </a:rPr>
              <a:t>connections</a:t>
            </a:r>
            <a:r>
              <a:rPr sz="1071" spc="414" dirty="0">
                <a:latin typeface="Arial"/>
                <a:cs typeface="Arial"/>
              </a:rPr>
              <a:t> </a:t>
            </a:r>
            <a:r>
              <a:rPr sz="1071" dirty="0">
                <a:latin typeface="Arial"/>
                <a:cs typeface="Arial"/>
              </a:rPr>
              <a:t>between</a:t>
            </a:r>
            <a:r>
              <a:rPr sz="1071" spc="414" dirty="0">
                <a:latin typeface="Arial"/>
                <a:cs typeface="Arial"/>
              </a:rPr>
              <a:t> </a:t>
            </a:r>
            <a:r>
              <a:rPr sz="1071" dirty="0">
                <a:latin typeface="Arial"/>
                <a:cs typeface="Arial"/>
              </a:rPr>
              <a:t>components,</a:t>
            </a:r>
            <a:r>
              <a:rPr sz="1071" spc="414" dirty="0">
                <a:latin typeface="Arial"/>
                <a:cs typeface="Arial"/>
              </a:rPr>
              <a:t> </a:t>
            </a:r>
            <a:r>
              <a:rPr sz="1071" dirty="0">
                <a:latin typeface="Arial"/>
                <a:cs typeface="Arial"/>
              </a:rPr>
              <a:t>lines,</a:t>
            </a:r>
            <a:r>
              <a:rPr sz="1071" spc="414" dirty="0">
                <a:latin typeface="Arial"/>
                <a:cs typeface="Arial"/>
              </a:rPr>
              <a:t> </a:t>
            </a:r>
            <a:r>
              <a:rPr sz="1071" dirty="0">
                <a:latin typeface="Arial"/>
                <a:cs typeface="Arial"/>
              </a:rPr>
              <a:t>and</a:t>
            </a:r>
            <a:r>
              <a:rPr sz="1071" spc="409" dirty="0">
                <a:latin typeface="Arial"/>
                <a:cs typeface="Arial"/>
              </a:rPr>
              <a:t> </a:t>
            </a:r>
            <a:r>
              <a:rPr sz="1071" spc="-10" dirty="0">
                <a:latin typeface="Arial"/>
                <a:cs typeface="Arial"/>
              </a:rPr>
              <a:t>hoses. 	Connections</a:t>
            </a:r>
            <a:r>
              <a:rPr sz="1071" spc="-54" dirty="0">
                <a:latin typeface="Arial"/>
                <a:cs typeface="Arial"/>
              </a:rPr>
              <a:t> </a:t>
            </a:r>
            <a:r>
              <a:rPr sz="1071" spc="-10" dirty="0">
                <a:latin typeface="Arial"/>
                <a:cs typeface="Arial"/>
              </a:rPr>
              <a:t>can</a:t>
            </a:r>
            <a:r>
              <a:rPr sz="1071" spc="-44" dirty="0">
                <a:latin typeface="Arial"/>
                <a:cs typeface="Arial"/>
              </a:rPr>
              <a:t> </a:t>
            </a:r>
            <a:r>
              <a:rPr sz="1071" spc="-10" dirty="0">
                <a:latin typeface="Arial"/>
                <a:cs typeface="Arial"/>
              </a:rPr>
              <a:t>become</a:t>
            </a:r>
            <a:r>
              <a:rPr sz="1071" spc="-39" dirty="0">
                <a:latin typeface="Arial"/>
                <a:cs typeface="Arial"/>
              </a:rPr>
              <a:t> </a:t>
            </a:r>
            <a:r>
              <a:rPr sz="1071" spc="-10" dirty="0">
                <a:latin typeface="Arial"/>
                <a:cs typeface="Arial"/>
              </a:rPr>
              <a:t>loose,</a:t>
            </a:r>
            <a:r>
              <a:rPr sz="1071" spc="-44" dirty="0">
                <a:latin typeface="Arial"/>
                <a:cs typeface="Arial"/>
              </a:rPr>
              <a:t> </a:t>
            </a:r>
            <a:r>
              <a:rPr sz="1071" dirty="0">
                <a:latin typeface="Arial"/>
                <a:cs typeface="Arial"/>
              </a:rPr>
              <a:t>or</a:t>
            </a:r>
            <a:r>
              <a:rPr sz="1071" spc="-44" dirty="0">
                <a:latin typeface="Arial"/>
                <a:cs typeface="Arial"/>
              </a:rPr>
              <a:t> </a:t>
            </a:r>
            <a:r>
              <a:rPr sz="1071" dirty="0">
                <a:latin typeface="Arial"/>
                <a:cs typeface="Arial"/>
              </a:rPr>
              <a:t>O-</a:t>
            </a:r>
            <a:r>
              <a:rPr sz="1071" spc="-10" dirty="0">
                <a:latin typeface="Arial"/>
                <a:cs typeface="Arial"/>
              </a:rPr>
              <a:t>rings</a:t>
            </a:r>
            <a:r>
              <a:rPr sz="1071" spc="-39" dirty="0">
                <a:latin typeface="Arial"/>
                <a:cs typeface="Arial"/>
              </a:rPr>
              <a:t> </a:t>
            </a:r>
            <a:r>
              <a:rPr sz="1071" spc="-10" dirty="0">
                <a:latin typeface="Arial"/>
                <a:cs typeface="Arial"/>
              </a:rPr>
              <a:t>can</a:t>
            </a:r>
            <a:r>
              <a:rPr sz="1071" spc="-44" dirty="0">
                <a:latin typeface="Arial"/>
                <a:cs typeface="Arial"/>
              </a:rPr>
              <a:t> </a:t>
            </a:r>
            <a:r>
              <a:rPr sz="1071" spc="-10" dirty="0">
                <a:latin typeface="Arial"/>
                <a:cs typeface="Arial"/>
              </a:rPr>
              <a:t>fail.</a:t>
            </a:r>
            <a:r>
              <a:rPr sz="1071" spc="-44" dirty="0">
                <a:latin typeface="Arial"/>
                <a:cs typeface="Arial"/>
              </a:rPr>
              <a:t> </a:t>
            </a:r>
            <a:r>
              <a:rPr sz="1071" spc="-10" dirty="0">
                <a:latin typeface="Arial"/>
                <a:cs typeface="Arial"/>
              </a:rPr>
              <a:t>Torque</a:t>
            </a:r>
            <a:r>
              <a:rPr sz="1071" spc="-44" dirty="0">
                <a:latin typeface="Arial"/>
                <a:cs typeface="Arial"/>
              </a:rPr>
              <a:t> </a:t>
            </a:r>
            <a:r>
              <a:rPr sz="1071" spc="-10" dirty="0">
                <a:latin typeface="Arial"/>
                <a:cs typeface="Arial"/>
              </a:rPr>
              <a:t>threaded</a:t>
            </a:r>
            <a:r>
              <a:rPr sz="1071" spc="-44" dirty="0">
                <a:latin typeface="Arial"/>
                <a:cs typeface="Arial"/>
              </a:rPr>
              <a:t> </a:t>
            </a:r>
            <a:r>
              <a:rPr sz="1071" spc="-10" dirty="0">
                <a:latin typeface="Arial"/>
                <a:cs typeface="Arial"/>
              </a:rPr>
              <a:t>connections</a:t>
            </a:r>
            <a:r>
              <a:rPr sz="1071" spc="-39" dirty="0">
                <a:latin typeface="Arial"/>
                <a:cs typeface="Arial"/>
              </a:rPr>
              <a:t> </a:t>
            </a:r>
            <a:r>
              <a:rPr sz="1071" spc="-10" dirty="0">
                <a:latin typeface="Arial"/>
                <a:cs typeface="Arial"/>
              </a:rPr>
              <a:t>carefully 	</a:t>
            </a:r>
            <a:r>
              <a:rPr sz="1071" dirty="0">
                <a:latin typeface="Arial"/>
                <a:cs typeface="Arial"/>
              </a:rPr>
              <a:t>to</a:t>
            </a:r>
            <a:r>
              <a:rPr sz="1071" spc="-19" dirty="0">
                <a:latin typeface="Arial"/>
                <a:cs typeface="Arial"/>
              </a:rPr>
              <a:t> </a:t>
            </a:r>
            <a:r>
              <a:rPr sz="1071" dirty="0">
                <a:latin typeface="Arial"/>
                <a:cs typeface="Arial"/>
              </a:rPr>
              <a:t>prevent</a:t>
            </a:r>
            <a:r>
              <a:rPr sz="1071" spc="-19" dirty="0">
                <a:latin typeface="Arial"/>
                <a:cs typeface="Arial"/>
              </a:rPr>
              <a:t> </a:t>
            </a:r>
            <a:r>
              <a:rPr sz="1071" dirty="0">
                <a:latin typeface="Arial"/>
                <a:cs typeface="Arial"/>
              </a:rPr>
              <a:t>leaks</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damage</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aluminum</a:t>
            </a:r>
            <a:r>
              <a:rPr sz="1071" spc="-19" dirty="0">
                <a:latin typeface="Arial"/>
                <a:cs typeface="Arial"/>
              </a:rPr>
              <a:t> </a:t>
            </a:r>
            <a:r>
              <a:rPr sz="1071" spc="-10" dirty="0">
                <a:latin typeface="Arial"/>
                <a:cs typeface="Arial"/>
              </a:rPr>
              <a:t>parts.</a:t>
            </a:r>
            <a:endParaRPr sz="1071" dirty="0">
              <a:latin typeface="Arial"/>
              <a:cs typeface="Arial"/>
            </a:endParaRPr>
          </a:p>
          <a:p>
            <a:pPr marL="455161" marR="5566" lvl="3" indent="-220160" algn="just">
              <a:lnSpc>
                <a:spcPct val="143700"/>
              </a:lnSpc>
              <a:buAutoNum type="alphaLcPeriod"/>
              <a:tabLst>
                <a:tab pos="457636" algn="l"/>
              </a:tabLst>
            </a:pPr>
            <a:r>
              <a:rPr sz="1071" dirty="0">
                <a:latin typeface="Arial"/>
                <a:cs typeface="Arial"/>
              </a:rPr>
              <a:t>Service</a:t>
            </a:r>
            <a:r>
              <a:rPr sz="1071" spc="68" dirty="0">
                <a:latin typeface="Arial"/>
                <a:cs typeface="Arial"/>
              </a:rPr>
              <a:t> </a:t>
            </a:r>
            <a:r>
              <a:rPr sz="1071" dirty="0">
                <a:latin typeface="Arial"/>
                <a:cs typeface="Arial"/>
              </a:rPr>
              <a:t>ports:</a:t>
            </a:r>
            <a:r>
              <a:rPr sz="1071" spc="68" dirty="0">
                <a:latin typeface="Arial"/>
                <a:cs typeface="Arial"/>
              </a:rPr>
              <a:t> </a:t>
            </a:r>
            <a:r>
              <a:rPr sz="1071" dirty="0">
                <a:latin typeface="Arial"/>
                <a:cs typeface="Arial"/>
              </a:rPr>
              <a:t>Very</a:t>
            </a:r>
            <a:r>
              <a:rPr sz="1071" spc="73" dirty="0">
                <a:latin typeface="Arial"/>
                <a:cs typeface="Arial"/>
              </a:rPr>
              <a:t> </a:t>
            </a:r>
            <a:r>
              <a:rPr sz="1071" dirty="0">
                <a:latin typeface="Arial"/>
                <a:cs typeface="Arial"/>
              </a:rPr>
              <a:t>important!</a:t>
            </a:r>
            <a:r>
              <a:rPr sz="1071" spc="68" dirty="0">
                <a:latin typeface="Arial"/>
                <a:cs typeface="Arial"/>
              </a:rPr>
              <a:t> </a:t>
            </a:r>
            <a:r>
              <a:rPr sz="1071" dirty="0">
                <a:latin typeface="Arial"/>
                <a:cs typeface="Arial"/>
              </a:rPr>
              <a:t>To</a:t>
            </a:r>
            <a:r>
              <a:rPr sz="1071" spc="73" dirty="0">
                <a:latin typeface="Arial"/>
                <a:cs typeface="Arial"/>
              </a:rPr>
              <a:t> </a:t>
            </a:r>
            <a:r>
              <a:rPr sz="1071" dirty="0">
                <a:latin typeface="Arial"/>
                <a:cs typeface="Arial"/>
              </a:rPr>
              <a:t>begin</a:t>
            </a:r>
            <a:r>
              <a:rPr sz="1071" spc="68" dirty="0">
                <a:latin typeface="Arial"/>
                <a:cs typeface="Arial"/>
              </a:rPr>
              <a:t> </a:t>
            </a:r>
            <a:r>
              <a:rPr sz="1071" dirty="0">
                <a:latin typeface="Arial"/>
                <a:cs typeface="Arial"/>
              </a:rPr>
              <a:t>with,</a:t>
            </a:r>
            <a:r>
              <a:rPr sz="1071" spc="68"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service</a:t>
            </a:r>
            <a:r>
              <a:rPr sz="1071" spc="68" dirty="0">
                <a:latin typeface="Arial"/>
                <a:cs typeface="Arial"/>
              </a:rPr>
              <a:t> </a:t>
            </a:r>
            <a:r>
              <a:rPr sz="1071" dirty="0">
                <a:latin typeface="Arial"/>
                <a:cs typeface="Arial"/>
              </a:rPr>
              <a:t>port</a:t>
            </a:r>
            <a:r>
              <a:rPr sz="1071" spc="73" dirty="0">
                <a:latin typeface="Arial"/>
                <a:cs typeface="Arial"/>
              </a:rPr>
              <a:t> </a:t>
            </a:r>
            <a:r>
              <a:rPr sz="1071" dirty="0">
                <a:latin typeface="Arial"/>
                <a:cs typeface="Arial"/>
              </a:rPr>
              <a:t>caps</a:t>
            </a:r>
            <a:r>
              <a:rPr sz="1071" spc="68" dirty="0">
                <a:latin typeface="Arial"/>
                <a:cs typeface="Arial"/>
              </a:rPr>
              <a:t> </a:t>
            </a:r>
            <a:r>
              <a:rPr sz="1071" dirty="0">
                <a:latin typeface="Arial"/>
                <a:cs typeface="Arial"/>
              </a:rPr>
              <a:t>must</a:t>
            </a:r>
            <a:r>
              <a:rPr sz="1071" spc="73" dirty="0">
                <a:latin typeface="Arial"/>
                <a:cs typeface="Arial"/>
              </a:rPr>
              <a:t> </a:t>
            </a:r>
            <a:r>
              <a:rPr sz="1071" dirty="0">
                <a:latin typeface="Arial"/>
                <a:cs typeface="Arial"/>
              </a:rPr>
              <a:t>be</a:t>
            </a:r>
            <a:r>
              <a:rPr sz="1071" spc="68" dirty="0">
                <a:latin typeface="Arial"/>
                <a:cs typeface="Arial"/>
              </a:rPr>
              <a:t> </a:t>
            </a:r>
            <a:r>
              <a:rPr sz="1071" dirty="0">
                <a:latin typeface="Arial"/>
                <a:cs typeface="Arial"/>
              </a:rPr>
              <a:t>securely</a:t>
            </a:r>
            <a:r>
              <a:rPr sz="1071" spc="68" dirty="0">
                <a:latin typeface="Arial"/>
                <a:cs typeface="Arial"/>
              </a:rPr>
              <a:t> </a:t>
            </a:r>
            <a:r>
              <a:rPr sz="1071" spc="-24" dirty="0">
                <a:latin typeface="Arial"/>
                <a:cs typeface="Arial"/>
              </a:rPr>
              <a:t>in 	</a:t>
            </a:r>
            <a:r>
              <a:rPr sz="1071" dirty="0">
                <a:latin typeface="Arial"/>
                <a:cs typeface="Arial"/>
              </a:rPr>
              <a:t>place.</a:t>
            </a:r>
            <a:r>
              <a:rPr sz="1071" spc="54" dirty="0">
                <a:latin typeface="Arial"/>
                <a:cs typeface="Arial"/>
              </a:rPr>
              <a:t> </a:t>
            </a:r>
            <a:r>
              <a:rPr sz="1071" dirty="0">
                <a:latin typeface="Arial"/>
                <a:cs typeface="Arial"/>
              </a:rPr>
              <a:t>While</a:t>
            </a:r>
            <a:r>
              <a:rPr sz="1071" spc="5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Schrader</a:t>
            </a:r>
            <a:r>
              <a:rPr sz="1071" spc="58" dirty="0">
                <a:latin typeface="Arial"/>
                <a:cs typeface="Arial"/>
              </a:rPr>
              <a:t> </a:t>
            </a:r>
            <a:r>
              <a:rPr sz="1071" dirty="0">
                <a:latin typeface="Arial"/>
                <a:cs typeface="Arial"/>
              </a:rPr>
              <a:t>valves</a:t>
            </a:r>
            <a:r>
              <a:rPr sz="1071" spc="58" dirty="0">
                <a:latin typeface="Arial"/>
                <a:cs typeface="Arial"/>
              </a:rPr>
              <a:t> </a:t>
            </a:r>
            <a:r>
              <a:rPr sz="1071" dirty="0">
                <a:latin typeface="Arial"/>
                <a:cs typeface="Arial"/>
              </a:rPr>
              <a:t>are</a:t>
            </a:r>
            <a:r>
              <a:rPr sz="1071" spc="58" dirty="0">
                <a:latin typeface="Arial"/>
                <a:cs typeface="Arial"/>
              </a:rPr>
              <a:t> </a:t>
            </a:r>
            <a:r>
              <a:rPr sz="1071" dirty="0">
                <a:latin typeface="Arial"/>
                <a:cs typeface="Arial"/>
              </a:rPr>
              <a:t>the</a:t>
            </a:r>
            <a:r>
              <a:rPr sz="1071" spc="63" dirty="0">
                <a:latin typeface="Arial"/>
                <a:cs typeface="Arial"/>
              </a:rPr>
              <a:t> </a:t>
            </a:r>
            <a:r>
              <a:rPr sz="1071" dirty="0">
                <a:latin typeface="Arial"/>
                <a:cs typeface="Arial"/>
              </a:rPr>
              <a:t>primary</a:t>
            </a:r>
            <a:r>
              <a:rPr sz="1071" spc="58" dirty="0">
                <a:latin typeface="Arial"/>
                <a:cs typeface="Arial"/>
              </a:rPr>
              <a:t> </a:t>
            </a:r>
            <a:r>
              <a:rPr sz="1071" dirty="0">
                <a:latin typeface="Arial"/>
                <a:cs typeface="Arial"/>
              </a:rPr>
              <a:t>seals</a:t>
            </a:r>
            <a:r>
              <a:rPr sz="1071" spc="63" dirty="0">
                <a:latin typeface="Arial"/>
                <a:cs typeface="Arial"/>
              </a:rPr>
              <a:t> </a:t>
            </a:r>
            <a:r>
              <a:rPr sz="1071" dirty="0">
                <a:latin typeface="Arial"/>
                <a:cs typeface="Arial"/>
              </a:rPr>
              <a:t>for</a:t>
            </a:r>
            <a:r>
              <a:rPr sz="1071" spc="5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ports,</a:t>
            </a:r>
            <a:r>
              <a:rPr sz="1071" spc="63"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caps</a:t>
            </a:r>
            <a:r>
              <a:rPr sz="1071" spc="63" dirty="0">
                <a:latin typeface="Arial"/>
                <a:cs typeface="Arial"/>
              </a:rPr>
              <a:t> </a:t>
            </a:r>
            <a:r>
              <a:rPr sz="1071" dirty="0">
                <a:latin typeface="Arial"/>
                <a:cs typeface="Arial"/>
              </a:rPr>
              <a:t>serve</a:t>
            </a:r>
            <a:r>
              <a:rPr sz="1071" spc="54" dirty="0">
                <a:latin typeface="Arial"/>
                <a:cs typeface="Arial"/>
              </a:rPr>
              <a:t> </a:t>
            </a:r>
            <a:r>
              <a:rPr sz="1071" spc="-24" dirty="0">
                <a:latin typeface="Arial"/>
                <a:cs typeface="Arial"/>
              </a:rPr>
              <a:t>as</a:t>
            </a:r>
            <a:endParaRPr sz="1071" dirty="0">
              <a:latin typeface="Arial"/>
              <a:cs typeface="Arial"/>
            </a:endParaRPr>
          </a:p>
          <a:p>
            <a:pPr marL="457636" algn="just">
              <a:spcBef>
                <a:spcPts val="570"/>
              </a:spcBef>
            </a:pPr>
            <a:r>
              <a:rPr sz="1071" dirty="0">
                <a:latin typeface="Arial"/>
                <a:cs typeface="Arial"/>
              </a:rPr>
              <a:t>secondary</a:t>
            </a:r>
            <a:r>
              <a:rPr sz="1071" spc="229" dirty="0">
                <a:latin typeface="Arial"/>
                <a:cs typeface="Arial"/>
              </a:rPr>
              <a:t> </a:t>
            </a:r>
            <a:r>
              <a:rPr sz="1071" dirty="0">
                <a:latin typeface="Arial"/>
                <a:cs typeface="Arial"/>
              </a:rPr>
              <a:t>seals</a:t>
            </a:r>
            <a:r>
              <a:rPr sz="1071" spc="229" dirty="0">
                <a:latin typeface="Arial"/>
                <a:cs typeface="Arial"/>
              </a:rPr>
              <a:t> </a:t>
            </a:r>
            <a:r>
              <a:rPr sz="1071" dirty="0">
                <a:latin typeface="Arial"/>
                <a:cs typeface="Arial"/>
              </a:rPr>
              <a:t>in</a:t>
            </a:r>
            <a:r>
              <a:rPr sz="1071" spc="234" dirty="0">
                <a:latin typeface="Arial"/>
                <a:cs typeface="Arial"/>
              </a:rPr>
              <a:t> </a:t>
            </a:r>
            <a:r>
              <a:rPr sz="1071" dirty="0">
                <a:latin typeface="Arial"/>
                <a:cs typeface="Arial"/>
              </a:rPr>
              <a:t>the</a:t>
            </a:r>
            <a:r>
              <a:rPr sz="1071" spc="229" dirty="0">
                <a:latin typeface="Arial"/>
                <a:cs typeface="Arial"/>
              </a:rPr>
              <a:t> </a:t>
            </a:r>
            <a:r>
              <a:rPr sz="1071" dirty="0">
                <a:latin typeface="Arial"/>
                <a:cs typeface="Arial"/>
              </a:rPr>
              <a:t>case</a:t>
            </a:r>
            <a:r>
              <a:rPr sz="1071" spc="234" dirty="0">
                <a:latin typeface="Arial"/>
                <a:cs typeface="Arial"/>
              </a:rPr>
              <a:t> </a:t>
            </a:r>
            <a:r>
              <a:rPr sz="1071" dirty="0">
                <a:latin typeface="Arial"/>
                <a:cs typeface="Arial"/>
              </a:rPr>
              <a:t>of</a:t>
            </a:r>
            <a:r>
              <a:rPr sz="1071" spc="234" dirty="0">
                <a:latin typeface="Arial"/>
                <a:cs typeface="Arial"/>
              </a:rPr>
              <a:t> </a:t>
            </a:r>
            <a:r>
              <a:rPr sz="1071" dirty="0">
                <a:latin typeface="Arial"/>
                <a:cs typeface="Arial"/>
              </a:rPr>
              <a:t>leakage.</a:t>
            </a:r>
            <a:r>
              <a:rPr sz="1071" spc="234" dirty="0">
                <a:latin typeface="Arial"/>
                <a:cs typeface="Arial"/>
              </a:rPr>
              <a:t> </a:t>
            </a:r>
            <a:r>
              <a:rPr sz="1071" dirty="0">
                <a:latin typeface="Arial"/>
                <a:cs typeface="Arial"/>
              </a:rPr>
              <a:t>The</a:t>
            </a:r>
            <a:r>
              <a:rPr sz="1071" spc="229" dirty="0">
                <a:latin typeface="Arial"/>
                <a:cs typeface="Arial"/>
              </a:rPr>
              <a:t> </a:t>
            </a:r>
            <a:r>
              <a:rPr sz="1071" dirty="0">
                <a:latin typeface="Arial"/>
                <a:cs typeface="Arial"/>
              </a:rPr>
              <a:t>caps</a:t>
            </a:r>
            <a:r>
              <a:rPr sz="1071" spc="234" dirty="0">
                <a:latin typeface="Arial"/>
                <a:cs typeface="Arial"/>
              </a:rPr>
              <a:t> </a:t>
            </a:r>
            <a:r>
              <a:rPr sz="1071" dirty="0">
                <a:latin typeface="Arial"/>
                <a:cs typeface="Arial"/>
              </a:rPr>
              <a:t>also</a:t>
            </a:r>
            <a:r>
              <a:rPr sz="1071" spc="229" dirty="0">
                <a:latin typeface="Arial"/>
                <a:cs typeface="Arial"/>
              </a:rPr>
              <a:t> </a:t>
            </a:r>
            <a:r>
              <a:rPr sz="1071" dirty="0">
                <a:latin typeface="Arial"/>
                <a:cs typeface="Arial"/>
              </a:rPr>
              <a:t>keep</a:t>
            </a:r>
            <a:r>
              <a:rPr sz="1071" spc="234" dirty="0">
                <a:latin typeface="Arial"/>
                <a:cs typeface="Arial"/>
              </a:rPr>
              <a:t> </a:t>
            </a:r>
            <a:r>
              <a:rPr sz="1071" dirty="0">
                <a:latin typeface="Arial"/>
                <a:cs typeface="Arial"/>
              </a:rPr>
              <a:t>the</a:t>
            </a:r>
            <a:r>
              <a:rPr sz="1071" spc="229" dirty="0">
                <a:latin typeface="Arial"/>
                <a:cs typeface="Arial"/>
              </a:rPr>
              <a:t> </a:t>
            </a:r>
            <a:r>
              <a:rPr sz="1071" dirty="0">
                <a:latin typeface="Arial"/>
                <a:cs typeface="Arial"/>
              </a:rPr>
              <a:t>valves</a:t>
            </a:r>
            <a:r>
              <a:rPr sz="1071" spc="229" dirty="0">
                <a:latin typeface="Arial"/>
                <a:cs typeface="Arial"/>
              </a:rPr>
              <a:t> </a:t>
            </a:r>
            <a:r>
              <a:rPr sz="1071" dirty="0">
                <a:latin typeface="Arial"/>
                <a:cs typeface="Arial"/>
              </a:rPr>
              <a:t>clean</a:t>
            </a:r>
            <a:r>
              <a:rPr sz="1071" spc="229" dirty="0">
                <a:latin typeface="Arial"/>
                <a:cs typeface="Arial"/>
              </a:rPr>
              <a:t> </a:t>
            </a:r>
            <a:r>
              <a:rPr sz="1071" spc="-24" dirty="0">
                <a:latin typeface="Arial"/>
                <a:cs typeface="Arial"/>
              </a:rPr>
              <a:t>and</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65</a:t>
            </a:r>
          </a:p>
        </p:txBody>
      </p:sp>
      <p:sp>
        <p:nvSpPr>
          <p:cNvPr id="7" name="object 3">
            <a:extLst>
              <a:ext uri="{FF2B5EF4-FFF2-40B4-BE49-F238E27FC236}">
                <a16:creationId xmlns:a16="http://schemas.microsoft.com/office/drawing/2014/main" id="{85EE3571-5595-1D38-6C21-37B1065672C7}"/>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57250"/>
            <a:ext cx="5812948" cy="8242627"/>
          </a:xfrm>
          <a:prstGeom prst="rect">
            <a:avLst/>
          </a:prstGeom>
        </p:spPr>
        <p:txBody>
          <a:bodyPr vert="horz" wrap="square" lIns="0" tIns="12368" rIns="0" bIns="0" rtlCol="0">
            <a:spAutoFit/>
          </a:bodyPr>
          <a:lstStyle/>
          <a:p>
            <a:pPr marL="2132953">
              <a:spcBef>
                <a:spcPts val="97"/>
              </a:spcBef>
            </a:pPr>
            <a:r>
              <a:rPr sz="1100" dirty="0">
                <a:latin typeface="Arial"/>
                <a:cs typeface="Arial"/>
              </a:rPr>
              <a:t>HVAC System for Cars and Automotive Vehicles </a:t>
            </a:r>
            <a:endParaRPr lang="en-IN" sz="1100" dirty="0">
              <a:latin typeface="Arial"/>
              <a:cs typeface="Arial"/>
            </a:endParaRPr>
          </a:p>
          <a:p>
            <a:pPr>
              <a:lnSpc>
                <a:spcPct val="107000"/>
              </a:lnSpc>
              <a:spcAft>
                <a:spcPts val="800"/>
              </a:spcAft>
            </a:pPr>
            <a:r>
              <a:rPr lang="en-IN" sz="1100" b="1" dirty="0">
                <a:latin typeface="Arial"/>
                <a:cs typeface="Arial"/>
              </a:rPr>
              <a:t>Chapter 1 </a:t>
            </a:r>
          </a:p>
          <a:p>
            <a:pPr>
              <a:lnSpc>
                <a:spcPct val="107000"/>
              </a:lnSpc>
              <a:spcAft>
                <a:spcPts val="800"/>
              </a:spcAft>
            </a:pPr>
            <a:r>
              <a:rPr lang="en-IN" sz="1100" b="1" dirty="0">
                <a:latin typeface="Arial"/>
                <a:cs typeface="Arial"/>
              </a:rPr>
              <a:t>1.0 Introduction: </a:t>
            </a:r>
          </a:p>
          <a:p>
            <a:pPr>
              <a:lnSpc>
                <a:spcPct val="107000"/>
              </a:lnSpc>
              <a:spcAft>
                <a:spcPts val="800"/>
              </a:spcAft>
            </a:pPr>
            <a:r>
              <a:rPr lang="en-IN" sz="1100" dirty="0">
                <a:latin typeface="Arial"/>
                <a:cs typeface="Arial"/>
              </a:rPr>
              <a:t>Background and Context</a:t>
            </a:r>
          </a:p>
          <a:p>
            <a:pPr indent="457200" algn="just">
              <a:lnSpc>
                <a:spcPct val="107000"/>
              </a:lnSpc>
              <a:spcAft>
                <a:spcPts val="800"/>
              </a:spcAft>
            </a:pPr>
            <a:r>
              <a:rPr lang="en-IN" sz="1100" dirty="0">
                <a:latin typeface="Arial"/>
                <a:cs typeface="Arial"/>
              </a:rPr>
              <a:t>In today's rapidly evolving business landscape, internships serve as a pivotal bridge between academic learning and practical application. This report documents my PGDBM internship experience at Sanden Vikas India Pvt Ltd in </a:t>
            </a:r>
            <a:r>
              <a:rPr lang="en-IN" sz="1100" dirty="0" err="1">
                <a:latin typeface="Arial"/>
                <a:cs typeface="Arial"/>
              </a:rPr>
              <a:t>Sanaswadi</a:t>
            </a:r>
            <a:r>
              <a:rPr lang="en-IN" sz="1100" dirty="0">
                <a:latin typeface="Arial"/>
                <a:cs typeface="Arial"/>
              </a:rPr>
              <a:t>, Pune, and a leading player in the automotive air-conditioning manufacturing industry during the summer of 2023. The project undertaken during my internship aimed to address critical challenges within the organization, offering insights into the strategic decisions that impact its growth trajectory.</a:t>
            </a:r>
          </a:p>
          <a:p>
            <a:pPr indent="457200" algn="just">
              <a:lnSpc>
                <a:spcPct val="107000"/>
              </a:lnSpc>
              <a:spcAft>
                <a:spcPts val="800"/>
              </a:spcAft>
            </a:pPr>
            <a:r>
              <a:rPr lang="en-IN" sz="1100" dirty="0">
                <a:latin typeface="Arial"/>
                <a:cs typeface="Arial"/>
              </a:rPr>
              <a:t>This eight-week training is a part of our 2-year PGDBM course. Practical industrial training mainly aims at making one aware of the industrial environment, which means getting to know the limitations, constraints, and freedoms under which a manager works. One also gets an opportunity to observe management relations from up close. This training mainly involves gaining industrial and comprehensive knowledge about management strategies, relationship management, teamwork, the PDCA approach, industrial operations, design, and control of activities within the organization. Excellence is an attitude that the entire human race is born with. It is the environment that determines whether the results of this attitude are visible or not. A well-planned, properly executed, and evaluated industrial training goes a long way in inculcating a professional attitude. It provides a linkage between the student and the industry to develop an awareness of an industrial approach to problem-solving, based on a broad understanding of the processes and modes of operation of the organization. During this period, students gain real experience working in the actual environment. Most of the theoretical knowledge acquired during the course of their studies is put to the test here.</a:t>
            </a:r>
          </a:p>
          <a:p>
            <a:pPr indent="457200" algn="just">
              <a:lnSpc>
                <a:spcPct val="107000"/>
              </a:lnSpc>
              <a:spcAft>
                <a:spcPts val="800"/>
              </a:spcAft>
            </a:pPr>
            <a:r>
              <a:rPr lang="en-IN" sz="1100" dirty="0">
                <a:latin typeface="Arial"/>
                <a:cs typeface="Arial"/>
              </a:rPr>
              <a:t>Apart from this, students have the opportunity to learn the latest technology, which immensely helps them in building their careers. I had the opportunity to gain real experience on many ventures, which significantly expanded my sphere of knowledge. I had the chance to learn many new technologies and was introduced to various new instruments, and all the credit goes to Sanden Vikas (India) </a:t>
            </a:r>
            <a:r>
              <a:rPr lang="en-IN" sz="1100" dirty="0" err="1">
                <a:latin typeface="Arial"/>
                <a:cs typeface="Arial"/>
              </a:rPr>
              <a:t>Pvt.</a:t>
            </a:r>
            <a:r>
              <a:rPr lang="en-IN" sz="1100" dirty="0">
                <a:latin typeface="Arial"/>
                <a:cs typeface="Arial"/>
              </a:rPr>
              <a:t> Ltd., </a:t>
            </a:r>
            <a:r>
              <a:rPr lang="en-IN" sz="1100" dirty="0" err="1">
                <a:latin typeface="Arial"/>
                <a:cs typeface="Arial"/>
              </a:rPr>
              <a:t>Pune.Research</a:t>
            </a:r>
            <a:r>
              <a:rPr lang="en-IN" sz="1100" dirty="0">
                <a:latin typeface="Arial"/>
                <a:cs typeface="Arial"/>
              </a:rPr>
              <a:t> Objectives</a:t>
            </a:r>
          </a:p>
          <a:p>
            <a:pPr>
              <a:lnSpc>
                <a:spcPct val="107000"/>
              </a:lnSpc>
              <a:spcAft>
                <a:spcPts val="800"/>
              </a:spcAft>
            </a:pPr>
            <a:r>
              <a:rPr lang="en-IN" sz="1100" dirty="0">
                <a:latin typeface="Arial"/>
                <a:cs typeface="Arial"/>
              </a:rPr>
              <a:t>Primary Objectives:</a:t>
            </a:r>
          </a:p>
          <a:p>
            <a:pPr>
              <a:lnSpc>
                <a:spcPct val="107000"/>
              </a:lnSpc>
              <a:spcAft>
                <a:spcPts val="800"/>
              </a:spcAft>
            </a:pPr>
            <a:r>
              <a:rPr lang="en-US" sz="1100" b="1" i="1" dirty="0">
                <a:solidFill>
                  <a:schemeClr val="tx1"/>
                </a:solidFill>
              </a:rPr>
              <a:t>HVAC System for Cars and Automotive Vehicles</a:t>
            </a:r>
            <a:r>
              <a:rPr lang="en-IN" sz="1100" dirty="0">
                <a:solidFill>
                  <a:schemeClr val="tx1"/>
                </a:solidFill>
                <a:latin typeface="Arial"/>
                <a:cs typeface="Arial"/>
              </a:rPr>
              <a:t>.</a:t>
            </a:r>
          </a:p>
          <a:p>
            <a:pPr algn="just">
              <a:lnSpc>
                <a:spcPct val="107000"/>
              </a:lnSpc>
              <a:spcAft>
                <a:spcPts val="800"/>
              </a:spcAft>
            </a:pPr>
            <a:r>
              <a:rPr lang="en-IN" sz="1100" b="1" dirty="0">
                <a:latin typeface="Arial"/>
                <a:cs typeface="Arial"/>
              </a:rPr>
              <a:t>Company Overview:</a:t>
            </a:r>
          </a:p>
          <a:p>
            <a:r>
              <a:rPr lang="en-IN" sz="1100" dirty="0">
                <a:latin typeface="Arial"/>
                <a:cs typeface="Arial"/>
              </a:rPr>
              <a:t>Sanden Vikas India Ltd is the flagship company of the Vikas Group and a pioneer and industry leader in automotive air-conditioning. Globally recognized for its leading-edge technology and innovative thermal management systems, SVL is India’s only company manufacturing 3 types of compressors under one roof. Sanden Vikas India </a:t>
            </a:r>
            <a:r>
              <a:rPr lang="en-IN" sz="1100" dirty="0" err="1">
                <a:latin typeface="Arial"/>
                <a:cs typeface="Arial"/>
              </a:rPr>
              <a:t>Pvt.</a:t>
            </a:r>
            <a:r>
              <a:rPr lang="en-IN" sz="1100" dirty="0">
                <a:latin typeface="Arial"/>
                <a:cs typeface="Arial"/>
              </a:rPr>
              <a:t> Ltd. is a leading player in India's automotive air conditioning manufacturing industry. It is recognized</a:t>
            </a:r>
          </a:p>
          <a:p>
            <a:r>
              <a:rPr lang="en-IN" sz="1100" dirty="0">
                <a:latin typeface="Arial"/>
                <a:cs typeface="Arial"/>
              </a:rPr>
              <a:t>for its commitment to producing high-quality air conditioning systems and components for vehicles. With a history dating back to its establishment in 1991, the company has solidified its position as a trusted partner for the Indian automotive industry.</a:t>
            </a:r>
          </a:p>
          <a:p>
            <a:pPr indent="457200" algn="just">
              <a:lnSpc>
                <a:spcPct val="107000"/>
              </a:lnSpc>
              <a:spcAft>
                <a:spcPts val="800"/>
              </a:spcAft>
            </a:pPr>
            <a:endParaRPr lang="en-IN" sz="1100"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179536"/>
          </a:xfrm>
          <a:prstGeom prst="rect">
            <a:avLst/>
          </a:prstGeom>
        </p:spPr>
        <p:txBody>
          <a:bodyPr vert="horz" wrap="square" lIns="0" tIns="0" rIns="0" bIns="0" rtlCol="0">
            <a:spAutoFit/>
          </a:bodyPr>
          <a:lstStyle/>
          <a:p>
            <a:pPr marL="69882">
              <a:lnSpc>
                <a:spcPts val="1373"/>
              </a:lnSpc>
            </a:pPr>
            <a:r>
              <a:rPr sz="1169" spc="-24" dirty="0">
                <a:latin typeface="Times New Roman"/>
                <a:cs typeface="Times New Roman"/>
              </a:rPr>
              <a:t>iii</a:t>
            </a:r>
            <a:endParaRPr sz="1169">
              <a:latin typeface="Times New Roman"/>
              <a:cs typeface="Times New Roman"/>
            </a:endParaRPr>
          </a:p>
        </p:txBody>
      </p:sp>
      <p:sp>
        <p:nvSpPr>
          <p:cNvPr id="7" name="object 3">
            <a:extLst>
              <a:ext uri="{FF2B5EF4-FFF2-40B4-BE49-F238E27FC236}">
                <a16:creationId xmlns:a16="http://schemas.microsoft.com/office/drawing/2014/main" id="{58C78547-66B1-CA81-B0D0-81BF166D575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67AC7A98-1F4A-20E5-6AA3-8D3EAACC0912}"/>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6571171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944" y="888954"/>
            <a:ext cx="5814185" cy="8184507"/>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457636" marR="6184" algn="just">
              <a:lnSpc>
                <a:spcPct val="143700"/>
              </a:lnSpc>
            </a:pPr>
            <a:r>
              <a:rPr sz="1071" dirty="0">
                <a:latin typeface="Arial"/>
                <a:cs typeface="Arial"/>
              </a:rPr>
              <a:t>protected.</a:t>
            </a:r>
            <a:r>
              <a:rPr sz="1071" spc="-10" dirty="0">
                <a:latin typeface="Arial"/>
                <a:cs typeface="Arial"/>
              </a:rPr>
              <a:t> </a:t>
            </a:r>
            <a:r>
              <a:rPr sz="1071" dirty="0">
                <a:latin typeface="Arial"/>
                <a:cs typeface="Arial"/>
              </a:rPr>
              <a:t>Up</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pound</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refrigerant</a:t>
            </a:r>
            <a:r>
              <a:rPr sz="1071" spc="-10" dirty="0">
                <a:latin typeface="Arial"/>
                <a:cs typeface="Arial"/>
              </a:rPr>
              <a:t> </a:t>
            </a:r>
            <a:r>
              <a:rPr sz="1071" dirty="0">
                <a:latin typeface="Arial"/>
                <a:cs typeface="Arial"/>
              </a:rPr>
              <a:t>per</a:t>
            </a:r>
            <a:r>
              <a:rPr sz="1071" spc="-10" dirty="0">
                <a:latin typeface="Arial"/>
                <a:cs typeface="Arial"/>
              </a:rPr>
              <a:t> </a:t>
            </a:r>
            <a:r>
              <a:rPr sz="1071" dirty="0">
                <a:latin typeface="Arial"/>
                <a:cs typeface="Arial"/>
              </a:rPr>
              <a:t>year</a:t>
            </a:r>
            <a:r>
              <a:rPr sz="1071" spc="-10" dirty="0">
                <a:latin typeface="Arial"/>
                <a:cs typeface="Arial"/>
              </a:rPr>
              <a:t> </a:t>
            </a:r>
            <a:r>
              <a:rPr sz="1071" dirty="0">
                <a:latin typeface="Arial"/>
                <a:cs typeface="Arial"/>
              </a:rPr>
              <a:t>can</a:t>
            </a:r>
            <a:r>
              <a:rPr sz="1071" spc="-10" dirty="0">
                <a:latin typeface="Arial"/>
                <a:cs typeface="Arial"/>
              </a:rPr>
              <a:t> </a:t>
            </a:r>
            <a:r>
              <a:rPr sz="1071" dirty="0">
                <a:latin typeface="Arial"/>
                <a:cs typeface="Arial"/>
              </a:rPr>
              <a:t>escape</a:t>
            </a:r>
            <a:r>
              <a:rPr sz="1071" spc="-10" dirty="0">
                <a:latin typeface="Arial"/>
                <a:cs typeface="Arial"/>
              </a:rPr>
              <a:t> </a:t>
            </a:r>
            <a:r>
              <a:rPr sz="1071" dirty="0">
                <a:latin typeface="Arial"/>
                <a:cs typeface="Arial"/>
              </a:rPr>
              <a:t>from</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service</a:t>
            </a:r>
            <a:r>
              <a:rPr sz="1071" spc="-10" dirty="0">
                <a:latin typeface="Arial"/>
                <a:cs typeface="Arial"/>
              </a:rPr>
              <a:t> </a:t>
            </a:r>
            <a:r>
              <a:rPr sz="1071" dirty="0">
                <a:latin typeface="Arial"/>
                <a:cs typeface="Arial"/>
              </a:rPr>
              <a:t>port</a:t>
            </a:r>
            <a:r>
              <a:rPr sz="1071" spc="-10" dirty="0">
                <a:latin typeface="Arial"/>
                <a:cs typeface="Arial"/>
              </a:rPr>
              <a:t> </a:t>
            </a:r>
            <a:r>
              <a:rPr sz="1071" dirty="0">
                <a:latin typeface="Arial"/>
                <a:cs typeface="Arial"/>
              </a:rPr>
              <a:t>if</a:t>
            </a:r>
            <a:r>
              <a:rPr sz="1071" spc="-10" dirty="0">
                <a:latin typeface="Arial"/>
                <a:cs typeface="Arial"/>
              </a:rPr>
              <a:t> </a:t>
            </a:r>
            <a:r>
              <a:rPr sz="1071" dirty="0">
                <a:latin typeface="Arial"/>
                <a:cs typeface="Arial"/>
              </a:rPr>
              <a:t>the</a:t>
            </a:r>
            <a:r>
              <a:rPr sz="1071" spc="-15" dirty="0">
                <a:latin typeface="Arial"/>
                <a:cs typeface="Arial"/>
              </a:rPr>
              <a:t> </a:t>
            </a:r>
            <a:r>
              <a:rPr sz="1071" spc="-24" dirty="0">
                <a:latin typeface="Arial"/>
                <a:cs typeface="Arial"/>
              </a:rPr>
              <a:t>cap </a:t>
            </a:r>
            <a:r>
              <a:rPr sz="1071" dirty="0">
                <a:latin typeface="Arial"/>
                <a:cs typeface="Arial"/>
              </a:rPr>
              <a:t>is</a:t>
            </a:r>
            <a:r>
              <a:rPr sz="1071" spc="-15" dirty="0">
                <a:latin typeface="Arial"/>
                <a:cs typeface="Arial"/>
              </a:rPr>
              <a:t> </a:t>
            </a:r>
            <a:r>
              <a:rPr sz="1071" spc="-10" dirty="0">
                <a:latin typeface="Arial"/>
                <a:cs typeface="Arial"/>
              </a:rPr>
              <a:t>missing.</a:t>
            </a:r>
            <a:endParaRPr sz="1071" dirty="0">
              <a:latin typeface="Arial"/>
              <a:cs typeface="Arial"/>
            </a:endParaRPr>
          </a:p>
          <a:p>
            <a:pPr marL="454543" marR="5566" indent="-219541" algn="just">
              <a:lnSpc>
                <a:spcPts val="1850"/>
              </a:lnSpc>
              <a:spcBef>
                <a:spcPts val="156"/>
              </a:spcBef>
              <a:buAutoNum type="alphaLcPeriod" startAt="3"/>
              <a:tabLst>
                <a:tab pos="457636" algn="l"/>
              </a:tabLst>
            </a:pPr>
            <a:r>
              <a:rPr sz="1071" dirty="0">
                <a:latin typeface="Arial"/>
                <a:cs typeface="Arial"/>
              </a:rPr>
              <a:t>Pressure</a:t>
            </a:r>
            <a:r>
              <a:rPr sz="1071" spc="-29" dirty="0">
                <a:latin typeface="Arial"/>
                <a:cs typeface="Arial"/>
              </a:rPr>
              <a:t> </a:t>
            </a:r>
            <a:r>
              <a:rPr sz="1071" dirty="0">
                <a:latin typeface="Arial"/>
                <a:cs typeface="Arial"/>
              </a:rPr>
              <a:t>switches:</a:t>
            </a:r>
            <a:r>
              <a:rPr sz="1071" spc="-24" dirty="0">
                <a:latin typeface="Arial"/>
                <a:cs typeface="Arial"/>
              </a:rPr>
              <a:t> </a:t>
            </a:r>
            <a:r>
              <a:rPr sz="1071" dirty="0">
                <a:latin typeface="Arial"/>
                <a:cs typeface="Arial"/>
              </a:rPr>
              <a:t>These</a:t>
            </a:r>
            <a:r>
              <a:rPr sz="1071" spc="-29" dirty="0">
                <a:latin typeface="Arial"/>
                <a:cs typeface="Arial"/>
              </a:rPr>
              <a:t> </a:t>
            </a:r>
            <a:r>
              <a:rPr sz="1071" dirty="0">
                <a:latin typeface="Arial"/>
                <a:cs typeface="Arial"/>
              </a:rPr>
              <a:t>switches</a:t>
            </a:r>
            <a:r>
              <a:rPr sz="1071" spc="-24" dirty="0">
                <a:latin typeface="Arial"/>
                <a:cs typeface="Arial"/>
              </a:rPr>
              <a:t> </a:t>
            </a:r>
            <a:r>
              <a:rPr sz="1071" dirty="0">
                <a:latin typeface="Arial"/>
                <a:cs typeface="Arial"/>
              </a:rPr>
              <a:t>are</a:t>
            </a:r>
            <a:r>
              <a:rPr sz="1071" spc="-29" dirty="0">
                <a:latin typeface="Arial"/>
                <a:cs typeface="Arial"/>
              </a:rPr>
              <a:t> </a:t>
            </a:r>
            <a:r>
              <a:rPr sz="1071" dirty="0">
                <a:latin typeface="Arial"/>
                <a:cs typeface="Arial"/>
              </a:rPr>
              <a:t>susceptible</a:t>
            </a:r>
            <a:r>
              <a:rPr sz="1071" spc="-2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leaks.</a:t>
            </a:r>
            <a:r>
              <a:rPr sz="1071" spc="-24" dirty="0">
                <a:latin typeface="Arial"/>
                <a:cs typeface="Arial"/>
              </a:rPr>
              <a:t> </a:t>
            </a:r>
            <a:r>
              <a:rPr sz="1071" dirty="0">
                <a:latin typeface="Arial"/>
                <a:cs typeface="Arial"/>
              </a:rPr>
              <a:t>Check</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fitting</a:t>
            </a:r>
            <a:r>
              <a:rPr sz="1071" spc="-24" dirty="0">
                <a:latin typeface="Arial"/>
                <a:cs typeface="Arial"/>
              </a:rPr>
              <a:t> </a:t>
            </a:r>
            <a:r>
              <a:rPr sz="1071" dirty="0">
                <a:latin typeface="Arial"/>
                <a:cs typeface="Arial"/>
              </a:rPr>
              <a:t>and</a:t>
            </a:r>
            <a:r>
              <a:rPr sz="1071" spc="-29" dirty="0">
                <a:latin typeface="Arial"/>
                <a:cs typeface="Arial"/>
              </a:rPr>
              <a:t> </a:t>
            </a:r>
            <a:r>
              <a:rPr sz="1071" spc="-10" dirty="0">
                <a:latin typeface="Arial"/>
                <a:cs typeface="Arial"/>
              </a:rPr>
              <a:t>unplug 	</a:t>
            </a:r>
            <a:r>
              <a:rPr sz="1071" dirty="0">
                <a:latin typeface="Arial"/>
                <a:cs typeface="Arial"/>
              </a:rPr>
              <a:t>the</a:t>
            </a:r>
            <a:r>
              <a:rPr sz="1071" spc="-19" dirty="0">
                <a:latin typeface="Arial"/>
                <a:cs typeface="Arial"/>
              </a:rPr>
              <a:t> </a:t>
            </a:r>
            <a:r>
              <a:rPr sz="1071" dirty="0">
                <a:latin typeface="Arial"/>
                <a:cs typeface="Arial"/>
              </a:rPr>
              <a:t>switch</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check</a:t>
            </a:r>
            <a:r>
              <a:rPr sz="1071" spc="-19" dirty="0">
                <a:latin typeface="Arial"/>
                <a:cs typeface="Arial"/>
              </a:rPr>
              <a:t> </a:t>
            </a:r>
            <a:r>
              <a:rPr sz="1071" dirty="0">
                <a:latin typeface="Arial"/>
                <a:cs typeface="Arial"/>
              </a:rPr>
              <a:t>around</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electrical</a:t>
            </a:r>
            <a:r>
              <a:rPr sz="1071" spc="-19" dirty="0">
                <a:latin typeface="Arial"/>
                <a:cs typeface="Arial"/>
              </a:rPr>
              <a:t> </a:t>
            </a:r>
            <a:r>
              <a:rPr sz="1071" spc="-10" dirty="0">
                <a:latin typeface="Arial"/>
                <a:cs typeface="Arial"/>
              </a:rPr>
              <a:t>connections.</a:t>
            </a:r>
            <a:endParaRPr sz="1071" dirty="0">
              <a:latin typeface="Arial"/>
              <a:cs typeface="Arial"/>
            </a:endParaRPr>
          </a:p>
          <a:p>
            <a:pPr marL="455161" indent="-220160" algn="just">
              <a:spcBef>
                <a:spcPts val="404"/>
              </a:spcBef>
              <a:buAutoNum type="alphaLcPeriod" startAt="3"/>
              <a:tabLst>
                <a:tab pos="455161" algn="l"/>
              </a:tabLst>
            </a:pPr>
            <a:r>
              <a:rPr sz="1071" spc="-10" dirty="0">
                <a:latin typeface="Arial"/>
                <a:cs typeface="Arial"/>
              </a:rPr>
              <a:t>Evaporators</a:t>
            </a:r>
            <a:r>
              <a:rPr sz="1071" spc="-44" dirty="0">
                <a:latin typeface="Arial"/>
                <a:cs typeface="Arial"/>
              </a:rPr>
              <a:t> </a:t>
            </a:r>
            <a:r>
              <a:rPr sz="1071" dirty="0">
                <a:latin typeface="Arial"/>
                <a:cs typeface="Arial"/>
              </a:rPr>
              <a:t>will</a:t>
            </a:r>
            <a:r>
              <a:rPr sz="1071" spc="-39" dirty="0">
                <a:latin typeface="Arial"/>
                <a:cs typeface="Arial"/>
              </a:rPr>
              <a:t> </a:t>
            </a:r>
            <a:r>
              <a:rPr sz="1071" dirty="0">
                <a:latin typeface="Arial"/>
                <a:cs typeface="Arial"/>
              </a:rPr>
              <a:t>sometimes</a:t>
            </a:r>
            <a:r>
              <a:rPr sz="1071" spc="-39" dirty="0">
                <a:latin typeface="Arial"/>
                <a:cs typeface="Arial"/>
              </a:rPr>
              <a:t> </a:t>
            </a:r>
            <a:r>
              <a:rPr sz="1071" dirty="0">
                <a:latin typeface="Arial"/>
                <a:cs typeface="Arial"/>
              </a:rPr>
              <a:t>develop</a:t>
            </a:r>
            <a:r>
              <a:rPr sz="1071" spc="-39" dirty="0">
                <a:latin typeface="Arial"/>
                <a:cs typeface="Arial"/>
              </a:rPr>
              <a:t> </a:t>
            </a:r>
            <a:r>
              <a:rPr sz="1071" dirty="0">
                <a:latin typeface="Arial"/>
                <a:cs typeface="Arial"/>
              </a:rPr>
              <a:t>leaks</a:t>
            </a:r>
            <a:r>
              <a:rPr sz="1071" spc="-39" dirty="0">
                <a:latin typeface="Arial"/>
                <a:cs typeface="Arial"/>
              </a:rPr>
              <a:t> </a:t>
            </a:r>
            <a:r>
              <a:rPr sz="1071" dirty="0">
                <a:latin typeface="Arial"/>
                <a:cs typeface="Arial"/>
              </a:rPr>
              <a:t>due</a:t>
            </a:r>
            <a:r>
              <a:rPr sz="1071" spc="-44"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corrosion.</a:t>
            </a:r>
            <a:r>
              <a:rPr sz="1071" spc="-44" dirty="0">
                <a:latin typeface="Arial"/>
                <a:cs typeface="Arial"/>
              </a:rPr>
              <a:t> </a:t>
            </a:r>
            <a:r>
              <a:rPr sz="1071" dirty="0">
                <a:latin typeface="Arial"/>
                <a:cs typeface="Arial"/>
              </a:rPr>
              <a:t>Look</a:t>
            </a:r>
            <a:r>
              <a:rPr sz="1071" spc="-39" dirty="0">
                <a:latin typeface="Arial"/>
                <a:cs typeface="Arial"/>
              </a:rPr>
              <a:t> </a:t>
            </a:r>
            <a:r>
              <a:rPr sz="1071" dirty="0">
                <a:latin typeface="Arial"/>
                <a:cs typeface="Arial"/>
              </a:rPr>
              <a:t>for</a:t>
            </a:r>
            <a:r>
              <a:rPr sz="1071" spc="-39" dirty="0">
                <a:latin typeface="Arial"/>
                <a:cs typeface="Arial"/>
              </a:rPr>
              <a:t> </a:t>
            </a:r>
            <a:r>
              <a:rPr sz="1071" spc="-10" dirty="0">
                <a:latin typeface="Arial"/>
                <a:cs typeface="Arial"/>
              </a:rPr>
              <a:t>evidence</a:t>
            </a:r>
            <a:r>
              <a:rPr sz="1071" spc="-39"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oil</a:t>
            </a:r>
            <a:r>
              <a:rPr sz="1071" spc="-44" dirty="0">
                <a:latin typeface="Arial"/>
                <a:cs typeface="Arial"/>
              </a:rPr>
              <a:t> </a:t>
            </a:r>
            <a:r>
              <a:rPr sz="1071" dirty="0">
                <a:latin typeface="Arial"/>
                <a:cs typeface="Arial"/>
              </a:rPr>
              <a:t>at</a:t>
            </a:r>
            <a:r>
              <a:rPr sz="1071" spc="-39" dirty="0">
                <a:latin typeface="Arial"/>
                <a:cs typeface="Arial"/>
              </a:rPr>
              <a:t> </a:t>
            </a:r>
            <a:r>
              <a:rPr sz="1071" spc="-24" dirty="0">
                <a:latin typeface="Arial"/>
                <a:cs typeface="Arial"/>
              </a:rPr>
              <a:t>the</a:t>
            </a:r>
            <a:endParaRPr sz="1071" dirty="0">
              <a:latin typeface="Arial"/>
              <a:cs typeface="Arial"/>
            </a:endParaRPr>
          </a:p>
          <a:p>
            <a:pPr marL="457636" marR="8658" algn="just">
              <a:lnSpc>
                <a:spcPct val="143700"/>
              </a:lnSpc>
            </a:pPr>
            <a:r>
              <a:rPr sz="1071" dirty="0">
                <a:latin typeface="Arial"/>
                <a:cs typeface="Arial"/>
              </a:rPr>
              <a:t>bottom</a:t>
            </a:r>
            <a:r>
              <a:rPr sz="1071" spc="58" dirty="0">
                <a:latin typeface="Arial"/>
                <a:cs typeface="Arial"/>
              </a:rPr>
              <a:t> </a:t>
            </a:r>
            <a:r>
              <a:rPr sz="1071" dirty="0">
                <a:latin typeface="Arial"/>
                <a:cs typeface="Arial"/>
              </a:rPr>
              <a:t>of</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evaporator</a:t>
            </a:r>
            <a:r>
              <a:rPr sz="1071" spc="63" dirty="0">
                <a:latin typeface="Arial"/>
                <a:cs typeface="Arial"/>
              </a:rPr>
              <a:t> </a:t>
            </a:r>
            <a:r>
              <a:rPr sz="1071" dirty="0">
                <a:latin typeface="Arial"/>
                <a:cs typeface="Arial"/>
              </a:rPr>
              <a:t>housing</a:t>
            </a:r>
            <a:r>
              <a:rPr sz="1071" spc="68" dirty="0">
                <a:latin typeface="Arial"/>
                <a:cs typeface="Arial"/>
              </a:rPr>
              <a:t> </a:t>
            </a:r>
            <a:r>
              <a:rPr sz="1071" dirty="0">
                <a:latin typeface="Arial"/>
                <a:cs typeface="Arial"/>
              </a:rPr>
              <a:t>and</a:t>
            </a:r>
            <a:r>
              <a:rPr sz="1071" spc="68" dirty="0">
                <a:latin typeface="Arial"/>
                <a:cs typeface="Arial"/>
              </a:rPr>
              <a:t> </a:t>
            </a:r>
            <a:r>
              <a:rPr sz="1071" dirty="0">
                <a:latin typeface="Arial"/>
                <a:cs typeface="Arial"/>
              </a:rPr>
              <a:t>at</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drain</a:t>
            </a:r>
            <a:r>
              <a:rPr sz="1071" spc="63" dirty="0">
                <a:latin typeface="Arial"/>
                <a:cs typeface="Arial"/>
              </a:rPr>
              <a:t> </a:t>
            </a:r>
            <a:r>
              <a:rPr sz="1071" dirty="0">
                <a:latin typeface="Arial"/>
                <a:cs typeface="Arial"/>
              </a:rPr>
              <a:t>hole</a:t>
            </a:r>
            <a:r>
              <a:rPr sz="1071" spc="68" dirty="0">
                <a:latin typeface="Arial"/>
                <a:cs typeface="Arial"/>
              </a:rPr>
              <a:t> </a:t>
            </a:r>
            <a:r>
              <a:rPr sz="1071" dirty="0">
                <a:latin typeface="Arial"/>
                <a:cs typeface="Arial"/>
              </a:rPr>
              <a:t>or</a:t>
            </a:r>
            <a:r>
              <a:rPr sz="1071" spc="63" dirty="0">
                <a:latin typeface="Arial"/>
                <a:cs typeface="Arial"/>
              </a:rPr>
              <a:t> </a:t>
            </a:r>
            <a:r>
              <a:rPr sz="1071" dirty="0">
                <a:latin typeface="Arial"/>
                <a:cs typeface="Arial"/>
              </a:rPr>
              <a:t>tube.</a:t>
            </a:r>
            <a:r>
              <a:rPr sz="1071" spc="63" dirty="0">
                <a:latin typeface="Arial"/>
                <a:cs typeface="Arial"/>
              </a:rPr>
              <a:t> </a:t>
            </a:r>
            <a:r>
              <a:rPr sz="1071" dirty="0">
                <a:latin typeface="Arial"/>
                <a:cs typeface="Arial"/>
              </a:rPr>
              <a:t>Small</a:t>
            </a:r>
            <a:r>
              <a:rPr sz="1071" spc="68" dirty="0">
                <a:latin typeface="Arial"/>
                <a:cs typeface="Arial"/>
              </a:rPr>
              <a:t> </a:t>
            </a:r>
            <a:r>
              <a:rPr sz="1071" dirty="0">
                <a:latin typeface="Arial"/>
                <a:cs typeface="Arial"/>
              </a:rPr>
              <a:t>evaporator</a:t>
            </a:r>
            <a:r>
              <a:rPr sz="1071" spc="63" dirty="0">
                <a:latin typeface="Arial"/>
                <a:cs typeface="Arial"/>
              </a:rPr>
              <a:t> </a:t>
            </a:r>
            <a:r>
              <a:rPr sz="1071" spc="-10" dirty="0">
                <a:latin typeface="Arial"/>
                <a:cs typeface="Arial"/>
              </a:rPr>
              <a:t>leaks </a:t>
            </a:r>
            <a:r>
              <a:rPr sz="1071" dirty="0">
                <a:latin typeface="Arial"/>
                <a:cs typeface="Arial"/>
              </a:rPr>
              <a:t>will</a:t>
            </a:r>
            <a:r>
              <a:rPr sz="1071" spc="-19" dirty="0">
                <a:latin typeface="Arial"/>
                <a:cs typeface="Arial"/>
              </a:rPr>
              <a:t> </a:t>
            </a:r>
            <a:r>
              <a:rPr sz="1071" dirty="0">
                <a:latin typeface="Arial"/>
                <a:cs typeface="Arial"/>
              </a:rPr>
              <a:t>require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use</a:t>
            </a:r>
            <a:r>
              <a:rPr sz="1071" spc="-15"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leak</a:t>
            </a:r>
            <a:r>
              <a:rPr sz="1071" spc="-19" dirty="0">
                <a:latin typeface="Arial"/>
                <a:cs typeface="Arial"/>
              </a:rPr>
              <a:t> </a:t>
            </a:r>
            <a:r>
              <a:rPr sz="1071" spc="-10" dirty="0">
                <a:latin typeface="Arial"/>
                <a:cs typeface="Arial"/>
              </a:rPr>
              <a:t>detector.</a:t>
            </a:r>
            <a:endParaRPr sz="1071" dirty="0">
              <a:latin typeface="Arial"/>
              <a:cs typeface="Arial"/>
            </a:endParaRPr>
          </a:p>
          <a:p>
            <a:pPr marL="12369" marR="5566" algn="just">
              <a:lnSpc>
                <a:spcPct val="143700"/>
              </a:lnSpc>
              <a:spcBef>
                <a:spcPts val="589"/>
              </a:spcBef>
            </a:pPr>
            <a:r>
              <a:rPr sz="1071" b="1" dirty="0">
                <a:latin typeface="Arial"/>
                <a:cs typeface="Arial"/>
              </a:rPr>
              <a:t>Solution:</a:t>
            </a:r>
            <a:r>
              <a:rPr sz="1071" b="1" spc="380" dirty="0">
                <a:latin typeface="Arial"/>
                <a:cs typeface="Arial"/>
              </a:rPr>
              <a:t> </a:t>
            </a:r>
            <a:r>
              <a:rPr sz="1071" dirty="0">
                <a:latin typeface="Arial"/>
                <a:cs typeface="Arial"/>
              </a:rPr>
              <a:t>It’s</a:t>
            </a:r>
            <a:r>
              <a:rPr sz="1071" spc="385" dirty="0">
                <a:latin typeface="Arial"/>
                <a:cs typeface="Arial"/>
              </a:rPr>
              <a:t> </a:t>
            </a:r>
            <a:r>
              <a:rPr sz="1071" dirty="0">
                <a:latin typeface="Arial"/>
                <a:cs typeface="Arial"/>
              </a:rPr>
              <a:t>sometimes</a:t>
            </a:r>
            <a:r>
              <a:rPr sz="1071" spc="380" dirty="0">
                <a:latin typeface="Arial"/>
                <a:cs typeface="Arial"/>
              </a:rPr>
              <a:t> </a:t>
            </a:r>
            <a:r>
              <a:rPr sz="1071" dirty="0">
                <a:latin typeface="Arial"/>
                <a:cs typeface="Arial"/>
              </a:rPr>
              <a:t>possible</a:t>
            </a:r>
            <a:r>
              <a:rPr sz="1071" spc="380" dirty="0">
                <a:latin typeface="Arial"/>
                <a:cs typeface="Arial"/>
              </a:rPr>
              <a:t> </a:t>
            </a:r>
            <a:r>
              <a:rPr sz="1071" dirty="0">
                <a:latin typeface="Arial"/>
                <a:cs typeface="Arial"/>
              </a:rPr>
              <a:t>to</a:t>
            </a:r>
            <a:r>
              <a:rPr sz="1071" spc="385" dirty="0">
                <a:latin typeface="Arial"/>
                <a:cs typeface="Arial"/>
              </a:rPr>
              <a:t> </a:t>
            </a:r>
            <a:r>
              <a:rPr sz="1071" dirty="0">
                <a:latin typeface="Arial"/>
                <a:cs typeface="Arial"/>
              </a:rPr>
              <a:t>see</a:t>
            </a:r>
            <a:r>
              <a:rPr sz="1071" spc="380" dirty="0">
                <a:latin typeface="Arial"/>
                <a:cs typeface="Arial"/>
              </a:rPr>
              <a:t> </a:t>
            </a:r>
            <a:r>
              <a:rPr sz="1071" dirty="0">
                <a:latin typeface="Arial"/>
                <a:cs typeface="Arial"/>
              </a:rPr>
              <a:t>an</a:t>
            </a:r>
            <a:r>
              <a:rPr sz="1071" spc="380" dirty="0">
                <a:latin typeface="Arial"/>
                <a:cs typeface="Arial"/>
              </a:rPr>
              <a:t> </a:t>
            </a:r>
            <a:r>
              <a:rPr sz="1071" dirty="0">
                <a:latin typeface="Arial"/>
                <a:cs typeface="Arial"/>
              </a:rPr>
              <a:t>oily</a:t>
            </a:r>
            <a:r>
              <a:rPr sz="1071" spc="380" dirty="0">
                <a:latin typeface="Arial"/>
                <a:cs typeface="Arial"/>
              </a:rPr>
              <a:t> </a:t>
            </a:r>
            <a:r>
              <a:rPr sz="1071" dirty="0">
                <a:latin typeface="Arial"/>
                <a:cs typeface="Arial"/>
              </a:rPr>
              <a:t>substance</a:t>
            </a:r>
            <a:r>
              <a:rPr sz="1071" spc="385" dirty="0">
                <a:latin typeface="Arial"/>
                <a:cs typeface="Arial"/>
              </a:rPr>
              <a:t> </a:t>
            </a:r>
            <a:r>
              <a:rPr sz="1071" dirty="0">
                <a:latin typeface="Arial"/>
                <a:cs typeface="Arial"/>
              </a:rPr>
              <a:t>accumulating</a:t>
            </a:r>
            <a:r>
              <a:rPr sz="1071" spc="380" dirty="0">
                <a:latin typeface="Arial"/>
                <a:cs typeface="Arial"/>
              </a:rPr>
              <a:t> </a:t>
            </a:r>
            <a:r>
              <a:rPr sz="1071" dirty="0">
                <a:latin typeface="Arial"/>
                <a:cs typeface="Arial"/>
              </a:rPr>
              <a:t>around</a:t>
            </a:r>
            <a:r>
              <a:rPr sz="1071" spc="385" dirty="0">
                <a:latin typeface="Arial"/>
                <a:cs typeface="Arial"/>
              </a:rPr>
              <a:t> </a:t>
            </a:r>
            <a:r>
              <a:rPr sz="1071" spc="-10" dirty="0">
                <a:latin typeface="Arial"/>
                <a:cs typeface="Arial"/>
              </a:rPr>
              <a:t>these </a:t>
            </a:r>
            <a:r>
              <a:rPr sz="1071" dirty="0">
                <a:latin typeface="Arial"/>
                <a:cs typeface="Arial"/>
              </a:rPr>
              <a:t>connections,</a:t>
            </a:r>
            <a:r>
              <a:rPr sz="1071" spc="209" dirty="0">
                <a:latin typeface="Arial"/>
                <a:cs typeface="Arial"/>
              </a:rPr>
              <a:t> </a:t>
            </a:r>
            <a:r>
              <a:rPr sz="1071" dirty="0">
                <a:latin typeface="Arial"/>
                <a:cs typeface="Arial"/>
              </a:rPr>
              <a:t>which</a:t>
            </a:r>
            <a:r>
              <a:rPr sz="1071" spc="209" dirty="0">
                <a:latin typeface="Arial"/>
                <a:cs typeface="Arial"/>
              </a:rPr>
              <a:t> </a:t>
            </a:r>
            <a:r>
              <a:rPr sz="1071" dirty="0">
                <a:latin typeface="Arial"/>
                <a:cs typeface="Arial"/>
              </a:rPr>
              <a:t>is</a:t>
            </a:r>
            <a:r>
              <a:rPr sz="1071" spc="209" dirty="0">
                <a:latin typeface="Arial"/>
                <a:cs typeface="Arial"/>
              </a:rPr>
              <a:t> </a:t>
            </a:r>
            <a:r>
              <a:rPr sz="1071" dirty="0">
                <a:latin typeface="Arial"/>
                <a:cs typeface="Arial"/>
              </a:rPr>
              <a:t>likely</a:t>
            </a:r>
            <a:r>
              <a:rPr sz="1071" spc="209" dirty="0">
                <a:latin typeface="Arial"/>
                <a:cs typeface="Arial"/>
              </a:rPr>
              <a:t> </a:t>
            </a:r>
            <a:r>
              <a:rPr sz="1071" dirty="0">
                <a:latin typeface="Arial"/>
                <a:cs typeface="Arial"/>
              </a:rPr>
              <a:t>the</a:t>
            </a:r>
            <a:r>
              <a:rPr sz="1071" spc="209" dirty="0">
                <a:latin typeface="Arial"/>
                <a:cs typeface="Arial"/>
              </a:rPr>
              <a:t> </a:t>
            </a:r>
            <a:r>
              <a:rPr sz="1071" dirty="0">
                <a:latin typeface="Arial"/>
                <a:cs typeface="Arial"/>
              </a:rPr>
              <a:t>source</a:t>
            </a:r>
            <a:r>
              <a:rPr sz="1071" spc="209" dirty="0">
                <a:latin typeface="Arial"/>
                <a:cs typeface="Arial"/>
              </a:rPr>
              <a:t> </a:t>
            </a:r>
            <a:r>
              <a:rPr sz="1071" dirty="0">
                <a:latin typeface="Arial"/>
                <a:cs typeface="Arial"/>
              </a:rPr>
              <a:t>of</a:t>
            </a:r>
            <a:r>
              <a:rPr sz="1071" spc="209" dirty="0">
                <a:latin typeface="Arial"/>
                <a:cs typeface="Arial"/>
              </a:rPr>
              <a:t> </a:t>
            </a:r>
            <a:r>
              <a:rPr sz="1071" dirty="0">
                <a:latin typeface="Arial"/>
                <a:cs typeface="Arial"/>
              </a:rPr>
              <a:t>the</a:t>
            </a:r>
            <a:r>
              <a:rPr sz="1071" spc="209" dirty="0">
                <a:latin typeface="Arial"/>
                <a:cs typeface="Arial"/>
              </a:rPr>
              <a:t> </a:t>
            </a:r>
            <a:r>
              <a:rPr sz="1071" dirty="0">
                <a:latin typeface="Arial"/>
                <a:cs typeface="Arial"/>
              </a:rPr>
              <a:t>leak.</a:t>
            </a:r>
            <a:r>
              <a:rPr sz="1071" spc="209" dirty="0">
                <a:latin typeface="Arial"/>
                <a:cs typeface="Arial"/>
              </a:rPr>
              <a:t> </a:t>
            </a:r>
            <a:r>
              <a:rPr sz="1071" dirty="0">
                <a:latin typeface="Arial"/>
                <a:cs typeface="Arial"/>
              </a:rPr>
              <a:t>You</a:t>
            </a:r>
            <a:r>
              <a:rPr sz="1071" spc="209" dirty="0">
                <a:latin typeface="Arial"/>
                <a:cs typeface="Arial"/>
              </a:rPr>
              <a:t> </a:t>
            </a:r>
            <a:r>
              <a:rPr sz="1071" dirty="0">
                <a:latin typeface="Arial"/>
                <a:cs typeface="Arial"/>
              </a:rPr>
              <a:t>or</a:t>
            </a:r>
            <a:r>
              <a:rPr sz="1071" spc="205" dirty="0">
                <a:latin typeface="Arial"/>
                <a:cs typeface="Arial"/>
              </a:rPr>
              <a:t> </a:t>
            </a:r>
            <a:r>
              <a:rPr sz="1071" dirty="0">
                <a:latin typeface="Arial"/>
                <a:cs typeface="Arial"/>
              </a:rPr>
              <a:t>a</a:t>
            </a:r>
            <a:r>
              <a:rPr sz="1071" spc="209" dirty="0">
                <a:latin typeface="Arial"/>
                <a:cs typeface="Arial"/>
              </a:rPr>
              <a:t> </a:t>
            </a:r>
            <a:r>
              <a:rPr sz="1071" dirty="0">
                <a:latin typeface="Arial"/>
                <a:cs typeface="Arial"/>
              </a:rPr>
              <a:t>technician</a:t>
            </a:r>
            <a:r>
              <a:rPr sz="1071" spc="209" dirty="0">
                <a:latin typeface="Arial"/>
                <a:cs typeface="Arial"/>
              </a:rPr>
              <a:t> </a:t>
            </a:r>
            <a:r>
              <a:rPr sz="1071" dirty="0">
                <a:latin typeface="Arial"/>
                <a:cs typeface="Arial"/>
              </a:rPr>
              <a:t>can</a:t>
            </a:r>
            <a:r>
              <a:rPr sz="1071" spc="209" dirty="0">
                <a:latin typeface="Arial"/>
                <a:cs typeface="Arial"/>
              </a:rPr>
              <a:t> </a:t>
            </a:r>
            <a:r>
              <a:rPr sz="1071" dirty="0">
                <a:latin typeface="Arial"/>
                <a:cs typeface="Arial"/>
              </a:rPr>
              <a:t>use</a:t>
            </a:r>
            <a:r>
              <a:rPr sz="1071" spc="209" dirty="0">
                <a:latin typeface="Arial"/>
                <a:cs typeface="Arial"/>
              </a:rPr>
              <a:t> </a:t>
            </a:r>
            <a:r>
              <a:rPr sz="1071" dirty="0">
                <a:latin typeface="Arial"/>
                <a:cs typeface="Arial"/>
              </a:rPr>
              <a:t>a</a:t>
            </a:r>
            <a:r>
              <a:rPr sz="1071" spc="209" dirty="0">
                <a:latin typeface="Arial"/>
                <a:cs typeface="Arial"/>
              </a:rPr>
              <a:t> </a:t>
            </a:r>
            <a:r>
              <a:rPr sz="1071" spc="-10" dirty="0">
                <a:latin typeface="Arial"/>
                <a:cs typeface="Arial"/>
              </a:rPr>
              <a:t>sealant </a:t>
            </a:r>
            <a:r>
              <a:rPr sz="1071" dirty="0">
                <a:latin typeface="Arial"/>
                <a:cs typeface="Arial"/>
              </a:rPr>
              <a:t>(specifically</a:t>
            </a:r>
            <a:r>
              <a:rPr sz="1071" spc="-24" dirty="0">
                <a:latin typeface="Arial"/>
                <a:cs typeface="Arial"/>
              </a:rPr>
              <a:t> </a:t>
            </a:r>
            <a:r>
              <a:rPr sz="1071" dirty="0">
                <a:latin typeface="Arial"/>
                <a:cs typeface="Arial"/>
              </a:rPr>
              <a:t>designed</a:t>
            </a:r>
            <a:r>
              <a:rPr sz="1071" spc="-24"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conditioning</a:t>
            </a:r>
            <a:r>
              <a:rPr sz="1071" spc="-19" dirty="0">
                <a:latin typeface="Arial"/>
                <a:cs typeface="Arial"/>
              </a:rPr>
              <a:t> </a:t>
            </a:r>
            <a:r>
              <a:rPr sz="1071" dirty="0">
                <a:latin typeface="Arial"/>
                <a:cs typeface="Arial"/>
              </a:rPr>
              <a:t>units)</a:t>
            </a:r>
            <a:r>
              <a:rPr sz="1071" spc="-24" dirty="0">
                <a:latin typeface="Arial"/>
                <a:cs typeface="Arial"/>
              </a:rPr>
              <a:t> </a:t>
            </a:r>
            <a:r>
              <a:rPr sz="1071" dirty="0">
                <a:latin typeface="Arial"/>
                <a:cs typeface="Arial"/>
              </a:rPr>
              <a:t>found</a:t>
            </a:r>
            <a:r>
              <a:rPr sz="1071" spc="-24"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most</a:t>
            </a:r>
            <a:r>
              <a:rPr sz="1071" spc="-24" dirty="0">
                <a:latin typeface="Arial"/>
                <a:cs typeface="Arial"/>
              </a:rPr>
              <a:t> </a:t>
            </a:r>
            <a:r>
              <a:rPr sz="1071" dirty="0">
                <a:latin typeface="Arial"/>
                <a:cs typeface="Arial"/>
              </a:rPr>
              <a:t>auto</a:t>
            </a:r>
            <a:r>
              <a:rPr sz="1071" spc="-24" dirty="0">
                <a:latin typeface="Arial"/>
                <a:cs typeface="Arial"/>
              </a:rPr>
              <a:t> </a:t>
            </a:r>
            <a:r>
              <a:rPr sz="1071" dirty="0">
                <a:latin typeface="Arial"/>
                <a:cs typeface="Arial"/>
              </a:rPr>
              <a:t>parts</a:t>
            </a:r>
            <a:r>
              <a:rPr sz="1071" spc="-19" dirty="0">
                <a:latin typeface="Arial"/>
                <a:cs typeface="Arial"/>
              </a:rPr>
              <a:t> </a:t>
            </a:r>
            <a:r>
              <a:rPr sz="1071" dirty="0">
                <a:latin typeface="Arial"/>
                <a:cs typeface="Arial"/>
              </a:rPr>
              <a:t>stores</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close</a:t>
            </a:r>
            <a:r>
              <a:rPr sz="1071" spc="-24"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leak. </a:t>
            </a:r>
            <a:r>
              <a:rPr sz="1071" dirty="0">
                <a:latin typeface="Arial"/>
                <a:cs typeface="Arial"/>
              </a:rPr>
              <a:t>Most</a:t>
            </a:r>
            <a:r>
              <a:rPr sz="1071" spc="-49" dirty="0">
                <a:latin typeface="Arial"/>
                <a:cs typeface="Arial"/>
              </a:rPr>
              <a:t> </a:t>
            </a:r>
            <a:r>
              <a:rPr sz="1071" dirty="0">
                <a:latin typeface="Arial"/>
                <a:cs typeface="Arial"/>
              </a:rPr>
              <a:t>leak</a:t>
            </a:r>
            <a:r>
              <a:rPr sz="1071" spc="-44" dirty="0">
                <a:latin typeface="Arial"/>
                <a:cs typeface="Arial"/>
              </a:rPr>
              <a:t> </a:t>
            </a:r>
            <a:r>
              <a:rPr sz="1071" dirty="0">
                <a:latin typeface="Arial"/>
                <a:cs typeface="Arial"/>
              </a:rPr>
              <a:t>repairs</a:t>
            </a:r>
            <a:r>
              <a:rPr sz="1071" spc="-44" dirty="0">
                <a:latin typeface="Arial"/>
                <a:cs typeface="Arial"/>
              </a:rPr>
              <a:t> </a:t>
            </a:r>
            <a:r>
              <a:rPr sz="1071" dirty="0">
                <a:latin typeface="Arial"/>
                <a:cs typeface="Arial"/>
              </a:rPr>
              <a:t>involve</a:t>
            </a:r>
            <a:r>
              <a:rPr sz="1071" spc="-49" dirty="0">
                <a:latin typeface="Arial"/>
                <a:cs typeface="Arial"/>
              </a:rPr>
              <a:t> </a:t>
            </a:r>
            <a:r>
              <a:rPr sz="1071" dirty="0">
                <a:latin typeface="Arial"/>
                <a:cs typeface="Arial"/>
              </a:rPr>
              <a:t>replacing</a:t>
            </a:r>
            <a:r>
              <a:rPr sz="1071" spc="-44" dirty="0">
                <a:latin typeface="Arial"/>
                <a:cs typeface="Arial"/>
              </a:rPr>
              <a:t> </a:t>
            </a:r>
            <a:r>
              <a:rPr sz="1071" spc="-10" dirty="0">
                <a:latin typeface="Arial"/>
                <a:cs typeface="Arial"/>
              </a:rPr>
              <a:t>O-</a:t>
            </a:r>
            <a:r>
              <a:rPr sz="1071" dirty="0">
                <a:latin typeface="Arial"/>
                <a:cs typeface="Arial"/>
              </a:rPr>
              <a:t>rings,</a:t>
            </a:r>
            <a:r>
              <a:rPr sz="1071" spc="-49" dirty="0">
                <a:latin typeface="Arial"/>
                <a:cs typeface="Arial"/>
              </a:rPr>
              <a:t> </a:t>
            </a:r>
            <a:r>
              <a:rPr sz="1071" dirty="0">
                <a:latin typeface="Arial"/>
                <a:cs typeface="Arial"/>
              </a:rPr>
              <a:t>seals,</a:t>
            </a:r>
            <a:r>
              <a:rPr sz="1071" spc="-44" dirty="0">
                <a:latin typeface="Arial"/>
                <a:cs typeface="Arial"/>
              </a:rPr>
              <a:t> </a:t>
            </a:r>
            <a:r>
              <a:rPr sz="1071" dirty="0">
                <a:latin typeface="Arial"/>
                <a:cs typeface="Arial"/>
              </a:rPr>
              <a:t>or</a:t>
            </a:r>
            <a:r>
              <a:rPr sz="1071" spc="-44" dirty="0">
                <a:latin typeface="Arial"/>
                <a:cs typeface="Arial"/>
              </a:rPr>
              <a:t> </a:t>
            </a:r>
            <a:r>
              <a:rPr sz="1071" dirty="0">
                <a:latin typeface="Arial"/>
                <a:cs typeface="Arial"/>
              </a:rPr>
              <a:t>hoses.</a:t>
            </a:r>
            <a:r>
              <a:rPr sz="1071" spc="-44" dirty="0">
                <a:latin typeface="Arial"/>
                <a:cs typeface="Arial"/>
              </a:rPr>
              <a:t> </a:t>
            </a:r>
            <a:r>
              <a:rPr sz="1071" dirty="0">
                <a:latin typeface="Arial"/>
                <a:cs typeface="Arial"/>
              </a:rPr>
              <a:t>But</a:t>
            </a:r>
            <a:r>
              <a:rPr sz="1071" spc="-44" dirty="0">
                <a:latin typeface="Arial"/>
                <a:cs typeface="Arial"/>
              </a:rPr>
              <a:t> </a:t>
            </a:r>
            <a:r>
              <a:rPr sz="1071" dirty="0">
                <a:latin typeface="Arial"/>
                <a:cs typeface="Arial"/>
              </a:rPr>
              <a:t>if</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evaporator</a:t>
            </a:r>
            <a:r>
              <a:rPr sz="1071" spc="-44" dirty="0">
                <a:latin typeface="Arial"/>
                <a:cs typeface="Arial"/>
              </a:rPr>
              <a:t> </a:t>
            </a:r>
            <a:r>
              <a:rPr sz="1071" dirty="0">
                <a:latin typeface="Arial"/>
                <a:cs typeface="Arial"/>
              </a:rPr>
              <a:t>or</a:t>
            </a:r>
            <a:r>
              <a:rPr sz="1071" spc="-44" dirty="0">
                <a:latin typeface="Arial"/>
                <a:cs typeface="Arial"/>
              </a:rPr>
              <a:t> </a:t>
            </a:r>
            <a:r>
              <a:rPr sz="1071" dirty="0">
                <a:latin typeface="Arial"/>
                <a:cs typeface="Arial"/>
              </a:rPr>
              <a:t>condenser</a:t>
            </a:r>
            <a:r>
              <a:rPr sz="1071" spc="-44" dirty="0">
                <a:latin typeface="Arial"/>
                <a:cs typeface="Arial"/>
              </a:rPr>
              <a:t> </a:t>
            </a:r>
            <a:r>
              <a:rPr sz="1071" spc="-24" dirty="0">
                <a:latin typeface="Arial"/>
                <a:cs typeface="Arial"/>
              </a:rPr>
              <a:t>is </a:t>
            </a:r>
            <a:r>
              <a:rPr sz="1071" dirty="0">
                <a:latin typeface="Arial"/>
                <a:cs typeface="Arial"/>
              </a:rPr>
              <a:t>leaking,</a:t>
            </a:r>
            <a:r>
              <a:rPr sz="1071" spc="88" dirty="0">
                <a:latin typeface="Arial"/>
                <a:cs typeface="Arial"/>
              </a:rPr>
              <a:t> </a:t>
            </a:r>
            <a:r>
              <a:rPr sz="1071" dirty="0">
                <a:latin typeface="Arial"/>
                <a:cs typeface="Arial"/>
              </a:rPr>
              <a:t>repairs</a:t>
            </a:r>
            <a:r>
              <a:rPr sz="1071" spc="88" dirty="0">
                <a:latin typeface="Arial"/>
                <a:cs typeface="Arial"/>
              </a:rPr>
              <a:t> </a:t>
            </a:r>
            <a:r>
              <a:rPr sz="1071" dirty="0">
                <a:latin typeface="Arial"/>
                <a:cs typeface="Arial"/>
              </a:rPr>
              <a:t>can</a:t>
            </a:r>
            <a:r>
              <a:rPr sz="1071" spc="88" dirty="0">
                <a:latin typeface="Arial"/>
                <a:cs typeface="Arial"/>
              </a:rPr>
              <a:t> </a:t>
            </a:r>
            <a:r>
              <a:rPr sz="1071" dirty="0">
                <a:latin typeface="Arial"/>
                <a:cs typeface="Arial"/>
              </a:rPr>
              <a:t>be</a:t>
            </a:r>
            <a:r>
              <a:rPr sz="1071" spc="83" dirty="0">
                <a:latin typeface="Arial"/>
                <a:cs typeface="Arial"/>
              </a:rPr>
              <a:t> </a:t>
            </a:r>
            <a:r>
              <a:rPr sz="1071" dirty="0">
                <a:latin typeface="Arial"/>
                <a:cs typeface="Arial"/>
              </a:rPr>
              <a:t>expensive.</a:t>
            </a:r>
            <a:r>
              <a:rPr sz="1071" spc="88" dirty="0">
                <a:latin typeface="Arial"/>
                <a:cs typeface="Arial"/>
              </a:rPr>
              <a:t> </a:t>
            </a:r>
            <a:r>
              <a:rPr sz="1071" dirty="0">
                <a:latin typeface="Arial"/>
                <a:cs typeface="Arial"/>
              </a:rPr>
              <a:t>Replacing</a:t>
            </a:r>
            <a:r>
              <a:rPr sz="1071" spc="88" dirty="0">
                <a:latin typeface="Arial"/>
                <a:cs typeface="Arial"/>
              </a:rPr>
              <a:t> </a:t>
            </a:r>
            <a:r>
              <a:rPr sz="1071" dirty="0">
                <a:latin typeface="Arial"/>
                <a:cs typeface="Arial"/>
              </a:rPr>
              <a:t>a</a:t>
            </a:r>
            <a:r>
              <a:rPr sz="1071" spc="88" dirty="0">
                <a:latin typeface="Arial"/>
                <a:cs typeface="Arial"/>
              </a:rPr>
              <a:t> </a:t>
            </a:r>
            <a:r>
              <a:rPr sz="1071" dirty="0">
                <a:latin typeface="Arial"/>
                <a:cs typeface="Arial"/>
              </a:rPr>
              <a:t>leaky</a:t>
            </a:r>
            <a:r>
              <a:rPr sz="1071" spc="83" dirty="0">
                <a:latin typeface="Arial"/>
                <a:cs typeface="Arial"/>
              </a:rPr>
              <a:t> </a:t>
            </a:r>
            <a:r>
              <a:rPr sz="1071" dirty="0">
                <a:latin typeface="Arial"/>
                <a:cs typeface="Arial"/>
              </a:rPr>
              <a:t>evaporator</a:t>
            </a:r>
            <a:r>
              <a:rPr sz="1071" spc="93" dirty="0">
                <a:latin typeface="Arial"/>
                <a:cs typeface="Arial"/>
              </a:rPr>
              <a:t> </a:t>
            </a:r>
            <a:r>
              <a:rPr sz="1071" dirty="0">
                <a:latin typeface="Arial"/>
                <a:cs typeface="Arial"/>
              </a:rPr>
              <a:t>core</a:t>
            </a:r>
            <a:r>
              <a:rPr sz="1071" spc="83" dirty="0">
                <a:latin typeface="Arial"/>
                <a:cs typeface="Arial"/>
              </a:rPr>
              <a:t> </a:t>
            </a:r>
            <a:r>
              <a:rPr sz="1071" dirty="0">
                <a:latin typeface="Arial"/>
                <a:cs typeface="Arial"/>
              </a:rPr>
              <a:t>usually</a:t>
            </a:r>
            <a:r>
              <a:rPr sz="1071" spc="88" dirty="0">
                <a:latin typeface="Arial"/>
                <a:cs typeface="Arial"/>
              </a:rPr>
              <a:t> </a:t>
            </a:r>
            <a:r>
              <a:rPr sz="1071" dirty="0">
                <a:latin typeface="Arial"/>
                <a:cs typeface="Arial"/>
              </a:rPr>
              <a:t>involves</a:t>
            </a:r>
            <a:r>
              <a:rPr sz="1071" spc="88" dirty="0">
                <a:latin typeface="Arial"/>
                <a:cs typeface="Arial"/>
              </a:rPr>
              <a:t> </a:t>
            </a:r>
            <a:r>
              <a:rPr sz="1071" spc="-10" dirty="0">
                <a:latin typeface="Arial"/>
                <a:cs typeface="Arial"/>
              </a:rPr>
              <a:t>tearing </a:t>
            </a:r>
            <a:r>
              <a:rPr sz="1071" dirty="0">
                <a:latin typeface="Arial"/>
                <a:cs typeface="Arial"/>
              </a:rPr>
              <a:t>apart</a:t>
            </a:r>
            <a:r>
              <a:rPr sz="1071" spc="-5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dash</a:t>
            </a:r>
            <a:r>
              <a:rPr sz="1071" spc="-54" dirty="0">
                <a:latin typeface="Arial"/>
                <a:cs typeface="Arial"/>
              </a:rPr>
              <a:t> </a:t>
            </a:r>
            <a:r>
              <a:rPr sz="1071" dirty="0">
                <a:latin typeface="Arial"/>
                <a:cs typeface="Arial"/>
              </a:rPr>
              <a:t>and</a:t>
            </a:r>
            <a:r>
              <a:rPr sz="1071" spc="-49" dirty="0">
                <a:latin typeface="Arial"/>
                <a:cs typeface="Arial"/>
              </a:rPr>
              <a:t> </a:t>
            </a:r>
            <a:r>
              <a:rPr sz="1071" spc="-10" dirty="0">
                <a:latin typeface="Arial"/>
                <a:cs typeface="Arial"/>
              </a:rPr>
              <a:t>disassembling</a:t>
            </a:r>
            <a:r>
              <a:rPr sz="1071" spc="-5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HVAC</a:t>
            </a:r>
            <a:r>
              <a:rPr sz="1071" spc="-54" dirty="0">
                <a:latin typeface="Arial"/>
                <a:cs typeface="Arial"/>
              </a:rPr>
              <a:t> </a:t>
            </a:r>
            <a:r>
              <a:rPr sz="1071" spc="-10" dirty="0">
                <a:latin typeface="Arial"/>
                <a:cs typeface="Arial"/>
              </a:rPr>
              <a:t>housing,</a:t>
            </a:r>
            <a:r>
              <a:rPr sz="1071" spc="-49" dirty="0">
                <a:latin typeface="Arial"/>
                <a:cs typeface="Arial"/>
              </a:rPr>
              <a:t> </a:t>
            </a:r>
            <a:r>
              <a:rPr sz="1071" dirty="0">
                <a:latin typeface="Arial"/>
                <a:cs typeface="Arial"/>
              </a:rPr>
              <a:t>a</a:t>
            </a:r>
            <a:r>
              <a:rPr sz="1071" spc="-54" dirty="0">
                <a:latin typeface="Arial"/>
                <a:cs typeface="Arial"/>
              </a:rPr>
              <a:t> </a:t>
            </a:r>
            <a:r>
              <a:rPr sz="1071" dirty="0">
                <a:latin typeface="Arial"/>
                <a:cs typeface="Arial"/>
              </a:rPr>
              <a:t>job</a:t>
            </a:r>
            <a:r>
              <a:rPr sz="1071" spc="-49" dirty="0">
                <a:latin typeface="Arial"/>
                <a:cs typeface="Arial"/>
              </a:rPr>
              <a:t> </a:t>
            </a:r>
            <a:r>
              <a:rPr sz="1071" dirty="0">
                <a:latin typeface="Arial"/>
                <a:cs typeface="Arial"/>
              </a:rPr>
              <a:t>that</a:t>
            </a:r>
            <a:r>
              <a:rPr sz="1071" spc="-49" dirty="0">
                <a:latin typeface="Arial"/>
                <a:cs typeface="Arial"/>
              </a:rPr>
              <a:t> </a:t>
            </a:r>
            <a:r>
              <a:rPr sz="1071" dirty="0">
                <a:latin typeface="Arial"/>
                <a:cs typeface="Arial"/>
              </a:rPr>
              <a:t>can</a:t>
            </a:r>
            <a:r>
              <a:rPr sz="1071" spc="-54" dirty="0">
                <a:latin typeface="Arial"/>
                <a:cs typeface="Arial"/>
              </a:rPr>
              <a:t> </a:t>
            </a:r>
            <a:r>
              <a:rPr sz="1071" dirty="0">
                <a:latin typeface="Arial"/>
                <a:cs typeface="Arial"/>
              </a:rPr>
              <a:t>take</a:t>
            </a:r>
            <a:r>
              <a:rPr sz="1071" spc="-49" dirty="0">
                <a:latin typeface="Arial"/>
                <a:cs typeface="Arial"/>
              </a:rPr>
              <a:t> </a:t>
            </a:r>
            <a:r>
              <a:rPr sz="1071" dirty="0">
                <a:latin typeface="Arial"/>
                <a:cs typeface="Arial"/>
              </a:rPr>
              <a:t>8</a:t>
            </a:r>
            <a:r>
              <a:rPr sz="1071" spc="-5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12</a:t>
            </a:r>
            <a:r>
              <a:rPr sz="1071" spc="-54" dirty="0">
                <a:latin typeface="Arial"/>
                <a:cs typeface="Arial"/>
              </a:rPr>
              <a:t> </a:t>
            </a:r>
            <a:r>
              <a:rPr sz="1071" dirty="0">
                <a:latin typeface="Arial"/>
                <a:cs typeface="Arial"/>
              </a:rPr>
              <a:t>hours</a:t>
            </a:r>
            <a:r>
              <a:rPr sz="1071" spc="-44" dirty="0">
                <a:latin typeface="Arial"/>
                <a:cs typeface="Arial"/>
              </a:rPr>
              <a:t> </a:t>
            </a:r>
            <a:r>
              <a:rPr sz="1071" spc="-10" dirty="0">
                <a:latin typeface="Arial"/>
                <a:cs typeface="Arial"/>
              </a:rPr>
              <a:t>depending </a:t>
            </a:r>
            <a:r>
              <a:rPr sz="1071" dirty="0">
                <a:latin typeface="Arial"/>
                <a:cs typeface="Arial"/>
              </a:rPr>
              <a:t>on</a:t>
            </a:r>
            <a:r>
              <a:rPr sz="1071" spc="-10"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application.</a:t>
            </a:r>
            <a:endParaRPr sz="1071" dirty="0">
              <a:latin typeface="Arial"/>
              <a:cs typeface="Arial"/>
            </a:endParaRPr>
          </a:p>
          <a:p>
            <a:pPr marL="453925" lvl="2" indent="-441557" algn="just">
              <a:spcBef>
                <a:spcPts val="1144"/>
              </a:spcBef>
              <a:buFont typeface="Arial"/>
              <a:buAutoNum type="arabicPeriod" startAt="2"/>
              <a:tabLst>
                <a:tab pos="453925" algn="l"/>
              </a:tabLst>
            </a:pPr>
            <a:r>
              <a:rPr sz="1071" b="1" dirty="0">
                <a:latin typeface="Arial"/>
                <a:cs typeface="Arial"/>
              </a:rPr>
              <a:t>How</a:t>
            </a:r>
            <a:r>
              <a:rPr sz="1071" b="1" spc="-24" dirty="0">
                <a:latin typeface="Arial"/>
                <a:cs typeface="Arial"/>
              </a:rPr>
              <a:t> </a:t>
            </a:r>
            <a:r>
              <a:rPr sz="1071" b="1" dirty="0">
                <a:latin typeface="Arial"/>
                <a:cs typeface="Arial"/>
              </a:rPr>
              <a:t>to</a:t>
            </a:r>
            <a:r>
              <a:rPr sz="1071" b="1" spc="-19" dirty="0">
                <a:latin typeface="Arial"/>
                <a:cs typeface="Arial"/>
              </a:rPr>
              <a:t> </a:t>
            </a:r>
            <a:r>
              <a:rPr sz="1071" b="1" dirty="0">
                <a:latin typeface="Arial"/>
                <a:cs typeface="Arial"/>
              </a:rPr>
              <a:t>tell</a:t>
            </a:r>
            <a:r>
              <a:rPr sz="1071" b="1" spc="-15" dirty="0">
                <a:latin typeface="Arial"/>
                <a:cs typeface="Arial"/>
              </a:rPr>
              <a:t> </a:t>
            </a:r>
            <a:r>
              <a:rPr sz="1071" b="1" dirty="0">
                <a:latin typeface="Arial"/>
                <a:cs typeface="Arial"/>
              </a:rPr>
              <a:t>if</a:t>
            </a:r>
            <a:r>
              <a:rPr sz="1071" b="1" spc="-19" dirty="0">
                <a:latin typeface="Arial"/>
                <a:cs typeface="Arial"/>
              </a:rPr>
              <a:t> </a:t>
            </a:r>
            <a:r>
              <a:rPr sz="1071" b="1" dirty="0">
                <a:latin typeface="Arial"/>
                <a:cs typeface="Arial"/>
              </a:rPr>
              <a:t>your</a:t>
            </a:r>
            <a:r>
              <a:rPr sz="1071" b="1" spc="-15" dirty="0">
                <a:latin typeface="Arial"/>
                <a:cs typeface="Arial"/>
              </a:rPr>
              <a:t> </a:t>
            </a:r>
            <a:r>
              <a:rPr sz="1071" b="1" dirty="0">
                <a:latin typeface="Arial"/>
                <a:cs typeface="Arial"/>
              </a:rPr>
              <a:t>A/C</a:t>
            </a:r>
            <a:r>
              <a:rPr sz="1071" b="1" spc="-15" dirty="0">
                <a:latin typeface="Arial"/>
                <a:cs typeface="Arial"/>
              </a:rPr>
              <a:t> </a:t>
            </a:r>
            <a:r>
              <a:rPr sz="1071" b="1" dirty="0">
                <a:latin typeface="Arial"/>
                <a:cs typeface="Arial"/>
              </a:rPr>
              <a:t>system</a:t>
            </a:r>
            <a:r>
              <a:rPr sz="1071" b="1" spc="-19" dirty="0">
                <a:latin typeface="Arial"/>
                <a:cs typeface="Arial"/>
              </a:rPr>
              <a:t> </a:t>
            </a:r>
            <a:r>
              <a:rPr sz="1071" b="1" dirty="0">
                <a:latin typeface="Arial"/>
                <a:cs typeface="Arial"/>
              </a:rPr>
              <a:t>needs</a:t>
            </a:r>
            <a:r>
              <a:rPr sz="1071" b="1" spc="-19" dirty="0">
                <a:latin typeface="Arial"/>
                <a:cs typeface="Arial"/>
              </a:rPr>
              <a:t> </a:t>
            </a:r>
            <a:r>
              <a:rPr sz="1071" b="1" spc="-10" dirty="0">
                <a:latin typeface="Arial"/>
                <a:cs typeface="Arial"/>
              </a:rPr>
              <a:t>refrigerant</a:t>
            </a:r>
            <a:endParaRPr sz="1071" dirty="0">
              <a:latin typeface="Arial"/>
              <a:cs typeface="Arial"/>
            </a:endParaRPr>
          </a:p>
          <a:p>
            <a:pPr marL="12369" marR="4947" algn="just">
              <a:lnSpc>
                <a:spcPct val="143700"/>
              </a:lnSpc>
              <a:spcBef>
                <a:spcPts val="584"/>
              </a:spcBef>
            </a:pPr>
            <a:r>
              <a:rPr sz="1071" spc="-10" dirty="0">
                <a:latin typeface="Arial"/>
                <a:cs typeface="Arial"/>
              </a:rPr>
              <a:t>Look</a:t>
            </a:r>
            <a:r>
              <a:rPr sz="1071" spc="-49" dirty="0">
                <a:latin typeface="Arial"/>
                <a:cs typeface="Arial"/>
              </a:rPr>
              <a:t> </a:t>
            </a:r>
            <a:r>
              <a:rPr sz="1071" dirty="0">
                <a:latin typeface="Arial"/>
                <a:cs typeface="Arial"/>
              </a:rPr>
              <a:t>at</a:t>
            </a:r>
            <a:r>
              <a:rPr sz="1071" spc="-4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Low-pressure</a:t>
            </a:r>
            <a:r>
              <a:rPr sz="1071" spc="-44" dirty="0">
                <a:latin typeface="Arial"/>
                <a:cs typeface="Arial"/>
              </a:rPr>
              <a:t> </a:t>
            </a:r>
            <a:r>
              <a:rPr sz="1071" spc="-10" dirty="0">
                <a:latin typeface="Arial"/>
                <a:cs typeface="Arial"/>
              </a:rPr>
              <a:t>gauge</a:t>
            </a:r>
            <a:r>
              <a:rPr sz="1071" spc="-44" dirty="0">
                <a:latin typeface="Arial"/>
                <a:cs typeface="Arial"/>
              </a:rPr>
              <a:t> </a:t>
            </a:r>
            <a:r>
              <a:rPr sz="1071" spc="-10" dirty="0">
                <a:latin typeface="Arial"/>
                <a:cs typeface="Arial"/>
              </a:rPr>
              <a:t>reading</a:t>
            </a:r>
            <a:r>
              <a:rPr sz="1071" spc="-44" dirty="0">
                <a:latin typeface="Arial"/>
                <a:cs typeface="Arial"/>
              </a:rPr>
              <a:t> </a:t>
            </a:r>
            <a:r>
              <a:rPr sz="1071" spc="-10" dirty="0">
                <a:latin typeface="Arial"/>
                <a:cs typeface="Arial"/>
              </a:rPr>
              <a:t>when</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engine</a:t>
            </a:r>
            <a:r>
              <a:rPr sz="1071" spc="-49" dirty="0">
                <a:latin typeface="Arial"/>
                <a:cs typeface="Arial"/>
              </a:rPr>
              <a:t> </a:t>
            </a:r>
            <a:r>
              <a:rPr sz="1071" dirty="0">
                <a:latin typeface="Arial"/>
                <a:cs typeface="Arial"/>
              </a:rPr>
              <a:t>is</a:t>
            </a:r>
            <a:r>
              <a:rPr sz="1071" spc="-49" dirty="0">
                <a:latin typeface="Arial"/>
                <a:cs typeface="Arial"/>
              </a:rPr>
              <a:t> </a:t>
            </a:r>
            <a:r>
              <a:rPr sz="1071" spc="-10" dirty="0">
                <a:latin typeface="Arial"/>
                <a:cs typeface="Arial"/>
              </a:rPr>
              <a:t>OFF.</a:t>
            </a:r>
            <a:r>
              <a:rPr sz="1071" spc="-49"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an</a:t>
            </a:r>
            <a:r>
              <a:rPr sz="1071" spc="-34" dirty="0">
                <a:latin typeface="Arial"/>
                <a:cs typeface="Arial"/>
              </a:rPr>
              <a:t> </a:t>
            </a:r>
            <a:r>
              <a:rPr sz="1071" spc="-10" dirty="0">
                <a:latin typeface="Arial"/>
                <a:cs typeface="Arial"/>
              </a:rPr>
              <a:t>80-degree</a:t>
            </a:r>
            <a:r>
              <a:rPr sz="1071" spc="-39" dirty="0">
                <a:latin typeface="Arial"/>
                <a:cs typeface="Arial"/>
              </a:rPr>
              <a:t> </a:t>
            </a:r>
            <a:r>
              <a:rPr sz="1071" dirty="0">
                <a:latin typeface="Arial"/>
                <a:cs typeface="Arial"/>
              </a:rPr>
              <a:t>day,</a:t>
            </a:r>
            <a:r>
              <a:rPr sz="1071" spc="-44" dirty="0">
                <a:latin typeface="Arial"/>
                <a:cs typeface="Arial"/>
              </a:rPr>
              <a:t> </a:t>
            </a:r>
            <a:r>
              <a:rPr sz="1071" dirty="0">
                <a:latin typeface="Arial"/>
                <a:cs typeface="Arial"/>
              </a:rPr>
              <a:t>the</a:t>
            </a:r>
            <a:r>
              <a:rPr sz="1071" spc="-44" dirty="0">
                <a:latin typeface="Arial"/>
                <a:cs typeface="Arial"/>
              </a:rPr>
              <a:t> </a:t>
            </a:r>
            <a:r>
              <a:rPr sz="1071" spc="-24" dirty="0">
                <a:latin typeface="Arial"/>
                <a:cs typeface="Arial"/>
              </a:rPr>
              <a:t>LOW </a:t>
            </a:r>
            <a:r>
              <a:rPr sz="1071" dirty="0">
                <a:latin typeface="Arial"/>
                <a:cs typeface="Arial"/>
              </a:rPr>
              <a:t>gauge</a:t>
            </a:r>
            <a:r>
              <a:rPr sz="1071" spc="122" dirty="0">
                <a:latin typeface="Arial"/>
                <a:cs typeface="Arial"/>
              </a:rPr>
              <a:t> </a:t>
            </a:r>
            <a:r>
              <a:rPr sz="1071" dirty="0">
                <a:latin typeface="Arial"/>
                <a:cs typeface="Arial"/>
              </a:rPr>
              <a:t>should</a:t>
            </a:r>
            <a:r>
              <a:rPr sz="1071" spc="122" dirty="0">
                <a:latin typeface="Arial"/>
                <a:cs typeface="Arial"/>
              </a:rPr>
              <a:t> </a:t>
            </a:r>
            <a:r>
              <a:rPr sz="1071" dirty="0">
                <a:latin typeface="Arial"/>
                <a:cs typeface="Arial"/>
              </a:rPr>
              <a:t>read</a:t>
            </a:r>
            <a:r>
              <a:rPr sz="1071" spc="127" dirty="0">
                <a:latin typeface="Arial"/>
                <a:cs typeface="Arial"/>
              </a:rPr>
              <a:t> </a:t>
            </a:r>
            <a:r>
              <a:rPr sz="1071" dirty="0">
                <a:latin typeface="Arial"/>
                <a:cs typeface="Arial"/>
              </a:rPr>
              <a:t>about</a:t>
            </a:r>
            <a:r>
              <a:rPr sz="1071" spc="122" dirty="0">
                <a:latin typeface="Arial"/>
                <a:cs typeface="Arial"/>
              </a:rPr>
              <a:t> </a:t>
            </a:r>
            <a:r>
              <a:rPr sz="1071" dirty="0">
                <a:latin typeface="Arial"/>
                <a:cs typeface="Arial"/>
              </a:rPr>
              <a:t>56</a:t>
            </a:r>
            <a:r>
              <a:rPr sz="1071" spc="122" dirty="0">
                <a:latin typeface="Arial"/>
                <a:cs typeface="Arial"/>
              </a:rPr>
              <a:t> </a:t>
            </a:r>
            <a:r>
              <a:rPr sz="1071" dirty="0">
                <a:latin typeface="Arial"/>
                <a:cs typeface="Arial"/>
              </a:rPr>
              <a:t>psi</a:t>
            </a:r>
            <a:r>
              <a:rPr sz="1071" spc="127" dirty="0">
                <a:latin typeface="Arial"/>
                <a:cs typeface="Arial"/>
              </a:rPr>
              <a:t> </a:t>
            </a:r>
            <a:r>
              <a:rPr sz="1071" dirty="0">
                <a:latin typeface="Arial"/>
                <a:cs typeface="Arial"/>
              </a:rPr>
              <a:t>or</a:t>
            </a:r>
            <a:r>
              <a:rPr sz="1071" spc="111" dirty="0">
                <a:latin typeface="Arial"/>
                <a:cs typeface="Arial"/>
              </a:rPr>
              <a:t> </a:t>
            </a:r>
            <a:r>
              <a:rPr sz="1071" dirty="0">
                <a:latin typeface="Arial"/>
                <a:cs typeface="Arial"/>
              </a:rPr>
              <a:t>higher</a:t>
            </a:r>
            <a:r>
              <a:rPr sz="1071" spc="122" dirty="0">
                <a:latin typeface="Arial"/>
                <a:cs typeface="Arial"/>
              </a:rPr>
              <a:t> </a:t>
            </a:r>
            <a:r>
              <a:rPr sz="1071" dirty="0">
                <a:latin typeface="Arial"/>
                <a:cs typeface="Arial"/>
              </a:rPr>
              <a:t>if</a:t>
            </a:r>
            <a:r>
              <a:rPr sz="1071" spc="127"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A/C</a:t>
            </a:r>
            <a:r>
              <a:rPr sz="1071" spc="122" dirty="0">
                <a:latin typeface="Arial"/>
                <a:cs typeface="Arial"/>
              </a:rPr>
              <a:t> </a:t>
            </a:r>
            <a:r>
              <a:rPr sz="1071" dirty="0">
                <a:latin typeface="Arial"/>
                <a:cs typeface="Arial"/>
              </a:rPr>
              <a:t>system</a:t>
            </a:r>
            <a:r>
              <a:rPr sz="1071" spc="117" dirty="0">
                <a:latin typeface="Arial"/>
                <a:cs typeface="Arial"/>
              </a:rPr>
              <a:t> </a:t>
            </a:r>
            <a:r>
              <a:rPr sz="1071" dirty="0">
                <a:latin typeface="Arial"/>
                <a:cs typeface="Arial"/>
              </a:rPr>
              <a:t>contains</a:t>
            </a:r>
            <a:r>
              <a:rPr sz="1071" spc="117" dirty="0">
                <a:latin typeface="Arial"/>
                <a:cs typeface="Arial"/>
              </a:rPr>
              <a:t> </a:t>
            </a:r>
            <a:r>
              <a:rPr sz="1071" dirty="0">
                <a:latin typeface="Arial"/>
                <a:cs typeface="Arial"/>
              </a:rPr>
              <a:t>an</a:t>
            </a:r>
            <a:r>
              <a:rPr sz="1071" spc="127" dirty="0">
                <a:latin typeface="Arial"/>
                <a:cs typeface="Arial"/>
              </a:rPr>
              <a:t> </a:t>
            </a:r>
            <a:r>
              <a:rPr sz="1071" dirty="0">
                <a:latin typeface="Arial"/>
                <a:cs typeface="Arial"/>
              </a:rPr>
              <a:t>adequate</a:t>
            </a:r>
            <a:r>
              <a:rPr sz="1071" spc="122" dirty="0">
                <a:latin typeface="Arial"/>
                <a:cs typeface="Arial"/>
              </a:rPr>
              <a:t> </a:t>
            </a:r>
            <a:r>
              <a:rPr sz="1071" dirty="0">
                <a:latin typeface="Arial"/>
                <a:cs typeface="Arial"/>
              </a:rPr>
              <a:t>charge</a:t>
            </a:r>
            <a:r>
              <a:rPr sz="1071" spc="122" dirty="0">
                <a:latin typeface="Arial"/>
                <a:cs typeface="Arial"/>
              </a:rPr>
              <a:t> </a:t>
            </a:r>
            <a:r>
              <a:rPr sz="1071" spc="-24" dirty="0">
                <a:latin typeface="Arial"/>
                <a:cs typeface="Arial"/>
              </a:rPr>
              <a:t>of </a:t>
            </a:r>
            <a:r>
              <a:rPr sz="1071" dirty="0">
                <a:latin typeface="Arial"/>
                <a:cs typeface="Arial"/>
              </a:rPr>
              <a:t>refrigerant.</a:t>
            </a:r>
            <a:r>
              <a:rPr sz="1071" spc="39"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90-</a:t>
            </a:r>
            <a:r>
              <a:rPr sz="1071" dirty="0">
                <a:latin typeface="Arial"/>
                <a:cs typeface="Arial"/>
              </a:rPr>
              <a:t>degree</a:t>
            </a:r>
            <a:r>
              <a:rPr sz="1071" spc="44" dirty="0">
                <a:latin typeface="Arial"/>
                <a:cs typeface="Arial"/>
              </a:rPr>
              <a:t> </a:t>
            </a:r>
            <a:r>
              <a:rPr sz="1071" dirty="0">
                <a:latin typeface="Arial"/>
                <a:cs typeface="Arial"/>
              </a:rPr>
              <a:t>day,</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LOW</a:t>
            </a:r>
            <a:r>
              <a:rPr sz="1071" spc="44" dirty="0">
                <a:latin typeface="Arial"/>
                <a:cs typeface="Arial"/>
              </a:rPr>
              <a:t> </a:t>
            </a:r>
            <a:r>
              <a:rPr sz="1071" dirty="0">
                <a:latin typeface="Arial"/>
                <a:cs typeface="Arial"/>
              </a:rPr>
              <a:t>side</a:t>
            </a:r>
            <a:r>
              <a:rPr sz="1071" spc="49" dirty="0">
                <a:latin typeface="Arial"/>
                <a:cs typeface="Arial"/>
              </a:rPr>
              <a:t> </a:t>
            </a:r>
            <a:r>
              <a:rPr sz="1071" dirty="0">
                <a:latin typeface="Arial"/>
                <a:cs typeface="Arial"/>
              </a:rPr>
              <a:t>reading</a:t>
            </a:r>
            <a:r>
              <a:rPr sz="1071" spc="44" dirty="0">
                <a:latin typeface="Arial"/>
                <a:cs typeface="Arial"/>
              </a:rPr>
              <a:t> </a:t>
            </a:r>
            <a:r>
              <a:rPr sz="1071" dirty="0">
                <a:latin typeface="Arial"/>
                <a:cs typeface="Arial"/>
              </a:rPr>
              <a:t>should</a:t>
            </a:r>
            <a:r>
              <a:rPr sz="1071" spc="44" dirty="0">
                <a:latin typeface="Arial"/>
                <a:cs typeface="Arial"/>
              </a:rPr>
              <a:t> </a:t>
            </a:r>
            <a:r>
              <a:rPr sz="1071" dirty="0">
                <a:latin typeface="Arial"/>
                <a:cs typeface="Arial"/>
              </a:rPr>
              <a:t>be</a:t>
            </a:r>
            <a:r>
              <a:rPr sz="1071" spc="44" dirty="0">
                <a:latin typeface="Arial"/>
                <a:cs typeface="Arial"/>
              </a:rPr>
              <a:t> </a:t>
            </a:r>
            <a:r>
              <a:rPr sz="1071" dirty="0">
                <a:latin typeface="Arial"/>
                <a:cs typeface="Arial"/>
              </a:rPr>
              <a:t>about</a:t>
            </a:r>
            <a:r>
              <a:rPr sz="1071" spc="44" dirty="0">
                <a:latin typeface="Arial"/>
                <a:cs typeface="Arial"/>
              </a:rPr>
              <a:t> </a:t>
            </a:r>
            <a:r>
              <a:rPr sz="1071" dirty="0">
                <a:latin typeface="Arial"/>
                <a:cs typeface="Arial"/>
              </a:rPr>
              <a:t>70</a:t>
            </a:r>
            <a:r>
              <a:rPr sz="1071" spc="44" dirty="0">
                <a:latin typeface="Arial"/>
                <a:cs typeface="Arial"/>
              </a:rPr>
              <a:t> </a:t>
            </a:r>
            <a:r>
              <a:rPr sz="1071" dirty="0">
                <a:latin typeface="Arial"/>
                <a:cs typeface="Arial"/>
              </a:rPr>
              <a:t>psi</a:t>
            </a:r>
            <a:r>
              <a:rPr sz="1071" spc="39" dirty="0">
                <a:latin typeface="Arial"/>
                <a:cs typeface="Arial"/>
              </a:rPr>
              <a:t> </a:t>
            </a:r>
            <a:r>
              <a:rPr sz="1071" dirty="0">
                <a:latin typeface="Arial"/>
                <a:cs typeface="Arial"/>
              </a:rPr>
              <a:t>or</a:t>
            </a:r>
            <a:r>
              <a:rPr sz="1071" spc="44" dirty="0">
                <a:latin typeface="Arial"/>
                <a:cs typeface="Arial"/>
              </a:rPr>
              <a:t> </a:t>
            </a:r>
            <a:r>
              <a:rPr sz="1071" dirty="0">
                <a:latin typeface="Arial"/>
                <a:cs typeface="Arial"/>
              </a:rPr>
              <a:t>higher.</a:t>
            </a:r>
            <a:r>
              <a:rPr sz="1071" spc="44" dirty="0">
                <a:latin typeface="Arial"/>
                <a:cs typeface="Arial"/>
              </a:rPr>
              <a:t> </a:t>
            </a:r>
            <a:r>
              <a:rPr sz="1071" dirty="0">
                <a:latin typeface="Arial"/>
                <a:cs typeface="Arial"/>
              </a:rPr>
              <a:t>If</a:t>
            </a:r>
            <a:r>
              <a:rPr sz="1071" spc="44" dirty="0">
                <a:latin typeface="Arial"/>
                <a:cs typeface="Arial"/>
              </a:rPr>
              <a:t> </a:t>
            </a:r>
            <a:r>
              <a:rPr sz="1071" spc="-24" dirty="0">
                <a:latin typeface="Arial"/>
                <a:cs typeface="Arial"/>
              </a:rPr>
              <a:t>the </a:t>
            </a:r>
            <a:r>
              <a:rPr sz="1071" dirty="0">
                <a:latin typeface="Arial"/>
                <a:cs typeface="Arial"/>
              </a:rPr>
              <a:t>LOW</a:t>
            </a:r>
            <a:r>
              <a:rPr sz="1071" spc="-49" dirty="0">
                <a:latin typeface="Arial"/>
                <a:cs typeface="Arial"/>
              </a:rPr>
              <a:t> </a:t>
            </a:r>
            <a:r>
              <a:rPr sz="1071" dirty="0">
                <a:latin typeface="Arial"/>
                <a:cs typeface="Arial"/>
              </a:rPr>
              <a:t>gauge</a:t>
            </a:r>
            <a:r>
              <a:rPr sz="1071" spc="-39" dirty="0">
                <a:latin typeface="Arial"/>
                <a:cs typeface="Arial"/>
              </a:rPr>
              <a:t> </a:t>
            </a:r>
            <a:r>
              <a:rPr sz="1071" dirty="0">
                <a:latin typeface="Arial"/>
                <a:cs typeface="Arial"/>
              </a:rPr>
              <a:t>reading</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less</a:t>
            </a:r>
            <a:r>
              <a:rPr sz="1071" spc="-49" dirty="0">
                <a:latin typeface="Arial"/>
                <a:cs typeface="Arial"/>
              </a:rPr>
              <a:t> </a:t>
            </a:r>
            <a:r>
              <a:rPr sz="1071" dirty="0">
                <a:latin typeface="Arial"/>
                <a:cs typeface="Arial"/>
              </a:rPr>
              <a:t>than</a:t>
            </a:r>
            <a:r>
              <a:rPr sz="1071" spc="-44" dirty="0">
                <a:latin typeface="Arial"/>
                <a:cs typeface="Arial"/>
              </a:rPr>
              <a:t> </a:t>
            </a:r>
            <a:r>
              <a:rPr sz="1071" dirty="0">
                <a:latin typeface="Arial"/>
                <a:cs typeface="Arial"/>
              </a:rPr>
              <a:t>this,</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A/C</a:t>
            </a:r>
            <a:r>
              <a:rPr sz="1071" spc="-49" dirty="0">
                <a:latin typeface="Arial"/>
                <a:cs typeface="Arial"/>
              </a:rPr>
              <a:t> </a:t>
            </a:r>
            <a:r>
              <a:rPr sz="1071" dirty="0">
                <a:latin typeface="Arial"/>
                <a:cs typeface="Arial"/>
              </a:rPr>
              <a:t>system</a:t>
            </a:r>
            <a:r>
              <a:rPr sz="1071" spc="-49" dirty="0">
                <a:latin typeface="Arial"/>
                <a:cs typeface="Arial"/>
              </a:rPr>
              <a:t> </a:t>
            </a:r>
            <a:r>
              <a:rPr sz="1071" dirty="0">
                <a:latin typeface="Arial"/>
                <a:cs typeface="Arial"/>
              </a:rPr>
              <a:t>probably</a:t>
            </a:r>
            <a:r>
              <a:rPr sz="1071" spc="-49" dirty="0">
                <a:latin typeface="Arial"/>
                <a:cs typeface="Arial"/>
              </a:rPr>
              <a:t> </a:t>
            </a:r>
            <a:r>
              <a:rPr sz="1071" dirty="0">
                <a:latin typeface="Arial"/>
                <a:cs typeface="Arial"/>
              </a:rPr>
              <a:t>needs</a:t>
            </a:r>
            <a:r>
              <a:rPr sz="1071" spc="-44" dirty="0">
                <a:latin typeface="Arial"/>
                <a:cs typeface="Arial"/>
              </a:rPr>
              <a:t> </a:t>
            </a:r>
            <a:r>
              <a:rPr sz="1071" dirty="0">
                <a:latin typeface="Arial"/>
                <a:cs typeface="Arial"/>
              </a:rPr>
              <a:t>some</a:t>
            </a:r>
            <a:r>
              <a:rPr sz="1071" spc="-44" dirty="0">
                <a:latin typeface="Arial"/>
                <a:cs typeface="Arial"/>
              </a:rPr>
              <a:t> </a:t>
            </a:r>
            <a:r>
              <a:rPr sz="1071" spc="-10" dirty="0">
                <a:latin typeface="Arial"/>
                <a:cs typeface="Arial"/>
              </a:rPr>
              <a:t>additional</a:t>
            </a:r>
            <a:r>
              <a:rPr sz="1071" spc="-49" dirty="0">
                <a:latin typeface="Arial"/>
                <a:cs typeface="Arial"/>
              </a:rPr>
              <a:t> </a:t>
            </a:r>
            <a:r>
              <a:rPr sz="1071" spc="-10" dirty="0">
                <a:latin typeface="Arial"/>
                <a:cs typeface="Arial"/>
              </a:rPr>
              <a:t>refrigerant. </a:t>
            </a:r>
            <a:r>
              <a:rPr sz="1071" dirty="0">
                <a:latin typeface="Arial"/>
                <a:cs typeface="Arial"/>
              </a:rPr>
              <a:t>The</a:t>
            </a:r>
            <a:r>
              <a:rPr sz="1071" spc="-29" dirty="0">
                <a:latin typeface="Arial"/>
                <a:cs typeface="Arial"/>
              </a:rPr>
              <a:t> </a:t>
            </a:r>
            <a:r>
              <a:rPr sz="1071" dirty="0">
                <a:latin typeface="Arial"/>
                <a:cs typeface="Arial"/>
              </a:rPr>
              <a:t>actual</a:t>
            </a:r>
            <a:r>
              <a:rPr sz="1071" spc="-24" dirty="0">
                <a:latin typeface="Arial"/>
                <a:cs typeface="Arial"/>
              </a:rPr>
              <a:t> </a:t>
            </a:r>
            <a:r>
              <a:rPr sz="1071" dirty="0">
                <a:latin typeface="Arial"/>
                <a:cs typeface="Arial"/>
              </a:rPr>
              <a:t>pressure</a:t>
            </a:r>
            <a:r>
              <a:rPr sz="1071" spc="-29" dirty="0">
                <a:latin typeface="Arial"/>
                <a:cs typeface="Arial"/>
              </a:rPr>
              <a:t> </a:t>
            </a:r>
            <a:r>
              <a:rPr sz="1071" dirty="0">
                <a:latin typeface="Arial"/>
                <a:cs typeface="Arial"/>
              </a:rPr>
              <a:t>readings</a:t>
            </a:r>
            <a:r>
              <a:rPr sz="1071" spc="-24" dirty="0">
                <a:latin typeface="Arial"/>
                <a:cs typeface="Arial"/>
              </a:rPr>
              <a:t> </a:t>
            </a:r>
            <a:r>
              <a:rPr sz="1071" dirty="0">
                <a:latin typeface="Arial"/>
                <a:cs typeface="Arial"/>
              </a:rPr>
              <a:t>will</a:t>
            </a:r>
            <a:r>
              <a:rPr sz="1071" spc="-34" dirty="0">
                <a:latin typeface="Arial"/>
                <a:cs typeface="Arial"/>
              </a:rPr>
              <a:t> </a:t>
            </a:r>
            <a:r>
              <a:rPr sz="1071" dirty="0">
                <a:latin typeface="Arial"/>
                <a:cs typeface="Arial"/>
              </a:rPr>
              <a:t>vary</a:t>
            </a:r>
            <a:r>
              <a:rPr sz="1071" spc="-24" dirty="0">
                <a:latin typeface="Arial"/>
                <a:cs typeface="Arial"/>
              </a:rPr>
              <a:t> </a:t>
            </a:r>
            <a:r>
              <a:rPr sz="1071" dirty="0">
                <a:latin typeface="Arial"/>
                <a:cs typeface="Arial"/>
              </a:rPr>
              <a:t>depending</a:t>
            </a:r>
            <a:r>
              <a:rPr sz="1071" spc="-29"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type</a:t>
            </a:r>
            <a:r>
              <a:rPr sz="1071" spc="-2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(R-134a</a:t>
            </a:r>
            <a:r>
              <a:rPr sz="1071" spc="-29" dirty="0">
                <a:latin typeface="Arial"/>
                <a:cs typeface="Arial"/>
              </a:rPr>
              <a:t> </a:t>
            </a:r>
            <a:r>
              <a:rPr sz="1071" dirty="0">
                <a:latin typeface="Arial"/>
                <a:cs typeface="Arial"/>
              </a:rPr>
              <a:t>or</a:t>
            </a:r>
            <a:r>
              <a:rPr sz="1071" spc="-29" dirty="0">
                <a:latin typeface="Arial"/>
                <a:cs typeface="Arial"/>
              </a:rPr>
              <a:t> </a:t>
            </a:r>
            <a:r>
              <a:rPr sz="1071" spc="-10" dirty="0">
                <a:latin typeface="Arial"/>
                <a:cs typeface="Arial"/>
              </a:rPr>
              <a:t>R-1234yf) </a:t>
            </a:r>
            <a:r>
              <a:rPr sz="1071" dirty="0">
                <a:latin typeface="Arial"/>
                <a:cs typeface="Arial"/>
              </a:rPr>
              <a:t>that</a:t>
            </a:r>
            <a:r>
              <a:rPr sz="1071" spc="-15"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your</a:t>
            </a:r>
            <a:r>
              <a:rPr sz="1071" spc="-15" dirty="0">
                <a:latin typeface="Arial"/>
                <a:cs typeface="Arial"/>
              </a:rPr>
              <a:t> </a:t>
            </a:r>
            <a:r>
              <a:rPr sz="1071" dirty="0">
                <a:latin typeface="Arial"/>
                <a:cs typeface="Arial"/>
              </a:rPr>
              <a:t>A/C</a:t>
            </a:r>
            <a:r>
              <a:rPr sz="1071" spc="-15" dirty="0">
                <a:latin typeface="Arial"/>
                <a:cs typeface="Arial"/>
              </a:rPr>
              <a:t> </a:t>
            </a:r>
            <a:r>
              <a:rPr sz="1071" spc="-10" dirty="0">
                <a:latin typeface="Arial"/>
                <a:cs typeface="Arial"/>
              </a:rPr>
              <a:t>system.</a:t>
            </a:r>
            <a:endParaRPr sz="1071" dirty="0">
              <a:latin typeface="Arial"/>
              <a:cs typeface="Arial"/>
            </a:endParaRPr>
          </a:p>
          <a:p>
            <a:pPr marL="12369" marR="6803" algn="just">
              <a:lnSpc>
                <a:spcPct val="143700"/>
              </a:lnSpc>
              <a:spcBef>
                <a:spcPts val="589"/>
              </a:spcBef>
            </a:pPr>
            <a:r>
              <a:rPr sz="1071" dirty="0">
                <a:latin typeface="Arial"/>
                <a:cs typeface="Arial"/>
              </a:rPr>
              <a:t>Most</a:t>
            </a:r>
            <a:r>
              <a:rPr sz="1071" spc="39" dirty="0">
                <a:latin typeface="Arial"/>
                <a:cs typeface="Arial"/>
              </a:rPr>
              <a:t> </a:t>
            </a:r>
            <a:r>
              <a:rPr sz="1071" dirty="0">
                <a:latin typeface="Arial"/>
                <a:cs typeface="Arial"/>
              </a:rPr>
              <a:t>new</a:t>
            </a:r>
            <a:r>
              <a:rPr sz="1071" spc="34" dirty="0">
                <a:latin typeface="Arial"/>
                <a:cs typeface="Arial"/>
              </a:rPr>
              <a:t> </a:t>
            </a:r>
            <a:r>
              <a:rPr sz="1071" dirty="0">
                <a:latin typeface="Arial"/>
                <a:cs typeface="Arial"/>
              </a:rPr>
              <a:t>passenger</a:t>
            </a:r>
            <a:r>
              <a:rPr sz="1071" spc="34" dirty="0">
                <a:latin typeface="Arial"/>
                <a:cs typeface="Arial"/>
              </a:rPr>
              <a:t> </a:t>
            </a:r>
            <a:r>
              <a:rPr sz="1071" dirty="0">
                <a:latin typeface="Arial"/>
                <a:cs typeface="Arial"/>
              </a:rPr>
              <a:t>car</a:t>
            </a:r>
            <a:r>
              <a:rPr sz="1071" spc="39" dirty="0">
                <a:latin typeface="Arial"/>
                <a:cs typeface="Arial"/>
              </a:rPr>
              <a:t> </a:t>
            </a:r>
            <a:r>
              <a:rPr sz="1071" dirty="0">
                <a:latin typeface="Arial"/>
                <a:cs typeface="Arial"/>
              </a:rPr>
              <a:t>A/C</a:t>
            </a:r>
            <a:r>
              <a:rPr sz="1071" spc="39" dirty="0">
                <a:latin typeface="Arial"/>
                <a:cs typeface="Arial"/>
              </a:rPr>
              <a:t> </a:t>
            </a:r>
            <a:r>
              <a:rPr sz="1071" dirty="0">
                <a:latin typeface="Arial"/>
                <a:cs typeface="Arial"/>
              </a:rPr>
              <a:t>systems</a:t>
            </a:r>
            <a:r>
              <a:rPr sz="1071" spc="39" dirty="0">
                <a:latin typeface="Arial"/>
                <a:cs typeface="Arial"/>
              </a:rPr>
              <a:t> </a:t>
            </a:r>
            <a:r>
              <a:rPr sz="1071" dirty="0">
                <a:latin typeface="Arial"/>
                <a:cs typeface="Arial"/>
              </a:rPr>
              <a:t>do</a:t>
            </a:r>
            <a:r>
              <a:rPr sz="1071" spc="44" dirty="0">
                <a:latin typeface="Arial"/>
                <a:cs typeface="Arial"/>
              </a:rPr>
              <a:t> </a:t>
            </a:r>
            <a:r>
              <a:rPr sz="1071" dirty="0">
                <a:latin typeface="Arial"/>
                <a:cs typeface="Arial"/>
              </a:rPr>
              <a:t>not</a:t>
            </a:r>
            <a:r>
              <a:rPr sz="1071" spc="39" dirty="0">
                <a:latin typeface="Arial"/>
                <a:cs typeface="Arial"/>
              </a:rPr>
              <a:t> </a:t>
            </a:r>
            <a:r>
              <a:rPr sz="1071" dirty="0">
                <a:latin typeface="Arial"/>
                <a:cs typeface="Arial"/>
              </a:rPr>
              <a:t>hold</a:t>
            </a:r>
            <a:r>
              <a:rPr sz="1071" spc="39" dirty="0">
                <a:latin typeface="Arial"/>
                <a:cs typeface="Arial"/>
              </a:rPr>
              <a:t> </a:t>
            </a:r>
            <a:r>
              <a:rPr sz="1071" dirty="0">
                <a:latin typeface="Arial"/>
                <a:cs typeface="Arial"/>
              </a:rPr>
              <a:t>much</a:t>
            </a:r>
            <a:r>
              <a:rPr sz="1071" spc="44" dirty="0">
                <a:latin typeface="Arial"/>
                <a:cs typeface="Arial"/>
              </a:rPr>
              <a:t> </a:t>
            </a:r>
            <a:r>
              <a:rPr sz="1071" dirty="0">
                <a:latin typeface="Arial"/>
                <a:cs typeface="Arial"/>
              </a:rPr>
              <a:t>refrigerant</a:t>
            </a:r>
            <a:r>
              <a:rPr sz="1071" spc="39" dirty="0">
                <a:latin typeface="Arial"/>
                <a:cs typeface="Arial"/>
              </a:rPr>
              <a:t> </a:t>
            </a:r>
            <a:r>
              <a:rPr sz="1071" dirty="0">
                <a:latin typeface="Arial"/>
                <a:cs typeface="Arial"/>
              </a:rPr>
              <a:t>(14</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28</a:t>
            </a:r>
            <a:r>
              <a:rPr sz="1071" spc="39" dirty="0">
                <a:latin typeface="Arial"/>
                <a:cs typeface="Arial"/>
              </a:rPr>
              <a:t> </a:t>
            </a:r>
            <a:r>
              <a:rPr sz="1071" dirty="0">
                <a:latin typeface="Arial"/>
                <a:cs typeface="Arial"/>
              </a:rPr>
              <a:t>oz.),</a:t>
            </a:r>
            <a:r>
              <a:rPr sz="1071" spc="24" dirty="0">
                <a:latin typeface="Arial"/>
                <a:cs typeface="Arial"/>
              </a:rPr>
              <a:t> </a:t>
            </a:r>
            <a:r>
              <a:rPr sz="1071" dirty="0">
                <a:latin typeface="Arial"/>
                <a:cs typeface="Arial"/>
              </a:rPr>
              <a:t>so</a:t>
            </a:r>
            <a:r>
              <a:rPr sz="1071" spc="44" dirty="0">
                <a:latin typeface="Arial"/>
                <a:cs typeface="Arial"/>
              </a:rPr>
              <a:t> </a:t>
            </a:r>
            <a:r>
              <a:rPr sz="1071" dirty="0">
                <a:latin typeface="Arial"/>
                <a:cs typeface="Arial"/>
              </a:rPr>
              <a:t>you</a:t>
            </a:r>
            <a:r>
              <a:rPr sz="1071" spc="34" dirty="0">
                <a:latin typeface="Arial"/>
                <a:cs typeface="Arial"/>
              </a:rPr>
              <a:t> </a:t>
            </a:r>
            <a:r>
              <a:rPr sz="1071" spc="-10" dirty="0">
                <a:latin typeface="Arial"/>
                <a:cs typeface="Arial"/>
              </a:rPr>
              <a:t>don't </a:t>
            </a:r>
            <a:r>
              <a:rPr sz="1071" dirty="0">
                <a:latin typeface="Arial"/>
                <a:cs typeface="Arial"/>
              </a:rPr>
              <a:t>want</a:t>
            </a:r>
            <a:r>
              <a:rPr sz="1071" spc="83" dirty="0">
                <a:latin typeface="Arial"/>
                <a:cs typeface="Arial"/>
              </a:rPr>
              <a:t> </a:t>
            </a:r>
            <a:r>
              <a:rPr sz="1071" dirty="0">
                <a:latin typeface="Arial"/>
                <a:cs typeface="Arial"/>
              </a:rPr>
              <a:t>to</a:t>
            </a:r>
            <a:r>
              <a:rPr sz="1071" spc="88" dirty="0">
                <a:latin typeface="Arial"/>
                <a:cs typeface="Arial"/>
              </a:rPr>
              <a:t> </a:t>
            </a:r>
            <a:r>
              <a:rPr sz="1071" dirty="0">
                <a:latin typeface="Arial"/>
                <a:cs typeface="Arial"/>
              </a:rPr>
              <a:t>add</a:t>
            </a:r>
            <a:r>
              <a:rPr sz="1071" spc="83" dirty="0">
                <a:latin typeface="Arial"/>
                <a:cs typeface="Arial"/>
              </a:rPr>
              <a:t> </a:t>
            </a:r>
            <a:r>
              <a:rPr sz="1071" dirty="0">
                <a:latin typeface="Arial"/>
                <a:cs typeface="Arial"/>
              </a:rPr>
              <a:t>too</a:t>
            </a:r>
            <a:r>
              <a:rPr sz="1071" spc="88" dirty="0">
                <a:latin typeface="Arial"/>
                <a:cs typeface="Arial"/>
              </a:rPr>
              <a:t> </a:t>
            </a:r>
            <a:r>
              <a:rPr sz="1071" dirty="0">
                <a:latin typeface="Arial"/>
                <a:cs typeface="Arial"/>
              </a:rPr>
              <a:t>much</a:t>
            </a:r>
            <a:r>
              <a:rPr sz="1071" spc="88" dirty="0">
                <a:latin typeface="Arial"/>
                <a:cs typeface="Arial"/>
              </a:rPr>
              <a:t> </a:t>
            </a:r>
            <a:r>
              <a:rPr sz="1071" dirty="0">
                <a:latin typeface="Arial"/>
                <a:cs typeface="Arial"/>
              </a:rPr>
              <a:t>if</a:t>
            </a:r>
            <a:r>
              <a:rPr sz="1071" spc="83"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system</a:t>
            </a:r>
            <a:r>
              <a:rPr sz="1071" spc="88" dirty="0">
                <a:latin typeface="Arial"/>
                <a:cs typeface="Arial"/>
              </a:rPr>
              <a:t> </a:t>
            </a:r>
            <a:r>
              <a:rPr sz="1071" dirty="0">
                <a:latin typeface="Arial"/>
                <a:cs typeface="Arial"/>
              </a:rPr>
              <a:t>is</a:t>
            </a:r>
            <a:r>
              <a:rPr sz="1071" spc="88" dirty="0">
                <a:latin typeface="Arial"/>
                <a:cs typeface="Arial"/>
              </a:rPr>
              <a:t> </a:t>
            </a:r>
            <a:r>
              <a:rPr sz="1071" dirty="0">
                <a:latin typeface="Arial"/>
                <a:cs typeface="Arial"/>
              </a:rPr>
              <a:t>low.</a:t>
            </a:r>
            <a:r>
              <a:rPr sz="1071" spc="88" dirty="0">
                <a:latin typeface="Arial"/>
                <a:cs typeface="Arial"/>
              </a:rPr>
              <a:t> </a:t>
            </a:r>
            <a:r>
              <a:rPr sz="1071" dirty="0">
                <a:latin typeface="Arial"/>
                <a:cs typeface="Arial"/>
              </a:rPr>
              <a:t>Overcharging</a:t>
            </a:r>
            <a:r>
              <a:rPr sz="1071" spc="83" dirty="0">
                <a:latin typeface="Arial"/>
                <a:cs typeface="Arial"/>
              </a:rPr>
              <a:t> </a:t>
            </a:r>
            <a:r>
              <a:rPr sz="1071" dirty="0">
                <a:latin typeface="Arial"/>
                <a:cs typeface="Arial"/>
              </a:rPr>
              <a:t>your</a:t>
            </a:r>
            <a:r>
              <a:rPr sz="1071" spc="88" dirty="0">
                <a:latin typeface="Arial"/>
                <a:cs typeface="Arial"/>
              </a:rPr>
              <a:t> </a:t>
            </a:r>
            <a:r>
              <a:rPr sz="1071" dirty="0">
                <a:latin typeface="Arial"/>
                <a:cs typeface="Arial"/>
              </a:rPr>
              <a:t>A/C</a:t>
            </a:r>
            <a:r>
              <a:rPr sz="1071" spc="88" dirty="0">
                <a:latin typeface="Arial"/>
                <a:cs typeface="Arial"/>
              </a:rPr>
              <a:t> </a:t>
            </a:r>
            <a:r>
              <a:rPr sz="1071" dirty="0">
                <a:latin typeface="Arial"/>
                <a:cs typeface="Arial"/>
              </a:rPr>
              <a:t>system</a:t>
            </a:r>
            <a:r>
              <a:rPr sz="1071" spc="83" dirty="0">
                <a:latin typeface="Arial"/>
                <a:cs typeface="Arial"/>
              </a:rPr>
              <a:t> </a:t>
            </a:r>
            <a:r>
              <a:rPr sz="1071" dirty="0">
                <a:latin typeface="Arial"/>
                <a:cs typeface="Arial"/>
              </a:rPr>
              <a:t>with</a:t>
            </a:r>
            <a:r>
              <a:rPr sz="1071" spc="88" dirty="0">
                <a:latin typeface="Arial"/>
                <a:cs typeface="Arial"/>
              </a:rPr>
              <a:t> </a:t>
            </a:r>
            <a:r>
              <a:rPr sz="1071" dirty="0">
                <a:latin typeface="Arial"/>
                <a:cs typeface="Arial"/>
              </a:rPr>
              <a:t>refrigerant</a:t>
            </a:r>
            <a:r>
              <a:rPr sz="1071" spc="88" dirty="0">
                <a:latin typeface="Arial"/>
                <a:cs typeface="Arial"/>
              </a:rPr>
              <a:t> </a:t>
            </a:r>
            <a:r>
              <a:rPr sz="1071" spc="-19" dirty="0">
                <a:latin typeface="Arial"/>
                <a:cs typeface="Arial"/>
              </a:rPr>
              <a:t>will </a:t>
            </a:r>
            <a:r>
              <a:rPr sz="1071" dirty="0">
                <a:latin typeface="Arial"/>
                <a:cs typeface="Arial"/>
              </a:rPr>
              <a:t>actually</a:t>
            </a:r>
            <a:r>
              <a:rPr sz="1071" spc="-29" dirty="0">
                <a:latin typeface="Arial"/>
                <a:cs typeface="Arial"/>
              </a:rPr>
              <a:t> </a:t>
            </a:r>
            <a:r>
              <a:rPr sz="1071" spc="-10" dirty="0">
                <a:latin typeface="Arial"/>
                <a:cs typeface="Arial"/>
              </a:rPr>
              <a:t>DECREASE</a:t>
            </a:r>
            <a:r>
              <a:rPr sz="1071" spc="-29" dirty="0">
                <a:latin typeface="Arial"/>
                <a:cs typeface="Arial"/>
              </a:rPr>
              <a:t> </a:t>
            </a:r>
            <a:r>
              <a:rPr sz="1071" dirty="0">
                <a:latin typeface="Arial"/>
                <a:cs typeface="Arial"/>
              </a:rPr>
              <a:t>cooling</a:t>
            </a:r>
            <a:r>
              <a:rPr sz="1071" spc="-29" dirty="0">
                <a:latin typeface="Arial"/>
                <a:cs typeface="Arial"/>
              </a:rPr>
              <a:t> </a:t>
            </a:r>
            <a:r>
              <a:rPr sz="1071" dirty="0">
                <a:latin typeface="Arial"/>
                <a:cs typeface="Arial"/>
              </a:rPr>
              <a:t>performance,</a:t>
            </a:r>
            <a:r>
              <a:rPr sz="1071" spc="-24" dirty="0">
                <a:latin typeface="Arial"/>
                <a:cs typeface="Arial"/>
              </a:rPr>
              <a:t> </a:t>
            </a:r>
            <a:r>
              <a:rPr sz="1071" dirty="0">
                <a:latin typeface="Arial"/>
                <a:cs typeface="Arial"/>
              </a:rPr>
              <a:t>not</a:t>
            </a:r>
            <a:r>
              <a:rPr sz="1071" spc="-29" dirty="0">
                <a:latin typeface="Arial"/>
                <a:cs typeface="Arial"/>
              </a:rPr>
              <a:t> </a:t>
            </a:r>
            <a:r>
              <a:rPr sz="1071" dirty="0">
                <a:latin typeface="Arial"/>
                <a:cs typeface="Arial"/>
              </a:rPr>
              <a:t>improve</a:t>
            </a:r>
            <a:r>
              <a:rPr sz="1071" spc="-29" dirty="0">
                <a:latin typeface="Arial"/>
                <a:cs typeface="Arial"/>
              </a:rPr>
              <a:t> </a:t>
            </a:r>
            <a:r>
              <a:rPr sz="1071" spc="-24" dirty="0">
                <a:latin typeface="Arial"/>
                <a:cs typeface="Arial"/>
              </a:rPr>
              <a:t>it.</a:t>
            </a:r>
            <a:endParaRPr sz="1071" dirty="0">
              <a:latin typeface="Arial"/>
              <a:cs typeface="Arial"/>
            </a:endParaRPr>
          </a:p>
          <a:p>
            <a:pPr marL="12369" algn="just">
              <a:spcBef>
                <a:spcPts val="1144"/>
              </a:spcBef>
            </a:pPr>
            <a:r>
              <a:rPr sz="1071" dirty="0">
                <a:latin typeface="Arial"/>
                <a:cs typeface="Arial"/>
              </a:rPr>
              <a:t>To</a:t>
            </a:r>
            <a:r>
              <a:rPr sz="1071" spc="-24" dirty="0">
                <a:latin typeface="Arial"/>
                <a:cs typeface="Arial"/>
              </a:rPr>
              <a:t> </a:t>
            </a:r>
            <a:r>
              <a:rPr sz="1071" dirty="0">
                <a:latin typeface="Arial"/>
                <a:cs typeface="Arial"/>
              </a:rPr>
              <a:t>find</a:t>
            </a:r>
            <a:r>
              <a:rPr sz="1071" spc="-19" dirty="0">
                <a:latin typeface="Arial"/>
                <a:cs typeface="Arial"/>
              </a:rPr>
              <a:t> </a:t>
            </a:r>
            <a:r>
              <a:rPr sz="1071" dirty="0">
                <a:latin typeface="Arial"/>
                <a:cs typeface="Arial"/>
              </a:rPr>
              <a:t>small</a:t>
            </a:r>
            <a:r>
              <a:rPr sz="1071" spc="-24" dirty="0">
                <a:latin typeface="Arial"/>
                <a:cs typeface="Arial"/>
              </a:rPr>
              <a:t> </a:t>
            </a:r>
            <a:r>
              <a:rPr sz="1071" dirty="0">
                <a:latin typeface="Arial"/>
                <a:cs typeface="Arial"/>
              </a:rPr>
              <a:t>leaks,</a:t>
            </a:r>
            <a:r>
              <a:rPr sz="1071" spc="-24" dirty="0">
                <a:latin typeface="Arial"/>
                <a:cs typeface="Arial"/>
              </a:rPr>
              <a:t> </a:t>
            </a:r>
            <a:r>
              <a:rPr sz="1071" dirty="0">
                <a:latin typeface="Arial"/>
                <a:cs typeface="Arial"/>
              </a:rPr>
              <a:t>you</a:t>
            </a:r>
            <a:r>
              <a:rPr sz="1071" spc="-29"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need</a:t>
            </a:r>
            <a:r>
              <a:rPr sz="1071" spc="-1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use</a:t>
            </a:r>
            <a:r>
              <a:rPr sz="1071" spc="-19" dirty="0">
                <a:latin typeface="Arial"/>
                <a:cs typeface="Arial"/>
              </a:rPr>
              <a:t> </a:t>
            </a:r>
            <a:r>
              <a:rPr sz="1071" dirty="0">
                <a:latin typeface="Arial"/>
                <a:cs typeface="Arial"/>
              </a:rPr>
              <a:t>an</a:t>
            </a:r>
            <a:r>
              <a:rPr sz="1071" spc="-24" dirty="0">
                <a:latin typeface="Arial"/>
                <a:cs typeface="Arial"/>
              </a:rPr>
              <a:t> </a:t>
            </a:r>
            <a:r>
              <a:rPr sz="1071" dirty="0">
                <a:latin typeface="Arial"/>
                <a:cs typeface="Arial"/>
              </a:rPr>
              <a:t>electronic</a:t>
            </a:r>
            <a:r>
              <a:rPr sz="1071" spc="-1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ultraviolet</a:t>
            </a:r>
            <a:r>
              <a:rPr sz="1071" spc="-19" dirty="0">
                <a:latin typeface="Arial"/>
                <a:cs typeface="Arial"/>
              </a:rPr>
              <a:t> </a:t>
            </a:r>
            <a:r>
              <a:rPr sz="1071" dirty="0">
                <a:latin typeface="Arial"/>
                <a:cs typeface="Arial"/>
              </a:rPr>
              <a:t>leak</a:t>
            </a:r>
            <a:r>
              <a:rPr sz="1071" spc="-24" dirty="0">
                <a:latin typeface="Arial"/>
                <a:cs typeface="Arial"/>
              </a:rPr>
              <a:t> </a:t>
            </a:r>
            <a:r>
              <a:rPr sz="1071" spc="-10" dirty="0">
                <a:latin typeface="Arial"/>
                <a:cs typeface="Arial"/>
              </a:rPr>
              <a:t>detector.</a:t>
            </a:r>
            <a:endParaRPr sz="1071" dirty="0">
              <a:latin typeface="Arial"/>
              <a:cs typeface="Arial"/>
            </a:endParaRPr>
          </a:p>
          <a:p>
            <a:pPr marL="453925" lvl="2" indent="-441557" algn="just">
              <a:spcBef>
                <a:spcPts val="1154"/>
              </a:spcBef>
              <a:buFont typeface="Arial"/>
              <a:buAutoNum type="arabicPeriod" startAt="3"/>
              <a:tabLst>
                <a:tab pos="453925" algn="l"/>
              </a:tabLst>
            </a:pPr>
            <a:r>
              <a:rPr sz="1071" b="1" dirty="0">
                <a:latin typeface="Arial"/>
                <a:cs typeface="Arial"/>
              </a:rPr>
              <a:t>Electronic</a:t>
            </a:r>
            <a:r>
              <a:rPr sz="1071" b="1" spc="-34" dirty="0">
                <a:latin typeface="Arial"/>
                <a:cs typeface="Arial"/>
              </a:rPr>
              <a:t> </a:t>
            </a:r>
            <a:r>
              <a:rPr sz="1071" b="1" dirty="0">
                <a:latin typeface="Arial"/>
                <a:cs typeface="Arial"/>
              </a:rPr>
              <a:t>Leak</a:t>
            </a:r>
            <a:r>
              <a:rPr sz="1071" b="1" spc="-34" dirty="0">
                <a:latin typeface="Arial"/>
                <a:cs typeface="Arial"/>
              </a:rPr>
              <a:t> </a:t>
            </a:r>
            <a:r>
              <a:rPr sz="1071" b="1" spc="-10" dirty="0">
                <a:latin typeface="Arial"/>
                <a:cs typeface="Arial"/>
              </a:rPr>
              <a:t>Detection</a:t>
            </a:r>
            <a:endParaRPr sz="1071" dirty="0">
              <a:latin typeface="Arial"/>
              <a:cs typeface="Arial"/>
            </a:endParaRPr>
          </a:p>
          <a:p>
            <a:pPr marL="12369" marR="4947" indent="-618" algn="just">
              <a:lnSpc>
                <a:spcPct val="143800"/>
              </a:lnSpc>
              <a:spcBef>
                <a:spcPts val="579"/>
              </a:spcBef>
            </a:pPr>
            <a:r>
              <a:rPr sz="1071" dirty="0">
                <a:latin typeface="Arial"/>
                <a:cs typeface="Arial"/>
              </a:rPr>
              <a:t>Electronic</a:t>
            </a:r>
            <a:r>
              <a:rPr sz="1071" spc="39" dirty="0">
                <a:latin typeface="Arial"/>
                <a:cs typeface="Arial"/>
              </a:rPr>
              <a:t> </a:t>
            </a:r>
            <a:r>
              <a:rPr sz="1071" dirty="0">
                <a:latin typeface="Arial"/>
                <a:cs typeface="Arial"/>
              </a:rPr>
              <a:t>Leak</a:t>
            </a:r>
            <a:r>
              <a:rPr sz="1071" spc="39" dirty="0">
                <a:latin typeface="Arial"/>
                <a:cs typeface="Arial"/>
              </a:rPr>
              <a:t> </a:t>
            </a:r>
            <a:r>
              <a:rPr sz="1071" dirty="0">
                <a:latin typeface="Arial"/>
                <a:cs typeface="Arial"/>
              </a:rPr>
              <a:t>Detectors</a:t>
            </a:r>
            <a:r>
              <a:rPr sz="1071" spc="44" dirty="0">
                <a:latin typeface="Arial"/>
                <a:cs typeface="Arial"/>
              </a:rPr>
              <a:t> </a:t>
            </a:r>
            <a:r>
              <a:rPr sz="1071" dirty="0">
                <a:latin typeface="Arial"/>
                <a:cs typeface="Arial"/>
              </a:rPr>
              <a:t>(ELD)</a:t>
            </a:r>
            <a:r>
              <a:rPr sz="1071" spc="39" dirty="0">
                <a:latin typeface="Arial"/>
                <a:cs typeface="Arial"/>
              </a:rPr>
              <a:t> </a:t>
            </a:r>
            <a:r>
              <a:rPr sz="1071" dirty="0">
                <a:latin typeface="Arial"/>
                <a:cs typeface="Arial"/>
              </a:rPr>
              <a:t>operates</a:t>
            </a:r>
            <a:r>
              <a:rPr sz="1071" spc="44"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various</a:t>
            </a:r>
            <a:r>
              <a:rPr sz="1071" spc="39" dirty="0">
                <a:latin typeface="Arial"/>
                <a:cs typeface="Arial"/>
              </a:rPr>
              <a:t> </a:t>
            </a:r>
            <a:r>
              <a:rPr sz="1071" dirty="0">
                <a:latin typeface="Arial"/>
                <a:cs typeface="Arial"/>
              </a:rPr>
              <a:t>ways.</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most</a:t>
            </a:r>
            <a:r>
              <a:rPr sz="1071" spc="39" dirty="0">
                <a:latin typeface="Arial"/>
                <a:cs typeface="Arial"/>
              </a:rPr>
              <a:t> </a:t>
            </a:r>
            <a:r>
              <a:rPr sz="1071" dirty="0">
                <a:latin typeface="Arial"/>
                <a:cs typeface="Arial"/>
              </a:rPr>
              <a:t>common</a:t>
            </a:r>
            <a:r>
              <a:rPr sz="1071" spc="49" dirty="0">
                <a:latin typeface="Arial"/>
                <a:cs typeface="Arial"/>
              </a:rPr>
              <a:t> </a:t>
            </a:r>
            <a:r>
              <a:rPr sz="1071" dirty="0">
                <a:latin typeface="Arial"/>
                <a:cs typeface="Arial"/>
              </a:rPr>
              <a:t>being</a:t>
            </a:r>
            <a:r>
              <a:rPr sz="1071" spc="39" dirty="0">
                <a:latin typeface="Arial"/>
                <a:cs typeface="Arial"/>
              </a:rPr>
              <a:t> </a:t>
            </a:r>
            <a:r>
              <a:rPr sz="1071" dirty="0">
                <a:latin typeface="Arial"/>
                <a:cs typeface="Arial"/>
              </a:rPr>
              <a:t>that</a:t>
            </a:r>
            <a:r>
              <a:rPr sz="1071" spc="39" dirty="0">
                <a:latin typeface="Arial"/>
                <a:cs typeface="Arial"/>
              </a:rPr>
              <a:t> </a:t>
            </a:r>
            <a:r>
              <a:rPr sz="1071" spc="-19" dirty="0">
                <a:latin typeface="Arial"/>
                <a:cs typeface="Arial"/>
              </a:rPr>
              <a:t>when </a:t>
            </a:r>
            <a:r>
              <a:rPr sz="1071" dirty="0">
                <a:latin typeface="Arial"/>
                <a:cs typeface="Arial"/>
              </a:rPr>
              <a:t>the</a:t>
            </a:r>
            <a:r>
              <a:rPr sz="1071" spc="5" dirty="0">
                <a:latin typeface="Arial"/>
                <a:cs typeface="Arial"/>
              </a:rPr>
              <a:t> </a:t>
            </a:r>
            <a:r>
              <a:rPr sz="1071" dirty="0">
                <a:latin typeface="Arial"/>
                <a:cs typeface="Arial"/>
              </a:rPr>
              <a:t>unit</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turned</a:t>
            </a:r>
            <a:r>
              <a:rPr sz="1071" spc="10" dirty="0">
                <a:latin typeface="Arial"/>
                <a:cs typeface="Arial"/>
              </a:rPr>
              <a:t> </a:t>
            </a:r>
            <a:r>
              <a:rPr sz="1071" dirty="0">
                <a:latin typeface="Arial"/>
                <a:cs typeface="Arial"/>
              </a:rPr>
              <a:t>on, a</a:t>
            </a:r>
            <a:r>
              <a:rPr sz="1071" spc="5" dirty="0">
                <a:latin typeface="Arial"/>
                <a:cs typeface="Arial"/>
              </a:rPr>
              <a:t> </a:t>
            </a:r>
            <a:r>
              <a:rPr sz="1071" dirty="0">
                <a:latin typeface="Arial"/>
                <a:cs typeface="Arial"/>
              </a:rPr>
              <a:t>low</a:t>
            </a:r>
            <a:r>
              <a:rPr sz="1071" spc="10" dirty="0">
                <a:latin typeface="Arial"/>
                <a:cs typeface="Arial"/>
              </a:rPr>
              <a:t> </a:t>
            </a:r>
            <a:r>
              <a:rPr sz="1071" dirty="0">
                <a:latin typeface="Arial"/>
                <a:cs typeface="Arial"/>
              </a:rPr>
              <a:t>beeping sound</a:t>
            </a:r>
            <a:r>
              <a:rPr sz="1071" spc="5" dirty="0">
                <a:latin typeface="Arial"/>
                <a:cs typeface="Arial"/>
              </a:rPr>
              <a:t> </a:t>
            </a:r>
            <a:r>
              <a:rPr sz="1071" dirty="0">
                <a:latin typeface="Arial"/>
                <a:cs typeface="Arial"/>
              </a:rPr>
              <a:t>can</a:t>
            </a:r>
            <a:r>
              <a:rPr sz="1071" spc="10" dirty="0">
                <a:latin typeface="Arial"/>
                <a:cs typeface="Arial"/>
              </a:rPr>
              <a:t> </a:t>
            </a:r>
            <a:r>
              <a:rPr sz="1071" dirty="0">
                <a:latin typeface="Arial"/>
                <a:cs typeface="Arial"/>
              </a:rPr>
              <a:t>be</a:t>
            </a:r>
            <a:r>
              <a:rPr sz="1071" spc="5" dirty="0">
                <a:latin typeface="Arial"/>
                <a:cs typeface="Arial"/>
              </a:rPr>
              <a:t> </a:t>
            </a:r>
            <a:r>
              <a:rPr sz="1071" dirty="0">
                <a:latin typeface="Arial"/>
                <a:cs typeface="Arial"/>
              </a:rPr>
              <a:t>heard,</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once</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probe</a:t>
            </a:r>
            <a:r>
              <a:rPr sz="1071" spc="5" dirty="0">
                <a:latin typeface="Arial"/>
                <a:cs typeface="Arial"/>
              </a:rPr>
              <a:t> </a:t>
            </a:r>
            <a:r>
              <a:rPr sz="1071" dirty="0">
                <a:latin typeface="Arial"/>
                <a:cs typeface="Arial"/>
              </a:rPr>
              <a:t>locates</a:t>
            </a:r>
            <a:r>
              <a:rPr sz="1071" spc="5" dirty="0">
                <a:latin typeface="Arial"/>
                <a:cs typeface="Arial"/>
              </a:rPr>
              <a:t> </a:t>
            </a:r>
            <a:r>
              <a:rPr sz="1071" dirty="0">
                <a:latin typeface="Arial"/>
                <a:cs typeface="Arial"/>
              </a:rPr>
              <a:t>a</a:t>
            </a:r>
            <a:r>
              <a:rPr sz="1071" spc="5" dirty="0">
                <a:latin typeface="Arial"/>
                <a:cs typeface="Arial"/>
              </a:rPr>
              <a:t> </a:t>
            </a:r>
            <a:r>
              <a:rPr sz="1071" dirty="0">
                <a:latin typeface="Arial"/>
                <a:cs typeface="Arial"/>
              </a:rPr>
              <a:t>leak,</a:t>
            </a:r>
            <a:r>
              <a:rPr sz="1071" spc="5" dirty="0">
                <a:latin typeface="Arial"/>
                <a:cs typeface="Arial"/>
              </a:rPr>
              <a:t> </a:t>
            </a:r>
            <a:r>
              <a:rPr sz="1071" spc="-24" dirty="0">
                <a:latin typeface="Arial"/>
                <a:cs typeface="Arial"/>
              </a:rPr>
              <a:t>the </a:t>
            </a:r>
            <a:r>
              <a:rPr sz="1071" dirty="0">
                <a:latin typeface="Arial"/>
                <a:cs typeface="Arial"/>
              </a:rPr>
              <a:t>ticking</a:t>
            </a:r>
            <a:r>
              <a:rPr sz="1071" spc="-15" dirty="0">
                <a:latin typeface="Arial"/>
                <a:cs typeface="Arial"/>
              </a:rPr>
              <a:t> </a:t>
            </a:r>
            <a:r>
              <a:rPr sz="1071" dirty="0">
                <a:latin typeface="Arial"/>
                <a:cs typeface="Arial"/>
              </a:rPr>
              <a:t>sound</a:t>
            </a:r>
            <a:r>
              <a:rPr sz="1071" spc="-10" dirty="0">
                <a:latin typeface="Arial"/>
                <a:cs typeface="Arial"/>
              </a:rPr>
              <a:t> </a:t>
            </a:r>
            <a:r>
              <a:rPr sz="1071" dirty="0">
                <a:latin typeface="Arial"/>
                <a:cs typeface="Arial"/>
              </a:rPr>
              <a:t>increases</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a</a:t>
            </a:r>
            <a:r>
              <a:rPr sz="1071" spc="-10" dirty="0">
                <a:latin typeface="Arial"/>
                <a:cs typeface="Arial"/>
              </a:rPr>
              <a:t> high-</a:t>
            </a:r>
            <a:r>
              <a:rPr sz="1071" dirty="0">
                <a:latin typeface="Arial"/>
                <a:cs typeface="Arial"/>
              </a:rPr>
              <a:t>pitched</a:t>
            </a:r>
            <a:r>
              <a:rPr sz="1071" spc="-5" dirty="0">
                <a:latin typeface="Arial"/>
                <a:cs typeface="Arial"/>
              </a:rPr>
              <a:t> </a:t>
            </a:r>
            <a:r>
              <a:rPr sz="1071" dirty="0">
                <a:latin typeface="Arial"/>
                <a:cs typeface="Arial"/>
              </a:rPr>
              <a:t>noise.</a:t>
            </a:r>
            <a:r>
              <a:rPr sz="1071" spc="-15" dirty="0">
                <a:latin typeface="Arial"/>
                <a:cs typeface="Arial"/>
              </a:rPr>
              <a:t> </a:t>
            </a:r>
            <a:r>
              <a:rPr sz="1071" dirty="0">
                <a:latin typeface="Arial"/>
                <a:cs typeface="Arial"/>
              </a:rPr>
              <a:t>This</a:t>
            </a:r>
            <a:r>
              <a:rPr sz="1071" spc="-5" dirty="0">
                <a:latin typeface="Arial"/>
                <a:cs typeface="Arial"/>
              </a:rPr>
              <a:t> </a:t>
            </a:r>
            <a:r>
              <a:rPr sz="1071" dirty="0">
                <a:latin typeface="Arial"/>
                <a:cs typeface="Arial"/>
              </a:rPr>
              <a:t>can</a:t>
            </a:r>
            <a:r>
              <a:rPr sz="1071" spc="-5" dirty="0">
                <a:latin typeface="Arial"/>
                <a:cs typeface="Arial"/>
              </a:rPr>
              <a:t> </a:t>
            </a:r>
            <a:r>
              <a:rPr sz="1071" dirty="0">
                <a:latin typeface="Arial"/>
                <a:cs typeface="Arial"/>
              </a:rPr>
              <a:t>be</a:t>
            </a:r>
            <a:r>
              <a:rPr sz="1071" spc="-15" dirty="0">
                <a:latin typeface="Arial"/>
                <a:cs typeface="Arial"/>
              </a:rPr>
              <a:t> </a:t>
            </a:r>
            <a:r>
              <a:rPr sz="1071" dirty="0">
                <a:latin typeface="Arial"/>
                <a:cs typeface="Arial"/>
              </a:rPr>
              <a:t>achieved</a:t>
            </a:r>
            <a:r>
              <a:rPr sz="1071" spc="-5" dirty="0">
                <a:latin typeface="Arial"/>
                <a:cs typeface="Arial"/>
              </a:rPr>
              <a:t> </a:t>
            </a:r>
            <a:r>
              <a:rPr sz="1071" dirty="0">
                <a:latin typeface="Arial"/>
                <a:cs typeface="Arial"/>
              </a:rPr>
              <a:t>by</a:t>
            </a:r>
            <a:r>
              <a:rPr sz="1071" spc="-10" dirty="0">
                <a:latin typeface="Arial"/>
                <a:cs typeface="Arial"/>
              </a:rPr>
              <a:t> </a:t>
            </a:r>
            <a:r>
              <a:rPr sz="1071" dirty="0">
                <a:latin typeface="Arial"/>
                <a:cs typeface="Arial"/>
              </a:rPr>
              <a:t>moving</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sensing</a:t>
            </a:r>
            <a:r>
              <a:rPr sz="1071" spc="-10" dirty="0">
                <a:latin typeface="Arial"/>
                <a:cs typeface="Arial"/>
              </a:rPr>
              <a:t> </a:t>
            </a:r>
            <a:r>
              <a:rPr sz="1071" spc="-24" dirty="0">
                <a:latin typeface="Arial"/>
                <a:cs typeface="Arial"/>
              </a:rPr>
              <a:t>tip </a:t>
            </a:r>
            <a:r>
              <a:rPr sz="1071" spc="-10" dirty="0">
                <a:latin typeface="Arial"/>
                <a:cs typeface="Arial"/>
              </a:rPr>
              <a:t>slowly</a:t>
            </a:r>
            <a:r>
              <a:rPr sz="1071" spc="-44" dirty="0">
                <a:latin typeface="Arial"/>
                <a:cs typeface="Arial"/>
              </a:rPr>
              <a:t> </a:t>
            </a:r>
            <a:r>
              <a:rPr sz="1071" spc="-10" dirty="0">
                <a:latin typeface="Arial"/>
                <a:cs typeface="Arial"/>
              </a:rPr>
              <a:t>around</a:t>
            </a:r>
            <a:r>
              <a:rPr sz="1071" spc="-3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underside</a:t>
            </a:r>
            <a:r>
              <a:rPr sz="1071" spc="-39" dirty="0">
                <a:latin typeface="Arial"/>
                <a:cs typeface="Arial"/>
              </a:rPr>
              <a:t> </a:t>
            </a:r>
            <a:r>
              <a:rPr sz="1071" dirty="0">
                <a:latin typeface="Arial"/>
                <a:cs typeface="Arial"/>
              </a:rPr>
              <a:t>of</a:t>
            </a:r>
            <a:r>
              <a:rPr sz="1071" spc="-44" dirty="0">
                <a:latin typeface="Arial"/>
                <a:cs typeface="Arial"/>
              </a:rPr>
              <a:t> </a:t>
            </a:r>
            <a:r>
              <a:rPr sz="1071" spc="-10" dirty="0">
                <a:latin typeface="Arial"/>
                <a:cs typeface="Arial"/>
              </a:rPr>
              <a:t>components</a:t>
            </a:r>
            <a:r>
              <a:rPr sz="1071" spc="-39" dirty="0">
                <a:latin typeface="Arial"/>
                <a:cs typeface="Arial"/>
              </a:rPr>
              <a:t> </a:t>
            </a:r>
            <a:r>
              <a:rPr sz="1071" dirty="0">
                <a:latin typeface="Arial"/>
                <a:cs typeface="Arial"/>
              </a:rPr>
              <a:t>and</a:t>
            </a:r>
            <a:r>
              <a:rPr sz="1071" spc="-44" dirty="0">
                <a:latin typeface="Arial"/>
                <a:cs typeface="Arial"/>
              </a:rPr>
              <a:t> </a:t>
            </a:r>
            <a:r>
              <a:rPr sz="1071" spc="-10" dirty="0">
                <a:latin typeface="Arial"/>
                <a:cs typeface="Arial"/>
              </a:rPr>
              <a:t>fittings</a:t>
            </a:r>
            <a:r>
              <a:rPr sz="1071" spc="-39" dirty="0">
                <a:latin typeface="Arial"/>
                <a:cs typeface="Arial"/>
              </a:rPr>
              <a:t> </a:t>
            </a:r>
            <a:r>
              <a:rPr sz="1071" dirty="0">
                <a:latin typeface="Arial"/>
                <a:cs typeface="Arial"/>
              </a:rPr>
              <a:t>at</a:t>
            </a:r>
            <a:r>
              <a:rPr sz="1071" spc="-39" dirty="0">
                <a:latin typeface="Arial"/>
                <a:cs typeface="Arial"/>
              </a:rPr>
              <a:t> </a:t>
            </a:r>
            <a:r>
              <a:rPr sz="1071" spc="-10" dirty="0">
                <a:latin typeface="Arial"/>
                <a:cs typeface="Arial"/>
              </a:rPr>
              <a:t>approximately</a:t>
            </a:r>
            <a:r>
              <a:rPr sz="1071" spc="-39" dirty="0">
                <a:latin typeface="Arial"/>
                <a:cs typeface="Arial"/>
              </a:rPr>
              <a:t> </a:t>
            </a:r>
            <a:r>
              <a:rPr sz="1071" dirty="0">
                <a:latin typeface="Arial"/>
                <a:cs typeface="Arial"/>
              </a:rPr>
              <a:t>5</a:t>
            </a:r>
            <a:r>
              <a:rPr sz="1071" spc="-44" dirty="0">
                <a:latin typeface="Arial"/>
                <a:cs typeface="Arial"/>
              </a:rPr>
              <a:t> </a:t>
            </a:r>
            <a:r>
              <a:rPr sz="1071" dirty="0">
                <a:latin typeface="Arial"/>
                <a:cs typeface="Arial"/>
              </a:rPr>
              <a:t>mm</a:t>
            </a:r>
            <a:r>
              <a:rPr sz="1071" spc="-49" dirty="0">
                <a:latin typeface="Arial"/>
                <a:cs typeface="Arial"/>
              </a:rPr>
              <a:t> </a:t>
            </a:r>
            <a:r>
              <a:rPr sz="1071" dirty="0">
                <a:latin typeface="Arial"/>
                <a:cs typeface="Arial"/>
              </a:rPr>
              <a:t>distance.</a:t>
            </a:r>
            <a:r>
              <a:rPr sz="1071" spc="-39" dirty="0">
                <a:latin typeface="Arial"/>
                <a:cs typeface="Arial"/>
              </a:rPr>
              <a:t> </a:t>
            </a:r>
            <a:r>
              <a:rPr sz="1071" spc="-10" dirty="0">
                <a:latin typeface="Arial"/>
                <a:cs typeface="Arial"/>
              </a:rPr>
              <a:t>DO</a:t>
            </a:r>
            <a:r>
              <a:rPr sz="1071" spc="-49" dirty="0">
                <a:latin typeface="Arial"/>
                <a:cs typeface="Arial"/>
              </a:rPr>
              <a:t> </a:t>
            </a:r>
            <a:r>
              <a:rPr sz="1071" spc="-24" dirty="0">
                <a:latin typeface="Arial"/>
                <a:cs typeface="Arial"/>
              </a:rPr>
              <a:t>NOT </a:t>
            </a:r>
            <a:r>
              <a:rPr sz="1071" spc="-10" dirty="0">
                <a:latin typeface="Arial"/>
                <a:cs typeface="Arial"/>
              </a:rPr>
              <a:t>allow</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sensing</a:t>
            </a:r>
            <a:r>
              <a:rPr sz="1071" spc="-44" dirty="0">
                <a:latin typeface="Arial"/>
                <a:cs typeface="Arial"/>
              </a:rPr>
              <a:t> </a:t>
            </a:r>
            <a:r>
              <a:rPr sz="1071" dirty="0">
                <a:latin typeface="Arial"/>
                <a:cs typeface="Arial"/>
              </a:rPr>
              <a:t>tip</a:t>
            </a:r>
            <a:r>
              <a:rPr sz="1071" spc="-44"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contact</a:t>
            </a:r>
            <a:r>
              <a:rPr sz="1071" spc="-44" dirty="0">
                <a:latin typeface="Arial"/>
                <a:cs typeface="Arial"/>
              </a:rPr>
              <a:t> </a:t>
            </a:r>
            <a:r>
              <a:rPr sz="1071" spc="-10" dirty="0">
                <a:latin typeface="Arial"/>
                <a:cs typeface="Arial"/>
              </a:rPr>
              <a:t>components</a:t>
            </a:r>
            <a:r>
              <a:rPr sz="1071" spc="-39" dirty="0">
                <a:latin typeface="Arial"/>
                <a:cs typeface="Arial"/>
              </a:rPr>
              <a:t> </a:t>
            </a:r>
            <a:r>
              <a:rPr sz="1071" dirty="0">
                <a:latin typeface="Arial"/>
                <a:cs typeface="Arial"/>
              </a:rPr>
              <a:t>or</a:t>
            </a:r>
            <a:r>
              <a:rPr sz="1071" spc="-44" dirty="0">
                <a:latin typeface="Arial"/>
                <a:cs typeface="Arial"/>
              </a:rPr>
              <a:t> </a:t>
            </a:r>
            <a:r>
              <a:rPr sz="1071" spc="-10" dirty="0">
                <a:latin typeface="Arial"/>
                <a:cs typeface="Arial"/>
              </a:rPr>
              <a:t>fittings</a:t>
            </a:r>
            <a:r>
              <a:rPr sz="1071" spc="-39" dirty="0">
                <a:latin typeface="Arial"/>
                <a:cs typeface="Arial"/>
              </a:rPr>
              <a:t> </a:t>
            </a:r>
            <a:r>
              <a:rPr sz="1071" dirty="0">
                <a:latin typeface="Arial"/>
                <a:cs typeface="Arial"/>
              </a:rPr>
              <a:t>as</a:t>
            </a:r>
            <a:r>
              <a:rPr sz="1071" spc="-44" dirty="0">
                <a:latin typeface="Arial"/>
                <a:cs typeface="Arial"/>
              </a:rPr>
              <a:t> </a:t>
            </a:r>
            <a:r>
              <a:rPr sz="1071" spc="-10" dirty="0">
                <a:latin typeface="Arial"/>
                <a:cs typeface="Arial"/>
              </a:rPr>
              <a:t>false</a:t>
            </a:r>
            <a:r>
              <a:rPr sz="1071" spc="-49" dirty="0">
                <a:latin typeface="Arial"/>
                <a:cs typeface="Arial"/>
              </a:rPr>
              <a:t> </a:t>
            </a:r>
            <a:r>
              <a:rPr sz="1071" spc="-10" dirty="0">
                <a:latin typeface="Arial"/>
                <a:cs typeface="Arial"/>
              </a:rPr>
              <a:t>readings</a:t>
            </a:r>
            <a:r>
              <a:rPr sz="1071" spc="-44" dirty="0">
                <a:latin typeface="Arial"/>
                <a:cs typeface="Arial"/>
              </a:rPr>
              <a:t> </a:t>
            </a:r>
            <a:r>
              <a:rPr sz="1071" spc="-10" dirty="0">
                <a:latin typeface="Arial"/>
                <a:cs typeface="Arial"/>
              </a:rPr>
              <a:t>and</a:t>
            </a:r>
            <a:r>
              <a:rPr sz="1071" spc="-44" dirty="0">
                <a:latin typeface="Arial"/>
                <a:cs typeface="Arial"/>
              </a:rPr>
              <a:t> </a:t>
            </a:r>
            <a:r>
              <a:rPr sz="1071" dirty="0">
                <a:latin typeface="Arial"/>
                <a:cs typeface="Arial"/>
              </a:rPr>
              <a:t>tip</a:t>
            </a:r>
            <a:r>
              <a:rPr sz="1071" spc="-39" dirty="0">
                <a:latin typeface="Arial"/>
                <a:cs typeface="Arial"/>
              </a:rPr>
              <a:t> </a:t>
            </a:r>
            <a:r>
              <a:rPr sz="1071" spc="-10" dirty="0">
                <a:latin typeface="Arial"/>
                <a:cs typeface="Arial"/>
              </a:rPr>
              <a:t>damage</a:t>
            </a:r>
            <a:r>
              <a:rPr sz="1071" spc="-39" dirty="0">
                <a:latin typeface="Arial"/>
                <a:cs typeface="Arial"/>
              </a:rPr>
              <a:t> </a:t>
            </a:r>
            <a:r>
              <a:rPr sz="1071" spc="-10" dirty="0">
                <a:latin typeface="Arial"/>
                <a:cs typeface="Arial"/>
              </a:rPr>
              <a:t>will</a:t>
            </a:r>
            <a:r>
              <a:rPr sz="1071" spc="-44" dirty="0">
                <a:latin typeface="Arial"/>
                <a:cs typeface="Arial"/>
              </a:rPr>
              <a:t> </a:t>
            </a:r>
            <a:r>
              <a:rPr sz="1071" spc="-10" dirty="0">
                <a:latin typeface="Arial"/>
                <a:cs typeface="Arial"/>
              </a:rPr>
              <a:t>occur.</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66</a:t>
            </a:r>
          </a:p>
        </p:txBody>
      </p:sp>
      <p:sp>
        <p:nvSpPr>
          <p:cNvPr id="7" name="object 3">
            <a:extLst>
              <a:ext uri="{FF2B5EF4-FFF2-40B4-BE49-F238E27FC236}">
                <a16:creationId xmlns:a16="http://schemas.microsoft.com/office/drawing/2014/main" id="{D07A97EA-5024-7176-8C13-22B1AD403848}"/>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3589088"/>
            <a:ext cx="5814185" cy="3767902"/>
          </a:xfrm>
          <a:prstGeom prst="rect">
            <a:avLst/>
          </a:prstGeom>
        </p:spPr>
        <p:txBody>
          <a:bodyPr vert="horz" wrap="square" lIns="0" tIns="12368" rIns="0" bIns="0" rtlCol="0">
            <a:spAutoFit/>
          </a:bodyPr>
          <a:lstStyle/>
          <a:p>
            <a:pPr marL="12369" marR="6184" algn="just">
              <a:lnSpc>
                <a:spcPct val="143800"/>
              </a:lnSpc>
              <a:spcBef>
                <a:spcPts val="97"/>
              </a:spcBef>
            </a:pPr>
            <a:r>
              <a:rPr sz="1071" dirty="0">
                <a:latin typeface="Arial"/>
                <a:cs typeface="Arial"/>
              </a:rPr>
              <a:t>When</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ELD</a:t>
            </a:r>
            <a:r>
              <a:rPr sz="1071" spc="-15" dirty="0">
                <a:latin typeface="Arial"/>
                <a:cs typeface="Arial"/>
              </a:rPr>
              <a:t> </a:t>
            </a:r>
            <a:r>
              <a:rPr sz="1071" dirty="0">
                <a:latin typeface="Arial"/>
                <a:cs typeface="Arial"/>
              </a:rPr>
              <a:t>detects</a:t>
            </a:r>
            <a:r>
              <a:rPr sz="1071" spc="-1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sensor</a:t>
            </a:r>
            <a:r>
              <a:rPr sz="1071" spc="-15" dirty="0">
                <a:latin typeface="Arial"/>
                <a:cs typeface="Arial"/>
              </a:rPr>
              <a:t> </a:t>
            </a:r>
            <a:r>
              <a:rPr sz="1071" dirty="0">
                <a:latin typeface="Arial"/>
                <a:cs typeface="Arial"/>
              </a:rPr>
              <a:t>tip,</a:t>
            </a:r>
            <a:r>
              <a:rPr sz="1071" spc="-19" dirty="0">
                <a:latin typeface="Arial"/>
                <a:cs typeface="Arial"/>
              </a:rPr>
              <a:t> </a:t>
            </a:r>
            <a:r>
              <a:rPr sz="1071" dirty="0">
                <a:latin typeface="Arial"/>
                <a:cs typeface="Arial"/>
              </a:rPr>
              <a:t>it</a:t>
            </a:r>
            <a:r>
              <a:rPr sz="1071" spc="-15" dirty="0">
                <a:latin typeface="Arial"/>
                <a:cs typeface="Arial"/>
              </a:rPr>
              <a:t> </a:t>
            </a:r>
            <a:r>
              <a:rPr sz="1071" dirty="0">
                <a:latin typeface="Arial"/>
                <a:cs typeface="Arial"/>
              </a:rPr>
              <a:t>responds</a:t>
            </a:r>
            <a:r>
              <a:rPr sz="1071" spc="-15" dirty="0">
                <a:latin typeface="Arial"/>
                <a:cs typeface="Arial"/>
              </a:rPr>
              <a:t> </a:t>
            </a:r>
            <a:r>
              <a:rPr sz="1071" dirty="0">
                <a:latin typeface="Arial"/>
                <a:cs typeface="Arial"/>
              </a:rPr>
              <a:t>according</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concentration</a:t>
            </a:r>
            <a:r>
              <a:rPr sz="1071" spc="-15" dirty="0">
                <a:latin typeface="Arial"/>
                <a:cs typeface="Arial"/>
              </a:rPr>
              <a:t> </a:t>
            </a:r>
            <a:r>
              <a:rPr sz="1071" spc="-24" dirty="0">
                <a:latin typeface="Arial"/>
                <a:cs typeface="Arial"/>
              </a:rPr>
              <a:t>of </a:t>
            </a:r>
            <a:r>
              <a:rPr sz="1071" dirty="0">
                <a:latin typeface="Arial"/>
                <a:cs typeface="Arial"/>
              </a:rPr>
              <a:t>refrigerant</a:t>
            </a:r>
            <a:r>
              <a:rPr sz="1071" spc="-54" dirty="0">
                <a:latin typeface="Arial"/>
                <a:cs typeface="Arial"/>
              </a:rPr>
              <a:t> </a:t>
            </a:r>
            <a:r>
              <a:rPr sz="1071" dirty="0">
                <a:latin typeface="Arial"/>
                <a:cs typeface="Arial"/>
              </a:rPr>
              <a:t>present,</a:t>
            </a:r>
            <a:r>
              <a:rPr sz="1071" spc="-49" dirty="0">
                <a:latin typeface="Arial"/>
                <a:cs typeface="Arial"/>
              </a:rPr>
              <a:t> </a:t>
            </a:r>
            <a:r>
              <a:rPr sz="1071" dirty="0">
                <a:latin typeface="Arial"/>
                <a:cs typeface="Arial"/>
              </a:rPr>
              <a:t>through</a:t>
            </a:r>
            <a:r>
              <a:rPr sz="1071" spc="-54" dirty="0">
                <a:latin typeface="Arial"/>
                <a:cs typeface="Arial"/>
              </a:rPr>
              <a:t> </a:t>
            </a:r>
            <a:r>
              <a:rPr sz="1071" dirty="0">
                <a:latin typeface="Arial"/>
                <a:cs typeface="Arial"/>
              </a:rPr>
              <a:t>up</a:t>
            </a:r>
            <a:r>
              <a:rPr sz="1071" spc="-49"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15</a:t>
            </a:r>
            <a:r>
              <a:rPr sz="1071" spc="-54" dirty="0">
                <a:latin typeface="Arial"/>
                <a:cs typeface="Arial"/>
              </a:rPr>
              <a:t> </a:t>
            </a:r>
            <a:r>
              <a:rPr sz="1071" dirty="0">
                <a:latin typeface="Arial"/>
                <a:cs typeface="Arial"/>
              </a:rPr>
              <a:t>gradient</a:t>
            </a:r>
            <a:r>
              <a:rPr sz="1071" spc="-49" dirty="0">
                <a:latin typeface="Arial"/>
                <a:cs typeface="Arial"/>
              </a:rPr>
              <a:t> </a:t>
            </a:r>
            <a:r>
              <a:rPr sz="1071" dirty="0">
                <a:latin typeface="Arial"/>
                <a:cs typeface="Arial"/>
              </a:rPr>
              <a:t>levels.</a:t>
            </a:r>
            <a:r>
              <a:rPr sz="1071" spc="-54" dirty="0">
                <a:latin typeface="Arial"/>
                <a:cs typeface="Arial"/>
              </a:rPr>
              <a:t> </a:t>
            </a:r>
            <a:r>
              <a:rPr sz="1071" dirty="0">
                <a:latin typeface="Arial"/>
                <a:cs typeface="Arial"/>
              </a:rPr>
              <a:t>Detection</a:t>
            </a:r>
            <a:r>
              <a:rPr sz="1071" spc="-49" dirty="0">
                <a:latin typeface="Arial"/>
                <a:cs typeface="Arial"/>
              </a:rPr>
              <a:t> </a:t>
            </a:r>
            <a:r>
              <a:rPr sz="1071" dirty="0">
                <a:latin typeface="Arial"/>
                <a:cs typeface="Arial"/>
              </a:rPr>
              <a:t>begins</a:t>
            </a:r>
            <a:r>
              <a:rPr sz="1071" spc="-54" dirty="0">
                <a:latin typeface="Arial"/>
                <a:cs typeface="Arial"/>
              </a:rPr>
              <a:t> </a:t>
            </a:r>
            <a:r>
              <a:rPr sz="1071" dirty="0">
                <a:latin typeface="Arial"/>
                <a:cs typeface="Arial"/>
              </a:rPr>
              <a:t>at</a:t>
            </a:r>
            <a:r>
              <a:rPr sz="1071" spc="-5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lowest</a:t>
            </a:r>
            <a:r>
              <a:rPr sz="1071" spc="-54" dirty="0">
                <a:latin typeface="Arial"/>
                <a:cs typeface="Arial"/>
              </a:rPr>
              <a:t> </a:t>
            </a:r>
            <a:r>
              <a:rPr sz="1071" dirty="0">
                <a:latin typeface="Arial"/>
                <a:cs typeface="Arial"/>
              </a:rPr>
              <a:t>level</a:t>
            </a:r>
            <a:r>
              <a:rPr sz="1071" spc="-49" dirty="0">
                <a:latin typeface="Arial"/>
                <a:cs typeface="Arial"/>
              </a:rPr>
              <a:t> </a:t>
            </a:r>
            <a:r>
              <a:rPr sz="1071" dirty="0">
                <a:latin typeface="Arial"/>
                <a:cs typeface="Arial"/>
              </a:rPr>
              <a:t>with</a:t>
            </a:r>
            <a:r>
              <a:rPr sz="1071" spc="-54" dirty="0">
                <a:latin typeface="Arial"/>
                <a:cs typeface="Arial"/>
              </a:rPr>
              <a:t> </a:t>
            </a:r>
            <a:r>
              <a:rPr sz="1071" spc="-24" dirty="0">
                <a:latin typeface="Arial"/>
                <a:cs typeface="Arial"/>
              </a:rPr>
              <a:t>one </a:t>
            </a:r>
            <a:r>
              <a:rPr sz="1071" dirty="0">
                <a:latin typeface="Arial"/>
                <a:cs typeface="Arial"/>
              </a:rPr>
              <a:t>red</a:t>
            </a:r>
            <a:r>
              <a:rPr sz="1071" spc="-29" dirty="0">
                <a:latin typeface="Arial"/>
                <a:cs typeface="Arial"/>
              </a:rPr>
              <a:t> </a:t>
            </a:r>
            <a:r>
              <a:rPr sz="1071" dirty="0">
                <a:latin typeface="Arial"/>
                <a:cs typeface="Arial"/>
              </a:rPr>
              <a:t>LED</a:t>
            </a:r>
            <a:r>
              <a:rPr sz="1071" spc="-29" dirty="0">
                <a:latin typeface="Arial"/>
                <a:cs typeface="Arial"/>
              </a:rPr>
              <a:t> </a:t>
            </a:r>
            <a:r>
              <a:rPr sz="1071" dirty="0">
                <a:latin typeface="Arial"/>
                <a:cs typeface="Arial"/>
              </a:rPr>
              <a:t>illuminated,</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then</a:t>
            </a:r>
            <a:r>
              <a:rPr sz="1071" spc="-24" dirty="0">
                <a:latin typeface="Arial"/>
                <a:cs typeface="Arial"/>
              </a:rPr>
              <a:t> </a:t>
            </a:r>
            <a:r>
              <a:rPr sz="1071" dirty="0">
                <a:latin typeface="Arial"/>
                <a:cs typeface="Arial"/>
              </a:rPr>
              <a:t>an</a:t>
            </a:r>
            <a:r>
              <a:rPr sz="1071" spc="-29" dirty="0">
                <a:latin typeface="Arial"/>
                <a:cs typeface="Arial"/>
              </a:rPr>
              <a:t> </a:t>
            </a:r>
            <a:r>
              <a:rPr sz="1071" dirty="0">
                <a:latin typeface="Arial"/>
                <a:cs typeface="Arial"/>
              </a:rPr>
              <a:t>increasing</a:t>
            </a:r>
            <a:r>
              <a:rPr sz="1071" spc="-34" dirty="0">
                <a:latin typeface="Arial"/>
                <a:cs typeface="Arial"/>
              </a:rPr>
              <a:t> </a:t>
            </a:r>
            <a:r>
              <a:rPr sz="1071" dirty="0">
                <a:latin typeface="Arial"/>
                <a:cs typeface="Arial"/>
              </a:rPr>
              <a:t>number</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red</a:t>
            </a:r>
            <a:r>
              <a:rPr sz="1071" spc="-29" dirty="0">
                <a:latin typeface="Arial"/>
                <a:cs typeface="Arial"/>
              </a:rPr>
              <a:t> </a:t>
            </a:r>
            <a:r>
              <a:rPr sz="1071" dirty="0">
                <a:latin typeface="Arial"/>
                <a:cs typeface="Arial"/>
              </a:rPr>
              <a:t>LEDs</a:t>
            </a:r>
            <a:r>
              <a:rPr sz="1071" spc="-24" dirty="0">
                <a:latin typeface="Arial"/>
                <a:cs typeface="Arial"/>
              </a:rPr>
              <a:t> </a:t>
            </a:r>
            <a:r>
              <a:rPr sz="1071" dirty="0">
                <a:latin typeface="Arial"/>
                <a:cs typeface="Arial"/>
              </a:rPr>
              <a:t>will</a:t>
            </a:r>
            <a:r>
              <a:rPr sz="1071" spc="-24" dirty="0">
                <a:latin typeface="Arial"/>
                <a:cs typeface="Arial"/>
              </a:rPr>
              <a:t> </a:t>
            </a:r>
            <a:r>
              <a:rPr sz="1071" dirty="0">
                <a:latin typeface="Arial"/>
                <a:cs typeface="Arial"/>
              </a:rPr>
              <a:t>light</a:t>
            </a:r>
            <a:r>
              <a:rPr sz="1071" spc="-29"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level</a:t>
            </a:r>
            <a:r>
              <a:rPr sz="1071" spc="-24" dirty="0">
                <a:latin typeface="Arial"/>
                <a:cs typeface="Arial"/>
              </a:rPr>
              <a:t> </a:t>
            </a:r>
            <a:r>
              <a:rPr sz="1071" spc="-10" dirty="0">
                <a:latin typeface="Arial"/>
                <a:cs typeface="Arial"/>
              </a:rPr>
              <a:t>increases. </a:t>
            </a:r>
            <a:r>
              <a:rPr sz="1071" dirty="0">
                <a:latin typeface="Arial"/>
                <a:cs typeface="Arial"/>
              </a:rPr>
              <a:t>As the</a:t>
            </a:r>
            <a:r>
              <a:rPr sz="1071" spc="-5" dirty="0">
                <a:latin typeface="Arial"/>
                <a:cs typeface="Arial"/>
              </a:rPr>
              <a:t> </a:t>
            </a:r>
            <a:r>
              <a:rPr sz="1071" dirty="0">
                <a:latin typeface="Arial"/>
                <a:cs typeface="Arial"/>
              </a:rPr>
              <a:t>level</a:t>
            </a:r>
            <a:r>
              <a:rPr sz="1071" spc="-10" dirty="0">
                <a:latin typeface="Arial"/>
                <a:cs typeface="Arial"/>
              </a:rPr>
              <a:t> </a:t>
            </a:r>
            <a:r>
              <a:rPr sz="1071" dirty="0">
                <a:latin typeface="Arial"/>
                <a:cs typeface="Arial"/>
              </a:rPr>
              <a:t>continues to</a:t>
            </a:r>
            <a:r>
              <a:rPr sz="1071" spc="-10" dirty="0">
                <a:latin typeface="Arial"/>
                <a:cs typeface="Arial"/>
              </a:rPr>
              <a:t> </a:t>
            </a:r>
            <a:r>
              <a:rPr sz="1071" dirty="0">
                <a:latin typeface="Arial"/>
                <a:cs typeface="Arial"/>
              </a:rPr>
              <a:t>rise, the</a:t>
            </a:r>
            <a:r>
              <a:rPr sz="1071" spc="-5" dirty="0">
                <a:latin typeface="Arial"/>
                <a:cs typeface="Arial"/>
              </a:rPr>
              <a:t> </a:t>
            </a:r>
            <a:r>
              <a:rPr sz="1071" dirty="0">
                <a:latin typeface="Arial"/>
                <a:cs typeface="Arial"/>
              </a:rPr>
              <a:t>LEDs go</a:t>
            </a:r>
            <a:r>
              <a:rPr sz="1071" spc="-5" dirty="0">
                <a:latin typeface="Arial"/>
                <a:cs typeface="Arial"/>
              </a:rPr>
              <a:t> </a:t>
            </a:r>
            <a:r>
              <a:rPr sz="1071" dirty="0">
                <a:latin typeface="Arial"/>
                <a:cs typeface="Arial"/>
              </a:rPr>
              <a:t>through</a:t>
            </a:r>
            <a:r>
              <a:rPr sz="1071" spc="-5" dirty="0">
                <a:latin typeface="Arial"/>
                <a:cs typeface="Arial"/>
              </a:rPr>
              <a:t> </a:t>
            </a:r>
            <a:r>
              <a:rPr sz="1071" dirty="0">
                <a:latin typeface="Arial"/>
                <a:cs typeface="Arial"/>
              </a:rPr>
              <a:t>yellow and</a:t>
            </a:r>
            <a:r>
              <a:rPr sz="1071" spc="-5" dirty="0">
                <a:latin typeface="Arial"/>
                <a:cs typeface="Arial"/>
              </a:rPr>
              <a:t> </a:t>
            </a:r>
            <a:r>
              <a:rPr sz="1071" dirty="0">
                <a:latin typeface="Arial"/>
                <a:cs typeface="Arial"/>
              </a:rPr>
              <a:t>finally green</a:t>
            </a:r>
            <a:r>
              <a:rPr sz="1071" spc="-5" dirty="0">
                <a:latin typeface="Arial"/>
                <a:cs typeface="Arial"/>
              </a:rPr>
              <a:t> </a:t>
            </a:r>
            <a:r>
              <a:rPr sz="1071" dirty="0">
                <a:latin typeface="Arial"/>
                <a:cs typeface="Arial"/>
              </a:rPr>
              <a:t>at</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highest </a:t>
            </a:r>
            <a:r>
              <a:rPr sz="1071" spc="-10" dirty="0">
                <a:latin typeface="Arial"/>
                <a:cs typeface="Arial"/>
              </a:rPr>
              <a:t>levels </a:t>
            </a:r>
            <a:r>
              <a:rPr sz="1071" dirty="0">
                <a:latin typeface="Arial"/>
                <a:cs typeface="Arial"/>
              </a:rPr>
              <a:t>of</a:t>
            </a:r>
            <a:r>
              <a:rPr sz="1071" spc="-15" dirty="0">
                <a:latin typeface="Arial"/>
                <a:cs typeface="Arial"/>
              </a:rPr>
              <a:t> </a:t>
            </a:r>
            <a:r>
              <a:rPr sz="1071" dirty="0">
                <a:latin typeface="Arial"/>
                <a:cs typeface="Arial"/>
              </a:rPr>
              <a:t>concentration.</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beep</a:t>
            </a:r>
            <a:r>
              <a:rPr sz="1071" spc="-15" dirty="0">
                <a:latin typeface="Arial"/>
                <a:cs typeface="Arial"/>
              </a:rPr>
              <a:t> </a:t>
            </a:r>
            <a:r>
              <a:rPr sz="1071" dirty="0">
                <a:latin typeface="Arial"/>
                <a:cs typeface="Arial"/>
              </a:rPr>
              <a:t>alarm</a:t>
            </a:r>
            <a:r>
              <a:rPr sz="1071" spc="-15" dirty="0">
                <a:latin typeface="Arial"/>
                <a:cs typeface="Arial"/>
              </a:rPr>
              <a:t> </a:t>
            </a:r>
            <a:r>
              <a:rPr sz="1071" dirty="0">
                <a:latin typeface="Arial"/>
                <a:cs typeface="Arial"/>
              </a:rPr>
              <a:t>increases</a:t>
            </a:r>
            <a:r>
              <a:rPr sz="1071" spc="-5"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speed,</a:t>
            </a:r>
            <a:r>
              <a:rPr sz="1071" spc="-10" dirty="0">
                <a:latin typeface="Arial"/>
                <a:cs typeface="Arial"/>
              </a:rPr>
              <a:t> </a:t>
            </a:r>
            <a:r>
              <a:rPr sz="1071" dirty="0">
                <a:latin typeface="Arial"/>
                <a:cs typeface="Arial"/>
              </a:rPr>
              <a:t>accordingly.</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detection</a:t>
            </a:r>
            <a:r>
              <a:rPr sz="1071" spc="-10" dirty="0">
                <a:latin typeface="Arial"/>
                <a:cs typeface="Arial"/>
              </a:rPr>
              <a:t> </a:t>
            </a:r>
            <a:r>
              <a:rPr sz="1071" dirty="0">
                <a:latin typeface="Arial"/>
                <a:cs typeface="Arial"/>
              </a:rPr>
              <a:t>level</a:t>
            </a:r>
            <a:r>
              <a:rPr sz="1071" spc="-19" dirty="0">
                <a:latin typeface="Arial"/>
                <a:cs typeface="Arial"/>
              </a:rPr>
              <a:t> </a:t>
            </a:r>
            <a:r>
              <a:rPr sz="1071" spc="-10" dirty="0">
                <a:latin typeface="Arial"/>
                <a:cs typeface="Arial"/>
              </a:rPr>
              <a:t>displayed </a:t>
            </a:r>
            <a:r>
              <a:rPr sz="1071" dirty="0">
                <a:latin typeface="Arial"/>
                <a:cs typeface="Arial"/>
              </a:rPr>
              <a:t>is</a:t>
            </a:r>
            <a:r>
              <a:rPr sz="1071" spc="122" dirty="0">
                <a:latin typeface="Arial"/>
                <a:cs typeface="Arial"/>
              </a:rPr>
              <a:t> </a:t>
            </a:r>
            <a:r>
              <a:rPr sz="1071" dirty="0">
                <a:latin typeface="Arial"/>
                <a:cs typeface="Arial"/>
              </a:rPr>
              <a:t>dependent</a:t>
            </a:r>
            <a:r>
              <a:rPr sz="1071" spc="122" dirty="0">
                <a:latin typeface="Arial"/>
                <a:cs typeface="Arial"/>
              </a:rPr>
              <a:t> </a:t>
            </a:r>
            <a:r>
              <a:rPr sz="1071" dirty="0">
                <a:latin typeface="Arial"/>
                <a:cs typeface="Arial"/>
              </a:rPr>
              <a:t>on</a:t>
            </a:r>
            <a:r>
              <a:rPr sz="1071" spc="127"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sensitivity</a:t>
            </a:r>
            <a:r>
              <a:rPr sz="1071" spc="122" dirty="0">
                <a:latin typeface="Arial"/>
                <a:cs typeface="Arial"/>
              </a:rPr>
              <a:t> </a:t>
            </a:r>
            <a:r>
              <a:rPr sz="1071" dirty="0">
                <a:latin typeface="Arial"/>
                <a:cs typeface="Arial"/>
              </a:rPr>
              <a:t>setting.</a:t>
            </a:r>
            <a:r>
              <a:rPr sz="1071" spc="127" dirty="0">
                <a:latin typeface="Arial"/>
                <a:cs typeface="Arial"/>
              </a:rPr>
              <a:t> </a:t>
            </a:r>
            <a:r>
              <a:rPr sz="1071" dirty="0">
                <a:latin typeface="Arial"/>
                <a:cs typeface="Arial"/>
              </a:rPr>
              <a:t>In</a:t>
            </a:r>
            <a:r>
              <a:rPr sz="1071" spc="127" dirty="0">
                <a:latin typeface="Arial"/>
                <a:cs typeface="Arial"/>
              </a:rPr>
              <a:t> </a:t>
            </a:r>
            <a:r>
              <a:rPr sz="1071" dirty="0">
                <a:latin typeface="Arial"/>
                <a:cs typeface="Arial"/>
              </a:rPr>
              <a:t>other</a:t>
            </a:r>
            <a:r>
              <a:rPr sz="1071" spc="127" dirty="0">
                <a:latin typeface="Arial"/>
                <a:cs typeface="Arial"/>
              </a:rPr>
              <a:t> </a:t>
            </a:r>
            <a:r>
              <a:rPr sz="1071" dirty="0">
                <a:latin typeface="Arial"/>
                <a:cs typeface="Arial"/>
              </a:rPr>
              <a:t>words,</a:t>
            </a:r>
            <a:r>
              <a:rPr sz="1071" spc="127"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same</a:t>
            </a:r>
            <a:r>
              <a:rPr sz="1071" spc="127" dirty="0">
                <a:latin typeface="Arial"/>
                <a:cs typeface="Arial"/>
              </a:rPr>
              <a:t> </a:t>
            </a:r>
            <a:r>
              <a:rPr sz="1071" dirty="0">
                <a:latin typeface="Arial"/>
                <a:cs typeface="Arial"/>
              </a:rPr>
              <a:t>size</a:t>
            </a:r>
            <a:r>
              <a:rPr sz="1071" spc="127" dirty="0">
                <a:latin typeface="Arial"/>
                <a:cs typeface="Arial"/>
              </a:rPr>
              <a:t> </a:t>
            </a:r>
            <a:r>
              <a:rPr sz="1071" dirty="0">
                <a:latin typeface="Arial"/>
                <a:cs typeface="Arial"/>
              </a:rPr>
              <a:t>leak</a:t>
            </a:r>
            <a:r>
              <a:rPr sz="1071" spc="122" dirty="0">
                <a:latin typeface="Arial"/>
                <a:cs typeface="Arial"/>
              </a:rPr>
              <a:t> </a:t>
            </a:r>
            <a:r>
              <a:rPr sz="1071" dirty="0">
                <a:latin typeface="Arial"/>
                <a:cs typeface="Arial"/>
              </a:rPr>
              <a:t>will</a:t>
            </a:r>
            <a:r>
              <a:rPr sz="1071" spc="127" dirty="0">
                <a:latin typeface="Arial"/>
                <a:cs typeface="Arial"/>
              </a:rPr>
              <a:t> </a:t>
            </a:r>
            <a:r>
              <a:rPr sz="1071" dirty="0">
                <a:latin typeface="Arial"/>
                <a:cs typeface="Arial"/>
              </a:rPr>
              <a:t>display</a:t>
            </a:r>
            <a:r>
              <a:rPr sz="1071" spc="122" dirty="0">
                <a:latin typeface="Arial"/>
                <a:cs typeface="Arial"/>
              </a:rPr>
              <a:t> </a:t>
            </a:r>
            <a:r>
              <a:rPr sz="1071" spc="-10" dirty="0">
                <a:latin typeface="Arial"/>
                <a:cs typeface="Arial"/>
              </a:rPr>
              <a:t>higher </a:t>
            </a:r>
            <a:r>
              <a:rPr sz="1071" dirty="0">
                <a:latin typeface="Arial"/>
                <a:cs typeface="Arial"/>
              </a:rPr>
              <a:t>detection</a:t>
            </a:r>
            <a:r>
              <a:rPr sz="1071" spc="-34" dirty="0">
                <a:latin typeface="Arial"/>
                <a:cs typeface="Arial"/>
              </a:rPr>
              <a:t> </a:t>
            </a:r>
            <a:r>
              <a:rPr sz="1071" dirty="0">
                <a:latin typeface="Arial"/>
                <a:cs typeface="Arial"/>
              </a:rPr>
              <a:t>levels</a:t>
            </a:r>
            <a:r>
              <a:rPr sz="1071" spc="-34" dirty="0">
                <a:latin typeface="Arial"/>
                <a:cs typeface="Arial"/>
              </a:rPr>
              <a:t> </a:t>
            </a:r>
            <a:r>
              <a:rPr sz="1071" dirty="0">
                <a:latin typeface="Arial"/>
                <a:cs typeface="Arial"/>
              </a:rPr>
              <a:t>at</a:t>
            </a:r>
            <a:r>
              <a:rPr sz="1071" spc="-34" dirty="0">
                <a:latin typeface="Arial"/>
                <a:cs typeface="Arial"/>
              </a:rPr>
              <a:t> </a:t>
            </a:r>
            <a:r>
              <a:rPr sz="1071" dirty="0">
                <a:latin typeface="Arial"/>
                <a:cs typeface="Arial"/>
              </a:rPr>
              <a:t>higher</a:t>
            </a:r>
            <a:r>
              <a:rPr sz="1071" spc="-34" dirty="0">
                <a:latin typeface="Arial"/>
                <a:cs typeface="Arial"/>
              </a:rPr>
              <a:t> </a:t>
            </a:r>
            <a:r>
              <a:rPr sz="1071" dirty="0">
                <a:latin typeface="Arial"/>
                <a:cs typeface="Arial"/>
              </a:rPr>
              <a:t>sensitivity</a:t>
            </a:r>
            <a:r>
              <a:rPr sz="1071" spc="-39" dirty="0">
                <a:latin typeface="Arial"/>
                <a:cs typeface="Arial"/>
              </a:rPr>
              <a:t> </a:t>
            </a:r>
            <a:r>
              <a:rPr sz="1071" spc="-10" dirty="0">
                <a:latin typeface="Arial"/>
                <a:cs typeface="Arial"/>
              </a:rPr>
              <a:t>settings.</a:t>
            </a:r>
            <a:endParaRPr sz="1071">
              <a:latin typeface="Arial"/>
              <a:cs typeface="Arial"/>
            </a:endParaRPr>
          </a:p>
          <a:p>
            <a:pPr marL="12369" algn="just">
              <a:spcBef>
                <a:spcPts val="1149"/>
              </a:spcBef>
            </a:pPr>
            <a:r>
              <a:rPr sz="1071" b="1" dirty="0">
                <a:latin typeface="Arial"/>
                <a:cs typeface="Arial"/>
              </a:rPr>
              <a:t>5.2.4.</a:t>
            </a:r>
            <a:r>
              <a:rPr sz="1071" b="1" spc="482" dirty="0">
                <a:latin typeface="Arial"/>
                <a:cs typeface="Arial"/>
              </a:rPr>
              <a:t> </a:t>
            </a:r>
            <a:r>
              <a:rPr sz="1071" b="1" dirty="0">
                <a:latin typeface="Arial"/>
                <a:cs typeface="Arial"/>
              </a:rPr>
              <a:t>UV</a:t>
            </a:r>
            <a:r>
              <a:rPr sz="1071" b="1" spc="-10" dirty="0">
                <a:latin typeface="Arial"/>
                <a:cs typeface="Arial"/>
              </a:rPr>
              <a:t> </a:t>
            </a:r>
            <a:r>
              <a:rPr sz="1071" b="1" dirty="0">
                <a:latin typeface="Arial"/>
                <a:cs typeface="Arial"/>
              </a:rPr>
              <a:t>Leak</a:t>
            </a:r>
            <a:r>
              <a:rPr sz="1071" b="1" spc="-10" dirty="0">
                <a:latin typeface="Arial"/>
                <a:cs typeface="Arial"/>
              </a:rPr>
              <a:t> Detection</a:t>
            </a:r>
            <a:endParaRPr sz="1071">
              <a:latin typeface="Arial"/>
              <a:cs typeface="Arial"/>
            </a:endParaRPr>
          </a:p>
          <a:p>
            <a:pPr marL="12369" marR="6803" algn="just">
              <a:lnSpc>
                <a:spcPct val="143900"/>
              </a:lnSpc>
              <a:spcBef>
                <a:spcPts val="579"/>
              </a:spcBef>
            </a:pPr>
            <a:r>
              <a:rPr sz="1071" dirty="0">
                <a:latin typeface="Arial"/>
                <a:cs typeface="Arial"/>
              </a:rPr>
              <a:t>Another</a:t>
            </a:r>
            <a:r>
              <a:rPr sz="1071" spc="-10" dirty="0">
                <a:latin typeface="Arial"/>
                <a:cs typeface="Arial"/>
              </a:rPr>
              <a:t> </a:t>
            </a:r>
            <a:r>
              <a:rPr sz="1071" dirty="0">
                <a:latin typeface="Arial"/>
                <a:cs typeface="Arial"/>
              </a:rPr>
              <a:t>way to</a:t>
            </a:r>
            <a:r>
              <a:rPr sz="1071" spc="-10" dirty="0">
                <a:latin typeface="Arial"/>
                <a:cs typeface="Arial"/>
              </a:rPr>
              <a:t> </a:t>
            </a:r>
            <a:r>
              <a:rPr sz="1071" dirty="0">
                <a:latin typeface="Arial"/>
                <a:cs typeface="Arial"/>
              </a:rPr>
              <a:t>find</a:t>
            </a:r>
            <a:r>
              <a:rPr sz="1071" spc="-10" dirty="0">
                <a:latin typeface="Arial"/>
                <a:cs typeface="Arial"/>
              </a:rPr>
              <a:t> </a:t>
            </a:r>
            <a:r>
              <a:rPr sz="1071" dirty="0">
                <a:latin typeface="Arial"/>
                <a:cs typeface="Arial"/>
              </a:rPr>
              <a:t>leaks</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by</a:t>
            </a:r>
            <a:r>
              <a:rPr sz="1071" spc="-10" dirty="0">
                <a:latin typeface="Arial"/>
                <a:cs typeface="Arial"/>
              </a:rPr>
              <a:t> </a:t>
            </a:r>
            <a:r>
              <a:rPr sz="1071" dirty="0">
                <a:latin typeface="Arial"/>
                <a:cs typeface="Arial"/>
              </a:rPr>
              <a:t>using</a:t>
            </a:r>
            <a:r>
              <a:rPr sz="1071" spc="-10" dirty="0">
                <a:latin typeface="Arial"/>
                <a:cs typeface="Arial"/>
              </a:rPr>
              <a:t> </a:t>
            </a:r>
            <a:r>
              <a:rPr sz="1071" dirty="0">
                <a:latin typeface="Arial"/>
                <a:cs typeface="Arial"/>
              </a:rPr>
              <a:t>ultraviolet</a:t>
            </a:r>
            <a:r>
              <a:rPr sz="1071" spc="-10" dirty="0">
                <a:latin typeface="Arial"/>
                <a:cs typeface="Arial"/>
              </a:rPr>
              <a:t> </a:t>
            </a:r>
            <a:r>
              <a:rPr sz="1071" dirty="0">
                <a:latin typeface="Arial"/>
                <a:cs typeface="Arial"/>
              </a:rPr>
              <a:t>light</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illuminate</a:t>
            </a:r>
            <a:r>
              <a:rPr sz="1071" spc="-10" dirty="0">
                <a:latin typeface="Arial"/>
                <a:cs typeface="Arial"/>
              </a:rPr>
              <a:t> </a:t>
            </a:r>
            <a:r>
              <a:rPr sz="1071" dirty="0">
                <a:latin typeface="Arial"/>
                <a:cs typeface="Arial"/>
              </a:rPr>
              <a:t>dye</a:t>
            </a:r>
            <a:r>
              <a:rPr sz="1071" spc="-10" dirty="0">
                <a:latin typeface="Arial"/>
                <a:cs typeface="Arial"/>
              </a:rPr>
              <a:t> </a:t>
            </a:r>
            <a:r>
              <a:rPr sz="1071" dirty="0">
                <a:latin typeface="Arial"/>
                <a:cs typeface="Arial"/>
              </a:rPr>
              <a:t>that</a:t>
            </a:r>
            <a:r>
              <a:rPr sz="1071" spc="-10" dirty="0">
                <a:latin typeface="Arial"/>
                <a:cs typeface="Arial"/>
              </a:rPr>
              <a:t> </a:t>
            </a:r>
            <a:r>
              <a:rPr sz="1071" dirty="0">
                <a:latin typeface="Arial"/>
                <a:cs typeface="Arial"/>
              </a:rPr>
              <a:t>has been</a:t>
            </a:r>
            <a:r>
              <a:rPr sz="1071" spc="-10" dirty="0">
                <a:latin typeface="Arial"/>
                <a:cs typeface="Arial"/>
              </a:rPr>
              <a:t> </a:t>
            </a:r>
            <a:r>
              <a:rPr sz="1071" dirty="0">
                <a:latin typeface="Arial"/>
                <a:cs typeface="Arial"/>
              </a:rPr>
              <a:t>injected</a:t>
            </a:r>
            <a:r>
              <a:rPr sz="1071" spc="-10" dirty="0">
                <a:latin typeface="Arial"/>
                <a:cs typeface="Arial"/>
              </a:rPr>
              <a:t> </a:t>
            </a:r>
            <a:r>
              <a:rPr sz="1071" spc="-19" dirty="0">
                <a:latin typeface="Arial"/>
                <a:cs typeface="Arial"/>
              </a:rPr>
              <a:t>into </a:t>
            </a:r>
            <a:r>
              <a:rPr sz="1071" dirty="0">
                <a:latin typeface="Arial"/>
                <a:cs typeface="Arial"/>
              </a:rPr>
              <a:t>the</a:t>
            </a:r>
            <a:r>
              <a:rPr sz="1071" spc="83" dirty="0">
                <a:latin typeface="Arial"/>
                <a:cs typeface="Arial"/>
              </a:rPr>
              <a:t> </a:t>
            </a:r>
            <a:r>
              <a:rPr sz="1071" dirty="0">
                <a:latin typeface="Arial"/>
                <a:cs typeface="Arial"/>
              </a:rPr>
              <a:t>system.</a:t>
            </a:r>
            <a:r>
              <a:rPr sz="1071" spc="88" dirty="0">
                <a:latin typeface="Arial"/>
                <a:cs typeface="Arial"/>
              </a:rPr>
              <a:t> </a:t>
            </a:r>
            <a:r>
              <a:rPr sz="1071" dirty="0">
                <a:latin typeface="Arial"/>
                <a:cs typeface="Arial"/>
              </a:rPr>
              <a:t>This</a:t>
            </a:r>
            <a:r>
              <a:rPr sz="1071" spc="88" dirty="0">
                <a:latin typeface="Arial"/>
                <a:cs typeface="Arial"/>
              </a:rPr>
              <a:t> </a:t>
            </a:r>
            <a:r>
              <a:rPr sz="1071" dirty="0">
                <a:latin typeface="Arial"/>
                <a:cs typeface="Arial"/>
              </a:rPr>
              <a:t>may</a:t>
            </a:r>
            <a:r>
              <a:rPr sz="1071" spc="88" dirty="0">
                <a:latin typeface="Arial"/>
                <a:cs typeface="Arial"/>
              </a:rPr>
              <a:t> </a:t>
            </a:r>
            <a:r>
              <a:rPr sz="1071" dirty="0">
                <a:latin typeface="Arial"/>
                <a:cs typeface="Arial"/>
              </a:rPr>
              <a:t>be</a:t>
            </a:r>
            <a:r>
              <a:rPr sz="1071" spc="83"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best</a:t>
            </a:r>
            <a:r>
              <a:rPr sz="1071" spc="73" dirty="0">
                <a:latin typeface="Arial"/>
                <a:cs typeface="Arial"/>
              </a:rPr>
              <a:t> </a:t>
            </a:r>
            <a:r>
              <a:rPr sz="1071" dirty="0">
                <a:latin typeface="Arial"/>
                <a:cs typeface="Arial"/>
              </a:rPr>
              <a:t>way</a:t>
            </a:r>
            <a:r>
              <a:rPr sz="1071" spc="93" dirty="0">
                <a:latin typeface="Arial"/>
                <a:cs typeface="Arial"/>
              </a:rPr>
              <a:t> </a:t>
            </a:r>
            <a:r>
              <a:rPr sz="1071" dirty="0">
                <a:latin typeface="Arial"/>
                <a:cs typeface="Arial"/>
              </a:rPr>
              <a:t>to</a:t>
            </a:r>
            <a:r>
              <a:rPr sz="1071" spc="83" dirty="0">
                <a:latin typeface="Arial"/>
                <a:cs typeface="Arial"/>
              </a:rPr>
              <a:t> </a:t>
            </a:r>
            <a:r>
              <a:rPr sz="1071" dirty="0">
                <a:latin typeface="Arial"/>
                <a:cs typeface="Arial"/>
              </a:rPr>
              <a:t>find</a:t>
            </a:r>
            <a:r>
              <a:rPr sz="1071" spc="78" dirty="0">
                <a:latin typeface="Arial"/>
                <a:cs typeface="Arial"/>
              </a:rPr>
              <a:t> </a:t>
            </a:r>
            <a:r>
              <a:rPr sz="1071" dirty="0">
                <a:latin typeface="Arial"/>
                <a:cs typeface="Arial"/>
              </a:rPr>
              <a:t>some</a:t>
            </a:r>
            <a:r>
              <a:rPr sz="1071" spc="83" dirty="0">
                <a:latin typeface="Arial"/>
                <a:cs typeface="Arial"/>
              </a:rPr>
              <a:t> </a:t>
            </a:r>
            <a:r>
              <a:rPr sz="1071" dirty="0">
                <a:latin typeface="Arial"/>
                <a:cs typeface="Arial"/>
              </a:rPr>
              <a:t>small</a:t>
            </a:r>
            <a:r>
              <a:rPr sz="1071" spc="83" dirty="0">
                <a:latin typeface="Arial"/>
                <a:cs typeface="Arial"/>
              </a:rPr>
              <a:t> </a:t>
            </a:r>
            <a:r>
              <a:rPr sz="1071" dirty="0">
                <a:latin typeface="Arial"/>
                <a:cs typeface="Arial"/>
              </a:rPr>
              <a:t>leaks</a:t>
            </a:r>
            <a:r>
              <a:rPr sz="1071" spc="93" dirty="0">
                <a:latin typeface="Arial"/>
                <a:cs typeface="Arial"/>
              </a:rPr>
              <a:t> </a:t>
            </a:r>
            <a:r>
              <a:rPr sz="1071" dirty="0">
                <a:latin typeface="Arial"/>
                <a:cs typeface="Arial"/>
              </a:rPr>
              <a:t>that</a:t>
            </a:r>
            <a:r>
              <a:rPr sz="1071" spc="83" dirty="0">
                <a:latin typeface="Arial"/>
                <a:cs typeface="Arial"/>
              </a:rPr>
              <a:t> </a:t>
            </a:r>
            <a:r>
              <a:rPr sz="1071" dirty="0">
                <a:latin typeface="Arial"/>
                <a:cs typeface="Arial"/>
              </a:rPr>
              <a:t>occur</a:t>
            </a:r>
            <a:r>
              <a:rPr sz="1071" spc="88" dirty="0">
                <a:latin typeface="Arial"/>
                <a:cs typeface="Arial"/>
              </a:rPr>
              <a:t> </a:t>
            </a:r>
            <a:r>
              <a:rPr sz="1071" dirty="0">
                <a:latin typeface="Arial"/>
                <a:cs typeface="Arial"/>
              </a:rPr>
              <a:t>only</a:t>
            </a:r>
            <a:r>
              <a:rPr sz="1071" spc="88" dirty="0">
                <a:latin typeface="Arial"/>
                <a:cs typeface="Arial"/>
              </a:rPr>
              <a:t> </a:t>
            </a:r>
            <a:r>
              <a:rPr sz="1071" dirty="0">
                <a:latin typeface="Arial"/>
                <a:cs typeface="Arial"/>
              </a:rPr>
              <a:t>during</a:t>
            </a:r>
            <a:r>
              <a:rPr sz="1071" spc="88" dirty="0">
                <a:latin typeface="Arial"/>
                <a:cs typeface="Arial"/>
              </a:rPr>
              <a:t> </a:t>
            </a:r>
            <a:r>
              <a:rPr sz="1071" spc="-10" dirty="0">
                <a:latin typeface="Arial"/>
                <a:cs typeface="Arial"/>
              </a:rPr>
              <a:t>special </a:t>
            </a:r>
            <a:r>
              <a:rPr sz="1071" dirty="0">
                <a:latin typeface="Arial"/>
                <a:cs typeface="Arial"/>
              </a:rPr>
              <a:t>circumstances,</a:t>
            </a:r>
            <a:r>
              <a:rPr sz="1071" spc="-29" dirty="0">
                <a:latin typeface="Arial"/>
                <a:cs typeface="Arial"/>
              </a:rPr>
              <a:t> </a:t>
            </a:r>
            <a:r>
              <a:rPr sz="1071" dirty="0">
                <a:latin typeface="Arial"/>
                <a:cs typeface="Arial"/>
              </a:rPr>
              <a:t>such</a:t>
            </a:r>
            <a:r>
              <a:rPr sz="1071" spc="-24" dirty="0">
                <a:latin typeface="Arial"/>
                <a:cs typeface="Arial"/>
              </a:rPr>
              <a:t> </a:t>
            </a:r>
            <a:r>
              <a:rPr sz="1071" dirty="0">
                <a:latin typeface="Arial"/>
                <a:cs typeface="Arial"/>
              </a:rPr>
              <a:t>as</a:t>
            </a:r>
            <a:r>
              <a:rPr sz="1071" spc="-34" dirty="0">
                <a:latin typeface="Arial"/>
                <a:cs typeface="Arial"/>
              </a:rPr>
              <a:t> </a:t>
            </a:r>
            <a:r>
              <a:rPr sz="1071" dirty="0">
                <a:latin typeface="Arial"/>
                <a:cs typeface="Arial"/>
              </a:rPr>
              <a:t>driving</a:t>
            </a:r>
            <a:r>
              <a:rPr sz="1071" spc="-24" dirty="0">
                <a:latin typeface="Arial"/>
                <a:cs typeface="Arial"/>
              </a:rPr>
              <a:t> </a:t>
            </a:r>
            <a:r>
              <a:rPr sz="1071" dirty="0">
                <a:latin typeface="Arial"/>
                <a:cs typeface="Arial"/>
              </a:rPr>
              <a:t>vibrations,</a:t>
            </a:r>
            <a:r>
              <a:rPr sz="1071" spc="-29" dirty="0">
                <a:latin typeface="Arial"/>
                <a:cs typeface="Arial"/>
              </a:rPr>
              <a:t> </a:t>
            </a:r>
            <a:r>
              <a:rPr sz="1071" dirty="0">
                <a:latin typeface="Arial"/>
                <a:cs typeface="Arial"/>
              </a:rPr>
              <a:t>road</a:t>
            </a:r>
            <a:r>
              <a:rPr sz="1071" spc="-24" dirty="0">
                <a:latin typeface="Arial"/>
                <a:cs typeface="Arial"/>
              </a:rPr>
              <a:t> </a:t>
            </a:r>
            <a:r>
              <a:rPr sz="1071" dirty="0">
                <a:latin typeface="Arial"/>
                <a:cs typeface="Arial"/>
              </a:rPr>
              <a:t>shock,</a:t>
            </a:r>
            <a:r>
              <a:rPr sz="1071" spc="-2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flexing</a:t>
            </a:r>
            <a:r>
              <a:rPr sz="1071" spc="-2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components</a:t>
            </a:r>
            <a:r>
              <a:rPr sz="1071" spc="-29" dirty="0">
                <a:latin typeface="Arial"/>
                <a:cs typeface="Arial"/>
              </a:rPr>
              <a:t> </a:t>
            </a:r>
            <a:r>
              <a:rPr sz="1071" dirty="0">
                <a:latin typeface="Arial"/>
                <a:cs typeface="Arial"/>
              </a:rPr>
              <a:t>and</a:t>
            </a:r>
            <a:r>
              <a:rPr sz="1071" spc="-24" dirty="0">
                <a:latin typeface="Arial"/>
                <a:cs typeface="Arial"/>
              </a:rPr>
              <a:t> </a:t>
            </a:r>
            <a:r>
              <a:rPr sz="1071" spc="-10" dirty="0">
                <a:latin typeface="Arial"/>
                <a:cs typeface="Arial"/>
              </a:rPr>
              <a:t>lines.</a:t>
            </a:r>
            <a:endParaRPr sz="1071">
              <a:latin typeface="Arial"/>
              <a:cs typeface="Arial"/>
            </a:endParaRPr>
          </a:p>
          <a:p>
            <a:pPr marL="12369" marR="4947" algn="just">
              <a:lnSpc>
                <a:spcPct val="143700"/>
              </a:lnSpc>
              <a:spcBef>
                <a:spcPts val="584"/>
              </a:spcBef>
            </a:pPr>
            <a:r>
              <a:rPr sz="1071" dirty="0">
                <a:latin typeface="Arial"/>
                <a:cs typeface="Arial"/>
              </a:rPr>
              <a:t>A</a:t>
            </a:r>
            <a:r>
              <a:rPr sz="1071" spc="49" dirty="0">
                <a:latin typeface="Arial"/>
                <a:cs typeface="Arial"/>
              </a:rPr>
              <a:t> </a:t>
            </a:r>
            <a:r>
              <a:rPr sz="1071" spc="-10" dirty="0">
                <a:latin typeface="Arial"/>
                <a:cs typeface="Arial"/>
              </a:rPr>
              <a:t>fluorescent-</a:t>
            </a:r>
            <a:r>
              <a:rPr sz="1071" dirty="0">
                <a:latin typeface="Arial"/>
                <a:cs typeface="Arial"/>
              </a:rPr>
              <a:t>coloured</a:t>
            </a:r>
            <a:r>
              <a:rPr sz="1071" spc="54" dirty="0">
                <a:latin typeface="Arial"/>
                <a:cs typeface="Arial"/>
              </a:rPr>
              <a:t> </a:t>
            </a:r>
            <a:r>
              <a:rPr sz="1071" dirty="0">
                <a:latin typeface="Arial"/>
                <a:cs typeface="Arial"/>
              </a:rPr>
              <a:t>dye</a:t>
            </a:r>
            <a:r>
              <a:rPr sz="1071" spc="5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injected</a:t>
            </a:r>
            <a:r>
              <a:rPr sz="1071" spc="54" dirty="0">
                <a:latin typeface="Arial"/>
                <a:cs typeface="Arial"/>
              </a:rPr>
              <a:t> </a:t>
            </a:r>
            <a:r>
              <a:rPr sz="1071" dirty="0">
                <a:latin typeface="Arial"/>
                <a:cs typeface="Arial"/>
              </a:rPr>
              <a:t>into</a:t>
            </a:r>
            <a:r>
              <a:rPr sz="1071" spc="5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A/C</a:t>
            </a:r>
            <a:r>
              <a:rPr sz="1071" spc="54" dirty="0">
                <a:latin typeface="Arial"/>
                <a:cs typeface="Arial"/>
              </a:rPr>
              <a:t> </a:t>
            </a:r>
            <a:r>
              <a:rPr sz="1071" dirty="0">
                <a:latin typeface="Arial"/>
                <a:cs typeface="Arial"/>
              </a:rPr>
              <a:t>system</a:t>
            </a:r>
            <a:r>
              <a:rPr sz="1071" spc="49" dirty="0">
                <a:latin typeface="Arial"/>
                <a:cs typeface="Arial"/>
              </a:rPr>
              <a:t> </a:t>
            </a:r>
            <a:r>
              <a:rPr sz="1071" dirty="0">
                <a:latin typeface="Arial"/>
                <a:cs typeface="Arial"/>
              </a:rPr>
              <a:t>and</a:t>
            </a:r>
            <a:r>
              <a:rPr sz="1071" spc="54" dirty="0">
                <a:latin typeface="Arial"/>
                <a:cs typeface="Arial"/>
              </a:rPr>
              <a:t> </a:t>
            </a:r>
            <a:r>
              <a:rPr sz="1071" dirty="0">
                <a:latin typeface="Arial"/>
                <a:cs typeface="Arial"/>
              </a:rPr>
              <a:t>allowed</a:t>
            </a:r>
            <a:r>
              <a:rPr sz="1071" spc="44"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circulate,</a:t>
            </a:r>
            <a:r>
              <a:rPr sz="1071" spc="49" dirty="0">
                <a:latin typeface="Arial"/>
                <a:cs typeface="Arial"/>
              </a:rPr>
              <a:t> </a:t>
            </a:r>
            <a:r>
              <a:rPr sz="1071" dirty="0">
                <a:latin typeface="Arial"/>
                <a:cs typeface="Arial"/>
              </a:rPr>
              <a:t>and</a:t>
            </a:r>
            <a:r>
              <a:rPr sz="1071" spc="54" dirty="0">
                <a:latin typeface="Arial"/>
                <a:cs typeface="Arial"/>
              </a:rPr>
              <a:t> </a:t>
            </a:r>
            <a:r>
              <a:rPr sz="1071" dirty="0">
                <a:latin typeface="Arial"/>
                <a:cs typeface="Arial"/>
              </a:rPr>
              <a:t>then</a:t>
            </a:r>
            <a:r>
              <a:rPr sz="1071" spc="63" dirty="0">
                <a:latin typeface="Arial"/>
                <a:cs typeface="Arial"/>
              </a:rPr>
              <a:t> </a:t>
            </a:r>
            <a:r>
              <a:rPr sz="1071" spc="-49" dirty="0">
                <a:latin typeface="Arial"/>
                <a:cs typeface="Arial"/>
              </a:rPr>
              <a:t>a </a:t>
            </a:r>
            <a:r>
              <a:rPr sz="1071" dirty="0">
                <a:latin typeface="Arial"/>
                <a:cs typeface="Arial"/>
              </a:rPr>
              <a:t>specially</a:t>
            </a:r>
            <a:r>
              <a:rPr sz="1071" spc="-39" dirty="0">
                <a:latin typeface="Arial"/>
                <a:cs typeface="Arial"/>
              </a:rPr>
              <a:t> </a:t>
            </a:r>
            <a:r>
              <a:rPr sz="1071" dirty="0">
                <a:latin typeface="Arial"/>
                <a:cs typeface="Arial"/>
              </a:rPr>
              <a:t>designed</a:t>
            </a:r>
            <a:r>
              <a:rPr sz="1071" spc="-39" dirty="0">
                <a:latin typeface="Arial"/>
                <a:cs typeface="Arial"/>
              </a:rPr>
              <a:t> </a:t>
            </a:r>
            <a:r>
              <a:rPr sz="1071" dirty="0">
                <a:latin typeface="Arial"/>
                <a:cs typeface="Arial"/>
              </a:rPr>
              <a:t>ultraviolet</a:t>
            </a:r>
            <a:r>
              <a:rPr sz="1071" spc="-39" dirty="0">
                <a:latin typeface="Arial"/>
                <a:cs typeface="Arial"/>
              </a:rPr>
              <a:t> </a:t>
            </a:r>
            <a:r>
              <a:rPr sz="1071" dirty="0">
                <a:latin typeface="Arial"/>
                <a:cs typeface="Arial"/>
              </a:rPr>
              <a:t>lamp</a:t>
            </a:r>
            <a:r>
              <a:rPr sz="1071" spc="-39"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passed</a:t>
            </a:r>
            <a:r>
              <a:rPr sz="1071" spc="-39" dirty="0">
                <a:latin typeface="Arial"/>
                <a:cs typeface="Arial"/>
              </a:rPr>
              <a:t> </a:t>
            </a:r>
            <a:r>
              <a:rPr sz="1071" dirty="0">
                <a:latin typeface="Arial"/>
                <a:cs typeface="Arial"/>
              </a:rPr>
              <a:t>over</a:t>
            </a:r>
            <a:r>
              <a:rPr sz="1071" spc="-39" dirty="0">
                <a:latin typeface="Arial"/>
                <a:cs typeface="Arial"/>
              </a:rPr>
              <a:t> </a:t>
            </a:r>
            <a:r>
              <a:rPr sz="1071" dirty="0">
                <a:latin typeface="Arial"/>
                <a:cs typeface="Arial"/>
              </a:rPr>
              <a:t>each</a:t>
            </a:r>
            <a:r>
              <a:rPr sz="1071" spc="-39" dirty="0">
                <a:latin typeface="Arial"/>
                <a:cs typeface="Arial"/>
              </a:rPr>
              <a:t> </a:t>
            </a:r>
            <a:r>
              <a:rPr sz="1071" dirty="0">
                <a:latin typeface="Arial"/>
                <a:cs typeface="Arial"/>
              </a:rPr>
              <a:t>component</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A/C</a:t>
            </a:r>
            <a:r>
              <a:rPr sz="1071" spc="-39"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If</a:t>
            </a:r>
            <a:r>
              <a:rPr sz="1071" spc="-39"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leak</a:t>
            </a:r>
            <a:r>
              <a:rPr sz="1071" spc="-39" dirty="0">
                <a:latin typeface="Arial"/>
                <a:cs typeface="Arial"/>
              </a:rPr>
              <a:t> </a:t>
            </a:r>
            <a:r>
              <a:rPr sz="1071" spc="-24" dirty="0">
                <a:latin typeface="Arial"/>
                <a:cs typeface="Arial"/>
              </a:rPr>
              <a:t>is </a:t>
            </a:r>
            <a:r>
              <a:rPr sz="1071" dirty="0">
                <a:latin typeface="Arial"/>
                <a:cs typeface="Arial"/>
              </a:rPr>
              <a:t>evident,</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coloured</a:t>
            </a:r>
            <a:r>
              <a:rPr sz="1071" spc="-39" dirty="0">
                <a:latin typeface="Arial"/>
                <a:cs typeface="Arial"/>
              </a:rPr>
              <a:t> </a:t>
            </a:r>
            <a:r>
              <a:rPr sz="1071" dirty="0">
                <a:latin typeface="Arial"/>
                <a:cs typeface="Arial"/>
              </a:rPr>
              <a:t>dye</a:t>
            </a:r>
            <a:r>
              <a:rPr sz="1071" spc="-39" dirty="0">
                <a:latin typeface="Arial"/>
                <a:cs typeface="Arial"/>
              </a:rPr>
              <a:t> </a:t>
            </a:r>
            <a:r>
              <a:rPr sz="1071" spc="-10" dirty="0">
                <a:latin typeface="Arial"/>
                <a:cs typeface="Arial"/>
              </a:rPr>
              <a:t>glows</a:t>
            </a:r>
            <a:r>
              <a:rPr sz="1071" spc="-39" dirty="0">
                <a:latin typeface="Arial"/>
                <a:cs typeface="Arial"/>
              </a:rPr>
              <a:t> </a:t>
            </a:r>
            <a:r>
              <a:rPr sz="1071" dirty="0">
                <a:latin typeface="Arial"/>
                <a:cs typeface="Arial"/>
              </a:rPr>
              <a:t>brightly.</a:t>
            </a:r>
            <a:r>
              <a:rPr sz="1071" spc="-39" dirty="0">
                <a:latin typeface="Arial"/>
                <a:cs typeface="Arial"/>
              </a:rPr>
              <a:t> </a:t>
            </a:r>
            <a:r>
              <a:rPr sz="1071" dirty="0">
                <a:latin typeface="Arial"/>
                <a:cs typeface="Arial"/>
              </a:rPr>
              <a:t>This</a:t>
            </a:r>
            <a:r>
              <a:rPr sz="1071" spc="-34" dirty="0">
                <a:latin typeface="Arial"/>
                <a:cs typeface="Arial"/>
              </a:rPr>
              <a:t> </a:t>
            </a:r>
            <a:r>
              <a:rPr sz="1071" spc="-10" dirty="0">
                <a:latin typeface="Arial"/>
                <a:cs typeface="Arial"/>
              </a:rPr>
              <a:t>method</a:t>
            </a:r>
            <a:r>
              <a:rPr sz="1071" spc="-44" dirty="0">
                <a:latin typeface="Arial"/>
                <a:cs typeface="Arial"/>
              </a:rPr>
              <a:t> </a:t>
            </a:r>
            <a:r>
              <a:rPr sz="1071" dirty="0">
                <a:latin typeface="Arial"/>
                <a:cs typeface="Arial"/>
              </a:rPr>
              <a:t>is</a:t>
            </a:r>
            <a:r>
              <a:rPr sz="1071" spc="-34" dirty="0">
                <a:latin typeface="Arial"/>
                <a:cs typeface="Arial"/>
              </a:rPr>
              <a:t> </a:t>
            </a:r>
            <a:r>
              <a:rPr sz="1071" spc="-10" dirty="0">
                <a:latin typeface="Arial"/>
                <a:cs typeface="Arial"/>
              </a:rPr>
              <a:t>exceptionally</a:t>
            </a:r>
            <a:r>
              <a:rPr sz="1071" spc="-39" dirty="0">
                <a:latin typeface="Arial"/>
                <a:cs typeface="Arial"/>
              </a:rPr>
              <a:t> </a:t>
            </a:r>
            <a:r>
              <a:rPr sz="1071" spc="-10" dirty="0">
                <a:latin typeface="Arial"/>
                <a:cs typeface="Arial"/>
              </a:rPr>
              <a:t>good</a:t>
            </a:r>
            <a:r>
              <a:rPr sz="1071" spc="-39" dirty="0">
                <a:latin typeface="Arial"/>
                <a:cs typeface="Arial"/>
              </a:rPr>
              <a:t> </a:t>
            </a:r>
            <a:r>
              <a:rPr sz="1071" dirty="0">
                <a:latin typeface="Arial"/>
                <a:cs typeface="Arial"/>
              </a:rPr>
              <a:t>for</a:t>
            </a:r>
            <a:r>
              <a:rPr sz="1071" spc="-39" dirty="0">
                <a:latin typeface="Arial"/>
                <a:cs typeface="Arial"/>
              </a:rPr>
              <a:t> </a:t>
            </a:r>
            <a:r>
              <a:rPr sz="1071" spc="-10" dirty="0">
                <a:latin typeface="Arial"/>
                <a:cs typeface="Arial"/>
              </a:rPr>
              <a:t>pinpointing</a:t>
            </a:r>
            <a:r>
              <a:rPr sz="1071" spc="-44" dirty="0">
                <a:latin typeface="Arial"/>
                <a:cs typeface="Arial"/>
              </a:rPr>
              <a:t> </a:t>
            </a:r>
            <a:r>
              <a:rPr sz="1071" dirty="0">
                <a:latin typeface="Arial"/>
                <a:cs typeface="Arial"/>
              </a:rPr>
              <a:t>a</a:t>
            </a:r>
            <a:r>
              <a:rPr sz="1071" spc="-39" dirty="0">
                <a:latin typeface="Arial"/>
                <a:cs typeface="Arial"/>
              </a:rPr>
              <a:t> </a:t>
            </a:r>
            <a:r>
              <a:rPr sz="1071" spc="-10" dirty="0">
                <a:latin typeface="Arial"/>
                <a:cs typeface="Arial"/>
              </a:rPr>
              <a:t>small </a:t>
            </a:r>
            <a:r>
              <a:rPr sz="1071" dirty="0">
                <a:latin typeface="Arial"/>
                <a:cs typeface="Arial"/>
              </a:rPr>
              <a:t>leak.</a:t>
            </a:r>
            <a:r>
              <a:rPr sz="1071" spc="-2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standard</a:t>
            </a:r>
            <a:r>
              <a:rPr sz="1071" spc="-24" dirty="0">
                <a:latin typeface="Arial"/>
                <a:cs typeface="Arial"/>
              </a:rPr>
              <a:t> </a:t>
            </a:r>
            <a:r>
              <a:rPr sz="1071" dirty="0">
                <a:latin typeface="Arial"/>
                <a:cs typeface="Arial"/>
              </a:rPr>
              <a:t>dye</a:t>
            </a:r>
            <a:r>
              <a:rPr sz="1071" spc="-19" dirty="0">
                <a:latin typeface="Arial"/>
                <a:cs typeface="Arial"/>
              </a:rPr>
              <a:t> </a:t>
            </a:r>
            <a:r>
              <a:rPr sz="1071" dirty="0">
                <a:latin typeface="Arial"/>
                <a:cs typeface="Arial"/>
              </a:rPr>
              <a:t>application</a:t>
            </a:r>
            <a:r>
              <a:rPr sz="1071" spc="-2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¼</a:t>
            </a:r>
            <a:r>
              <a:rPr sz="1071" spc="-19" dirty="0">
                <a:latin typeface="Arial"/>
                <a:cs typeface="Arial"/>
              </a:rPr>
              <a:t> </a:t>
            </a:r>
            <a:r>
              <a:rPr sz="1071" dirty="0">
                <a:latin typeface="Arial"/>
                <a:cs typeface="Arial"/>
              </a:rPr>
              <a:t>fluid</a:t>
            </a:r>
            <a:r>
              <a:rPr sz="1071" spc="-24" dirty="0">
                <a:latin typeface="Arial"/>
                <a:cs typeface="Arial"/>
              </a:rPr>
              <a:t> </a:t>
            </a:r>
            <a:r>
              <a:rPr sz="1071" spc="-10" dirty="0">
                <a:latin typeface="Arial"/>
                <a:cs typeface="Arial"/>
              </a:rPr>
              <a:t>ounces.</a:t>
            </a:r>
            <a:endParaRPr sz="1071">
              <a:latin typeface="Arial"/>
              <a:cs typeface="Arial"/>
            </a:endParaRPr>
          </a:p>
        </p:txBody>
      </p:sp>
      <p:pic>
        <p:nvPicPr>
          <p:cNvPr id="3" name="object 3"/>
          <p:cNvPicPr/>
          <p:nvPr/>
        </p:nvPicPr>
        <p:blipFill>
          <a:blip r:embed="rId2" cstate="print"/>
          <a:stretch>
            <a:fillRect/>
          </a:stretch>
        </p:blipFill>
        <p:spPr>
          <a:xfrm>
            <a:off x="2780352" y="1707508"/>
            <a:ext cx="1966477" cy="1762749"/>
          </a:xfrm>
          <a:prstGeom prst="rect">
            <a:avLst/>
          </a:prstGeom>
        </p:spPr>
      </p:pic>
      <p:sp>
        <p:nvSpPr>
          <p:cNvPr id="4" name="object 4"/>
          <p:cNvSpPr txBox="1"/>
          <p:nvPr/>
        </p:nvSpPr>
        <p:spPr>
          <a:xfrm>
            <a:off x="878126" y="888953"/>
            <a:ext cx="5812948" cy="624583"/>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12369"/>
            <a:r>
              <a:rPr sz="1071" dirty="0">
                <a:latin typeface="Arial"/>
                <a:cs typeface="Arial"/>
              </a:rPr>
              <a:t>When</a:t>
            </a:r>
            <a:r>
              <a:rPr sz="1071" spc="-19" dirty="0">
                <a:latin typeface="Arial"/>
                <a:cs typeface="Arial"/>
              </a:rPr>
              <a:t> </a:t>
            </a:r>
            <a:r>
              <a:rPr sz="1071" dirty="0">
                <a:latin typeface="Arial"/>
                <a:cs typeface="Arial"/>
              </a:rPr>
              <a:t>set</a:t>
            </a:r>
            <a:r>
              <a:rPr sz="1071" spc="-19" dirty="0">
                <a:latin typeface="Arial"/>
                <a:cs typeface="Arial"/>
              </a:rPr>
              <a:t> </a:t>
            </a:r>
            <a:r>
              <a:rPr sz="1071" dirty="0">
                <a:latin typeface="Arial"/>
                <a:cs typeface="Arial"/>
              </a:rPr>
              <a:t>at</a:t>
            </a:r>
            <a:r>
              <a:rPr sz="1071" spc="-29" dirty="0">
                <a:latin typeface="Arial"/>
                <a:cs typeface="Arial"/>
              </a:rPr>
              <a:t> </a:t>
            </a:r>
            <a:r>
              <a:rPr sz="1071" dirty="0">
                <a:latin typeface="Arial"/>
                <a:cs typeface="Arial"/>
              </a:rPr>
              <a:t>its</a:t>
            </a:r>
            <a:r>
              <a:rPr sz="1071" spc="-19" dirty="0">
                <a:latin typeface="Arial"/>
                <a:cs typeface="Arial"/>
              </a:rPr>
              <a:t> </a:t>
            </a:r>
            <a:r>
              <a:rPr sz="1071" dirty="0">
                <a:latin typeface="Arial"/>
                <a:cs typeface="Arial"/>
              </a:rPr>
              <a:t>highest</a:t>
            </a:r>
            <a:r>
              <a:rPr sz="1071" spc="-15" dirty="0">
                <a:latin typeface="Arial"/>
                <a:cs typeface="Arial"/>
              </a:rPr>
              <a:t> </a:t>
            </a:r>
            <a:r>
              <a:rPr sz="1071" dirty="0">
                <a:latin typeface="Arial"/>
                <a:cs typeface="Arial"/>
              </a:rPr>
              <a:t>sensitivity,</a:t>
            </a:r>
            <a:r>
              <a:rPr sz="1071" spc="-19"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detect</a:t>
            </a:r>
            <a:r>
              <a:rPr sz="1071" spc="-15"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leak</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1/10</a:t>
            </a:r>
            <a:r>
              <a:rPr sz="1071" spc="-19" dirty="0">
                <a:latin typeface="Arial"/>
                <a:cs typeface="Arial"/>
              </a:rPr>
              <a:t> </a:t>
            </a:r>
            <a:r>
              <a:rPr sz="1071" dirty="0">
                <a:latin typeface="Arial"/>
                <a:cs typeface="Arial"/>
              </a:rPr>
              <a:t>ounce</a:t>
            </a:r>
            <a:r>
              <a:rPr sz="1071" spc="-19" dirty="0">
                <a:latin typeface="Arial"/>
                <a:cs typeface="Arial"/>
              </a:rPr>
              <a:t> </a:t>
            </a:r>
            <a:r>
              <a:rPr sz="1071" dirty="0">
                <a:latin typeface="Arial"/>
                <a:cs typeface="Arial"/>
              </a:rPr>
              <a:t>per</a:t>
            </a:r>
            <a:r>
              <a:rPr sz="1071" spc="-19" dirty="0">
                <a:latin typeface="Arial"/>
                <a:cs typeface="Arial"/>
              </a:rPr>
              <a:t> </a:t>
            </a:r>
            <a:r>
              <a:rPr sz="1071" spc="-10" dirty="0">
                <a:latin typeface="Arial"/>
                <a:cs typeface="Arial"/>
              </a:rPr>
              <a:t>year.</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67</a:t>
            </a:r>
          </a:p>
        </p:txBody>
      </p:sp>
      <p:sp>
        <p:nvSpPr>
          <p:cNvPr id="9" name="object 3">
            <a:extLst>
              <a:ext uri="{FF2B5EF4-FFF2-40B4-BE49-F238E27FC236}">
                <a16:creationId xmlns:a16="http://schemas.microsoft.com/office/drawing/2014/main" id="{E005EB37-D8E2-8232-AE4E-6B81AEA2C3F0}"/>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0" y="3419429"/>
            <a:ext cx="5813566" cy="5487052"/>
          </a:xfrm>
          <a:prstGeom prst="rect">
            <a:avLst/>
          </a:prstGeom>
        </p:spPr>
        <p:txBody>
          <a:bodyPr vert="horz" wrap="square" lIns="0" tIns="11750" rIns="0" bIns="0" rtlCol="0">
            <a:spAutoFit/>
          </a:bodyPr>
          <a:lstStyle/>
          <a:p>
            <a:pPr marL="452069" lvl="1" indent="-439700" algn="just">
              <a:spcBef>
                <a:spcPts val="93"/>
              </a:spcBef>
              <a:buFont typeface="Arial"/>
              <a:buAutoNum type="arabicPeriod" startAt="3"/>
              <a:tabLst>
                <a:tab pos="452069" algn="l"/>
              </a:tabLst>
            </a:pPr>
            <a:r>
              <a:rPr sz="1071" b="1" dirty="0">
                <a:latin typeface="Arial"/>
                <a:cs typeface="Arial"/>
              </a:rPr>
              <a:t>Environmental</a:t>
            </a:r>
            <a:r>
              <a:rPr sz="1071" b="1" spc="-58" dirty="0">
                <a:latin typeface="Arial"/>
                <a:cs typeface="Arial"/>
              </a:rPr>
              <a:t> </a:t>
            </a:r>
            <a:r>
              <a:rPr sz="1071" b="1" spc="-10" dirty="0">
                <a:latin typeface="Arial"/>
                <a:cs typeface="Arial"/>
              </a:rPr>
              <a:t>Regulations</a:t>
            </a:r>
            <a:endParaRPr sz="1071">
              <a:latin typeface="Arial"/>
              <a:cs typeface="Arial"/>
            </a:endParaRPr>
          </a:p>
          <a:p>
            <a:pPr marL="12369" marR="4947" algn="just">
              <a:lnSpc>
                <a:spcPct val="143900"/>
              </a:lnSpc>
              <a:spcBef>
                <a:spcPts val="584"/>
              </a:spcBef>
            </a:pPr>
            <a:r>
              <a:rPr sz="1071" dirty="0">
                <a:latin typeface="Arial"/>
                <a:cs typeface="Arial"/>
              </a:rPr>
              <a:t>The</a:t>
            </a:r>
            <a:r>
              <a:rPr sz="1071" spc="24" dirty="0">
                <a:latin typeface="Arial"/>
                <a:cs typeface="Arial"/>
              </a:rPr>
              <a:t> </a:t>
            </a:r>
            <a:r>
              <a:rPr sz="1071" dirty="0">
                <a:latin typeface="Arial"/>
                <a:cs typeface="Arial"/>
              </a:rPr>
              <a:t>US</a:t>
            </a:r>
            <a:r>
              <a:rPr sz="1071" spc="29" dirty="0">
                <a:latin typeface="Arial"/>
                <a:cs typeface="Arial"/>
              </a:rPr>
              <a:t> </a:t>
            </a:r>
            <a:r>
              <a:rPr sz="1071" dirty="0">
                <a:latin typeface="Arial"/>
                <a:cs typeface="Arial"/>
              </a:rPr>
              <a:t>Environmental</a:t>
            </a:r>
            <a:r>
              <a:rPr sz="1071" spc="24" dirty="0">
                <a:latin typeface="Arial"/>
                <a:cs typeface="Arial"/>
              </a:rPr>
              <a:t> </a:t>
            </a:r>
            <a:r>
              <a:rPr sz="1071" dirty="0">
                <a:latin typeface="Arial"/>
                <a:cs typeface="Arial"/>
              </a:rPr>
              <a:t>Protection</a:t>
            </a:r>
            <a:r>
              <a:rPr sz="1071" spc="24" dirty="0">
                <a:latin typeface="Arial"/>
                <a:cs typeface="Arial"/>
              </a:rPr>
              <a:t> </a:t>
            </a:r>
            <a:r>
              <a:rPr sz="1071" dirty="0">
                <a:latin typeface="Arial"/>
                <a:cs typeface="Arial"/>
              </a:rPr>
              <a:t>Agency</a:t>
            </a:r>
            <a:r>
              <a:rPr sz="1071" spc="29" dirty="0">
                <a:latin typeface="Arial"/>
                <a:cs typeface="Arial"/>
              </a:rPr>
              <a:t> </a:t>
            </a:r>
            <a:r>
              <a:rPr sz="1071" dirty="0">
                <a:latin typeface="Arial"/>
                <a:cs typeface="Arial"/>
              </a:rPr>
              <a:t>(EPA)</a:t>
            </a:r>
            <a:r>
              <a:rPr sz="1071" spc="24" dirty="0">
                <a:latin typeface="Arial"/>
                <a:cs typeface="Arial"/>
              </a:rPr>
              <a:t> </a:t>
            </a:r>
            <a:r>
              <a:rPr sz="1071" dirty="0">
                <a:latin typeface="Arial"/>
                <a:cs typeface="Arial"/>
              </a:rPr>
              <a:t>has</a:t>
            </a:r>
            <a:r>
              <a:rPr sz="1071" spc="24" dirty="0">
                <a:latin typeface="Arial"/>
                <a:cs typeface="Arial"/>
              </a:rPr>
              <a:t> </a:t>
            </a:r>
            <a:r>
              <a:rPr sz="1071" dirty="0">
                <a:latin typeface="Arial"/>
                <a:cs typeface="Arial"/>
              </a:rPr>
              <a:t>issued</a:t>
            </a:r>
            <a:r>
              <a:rPr sz="1071" spc="24" dirty="0">
                <a:latin typeface="Arial"/>
                <a:cs typeface="Arial"/>
              </a:rPr>
              <a:t> </a:t>
            </a:r>
            <a:r>
              <a:rPr sz="1071" dirty="0">
                <a:latin typeface="Arial"/>
                <a:cs typeface="Arial"/>
              </a:rPr>
              <a:t>regulations</a:t>
            </a:r>
            <a:r>
              <a:rPr sz="1071" spc="24" dirty="0">
                <a:latin typeface="Arial"/>
                <a:cs typeface="Arial"/>
              </a:rPr>
              <a:t> </a:t>
            </a:r>
            <a:r>
              <a:rPr sz="1071" dirty="0">
                <a:latin typeface="Arial"/>
                <a:cs typeface="Arial"/>
              </a:rPr>
              <a:t>regarding</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sale</a:t>
            </a:r>
            <a:r>
              <a:rPr sz="1071" spc="24" dirty="0">
                <a:latin typeface="Arial"/>
                <a:cs typeface="Arial"/>
              </a:rPr>
              <a:t> </a:t>
            </a:r>
            <a:r>
              <a:rPr sz="1071" spc="-24" dirty="0">
                <a:latin typeface="Arial"/>
                <a:cs typeface="Arial"/>
              </a:rPr>
              <a:t>and </a:t>
            </a:r>
            <a:r>
              <a:rPr sz="1071" dirty="0">
                <a:latin typeface="Arial"/>
                <a:cs typeface="Arial"/>
              </a:rPr>
              <a:t>service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refrigerants</a:t>
            </a:r>
            <a:r>
              <a:rPr sz="1071" spc="-19" dirty="0">
                <a:latin typeface="Arial"/>
                <a:cs typeface="Arial"/>
              </a:rPr>
              <a:t> </a:t>
            </a:r>
            <a:r>
              <a:rPr sz="1071" dirty="0">
                <a:latin typeface="Arial"/>
                <a:cs typeface="Arial"/>
              </a:rPr>
              <a:t>used</a:t>
            </a:r>
            <a:r>
              <a:rPr sz="1071" spc="-1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A/C</a:t>
            </a:r>
            <a:r>
              <a:rPr sz="1071" spc="-19" dirty="0">
                <a:latin typeface="Arial"/>
                <a:cs typeface="Arial"/>
              </a:rPr>
              <a:t> </a:t>
            </a:r>
            <a:r>
              <a:rPr sz="1071" dirty="0">
                <a:latin typeface="Arial"/>
                <a:cs typeface="Arial"/>
              </a:rPr>
              <a:t>systems,</a:t>
            </a:r>
            <a:r>
              <a:rPr sz="1071" spc="-15" dirty="0">
                <a:latin typeface="Arial"/>
                <a:cs typeface="Arial"/>
              </a:rPr>
              <a:t> </a:t>
            </a:r>
            <a:r>
              <a:rPr sz="1071" dirty="0">
                <a:latin typeface="Arial"/>
                <a:cs typeface="Arial"/>
              </a:rPr>
              <a:t>including</a:t>
            </a:r>
            <a:r>
              <a:rPr sz="1071" spc="-15" dirty="0">
                <a:latin typeface="Arial"/>
                <a:cs typeface="Arial"/>
              </a:rPr>
              <a:t> </a:t>
            </a:r>
            <a:r>
              <a:rPr sz="1071" spc="-10" dirty="0">
                <a:latin typeface="Arial"/>
                <a:cs typeface="Arial"/>
              </a:rPr>
              <a:t>R-</a:t>
            </a:r>
            <a:r>
              <a:rPr sz="1071" dirty="0">
                <a:latin typeface="Arial"/>
                <a:cs typeface="Arial"/>
              </a:rPr>
              <a:t>12</a:t>
            </a:r>
            <a:r>
              <a:rPr sz="1071" spc="-19" dirty="0">
                <a:latin typeface="Arial"/>
                <a:cs typeface="Arial"/>
              </a:rPr>
              <a:t> </a:t>
            </a:r>
            <a:r>
              <a:rPr sz="1071" dirty="0">
                <a:latin typeface="Arial"/>
                <a:cs typeface="Arial"/>
              </a:rPr>
              <a:t>and</a:t>
            </a:r>
            <a:r>
              <a:rPr sz="1071" spc="-15" dirty="0">
                <a:latin typeface="Arial"/>
                <a:cs typeface="Arial"/>
              </a:rPr>
              <a:t> </a:t>
            </a:r>
            <a:r>
              <a:rPr sz="1071" spc="-10" dirty="0">
                <a:latin typeface="Arial"/>
                <a:cs typeface="Arial"/>
              </a:rPr>
              <a:t>R-</a:t>
            </a:r>
            <a:r>
              <a:rPr sz="1071" dirty="0">
                <a:latin typeface="Arial"/>
                <a:cs typeface="Arial"/>
              </a:rPr>
              <a:t>134a,</a:t>
            </a:r>
            <a:r>
              <a:rPr sz="1071" spc="-15" dirty="0">
                <a:latin typeface="Arial"/>
                <a:cs typeface="Arial"/>
              </a:rPr>
              <a:t> </a:t>
            </a:r>
            <a:r>
              <a:rPr sz="1071" dirty="0">
                <a:latin typeface="Arial"/>
                <a:cs typeface="Arial"/>
              </a:rPr>
              <a:t>as</a:t>
            </a:r>
            <a:r>
              <a:rPr sz="1071" spc="-19" dirty="0">
                <a:latin typeface="Arial"/>
                <a:cs typeface="Arial"/>
              </a:rPr>
              <a:t> </a:t>
            </a:r>
            <a:r>
              <a:rPr sz="1071" dirty="0">
                <a:latin typeface="Arial"/>
                <a:cs typeface="Arial"/>
              </a:rPr>
              <a:t>well</a:t>
            </a:r>
            <a:r>
              <a:rPr sz="1071" spc="-15" dirty="0">
                <a:latin typeface="Arial"/>
                <a:cs typeface="Arial"/>
              </a:rPr>
              <a:t> </a:t>
            </a:r>
            <a:r>
              <a:rPr sz="1071" dirty="0">
                <a:latin typeface="Arial"/>
                <a:cs typeface="Arial"/>
              </a:rPr>
              <a:t>as</a:t>
            </a:r>
            <a:r>
              <a:rPr sz="1071" spc="-15" dirty="0">
                <a:latin typeface="Arial"/>
                <a:cs typeface="Arial"/>
              </a:rPr>
              <a:t> </a:t>
            </a:r>
            <a:r>
              <a:rPr sz="1071" dirty="0">
                <a:latin typeface="Arial"/>
                <a:cs typeface="Arial"/>
              </a:rPr>
              <a:t>recovery</a:t>
            </a:r>
            <a:r>
              <a:rPr sz="1071" spc="-19" dirty="0">
                <a:latin typeface="Arial"/>
                <a:cs typeface="Arial"/>
              </a:rPr>
              <a:t> </a:t>
            </a:r>
            <a:r>
              <a:rPr sz="1071" spc="-24" dirty="0">
                <a:latin typeface="Arial"/>
                <a:cs typeface="Arial"/>
              </a:rPr>
              <a:t>and </a:t>
            </a:r>
            <a:r>
              <a:rPr sz="1071" dirty="0">
                <a:latin typeface="Arial"/>
                <a:cs typeface="Arial"/>
              </a:rPr>
              <a:t>recycling</a:t>
            </a:r>
            <a:r>
              <a:rPr sz="1071" spc="-54" dirty="0">
                <a:latin typeface="Arial"/>
                <a:cs typeface="Arial"/>
              </a:rPr>
              <a:t> </a:t>
            </a:r>
            <a:r>
              <a:rPr sz="1071" spc="-10" dirty="0">
                <a:latin typeface="Arial"/>
                <a:cs typeface="Arial"/>
              </a:rPr>
              <a:t>equipment.</a:t>
            </a:r>
            <a:endParaRPr sz="1071">
              <a:latin typeface="Arial"/>
              <a:cs typeface="Arial"/>
            </a:endParaRPr>
          </a:p>
          <a:p>
            <a:pPr marL="12369" marR="4947" algn="just">
              <a:lnSpc>
                <a:spcPct val="143700"/>
              </a:lnSpc>
              <a:spcBef>
                <a:spcPts val="579"/>
              </a:spcBef>
            </a:pPr>
            <a:r>
              <a:rPr sz="1071" dirty="0">
                <a:latin typeface="Arial"/>
                <a:cs typeface="Arial"/>
              </a:rPr>
              <a:t>Under</a:t>
            </a:r>
            <a:r>
              <a:rPr sz="1071" spc="-29" dirty="0">
                <a:latin typeface="Arial"/>
                <a:cs typeface="Arial"/>
              </a:rPr>
              <a:t> </a:t>
            </a:r>
            <a:r>
              <a:rPr sz="1071" dirty="0">
                <a:latin typeface="Arial"/>
                <a:cs typeface="Arial"/>
              </a:rPr>
              <a:t>Section</a:t>
            </a:r>
            <a:r>
              <a:rPr sz="1071" spc="-19" dirty="0">
                <a:latin typeface="Arial"/>
                <a:cs typeface="Arial"/>
              </a:rPr>
              <a:t> </a:t>
            </a:r>
            <a:r>
              <a:rPr sz="1071" dirty="0">
                <a:latin typeface="Arial"/>
                <a:cs typeface="Arial"/>
              </a:rPr>
              <a:t>609</a:t>
            </a:r>
            <a:r>
              <a:rPr sz="1071" spc="-24"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1990</a:t>
            </a:r>
            <a:r>
              <a:rPr sz="1071" spc="-19" dirty="0">
                <a:latin typeface="Arial"/>
                <a:cs typeface="Arial"/>
              </a:rPr>
              <a:t> </a:t>
            </a:r>
            <a:r>
              <a:rPr sz="1071" dirty="0">
                <a:latin typeface="Arial"/>
                <a:cs typeface="Arial"/>
              </a:rPr>
              <a:t>Clean</a:t>
            </a:r>
            <a:r>
              <a:rPr sz="1071" spc="-2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Act,</a:t>
            </a:r>
            <a:r>
              <a:rPr sz="1071" spc="-24"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illegal</a:t>
            </a:r>
            <a:r>
              <a:rPr sz="1071" spc="-2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vent</a:t>
            </a:r>
            <a:r>
              <a:rPr sz="1071" spc="-29" dirty="0">
                <a:latin typeface="Arial"/>
                <a:cs typeface="Arial"/>
              </a:rPr>
              <a:t> </a:t>
            </a:r>
            <a:r>
              <a:rPr sz="1071" dirty="0">
                <a:latin typeface="Arial"/>
                <a:cs typeface="Arial"/>
              </a:rPr>
              <a:t>any</a:t>
            </a:r>
            <a:r>
              <a:rPr sz="1071" spc="-19"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(either</a:t>
            </a:r>
            <a:r>
              <a:rPr sz="1071" spc="-24" dirty="0">
                <a:latin typeface="Arial"/>
                <a:cs typeface="Arial"/>
              </a:rPr>
              <a:t> </a:t>
            </a:r>
            <a:r>
              <a:rPr sz="1071" dirty="0">
                <a:latin typeface="Arial"/>
                <a:cs typeface="Arial"/>
              </a:rPr>
              <a:t>R-12</a:t>
            </a:r>
            <a:r>
              <a:rPr sz="1071" spc="-19" dirty="0">
                <a:latin typeface="Arial"/>
                <a:cs typeface="Arial"/>
              </a:rPr>
              <a:t> </a:t>
            </a:r>
            <a:r>
              <a:rPr sz="1071" dirty="0">
                <a:latin typeface="Arial"/>
                <a:cs typeface="Arial"/>
              </a:rPr>
              <a:t>or</a:t>
            </a:r>
            <a:r>
              <a:rPr sz="1071" spc="-29" dirty="0">
                <a:latin typeface="Arial"/>
                <a:cs typeface="Arial"/>
              </a:rPr>
              <a:t> </a:t>
            </a:r>
            <a:r>
              <a:rPr sz="1071" spc="-24" dirty="0">
                <a:latin typeface="Arial"/>
                <a:cs typeface="Arial"/>
              </a:rPr>
              <a:t>R- </a:t>
            </a:r>
            <a:r>
              <a:rPr sz="1071" dirty="0">
                <a:latin typeface="Arial"/>
                <a:cs typeface="Arial"/>
              </a:rPr>
              <a:t>134a)</a:t>
            </a:r>
            <a:r>
              <a:rPr sz="1071" spc="146" dirty="0">
                <a:latin typeface="Arial"/>
                <a:cs typeface="Arial"/>
              </a:rPr>
              <a:t> </a:t>
            </a:r>
            <a:r>
              <a:rPr sz="1071" dirty="0">
                <a:latin typeface="Arial"/>
                <a:cs typeface="Arial"/>
              </a:rPr>
              <a:t>to</a:t>
            </a:r>
            <a:r>
              <a:rPr sz="1071" spc="146"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atmosphere</a:t>
            </a:r>
            <a:r>
              <a:rPr sz="1071" spc="146" dirty="0">
                <a:latin typeface="Arial"/>
                <a:cs typeface="Arial"/>
              </a:rPr>
              <a:t> </a:t>
            </a:r>
            <a:r>
              <a:rPr sz="1071" dirty="0">
                <a:latin typeface="Arial"/>
                <a:cs typeface="Arial"/>
              </a:rPr>
              <a:t>during</a:t>
            </a:r>
            <a:r>
              <a:rPr sz="1071" spc="151" dirty="0">
                <a:latin typeface="Arial"/>
                <a:cs typeface="Arial"/>
              </a:rPr>
              <a:t> </a:t>
            </a:r>
            <a:r>
              <a:rPr sz="1071" dirty="0">
                <a:latin typeface="Arial"/>
                <a:cs typeface="Arial"/>
              </a:rPr>
              <a:t>A/C</a:t>
            </a:r>
            <a:r>
              <a:rPr sz="1071" spc="146" dirty="0">
                <a:latin typeface="Arial"/>
                <a:cs typeface="Arial"/>
              </a:rPr>
              <a:t> </a:t>
            </a:r>
            <a:r>
              <a:rPr sz="1071" dirty="0">
                <a:latin typeface="Arial"/>
                <a:cs typeface="Arial"/>
              </a:rPr>
              <a:t>system</a:t>
            </a:r>
            <a:r>
              <a:rPr sz="1071" spc="146" dirty="0">
                <a:latin typeface="Arial"/>
                <a:cs typeface="Arial"/>
              </a:rPr>
              <a:t> </a:t>
            </a:r>
            <a:r>
              <a:rPr sz="1071" dirty="0">
                <a:latin typeface="Arial"/>
                <a:cs typeface="Arial"/>
              </a:rPr>
              <a:t>service.</a:t>
            </a:r>
            <a:r>
              <a:rPr sz="1071" spc="146" dirty="0">
                <a:latin typeface="Arial"/>
                <a:cs typeface="Arial"/>
              </a:rPr>
              <a:t> </a:t>
            </a:r>
            <a:r>
              <a:rPr sz="1071" dirty="0">
                <a:latin typeface="Arial"/>
                <a:cs typeface="Arial"/>
              </a:rPr>
              <a:t>Furthermore,</a:t>
            </a:r>
            <a:r>
              <a:rPr sz="1071" spc="146" dirty="0">
                <a:latin typeface="Arial"/>
                <a:cs typeface="Arial"/>
              </a:rPr>
              <a:t> </a:t>
            </a:r>
            <a:r>
              <a:rPr sz="1071" dirty="0">
                <a:latin typeface="Arial"/>
                <a:cs typeface="Arial"/>
              </a:rPr>
              <a:t>technicians</a:t>
            </a:r>
            <a:r>
              <a:rPr sz="1071" spc="151" dirty="0">
                <a:latin typeface="Arial"/>
                <a:cs typeface="Arial"/>
              </a:rPr>
              <a:t> </a:t>
            </a:r>
            <a:r>
              <a:rPr sz="1071" dirty="0">
                <a:latin typeface="Arial"/>
                <a:cs typeface="Arial"/>
              </a:rPr>
              <a:t>who</a:t>
            </a:r>
            <a:r>
              <a:rPr sz="1071" spc="146" dirty="0">
                <a:latin typeface="Arial"/>
                <a:cs typeface="Arial"/>
              </a:rPr>
              <a:t> </a:t>
            </a:r>
            <a:r>
              <a:rPr sz="1071" dirty="0">
                <a:latin typeface="Arial"/>
                <a:cs typeface="Arial"/>
              </a:rPr>
              <a:t>repair</a:t>
            </a:r>
            <a:r>
              <a:rPr sz="1071" spc="151" dirty="0">
                <a:latin typeface="Arial"/>
                <a:cs typeface="Arial"/>
              </a:rPr>
              <a:t> </a:t>
            </a:r>
            <a:r>
              <a:rPr sz="1071" spc="-24" dirty="0">
                <a:latin typeface="Arial"/>
                <a:cs typeface="Arial"/>
              </a:rPr>
              <a:t>or </a:t>
            </a:r>
            <a:r>
              <a:rPr sz="1071" dirty="0">
                <a:latin typeface="Arial"/>
                <a:cs typeface="Arial"/>
              </a:rPr>
              <a:t>service</a:t>
            </a:r>
            <a:r>
              <a:rPr sz="1071" spc="44" dirty="0">
                <a:latin typeface="Arial"/>
                <a:cs typeface="Arial"/>
              </a:rPr>
              <a:t> </a:t>
            </a:r>
            <a:r>
              <a:rPr sz="1071" dirty="0">
                <a:latin typeface="Arial"/>
                <a:cs typeface="Arial"/>
              </a:rPr>
              <a:t>A/C</a:t>
            </a:r>
            <a:r>
              <a:rPr sz="1071" spc="49" dirty="0">
                <a:latin typeface="Arial"/>
                <a:cs typeface="Arial"/>
              </a:rPr>
              <a:t> </a:t>
            </a:r>
            <a:r>
              <a:rPr sz="1071" dirty="0">
                <a:latin typeface="Arial"/>
                <a:cs typeface="Arial"/>
              </a:rPr>
              <a:t>systems</a:t>
            </a:r>
            <a:r>
              <a:rPr sz="1071" spc="58" dirty="0">
                <a:latin typeface="Arial"/>
                <a:cs typeface="Arial"/>
              </a:rPr>
              <a:t> </a:t>
            </a:r>
            <a:r>
              <a:rPr sz="1071" dirty="0">
                <a:latin typeface="Arial"/>
                <a:cs typeface="Arial"/>
              </a:rPr>
              <a:t>must</a:t>
            </a:r>
            <a:r>
              <a:rPr sz="1071" spc="58" dirty="0">
                <a:latin typeface="Arial"/>
                <a:cs typeface="Arial"/>
              </a:rPr>
              <a:t> </a:t>
            </a:r>
            <a:r>
              <a:rPr sz="1071" dirty="0">
                <a:latin typeface="Arial"/>
                <a:cs typeface="Arial"/>
              </a:rPr>
              <a:t>be</a:t>
            </a:r>
            <a:r>
              <a:rPr sz="1071" spc="58" dirty="0">
                <a:latin typeface="Arial"/>
                <a:cs typeface="Arial"/>
              </a:rPr>
              <a:t> </a:t>
            </a:r>
            <a:r>
              <a:rPr sz="1071" dirty="0">
                <a:latin typeface="Arial"/>
                <a:cs typeface="Arial"/>
              </a:rPr>
              <a:t>trained</a:t>
            </a:r>
            <a:r>
              <a:rPr sz="1071" spc="58" dirty="0">
                <a:latin typeface="Arial"/>
                <a:cs typeface="Arial"/>
              </a:rPr>
              <a:t> </a:t>
            </a:r>
            <a:r>
              <a:rPr sz="1071" dirty="0">
                <a:latin typeface="Arial"/>
                <a:cs typeface="Arial"/>
              </a:rPr>
              <a:t>and</a:t>
            </a:r>
            <a:r>
              <a:rPr sz="1071" spc="54" dirty="0">
                <a:latin typeface="Arial"/>
                <a:cs typeface="Arial"/>
              </a:rPr>
              <a:t> </a:t>
            </a:r>
            <a:r>
              <a:rPr sz="1071" dirty="0">
                <a:latin typeface="Arial"/>
                <a:cs typeface="Arial"/>
              </a:rPr>
              <a:t>certified</a:t>
            </a:r>
            <a:r>
              <a:rPr sz="1071" spc="58" dirty="0">
                <a:latin typeface="Arial"/>
                <a:cs typeface="Arial"/>
              </a:rPr>
              <a:t> </a:t>
            </a:r>
            <a:r>
              <a:rPr sz="1071" dirty="0">
                <a:latin typeface="Arial"/>
                <a:cs typeface="Arial"/>
              </a:rPr>
              <a:t>on</a:t>
            </a:r>
            <a:r>
              <a:rPr sz="1071" spc="58"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regulations,</a:t>
            </a:r>
            <a:r>
              <a:rPr sz="1071" spc="49" dirty="0">
                <a:latin typeface="Arial"/>
                <a:cs typeface="Arial"/>
              </a:rPr>
              <a:t> </a:t>
            </a:r>
            <a:r>
              <a:rPr sz="1071" dirty="0">
                <a:latin typeface="Arial"/>
                <a:cs typeface="Arial"/>
              </a:rPr>
              <a:t>refrigerant</a:t>
            </a:r>
            <a:r>
              <a:rPr sz="1071" spc="54" dirty="0">
                <a:latin typeface="Arial"/>
                <a:cs typeface="Arial"/>
              </a:rPr>
              <a:t> </a:t>
            </a:r>
            <a:r>
              <a:rPr sz="1071" dirty="0">
                <a:latin typeface="Arial"/>
                <a:cs typeface="Arial"/>
              </a:rPr>
              <a:t>handling,</a:t>
            </a:r>
            <a:r>
              <a:rPr sz="1071" spc="54" dirty="0">
                <a:latin typeface="Arial"/>
                <a:cs typeface="Arial"/>
              </a:rPr>
              <a:t> </a:t>
            </a:r>
            <a:r>
              <a:rPr sz="1071" spc="-24" dirty="0">
                <a:latin typeface="Arial"/>
                <a:cs typeface="Arial"/>
              </a:rPr>
              <a:t>and </a:t>
            </a:r>
            <a:r>
              <a:rPr sz="1071" dirty="0">
                <a:latin typeface="Arial"/>
                <a:cs typeface="Arial"/>
              </a:rPr>
              <a:t>environmental</a:t>
            </a:r>
            <a:r>
              <a:rPr sz="1071" spc="24" dirty="0">
                <a:latin typeface="Arial"/>
                <a:cs typeface="Arial"/>
              </a:rPr>
              <a:t> </a:t>
            </a:r>
            <a:r>
              <a:rPr sz="1071" dirty="0">
                <a:latin typeface="Arial"/>
                <a:cs typeface="Arial"/>
              </a:rPr>
              <a:t>issues</a:t>
            </a:r>
            <a:r>
              <a:rPr sz="1071" spc="19"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an</a:t>
            </a:r>
            <a:r>
              <a:rPr sz="1071" spc="29" dirty="0">
                <a:latin typeface="Arial"/>
                <a:cs typeface="Arial"/>
              </a:rPr>
              <a:t> </a:t>
            </a:r>
            <a:r>
              <a:rPr sz="1071" spc="-10" dirty="0">
                <a:latin typeface="Arial"/>
                <a:cs typeface="Arial"/>
              </a:rPr>
              <a:t>EPA-</a:t>
            </a:r>
            <a:r>
              <a:rPr sz="1071" dirty="0">
                <a:latin typeface="Arial"/>
                <a:cs typeface="Arial"/>
              </a:rPr>
              <a:t>approved</a:t>
            </a:r>
            <a:r>
              <a:rPr sz="1071" spc="24" dirty="0">
                <a:latin typeface="Arial"/>
                <a:cs typeface="Arial"/>
              </a:rPr>
              <a:t> </a:t>
            </a:r>
            <a:r>
              <a:rPr sz="1071" dirty="0">
                <a:latin typeface="Arial"/>
                <a:cs typeface="Arial"/>
              </a:rPr>
              <a:t>organization.</a:t>
            </a:r>
            <a:r>
              <a:rPr sz="1071" spc="15" dirty="0">
                <a:latin typeface="Arial"/>
                <a:cs typeface="Arial"/>
              </a:rPr>
              <a:t> </a:t>
            </a:r>
            <a:r>
              <a:rPr sz="1071" dirty="0">
                <a:latin typeface="Arial"/>
                <a:cs typeface="Arial"/>
              </a:rPr>
              <a:t>Many</a:t>
            </a:r>
            <a:r>
              <a:rPr sz="1071" spc="24" dirty="0">
                <a:latin typeface="Arial"/>
                <a:cs typeface="Arial"/>
              </a:rPr>
              <a:t> </a:t>
            </a:r>
            <a:r>
              <a:rPr sz="1071" dirty="0">
                <a:latin typeface="Arial"/>
                <a:cs typeface="Arial"/>
              </a:rPr>
              <a:t>such</a:t>
            </a:r>
            <a:r>
              <a:rPr sz="1071" spc="24" dirty="0">
                <a:latin typeface="Arial"/>
                <a:cs typeface="Arial"/>
              </a:rPr>
              <a:t> </a:t>
            </a:r>
            <a:r>
              <a:rPr sz="1071" dirty="0">
                <a:latin typeface="Arial"/>
                <a:cs typeface="Arial"/>
              </a:rPr>
              <a:t>organizations</a:t>
            </a:r>
            <a:r>
              <a:rPr sz="1071" spc="24"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listed</a:t>
            </a:r>
            <a:r>
              <a:rPr sz="1071" spc="19" dirty="0">
                <a:latin typeface="Arial"/>
                <a:cs typeface="Arial"/>
              </a:rPr>
              <a:t> </a:t>
            </a:r>
            <a:r>
              <a:rPr sz="1071" spc="-24" dirty="0">
                <a:latin typeface="Arial"/>
                <a:cs typeface="Arial"/>
              </a:rPr>
              <a:t>on </a:t>
            </a:r>
            <a:r>
              <a:rPr sz="1071" dirty="0">
                <a:latin typeface="Arial"/>
                <a:cs typeface="Arial"/>
              </a:rPr>
              <a:t>the</a:t>
            </a:r>
            <a:r>
              <a:rPr sz="1071" spc="29" dirty="0">
                <a:latin typeface="Arial"/>
                <a:cs typeface="Arial"/>
              </a:rPr>
              <a:t> </a:t>
            </a:r>
            <a:r>
              <a:rPr sz="1071" dirty="0">
                <a:latin typeface="Arial"/>
                <a:cs typeface="Arial"/>
              </a:rPr>
              <a:t>EPA</a:t>
            </a:r>
            <a:r>
              <a:rPr sz="1071" spc="29" dirty="0">
                <a:latin typeface="Arial"/>
                <a:cs typeface="Arial"/>
              </a:rPr>
              <a:t> </a:t>
            </a:r>
            <a:r>
              <a:rPr sz="1071" dirty="0">
                <a:latin typeface="Arial"/>
                <a:cs typeface="Arial"/>
              </a:rPr>
              <a:t>website,</a:t>
            </a:r>
            <a:r>
              <a:rPr sz="1071" spc="29"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some</a:t>
            </a:r>
            <a:r>
              <a:rPr sz="1071" spc="3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them</a:t>
            </a:r>
            <a:r>
              <a:rPr sz="1071" spc="29" dirty="0">
                <a:latin typeface="Arial"/>
                <a:cs typeface="Arial"/>
              </a:rPr>
              <a:t> </a:t>
            </a:r>
            <a:r>
              <a:rPr sz="1071" dirty="0">
                <a:latin typeface="Arial"/>
                <a:cs typeface="Arial"/>
              </a:rPr>
              <a:t>offer</a:t>
            </a:r>
            <a:r>
              <a:rPr sz="1071" spc="34"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recovery</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recycling</a:t>
            </a:r>
            <a:r>
              <a:rPr sz="1071" spc="29" dirty="0">
                <a:latin typeface="Arial"/>
                <a:cs typeface="Arial"/>
              </a:rPr>
              <a:t> </a:t>
            </a:r>
            <a:r>
              <a:rPr sz="1071" dirty="0">
                <a:latin typeface="Arial"/>
                <a:cs typeface="Arial"/>
              </a:rPr>
              <a:t>information</a:t>
            </a:r>
            <a:r>
              <a:rPr sz="1071" spc="34" dirty="0">
                <a:latin typeface="Arial"/>
                <a:cs typeface="Arial"/>
              </a:rPr>
              <a:t> </a:t>
            </a:r>
            <a:r>
              <a:rPr sz="1071" dirty="0">
                <a:latin typeface="Arial"/>
                <a:cs typeface="Arial"/>
              </a:rPr>
              <a:t>and</a:t>
            </a:r>
            <a:r>
              <a:rPr sz="1071" spc="29" dirty="0">
                <a:latin typeface="Arial"/>
                <a:cs typeface="Arial"/>
              </a:rPr>
              <a:t> </a:t>
            </a:r>
            <a:r>
              <a:rPr sz="1071" spc="-24" dirty="0">
                <a:latin typeface="Arial"/>
                <a:cs typeface="Arial"/>
              </a:rPr>
              <a:t>an </a:t>
            </a:r>
            <a:r>
              <a:rPr sz="1071" spc="-10" dirty="0">
                <a:latin typeface="Arial"/>
                <a:cs typeface="Arial"/>
              </a:rPr>
              <a:t>open-</a:t>
            </a:r>
            <a:r>
              <a:rPr sz="1071" dirty="0">
                <a:latin typeface="Arial"/>
                <a:cs typeface="Arial"/>
              </a:rPr>
              <a:t>book</a:t>
            </a:r>
            <a:r>
              <a:rPr sz="1071" spc="-19" dirty="0">
                <a:latin typeface="Arial"/>
                <a:cs typeface="Arial"/>
              </a:rPr>
              <a:t> </a:t>
            </a:r>
            <a:r>
              <a:rPr sz="1071" dirty="0">
                <a:latin typeface="Arial"/>
                <a:cs typeface="Arial"/>
              </a:rPr>
              <a:t>certification</a:t>
            </a:r>
            <a:r>
              <a:rPr sz="1071" spc="-24" dirty="0">
                <a:latin typeface="Arial"/>
                <a:cs typeface="Arial"/>
              </a:rPr>
              <a:t> </a:t>
            </a:r>
            <a:r>
              <a:rPr sz="1071" dirty="0">
                <a:latin typeface="Arial"/>
                <a:cs typeface="Arial"/>
              </a:rPr>
              <a:t>test</a:t>
            </a:r>
            <a:r>
              <a:rPr sz="1071" spc="-19" dirty="0">
                <a:latin typeface="Arial"/>
                <a:cs typeface="Arial"/>
              </a:rPr>
              <a:t> </a:t>
            </a:r>
            <a:r>
              <a:rPr sz="1071" dirty="0">
                <a:latin typeface="Arial"/>
                <a:cs typeface="Arial"/>
              </a:rPr>
              <a:t>online.</a:t>
            </a:r>
            <a:r>
              <a:rPr sz="1071" spc="-19" dirty="0">
                <a:latin typeface="Arial"/>
                <a:cs typeface="Arial"/>
              </a:rPr>
              <a:t> </a:t>
            </a:r>
            <a:r>
              <a:rPr sz="1071" dirty="0">
                <a:latin typeface="Arial"/>
                <a:cs typeface="Arial"/>
              </a:rPr>
              <a:t>ASE</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MACS</a:t>
            </a:r>
            <a:r>
              <a:rPr sz="1071" spc="-15"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two</a:t>
            </a:r>
            <a:r>
              <a:rPr sz="1071" spc="-15" dirty="0">
                <a:latin typeface="Arial"/>
                <a:cs typeface="Arial"/>
              </a:rPr>
              <a:t> </a:t>
            </a:r>
            <a:r>
              <a:rPr sz="1071" dirty="0">
                <a:latin typeface="Arial"/>
                <a:cs typeface="Arial"/>
              </a:rPr>
              <a:t>popular</a:t>
            </a:r>
            <a:r>
              <a:rPr sz="1071" spc="-19" dirty="0">
                <a:latin typeface="Arial"/>
                <a:cs typeface="Arial"/>
              </a:rPr>
              <a:t> </a:t>
            </a:r>
            <a:r>
              <a:rPr sz="1071" dirty="0">
                <a:latin typeface="Arial"/>
                <a:cs typeface="Arial"/>
              </a:rPr>
              <a:t>sites</a:t>
            </a:r>
            <a:r>
              <a:rPr sz="1071" spc="-19"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offer</a:t>
            </a:r>
            <a:r>
              <a:rPr sz="1071" spc="-19" dirty="0">
                <a:latin typeface="Arial"/>
                <a:cs typeface="Arial"/>
              </a:rPr>
              <a:t> </a:t>
            </a:r>
            <a:r>
              <a:rPr sz="1071" dirty="0">
                <a:latin typeface="Arial"/>
                <a:cs typeface="Arial"/>
              </a:rPr>
              <a:t>this</a:t>
            </a:r>
            <a:r>
              <a:rPr sz="1071" spc="-19" dirty="0">
                <a:latin typeface="Arial"/>
                <a:cs typeface="Arial"/>
              </a:rPr>
              <a:t> </a:t>
            </a:r>
            <a:r>
              <a:rPr sz="1071" spc="-10" dirty="0">
                <a:latin typeface="Arial"/>
                <a:cs typeface="Arial"/>
              </a:rPr>
              <a:t>service.</a:t>
            </a:r>
            <a:endParaRPr sz="1071">
              <a:latin typeface="Arial"/>
              <a:cs typeface="Arial"/>
            </a:endParaRPr>
          </a:p>
          <a:p>
            <a:pPr marL="12369" marR="6184" algn="just">
              <a:lnSpc>
                <a:spcPct val="144100"/>
              </a:lnSpc>
              <a:spcBef>
                <a:spcPts val="579"/>
              </a:spcBef>
            </a:pPr>
            <a:r>
              <a:rPr sz="1071" dirty="0">
                <a:latin typeface="Arial"/>
                <a:cs typeface="Arial"/>
              </a:rPr>
              <a:t>The</a:t>
            </a:r>
            <a:r>
              <a:rPr sz="1071" spc="-19" dirty="0">
                <a:latin typeface="Arial"/>
                <a:cs typeface="Arial"/>
              </a:rPr>
              <a:t> </a:t>
            </a:r>
            <a:r>
              <a:rPr sz="1071" dirty="0">
                <a:latin typeface="Arial"/>
                <a:cs typeface="Arial"/>
              </a:rPr>
              <a:t>EPA</a:t>
            </a:r>
            <a:r>
              <a:rPr sz="1071" spc="-15" dirty="0">
                <a:latin typeface="Arial"/>
                <a:cs typeface="Arial"/>
              </a:rPr>
              <a:t> </a:t>
            </a:r>
            <a:r>
              <a:rPr sz="1071" dirty="0">
                <a:latin typeface="Arial"/>
                <a:cs typeface="Arial"/>
              </a:rPr>
              <a:t>website</a:t>
            </a:r>
            <a:r>
              <a:rPr sz="1071" spc="-15" dirty="0">
                <a:latin typeface="Arial"/>
                <a:cs typeface="Arial"/>
              </a:rPr>
              <a:t> </a:t>
            </a:r>
            <a:r>
              <a:rPr sz="1071" dirty="0">
                <a:latin typeface="Arial"/>
                <a:cs typeface="Arial"/>
              </a:rPr>
              <a:t>offers</a:t>
            </a:r>
            <a:r>
              <a:rPr sz="1071" spc="-19" dirty="0">
                <a:latin typeface="Arial"/>
                <a:cs typeface="Arial"/>
              </a:rPr>
              <a:t> </a:t>
            </a:r>
            <a:r>
              <a:rPr sz="1071" dirty="0">
                <a:latin typeface="Arial"/>
                <a:cs typeface="Arial"/>
              </a:rPr>
              <a:t>many</a:t>
            </a:r>
            <a:r>
              <a:rPr sz="1071" spc="-15" dirty="0">
                <a:latin typeface="Arial"/>
                <a:cs typeface="Arial"/>
              </a:rPr>
              <a:t> </a:t>
            </a:r>
            <a:r>
              <a:rPr sz="1071" dirty="0">
                <a:latin typeface="Arial"/>
                <a:cs typeface="Arial"/>
              </a:rPr>
              <a:t>free</a:t>
            </a:r>
            <a:r>
              <a:rPr sz="1071" spc="-15" dirty="0">
                <a:latin typeface="Arial"/>
                <a:cs typeface="Arial"/>
              </a:rPr>
              <a:t> </a:t>
            </a:r>
            <a:r>
              <a:rPr sz="1071" dirty="0">
                <a:latin typeface="Arial"/>
                <a:cs typeface="Arial"/>
              </a:rPr>
              <a:t>fact</a:t>
            </a:r>
            <a:r>
              <a:rPr sz="1071" spc="-19" dirty="0">
                <a:latin typeface="Arial"/>
                <a:cs typeface="Arial"/>
              </a:rPr>
              <a:t> </a:t>
            </a:r>
            <a:r>
              <a:rPr sz="1071" dirty="0">
                <a:latin typeface="Arial"/>
                <a:cs typeface="Arial"/>
              </a:rPr>
              <a:t>sheets</a:t>
            </a:r>
            <a:r>
              <a:rPr sz="1071" spc="-15" dirty="0">
                <a:latin typeface="Arial"/>
                <a:cs typeface="Arial"/>
              </a:rPr>
              <a:t> </a:t>
            </a:r>
            <a:r>
              <a:rPr sz="1071" dirty="0">
                <a:latin typeface="Arial"/>
                <a:cs typeface="Arial"/>
              </a:rPr>
              <a:t>about</a:t>
            </a:r>
            <a:r>
              <a:rPr sz="1071" spc="-15" dirty="0">
                <a:latin typeface="Arial"/>
                <a:cs typeface="Arial"/>
              </a:rPr>
              <a:t> </a:t>
            </a:r>
            <a:r>
              <a:rPr sz="1071" dirty="0">
                <a:latin typeface="Arial"/>
                <a:cs typeface="Arial"/>
              </a:rPr>
              <a:t>refrigerants</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regulations</a:t>
            </a:r>
            <a:r>
              <a:rPr sz="1071" spc="-19" dirty="0">
                <a:latin typeface="Arial"/>
                <a:cs typeface="Arial"/>
              </a:rPr>
              <a:t> </a:t>
            </a:r>
            <a:r>
              <a:rPr sz="1071" dirty="0">
                <a:latin typeface="Arial"/>
                <a:cs typeface="Arial"/>
              </a:rPr>
              <a:t>that</a:t>
            </a:r>
            <a:r>
              <a:rPr sz="1071" spc="-15" dirty="0">
                <a:latin typeface="Arial"/>
                <a:cs typeface="Arial"/>
              </a:rPr>
              <a:t> </a:t>
            </a:r>
            <a:r>
              <a:rPr sz="1071" spc="-10" dirty="0">
                <a:latin typeface="Arial"/>
                <a:cs typeface="Arial"/>
              </a:rPr>
              <a:t>govern </a:t>
            </a:r>
            <a:r>
              <a:rPr sz="1071" dirty="0">
                <a:latin typeface="Arial"/>
                <a:cs typeface="Arial"/>
              </a:rPr>
              <a:t>motor</a:t>
            </a:r>
            <a:r>
              <a:rPr sz="1071" spc="-24" dirty="0">
                <a:latin typeface="Arial"/>
                <a:cs typeface="Arial"/>
              </a:rPr>
              <a:t> </a:t>
            </a:r>
            <a:r>
              <a:rPr sz="1071" dirty="0">
                <a:latin typeface="Arial"/>
                <a:cs typeface="Arial"/>
              </a:rPr>
              <a:t>vehicle</a:t>
            </a:r>
            <a:r>
              <a:rPr sz="1071" spc="-2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conditioning</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US.</a:t>
            </a:r>
            <a:endParaRPr sz="1071">
              <a:latin typeface="Arial"/>
              <a:cs typeface="Arial"/>
            </a:endParaRPr>
          </a:p>
          <a:p>
            <a:pPr marL="452069" lvl="1" indent="-439700" algn="just">
              <a:spcBef>
                <a:spcPts val="1144"/>
              </a:spcBef>
              <a:buFont typeface="Arial"/>
              <a:buAutoNum type="arabicPeriod" startAt="4"/>
              <a:tabLst>
                <a:tab pos="452069" algn="l"/>
              </a:tabLst>
            </a:pPr>
            <a:r>
              <a:rPr sz="1071" b="1" dirty="0">
                <a:latin typeface="Arial"/>
                <a:cs typeface="Arial"/>
              </a:rPr>
              <a:t>Ozone</a:t>
            </a:r>
            <a:r>
              <a:rPr sz="1071" b="1" spc="-34" dirty="0">
                <a:latin typeface="Arial"/>
                <a:cs typeface="Arial"/>
              </a:rPr>
              <a:t> </a:t>
            </a:r>
            <a:r>
              <a:rPr sz="1071" b="1" spc="-10" dirty="0">
                <a:latin typeface="Arial"/>
                <a:cs typeface="Arial"/>
              </a:rPr>
              <a:t>Layer</a:t>
            </a:r>
            <a:endParaRPr sz="1071">
              <a:latin typeface="Arial"/>
              <a:cs typeface="Arial"/>
            </a:endParaRPr>
          </a:p>
          <a:p>
            <a:pPr marL="12369" marR="5566" algn="just">
              <a:lnSpc>
                <a:spcPct val="143800"/>
              </a:lnSpc>
              <a:spcBef>
                <a:spcPts val="584"/>
              </a:spcBef>
            </a:pPr>
            <a:r>
              <a:rPr sz="1071" dirty="0">
                <a:latin typeface="Arial"/>
                <a:cs typeface="Arial"/>
              </a:rPr>
              <a:t>The</a:t>
            </a:r>
            <a:r>
              <a:rPr sz="1071" spc="88" dirty="0">
                <a:latin typeface="Arial"/>
                <a:cs typeface="Arial"/>
              </a:rPr>
              <a:t> </a:t>
            </a:r>
            <a:r>
              <a:rPr sz="1071" dirty="0">
                <a:latin typeface="Arial"/>
                <a:cs typeface="Arial"/>
              </a:rPr>
              <a:t>ozone</a:t>
            </a:r>
            <a:r>
              <a:rPr sz="1071" spc="88" dirty="0">
                <a:latin typeface="Arial"/>
                <a:cs typeface="Arial"/>
              </a:rPr>
              <a:t> </a:t>
            </a:r>
            <a:r>
              <a:rPr sz="1071" dirty="0">
                <a:latin typeface="Arial"/>
                <a:cs typeface="Arial"/>
              </a:rPr>
              <a:t>layer</a:t>
            </a:r>
            <a:r>
              <a:rPr sz="1071" spc="88" dirty="0">
                <a:latin typeface="Arial"/>
                <a:cs typeface="Arial"/>
              </a:rPr>
              <a:t> </a:t>
            </a:r>
            <a:r>
              <a:rPr sz="1071" dirty="0">
                <a:latin typeface="Arial"/>
                <a:cs typeface="Arial"/>
              </a:rPr>
              <a:t>acts</a:t>
            </a:r>
            <a:r>
              <a:rPr sz="1071" spc="93" dirty="0">
                <a:latin typeface="Arial"/>
                <a:cs typeface="Arial"/>
              </a:rPr>
              <a:t> </a:t>
            </a:r>
            <a:r>
              <a:rPr sz="1071" dirty="0">
                <a:latin typeface="Arial"/>
                <a:cs typeface="Arial"/>
              </a:rPr>
              <a:t>as</a:t>
            </a:r>
            <a:r>
              <a:rPr sz="1071" spc="93" dirty="0">
                <a:latin typeface="Arial"/>
                <a:cs typeface="Arial"/>
              </a:rPr>
              <a:t> </a:t>
            </a:r>
            <a:r>
              <a:rPr sz="1071" dirty="0">
                <a:latin typeface="Arial"/>
                <a:cs typeface="Arial"/>
              </a:rPr>
              <a:t>a</a:t>
            </a:r>
            <a:r>
              <a:rPr sz="1071" spc="88" dirty="0">
                <a:latin typeface="Arial"/>
                <a:cs typeface="Arial"/>
              </a:rPr>
              <a:t> </a:t>
            </a:r>
            <a:r>
              <a:rPr sz="1071" dirty="0">
                <a:latin typeface="Arial"/>
                <a:cs typeface="Arial"/>
              </a:rPr>
              <a:t>blanket</a:t>
            </a:r>
            <a:r>
              <a:rPr sz="1071" spc="78" dirty="0">
                <a:latin typeface="Arial"/>
                <a:cs typeface="Arial"/>
              </a:rPr>
              <a:t> </a:t>
            </a:r>
            <a:r>
              <a:rPr sz="1071" dirty="0">
                <a:latin typeface="Arial"/>
                <a:cs typeface="Arial"/>
              </a:rPr>
              <a:t>in</a:t>
            </a:r>
            <a:r>
              <a:rPr sz="1071" spc="88"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stratosphere</a:t>
            </a:r>
            <a:r>
              <a:rPr sz="1071" spc="88" dirty="0">
                <a:latin typeface="Arial"/>
                <a:cs typeface="Arial"/>
              </a:rPr>
              <a:t> </a:t>
            </a:r>
            <a:r>
              <a:rPr sz="1071" dirty="0">
                <a:latin typeface="Arial"/>
                <a:cs typeface="Arial"/>
              </a:rPr>
              <a:t>that</a:t>
            </a:r>
            <a:r>
              <a:rPr sz="1071" spc="88" dirty="0">
                <a:latin typeface="Arial"/>
                <a:cs typeface="Arial"/>
              </a:rPr>
              <a:t> </a:t>
            </a:r>
            <a:r>
              <a:rPr sz="1071" dirty="0">
                <a:latin typeface="Arial"/>
                <a:cs typeface="Arial"/>
              </a:rPr>
              <a:t>protects</a:t>
            </a:r>
            <a:r>
              <a:rPr sz="1071" spc="93" dirty="0">
                <a:latin typeface="Arial"/>
                <a:cs typeface="Arial"/>
              </a:rPr>
              <a:t> </a:t>
            </a:r>
            <a:r>
              <a:rPr sz="1071" dirty="0">
                <a:latin typeface="Arial"/>
                <a:cs typeface="Arial"/>
              </a:rPr>
              <a:t>us</a:t>
            </a:r>
            <a:r>
              <a:rPr sz="1071" spc="88" dirty="0">
                <a:latin typeface="Arial"/>
                <a:cs typeface="Arial"/>
              </a:rPr>
              <a:t> </a:t>
            </a:r>
            <a:r>
              <a:rPr sz="1071" dirty="0">
                <a:latin typeface="Arial"/>
                <a:cs typeface="Arial"/>
              </a:rPr>
              <a:t>from</a:t>
            </a:r>
            <a:r>
              <a:rPr sz="1071" spc="88" dirty="0">
                <a:latin typeface="Arial"/>
                <a:cs typeface="Arial"/>
              </a:rPr>
              <a:t> </a:t>
            </a:r>
            <a:r>
              <a:rPr sz="1071" dirty="0">
                <a:latin typeface="Arial"/>
                <a:cs typeface="Arial"/>
              </a:rPr>
              <a:t>harmful</a:t>
            </a:r>
            <a:r>
              <a:rPr sz="1071" spc="93" dirty="0">
                <a:latin typeface="Arial"/>
                <a:cs typeface="Arial"/>
              </a:rPr>
              <a:t> </a:t>
            </a:r>
            <a:r>
              <a:rPr sz="1071" spc="-10" dirty="0">
                <a:latin typeface="Arial"/>
                <a:cs typeface="Arial"/>
              </a:rPr>
              <a:t>ultraviolet </a:t>
            </a:r>
            <a:r>
              <a:rPr sz="1071" dirty="0">
                <a:latin typeface="Arial"/>
                <a:cs typeface="Arial"/>
              </a:rPr>
              <a:t>(UV)</a:t>
            </a:r>
            <a:r>
              <a:rPr sz="1071" spc="127" dirty="0">
                <a:latin typeface="Arial"/>
                <a:cs typeface="Arial"/>
              </a:rPr>
              <a:t> </a:t>
            </a:r>
            <a:r>
              <a:rPr sz="1071" dirty="0">
                <a:latin typeface="Arial"/>
                <a:cs typeface="Arial"/>
              </a:rPr>
              <a:t>radiation.</a:t>
            </a:r>
            <a:r>
              <a:rPr sz="1071" spc="131" dirty="0">
                <a:latin typeface="Arial"/>
                <a:cs typeface="Arial"/>
              </a:rPr>
              <a:t> </a:t>
            </a:r>
            <a:r>
              <a:rPr sz="1071" dirty="0">
                <a:latin typeface="Arial"/>
                <a:cs typeface="Arial"/>
              </a:rPr>
              <a:t>Scientists</a:t>
            </a:r>
            <a:r>
              <a:rPr sz="1071" spc="131" dirty="0">
                <a:latin typeface="Arial"/>
                <a:cs typeface="Arial"/>
              </a:rPr>
              <a:t> </a:t>
            </a:r>
            <a:r>
              <a:rPr sz="1071" dirty="0">
                <a:latin typeface="Arial"/>
                <a:cs typeface="Arial"/>
              </a:rPr>
              <a:t>worldwide</a:t>
            </a:r>
            <a:r>
              <a:rPr sz="1071" spc="131" dirty="0">
                <a:latin typeface="Arial"/>
                <a:cs typeface="Arial"/>
              </a:rPr>
              <a:t> </a:t>
            </a:r>
            <a:r>
              <a:rPr sz="1071" dirty="0">
                <a:latin typeface="Arial"/>
                <a:cs typeface="Arial"/>
              </a:rPr>
              <a:t>believe</a:t>
            </a:r>
            <a:r>
              <a:rPr sz="1071" spc="131" dirty="0">
                <a:latin typeface="Arial"/>
                <a:cs typeface="Arial"/>
              </a:rPr>
              <a:t> </a:t>
            </a:r>
            <a:r>
              <a:rPr sz="1071" dirty="0">
                <a:latin typeface="Arial"/>
                <a:cs typeface="Arial"/>
              </a:rPr>
              <a:t>that</a:t>
            </a:r>
            <a:r>
              <a:rPr sz="1071" spc="131" dirty="0">
                <a:latin typeface="Arial"/>
                <a:cs typeface="Arial"/>
              </a:rPr>
              <a:t> </a:t>
            </a:r>
            <a:r>
              <a:rPr sz="1071" spc="-10" dirty="0">
                <a:latin typeface="Arial"/>
                <a:cs typeface="Arial"/>
              </a:rPr>
              <a:t>man-</a:t>
            </a:r>
            <a:r>
              <a:rPr sz="1071" dirty="0">
                <a:latin typeface="Arial"/>
                <a:cs typeface="Arial"/>
              </a:rPr>
              <a:t>made</a:t>
            </a:r>
            <a:r>
              <a:rPr sz="1071" spc="127" dirty="0">
                <a:latin typeface="Arial"/>
                <a:cs typeface="Arial"/>
              </a:rPr>
              <a:t> </a:t>
            </a:r>
            <a:r>
              <a:rPr sz="1071" dirty="0">
                <a:latin typeface="Arial"/>
                <a:cs typeface="Arial"/>
              </a:rPr>
              <a:t>chemicals</a:t>
            </a:r>
            <a:r>
              <a:rPr sz="1071" spc="131" dirty="0">
                <a:latin typeface="Arial"/>
                <a:cs typeface="Arial"/>
              </a:rPr>
              <a:t> </a:t>
            </a:r>
            <a:r>
              <a:rPr sz="1071" dirty="0">
                <a:latin typeface="Arial"/>
                <a:cs typeface="Arial"/>
              </a:rPr>
              <a:t>such</a:t>
            </a:r>
            <a:r>
              <a:rPr sz="1071" spc="131" dirty="0">
                <a:latin typeface="Arial"/>
                <a:cs typeface="Arial"/>
              </a:rPr>
              <a:t> </a:t>
            </a:r>
            <a:r>
              <a:rPr sz="1071" dirty="0">
                <a:latin typeface="Arial"/>
                <a:cs typeface="Arial"/>
              </a:rPr>
              <a:t>as</a:t>
            </a:r>
            <a:r>
              <a:rPr sz="1071" spc="131" dirty="0">
                <a:latin typeface="Arial"/>
                <a:cs typeface="Arial"/>
              </a:rPr>
              <a:t> </a:t>
            </a:r>
            <a:r>
              <a:rPr sz="1071" spc="-10" dirty="0">
                <a:latin typeface="Arial"/>
                <a:cs typeface="Arial"/>
              </a:rPr>
              <a:t>CFC-</a:t>
            </a:r>
            <a:r>
              <a:rPr sz="1071" dirty="0">
                <a:latin typeface="Arial"/>
                <a:cs typeface="Arial"/>
              </a:rPr>
              <a:t>12</a:t>
            </a:r>
            <a:r>
              <a:rPr sz="1071" spc="131" dirty="0">
                <a:latin typeface="Arial"/>
                <a:cs typeface="Arial"/>
              </a:rPr>
              <a:t> </a:t>
            </a:r>
            <a:r>
              <a:rPr sz="1071" spc="-10" dirty="0">
                <a:latin typeface="Arial"/>
                <a:cs typeface="Arial"/>
              </a:rPr>
              <a:t>(also </a:t>
            </a:r>
            <a:r>
              <a:rPr sz="1071" dirty="0">
                <a:latin typeface="Arial"/>
                <a:cs typeface="Arial"/>
              </a:rPr>
              <a:t>known</a:t>
            </a:r>
            <a:r>
              <a:rPr sz="1071" spc="-34"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trade</a:t>
            </a:r>
            <a:r>
              <a:rPr sz="1071" spc="-29" dirty="0">
                <a:latin typeface="Arial"/>
                <a:cs typeface="Arial"/>
              </a:rPr>
              <a:t> </a:t>
            </a:r>
            <a:r>
              <a:rPr sz="1071" dirty="0">
                <a:latin typeface="Arial"/>
                <a:cs typeface="Arial"/>
              </a:rPr>
              <a:t>name</a:t>
            </a:r>
            <a:r>
              <a:rPr sz="1071" spc="-29" dirty="0">
                <a:latin typeface="Arial"/>
                <a:cs typeface="Arial"/>
              </a:rPr>
              <a:t> </a:t>
            </a:r>
            <a:r>
              <a:rPr sz="1071" dirty="0">
                <a:latin typeface="Arial"/>
                <a:cs typeface="Arial"/>
              </a:rPr>
              <a:t>Freon)</a:t>
            </a:r>
            <a:r>
              <a:rPr sz="1071" spc="-29" dirty="0">
                <a:latin typeface="Arial"/>
                <a:cs typeface="Arial"/>
              </a:rPr>
              <a:t> </a:t>
            </a:r>
            <a:r>
              <a:rPr sz="1071" dirty="0">
                <a:latin typeface="Arial"/>
                <a:cs typeface="Arial"/>
              </a:rPr>
              <a:t>are</a:t>
            </a:r>
            <a:r>
              <a:rPr sz="1071" spc="-29" dirty="0">
                <a:latin typeface="Arial"/>
                <a:cs typeface="Arial"/>
              </a:rPr>
              <a:t> </a:t>
            </a:r>
            <a:r>
              <a:rPr sz="1071" dirty="0">
                <a:latin typeface="Arial"/>
                <a:cs typeface="Arial"/>
              </a:rPr>
              <a:t>rapidly</a:t>
            </a:r>
            <a:r>
              <a:rPr sz="1071" spc="-29" dirty="0">
                <a:latin typeface="Arial"/>
                <a:cs typeface="Arial"/>
              </a:rPr>
              <a:t> </a:t>
            </a:r>
            <a:r>
              <a:rPr sz="1071" spc="-10" dirty="0">
                <a:latin typeface="Arial"/>
                <a:cs typeface="Arial"/>
              </a:rPr>
              <a:t>destroying</a:t>
            </a:r>
            <a:r>
              <a:rPr sz="1071" spc="-29"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layer</a:t>
            </a:r>
            <a:r>
              <a:rPr sz="1071" spc="-2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gas</a:t>
            </a:r>
            <a:r>
              <a:rPr sz="1071" spc="-29" dirty="0">
                <a:latin typeface="Arial"/>
                <a:cs typeface="Arial"/>
              </a:rPr>
              <a:t> </a:t>
            </a:r>
            <a:r>
              <a:rPr sz="1071" dirty="0">
                <a:latin typeface="Arial"/>
                <a:cs typeface="Arial"/>
              </a:rPr>
              <a:t>10</a:t>
            </a:r>
            <a:r>
              <a:rPr sz="1071" spc="-2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30</a:t>
            </a:r>
            <a:r>
              <a:rPr sz="1071" spc="-29" dirty="0">
                <a:latin typeface="Arial"/>
                <a:cs typeface="Arial"/>
              </a:rPr>
              <a:t> </a:t>
            </a:r>
            <a:r>
              <a:rPr sz="1071" dirty="0">
                <a:latin typeface="Arial"/>
                <a:cs typeface="Arial"/>
              </a:rPr>
              <a:t>miles</a:t>
            </a:r>
            <a:r>
              <a:rPr sz="1071" spc="-24" dirty="0">
                <a:latin typeface="Arial"/>
                <a:cs typeface="Arial"/>
              </a:rPr>
              <a:t> </a:t>
            </a:r>
            <a:r>
              <a:rPr sz="1071" dirty="0">
                <a:latin typeface="Arial"/>
                <a:cs typeface="Arial"/>
              </a:rPr>
              <a:t>above</a:t>
            </a:r>
            <a:r>
              <a:rPr sz="1071" spc="-29" dirty="0">
                <a:latin typeface="Arial"/>
                <a:cs typeface="Arial"/>
              </a:rPr>
              <a:t> </a:t>
            </a:r>
            <a:r>
              <a:rPr sz="1071" spc="-24" dirty="0">
                <a:latin typeface="Arial"/>
                <a:cs typeface="Arial"/>
              </a:rPr>
              <a:t>the </a:t>
            </a:r>
            <a:r>
              <a:rPr sz="1071" dirty="0">
                <a:latin typeface="Arial"/>
                <a:cs typeface="Arial"/>
              </a:rPr>
              <a:t>earth's</a:t>
            </a:r>
            <a:r>
              <a:rPr sz="1071" spc="68" dirty="0">
                <a:latin typeface="Arial"/>
                <a:cs typeface="Arial"/>
              </a:rPr>
              <a:t> </a:t>
            </a:r>
            <a:r>
              <a:rPr sz="1071" dirty="0">
                <a:latin typeface="Arial"/>
                <a:cs typeface="Arial"/>
              </a:rPr>
              <a:t>surface.</a:t>
            </a:r>
            <a:r>
              <a:rPr sz="1071" spc="68" dirty="0">
                <a:latin typeface="Arial"/>
                <a:cs typeface="Arial"/>
              </a:rPr>
              <a:t> </a:t>
            </a:r>
            <a:r>
              <a:rPr sz="1071" dirty="0">
                <a:latin typeface="Arial"/>
                <a:cs typeface="Arial"/>
              </a:rPr>
              <a:t>Strong</a:t>
            </a:r>
            <a:r>
              <a:rPr sz="1071" spc="68" dirty="0">
                <a:latin typeface="Arial"/>
                <a:cs typeface="Arial"/>
              </a:rPr>
              <a:t> </a:t>
            </a:r>
            <a:r>
              <a:rPr sz="1071" dirty="0">
                <a:latin typeface="Arial"/>
                <a:cs typeface="Arial"/>
              </a:rPr>
              <a:t>UV</a:t>
            </a:r>
            <a:r>
              <a:rPr sz="1071" spc="68" dirty="0">
                <a:latin typeface="Arial"/>
                <a:cs typeface="Arial"/>
              </a:rPr>
              <a:t> </a:t>
            </a:r>
            <a:r>
              <a:rPr sz="1071" dirty="0">
                <a:latin typeface="Arial"/>
                <a:cs typeface="Arial"/>
              </a:rPr>
              <a:t>radiation</a:t>
            </a:r>
            <a:r>
              <a:rPr sz="1071" spc="68" dirty="0">
                <a:latin typeface="Arial"/>
                <a:cs typeface="Arial"/>
              </a:rPr>
              <a:t> </a:t>
            </a:r>
            <a:r>
              <a:rPr sz="1071" dirty="0">
                <a:latin typeface="Arial"/>
                <a:cs typeface="Arial"/>
              </a:rPr>
              <a:t>breaks</a:t>
            </a:r>
            <a:r>
              <a:rPr sz="1071" spc="73" dirty="0">
                <a:latin typeface="Arial"/>
                <a:cs typeface="Arial"/>
              </a:rPr>
              <a:t> </a:t>
            </a:r>
            <a:r>
              <a:rPr sz="1071" dirty="0">
                <a:latin typeface="Arial"/>
                <a:cs typeface="Arial"/>
              </a:rPr>
              <a:t>the</a:t>
            </a:r>
            <a:r>
              <a:rPr sz="1071" spc="68" dirty="0">
                <a:latin typeface="Arial"/>
                <a:cs typeface="Arial"/>
              </a:rPr>
              <a:t> </a:t>
            </a:r>
            <a:r>
              <a:rPr sz="1071" spc="-10" dirty="0">
                <a:latin typeface="Arial"/>
                <a:cs typeface="Arial"/>
              </a:rPr>
              <a:t>CFC-</a:t>
            </a:r>
            <a:r>
              <a:rPr sz="1071" dirty="0">
                <a:latin typeface="Arial"/>
                <a:cs typeface="Arial"/>
              </a:rPr>
              <a:t>12</a:t>
            </a:r>
            <a:r>
              <a:rPr sz="1071" spc="73" dirty="0">
                <a:latin typeface="Arial"/>
                <a:cs typeface="Arial"/>
              </a:rPr>
              <a:t> </a:t>
            </a:r>
            <a:r>
              <a:rPr sz="1071" dirty="0">
                <a:latin typeface="Arial"/>
                <a:cs typeface="Arial"/>
              </a:rPr>
              <a:t>molecules</a:t>
            </a:r>
            <a:r>
              <a:rPr sz="1071" spc="68" dirty="0">
                <a:latin typeface="Arial"/>
                <a:cs typeface="Arial"/>
              </a:rPr>
              <a:t> </a:t>
            </a:r>
            <a:r>
              <a:rPr sz="1071" dirty="0">
                <a:latin typeface="Arial"/>
                <a:cs typeface="Arial"/>
              </a:rPr>
              <a:t>apart,</a:t>
            </a:r>
            <a:r>
              <a:rPr sz="1071" spc="68" dirty="0">
                <a:latin typeface="Arial"/>
                <a:cs typeface="Arial"/>
              </a:rPr>
              <a:t> </a:t>
            </a:r>
            <a:r>
              <a:rPr sz="1071" dirty="0">
                <a:latin typeface="Arial"/>
                <a:cs typeface="Arial"/>
              </a:rPr>
              <a:t>releasing</a:t>
            </a:r>
            <a:r>
              <a:rPr sz="1071" spc="68" dirty="0">
                <a:latin typeface="Arial"/>
                <a:cs typeface="Arial"/>
              </a:rPr>
              <a:t> </a:t>
            </a:r>
            <a:r>
              <a:rPr sz="1071" dirty="0">
                <a:latin typeface="Arial"/>
                <a:cs typeface="Arial"/>
              </a:rPr>
              <a:t>chlorine.</a:t>
            </a:r>
            <a:r>
              <a:rPr sz="1071" spc="68" dirty="0">
                <a:latin typeface="Arial"/>
                <a:cs typeface="Arial"/>
              </a:rPr>
              <a:t> </a:t>
            </a:r>
            <a:r>
              <a:rPr sz="1071" spc="-49" dirty="0">
                <a:latin typeface="Arial"/>
                <a:cs typeface="Arial"/>
              </a:rPr>
              <a:t>A </a:t>
            </a:r>
            <a:r>
              <a:rPr sz="1071" dirty="0">
                <a:latin typeface="Arial"/>
                <a:cs typeface="Arial"/>
              </a:rPr>
              <a:t>single</a:t>
            </a:r>
            <a:r>
              <a:rPr sz="1071" spc="-44" dirty="0">
                <a:latin typeface="Arial"/>
                <a:cs typeface="Arial"/>
              </a:rPr>
              <a:t> </a:t>
            </a:r>
            <a:r>
              <a:rPr sz="1071" spc="-10" dirty="0">
                <a:latin typeface="Arial"/>
                <a:cs typeface="Arial"/>
              </a:rPr>
              <a:t>chlorine</a:t>
            </a:r>
            <a:r>
              <a:rPr sz="1071" spc="-39" dirty="0">
                <a:latin typeface="Arial"/>
                <a:cs typeface="Arial"/>
              </a:rPr>
              <a:t> </a:t>
            </a:r>
            <a:r>
              <a:rPr sz="1071" dirty="0">
                <a:latin typeface="Arial"/>
                <a:cs typeface="Arial"/>
              </a:rPr>
              <a:t>atom</a:t>
            </a:r>
            <a:r>
              <a:rPr sz="1071" spc="-49" dirty="0">
                <a:latin typeface="Arial"/>
                <a:cs typeface="Arial"/>
              </a:rPr>
              <a:t> </a:t>
            </a:r>
            <a:r>
              <a:rPr sz="1071" dirty="0">
                <a:latin typeface="Arial"/>
                <a:cs typeface="Arial"/>
              </a:rPr>
              <a:t>can</a:t>
            </a:r>
            <a:r>
              <a:rPr sz="1071" spc="-39" dirty="0">
                <a:latin typeface="Arial"/>
                <a:cs typeface="Arial"/>
              </a:rPr>
              <a:t> </a:t>
            </a:r>
            <a:r>
              <a:rPr sz="1071" dirty="0">
                <a:latin typeface="Arial"/>
                <a:cs typeface="Arial"/>
              </a:rPr>
              <a:t>destroy</a:t>
            </a:r>
            <a:r>
              <a:rPr sz="1071" spc="-44" dirty="0">
                <a:latin typeface="Arial"/>
                <a:cs typeface="Arial"/>
              </a:rPr>
              <a:t> </a:t>
            </a:r>
            <a:r>
              <a:rPr sz="1071" dirty="0">
                <a:latin typeface="Arial"/>
                <a:cs typeface="Arial"/>
              </a:rPr>
              <a:t>over</a:t>
            </a:r>
            <a:r>
              <a:rPr sz="1071" spc="-39" dirty="0">
                <a:latin typeface="Arial"/>
                <a:cs typeface="Arial"/>
              </a:rPr>
              <a:t> </a:t>
            </a:r>
            <a:r>
              <a:rPr sz="1071" dirty="0">
                <a:latin typeface="Arial"/>
                <a:cs typeface="Arial"/>
              </a:rPr>
              <a:t>one</a:t>
            </a:r>
            <a:r>
              <a:rPr sz="1071" spc="-39" dirty="0">
                <a:latin typeface="Arial"/>
                <a:cs typeface="Arial"/>
              </a:rPr>
              <a:t> </a:t>
            </a:r>
            <a:r>
              <a:rPr sz="1071" spc="-10" dirty="0">
                <a:latin typeface="Arial"/>
                <a:cs typeface="Arial"/>
              </a:rPr>
              <a:t>hundred</a:t>
            </a:r>
            <a:r>
              <a:rPr sz="1071" spc="-44" dirty="0">
                <a:latin typeface="Arial"/>
                <a:cs typeface="Arial"/>
              </a:rPr>
              <a:t> </a:t>
            </a:r>
            <a:r>
              <a:rPr sz="1071" spc="-10" dirty="0">
                <a:latin typeface="Arial"/>
                <a:cs typeface="Arial"/>
              </a:rPr>
              <a:t>thousand</a:t>
            </a:r>
            <a:r>
              <a:rPr sz="1071" spc="-44" dirty="0">
                <a:latin typeface="Arial"/>
                <a:cs typeface="Arial"/>
              </a:rPr>
              <a:t> </a:t>
            </a:r>
            <a:r>
              <a:rPr sz="1071" dirty="0">
                <a:latin typeface="Arial"/>
                <a:cs typeface="Arial"/>
              </a:rPr>
              <a:t>ozone</a:t>
            </a:r>
            <a:r>
              <a:rPr sz="1071" spc="-44" dirty="0">
                <a:latin typeface="Arial"/>
                <a:cs typeface="Arial"/>
              </a:rPr>
              <a:t> </a:t>
            </a:r>
            <a:r>
              <a:rPr sz="1071" dirty="0">
                <a:latin typeface="Arial"/>
                <a:cs typeface="Arial"/>
              </a:rPr>
              <a:t>molecules.</a:t>
            </a:r>
            <a:r>
              <a:rPr sz="1071" spc="-39" dirty="0">
                <a:latin typeface="Arial"/>
                <a:cs typeface="Arial"/>
              </a:rPr>
              <a:t> </a:t>
            </a:r>
            <a:r>
              <a:rPr sz="1071" dirty="0">
                <a:latin typeface="Arial"/>
                <a:cs typeface="Arial"/>
              </a:rPr>
              <a:t>Ozone</a:t>
            </a:r>
            <a:r>
              <a:rPr sz="1071" spc="-44" dirty="0">
                <a:latin typeface="Arial"/>
                <a:cs typeface="Arial"/>
              </a:rPr>
              <a:t> </a:t>
            </a:r>
            <a:r>
              <a:rPr sz="1071" dirty="0">
                <a:latin typeface="Arial"/>
                <a:cs typeface="Arial"/>
              </a:rPr>
              <a:t>loss</a:t>
            </a:r>
            <a:r>
              <a:rPr sz="1071" spc="-39" dirty="0">
                <a:latin typeface="Arial"/>
                <a:cs typeface="Arial"/>
              </a:rPr>
              <a:t> </a:t>
            </a:r>
            <a:r>
              <a:rPr sz="1071" dirty="0">
                <a:latin typeface="Arial"/>
                <a:cs typeface="Arial"/>
              </a:rPr>
              <a:t>in</a:t>
            </a:r>
            <a:r>
              <a:rPr sz="1071" spc="-39" dirty="0">
                <a:latin typeface="Arial"/>
                <a:cs typeface="Arial"/>
              </a:rPr>
              <a:t> </a:t>
            </a:r>
            <a:r>
              <a:rPr sz="1071" spc="-24" dirty="0">
                <a:latin typeface="Arial"/>
                <a:cs typeface="Arial"/>
              </a:rPr>
              <a:t>the </a:t>
            </a:r>
            <a:r>
              <a:rPr sz="1071" dirty="0">
                <a:latin typeface="Arial"/>
                <a:cs typeface="Arial"/>
              </a:rPr>
              <a:t>atmosphere</a:t>
            </a:r>
            <a:r>
              <a:rPr sz="1071" spc="-10" dirty="0">
                <a:latin typeface="Arial"/>
                <a:cs typeface="Arial"/>
              </a:rPr>
              <a:t> </a:t>
            </a:r>
            <a:r>
              <a:rPr sz="1071" dirty="0">
                <a:latin typeface="Arial"/>
                <a:cs typeface="Arial"/>
              </a:rPr>
              <a:t>is likely</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lead</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an</a:t>
            </a:r>
            <a:r>
              <a:rPr sz="1071" spc="-5" dirty="0">
                <a:latin typeface="Arial"/>
                <a:cs typeface="Arial"/>
              </a:rPr>
              <a:t> </a:t>
            </a:r>
            <a:r>
              <a:rPr sz="1071" dirty="0">
                <a:latin typeface="Arial"/>
                <a:cs typeface="Arial"/>
              </a:rPr>
              <a:t>increase</a:t>
            </a:r>
            <a:r>
              <a:rPr sz="1071" spc="-10"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cataracts</a:t>
            </a:r>
            <a:r>
              <a:rPr sz="1071" spc="-5"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skin</a:t>
            </a:r>
            <a:r>
              <a:rPr sz="1071" spc="-10" dirty="0">
                <a:latin typeface="Arial"/>
                <a:cs typeface="Arial"/>
              </a:rPr>
              <a:t> </a:t>
            </a:r>
            <a:r>
              <a:rPr sz="1071" dirty="0">
                <a:latin typeface="Arial"/>
                <a:cs typeface="Arial"/>
              </a:rPr>
              <a:t>cancer,</a:t>
            </a:r>
            <a:r>
              <a:rPr sz="1071" spc="-5" dirty="0">
                <a:latin typeface="Arial"/>
                <a:cs typeface="Arial"/>
              </a:rPr>
              <a:t> </a:t>
            </a:r>
            <a:r>
              <a:rPr sz="1071" dirty="0">
                <a:latin typeface="Arial"/>
                <a:cs typeface="Arial"/>
              </a:rPr>
              <a:t>which</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now</a:t>
            </a:r>
            <a:r>
              <a:rPr sz="1071" spc="-10" dirty="0">
                <a:latin typeface="Arial"/>
                <a:cs typeface="Arial"/>
              </a:rPr>
              <a:t> </a:t>
            </a:r>
            <a:r>
              <a:rPr sz="1071" dirty="0">
                <a:latin typeface="Arial"/>
                <a:cs typeface="Arial"/>
              </a:rPr>
              <a:t>one</a:t>
            </a:r>
            <a:r>
              <a:rPr sz="1071" spc="-10" dirty="0">
                <a:latin typeface="Arial"/>
                <a:cs typeface="Arial"/>
              </a:rPr>
              <a:t> </a:t>
            </a:r>
            <a:r>
              <a:rPr sz="1071" dirty="0">
                <a:latin typeface="Arial"/>
                <a:cs typeface="Arial"/>
              </a:rPr>
              <a:t>of</a:t>
            </a:r>
            <a:r>
              <a:rPr sz="1071" spc="-5" dirty="0">
                <a:latin typeface="Arial"/>
                <a:cs typeface="Arial"/>
              </a:rPr>
              <a:t> </a:t>
            </a:r>
            <a:r>
              <a:rPr sz="1071" spc="-24" dirty="0">
                <a:latin typeface="Arial"/>
                <a:cs typeface="Arial"/>
              </a:rPr>
              <a:t>the </a:t>
            </a:r>
            <a:r>
              <a:rPr sz="1071" dirty="0">
                <a:latin typeface="Arial"/>
                <a:cs typeface="Arial"/>
              </a:rPr>
              <a:t>fastest-growing</a:t>
            </a:r>
            <a:r>
              <a:rPr sz="1071" spc="15" dirty="0">
                <a:latin typeface="Arial"/>
                <a:cs typeface="Arial"/>
              </a:rPr>
              <a:t> </a:t>
            </a:r>
            <a:r>
              <a:rPr sz="1071" dirty="0">
                <a:latin typeface="Arial"/>
                <a:cs typeface="Arial"/>
              </a:rPr>
              <a:t>forms</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cancer</a:t>
            </a:r>
            <a:r>
              <a:rPr sz="1071" spc="1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could</a:t>
            </a:r>
            <a:r>
              <a:rPr sz="1071" spc="15" dirty="0">
                <a:latin typeface="Arial"/>
                <a:cs typeface="Arial"/>
              </a:rPr>
              <a:t> </a:t>
            </a:r>
            <a:r>
              <a:rPr sz="1071" dirty="0">
                <a:latin typeface="Arial"/>
                <a:cs typeface="Arial"/>
              </a:rPr>
              <a:t>weaken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human</a:t>
            </a:r>
            <a:r>
              <a:rPr sz="1071" spc="15" dirty="0">
                <a:latin typeface="Arial"/>
                <a:cs typeface="Arial"/>
              </a:rPr>
              <a:t> </a:t>
            </a:r>
            <a:r>
              <a:rPr sz="1071" dirty="0">
                <a:latin typeface="Arial"/>
                <a:cs typeface="Arial"/>
              </a:rPr>
              <a:t>immune</a:t>
            </a:r>
            <a:r>
              <a:rPr sz="1071" spc="19"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U.S.,</a:t>
            </a:r>
            <a:r>
              <a:rPr sz="1071" spc="15" dirty="0">
                <a:latin typeface="Arial"/>
                <a:cs typeface="Arial"/>
              </a:rPr>
              <a:t> </a:t>
            </a:r>
            <a:r>
              <a:rPr sz="1071" spc="-24" dirty="0">
                <a:latin typeface="Arial"/>
                <a:cs typeface="Arial"/>
              </a:rPr>
              <a:t>one </a:t>
            </a:r>
            <a:r>
              <a:rPr sz="1071" dirty="0">
                <a:latin typeface="Arial"/>
                <a:cs typeface="Arial"/>
              </a:rPr>
              <a:t>person</a:t>
            </a:r>
            <a:r>
              <a:rPr sz="1071" spc="10" dirty="0">
                <a:latin typeface="Arial"/>
                <a:cs typeface="Arial"/>
              </a:rPr>
              <a:t> </a:t>
            </a:r>
            <a:r>
              <a:rPr sz="1071" dirty="0">
                <a:latin typeface="Arial"/>
                <a:cs typeface="Arial"/>
              </a:rPr>
              <a:t>dies</a:t>
            </a:r>
            <a:r>
              <a:rPr sz="1071" spc="10"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skin</a:t>
            </a:r>
            <a:r>
              <a:rPr sz="1071" spc="15" dirty="0">
                <a:latin typeface="Arial"/>
                <a:cs typeface="Arial"/>
              </a:rPr>
              <a:t> </a:t>
            </a:r>
            <a:r>
              <a:rPr sz="1071" dirty="0">
                <a:latin typeface="Arial"/>
                <a:cs typeface="Arial"/>
              </a:rPr>
              <a:t>cancer</a:t>
            </a:r>
            <a:r>
              <a:rPr sz="1071" spc="10" dirty="0">
                <a:latin typeface="Arial"/>
                <a:cs typeface="Arial"/>
              </a:rPr>
              <a:t> </a:t>
            </a:r>
            <a:r>
              <a:rPr sz="1071" dirty="0">
                <a:latin typeface="Arial"/>
                <a:cs typeface="Arial"/>
              </a:rPr>
              <a:t>every</a:t>
            </a:r>
            <a:r>
              <a:rPr sz="1071" spc="10" dirty="0">
                <a:latin typeface="Arial"/>
                <a:cs typeface="Arial"/>
              </a:rPr>
              <a:t> </a:t>
            </a:r>
            <a:r>
              <a:rPr sz="1071" dirty="0">
                <a:latin typeface="Arial"/>
                <a:cs typeface="Arial"/>
              </a:rPr>
              <a:t>hour.</a:t>
            </a:r>
            <a:r>
              <a:rPr sz="1071" spc="15" dirty="0">
                <a:latin typeface="Arial"/>
                <a:cs typeface="Arial"/>
              </a:rPr>
              <a:t> </a:t>
            </a:r>
            <a:r>
              <a:rPr sz="1071" dirty="0">
                <a:latin typeface="Arial"/>
                <a:cs typeface="Arial"/>
              </a:rPr>
              <a:t>Agriculture,</a:t>
            </a:r>
            <a:r>
              <a:rPr sz="1071" spc="15" dirty="0">
                <a:latin typeface="Arial"/>
                <a:cs typeface="Arial"/>
              </a:rPr>
              <a:t> </a:t>
            </a:r>
            <a:r>
              <a:rPr sz="1071" dirty="0">
                <a:latin typeface="Arial"/>
                <a:cs typeface="Arial"/>
              </a:rPr>
              <a:t>as</a:t>
            </a:r>
            <a:r>
              <a:rPr sz="1071" spc="15" dirty="0">
                <a:latin typeface="Arial"/>
                <a:cs typeface="Arial"/>
              </a:rPr>
              <a:t> </a:t>
            </a:r>
            <a:r>
              <a:rPr sz="1071" dirty="0">
                <a:latin typeface="Arial"/>
                <a:cs typeface="Arial"/>
              </a:rPr>
              <a:t>well</a:t>
            </a:r>
            <a:r>
              <a:rPr sz="1071" spc="10" dirty="0">
                <a:latin typeface="Arial"/>
                <a:cs typeface="Arial"/>
              </a:rPr>
              <a:t> </a:t>
            </a:r>
            <a:r>
              <a:rPr sz="1071" dirty="0">
                <a:latin typeface="Arial"/>
                <a:cs typeface="Arial"/>
              </a:rPr>
              <a:t>as</a:t>
            </a:r>
            <a:r>
              <a:rPr sz="1071" spc="10" dirty="0">
                <a:latin typeface="Arial"/>
                <a:cs typeface="Arial"/>
              </a:rPr>
              <a:t> </a:t>
            </a:r>
            <a:r>
              <a:rPr sz="1071" dirty="0">
                <a:latin typeface="Arial"/>
                <a:cs typeface="Arial"/>
              </a:rPr>
              <a:t>plant</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animal</a:t>
            </a:r>
            <a:r>
              <a:rPr sz="1071" spc="15" dirty="0">
                <a:latin typeface="Arial"/>
                <a:cs typeface="Arial"/>
              </a:rPr>
              <a:t> </a:t>
            </a:r>
            <a:r>
              <a:rPr sz="1071" dirty="0">
                <a:latin typeface="Arial"/>
                <a:cs typeface="Arial"/>
              </a:rPr>
              <a:t>life,</a:t>
            </a:r>
            <a:r>
              <a:rPr sz="1071" spc="10" dirty="0">
                <a:latin typeface="Arial"/>
                <a:cs typeface="Arial"/>
              </a:rPr>
              <a:t> </a:t>
            </a:r>
            <a:r>
              <a:rPr sz="1071" dirty="0">
                <a:latin typeface="Arial"/>
                <a:cs typeface="Arial"/>
              </a:rPr>
              <a:t>may</a:t>
            </a:r>
            <a:r>
              <a:rPr sz="1071" spc="10" dirty="0">
                <a:latin typeface="Arial"/>
                <a:cs typeface="Arial"/>
              </a:rPr>
              <a:t> </a:t>
            </a:r>
            <a:r>
              <a:rPr sz="1071" dirty="0">
                <a:latin typeface="Arial"/>
                <a:cs typeface="Arial"/>
              </a:rPr>
              <a:t>also</a:t>
            </a:r>
            <a:r>
              <a:rPr sz="1071" spc="15" dirty="0">
                <a:latin typeface="Arial"/>
                <a:cs typeface="Arial"/>
              </a:rPr>
              <a:t> </a:t>
            </a:r>
            <a:r>
              <a:rPr sz="1071" spc="-24" dirty="0">
                <a:latin typeface="Arial"/>
                <a:cs typeface="Arial"/>
              </a:rPr>
              <a:t>be </a:t>
            </a:r>
            <a:r>
              <a:rPr sz="1071" dirty="0">
                <a:latin typeface="Arial"/>
                <a:cs typeface="Arial"/>
              </a:rPr>
              <a:t>dramatically</a:t>
            </a:r>
            <a:r>
              <a:rPr sz="1071" spc="-49" dirty="0">
                <a:latin typeface="Arial"/>
                <a:cs typeface="Arial"/>
              </a:rPr>
              <a:t> </a:t>
            </a:r>
            <a:r>
              <a:rPr sz="1071" spc="-10" dirty="0">
                <a:latin typeface="Arial"/>
                <a:cs typeface="Arial"/>
              </a:rPr>
              <a:t>affected.</a:t>
            </a:r>
            <a:endParaRPr sz="1071">
              <a:latin typeface="Arial"/>
              <a:cs typeface="Arial"/>
            </a:endParaRPr>
          </a:p>
        </p:txBody>
      </p:sp>
      <p:pic>
        <p:nvPicPr>
          <p:cNvPr id="3" name="object 3"/>
          <p:cNvPicPr/>
          <p:nvPr/>
        </p:nvPicPr>
        <p:blipFill>
          <a:blip r:embed="rId2" cstate="print"/>
          <a:stretch>
            <a:fillRect/>
          </a:stretch>
        </p:blipFill>
        <p:spPr>
          <a:xfrm>
            <a:off x="2706435" y="1345827"/>
            <a:ext cx="2221508" cy="1928414"/>
          </a:xfrm>
          <a:prstGeom prst="rect">
            <a:avLst/>
          </a:prstGeom>
        </p:spPr>
      </p:pic>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68</a:t>
            </a:r>
          </a:p>
        </p:txBody>
      </p:sp>
      <p:sp>
        <p:nvSpPr>
          <p:cNvPr id="9" name="object 3">
            <a:extLst>
              <a:ext uri="{FF2B5EF4-FFF2-40B4-BE49-F238E27FC236}">
                <a16:creationId xmlns:a16="http://schemas.microsoft.com/office/drawing/2014/main" id="{33E3999C-5516-525F-A2CE-B01DC6F2D711}"/>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260" y="5456482"/>
            <a:ext cx="5814185" cy="3460559"/>
          </a:xfrm>
          <a:prstGeom prst="rect">
            <a:avLst/>
          </a:prstGeom>
        </p:spPr>
        <p:txBody>
          <a:bodyPr vert="horz" wrap="square" lIns="0" tIns="11750" rIns="0" bIns="0" rtlCol="0">
            <a:spAutoFit/>
          </a:bodyPr>
          <a:lstStyle/>
          <a:p>
            <a:pPr marL="12369" algn="just">
              <a:spcBef>
                <a:spcPts val="93"/>
              </a:spcBef>
            </a:pPr>
            <a:r>
              <a:rPr sz="1071" b="1" dirty="0">
                <a:latin typeface="Arial"/>
                <a:cs typeface="Arial"/>
              </a:rPr>
              <a:t>5.4.1.</a:t>
            </a:r>
            <a:r>
              <a:rPr sz="1071" b="1" spc="467" dirty="0">
                <a:latin typeface="Arial"/>
                <a:cs typeface="Arial"/>
              </a:rPr>
              <a:t> </a:t>
            </a:r>
            <a:r>
              <a:rPr sz="1071" b="1" dirty="0">
                <a:latin typeface="Arial"/>
                <a:cs typeface="Arial"/>
              </a:rPr>
              <a:t>Global</a:t>
            </a:r>
            <a:r>
              <a:rPr sz="1071" b="1" spc="-19" dirty="0">
                <a:latin typeface="Arial"/>
                <a:cs typeface="Arial"/>
              </a:rPr>
              <a:t> </a:t>
            </a:r>
            <a:r>
              <a:rPr sz="1071" b="1" dirty="0">
                <a:latin typeface="Arial"/>
                <a:cs typeface="Arial"/>
              </a:rPr>
              <a:t>Action</a:t>
            </a:r>
            <a:r>
              <a:rPr sz="1071" b="1" spc="-15" dirty="0">
                <a:latin typeface="Arial"/>
                <a:cs typeface="Arial"/>
              </a:rPr>
              <a:t> </a:t>
            </a:r>
            <a:r>
              <a:rPr sz="1071" b="1" dirty="0">
                <a:latin typeface="Arial"/>
                <a:cs typeface="Arial"/>
              </a:rPr>
              <a:t>to</a:t>
            </a:r>
            <a:r>
              <a:rPr sz="1071" b="1" spc="-15" dirty="0">
                <a:latin typeface="Arial"/>
                <a:cs typeface="Arial"/>
              </a:rPr>
              <a:t> </a:t>
            </a:r>
            <a:r>
              <a:rPr sz="1071" b="1" dirty="0">
                <a:latin typeface="Arial"/>
                <a:cs typeface="Arial"/>
              </a:rPr>
              <a:t>Protect</a:t>
            </a:r>
            <a:r>
              <a:rPr sz="1071" b="1" spc="-15" dirty="0">
                <a:latin typeface="Arial"/>
                <a:cs typeface="Arial"/>
              </a:rPr>
              <a:t> </a:t>
            </a:r>
            <a:r>
              <a:rPr sz="1071" b="1" dirty="0">
                <a:latin typeface="Arial"/>
                <a:cs typeface="Arial"/>
              </a:rPr>
              <a:t>the</a:t>
            </a:r>
            <a:r>
              <a:rPr sz="1071" b="1" spc="-19" dirty="0">
                <a:latin typeface="Arial"/>
                <a:cs typeface="Arial"/>
              </a:rPr>
              <a:t> </a:t>
            </a:r>
            <a:r>
              <a:rPr sz="1071" b="1" dirty="0">
                <a:latin typeface="Arial"/>
                <a:cs typeface="Arial"/>
              </a:rPr>
              <a:t>Ozone</a:t>
            </a:r>
            <a:r>
              <a:rPr sz="1071" b="1" spc="-15" dirty="0">
                <a:latin typeface="Arial"/>
                <a:cs typeface="Arial"/>
              </a:rPr>
              <a:t> </a:t>
            </a:r>
            <a:r>
              <a:rPr sz="1071" b="1" spc="-10" dirty="0">
                <a:latin typeface="Arial"/>
                <a:cs typeface="Arial"/>
              </a:rPr>
              <a:t>Layer</a:t>
            </a:r>
            <a:endParaRPr sz="1071">
              <a:latin typeface="Arial"/>
              <a:cs typeface="Arial"/>
            </a:endParaRPr>
          </a:p>
          <a:p>
            <a:pPr marL="12369" marR="4947" algn="just">
              <a:lnSpc>
                <a:spcPct val="143700"/>
              </a:lnSpc>
              <a:spcBef>
                <a:spcPts val="584"/>
              </a:spcBef>
            </a:pPr>
            <a:r>
              <a:rPr sz="1071" dirty="0">
                <a:latin typeface="Arial"/>
                <a:cs typeface="Arial"/>
              </a:rPr>
              <a:t>The</a:t>
            </a:r>
            <a:r>
              <a:rPr sz="1071" spc="19" dirty="0">
                <a:latin typeface="Arial"/>
                <a:cs typeface="Arial"/>
              </a:rPr>
              <a:t> </a:t>
            </a:r>
            <a:r>
              <a:rPr sz="1071" dirty="0">
                <a:latin typeface="Arial"/>
                <a:cs typeface="Arial"/>
              </a:rPr>
              <a:t>United</a:t>
            </a:r>
            <a:r>
              <a:rPr sz="1071" spc="19" dirty="0">
                <a:latin typeface="Arial"/>
                <a:cs typeface="Arial"/>
              </a:rPr>
              <a:t> </a:t>
            </a:r>
            <a:r>
              <a:rPr sz="1071" dirty="0">
                <a:latin typeface="Arial"/>
                <a:cs typeface="Arial"/>
              </a:rPr>
              <a:t>States</a:t>
            </a:r>
            <a:r>
              <a:rPr sz="1071" spc="24" dirty="0">
                <a:latin typeface="Arial"/>
                <a:cs typeface="Arial"/>
              </a:rPr>
              <a:t> </a:t>
            </a:r>
            <a:r>
              <a:rPr sz="1071" dirty="0">
                <a:latin typeface="Arial"/>
                <a:cs typeface="Arial"/>
              </a:rPr>
              <a:t>has</a:t>
            </a:r>
            <a:r>
              <a:rPr sz="1071" spc="29" dirty="0">
                <a:latin typeface="Arial"/>
                <a:cs typeface="Arial"/>
              </a:rPr>
              <a:t> </a:t>
            </a:r>
            <a:r>
              <a:rPr sz="1071" dirty="0">
                <a:latin typeface="Arial"/>
                <a:cs typeface="Arial"/>
              </a:rPr>
              <a:t>joined</a:t>
            </a:r>
            <a:r>
              <a:rPr sz="1071" spc="19" dirty="0">
                <a:latin typeface="Arial"/>
                <a:cs typeface="Arial"/>
              </a:rPr>
              <a:t> </a:t>
            </a:r>
            <a:r>
              <a:rPr sz="1071" dirty="0">
                <a:latin typeface="Arial"/>
                <a:cs typeface="Arial"/>
              </a:rPr>
              <a:t>over</a:t>
            </a:r>
            <a:r>
              <a:rPr sz="1071" spc="19" dirty="0">
                <a:latin typeface="Arial"/>
                <a:cs typeface="Arial"/>
              </a:rPr>
              <a:t> </a:t>
            </a:r>
            <a:r>
              <a:rPr sz="1071" dirty="0">
                <a:latin typeface="Arial"/>
                <a:cs typeface="Arial"/>
              </a:rPr>
              <a:t>160</a:t>
            </a:r>
            <a:r>
              <a:rPr sz="1071" spc="19" dirty="0">
                <a:latin typeface="Arial"/>
                <a:cs typeface="Arial"/>
              </a:rPr>
              <a:t> </a:t>
            </a:r>
            <a:r>
              <a:rPr sz="1071" dirty="0">
                <a:latin typeface="Arial"/>
                <a:cs typeface="Arial"/>
              </a:rPr>
              <a:t>countries</a:t>
            </a:r>
            <a:r>
              <a:rPr sz="1071" spc="19" dirty="0">
                <a:latin typeface="Arial"/>
                <a:cs typeface="Arial"/>
              </a:rPr>
              <a:t> </a:t>
            </a:r>
            <a:r>
              <a:rPr sz="1071" dirty="0">
                <a:latin typeface="Arial"/>
                <a:cs typeface="Arial"/>
              </a:rPr>
              <a:t>as</a:t>
            </a:r>
            <a:r>
              <a:rPr sz="1071" spc="2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Party</a:t>
            </a:r>
            <a:r>
              <a:rPr sz="1071" spc="2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international</a:t>
            </a:r>
            <a:r>
              <a:rPr sz="1071" spc="19" dirty="0">
                <a:latin typeface="Arial"/>
                <a:cs typeface="Arial"/>
              </a:rPr>
              <a:t> </a:t>
            </a:r>
            <a:r>
              <a:rPr sz="1071" dirty="0">
                <a:latin typeface="Arial"/>
                <a:cs typeface="Arial"/>
              </a:rPr>
              <a:t>treaty</a:t>
            </a:r>
            <a:r>
              <a:rPr sz="1071" spc="29" dirty="0">
                <a:latin typeface="Arial"/>
                <a:cs typeface="Arial"/>
              </a:rPr>
              <a:t> </a:t>
            </a:r>
            <a:r>
              <a:rPr sz="1071" dirty="0">
                <a:latin typeface="Arial"/>
                <a:cs typeface="Arial"/>
              </a:rPr>
              <a:t>known</a:t>
            </a:r>
            <a:r>
              <a:rPr sz="1071" spc="19" dirty="0">
                <a:latin typeface="Arial"/>
                <a:cs typeface="Arial"/>
              </a:rPr>
              <a:t> </a:t>
            </a:r>
            <a:r>
              <a:rPr sz="1071" spc="-24" dirty="0">
                <a:latin typeface="Arial"/>
                <a:cs typeface="Arial"/>
              </a:rPr>
              <a:t>as </a:t>
            </a:r>
            <a:r>
              <a:rPr sz="1071" dirty="0">
                <a:latin typeface="Arial"/>
                <a:cs typeface="Arial"/>
              </a:rPr>
              <a:t>the</a:t>
            </a:r>
            <a:r>
              <a:rPr sz="1071" spc="-44" dirty="0">
                <a:latin typeface="Arial"/>
                <a:cs typeface="Arial"/>
              </a:rPr>
              <a:t> </a:t>
            </a:r>
            <a:r>
              <a:rPr sz="1071" dirty="0">
                <a:latin typeface="Arial"/>
                <a:cs typeface="Arial"/>
              </a:rPr>
              <a:t>Montreal</a:t>
            </a:r>
            <a:r>
              <a:rPr sz="1071" spc="-34" dirty="0">
                <a:latin typeface="Arial"/>
                <a:cs typeface="Arial"/>
              </a:rPr>
              <a:t> </a:t>
            </a:r>
            <a:r>
              <a:rPr sz="1071" dirty="0">
                <a:latin typeface="Arial"/>
                <a:cs typeface="Arial"/>
              </a:rPr>
              <a:t>Protocol.</a:t>
            </a:r>
            <a:r>
              <a:rPr sz="1071" spc="-39" dirty="0">
                <a:latin typeface="Arial"/>
                <a:cs typeface="Arial"/>
              </a:rPr>
              <a:t> </a:t>
            </a:r>
            <a:r>
              <a:rPr sz="1071" spc="-10" dirty="0">
                <a:latin typeface="Arial"/>
                <a:cs typeface="Arial"/>
              </a:rPr>
              <a:t>All</a:t>
            </a:r>
            <a:r>
              <a:rPr sz="1071" spc="-44" dirty="0">
                <a:latin typeface="Arial"/>
                <a:cs typeface="Arial"/>
              </a:rPr>
              <a:t> </a:t>
            </a:r>
            <a:r>
              <a:rPr sz="1071" spc="-10" dirty="0">
                <a:latin typeface="Arial"/>
                <a:cs typeface="Arial"/>
              </a:rPr>
              <a:t>developed</a:t>
            </a:r>
            <a:r>
              <a:rPr sz="1071" spc="-44" dirty="0">
                <a:latin typeface="Arial"/>
                <a:cs typeface="Arial"/>
              </a:rPr>
              <a:t> </a:t>
            </a:r>
            <a:r>
              <a:rPr sz="1071" dirty="0">
                <a:latin typeface="Arial"/>
                <a:cs typeface="Arial"/>
              </a:rPr>
              <a:t>countries</a:t>
            </a:r>
            <a:r>
              <a:rPr sz="1071" spc="-39" dirty="0">
                <a:latin typeface="Arial"/>
                <a:cs typeface="Arial"/>
              </a:rPr>
              <a:t> </a:t>
            </a:r>
            <a:r>
              <a:rPr sz="1071" spc="-10" dirty="0">
                <a:latin typeface="Arial"/>
                <a:cs typeface="Arial"/>
              </a:rPr>
              <a:t>agreed</a:t>
            </a:r>
            <a:r>
              <a:rPr sz="1071" spc="-39" dirty="0">
                <a:latin typeface="Arial"/>
                <a:cs typeface="Arial"/>
              </a:rPr>
              <a:t> </a:t>
            </a:r>
            <a:r>
              <a:rPr sz="1071" dirty="0">
                <a:latin typeface="Arial"/>
                <a:cs typeface="Arial"/>
              </a:rPr>
              <a:t>to</a:t>
            </a:r>
            <a:r>
              <a:rPr sz="1071" spc="-39" dirty="0">
                <a:latin typeface="Arial"/>
                <a:cs typeface="Arial"/>
              </a:rPr>
              <a:t> </a:t>
            </a:r>
            <a:r>
              <a:rPr sz="1071" spc="-10" dirty="0">
                <a:latin typeface="Arial"/>
                <a:cs typeface="Arial"/>
              </a:rPr>
              <a:t>phase</a:t>
            </a:r>
            <a:r>
              <a:rPr sz="1071" spc="-39" dirty="0">
                <a:latin typeface="Arial"/>
                <a:cs typeface="Arial"/>
              </a:rPr>
              <a:t> </a:t>
            </a:r>
            <a:r>
              <a:rPr sz="1071" dirty="0">
                <a:latin typeface="Arial"/>
                <a:cs typeface="Arial"/>
              </a:rPr>
              <a:t>out</a:t>
            </a:r>
            <a:r>
              <a:rPr sz="1071" spc="-24"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production</a:t>
            </a:r>
            <a:r>
              <a:rPr sz="1071" spc="-3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most</a:t>
            </a:r>
            <a:r>
              <a:rPr sz="1071" spc="-39" dirty="0">
                <a:latin typeface="Arial"/>
                <a:cs typeface="Arial"/>
              </a:rPr>
              <a:t> </a:t>
            </a:r>
            <a:r>
              <a:rPr sz="1071" spc="-10" dirty="0">
                <a:latin typeface="Arial"/>
                <a:cs typeface="Arial"/>
              </a:rPr>
              <a:t>ozone- </a:t>
            </a:r>
            <a:r>
              <a:rPr sz="1071" dirty="0">
                <a:latin typeface="Arial"/>
                <a:cs typeface="Arial"/>
              </a:rPr>
              <a:t>depleting</a:t>
            </a:r>
            <a:r>
              <a:rPr sz="1071" spc="-34" dirty="0">
                <a:latin typeface="Arial"/>
                <a:cs typeface="Arial"/>
              </a:rPr>
              <a:t> </a:t>
            </a:r>
            <a:r>
              <a:rPr sz="1071" dirty="0">
                <a:latin typeface="Arial"/>
                <a:cs typeface="Arial"/>
              </a:rPr>
              <a:t>substances,</a:t>
            </a:r>
            <a:r>
              <a:rPr sz="1071" spc="-39" dirty="0">
                <a:latin typeface="Arial"/>
                <a:cs typeface="Arial"/>
              </a:rPr>
              <a:t> </a:t>
            </a:r>
            <a:r>
              <a:rPr sz="1071" dirty="0">
                <a:latin typeface="Arial"/>
                <a:cs typeface="Arial"/>
              </a:rPr>
              <a:t>including</a:t>
            </a:r>
            <a:r>
              <a:rPr sz="1071" spc="-29" dirty="0">
                <a:latin typeface="Arial"/>
                <a:cs typeface="Arial"/>
              </a:rPr>
              <a:t> </a:t>
            </a:r>
            <a:r>
              <a:rPr sz="1071" dirty="0">
                <a:latin typeface="Arial"/>
                <a:cs typeface="Arial"/>
              </a:rPr>
              <a:t>CFCs,</a:t>
            </a:r>
            <a:r>
              <a:rPr sz="1071" spc="-34" dirty="0">
                <a:latin typeface="Arial"/>
                <a:cs typeface="Arial"/>
              </a:rPr>
              <a:t> </a:t>
            </a:r>
            <a:r>
              <a:rPr sz="1071" dirty="0">
                <a:latin typeface="Arial"/>
                <a:cs typeface="Arial"/>
              </a:rPr>
              <a:t>by</a:t>
            </a:r>
            <a:r>
              <a:rPr sz="1071" spc="-2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end</a:t>
            </a:r>
            <a:r>
              <a:rPr sz="1071" spc="-29"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1995.</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1990</a:t>
            </a:r>
            <a:r>
              <a:rPr sz="1071" spc="-34" dirty="0">
                <a:latin typeface="Arial"/>
                <a:cs typeface="Arial"/>
              </a:rPr>
              <a:t> </a:t>
            </a:r>
            <a:r>
              <a:rPr sz="1071" dirty="0">
                <a:latin typeface="Arial"/>
                <a:cs typeface="Arial"/>
              </a:rPr>
              <a:t>Clean</a:t>
            </a:r>
            <a:r>
              <a:rPr sz="1071" spc="-29" dirty="0">
                <a:latin typeface="Arial"/>
                <a:cs typeface="Arial"/>
              </a:rPr>
              <a:t> </a:t>
            </a:r>
            <a:r>
              <a:rPr sz="1071" dirty="0">
                <a:latin typeface="Arial"/>
                <a:cs typeface="Arial"/>
              </a:rPr>
              <a:t>Air</a:t>
            </a:r>
            <a:r>
              <a:rPr sz="1071" spc="-34" dirty="0">
                <a:latin typeface="Arial"/>
                <a:cs typeface="Arial"/>
              </a:rPr>
              <a:t> </a:t>
            </a:r>
            <a:r>
              <a:rPr sz="1071" dirty="0">
                <a:latin typeface="Arial"/>
                <a:cs typeface="Arial"/>
              </a:rPr>
              <a:t>Act</a:t>
            </a:r>
            <a:r>
              <a:rPr sz="1071" spc="-34" dirty="0">
                <a:latin typeface="Arial"/>
                <a:cs typeface="Arial"/>
              </a:rPr>
              <a:t> </a:t>
            </a:r>
            <a:r>
              <a:rPr sz="1071" spc="-10" dirty="0">
                <a:latin typeface="Arial"/>
                <a:cs typeface="Arial"/>
              </a:rPr>
              <a:t>Amendments </a:t>
            </a:r>
            <a:r>
              <a:rPr sz="1071" dirty="0">
                <a:latin typeface="Arial"/>
                <a:cs typeface="Arial"/>
              </a:rPr>
              <a:t>(the</a:t>
            </a:r>
            <a:r>
              <a:rPr sz="1071" spc="195" dirty="0">
                <a:latin typeface="Arial"/>
                <a:cs typeface="Arial"/>
              </a:rPr>
              <a:t> </a:t>
            </a:r>
            <a:r>
              <a:rPr sz="1071" dirty="0">
                <a:latin typeface="Arial"/>
                <a:cs typeface="Arial"/>
              </a:rPr>
              <a:t>Act)</a:t>
            </a:r>
            <a:r>
              <a:rPr sz="1071" spc="195" dirty="0">
                <a:latin typeface="Arial"/>
                <a:cs typeface="Arial"/>
              </a:rPr>
              <a:t> </a:t>
            </a:r>
            <a:r>
              <a:rPr sz="1071" dirty="0">
                <a:latin typeface="Arial"/>
                <a:cs typeface="Arial"/>
              </a:rPr>
              <a:t>incorporated</a:t>
            </a:r>
            <a:r>
              <a:rPr sz="1071" spc="195" dirty="0">
                <a:latin typeface="Arial"/>
                <a:cs typeface="Arial"/>
              </a:rPr>
              <a:t> </a:t>
            </a:r>
            <a:r>
              <a:rPr sz="1071" dirty="0">
                <a:latin typeface="Arial"/>
                <a:cs typeface="Arial"/>
              </a:rPr>
              <a:t>this</a:t>
            </a:r>
            <a:r>
              <a:rPr sz="1071" spc="199" dirty="0">
                <a:latin typeface="Arial"/>
                <a:cs typeface="Arial"/>
              </a:rPr>
              <a:t> </a:t>
            </a:r>
            <a:r>
              <a:rPr sz="1071" dirty="0">
                <a:latin typeface="Arial"/>
                <a:cs typeface="Arial"/>
              </a:rPr>
              <a:t>production</a:t>
            </a:r>
            <a:r>
              <a:rPr sz="1071" spc="195" dirty="0">
                <a:latin typeface="Arial"/>
                <a:cs typeface="Arial"/>
              </a:rPr>
              <a:t> </a:t>
            </a:r>
            <a:r>
              <a:rPr sz="1071" dirty="0">
                <a:latin typeface="Arial"/>
                <a:cs typeface="Arial"/>
              </a:rPr>
              <a:t>ban</a:t>
            </a:r>
            <a:r>
              <a:rPr sz="1071" spc="190" dirty="0">
                <a:latin typeface="Arial"/>
                <a:cs typeface="Arial"/>
              </a:rPr>
              <a:t> </a:t>
            </a:r>
            <a:r>
              <a:rPr sz="1071" dirty="0">
                <a:latin typeface="Arial"/>
                <a:cs typeface="Arial"/>
              </a:rPr>
              <a:t>date</a:t>
            </a:r>
            <a:r>
              <a:rPr sz="1071" spc="195" dirty="0">
                <a:latin typeface="Arial"/>
                <a:cs typeface="Arial"/>
              </a:rPr>
              <a:t> </a:t>
            </a:r>
            <a:r>
              <a:rPr sz="1071" dirty="0">
                <a:latin typeface="Arial"/>
                <a:cs typeface="Arial"/>
              </a:rPr>
              <a:t>and</a:t>
            </a:r>
            <a:r>
              <a:rPr sz="1071" spc="190" dirty="0">
                <a:latin typeface="Arial"/>
                <a:cs typeface="Arial"/>
              </a:rPr>
              <a:t> </a:t>
            </a:r>
            <a:r>
              <a:rPr sz="1071" dirty="0">
                <a:latin typeface="Arial"/>
                <a:cs typeface="Arial"/>
              </a:rPr>
              <a:t>directed</a:t>
            </a:r>
            <a:r>
              <a:rPr sz="1071" spc="199" dirty="0">
                <a:latin typeface="Arial"/>
                <a:cs typeface="Arial"/>
              </a:rPr>
              <a:t> </a:t>
            </a:r>
            <a:r>
              <a:rPr sz="1071" dirty="0">
                <a:latin typeface="Arial"/>
                <a:cs typeface="Arial"/>
              </a:rPr>
              <a:t>EPA</a:t>
            </a:r>
            <a:r>
              <a:rPr sz="1071" spc="195" dirty="0">
                <a:latin typeface="Arial"/>
                <a:cs typeface="Arial"/>
              </a:rPr>
              <a:t> </a:t>
            </a:r>
            <a:r>
              <a:rPr sz="1071" dirty="0">
                <a:latin typeface="Arial"/>
                <a:cs typeface="Arial"/>
              </a:rPr>
              <a:t>to</a:t>
            </a:r>
            <a:r>
              <a:rPr sz="1071" spc="195" dirty="0">
                <a:latin typeface="Arial"/>
                <a:cs typeface="Arial"/>
              </a:rPr>
              <a:t> </a:t>
            </a:r>
            <a:r>
              <a:rPr sz="1071" dirty="0">
                <a:latin typeface="Arial"/>
                <a:cs typeface="Arial"/>
              </a:rPr>
              <a:t>develop</a:t>
            </a:r>
            <a:r>
              <a:rPr sz="1071" spc="190" dirty="0">
                <a:latin typeface="Arial"/>
                <a:cs typeface="Arial"/>
              </a:rPr>
              <a:t> </a:t>
            </a:r>
            <a:r>
              <a:rPr sz="1071" dirty="0">
                <a:latin typeface="Arial"/>
                <a:cs typeface="Arial"/>
              </a:rPr>
              <a:t>regulations</a:t>
            </a:r>
            <a:r>
              <a:rPr sz="1071" spc="195" dirty="0">
                <a:latin typeface="Arial"/>
                <a:cs typeface="Arial"/>
              </a:rPr>
              <a:t> </a:t>
            </a:r>
            <a:r>
              <a:rPr sz="1071" spc="-24" dirty="0">
                <a:latin typeface="Arial"/>
                <a:cs typeface="Arial"/>
              </a:rPr>
              <a:t>to </a:t>
            </a:r>
            <a:r>
              <a:rPr sz="1071" dirty="0">
                <a:latin typeface="Arial"/>
                <a:cs typeface="Arial"/>
              </a:rPr>
              <a:t>maximize</a:t>
            </a:r>
            <a:r>
              <a:rPr sz="1071" spc="102" dirty="0">
                <a:latin typeface="Arial"/>
                <a:cs typeface="Arial"/>
              </a:rPr>
              <a:t> </a:t>
            </a:r>
            <a:r>
              <a:rPr sz="1071" dirty="0">
                <a:latin typeface="Arial"/>
                <a:cs typeface="Arial"/>
              </a:rPr>
              <a:t>recycling,</a:t>
            </a:r>
            <a:r>
              <a:rPr sz="1071" spc="102" dirty="0">
                <a:latin typeface="Arial"/>
                <a:cs typeface="Arial"/>
              </a:rPr>
              <a:t> </a:t>
            </a:r>
            <a:r>
              <a:rPr sz="1071" dirty="0">
                <a:latin typeface="Arial"/>
                <a:cs typeface="Arial"/>
              </a:rPr>
              <a:t>ban</a:t>
            </a:r>
            <a:r>
              <a:rPr sz="1071" spc="97" dirty="0">
                <a:latin typeface="Arial"/>
                <a:cs typeface="Arial"/>
              </a:rPr>
              <a:t> </a:t>
            </a:r>
            <a:r>
              <a:rPr sz="1071" dirty="0">
                <a:latin typeface="Arial"/>
                <a:cs typeface="Arial"/>
              </a:rPr>
              <a:t>nonessential</a:t>
            </a:r>
            <a:r>
              <a:rPr sz="1071" spc="102" dirty="0">
                <a:latin typeface="Arial"/>
                <a:cs typeface="Arial"/>
              </a:rPr>
              <a:t> </a:t>
            </a:r>
            <a:r>
              <a:rPr sz="1071" dirty="0">
                <a:latin typeface="Arial"/>
                <a:cs typeface="Arial"/>
              </a:rPr>
              <a:t>uses,</a:t>
            </a:r>
            <a:r>
              <a:rPr sz="1071" spc="93" dirty="0">
                <a:latin typeface="Arial"/>
                <a:cs typeface="Arial"/>
              </a:rPr>
              <a:t> </a:t>
            </a:r>
            <a:r>
              <a:rPr sz="1071" dirty="0">
                <a:latin typeface="Arial"/>
                <a:cs typeface="Arial"/>
              </a:rPr>
              <a:t>develop</a:t>
            </a:r>
            <a:r>
              <a:rPr sz="1071" spc="102" dirty="0">
                <a:latin typeface="Arial"/>
                <a:cs typeface="Arial"/>
              </a:rPr>
              <a:t> </a:t>
            </a:r>
            <a:r>
              <a:rPr sz="1071" dirty="0">
                <a:latin typeface="Arial"/>
                <a:cs typeface="Arial"/>
              </a:rPr>
              <a:t>labelling</a:t>
            </a:r>
            <a:r>
              <a:rPr sz="1071" spc="102" dirty="0">
                <a:latin typeface="Arial"/>
                <a:cs typeface="Arial"/>
              </a:rPr>
              <a:t> </a:t>
            </a:r>
            <a:r>
              <a:rPr sz="1071" dirty="0">
                <a:latin typeface="Arial"/>
                <a:cs typeface="Arial"/>
              </a:rPr>
              <a:t>requirements</a:t>
            </a:r>
            <a:r>
              <a:rPr sz="1071" spc="102" dirty="0">
                <a:latin typeface="Arial"/>
                <a:cs typeface="Arial"/>
              </a:rPr>
              <a:t> </a:t>
            </a:r>
            <a:r>
              <a:rPr sz="1071" dirty="0">
                <a:latin typeface="Arial"/>
                <a:cs typeface="Arial"/>
              </a:rPr>
              <a:t>and</a:t>
            </a:r>
            <a:r>
              <a:rPr sz="1071" spc="102" dirty="0">
                <a:latin typeface="Arial"/>
                <a:cs typeface="Arial"/>
              </a:rPr>
              <a:t> </a:t>
            </a:r>
            <a:r>
              <a:rPr sz="1071" dirty="0">
                <a:latin typeface="Arial"/>
                <a:cs typeface="Arial"/>
              </a:rPr>
              <a:t>examine</a:t>
            </a:r>
            <a:r>
              <a:rPr sz="1071" spc="102" dirty="0">
                <a:latin typeface="Arial"/>
                <a:cs typeface="Arial"/>
              </a:rPr>
              <a:t> </a:t>
            </a:r>
            <a:r>
              <a:rPr sz="1071" spc="-19" dirty="0">
                <a:latin typeface="Arial"/>
                <a:cs typeface="Arial"/>
              </a:rPr>
              <a:t>safe </a:t>
            </a:r>
            <a:r>
              <a:rPr sz="1071" dirty="0">
                <a:latin typeface="Arial"/>
                <a:cs typeface="Arial"/>
              </a:rPr>
              <a:t>alternatives</a:t>
            </a:r>
            <a:r>
              <a:rPr sz="1071" spc="-29" dirty="0">
                <a:latin typeface="Arial"/>
                <a:cs typeface="Arial"/>
              </a:rPr>
              <a:t> </a:t>
            </a:r>
            <a:r>
              <a:rPr sz="1071" dirty="0">
                <a:latin typeface="Arial"/>
                <a:cs typeface="Arial"/>
              </a:rPr>
              <a:t>for</a:t>
            </a:r>
            <a:r>
              <a:rPr sz="1071" spc="-24" dirty="0">
                <a:latin typeface="Arial"/>
                <a:cs typeface="Arial"/>
              </a:rPr>
              <a:t> </a:t>
            </a:r>
            <a:r>
              <a:rPr sz="1071" spc="-10" dirty="0">
                <a:latin typeface="Arial"/>
                <a:cs typeface="Arial"/>
              </a:rPr>
              <a:t>ozone-</a:t>
            </a:r>
            <a:r>
              <a:rPr sz="1071" dirty="0">
                <a:latin typeface="Arial"/>
                <a:cs typeface="Arial"/>
              </a:rPr>
              <a:t>depleting</a:t>
            </a:r>
            <a:r>
              <a:rPr sz="1071" spc="-19" dirty="0">
                <a:latin typeface="Arial"/>
                <a:cs typeface="Arial"/>
              </a:rPr>
              <a:t> </a:t>
            </a:r>
            <a:r>
              <a:rPr sz="1071" spc="-10" dirty="0">
                <a:latin typeface="Arial"/>
                <a:cs typeface="Arial"/>
              </a:rPr>
              <a:t>substances.</a:t>
            </a:r>
            <a:endParaRPr sz="1071">
              <a:latin typeface="Arial"/>
              <a:cs typeface="Arial"/>
            </a:endParaRPr>
          </a:p>
          <a:p>
            <a:pPr marL="12369" algn="just">
              <a:spcBef>
                <a:spcPts val="1144"/>
              </a:spcBef>
            </a:pPr>
            <a:r>
              <a:rPr sz="1071" b="1" dirty="0">
                <a:latin typeface="Arial"/>
                <a:cs typeface="Arial"/>
              </a:rPr>
              <a:t>5.5</a:t>
            </a:r>
            <a:r>
              <a:rPr sz="1071" b="1" spc="351" dirty="0">
                <a:latin typeface="Arial"/>
                <a:cs typeface="Arial"/>
              </a:rPr>
              <a:t>   </a:t>
            </a:r>
            <a:r>
              <a:rPr sz="1071" b="1" dirty="0">
                <a:latin typeface="Arial"/>
                <a:cs typeface="Arial"/>
              </a:rPr>
              <a:t>Impact of</a:t>
            </a:r>
            <a:r>
              <a:rPr sz="1071" b="1" spc="-5" dirty="0">
                <a:latin typeface="Arial"/>
                <a:cs typeface="Arial"/>
              </a:rPr>
              <a:t> </a:t>
            </a:r>
            <a:r>
              <a:rPr sz="1071" b="1" dirty="0">
                <a:latin typeface="Arial"/>
                <a:cs typeface="Arial"/>
              </a:rPr>
              <a:t>Motor</a:t>
            </a:r>
            <a:r>
              <a:rPr sz="1071" b="1" spc="-15" dirty="0">
                <a:latin typeface="Arial"/>
                <a:cs typeface="Arial"/>
              </a:rPr>
              <a:t> </a:t>
            </a:r>
            <a:r>
              <a:rPr sz="1071" b="1" dirty="0">
                <a:latin typeface="Arial"/>
                <a:cs typeface="Arial"/>
              </a:rPr>
              <a:t>Vehicle</a:t>
            </a:r>
            <a:r>
              <a:rPr sz="1071" b="1" spc="-5" dirty="0">
                <a:latin typeface="Arial"/>
                <a:cs typeface="Arial"/>
              </a:rPr>
              <a:t> </a:t>
            </a:r>
            <a:r>
              <a:rPr sz="1071" b="1" dirty="0">
                <a:latin typeface="Arial"/>
                <a:cs typeface="Arial"/>
              </a:rPr>
              <a:t>Air</a:t>
            </a:r>
            <a:r>
              <a:rPr sz="1071" b="1" spc="-10" dirty="0">
                <a:latin typeface="Arial"/>
                <a:cs typeface="Arial"/>
              </a:rPr>
              <a:t> Conditioners</a:t>
            </a:r>
            <a:endParaRPr sz="1071">
              <a:latin typeface="Arial"/>
              <a:cs typeface="Arial"/>
            </a:endParaRPr>
          </a:p>
          <a:p>
            <a:pPr marL="12369" marR="4947" algn="just">
              <a:lnSpc>
                <a:spcPct val="143700"/>
              </a:lnSpc>
              <a:spcBef>
                <a:spcPts val="584"/>
              </a:spcBef>
            </a:pPr>
            <a:r>
              <a:rPr sz="1071" dirty="0">
                <a:latin typeface="Arial"/>
                <a:cs typeface="Arial"/>
              </a:rPr>
              <a:t>One</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largest</a:t>
            </a:r>
            <a:r>
              <a:rPr sz="1071" spc="-15" dirty="0">
                <a:latin typeface="Arial"/>
                <a:cs typeface="Arial"/>
              </a:rPr>
              <a:t> </a:t>
            </a:r>
            <a:r>
              <a:rPr sz="1071" dirty="0">
                <a:latin typeface="Arial"/>
                <a:cs typeface="Arial"/>
              </a:rPr>
              <a:t>uses</a:t>
            </a:r>
            <a:r>
              <a:rPr sz="1071" spc="-15" dirty="0">
                <a:latin typeface="Arial"/>
                <a:cs typeface="Arial"/>
              </a:rPr>
              <a:t> </a:t>
            </a:r>
            <a:r>
              <a:rPr sz="1071" dirty="0">
                <a:latin typeface="Arial"/>
                <a:cs typeface="Arial"/>
              </a:rPr>
              <a:t>of</a:t>
            </a:r>
            <a:r>
              <a:rPr sz="1071" spc="-10" dirty="0">
                <a:latin typeface="Arial"/>
                <a:cs typeface="Arial"/>
              </a:rPr>
              <a:t> CFC-</a:t>
            </a:r>
            <a:r>
              <a:rPr sz="1071" dirty="0">
                <a:latin typeface="Arial"/>
                <a:cs typeface="Arial"/>
              </a:rPr>
              <a:t>12</a:t>
            </a:r>
            <a:r>
              <a:rPr sz="1071" spc="-15" dirty="0">
                <a:latin typeface="Arial"/>
                <a:cs typeface="Arial"/>
              </a:rPr>
              <a:t> </a:t>
            </a:r>
            <a:r>
              <a:rPr sz="1071" dirty="0">
                <a:latin typeface="Arial"/>
                <a:cs typeface="Arial"/>
              </a:rPr>
              <a:t>in</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U.S.</a:t>
            </a:r>
            <a:r>
              <a:rPr sz="1071" spc="-15"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as</a:t>
            </a:r>
            <a:r>
              <a:rPr sz="1071" spc="-10"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refrigerant</a:t>
            </a:r>
            <a:r>
              <a:rPr sz="1071" spc="-10" dirty="0">
                <a:latin typeface="Arial"/>
                <a:cs typeface="Arial"/>
              </a:rPr>
              <a:t> </a:t>
            </a:r>
            <a:r>
              <a:rPr sz="1071" dirty="0">
                <a:latin typeface="Arial"/>
                <a:cs typeface="Arial"/>
              </a:rPr>
              <a:t>in</a:t>
            </a:r>
            <a:r>
              <a:rPr sz="1071" spc="-10" dirty="0">
                <a:latin typeface="Arial"/>
                <a:cs typeface="Arial"/>
              </a:rPr>
              <a:t> </a:t>
            </a:r>
            <a:r>
              <a:rPr sz="1071" dirty="0">
                <a:latin typeface="Arial"/>
                <a:cs typeface="Arial"/>
              </a:rPr>
              <a:t>motor</a:t>
            </a:r>
            <a:r>
              <a:rPr sz="1071" spc="-10" dirty="0">
                <a:latin typeface="Arial"/>
                <a:cs typeface="Arial"/>
              </a:rPr>
              <a:t> </a:t>
            </a:r>
            <a:r>
              <a:rPr sz="1071" dirty="0">
                <a:latin typeface="Arial"/>
                <a:cs typeface="Arial"/>
              </a:rPr>
              <a:t>vehicle</a:t>
            </a:r>
            <a:r>
              <a:rPr sz="1071" spc="-15" dirty="0">
                <a:latin typeface="Arial"/>
                <a:cs typeface="Arial"/>
              </a:rPr>
              <a:t> </a:t>
            </a:r>
            <a:r>
              <a:rPr sz="1071" dirty="0">
                <a:latin typeface="Arial"/>
                <a:cs typeface="Arial"/>
              </a:rPr>
              <a:t>air</a:t>
            </a:r>
            <a:r>
              <a:rPr sz="1071" spc="-19" dirty="0">
                <a:latin typeface="Arial"/>
                <a:cs typeface="Arial"/>
              </a:rPr>
              <a:t> </a:t>
            </a:r>
            <a:r>
              <a:rPr sz="1071" spc="-10" dirty="0">
                <a:latin typeface="Arial"/>
                <a:cs typeface="Arial"/>
              </a:rPr>
              <a:t>conditioners </a:t>
            </a:r>
            <a:r>
              <a:rPr sz="1071" dirty="0">
                <a:latin typeface="Arial"/>
                <a:cs typeface="Arial"/>
              </a:rPr>
              <a:t>(MVACs).</a:t>
            </a:r>
            <a:r>
              <a:rPr sz="1071" spc="-39" dirty="0">
                <a:latin typeface="Arial"/>
                <a:cs typeface="Arial"/>
              </a:rPr>
              <a:t> </a:t>
            </a:r>
            <a:r>
              <a:rPr sz="1071" dirty="0">
                <a:latin typeface="Arial"/>
                <a:cs typeface="Arial"/>
              </a:rPr>
              <a:t>Section</a:t>
            </a:r>
            <a:r>
              <a:rPr sz="1071" spc="-39" dirty="0">
                <a:latin typeface="Arial"/>
                <a:cs typeface="Arial"/>
              </a:rPr>
              <a:t> </a:t>
            </a:r>
            <a:r>
              <a:rPr sz="1071" dirty="0">
                <a:latin typeface="Arial"/>
                <a:cs typeface="Arial"/>
              </a:rPr>
              <a:t>609</a:t>
            </a:r>
            <a:r>
              <a:rPr sz="1071" spc="-4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Act</a:t>
            </a:r>
            <a:r>
              <a:rPr sz="1071" spc="-44" dirty="0">
                <a:latin typeface="Arial"/>
                <a:cs typeface="Arial"/>
              </a:rPr>
              <a:t> </a:t>
            </a:r>
            <a:r>
              <a:rPr sz="1071" dirty="0">
                <a:latin typeface="Arial"/>
                <a:cs typeface="Arial"/>
              </a:rPr>
              <a:t>gives</a:t>
            </a:r>
            <a:r>
              <a:rPr sz="1071" spc="-39" dirty="0">
                <a:latin typeface="Arial"/>
                <a:cs typeface="Arial"/>
              </a:rPr>
              <a:t> </a:t>
            </a:r>
            <a:r>
              <a:rPr sz="1071" dirty="0">
                <a:latin typeface="Arial"/>
                <a:cs typeface="Arial"/>
              </a:rPr>
              <a:t>EPA</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authority</a:t>
            </a:r>
            <a:r>
              <a:rPr sz="1071" spc="-39"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establish</a:t>
            </a:r>
            <a:r>
              <a:rPr sz="1071" spc="-44" dirty="0">
                <a:latin typeface="Arial"/>
                <a:cs typeface="Arial"/>
              </a:rPr>
              <a:t> </a:t>
            </a:r>
            <a:r>
              <a:rPr sz="1071" dirty="0">
                <a:latin typeface="Arial"/>
                <a:cs typeface="Arial"/>
              </a:rPr>
              <a:t>requirements</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prevent</a:t>
            </a:r>
            <a:r>
              <a:rPr sz="1071" spc="-44" dirty="0">
                <a:latin typeface="Arial"/>
                <a:cs typeface="Arial"/>
              </a:rPr>
              <a:t> </a:t>
            </a:r>
            <a:r>
              <a:rPr sz="1071" spc="-24" dirty="0">
                <a:latin typeface="Arial"/>
                <a:cs typeface="Arial"/>
              </a:rPr>
              <a:t>the </a:t>
            </a:r>
            <a:r>
              <a:rPr sz="1071" dirty="0">
                <a:latin typeface="Arial"/>
                <a:cs typeface="Arial"/>
              </a:rPr>
              <a:t>release</a:t>
            </a:r>
            <a:r>
              <a:rPr sz="1071" spc="117" dirty="0">
                <a:latin typeface="Arial"/>
                <a:cs typeface="Arial"/>
              </a:rPr>
              <a:t> </a:t>
            </a:r>
            <a:r>
              <a:rPr sz="1071" dirty="0">
                <a:latin typeface="Arial"/>
                <a:cs typeface="Arial"/>
              </a:rPr>
              <a:t>of</a:t>
            </a:r>
            <a:r>
              <a:rPr sz="1071" spc="117" dirty="0">
                <a:latin typeface="Arial"/>
                <a:cs typeface="Arial"/>
              </a:rPr>
              <a:t> </a:t>
            </a:r>
            <a:r>
              <a:rPr sz="1071" dirty="0">
                <a:latin typeface="Arial"/>
                <a:cs typeface="Arial"/>
              </a:rPr>
              <a:t>refrigerants</a:t>
            </a:r>
            <a:r>
              <a:rPr sz="1071" spc="117" dirty="0">
                <a:latin typeface="Arial"/>
                <a:cs typeface="Arial"/>
              </a:rPr>
              <a:t> </a:t>
            </a:r>
            <a:r>
              <a:rPr sz="1071" dirty="0">
                <a:latin typeface="Arial"/>
                <a:cs typeface="Arial"/>
              </a:rPr>
              <a:t>during</a:t>
            </a:r>
            <a:r>
              <a:rPr sz="1071" spc="117" dirty="0">
                <a:latin typeface="Arial"/>
                <a:cs typeface="Arial"/>
              </a:rPr>
              <a:t> </a:t>
            </a:r>
            <a:r>
              <a:rPr sz="1071" dirty="0">
                <a:latin typeface="Arial"/>
                <a:cs typeface="Arial"/>
              </a:rPr>
              <a:t>the</a:t>
            </a:r>
            <a:r>
              <a:rPr sz="1071" spc="117" dirty="0">
                <a:latin typeface="Arial"/>
                <a:cs typeface="Arial"/>
              </a:rPr>
              <a:t> </a:t>
            </a:r>
            <a:r>
              <a:rPr sz="1071" dirty="0">
                <a:latin typeface="Arial"/>
                <a:cs typeface="Arial"/>
              </a:rPr>
              <a:t>servicing</a:t>
            </a:r>
            <a:r>
              <a:rPr sz="1071" spc="111" dirty="0">
                <a:latin typeface="Arial"/>
                <a:cs typeface="Arial"/>
              </a:rPr>
              <a:t> </a:t>
            </a:r>
            <a:r>
              <a:rPr sz="1071" dirty="0">
                <a:latin typeface="Arial"/>
                <a:cs typeface="Arial"/>
              </a:rPr>
              <a:t>of</a:t>
            </a:r>
            <a:r>
              <a:rPr sz="1071" spc="107" dirty="0">
                <a:latin typeface="Arial"/>
                <a:cs typeface="Arial"/>
              </a:rPr>
              <a:t> </a:t>
            </a:r>
            <a:r>
              <a:rPr sz="1071" dirty="0">
                <a:latin typeface="Arial"/>
                <a:cs typeface="Arial"/>
              </a:rPr>
              <a:t>MVACs</a:t>
            </a:r>
            <a:r>
              <a:rPr sz="1071" spc="122" dirty="0">
                <a:latin typeface="Arial"/>
                <a:cs typeface="Arial"/>
              </a:rPr>
              <a:t> </a:t>
            </a:r>
            <a:r>
              <a:rPr sz="1071" dirty="0">
                <a:latin typeface="Arial"/>
                <a:cs typeface="Arial"/>
              </a:rPr>
              <a:t>and</a:t>
            </a:r>
            <a:r>
              <a:rPr sz="1071" spc="117" dirty="0">
                <a:latin typeface="Arial"/>
                <a:cs typeface="Arial"/>
              </a:rPr>
              <a:t> </a:t>
            </a:r>
            <a:r>
              <a:rPr sz="1071" dirty="0">
                <a:latin typeface="Arial"/>
                <a:cs typeface="Arial"/>
              </a:rPr>
              <a:t>to</a:t>
            </a:r>
            <a:r>
              <a:rPr sz="1071" spc="122" dirty="0">
                <a:latin typeface="Arial"/>
                <a:cs typeface="Arial"/>
              </a:rPr>
              <a:t> </a:t>
            </a:r>
            <a:r>
              <a:rPr sz="1071" dirty="0">
                <a:latin typeface="Arial"/>
                <a:cs typeface="Arial"/>
              </a:rPr>
              <a:t>require</a:t>
            </a:r>
            <a:r>
              <a:rPr sz="1071" spc="117" dirty="0">
                <a:latin typeface="Arial"/>
                <a:cs typeface="Arial"/>
              </a:rPr>
              <a:t> </a:t>
            </a:r>
            <a:r>
              <a:rPr sz="1071" dirty="0">
                <a:latin typeface="Arial"/>
                <a:cs typeface="Arial"/>
              </a:rPr>
              <a:t>recycling</a:t>
            </a:r>
            <a:r>
              <a:rPr sz="1071" spc="117" dirty="0">
                <a:latin typeface="Arial"/>
                <a:cs typeface="Arial"/>
              </a:rPr>
              <a:t> </a:t>
            </a:r>
            <a:r>
              <a:rPr sz="1071" dirty="0">
                <a:latin typeface="Arial"/>
                <a:cs typeface="Arial"/>
              </a:rPr>
              <a:t>of</a:t>
            </a:r>
            <a:r>
              <a:rPr sz="1071" spc="122" dirty="0">
                <a:latin typeface="Arial"/>
                <a:cs typeface="Arial"/>
              </a:rPr>
              <a:t> </a:t>
            </a:r>
            <a:r>
              <a:rPr sz="1071" spc="-10" dirty="0">
                <a:latin typeface="Arial"/>
                <a:cs typeface="Arial"/>
              </a:rPr>
              <a:t>refrigerants. </a:t>
            </a:r>
            <a:r>
              <a:rPr sz="1071" dirty="0">
                <a:latin typeface="Arial"/>
                <a:cs typeface="Arial"/>
              </a:rPr>
              <a:t>Widespread</a:t>
            </a:r>
            <a:r>
              <a:rPr sz="1071" spc="88" dirty="0">
                <a:latin typeface="Arial"/>
                <a:cs typeface="Arial"/>
              </a:rPr>
              <a:t> </a:t>
            </a:r>
            <a:r>
              <a:rPr sz="1071" dirty="0">
                <a:latin typeface="Arial"/>
                <a:cs typeface="Arial"/>
              </a:rPr>
              <a:t>refrigerant</a:t>
            </a:r>
            <a:r>
              <a:rPr sz="1071" spc="83" dirty="0">
                <a:latin typeface="Arial"/>
                <a:cs typeface="Arial"/>
              </a:rPr>
              <a:t> </a:t>
            </a:r>
            <a:r>
              <a:rPr sz="1071" dirty="0">
                <a:latin typeface="Arial"/>
                <a:cs typeface="Arial"/>
              </a:rPr>
              <a:t>recycling</a:t>
            </a:r>
            <a:r>
              <a:rPr sz="1071" spc="97" dirty="0">
                <a:latin typeface="Arial"/>
                <a:cs typeface="Arial"/>
              </a:rPr>
              <a:t> </a:t>
            </a:r>
            <a:r>
              <a:rPr sz="1071" dirty="0">
                <a:latin typeface="Arial"/>
                <a:cs typeface="Arial"/>
              </a:rPr>
              <a:t>reduces</a:t>
            </a:r>
            <a:r>
              <a:rPr sz="1071" spc="93"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demand</a:t>
            </a:r>
            <a:r>
              <a:rPr sz="1071" spc="93" dirty="0">
                <a:latin typeface="Arial"/>
                <a:cs typeface="Arial"/>
              </a:rPr>
              <a:t> </a:t>
            </a:r>
            <a:r>
              <a:rPr sz="1071" dirty="0">
                <a:latin typeface="Arial"/>
                <a:cs typeface="Arial"/>
              </a:rPr>
              <a:t>for</a:t>
            </a:r>
            <a:r>
              <a:rPr sz="1071" spc="97" dirty="0">
                <a:latin typeface="Arial"/>
                <a:cs typeface="Arial"/>
              </a:rPr>
              <a:t> </a:t>
            </a:r>
            <a:r>
              <a:rPr sz="1071" dirty="0">
                <a:latin typeface="Arial"/>
                <a:cs typeface="Arial"/>
              </a:rPr>
              <a:t>virgin</a:t>
            </a:r>
            <a:r>
              <a:rPr sz="1071" spc="93" dirty="0">
                <a:latin typeface="Arial"/>
                <a:cs typeface="Arial"/>
              </a:rPr>
              <a:t> </a:t>
            </a:r>
            <a:r>
              <a:rPr sz="1071" spc="-10" dirty="0">
                <a:latin typeface="Arial"/>
                <a:cs typeface="Arial"/>
              </a:rPr>
              <a:t>CFC-</a:t>
            </a:r>
            <a:r>
              <a:rPr sz="1071" dirty="0">
                <a:latin typeface="Arial"/>
                <a:cs typeface="Arial"/>
              </a:rPr>
              <a:t>12</a:t>
            </a:r>
            <a:r>
              <a:rPr sz="1071" spc="93" dirty="0">
                <a:latin typeface="Arial"/>
                <a:cs typeface="Arial"/>
              </a:rPr>
              <a:t> </a:t>
            </a:r>
            <a:r>
              <a:rPr sz="1071" dirty="0">
                <a:latin typeface="Arial"/>
                <a:cs typeface="Arial"/>
              </a:rPr>
              <a:t>and</a:t>
            </a:r>
            <a:r>
              <a:rPr sz="1071" spc="97" dirty="0">
                <a:latin typeface="Arial"/>
                <a:cs typeface="Arial"/>
              </a:rPr>
              <a:t> </a:t>
            </a:r>
            <a:r>
              <a:rPr sz="1071" dirty="0">
                <a:latin typeface="Arial"/>
                <a:cs typeface="Arial"/>
              </a:rPr>
              <a:t>thus</a:t>
            </a:r>
            <a:r>
              <a:rPr sz="1071" spc="88" dirty="0">
                <a:latin typeface="Arial"/>
                <a:cs typeface="Arial"/>
              </a:rPr>
              <a:t> </a:t>
            </a:r>
            <a:r>
              <a:rPr sz="1071" dirty="0">
                <a:latin typeface="Arial"/>
                <a:cs typeface="Arial"/>
              </a:rPr>
              <a:t>extends</a:t>
            </a:r>
            <a:r>
              <a:rPr sz="1071" spc="93" dirty="0">
                <a:latin typeface="Arial"/>
                <a:cs typeface="Arial"/>
              </a:rPr>
              <a:t> </a:t>
            </a:r>
            <a:r>
              <a:rPr sz="1071" spc="-24" dirty="0">
                <a:latin typeface="Arial"/>
                <a:cs typeface="Arial"/>
              </a:rPr>
              <a:t>the </a:t>
            </a:r>
            <a:r>
              <a:rPr sz="1071" dirty="0">
                <a:latin typeface="Arial"/>
                <a:cs typeface="Arial"/>
              </a:rPr>
              <a:t>time</a:t>
            </a:r>
            <a:r>
              <a:rPr sz="1071" spc="15"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it</a:t>
            </a:r>
            <a:r>
              <a:rPr sz="1071" spc="15"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be</a:t>
            </a:r>
            <a:r>
              <a:rPr sz="1071" spc="15" dirty="0">
                <a:latin typeface="Arial"/>
                <a:cs typeface="Arial"/>
              </a:rPr>
              <a:t> </a:t>
            </a:r>
            <a:r>
              <a:rPr sz="1071" dirty="0">
                <a:latin typeface="Arial"/>
                <a:cs typeface="Arial"/>
              </a:rPr>
              <a:t>available.</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following</a:t>
            </a:r>
            <a:r>
              <a:rPr sz="1071" spc="19" dirty="0">
                <a:latin typeface="Arial"/>
                <a:cs typeface="Arial"/>
              </a:rPr>
              <a:t> </a:t>
            </a:r>
            <a:r>
              <a:rPr sz="1071" dirty="0">
                <a:latin typeface="Arial"/>
                <a:cs typeface="Arial"/>
              </a:rPr>
              <a:t>sections</a:t>
            </a:r>
            <a:r>
              <a:rPr sz="1071" spc="19" dirty="0">
                <a:latin typeface="Arial"/>
                <a:cs typeface="Arial"/>
              </a:rPr>
              <a:t> </a:t>
            </a:r>
            <a:r>
              <a:rPr sz="1071" dirty="0">
                <a:latin typeface="Arial"/>
                <a:cs typeface="Arial"/>
              </a:rPr>
              <a:t>describe</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requirements</a:t>
            </a:r>
            <a:r>
              <a:rPr sz="1071" spc="24"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law</a:t>
            </a:r>
            <a:r>
              <a:rPr sz="1071" spc="15" dirty="0">
                <a:latin typeface="Arial"/>
                <a:cs typeface="Arial"/>
              </a:rPr>
              <a:t> </a:t>
            </a:r>
            <a:r>
              <a:rPr sz="1071" dirty="0">
                <a:latin typeface="Arial"/>
                <a:cs typeface="Arial"/>
              </a:rPr>
              <a:t>and</a:t>
            </a:r>
            <a:r>
              <a:rPr sz="1071" spc="19" dirty="0">
                <a:latin typeface="Arial"/>
                <a:cs typeface="Arial"/>
              </a:rPr>
              <a:t> </a:t>
            </a:r>
            <a:r>
              <a:rPr sz="1071" spc="-24" dirty="0">
                <a:latin typeface="Arial"/>
                <a:cs typeface="Arial"/>
              </a:rPr>
              <a:t>its </a:t>
            </a:r>
            <a:r>
              <a:rPr sz="1071" dirty="0">
                <a:latin typeface="Arial"/>
                <a:cs typeface="Arial"/>
              </a:rPr>
              <a:t>potential</a:t>
            </a:r>
            <a:r>
              <a:rPr sz="1071" spc="-24" dirty="0">
                <a:latin typeface="Arial"/>
                <a:cs typeface="Arial"/>
              </a:rPr>
              <a:t> </a:t>
            </a:r>
            <a:r>
              <a:rPr sz="1071" dirty="0">
                <a:latin typeface="Arial"/>
                <a:cs typeface="Arial"/>
              </a:rPr>
              <a:t>impact</a:t>
            </a:r>
            <a:r>
              <a:rPr sz="1071" spc="-24"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service</a:t>
            </a:r>
            <a:r>
              <a:rPr sz="1071" spc="-29" dirty="0">
                <a:latin typeface="Arial"/>
                <a:cs typeface="Arial"/>
              </a:rPr>
              <a:t> </a:t>
            </a:r>
            <a:r>
              <a:rPr sz="1071" spc="-10" dirty="0">
                <a:latin typeface="Arial"/>
                <a:cs typeface="Arial"/>
              </a:rPr>
              <a:t>industry.</a:t>
            </a:r>
            <a:endParaRPr sz="1071">
              <a:latin typeface="Arial"/>
              <a:cs typeface="Arial"/>
            </a:endParaRPr>
          </a:p>
        </p:txBody>
      </p:sp>
      <p:pic>
        <p:nvPicPr>
          <p:cNvPr id="3" name="object 3"/>
          <p:cNvPicPr/>
          <p:nvPr/>
        </p:nvPicPr>
        <p:blipFill>
          <a:blip r:embed="rId2" cstate="print"/>
          <a:stretch>
            <a:fillRect/>
          </a:stretch>
        </p:blipFill>
        <p:spPr>
          <a:xfrm>
            <a:off x="1935811" y="2180080"/>
            <a:ext cx="3691499" cy="3113145"/>
          </a:xfrm>
          <a:prstGeom prst="rect">
            <a:avLst/>
          </a:prstGeom>
        </p:spPr>
      </p:pic>
      <p:sp>
        <p:nvSpPr>
          <p:cNvPr id="4" name="object 4"/>
          <p:cNvSpPr txBox="1"/>
          <p:nvPr/>
        </p:nvSpPr>
        <p:spPr>
          <a:xfrm>
            <a:off x="878124" y="888954"/>
            <a:ext cx="5812948" cy="1060340"/>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6803" algn="just">
              <a:lnSpc>
                <a:spcPct val="143700"/>
              </a:lnSpc>
            </a:pPr>
            <a:r>
              <a:rPr sz="1071" dirty="0">
                <a:latin typeface="Arial"/>
                <a:cs typeface="Arial"/>
              </a:rPr>
              <a:t>Remember</a:t>
            </a:r>
            <a:r>
              <a:rPr sz="1071" spc="-15" dirty="0">
                <a:latin typeface="Arial"/>
                <a:cs typeface="Arial"/>
              </a:rPr>
              <a:t> </a:t>
            </a:r>
            <a:r>
              <a:rPr sz="1071" dirty="0">
                <a:latin typeface="Arial"/>
                <a:cs typeface="Arial"/>
              </a:rPr>
              <a:t>that</a:t>
            </a:r>
            <a:r>
              <a:rPr sz="1071" spc="-10" dirty="0">
                <a:latin typeface="Arial"/>
                <a:cs typeface="Arial"/>
              </a:rPr>
              <a:t> </a:t>
            </a:r>
            <a:r>
              <a:rPr sz="1071" dirty="0">
                <a:latin typeface="Arial"/>
                <a:cs typeface="Arial"/>
              </a:rPr>
              <a:t>ozone</a:t>
            </a:r>
            <a:r>
              <a:rPr sz="1071" spc="-15"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"good</a:t>
            </a:r>
            <a:r>
              <a:rPr sz="1071" spc="-10" dirty="0">
                <a:latin typeface="Arial"/>
                <a:cs typeface="Arial"/>
              </a:rPr>
              <a:t> </a:t>
            </a:r>
            <a:r>
              <a:rPr sz="1071" dirty="0">
                <a:latin typeface="Arial"/>
                <a:cs typeface="Arial"/>
              </a:rPr>
              <a:t>up</a:t>
            </a:r>
            <a:r>
              <a:rPr sz="1071" spc="-15" dirty="0">
                <a:latin typeface="Arial"/>
                <a:cs typeface="Arial"/>
              </a:rPr>
              <a:t> </a:t>
            </a:r>
            <a:r>
              <a:rPr sz="1071" dirty="0">
                <a:latin typeface="Arial"/>
                <a:cs typeface="Arial"/>
              </a:rPr>
              <a:t>high,</a:t>
            </a:r>
            <a:r>
              <a:rPr sz="1071" spc="-10" dirty="0">
                <a:latin typeface="Arial"/>
                <a:cs typeface="Arial"/>
              </a:rPr>
              <a:t> </a:t>
            </a:r>
            <a:r>
              <a:rPr sz="1071" dirty="0">
                <a:latin typeface="Arial"/>
                <a:cs typeface="Arial"/>
              </a:rPr>
              <a:t>bad</a:t>
            </a:r>
            <a:r>
              <a:rPr sz="1071" spc="-10" dirty="0">
                <a:latin typeface="Arial"/>
                <a:cs typeface="Arial"/>
              </a:rPr>
              <a:t> </a:t>
            </a:r>
            <a:r>
              <a:rPr sz="1071" dirty="0">
                <a:latin typeface="Arial"/>
                <a:cs typeface="Arial"/>
              </a:rPr>
              <a:t>nearby":</a:t>
            </a:r>
            <a:r>
              <a:rPr sz="1071" spc="-15" dirty="0">
                <a:latin typeface="Arial"/>
                <a:cs typeface="Arial"/>
              </a:rPr>
              <a:t> </a:t>
            </a:r>
            <a:r>
              <a:rPr sz="1071" dirty="0">
                <a:latin typeface="Arial"/>
                <a:cs typeface="Arial"/>
              </a:rPr>
              <a:t>even</a:t>
            </a:r>
            <a:r>
              <a:rPr sz="1071" spc="-10" dirty="0">
                <a:latin typeface="Arial"/>
                <a:cs typeface="Arial"/>
              </a:rPr>
              <a:t> </a:t>
            </a:r>
            <a:r>
              <a:rPr sz="1071" dirty="0">
                <a:latin typeface="Arial"/>
                <a:cs typeface="Arial"/>
              </a:rPr>
              <a:t>though</a:t>
            </a:r>
            <a:r>
              <a:rPr sz="1071" spc="-10" dirty="0">
                <a:latin typeface="Arial"/>
                <a:cs typeface="Arial"/>
              </a:rPr>
              <a:t> </a:t>
            </a:r>
            <a:r>
              <a:rPr sz="1071" dirty="0">
                <a:latin typeface="Arial"/>
                <a:cs typeface="Arial"/>
              </a:rPr>
              <a:t>it</a:t>
            </a:r>
            <a:r>
              <a:rPr sz="1071" spc="-15" dirty="0">
                <a:latin typeface="Arial"/>
                <a:cs typeface="Arial"/>
              </a:rPr>
              <a:t> </a:t>
            </a:r>
            <a:r>
              <a:rPr sz="1071" dirty="0">
                <a:latin typeface="Arial"/>
                <a:cs typeface="Arial"/>
              </a:rPr>
              <a:t>protects</a:t>
            </a:r>
            <a:r>
              <a:rPr sz="1071" spc="-10" dirty="0">
                <a:latin typeface="Arial"/>
                <a:cs typeface="Arial"/>
              </a:rPr>
              <a:t> </a:t>
            </a:r>
            <a:r>
              <a:rPr sz="1071" dirty="0">
                <a:latin typeface="Arial"/>
                <a:cs typeface="Arial"/>
              </a:rPr>
              <a:t>us</a:t>
            </a:r>
            <a:r>
              <a:rPr sz="1071" spc="-10" dirty="0">
                <a:latin typeface="Arial"/>
                <a:cs typeface="Arial"/>
              </a:rPr>
              <a:t> </a:t>
            </a:r>
            <a:r>
              <a:rPr sz="1071" dirty="0">
                <a:latin typeface="Arial"/>
                <a:cs typeface="Arial"/>
              </a:rPr>
              <a:t>when</a:t>
            </a:r>
            <a:r>
              <a:rPr sz="1071" spc="-15" dirty="0">
                <a:latin typeface="Arial"/>
                <a:cs typeface="Arial"/>
              </a:rPr>
              <a:t> </a:t>
            </a:r>
            <a:r>
              <a:rPr sz="1071" dirty="0">
                <a:latin typeface="Arial"/>
                <a:cs typeface="Arial"/>
              </a:rPr>
              <a:t>it</a:t>
            </a:r>
            <a:r>
              <a:rPr sz="1071" spc="-10"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in</a:t>
            </a:r>
            <a:r>
              <a:rPr sz="1071" spc="-15" dirty="0">
                <a:latin typeface="Arial"/>
                <a:cs typeface="Arial"/>
              </a:rPr>
              <a:t> </a:t>
            </a:r>
            <a:r>
              <a:rPr sz="1071" spc="-24" dirty="0">
                <a:latin typeface="Arial"/>
                <a:cs typeface="Arial"/>
              </a:rPr>
              <a:t>the </a:t>
            </a:r>
            <a:r>
              <a:rPr sz="1071" dirty="0">
                <a:latin typeface="Arial"/>
                <a:cs typeface="Arial"/>
              </a:rPr>
              <a:t>stratosphere,</a:t>
            </a:r>
            <a:r>
              <a:rPr sz="1071" spc="-29" dirty="0">
                <a:latin typeface="Arial"/>
                <a:cs typeface="Arial"/>
              </a:rPr>
              <a:t> </a:t>
            </a:r>
            <a:r>
              <a:rPr sz="1071" dirty="0">
                <a:latin typeface="Arial"/>
                <a:cs typeface="Arial"/>
              </a:rPr>
              <a:t>ozone</a:t>
            </a:r>
            <a:r>
              <a:rPr sz="1071" spc="-24" dirty="0">
                <a:latin typeface="Arial"/>
                <a:cs typeface="Arial"/>
              </a:rPr>
              <a:t> </a:t>
            </a:r>
            <a:r>
              <a:rPr sz="1071" dirty="0">
                <a:latin typeface="Arial"/>
                <a:cs typeface="Arial"/>
              </a:rPr>
              <a:t>at</a:t>
            </a:r>
            <a:r>
              <a:rPr sz="1071" spc="-24" dirty="0">
                <a:latin typeface="Arial"/>
                <a:cs typeface="Arial"/>
              </a:rPr>
              <a:t> </a:t>
            </a:r>
            <a:r>
              <a:rPr sz="1071" dirty="0">
                <a:latin typeface="Arial"/>
                <a:cs typeface="Arial"/>
              </a:rPr>
              <a:t>ground</a:t>
            </a:r>
            <a:r>
              <a:rPr sz="1071" spc="-24" dirty="0">
                <a:latin typeface="Arial"/>
                <a:cs typeface="Arial"/>
              </a:rPr>
              <a:t> </a:t>
            </a:r>
            <a:r>
              <a:rPr sz="1071" dirty="0">
                <a:latin typeface="Arial"/>
                <a:cs typeface="Arial"/>
              </a:rPr>
              <a:t>level</a:t>
            </a:r>
            <a:r>
              <a:rPr sz="1071" spc="-29" dirty="0">
                <a:latin typeface="Arial"/>
                <a:cs typeface="Arial"/>
              </a:rPr>
              <a:t> </a:t>
            </a:r>
            <a:r>
              <a:rPr sz="1071" dirty="0">
                <a:latin typeface="Arial"/>
                <a:cs typeface="Arial"/>
              </a:rPr>
              <a:t>can</a:t>
            </a:r>
            <a:r>
              <a:rPr sz="1071" spc="-29"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harmful</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breathe</a:t>
            </a:r>
            <a:r>
              <a:rPr sz="1071" spc="-3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prime</a:t>
            </a:r>
            <a:r>
              <a:rPr sz="1071" spc="-24" dirty="0">
                <a:latin typeface="Arial"/>
                <a:cs typeface="Arial"/>
              </a:rPr>
              <a:t> </a:t>
            </a:r>
            <a:r>
              <a:rPr sz="1071" dirty="0">
                <a:latin typeface="Arial"/>
                <a:cs typeface="Arial"/>
              </a:rPr>
              <a:t>ingredient</a:t>
            </a:r>
            <a:r>
              <a:rPr sz="1071" spc="-29" dirty="0">
                <a:latin typeface="Arial"/>
                <a:cs typeface="Arial"/>
              </a:rPr>
              <a:t> </a:t>
            </a:r>
            <a:r>
              <a:rPr sz="1071" dirty="0">
                <a:latin typeface="Arial"/>
                <a:cs typeface="Arial"/>
              </a:rPr>
              <a:t>in</a:t>
            </a:r>
            <a:r>
              <a:rPr sz="1071" spc="-24" dirty="0">
                <a:latin typeface="Arial"/>
                <a:cs typeface="Arial"/>
              </a:rPr>
              <a:t> </a:t>
            </a:r>
            <a:r>
              <a:rPr sz="1071" spc="-10" dirty="0">
                <a:latin typeface="Arial"/>
                <a:cs typeface="Arial"/>
              </a:rPr>
              <a:t>smog. </a:t>
            </a:r>
            <a:r>
              <a:rPr sz="1071" dirty="0">
                <a:latin typeface="Arial"/>
                <a:cs typeface="Arial"/>
              </a:rPr>
              <a:t>Many</a:t>
            </a:r>
            <a:r>
              <a:rPr sz="1071" spc="-19" dirty="0">
                <a:latin typeface="Arial"/>
                <a:cs typeface="Arial"/>
              </a:rPr>
              <a:t> </a:t>
            </a:r>
            <a:r>
              <a:rPr sz="1071" spc="-10" dirty="0">
                <a:latin typeface="Arial"/>
                <a:cs typeface="Arial"/>
              </a:rPr>
              <a:t>man-</a:t>
            </a:r>
            <a:r>
              <a:rPr sz="1071" dirty="0">
                <a:latin typeface="Arial"/>
                <a:cs typeface="Arial"/>
              </a:rPr>
              <a:t>made</a:t>
            </a:r>
            <a:r>
              <a:rPr sz="1071" spc="-19" dirty="0">
                <a:latin typeface="Arial"/>
                <a:cs typeface="Arial"/>
              </a:rPr>
              <a:t> </a:t>
            </a:r>
            <a:r>
              <a:rPr sz="1071" dirty="0">
                <a:latin typeface="Arial"/>
                <a:cs typeface="Arial"/>
              </a:rPr>
              <a:t>sources</a:t>
            </a:r>
            <a:r>
              <a:rPr sz="1071" spc="-15" dirty="0">
                <a:latin typeface="Arial"/>
                <a:cs typeface="Arial"/>
              </a:rPr>
              <a:t> </a:t>
            </a:r>
            <a:r>
              <a:rPr sz="1071" dirty="0">
                <a:latin typeface="Arial"/>
                <a:cs typeface="Arial"/>
              </a:rPr>
              <a:t>such</a:t>
            </a:r>
            <a:r>
              <a:rPr sz="1071" spc="-19" dirty="0">
                <a:latin typeface="Arial"/>
                <a:cs typeface="Arial"/>
              </a:rPr>
              <a:t> </a:t>
            </a:r>
            <a:r>
              <a:rPr sz="1071" dirty="0">
                <a:latin typeface="Arial"/>
                <a:cs typeface="Arial"/>
              </a:rPr>
              <a:t>as</a:t>
            </a:r>
            <a:r>
              <a:rPr sz="1071" spc="-15" dirty="0">
                <a:latin typeface="Arial"/>
                <a:cs typeface="Arial"/>
              </a:rPr>
              <a:t> </a:t>
            </a:r>
            <a:r>
              <a:rPr sz="1071" dirty="0">
                <a:latin typeface="Arial"/>
                <a:cs typeface="Arial"/>
              </a:rPr>
              <a:t>tailpipe</a:t>
            </a:r>
            <a:r>
              <a:rPr sz="1071" spc="-19" dirty="0">
                <a:latin typeface="Arial"/>
                <a:cs typeface="Arial"/>
              </a:rPr>
              <a:t> </a:t>
            </a:r>
            <a:r>
              <a:rPr sz="1071" dirty="0">
                <a:latin typeface="Arial"/>
                <a:cs typeface="Arial"/>
              </a:rPr>
              <a:t>emissions</a:t>
            </a:r>
            <a:r>
              <a:rPr sz="1071" spc="-19"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cars</a:t>
            </a:r>
            <a:r>
              <a:rPr sz="1071" spc="-19" dirty="0">
                <a:latin typeface="Arial"/>
                <a:cs typeface="Arial"/>
              </a:rPr>
              <a:t> </a:t>
            </a:r>
            <a:r>
              <a:rPr sz="1071" dirty="0">
                <a:latin typeface="Arial"/>
                <a:cs typeface="Arial"/>
              </a:rPr>
              <a:t>contribute</a:t>
            </a:r>
            <a:r>
              <a:rPr sz="1071" spc="-15" dirty="0">
                <a:latin typeface="Arial"/>
                <a:cs typeface="Arial"/>
              </a:rPr>
              <a:t> </a:t>
            </a:r>
            <a:r>
              <a:rPr sz="1071" dirty="0">
                <a:latin typeface="Arial"/>
                <a:cs typeface="Arial"/>
              </a:rPr>
              <a:t>to</a:t>
            </a:r>
            <a:r>
              <a:rPr sz="1071" spc="-19" dirty="0">
                <a:latin typeface="Arial"/>
                <a:cs typeface="Arial"/>
              </a:rPr>
              <a:t> </a:t>
            </a:r>
            <a:r>
              <a:rPr sz="1071" spc="-10" dirty="0">
                <a:latin typeface="Arial"/>
                <a:cs typeface="Arial"/>
              </a:rPr>
              <a:t>ground-</a:t>
            </a:r>
            <a:r>
              <a:rPr sz="1071" dirty="0">
                <a:latin typeface="Arial"/>
                <a:cs typeface="Arial"/>
              </a:rPr>
              <a:t>level</a:t>
            </a:r>
            <a:r>
              <a:rPr sz="1071" spc="-19" dirty="0">
                <a:latin typeface="Arial"/>
                <a:cs typeface="Arial"/>
              </a:rPr>
              <a:t> </a:t>
            </a:r>
            <a:r>
              <a:rPr sz="1071" spc="-10" dirty="0">
                <a:latin typeface="Arial"/>
                <a:cs typeface="Arial"/>
              </a:rPr>
              <a:t>ozone.</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69</a:t>
            </a:r>
          </a:p>
        </p:txBody>
      </p:sp>
      <p:sp>
        <p:nvSpPr>
          <p:cNvPr id="9" name="object 3">
            <a:extLst>
              <a:ext uri="{FF2B5EF4-FFF2-40B4-BE49-F238E27FC236}">
                <a16:creationId xmlns:a16="http://schemas.microsoft.com/office/drawing/2014/main" id="{46A3C1BC-F1DB-B087-8C65-CA434B7C8ED7}"/>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4"/>
            <a:ext cx="5813566" cy="7800481"/>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lang="en-IN" sz="974" dirty="0">
              <a:latin typeface="Verdana"/>
              <a:cs typeface="Verdana"/>
            </a:endParaRPr>
          </a:p>
          <a:p>
            <a:pPr>
              <a:spcBef>
                <a:spcPts val="1081"/>
              </a:spcBef>
            </a:pPr>
            <a:endParaRPr lang="en-IN" sz="974" dirty="0">
              <a:latin typeface="Verdana"/>
              <a:cs typeface="Verdana"/>
            </a:endParaRPr>
          </a:p>
          <a:p>
            <a:pPr marL="453925" lvl="2" indent="-441557" algn="just">
              <a:buFont typeface="Arial"/>
              <a:buAutoNum type="arabicPeriod"/>
              <a:tabLst>
                <a:tab pos="453925" algn="l"/>
              </a:tabLst>
            </a:pPr>
            <a:r>
              <a:rPr sz="1071" b="1" dirty="0">
                <a:latin typeface="Arial"/>
                <a:cs typeface="Arial"/>
              </a:rPr>
              <a:t>Recycling</a:t>
            </a:r>
            <a:r>
              <a:rPr sz="1071" b="1" spc="-15" dirty="0">
                <a:latin typeface="Arial"/>
                <a:cs typeface="Arial"/>
              </a:rPr>
              <a:t> </a:t>
            </a:r>
            <a:r>
              <a:rPr sz="1071" b="1" dirty="0">
                <a:latin typeface="Arial"/>
                <a:cs typeface="Arial"/>
              </a:rPr>
              <a:t>vs.</a:t>
            </a:r>
            <a:r>
              <a:rPr sz="1071" b="1" spc="-15" dirty="0">
                <a:latin typeface="Arial"/>
                <a:cs typeface="Arial"/>
              </a:rPr>
              <a:t> </a:t>
            </a:r>
            <a:r>
              <a:rPr sz="1071" b="1" spc="-10" dirty="0">
                <a:latin typeface="Arial"/>
                <a:cs typeface="Arial"/>
              </a:rPr>
              <a:t>Reclamation</a:t>
            </a:r>
            <a:endParaRPr sz="1071" dirty="0">
              <a:latin typeface="Arial"/>
              <a:cs typeface="Arial"/>
            </a:endParaRPr>
          </a:p>
          <a:p>
            <a:pPr marL="12369" marR="4947" algn="just">
              <a:lnSpc>
                <a:spcPct val="143900"/>
              </a:lnSpc>
              <a:spcBef>
                <a:spcPts val="579"/>
              </a:spcBef>
            </a:pPr>
            <a:r>
              <a:rPr sz="1071" dirty="0">
                <a:latin typeface="Arial"/>
                <a:cs typeface="Arial"/>
              </a:rPr>
              <a:t>Recycling</a:t>
            </a:r>
            <a:r>
              <a:rPr sz="1071" spc="161" dirty="0">
                <a:latin typeface="Arial"/>
                <a:cs typeface="Arial"/>
              </a:rPr>
              <a:t> </a:t>
            </a:r>
            <a:r>
              <a:rPr sz="1071" dirty="0">
                <a:latin typeface="Arial"/>
                <a:cs typeface="Arial"/>
              </a:rPr>
              <a:t>means</a:t>
            </a:r>
            <a:r>
              <a:rPr sz="1071" spc="175" dirty="0">
                <a:latin typeface="Arial"/>
                <a:cs typeface="Arial"/>
              </a:rPr>
              <a:t> </a:t>
            </a:r>
            <a:r>
              <a:rPr sz="1071" dirty="0">
                <a:latin typeface="Arial"/>
                <a:cs typeface="Arial"/>
              </a:rPr>
              <a:t>the</a:t>
            </a:r>
            <a:r>
              <a:rPr sz="1071" spc="175" dirty="0">
                <a:latin typeface="Arial"/>
                <a:cs typeface="Arial"/>
              </a:rPr>
              <a:t> </a:t>
            </a:r>
            <a:r>
              <a:rPr sz="1071" dirty="0">
                <a:latin typeface="Arial"/>
                <a:cs typeface="Arial"/>
              </a:rPr>
              <a:t>use</a:t>
            </a:r>
            <a:r>
              <a:rPr sz="1071" spc="166" dirty="0">
                <a:latin typeface="Arial"/>
                <a:cs typeface="Arial"/>
              </a:rPr>
              <a:t> </a:t>
            </a:r>
            <a:r>
              <a:rPr sz="1071" dirty="0">
                <a:latin typeface="Arial"/>
                <a:cs typeface="Arial"/>
              </a:rPr>
              <a:t>of</a:t>
            </a:r>
            <a:r>
              <a:rPr sz="1071" spc="170" dirty="0">
                <a:latin typeface="Arial"/>
                <a:cs typeface="Arial"/>
              </a:rPr>
              <a:t> </a:t>
            </a:r>
            <a:r>
              <a:rPr sz="1071" dirty="0">
                <a:latin typeface="Arial"/>
                <a:cs typeface="Arial"/>
              </a:rPr>
              <a:t>a</a:t>
            </a:r>
            <a:r>
              <a:rPr sz="1071" spc="170" dirty="0">
                <a:latin typeface="Arial"/>
                <a:cs typeface="Arial"/>
              </a:rPr>
              <a:t> </a:t>
            </a:r>
            <a:r>
              <a:rPr sz="1071" dirty="0">
                <a:latin typeface="Arial"/>
                <a:cs typeface="Arial"/>
              </a:rPr>
              <a:t>machine</a:t>
            </a:r>
            <a:r>
              <a:rPr sz="1071" spc="166" dirty="0">
                <a:latin typeface="Arial"/>
                <a:cs typeface="Arial"/>
              </a:rPr>
              <a:t> </a:t>
            </a:r>
            <a:r>
              <a:rPr sz="1071" dirty="0">
                <a:latin typeface="Arial"/>
                <a:cs typeface="Arial"/>
              </a:rPr>
              <a:t>to</a:t>
            </a:r>
            <a:r>
              <a:rPr sz="1071" spc="175" dirty="0">
                <a:latin typeface="Arial"/>
                <a:cs typeface="Arial"/>
              </a:rPr>
              <a:t> </a:t>
            </a:r>
            <a:r>
              <a:rPr sz="1071" dirty="0">
                <a:latin typeface="Arial"/>
                <a:cs typeface="Arial"/>
              </a:rPr>
              <a:t>remove</a:t>
            </a:r>
            <a:r>
              <a:rPr sz="1071" spc="170" dirty="0">
                <a:latin typeface="Arial"/>
                <a:cs typeface="Arial"/>
              </a:rPr>
              <a:t> </a:t>
            </a:r>
            <a:r>
              <a:rPr sz="1071" dirty="0">
                <a:latin typeface="Arial"/>
                <a:cs typeface="Arial"/>
              </a:rPr>
              <a:t>impurities</a:t>
            </a:r>
            <a:r>
              <a:rPr sz="1071" spc="170" dirty="0">
                <a:latin typeface="Arial"/>
                <a:cs typeface="Arial"/>
              </a:rPr>
              <a:t> </a:t>
            </a:r>
            <a:r>
              <a:rPr sz="1071" dirty="0">
                <a:latin typeface="Arial"/>
                <a:cs typeface="Arial"/>
              </a:rPr>
              <a:t>and</a:t>
            </a:r>
            <a:r>
              <a:rPr sz="1071" spc="166" dirty="0">
                <a:latin typeface="Arial"/>
                <a:cs typeface="Arial"/>
              </a:rPr>
              <a:t> </a:t>
            </a:r>
            <a:r>
              <a:rPr sz="1071" dirty="0">
                <a:latin typeface="Arial"/>
                <a:cs typeface="Arial"/>
              </a:rPr>
              <a:t>oil</a:t>
            </a:r>
            <a:r>
              <a:rPr sz="1071" spc="175" dirty="0">
                <a:latin typeface="Arial"/>
                <a:cs typeface="Arial"/>
              </a:rPr>
              <a:t> </a:t>
            </a:r>
            <a:r>
              <a:rPr sz="1071" dirty="0">
                <a:latin typeface="Arial"/>
                <a:cs typeface="Arial"/>
              </a:rPr>
              <a:t>and</a:t>
            </a:r>
            <a:r>
              <a:rPr sz="1071" spc="166" dirty="0">
                <a:latin typeface="Arial"/>
                <a:cs typeface="Arial"/>
              </a:rPr>
              <a:t> </a:t>
            </a:r>
            <a:r>
              <a:rPr sz="1071" dirty="0">
                <a:latin typeface="Arial"/>
                <a:cs typeface="Arial"/>
              </a:rPr>
              <a:t>then</a:t>
            </a:r>
            <a:r>
              <a:rPr sz="1071" spc="166" dirty="0">
                <a:latin typeface="Arial"/>
                <a:cs typeface="Arial"/>
              </a:rPr>
              <a:t> </a:t>
            </a:r>
            <a:r>
              <a:rPr sz="1071" dirty="0">
                <a:latin typeface="Arial"/>
                <a:cs typeface="Arial"/>
              </a:rPr>
              <a:t>recharge</a:t>
            </a:r>
            <a:r>
              <a:rPr sz="1071" spc="170" dirty="0">
                <a:latin typeface="Arial"/>
                <a:cs typeface="Arial"/>
              </a:rPr>
              <a:t> </a:t>
            </a:r>
            <a:r>
              <a:rPr sz="1071" spc="-24" dirty="0">
                <a:latin typeface="Arial"/>
                <a:cs typeface="Arial"/>
              </a:rPr>
              <a:t>the </a:t>
            </a:r>
            <a:r>
              <a:rPr sz="1071" dirty="0">
                <a:latin typeface="Arial"/>
                <a:cs typeface="Arial"/>
              </a:rPr>
              <a:t>refrigerant</a:t>
            </a:r>
            <a:r>
              <a:rPr sz="1071" spc="88" dirty="0">
                <a:latin typeface="Arial"/>
                <a:cs typeface="Arial"/>
              </a:rPr>
              <a:t> </a:t>
            </a:r>
            <a:r>
              <a:rPr sz="1071" dirty="0">
                <a:latin typeface="Arial"/>
                <a:cs typeface="Arial"/>
              </a:rPr>
              <a:t>into</a:t>
            </a:r>
            <a:r>
              <a:rPr sz="1071" spc="97" dirty="0">
                <a:latin typeface="Arial"/>
                <a:cs typeface="Arial"/>
              </a:rPr>
              <a:t> </a:t>
            </a:r>
            <a:r>
              <a:rPr sz="1071" dirty="0">
                <a:latin typeface="Arial"/>
                <a:cs typeface="Arial"/>
              </a:rPr>
              <a:t>either</a:t>
            </a:r>
            <a:r>
              <a:rPr sz="1071" spc="93"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same</a:t>
            </a:r>
            <a:r>
              <a:rPr sz="1071" spc="97" dirty="0">
                <a:latin typeface="Arial"/>
                <a:cs typeface="Arial"/>
              </a:rPr>
              <a:t> </a:t>
            </a:r>
            <a:r>
              <a:rPr sz="1071" dirty="0">
                <a:latin typeface="Arial"/>
                <a:cs typeface="Arial"/>
              </a:rPr>
              <a:t>car</a:t>
            </a:r>
            <a:r>
              <a:rPr sz="1071" spc="88" dirty="0">
                <a:latin typeface="Arial"/>
                <a:cs typeface="Arial"/>
              </a:rPr>
              <a:t> </a:t>
            </a:r>
            <a:r>
              <a:rPr sz="1071" dirty="0">
                <a:latin typeface="Arial"/>
                <a:cs typeface="Arial"/>
              </a:rPr>
              <a:t>or</a:t>
            </a:r>
            <a:r>
              <a:rPr sz="1071" spc="93" dirty="0">
                <a:latin typeface="Arial"/>
                <a:cs typeface="Arial"/>
              </a:rPr>
              <a:t> </a:t>
            </a:r>
            <a:r>
              <a:rPr sz="1071" dirty="0">
                <a:latin typeface="Arial"/>
                <a:cs typeface="Arial"/>
              </a:rPr>
              <a:t>a</a:t>
            </a:r>
            <a:r>
              <a:rPr sz="1071" spc="93" dirty="0">
                <a:latin typeface="Arial"/>
                <a:cs typeface="Arial"/>
              </a:rPr>
              <a:t> </a:t>
            </a:r>
            <a:r>
              <a:rPr sz="1071" dirty="0">
                <a:latin typeface="Arial"/>
                <a:cs typeface="Arial"/>
              </a:rPr>
              <a:t>different</a:t>
            </a:r>
            <a:r>
              <a:rPr sz="1071" spc="97" dirty="0">
                <a:latin typeface="Arial"/>
                <a:cs typeface="Arial"/>
              </a:rPr>
              <a:t> </a:t>
            </a:r>
            <a:r>
              <a:rPr sz="1071" dirty="0">
                <a:latin typeface="Arial"/>
                <a:cs typeface="Arial"/>
              </a:rPr>
              <a:t>car.</a:t>
            </a:r>
            <a:r>
              <a:rPr sz="1071" spc="97" dirty="0">
                <a:latin typeface="Arial"/>
                <a:cs typeface="Arial"/>
              </a:rPr>
              <a:t> </a:t>
            </a:r>
            <a:r>
              <a:rPr sz="1071" dirty="0">
                <a:latin typeface="Arial"/>
                <a:cs typeface="Arial"/>
              </a:rPr>
              <a:t>Recycled</a:t>
            </a:r>
            <a:r>
              <a:rPr sz="1071" spc="97" dirty="0">
                <a:latin typeface="Arial"/>
                <a:cs typeface="Arial"/>
              </a:rPr>
              <a:t> </a:t>
            </a:r>
            <a:r>
              <a:rPr sz="1071" dirty="0">
                <a:latin typeface="Arial"/>
                <a:cs typeface="Arial"/>
              </a:rPr>
              <a:t>refrigerant</a:t>
            </a:r>
            <a:r>
              <a:rPr sz="1071" spc="97" dirty="0">
                <a:latin typeface="Arial"/>
                <a:cs typeface="Arial"/>
              </a:rPr>
              <a:t> </a:t>
            </a:r>
            <a:r>
              <a:rPr sz="1071" dirty="0">
                <a:latin typeface="Arial"/>
                <a:cs typeface="Arial"/>
              </a:rPr>
              <a:t>is</a:t>
            </a:r>
            <a:r>
              <a:rPr sz="1071" spc="97" dirty="0">
                <a:latin typeface="Arial"/>
                <a:cs typeface="Arial"/>
              </a:rPr>
              <a:t> </a:t>
            </a:r>
            <a:r>
              <a:rPr sz="1071" dirty="0">
                <a:latin typeface="Arial"/>
                <a:cs typeface="Arial"/>
              </a:rPr>
              <a:t>not</a:t>
            </a:r>
            <a:r>
              <a:rPr sz="1071" spc="88" dirty="0">
                <a:latin typeface="Arial"/>
                <a:cs typeface="Arial"/>
              </a:rPr>
              <a:t> </a:t>
            </a:r>
            <a:r>
              <a:rPr sz="1071" dirty="0">
                <a:latin typeface="Arial"/>
                <a:cs typeface="Arial"/>
              </a:rPr>
              <a:t>as</a:t>
            </a:r>
            <a:r>
              <a:rPr sz="1071" spc="88" dirty="0">
                <a:latin typeface="Arial"/>
                <a:cs typeface="Arial"/>
              </a:rPr>
              <a:t> </a:t>
            </a:r>
            <a:r>
              <a:rPr sz="1071" dirty="0">
                <a:latin typeface="Arial"/>
                <a:cs typeface="Arial"/>
              </a:rPr>
              <a:t>pure</a:t>
            </a:r>
            <a:r>
              <a:rPr sz="1071" spc="97" dirty="0">
                <a:latin typeface="Arial"/>
                <a:cs typeface="Arial"/>
              </a:rPr>
              <a:t> </a:t>
            </a:r>
            <a:r>
              <a:rPr sz="1071" dirty="0">
                <a:latin typeface="Arial"/>
                <a:cs typeface="Arial"/>
              </a:rPr>
              <a:t>as</a:t>
            </a:r>
            <a:r>
              <a:rPr sz="1071" spc="107" dirty="0">
                <a:latin typeface="Arial"/>
                <a:cs typeface="Arial"/>
              </a:rPr>
              <a:t> </a:t>
            </a:r>
            <a:r>
              <a:rPr sz="1071" spc="-49" dirty="0">
                <a:latin typeface="Arial"/>
                <a:cs typeface="Arial"/>
              </a:rPr>
              <a:t>a </a:t>
            </a:r>
            <a:r>
              <a:rPr sz="1071" dirty="0">
                <a:latin typeface="Arial"/>
                <a:cs typeface="Arial"/>
              </a:rPr>
              <a:t>reclaimed</a:t>
            </a:r>
            <a:r>
              <a:rPr sz="1071" spc="-3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Recycling</a:t>
            </a:r>
            <a:r>
              <a:rPr sz="1071" spc="-34" dirty="0">
                <a:latin typeface="Arial"/>
                <a:cs typeface="Arial"/>
              </a:rPr>
              <a:t> </a:t>
            </a:r>
            <a:r>
              <a:rPr sz="1071" dirty="0">
                <a:latin typeface="Arial"/>
                <a:cs typeface="Arial"/>
              </a:rPr>
              <a:t>occurs</a:t>
            </a:r>
            <a:r>
              <a:rPr sz="1071" spc="-29"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service</a:t>
            </a:r>
            <a:r>
              <a:rPr sz="1071" spc="-29" dirty="0">
                <a:latin typeface="Arial"/>
                <a:cs typeface="Arial"/>
              </a:rPr>
              <a:t> </a:t>
            </a:r>
            <a:r>
              <a:rPr sz="1071" spc="-10" dirty="0">
                <a:latin typeface="Arial"/>
                <a:cs typeface="Arial"/>
              </a:rPr>
              <a:t>shop.</a:t>
            </a:r>
            <a:endParaRPr sz="1071" dirty="0">
              <a:latin typeface="Arial"/>
              <a:cs typeface="Arial"/>
            </a:endParaRPr>
          </a:p>
          <a:p>
            <a:pPr marL="12369" marR="4947" algn="just">
              <a:lnSpc>
                <a:spcPct val="143800"/>
              </a:lnSpc>
              <a:spcBef>
                <a:spcPts val="584"/>
              </a:spcBef>
            </a:pPr>
            <a:r>
              <a:rPr sz="1071" spc="-10" dirty="0">
                <a:latin typeface="Arial"/>
                <a:cs typeface="Arial"/>
              </a:rPr>
              <a:t>Reclamation</a:t>
            </a:r>
            <a:r>
              <a:rPr sz="1071" spc="-39" dirty="0">
                <a:latin typeface="Arial"/>
                <a:cs typeface="Arial"/>
              </a:rPr>
              <a:t> </a:t>
            </a:r>
            <a:r>
              <a:rPr sz="1071" dirty="0">
                <a:latin typeface="Arial"/>
                <a:cs typeface="Arial"/>
              </a:rPr>
              <a:t>means</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removal</a:t>
            </a:r>
            <a:r>
              <a:rPr sz="1071" spc="-39"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all</a:t>
            </a:r>
            <a:r>
              <a:rPr sz="1071" spc="-34" dirty="0">
                <a:latin typeface="Arial"/>
                <a:cs typeface="Arial"/>
              </a:rPr>
              <a:t> </a:t>
            </a:r>
            <a:r>
              <a:rPr sz="1071" dirty="0">
                <a:latin typeface="Arial"/>
                <a:cs typeface="Arial"/>
              </a:rPr>
              <a:t>oil</a:t>
            </a:r>
            <a:r>
              <a:rPr sz="1071" spc="-39" dirty="0">
                <a:latin typeface="Arial"/>
                <a:cs typeface="Arial"/>
              </a:rPr>
              <a:t> </a:t>
            </a:r>
            <a:r>
              <a:rPr sz="1071" dirty="0">
                <a:latin typeface="Arial"/>
                <a:cs typeface="Arial"/>
              </a:rPr>
              <a:t>and</a:t>
            </a:r>
            <a:r>
              <a:rPr sz="1071" spc="-34" dirty="0">
                <a:latin typeface="Arial"/>
                <a:cs typeface="Arial"/>
              </a:rPr>
              <a:t> </a:t>
            </a:r>
            <a:r>
              <a:rPr sz="1071" spc="-10" dirty="0">
                <a:latin typeface="Arial"/>
                <a:cs typeface="Arial"/>
              </a:rPr>
              <a:t>impurities</a:t>
            </a:r>
            <a:r>
              <a:rPr sz="1071" spc="-34" dirty="0">
                <a:latin typeface="Arial"/>
                <a:cs typeface="Arial"/>
              </a:rPr>
              <a:t> </a:t>
            </a:r>
            <a:r>
              <a:rPr sz="1071" spc="-10" dirty="0">
                <a:latin typeface="Arial"/>
                <a:cs typeface="Arial"/>
              </a:rPr>
              <a:t>beyond</a:t>
            </a:r>
            <a:r>
              <a:rPr sz="1071" spc="-34" dirty="0">
                <a:latin typeface="Arial"/>
                <a:cs typeface="Arial"/>
              </a:rPr>
              <a:t> </a:t>
            </a:r>
            <a:r>
              <a:rPr sz="1071" dirty="0">
                <a:latin typeface="Arial"/>
                <a:cs typeface="Arial"/>
              </a:rPr>
              <a:t>that</a:t>
            </a:r>
            <a:r>
              <a:rPr sz="1071" spc="-39" dirty="0">
                <a:latin typeface="Arial"/>
                <a:cs typeface="Arial"/>
              </a:rPr>
              <a:t> </a:t>
            </a:r>
            <a:r>
              <a:rPr sz="1071" dirty="0">
                <a:latin typeface="Arial"/>
                <a:cs typeface="Arial"/>
              </a:rPr>
              <a:t>provided</a:t>
            </a:r>
            <a:r>
              <a:rPr sz="1071" spc="-34" dirty="0">
                <a:latin typeface="Arial"/>
                <a:cs typeface="Arial"/>
              </a:rPr>
              <a:t> </a:t>
            </a:r>
            <a:r>
              <a:rPr sz="1071" dirty="0">
                <a:latin typeface="Arial"/>
                <a:cs typeface="Arial"/>
              </a:rPr>
              <a:t>by</a:t>
            </a:r>
            <a:r>
              <a:rPr sz="1071" spc="-34" dirty="0">
                <a:latin typeface="Arial"/>
                <a:cs typeface="Arial"/>
              </a:rPr>
              <a:t> </a:t>
            </a:r>
            <a:r>
              <a:rPr sz="1071" spc="-10" dirty="0">
                <a:latin typeface="Arial"/>
                <a:cs typeface="Arial"/>
              </a:rPr>
              <a:t>on-</a:t>
            </a:r>
            <a:r>
              <a:rPr sz="1071" dirty="0">
                <a:latin typeface="Arial"/>
                <a:cs typeface="Arial"/>
              </a:rPr>
              <a:t>site</a:t>
            </a:r>
            <a:r>
              <a:rPr sz="1071" spc="-39" dirty="0">
                <a:latin typeface="Arial"/>
                <a:cs typeface="Arial"/>
              </a:rPr>
              <a:t> </a:t>
            </a:r>
            <a:r>
              <a:rPr sz="1071" spc="-10" dirty="0">
                <a:latin typeface="Arial"/>
                <a:cs typeface="Arial"/>
              </a:rPr>
              <a:t>recycling </a:t>
            </a:r>
            <a:r>
              <a:rPr sz="1071" dirty="0">
                <a:latin typeface="Arial"/>
                <a:cs typeface="Arial"/>
              </a:rPr>
              <a:t>equipment</a:t>
            </a:r>
            <a:r>
              <a:rPr sz="1071" spc="5"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reclaimed</a:t>
            </a:r>
            <a:r>
              <a:rPr sz="1071" spc="5" dirty="0">
                <a:latin typeface="Arial"/>
                <a:cs typeface="Arial"/>
              </a:rPr>
              <a:t> </a:t>
            </a:r>
            <a:r>
              <a:rPr sz="1071" dirty="0">
                <a:latin typeface="Arial"/>
                <a:cs typeface="Arial"/>
              </a:rPr>
              <a:t>refrigerant</a:t>
            </a:r>
            <a:r>
              <a:rPr sz="1071" spc="5" dirty="0">
                <a:latin typeface="Arial"/>
                <a:cs typeface="Arial"/>
              </a:rPr>
              <a:t> </a:t>
            </a:r>
            <a:r>
              <a:rPr sz="1071" dirty="0">
                <a:latin typeface="Arial"/>
                <a:cs typeface="Arial"/>
              </a:rPr>
              <a:t>are</a:t>
            </a:r>
            <a:r>
              <a:rPr sz="1071" spc="10" dirty="0">
                <a:latin typeface="Arial"/>
                <a:cs typeface="Arial"/>
              </a:rPr>
              <a:t> </a:t>
            </a:r>
            <a:r>
              <a:rPr sz="1071" dirty="0">
                <a:latin typeface="Arial"/>
                <a:cs typeface="Arial"/>
              </a:rPr>
              <a:t>essentially</a:t>
            </a:r>
            <a:r>
              <a:rPr sz="1071" spc="5" dirty="0">
                <a:latin typeface="Arial"/>
                <a:cs typeface="Arial"/>
              </a:rPr>
              <a:t> </a:t>
            </a:r>
            <a:r>
              <a:rPr sz="1071" dirty="0">
                <a:latin typeface="Arial"/>
                <a:cs typeface="Arial"/>
              </a:rPr>
              <a:t>identical</a:t>
            </a:r>
            <a:r>
              <a:rPr sz="1071" spc="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new,</a:t>
            </a:r>
            <a:r>
              <a:rPr sz="1071" spc="5" dirty="0">
                <a:latin typeface="Arial"/>
                <a:cs typeface="Arial"/>
              </a:rPr>
              <a:t> </a:t>
            </a:r>
            <a:r>
              <a:rPr sz="1071" dirty="0">
                <a:latin typeface="Arial"/>
                <a:cs typeface="Arial"/>
              </a:rPr>
              <a:t>unused</a:t>
            </a:r>
            <a:r>
              <a:rPr sz="1071" spc="5" dirty="0">
                <a:latin typeface="Arial"/>
                <a:cs typeface="Arial"/>
              </a:rPr>
              <a:t> </a:t>
            </a:r>
            <a:r>
              <a:rPr sz="1071" spc="-10" dirty="0">
                <a:latin typeface="Arial"/>
                <a:cs typeface="Arial"/>
              </a:rPr>
              <a:t>refrigerant. </a:t>
            </a:r>
            <a:r>
              <a:rPr sz="1071" dirty="0">
                <a:latin typeface="Arial"/>
                <a:cs typeface="Arial"/>
              </a:rPr>
              <a:t>Reclamation</a:t>
            </a:r>
            <a:r>
              <a:rPr sz="1071" spc="292" dirty="0">
                <a:latin typeface="Arial"/>
                <a:cs typeface="Arial"/>
              </a:rPr>
              <a:t> </a:t>
            </a:r>
            <a:r>
              <a:rPr sz="1071" dirty="0">
                <a:latin typeface="Arial"/>
                <a:cs typeface="Arial"/>
              </a:rPr>
              <a:t>cannot</a:t>
            </a:r>
            <a:r>
              <a:rPr sz="1071" spc="287" dirty="0">
                <a:latin typeface="Arial"/>
                <a:cs typeface="Arial"/>
              </a:rPr>
              <a:t> </a:t>
            </a:r>
            <a:r>
              <a:rPr sz="1071" dirty="0">
                <a:latin typeface="Arial"/>
                <a:cs typeface="Arial"/>
              </a:rPr>
              <a:t>be</a:t>
            </a:r>
            <a:r>
              <a:rPr sz="1071" spc="287" dirty="0">
                <a:latin typeface="Arial"/>
                <a:cs typeface="Arial"/>
              </a:rPr>
              <a:t> </a:t>
            </a:r>
            <a:r>
              <a:rPr sz="1071" dirty="0">
                <a:latin typeface="Arial"/>
                <a:cs typeface="Arial"/>
              </a:rPr>
              <a:t>performed</a:t>
            </a:r>
            <a:r>
              <a:rPr sz="1071" spc="297" dirty="0">
                <a:latin typeface="Arial"/>
                <a:cs typeface="Arial"/>
              </a:rPr>
              <a:t> </a:t>
            </a:r>
            <a:r>
              <a:rPr sz="1071" dirty="0">
                <a:latin typeface="Arial"/>
                <a:cs typeface="Arial"/>
              </a:rPr>
              <a:t>in</a:t>
            </a:r>
            <a:r>
              <a:rPr sz="1071" spc="292" dirty="0">
                <a:latin typeface="Arial"/>
                <a:cs typeface="Arial"/>
              </a:rPr>
              <a:t> </a:t>
            </a:r>
            <a:r>
              <a:rPr sz="1071" dirty="0">
                <a:latin typeface="Arial"/>
                <a:cs typeface="Arial"/>
              </a:rPr>
              <a:t>the</a:t>
            </a:r>
            <a:r>
              <a:rPr sz="1071" spc="297" dirty="0">
                <a:latin typeface="Arial"/>
                <a:cs typeface="Arial"/>
              </a:rPr>
              <a:t> </a:t>
            </a:r>
            <a:r>
              <a:rPr sz="1071" dirty="0">
                <a:latin typeface="Arial"/>
                <a:cs typeface="Arial"/>
              </a:rPr>
              <a:t>service</a:t>
            </a:r>
            <a:r>
              <a:rPr sz="1071" spc="292" dirty="0">
                <a:latin typeface="Arial"/>
                <a:cs typeface="Arial"/>
              </a:rPr>
              <a:t> </a:t>
            </a:r>
            <a:r>
              <a:rPr sz="1071" dirty="0">
                <a:latin typeface="Arial"/>
                <a:cs typeface="Arial"/>
              </a:rPr>
              <a:t>shop.</a:t>
            </a:r>
            <a:r>
              <a:rPr sz="1071" spc="278" dirty="0">
                <a:latin typeface="Arial"/>
                <a:cs typeface="Arial"/>
              </a:rPr>
              <a:t> </a:t>
            </a:r>
            <a:r>
              <a:rPr sz="1071" dirty="0">
                <a:latin typeface="Arial"/>
                <a:cs typeface="Arial"/>
              </a:rPr>
              <a:t>Rather,</a:t>
            </a:r>
            <a:r>
              <a:rPr sz="1071" spc="297" dirty="0">
                <a:latin typeface="Arial"/>
                <a:cs typeface="Arial"/>
              </a:rPr>
              <a:t> </a:t>
            </a:r>
            <a:r>
              <a:rPr sz="1071" dirty="0">
                <a:latin typeface="Arial"/>
                <a:cs typeface="Arial"/>
              </a:rPr>
              <a:t>the</a:t>
            </a:r>
            <a:r>
              <a:rPr sz="1071" spc="287" dirty="0">
                <a:latin typeface="Arial"/>
                <a:cs typeface="Arial"/>
              </a:rPr>
              <a:t> </a:t>
            </a:r>
            <a:r>
              <a:rPr sz="1071" dirty="0">
                <a:latin typeface="Arial"/>
                <a:cs typeface="Arial"/>
              </a:rPr>
              <a:t>shop</a:t>
            </a:r>
            <a:r>
              <a:rPr sz="1071" spc="292" dirty="0">
                <a:latin typeface="Arial"/>
                <a:cs typeface="Arial"/>
              </a:rPr>
              <a:t> </a:t>
            </a:r>
            <a:r>
              <a:rPr sz="1071" dirty="0">
                <a:latin typeface="Arial"/>
                <a:cs typeface="Arial"/>
              </a:rPr>
              <a:t>generally</a:t>
            </a:r>
            <a:r>
              <a:rPr sz="1071" spc="292" dirty="0">
                <a:latin typeface="Arial"/>
                <a:cs typeface="Arial"/>
              </a:rPr>
              <a:t> </a:t>
            </a:r>
            <a:r>
              <a:rPr sz="1071" spc="-10" dirty="0">
                <a:latin typeface="Arial"/>
                <a:cs typeface="Arial"/>
              </a:rPr>
              <a:t>sends </a:t>
            </a:r>
            <a:r>
              <a:rPr sz="1071" dirty="0">
                <a:latin typeface="Arial"/>
                <a:cs typeface="Arial"/>
              </a:rPr>
              <a:t>refrigerant</a:t>
            </a:r>
            <a:r>
              <a:rPr sz="1071" spc="-19" dirty="0">
                <a:latin typeface="Arial"/>
                <a:cs typeface="Arial"/>
              </a:rPr>
              <a:t> </a:t>
            </a:r>
            <a:r>
              <a:rPr sz="1071" dirty="0">
                <a:latin typeface="Arial"/>
                <a:cs typeface="Arial"/>
              </a:rPr>
              <a:t>either</a:t>
            </a:r>
            <a:r>
              <a:rPr sz="1071" spc="-19" dirty="0">
                <a:latin typeface="Arial"/>
                <a:cs typeface="Arial"/>
              </a:rPr>
              <a:t> </a:t>
            </a:r>
            <a:r>
              <a:rPr sz="1071" dirty="0">
                <a:latin typeface="Arial"/>
                <a:cs typeface="Arial"/>
              </a:rPr>
              <a:t>back</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manufacturer</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directly</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reclamation</a:t>
            </a:r>
            <a:r>
              <a:rPr sz="1071" spc="-19" dirty="0">
                <a:latin typeface="Arial"/>
                <a:cs typeface="Arial"/>
              </a:rPr>
              <a:t> </a:t>
            </a:r>
            <a:r>
              <a:rPr sz="1071" spc="-10" dirty="0">
                <a:latin typeface="Arial"/>
                <a:cs typeface="Arial"/>
              </a:rPr>
              <a:t>facility.</a:t>
            </a:r>
            <a:endParaRPr sz="1071" dirty="0">
              <a:latin typeface="Arial"/>
              <a:cs typeface="Arial"/>
            </a:endParaRPr>
          </a:p>
          <a:p>
            <a:pPr marL="453925" lvl="2" indent="-441557" algn="just">
              <a:spcBef>
                <a:spcPts val="1144"/>
              </a:spcBef>
              <a:buFont typeface="Arial"/>
              <a:buAutoNum type="arabicPeriod" startAt="2"/>
              <a:tabLst>
                <a:tab pos="453925" algn="l"/>
              </a:tabLst>
            </a:pPr>
            <a:r>
              <a:rPr sz="1071" b="1" dirty="0">
                <a:latin typeface="Arial"/>
                <a:cs typeface="Arial"/>
              </a:rPr>
              <a:t>Refrigerant</a:t>
            </a:r>
            <a:r>
              <a:rPr sz="1071" b="1" spc="-34" dirty="0">
                <a:latin typeface="Arial"/>
                <a:cs typeface="Arial"/>
              </a:rPr>
              <a:t> </a:t>
            </a:r>
            <a:r>
              <a:rPr sz="1071" b="1" spc="-10" dirty="0">
                <a:latin typeface="Arial"/>
                <a:cs typeface="Arial"/>
              </a:rPr>
              <a:t>Recovery</a:t>
            </a:r>
            <a:endParaRPr sz="1071" dirty="0">
              <a:latin typeface="Arial"/>
              <a:cs typeface="Arial"/>
            </a:endParaRPr>
          </a:p>
          <a:p>
            <a:pPr marL="12369" marR="4947" algn="just">
              <a:lnSpc>
                <a:spcPct val="143700"/>
              </a:lnSpc>
              <a:spcBef>
                <a:spcPts val="584"/>
              </a:spcBef>
            </a:pPr>
            <a:r>
              <a:rPr sz="1071" dirty="0">
                <a:latin typeface="Arial"/>
                <a:cs typeface="Arial"/>
              </a:rPr>
              <a:t>Section</a:t>
            </a:r>
            <a:r>
              <a:rPr sz="1071" spc="273" dirty="0">
                <a:latin typeface="Arial"/>
                <a:cs typeface="Arial"/>
              </a:rPr>
              <a:t> </a:t>
            </a:r>
            <a:r>
              <a:rPr sz="1071" dirty="0">
                <a:latin typeface="Arial"/>
                <a:cs typeface="Arial"/>
              </a:rPr>
              <a:t>608</a:t>
            </a:r>
            <a:r>
              <a:rPr sz="1071" spc="273" dirty="0">
                <a:latin typeface="Arial"/>
                <a:cs typeface="Arial"/>
              </a:rPr>
              <a:t> </a:t>
            </a:r>
            <a:r>
              <a:rPr sz="1071" dirty="0">
                <a:latin typeface="Arial"/>
                <a:cs typeface="Arial"/>
              </a:rPr>
              <a:t>of</a:t>
            </a:r>
            <a:r>
              <a:rPr sz="1071" spc="273" dirty="0">
                <a:latin typeface="Arial"/>
                <a:cs typeface="Arial"/>
              </a:rPr>
              <a:t> </a:t>
            </a:r>
            <a:r>
              <a:rPr sz="1071" dirty="0">
                <a:latin typeface="Arial"/>
                <a:cs typeface="Arial"/>
              </a:rPr>
              <a:t>the</a:t>
            </a:r>
            <a:r>
              <a:rPr sz="1071" spc="278" dirty="0">
                <a:latin typeface="Arial"/>
                <a:cs typeface="Arial"/>
              </a:rPr>
              <a:t> </a:t>
            </a:r>
            <a:r>
              <a:rPr sz="1071" dirty="0">
                <a:latin typeface="Arial"/>
                <a:cs typeface="Arial"/>
              </a:rPr>
              <a:t>Clean</a:t>
            </a:r>
            <a:r>
              <a:rPr sz="1071" spc="273" dirty="0">
                <a:latin typeface="Arial"/>
                <a:cs typeface="Arial"/>
              </a:rPr>
              <a:t> </a:t>
            </a:r>
            <a:r>
              <a:rPr sz="1071" dirty="0">
                <a:latin typeface="Arial"/>
                <a:cs typeface="Arial"/>
              </a:rPr>
              <a:t>Air</a:t>
            </a:r>
            <a:r>
              <a:rPr sz="1071" spc="278" dirty="0">
                <a:latin typeface="Arial"/>
                <a:cs typeface="Arial"/>
              </a:rPr>
              <a:t> </a:t>
            </a:r>
            <a:r>
              <a:rPr sz="1071" dirty="0">
                <a:latin typeface="Arial"/>
                <a:cs typeface="Arial"/>
              </a:rPr>
              <a:t>Act</a:t>
            </a:r>
            <a:r>
              <a:rPr sz="1071" spc="273" dirty="0">
                <a:latin typeface="Arial"/>
                <a:cs typeface="Arial"/>
              </a:rPr>
              <a:t> </a:t>
            </a:r>
            <a:r>
              <a:rPr sz="1071" dirty="0">
                <a:latin typeface="Arial"/>
                <a:cs typeface="Arial"/>
              </a:rPr>
              <a:t>prohibits</a:t>
            </a:r>
            <a:r>
              <a:rPr sz="1071" spc="282" dirty="0">
                <a:latin typeface="Arial"/>
                <a:cs typeface="Arial"/>
              </a:rPr>
              <a:t> </a:t>
            </a:r>
            <a:r>
              <a:rPr sz="1071" dirty="0">
                <a:latin typeface="Arial"/>
                <a:cs typeface="Arial"/>
              </a:rPr>
              <a:t>releasing</a:t>
            </a:r>
            <a:r>
              <a:rPr sz="1071" spc="273" dirty="0">
                <a:latin typeface="Arial"/>
                <a:cs typeface="Arial"/>
              </a:rPr>
              <a:t> </a:t>
            </a:r>
            <a:r>
              <a:rPr sz="1071" spc="-10" dirty="0">
                <a:latin typeface="Arial"/>
                <a:cs typeface="Arial"/>
              </a:rPr>
              <a:t>HFC-</a:t>
            </a:r>
            <a:r>
              <a:rPr sz="1071" dirty="0">
                <a:latin typeface="Arial"/>
                <a:cs typeface="Arial"/>
              </a:rPr>
              <a:t>134a</a:t>
            </a:r>
            <a:r>
              <a:rPr sz="1071" spc="278" dirty="0">
                <a:latin typeface="Arial"/>
                <a:cs typeface="Arial"/>
              </a:rPr>
              <a:t> </a:t>
            </a:r>
            <a:r>
              <a:rPr sz="1071" dirty="0">
                <a:latin typeface="Arial"/>
                <a:cs typeface="Arial"/>
              </a:rPr>
              <a:t>into</a:t>
            </a:r>
            <a:r>
              <a:rPr sz="1071" spc="273" dirty="0">
                <a:latin typeface="Arial"/>
                <a:cs typeface="Arial"/>
              </a:rPr>
              <a:t> </a:t>
            </a:r>
            <a:r>
              <a:rPr sz="1071" dirty="0">
                <a:latin typeface="Arial"/>
                <a:cs typeface="Arial"/>
              </a:rPr>
              <a:t>the</a:t>
            </a:r>
            <a:r>
              <a:rPr sz="1071" spc="278" dirty="0">
                <a:latin typeface="Arial"/>
                <a:cs typeface="Arial"/>
              </a:rPr>
              <a:t> </a:t>
            </a:r>
            <a:r>
              <a:rPr sz="1071" dirty="0">
                <a:latin typeface="Arial"/>
                <a:cs typeface="Arial"/>
              </a:rPr>
              <a:t>atmosphere.</a:t>
            </a:r>
            <a:r>
              <a:rPr sz="1071" spc="273" dirty="0">
                <a:latin typeface="Arial"/>
                <a:cs typeface="Arial"/>
              </a:rPr>
              <a:t> </a:t>
            </a:r>
            <a:r>
              <a:rPr sz="1071" spc="-24" dirty="0">
                <a:latin typeface="Arial"/>
                <a:cs typeface="Arial"/>
              </a:rPr>
              <a:t>The </a:t>
            </a:r>
            <a:r>
              <a:rPr sz="1071" spc="-10" dirty="0">
                <a:latin typeface="Arial"/>
                <a:cs typeface="Arial"/>
              </a:rPr>
              <a:t>prohibition</a:t>
            </a:r>
            <a:r>
              <a:rPr sz="1071" spc="-44" dirty="0">
                <a:latin typeface="Arial"/>
                <a:cs typeface="Arial"/>
              </a:rPr>
              <a:t> </a:t>
            </a:r>
            <a:r>
              <a:rPr sz="1071" spc="-19" dirty="0">
                <a:latin typeface="Arial"/>
                <a:cs typeface="Arial"/>
              </a:rPr>
              <a:t>on</a:t>
            </a:r>
            <a:r>
              <a:rPr sz="1071" spc="-44" dirty="0">
                <a:latin typeface="Arial"/>
                <a:cs typeface="Arial"/>
              </a:rPr>
              <a:t> </a:t>
            </a:r>
            <a:r>
              <a:rPr sz="1071" spc="-10" dirty="0">
                <a:latin typeface="Arial"/>
                <a:cs typeface="Arial"/>
              </a:rPr>
              <a:t>venting</a:t>
            </a:r>
            <a:r>
              <a:rPr sz="1071" spc="-49" dirty="0">
                <a:latin typeface="Arial"/>
                <a:cs typeface="Arial"/>
              </a:rPr>
              <a:t> </a:t>
            </a:r>
            <a:r>
              <a:rPr sz="1071" spc="-10" dirty="0">
                <a:latin typeface="Arial"/>
                <a:cs typeface="Arial"/>
              </a:rPr>
              <a:t>HFC-134a</a:t>
            </a:r>
            <a:r>
              <a:rPr sz="1071" spc="-44" dirty="0">
                <a:latin typeface="Arial"/>
                <a:cs typeface="Arial"/>
              </a:rPr>
              <a:t> </a:t>
            </a:r>
            <a:r>
              <a:rPr sz="1071" spc="-10" dirty="0">
                <a:latin typeface="Arial"/>
                <a:cs typeface="Arial"/>
              </a:rPr>
              <a:t>has</a:t>
            </a:r>
            <a:r>
              <a:rPr sz="1071" spc="-44" dirty="0">
                <a:latin typeface="Arial"/>
                <a:cs typeface="Arial"/>
              </a:rPr>
              <a:t> </a:t>
            </a:r>
            <a:r>
              <a:rPr sz="1071" spc="-10" dirty="0">
                <a:latin typeface="Arial"/>
                <a:cs typeface="Arial"/>
              </a:rPr>
              <a:t>been</a:t>
            </a:r>
            <a:r>
              <a:rPr sz="1071" spc="-39" dirty="0">
                <a:latin typeface="Arial"/>
                <a:cs typeface="Arial"/>
              </a:rPr>
              <a:t> </a:t>
            </a:r>
            <a:r>
              <a:rPr sz="1071" spc="-19" dirty="0">
                <a:latin typeface="Arial"/>
                <a:cs typeface="Arial"/>
              </a:rPr>
              <a:t>in</a:t>
            </a:r>
            <a:r>
              <a:rPr sz="1071" spc="-44" dirty="0">
                <a:latin typeface="Arial"/>
                <a:cs typeface="Arial"/>
              </a:rPr>
              <a:t> </a:t>
            </a:r>
            <a:r>
              <a:rPr sz="1071" spc="-10" dirty="0">
                <a:latin typeface="Arial"/>
                <a:cs typeface="Arial"/>
              </a:rPr>
              <a:t>effect</a:t>
            </a:r>
            <a:r>
              <a:rPr sz="1071" spc="-44" dirty="0">
                <a:latin typeface="Arial"/>
                <a:cs typeface="Arial"/>
              </a:rPr>
              <a:t> </a:t>
            </a:r>
            <a:r>
              <a:rPr sz="1071" spc="-10" dirty="0">
                <a:latin typeface="Arial"/>
                <a:cs typeface="Arial"/>
              </a:rPr>
              <a:t>since</a:t>
            </a:r>
            <a:r>
              <a:rPr sz="1071" spc="-44" dirty="0">
                <a:latin typeface="Arial"/>
                <a:cs typeface="Arial"/>
              </a:rPr>
              <a:t> </a:t>
            </a:r>
            <a:r>
              <a:rPr sz="1071" spc="-10" dirty="0">
                <a:latin typeface="Arial"/>
                <a:cs typeface="Arial"/>
              </a:rPr>
              <a:t>November</a:t>
            </a:r>
            <a:r>
              <a:rPr sz="1071" spc="-39" dirty="0">
                <a:latin typeface="Arial"/>
                <a:cs typeface="Arial"/>
              </a:rPr>
              <a:t> </a:t>
            </a:r>
            <a:r>
              <a:rPr sz="1071" spc="-10" dirty="0">
                <a:latin typeface="Arial"/>
                <a:cs typeface="Arial"/>
              </a:rPr>
              <a:t>1995.</a:t>
            </a:r>
            <a:r>
              <a:rPr sz="1071" spc="-44" dirty="0">
                <a:latin typeface="Arial"/>
                <a:cs typeface="Arial"/>
              </a:rPr>
              <a:t> </a:t>
            </a:r>
            <a:r>
              <a:rPr sz="1071" spc="-10" dirty="0">
                <a:latin typeface="Arial"/>
                <a:cs typeface="Arial"/>
              </a:rPr>
              <a:t>Technicians</a:t>
            </a:r>
            <a:r>
              <a:rPr sz="1071" spc="-49" dirty="0">
                <a:latin typeface="Arial"/>
                <a:cs typeface="Arial"/>
              </a:rPr>
              <a:t> </a:t>
            </a:r>
            <a:r>
              <a:rPr sz="1071" spc="-19" dirty="0">
                <a:latin typeface="Arial"/>
                <a:cs typeface="Arial"/>
              </a:rPr>
              <a:t>who</a:t>
            </a:r>
            <a:r>
              <a:rPr sz="1071" spc="-44" dirty="0">
                <a:latin typeface="Arial"/>
                <a:cs typeface="Arial"/>
              </a:rPr>
              <a:t> </a:t>
            </a:r>
            <a:r>
              <a:rPr sz="1071" spc="-10" dirty="0">
                <a:latin typeface="Arial"/>
                <a:cs typeface="Arial"/>
              </a:rPr>
              <a:t>repair </a:t>
            </a:r>
            <a:r>
              <a:rPr sz="1071" dirty="0">
                <a:latin typeface="Arial"/>
                <a:cs typeface="Arial"/>
              </a:rPr>
              <a:t>or</a:t>
            </a:r>
            <a:r>
              <a:rPr sz="1071" spc="39" dirty="0">
                <a:latin typeface="Arial"/>
                <a:cs typeface="Arial"/>
              </a:rPr>
              <a:t> </a:t>
            </a:r>
            <a:r>
              <a:rPr sz="1071" dirty="0">
                <a:latin typeface="Arial"/>
                <a:cs typeface="Arial"/>
              </a:rPr>
              <a:t>service</a:t>
            </a:r>
            <a:r>
              <a:rPr sz="1071" spc="39" dirty="0">
                <a:latin typeface="Arial"/>
                <a:cs typeface="Arial"/>
              </a:rPr>
              <a:t> </a:t>
            </a:r>
            <a:r>
              <a:rPr sz="1071" spc="-10" dirty="0">
                <a:latin typeface="Arial"/>
                <a:cs typeface="Arial"/>
              </a:rPr>
              <a:t>HFC-</a:t>
            </a:r>
            <a:r>
              <a:rPr sz="1071" dirty="0">
                <a:latin typeface="Arial"/>
                <a:cs typeface="Arial"/>
              </a:rPr>
              <a:t>134a</a:t>
            </a:r>
            <a:r>
              <a:rPr sz="1071" spc="39" dirty="0">
                <a:latin typeface="Arial"/>
                <a:cs typeface="Arial"/>
              </a:rPr>
              <a:t> </a:t>
            </a:r>
            <a:r>
              <a:rPr sz="1071" dirty="0">
                <a:latin typeface="Arial"/>
                <a:cs typeface="Arial"/>
              </a:rPr>
              <a:t>MVACs</a:t>
            </a:r>
            <a:r>
              <a:rPr sz="1071" spc="39" dirty="0">
                <a:latin typeface="Arial"/>
                <a:cs typeface="Arial"/>
              </a:rPr>
              <a:t> </a:t>
            </a:r>
            <a:r>
              <a:rPr sz="1071" dirty="0">
                <a:latin typeface="Arial"/>
                <a:cs typeface="Arial"/>
              </a:rPr>
              <a:t>must</a:t>
            </a:r>
            <a:r>
              <a:rPr sz="1071" spc="39" dirty="0">
                <a:latin typeface="Arial"/>
                <a:cs typeface="Arial"/>
              </a:rPr>
              <a:t> </a:t>
            </a:r>
            <a:r>
              <a:rPr sz="1071" dirty="0">
                <a:latin typeface="Arial"/>
                <a:cs typeface="Arial"/>
              </a:rPr>
              <a:t>recover</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refrigerant</a:t>
            </a:r>
            <a:r>
              <a:rPr sz="1071" spc="39"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either</a:t>
            </a:r>
            <a:r>
              <a:rPr sz="1071" spc="39" dirty="0">
                <a:latin typeface="Arial"/>
                <a:cs typeface="Arial"/>
              </a:rPr>
              <a:t> </a:t>
            </a:r>
            <a:r>
              <a:rPr sz="1071" dirty="0">
                <a:latin typeface="Arial"/>
                <a:cs typeface="Arial"/>
              </a:rPr>
              <a:t>recycle</a:t>
            </a:r>
            <a:r>
              <a:rPr sz="1071" spc="34"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onsite</a:t>
            </a:r>
            <a:r>
              <a:rPr sz="1071" spc="39" dirty="0">
                <a:latin typeface="Arial"/>
                <a:cs typeface="Arial"/>
              </a:rPr>
              <a:t> </a:t>
            </a:r>
            <a:r>
              <a:rPr sz="1071" dirty="0">
                <a:latin typeface="Arial"/>
                <a:cs typeface="Arial"/>
              </a:rPr>
              <a:t>or</a:t>
            </a:r>
            <a:r>
              <a:rPr sz="1071" spc="39" dirty="0">
                <a:latin typeface="Arial"/>
                <a:cs typeface="Arial"/>
              </a:rPr>
              <a:t> </a:t>
            </a:r>
            <a:r>
              <a:rPr sz="1071" dirty="0">
                <a:latin typeface="Arial"/>
                <a:cs typeface="Arial"/>
              </a:rPr>
              <a:t>send</a:t>
            </a:r>
            <a:r>
              <a:rPr sz="1071" spc="39" dirty="0">
                <a:latin typeface="Arial"/>
                <a:cs typeface="Arial"/>
              </a:rPr>
              <a:t> </a:t>
            </a:r>
            <a:r>
              <a:rPr sz="1071" spc="-24" dirty="0">
                <a:latin typeface="Arial"/>
                <a:cs typeface="Arial"/>
              </a:rPr>
              <a:t>it </a:t>
            </a:r>
            <a:r>
              <a:rPr sz="1071" dirty="0">
                <a:latin typeface="Arial"/>
                <a:cs typeface="Arial"/>
              </a:rPr>
              <a:t>off-site</a:t>
            </a:r>
            <a:r>
              <a:rPr sz="1071" spc="239" dirty="0">
                <a:latin typeface="Arial"/>
                <a:cs typeface="Arial"/>
              </a:rPr>
              <a:t> </a:t>
            </a:r>
            <a:r>
              <a:rPr sz="1071" dirty="0">
                <a:latin typeface="Arial"/>
                <a:cs typeface="Arial"/>
              </a:rPr>
              <a:t>to</a:t>
            </a:r>
            <a:r>
              <a:rPr sz="1071" spc="239" dirty="0">
                <a:latin typeface="Arial"/>
                <a:cs typeface="Arial"/>
              </a:rPr>
              <a:t> </a:t>
            </a:r>
            <a:r>
              <a:rPr sz="1071" dirty="0">
                <a:latin typeface="Arial"/>
                <a:cs typeface="Arial"/>
              </a:rPr>
              <a:t>a</a:t>
            </a:r>
            <a:r>
              <a:rPr sz="1071" spc="234" dirty="0">
                <a:latin typeface="Arial"/>
                <a:cs typeface="Arial"/>
              </a:rPr>
              <a:t> </a:t>
            </a:r>
            <a:r>
              <a:rPr sz="1071" dirty="0">
                <a:latin typeface="Arial"/>
                <a:cs typeface="Arial"/>
              </a:rPr>
              <a:t>reclamation</a:t>
            </a:r>
            <a:r>
              <a:rPr sz="1071" spc="239" dirty="0">
                <a:latin typeface="Arial"/>
                <a:cs typeface="Arial"/>
              </a:rPr>
              <a:t> </a:t>
            </a:r>
            <a:r>
              <a:rPr sz="1071" dirty="0">
                <a:latin typeface="Arial"/>
                <a:cs typeface="Arial"/>
              </a:rPr>
              <a:t>facility</a:t>
            </a:r>
            <a:r>
              <a:rPr sz="1071" spc="239" dirty="0">
                <a:latin typeface="Arial"/>
                <a:cs typeface="Arial"/>
              </a:rPr>
              <a:t> </a:t>
            </a:r>
            <a:r>
              <a:rPr sz="1071" dirty="0">
                <a:latin typeface="Arial"/>
                <a:cs typeface="Arial"/>
              </a:rPr>
              <a:t>so</a:t>
            </a:r>
            <a:r>
              <a:rPr sz="1071" spc="234" dirty="0">
                <a:latin typeface="Arial"/>
                <a:cs typeface="Arial"/>
              </a:rPr>
              <a:t> </a:t>
            </a:r>
            <a:r>
              <a:rPr sz="1071" dirty="0">
                <a:latin typeface="Arial"/>
                <a:cs typeface="Arial"/>
              </a:rPr>
              <a:t>that</a:t>
            </a:r>
            <a:r>
              <a:rPr sz="1071" spc="239" dirty="0">
                <a:latin typeface="Arial"/>
                <a:cs typeface="Arial"/>
              </a:rPr>
              <a:t> </a:t>
            </a:r>
            <a:r>
              <a:rPr sz="1071" dirty="0">
                <a:latin typeface="Arial"/>
                <a:cs typeface="Arial"/>
              </a:rPr>
              <a:t>it</a:t>
            </a:r>
            <a:r>
              <a:rPr sz="1071" spc="239" dirty="0">
                <a:latin typeface="Arial"/>
                <a:cs typeface="Arial"/>
              </a:rPr>
              <a:t> </a:t>
            </a:r>
            <a:r>
              <a:rPr sz="1071" dirty="0">
                <a:latin typeface="Arial"/>
                <a:cs typeface="Arial"/>
              </a:rPr>
              <a:t>may</a:t>
            </a:r>
            <a:r>
              <a:rPr sz="1071" spc="239" dirty="0">
                <a:latin typeface="Arial"/>
                <a:cs typeface="Arial"/>
              </a:rPr>
              <a:t> </a:t>
            </a:r>
            <a:r>
              <a:rPr sz="1071" dirty="0">
                <a:latin typeface="Arial"/>
                <a:cs typeface="Arial"/>
              </a:rPr>
              <a:t>be</a:t>
            </a:r>
            <a:r>
              <a:rPr sz="1071" spc="239" dirty="0">
                <a:latin typeface="Arial"/>
                <a:cs typeface="Arial"/>
              </a:rPr>
              <a:t> </a:t>
            </a:r>
            <a:r>
              <a:rPr sz="1071" dirty="0">
                <a:latin typeface="Arial"/>
                <a:cs typeface="Arial"/>
              </a:rPr>
              <a:t>purified</a:t>
            </a:r>
            <a:r>
              <a:rPr sz="1071" spc="239" dirty="0">
                <a:latin typeface="Arial"/>
                <a:cs typeface="Arial"/>
              </a:rPr>
              <a:t> </a:t>
            </a:r>
            <a:r>
              <a:rPr sz="1071" dirty="0">
                <a:latin typeface="Arial"/>
                <a:cs typeface="Arial"/>
              </a:rPr>
              <a:t>according</a:t>
            </a:r>
            <a:r>
              <a:rPr sz="1071" spc="234" dirty="0">
                <a:latin typeface="Arial"/>
                <a:cs typeface="Arial"/>
              </a:rPr>
              <a:t> </a:t>
            </a:r>
            <a:r>
              <a:rPr sz="1071" dirty="0">
                <a:latin typeface="Arial"/>
                <a:cs typeface="Arial"/>
              </a:rPr>
              <a:t>to</a:t>
            </a:r>
            <a:r>
              <a:rPr sz="1071" spc="243" dirty="0">
                <a:latin typeface="Arial"/>
                <a:cs typeface="Arial"/>
              </a:rPr>
              <a:t> </a:t>
            </a:r>
            <a:r>
              <a:rPr sz="1071" dirty="0">
                <a:latin typeface="Arial"/>
                <a:cs typeface="Arial"/>
              </a:rPr>
              <a:t>ARI</a:t>
            </a:r>
            <a:r>
              <a:rPr sz="1071" spc="239" dirty="0">
                <a:latin typeface="Arial"/>
                <a:cs typeface="Arial"/>
              </a:rPr>
              <a:t> </a:t>
            </a:r>
            <a:r>
              <a:rPr sz="1071" dirty="0">
                <a:latin typeface="Arial"/>
                <a:cs typeface="Arial"/>
              </a:rPr>
              <a:t>Standard</a:t>
            </a:r>
            <a:r>
              <a:rPr sz="1071" spc="239" dirty="0">
                <a:latin typeface="Arial"/>
                <a:cs typeface="Arial"/>
              </a:rPr>
              <a:t> </a:t>
            </a:r>
            <a:r>
              <a:rPr sz="1071" spc="-19" dirty="0">
                <a:latin typeface="Arial"/>
                <a:cs typeface="Arial"/>
              </a:rPr>
              <a:t>700. </a:t>
            </a:r>
            <a:r>
              <a:rPr sz="1071" spc="-10" dirty="0">
                <a:latin typeface="Arial"/>
                <a:cs typeface="Arial"/>
              </a:rPr>
              <a:t>Technicians</a:t>
            </a:r>
            <a:r>
              <a:rPr sz="1071" spc="-29" dirty="0">
                <a:latin typeface="Arial"/>
                <a:cs typeface="Arial"/>
              </a:rPr>
              <a:t> </a:t>
            </a:r>
            <a:r>
              <a:rPr sz="1071" spc="-10" dirty="0">
                <a:latin typeface="Arial"/>
                <a:cs typeface="Arial"/>
              </a:rPr>
              <a:t>must</a:t>
            </a:r>
            <a:r>
              <a:rPr sz="1071" spc="-34" dirty="0">
                <a:latin typeface="Arial"/>
                <a:cs typeface="Arial"/>
              </a:rPr>
              <a:t> </a:t>
            </a:r>
            <a:r>
              <a:rPr sz="1071" spc="-19" dirty="0">
                <a:latin typeface="Arial"/>
                <a:cs typeface="Arial"/>
              </a:rPr>
              <a:t>use</a:t>
            </a:r>
            <a:r>
              <a:rPr sz="1071" spc="-34" dirty="0">
                <a:latin typeface="Arial"/>
                <a:cs typeface="Arial"/>
              </a:rPr>
              <a:t> </a:t>
            </a:r>
            <a:r>
              <a:rPr sz="1071" spc="-10" dirty="0">
                <a:latin typeface="Arial"/>
                <a:cs typeface="Arial"/>
              </a:rPr>
              <a:t>EPA-approved</a:t>
            </a:r>
            <a:r>
              <a:rPr sz="1071" spc="-34" dirty="0">
                <a:latin typeface="Arial"/>
                <a:cs typeface="Arial"/>
              </a:rPr>
              <a:t> </a:t>
            </a:r>
            <a:r>
              <a:rPr sz="1071" spc="-10" dirty="0">
                <a:latin typeface="Arial"/>
                <a:cs typeface="Arial"/>
              </a:rPr>
              <a:t>equipment</a:t>
            </a:r>
            <a:r>
              <a:rPr sz="1071" spc="-34" dirty="0">
                <a:latin typeface="Arial"/>
                <a:cs typeface="Arial"/>
              </a:rPr>
              <a:t> </a:t>
            </a:r>
            <a:r>
              <a:rPr sz="1071" spc="-10" dirty="0">
                <a:latin typeface="Arial"/>
                <a:cs typeface="Arial"/>
              </a:rPr>
              <a:t>to</a:t>
            </a:r>
            <a:r>
              <a:rPr sz="1071" spc="-34" dirty="0">
                <a:latin typeface="Arial"/>
                <a:cs typeface="Arial"/>
              </a:rPr>
              <a:t> </a:t>
            </a:r>
            <a:r>
              <a:rPr sz="1071" spc="-10" dirty="0">
                <a:latin typeface="Arial"/>
                <a:cs typeface="Arial"/>
              </a:rPr>
              <a:t>perform</a:t>
            </a:r>
            <a:r>
              <a:rPr sz="1071" spc="-34" dirty="0">
                <a:latin typeface="Arial"/>
                <a:cs typeface="Arial"/>
              </a:rPr>
              <a:t> </a:t>
            </a:r>
            <a:r>
              <a:rPr sz="1071" spc="-10" dirty="0">
                <a:latin typeface="Arial"/>
                <a:cs typeface="Arial"/>
              </a:rPr>
              <a:t>the</a:t>
            </a:r>
            <a:r>
              <a:rPr sz="1071" spc="-34" dirty="0">
                <a:latin typeface="Arial"/>
                <a:cs typeface="Arial"/>
              </a:rPr>
              <a:t> </a:t>
            </a:r>
            <a:r>
              <a:rPr sz="1071" spc="-10" dirty="0">
                <a:latin typeface="Arial"/>
                <a:cs typeface="Arial"/>
              </a:rPr>
              <a:t>refrigerant</a:t>
            </a:r>
            <a:r>
              <a:rPr sz="1071" spc="-34" dirty="0">
                <a:latin typeface="Arial"/>
                <a:cs typeface="Arial"/>
              </a:rPr>
              <a:t> </a:t>
            </a:r>
            <a:r>
              <a:rPr sz="1071" spc="-10" dirty="0">
                <a:latin typeface="Arial"/>
                <a:cs typeface="Arial"/>
              </a:rPr>
              <a:t>recovery</a:t>
            </a:r>
            <a:r>
              <a:rPr sz="1071" spc="-29" dirty="0">
                <a:latin typeface="Arial"/>
                <a:cs typeface="Arial"/>
              </a:rPr>
              <a:t> </a:t>
            </a:r>
            <a:r>
              <a:rPr sz="1071" spc="-19" dirty="0">
                <a:latin typeface="Arial"/>
                <a:cs typeface="Arial"/>
              </a:rPr>
              <a:t>and</a:t>
            </a:r>
            <a:r>
              <a:rPr sz="1071" spc="-34" dirty="0">
                <a:latin typeface="Arial"/>
                <a:cs typeface="Arial"/>
              </a:rPr>
              <a:t> </a:t>
            </a:r>
            <a:r>
              <a:rPr sz="1071" spc="-10" dirty="0">
                <a:latin typeface="Arial"/>
                <a:cs typeface="Arial"/>
              </a:rPr>
              <a:t>recycling. Recover/</a:t>
            </a:r>
            <a:r>
              <a:rPr sz="1071" spc="-34" dirty="0">
                <a:latin typeface="Arial"/>
                <a:cs typeface="Arial"/>
              </a:rPr>
              <a:t> </a:t>
            </a:r>
            <a:r>
              <a:rPr sz="1071" spc="-10" dirty="0">
                <a:latin typeface="Arial"/>
                <a:cs typeface="Arial"/>
              </a:rPr>
              <a:t>recycle</a:t>
            </a:r>
            <a:r>
              <a:rPr sz="1071" spc="-39" dirty="0">
                <a:latin typeface="Arial"/>
                <a:cs typeface="Arial"/>
              </a:rPr>
              <a:t> </a:t>
            </a:r>
            <a:r>
              <a:rPr sz="1071" spc="-10" dirty="0">
                <a:latin typeface="Arial"/>
                <a:cs typeface="Arial"/>
              </a:rPr>
              <a:t>equipment</a:t>
            </a:r>
            <a:r>
              <a:rPr sz="1071" spc="-34" dirty="0">
                <a:latin typeface="Arial"/>
                <a:cs typeface="Arial"/>
              </a:rPr>
              <a:t> </a:t>
            </a:r>
            <a:r>
              <a:rPr sz="1071" spc="-10" dirty="0">
                <a:latin typeface="Arial"/>
                <a:cs typeface="Arial"/>
              </a:rPr>
              <a:t>cleans</a:t>
            </a:r>
            <a:r>
              <a:rPr sz="1071" spc="-39"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refrigerant</a:t>
            </a:r>
            <a:r>
              <a:rPr sz="1071" spc="-34" dirty="0">
                <a:latin typeface="Arial"/>
                <a:cs typeface="Arial"/>
              </a:rPr>
              <a:t> </a:t>
            </a:r>
            <a:r>
              <a:rPr sz="1071" spc="-19" dirty="0">
                <a:latin typeface="Arial"/>
                <a:cs typeface="Arial"/>
              </a:rPr>
              <a:t>so</a:t>
            </a:r>
            <a:r>
              <a:rPr sz="1071" spc="-44" dirty="0">
                <a:latin typeface="Arial"/>
                <a:cs typeface="Arial"/>
              </a:rPr>
              <a:t> </a:t>
            </a:r>
            <a:r>
              <a:rPr sz="1071" dirty="0">
                <a:latin typeface="Arial"/>
                <a:cs typeface="Arial"/>
              </a:rPr>
              <a:t>that</a:t>
            </a:r>
            <a:r>
              <a:rPr sz="1071" spc="-34" dirty="0">
                <a:latin typeface="Arial"/>
                <a:cs typeface="Arial"/>
              </a:rPr>
              <a:t> </a:t>
            </a:r>
            <a:r>
              <a:rPr sz="1071" spc="-10" dirty="0">
                <a:latin typeface="Arial"/>
                <a:cs typeface="Arial"/>
              </a:rPr>
              <a:t>oil,</a:t>
            </a:r>
            <a:r>
              <a:rPr sz="1071" spc="-44" dirty="0">
                <a:latin typeface="Arial"/>
                <a:cs typeface="Arial"/>
              </a:rPr>
              <a:t> </a:t>
            </a:r>
            <a:r>
              <a:rPr sz="1071" dirty="0">
                <a:latin typeface="Arial"/>
                <a:cs typeface="Arial"/>
              </a:rPr>
              <a:t>air</a:t>
            </a:r>
            <a:r>
              <a:rPr sz="1071" spc="-29" dirty="0">
                <a:latin typeface="Arial"/>
                <a:cs typeface="Arial"/>
              </a:rPr>
              <a:t> </a:t>
            </a:r>
            <a:r>
              <a:rPr sz="1071" spc="-10" dirty="0">
                <a:latin typeface="Arial"/>
                <a:cs typeface="Arial"/>
              </a:rPr>
              <a:t>and</a:t>
            </a:r>
            <a:r>
              <a:rPr sz="1071" spc="-39" dirty="0">
                <a:latin typeface="Arial"/>
                <a:cs typeface="Arial"/>
              </a:rPr>
              <a:t> </a:t>
            </a:r>
            <a:r>
              <a:rPr sz="1071" spc="-10" dirty="0">
                <a:latin typeface="Arial"/>
                <a:cs typeface="Arial"/>
              </a:rPr>
              <a:t>moisture</a:t>
            </a:r>
            <a:r>
              <a:rPr sz="1071" spc="-34" dirty="0">
                <a:latin typeface="Arial"/>
                <a:cs typeface="Arial"/>
              </a:rPr>
              <a:t> </a:t>
            </a:r>
            <a:r>
              <a:rPr sz="1071" spc="-10" dirty="0">
                <a:latin typeface="Arial"/>
                <a:cs typeface="Arial"/>
              </a:rPr>
              <a:t>contaminants</a:t>
            </a:r>
            <a:r>
              <a:rPr sz="1071" spc="-29" dirty="0">
                <a:latin typeface="Arial"/>
                <a:cs typeface="Arial"/>
              </a:rPr>
              <a:t> </a:t>
            </a:r>
            <a:r>
              <a:rPr sz="1071" spc="-10" dirty="0">
                <a:latin typeface="Arial"/>
                <a:cs typeface="Arial"/>
              </a:rPr>
              <a:t>reach </a:t>
            </a:r>
            <a:r>
              <a:rPr sz="1071" dirty="0">
                <a:latin typeface="Arial"/>
                <a:cs typeface="Arial"/>
              </a:rPr>
              <a:t>acceptably</a:t>
            </a:r>
            <a:r>
              <a:rPr sz="1071" spc="-29" dirty="0">
                <a:latin typeface="Arial"/>
                <a:cs typeface="Arial"/>
              </a:rPr>
              <a:t> </a:t>
            </a:r>
            <a:r>
              <a:rPr sz="1071" dirty="0">
                <a:latin typeface="Arial"/>
                <a:cs typeface="Arial"/>
              </a:rPr>
              <a:t>low</a:t>
            </a:r>
            <a:r>
              <a:rPr sz="1071" spc="-29" dirty="0">
                <a:latin typeface="Arial"/>
                <a:cs typeface="Arial"/>
              </a:rPr>
              <a:t> </a:t>
            </a:r>
            <a:r>
              <a:rPr sz="1071" dirty="0">
                <a:latin typeface="Arial"/>
                <a:cs typeface="Arial"/>
              </a:rPr>
              <a:t>levels.</a:t>
            </a:r>
            <a:r>
              <a:rPr sz="1071" spc="-24" dirty="0">
                <a:latin typeface="Arial"/>
                <a:cs typeface="Arial"/>
              </a:rPr>
              <a:t> </a:t>
            </a:r>
            <a:r>
              <a:rPr sz="1071" dirty="0">
                <a:latin typeface="Arial"/>
                <a:cs typeface="Arial"/>
              </a:rPr>
              <a:t>Listed</a:t>
            </a:r>
            <a:r>
              <a:rPr sz="1071" spc="-24" dirty="0">
                <a:latin typeface="Arial"/>
                <a:cs typeface="Arial"/>
              </a:rPr>
              <a:t> </a:t>
            </a:r>
            <a:r>
              <a:rPr sz="1071" dirty="0">
                <a:latin typeface="Arial"/>
                <a:cs typeface="Arial"/>
              </a:rPr>
              <a:t>below</a:t>
            </a:r>
            <a:r>
              <a:rPr sz="1071" spc="-34" dirty="0">
                <a:latin typeface="Arial"/>
                <a:cs typeface="Arial"/>
              </a:rPr>
              <a:t> </a:t>
            </a:r>
            <a:r>
              <a:rPr sz="1071" dirty="0">
                <a:latin typeface="Arial"/>
                <a:cs typeface="Arial"/>
              </a:rPr>
              <a:t>are</a:t>
            </a:r>
            <a:r>
              <a:rPr sz="1071" spc="-24" dirty="0">
                <a:latin typeface="Arial"/>
                <a:cs typeface="Arial"/>
              </a:rPr>
              <a:t> </a:t>
            </a:r>
            <a:r>
              <a:rPr sz="1071" dirty="0">
                <a:latin typeface="Arial"/>
                <a:cs typeface="Arial"/>
              </a:rPr>
              <a:t>some</a:t>
            </a:r>
            <a:r>
              <a:rPr sz="1071" spc="-24" dirty="0">
                <a:latin typeface="Arial"/>
                <a:cs typeface="Arial"/>
              </a:rPr>
              <a:t> </a:t>
            </a:r>
            <a:r>
              <a:rPr sz="1071" dirty="0">
                <a:latin typeface="Arial"/>
                <a:cs typeface="Arial"/>
              </a:rPr>
              <a:t>key</a:t>
            </a:r>
            <a:r>
              <a:rPr sz="1071" spc="-24" dirty="0">
                <a:latin typeface="Arial"/>
                <a:cs typeface="Arial"/>
              </a:rPr>
              <a:t> </a:t>
            </a:r>
            <a:r>
              <a:rPr sz="1071" spc="-10" dirty="0">
                <a:latin typeface="Arial"/>
                <a:cs typeface="Arial"/>
              </a:rPr>
              <a:t>guidelines:</a:t>
            </a:r>
            <a:endParaRPr sz="1071" dirty="0">
              <a:latin typeface="Arial"/>
              <a:cs typeface="Arial"/>
            </a:endParaRPr>
          </a:p>
          <a:p>
            <a:pPr marL="454543" marR="7421" lvl="3" indent="-220160">
              <a:lnSpc>
                <a:spcPct val="143700"/>
              </a:lnSpc>
              <a:spcBef>
                <a:spcPts val="589"/>
              </a:spcBef>
              <a:buAutoNum type="alphaLcPeriod"/>
              <a:tabLst>
                <a:tab pos="457017" algn="l"/>
              </a:tabLst>
            </a:pPr>
            <a:r>
              <a:rPr sz="1071" dirty="0">
                <a:latin typeface="Arial"/>
                <a:cs typeface="Arial"/>
              </a:rPr>
              <a:t>The</a:t>
            </a:r>
            <a:r>
              <a:rPr sz="1071" spc="175" dirty="0">
                <a:latin typeface="Arial"/>
                <a:cs typeface="Arial"/>
              </a:rPr>
              <a:t> </a:t>
            </a:r>
            <a:r>
              <a:rPr sz="1071" dirty="0">
                <a:latin typeface="Arial"/>
                <a:cs typeface="Arial"/>
              </a:rPr>
              <a:t>recovery/recycling</a:t>
            </a:r>
            <a:r>
              <a:rPr sz="1071" spc="175" dirty="0">
                <a:latin typeface="Arial"/>
                <a:cs typeface="Arial"/>
              </a:rPr>
              <a:t> </a:t>
            </a:r>
            <a:r>
              <a:rPr sz="1071" dirty="0">
                <a:latin typeface="Arial"/>
                <a:cs typeface="Arial"/>
              </a:rPr>
              <a:t>equipment</a:t>
            </a:r>
            <a:r>
              <a:rPr sz="1071" spc="180" dirty="0">
                <a:latin typeface="Arial"/>
                <a:cs typeface="Arial"/>
              </a:rPr>
              <a:t> </a:t>
            </a:r>
            <a:r>
              <a:rPr sz="1071" dirty="0">
                <a:latin typeface="Arial"/>
                <a:cs typeface="Arial"/>
              </a:rPr>
              <a:t>must</a:t>
            </a:r>
            <a:r>
              <a:rPr sz="1071" spc="180" dirty="0">
                <a:latin typeface="Arial"/>
                <a:cs typeface="Arial"/>
              </a:rPr>
              <a:t> </a:t>
            </a:r>
            <a:r>
              <a:rPr sz="1071" dirty="0">
                <a:latin typeface="Arial"/>
                <a:cs typeface="Arial"/>
              </a:rPr>
              <a:t>indicate</a:t>
            </a:r>
            <a:r>
              <a:rPr sz="1071" spc="175" dirty="0">
                <a:latin typeface="Arial"/>
                <a:cs typeface="Arial"/>
              </a:rPr>
              <a:t> </a:t>
            </a:r>
            <a:r>
              <a:rPr sz="1071" dirty="0">
                <a:latin typeface="Arial"/>
                <a:cs typeface="Arial"/>
              </a:rPr>
              <a:t>UL</a:t>
            </a:r>
            <a:r>
              <a:rPr sz="1071" spc="180" dirty="0">
                <a:latin typeface="Arial"/>
                <a:cs typeface="Arial"/>
              </a:rPr>
              <a:t> </a:t>
            </a:r>
            <a:r>
              <a:rPr sz="1071" dirty="0">
                <a:latin typeface="Arial"/>
                <a:cs typeface="Arial"/>
              </a:rPr>
              <a:t>approval</a:t>
            </a:r>
            <a:r>
              <a:rPr sz="1071" spc="180" dirty="0">
                <a:latin typeface="Arial"/>
                <a:cs typeface="Arial"/>
              </a:rPr>
              <a:t> </a:t>
            </a:r>
            <a:r>
              <a:rPr sz="1071" dirty="0">
                <a:latin typeface="Arial"/>
                <a:cs typeface="Arial"/>
              </a:rPr>
              <a:t>and</a:t>
            </a:r>
            <a:r>
              <a:rPr sz="1071" spc="180" dirty="0">
                <a:latin typeface="Arial"/>
                <a:cs typeface="Arial"/>
              </a:rPr>
              <a:t> </a:t>
            </a:r>
            <a:r>
              <a:rPr sz="1071" dirty="0">
                <a:latin typeface="Arial"/>
                <a:cs typeface="Arial"/>
              </a:rPr>
              <a:t>must</a:t>
            </a:r>
            <a:r>
              <a:rPr sz="1071" spc="180" dirty="0">
                <a:latin typeface="Arial"/>
                <a:cs typeface="Arial"/>
              </a:rPr>
              <a:t> </a:t>
            </a:r>
            <a:r>
              <a:rPr sz="1071" dirty="0">
                <a:latin typeface="Arial"/>
                <a:cs typeface="Arial"/>
              </a:rPr>
              <a:t>indicate</a:t>
            </a:r>
            <a:r>
              <a:rPr sz="1071" spc="170" dirty="0">
                <a:latin typeface="Arial"/>
                <a:cs typeface="Arial"/>
              </a:rPr>
              <a:t> </a:t>
            </a:r>
            <a:r>
              <a:rPr sz="1071" spc="-24" dirty="0">
                <a:latin typeface="Arial"/>
                <a:cs typeface="Arial"/>
              </a:rPr>
              <a:t>SAE 	</a:t>
            </a:r>
            <a:r>
              <a:rPr sz="1071" dirty="0">
                <a:latin typeface="Arial"/>
                <a:cs typeface="Arial"/>
              </a:rPr>
              <a:t>J1991</a:t>
            </a:r>
            <a:r>
              <a:rPr sz="1071" spc="-39" dirty="0">
                <a:latin typeface="Arial"/>
                <a:cs typeface="Arial"/>
              </a:rPr>
              <a:t> </a:t>
            </a:r>
            <a:r>
              <a:rPr sz="1071" spc="-10" dirty="0">
                <a:latin typeface="Arial"/>
                <a:cs typeface="Arial"/>
              </a:rPr>
              <a:t>approval.</a:t>
            </a:r>
            <a:endParaRPr sz="1071" dirty="0">
              <a:latin typeface="Arial"/>
              <a:cs typeface="Arial"/>
            </a:endParaRPr>
          </a:p>
          <a:p>
            <a:pPr marL="454543" marR="6184" lvl="3" indent="-220160">
              <a:lnSpc>
                <a:spcPct val="143700"/>
              </a:lnSpc>
              <a:buAutoNum type="alphaLcPeriod"/>
              <a:tabLst>
                <a:tab pos="457017" algn="l"/>
              </a:tabLst>
            </a:pPr>
            <a:r>
              <a:rPr sz="1071" spc="-10" dirty="0">
                <a:latin typeface="Arial"/>
                <a:cs typeface="Arial"/>
              </a:rPr>
              <a:t>R-</a:t>
            </a:r>
            <a:r>
              <a:rPr sz="1071" dirty="0">
                <a:latin typeface="Arial"/>
                <a:cs typeface="Arial"/>
              </a:rPr>
              <a:t>12</a:t>
            </a:r>
            <a:r>
              <a:rPr sz="1071" spc="166" dirty="0">
                <a:latin typeface="Arial"/>
                <a:cs typeface="Arial"/>
              </a:rPr>
              <a:t>  </a:t>
            </a:r>
            <a:r>
              <a:rPr sz="1071" dirty="0">
                <a:latin typeface="Arial"/>
                <a:cs typeface="Arial"/>
              </a:rPr>
              <a:t>and</a:t>
            </a:r>
            <a:r>
              <a:rPr sz="1071" spc="170" dirty="0">
                <a:latin typeface="Arial"/>
                <a:cs typeface="Arial"/>
              </a:rPr>
              <a:t>  </a:t>
            </a:r>
            <a:r>
              <a:rPr sz="1071" spc="-10" dirty="0">
                <a:latin typeface="Arial"/>
                <a:cs typeface="Arial"/>
              </a:rPr>
              <a:t>R-</a:t>
            </a:r>
            <a:r>
              <a:rPr sz="1071" dirty="0">
                <a:latin typeface="Arial"/>
                <a:cs typeface="Arial"/>
              </a:rPr>
              <a:t>134a</a:t>
            </a:r>
            <a:r>
              <a:rPr sz="1071" spc="166" dirty="0">
                <a:latin typeface="Arial"/>
                <a:cs typeface="Arial"/>
              </a:rPr>
              <a:t>  </a:t>
            </a:r>
            <a:r>
              <a:rPr sz="1071" dirty="0">
                <a:latin typeface="Arial"/>
                <a:cs typeface="Arial"/>
              </a:rPr>
              <a:t>refrigerants</a:t>
            </a:r>
            <a:r>
              <a:rPr sz="1071" spc="166" dirty="0">
                <a:latin typeface="Arial"/>
                <a:cs typeface="Arial"/>
              </a:rPr>
              <a:t>  </a:t>
            </a:r>
            <a:r>
              <a:rPr sz="1071" dirty="0">
                <a:latin typeface="Arial"/>
                <a:cs typeface="Arial"/>
              </a:rPr>
              <a:t>or</a:t>
            </a:r>
            <a:r>
              <a:rPr sz="1071" spc="170" dirty="0">
                <a:latin typeface="Arial"/>
                <a:cs typeface="Arial"/>
              </a:rPr>
              <a:t>  </a:t>
            </a:r>
            <a:r>
              <a:rPr sz="1071" dirty="0">
                <a:latin typeface="Arial"/>
                <a:cs typeface="Arial"/>
              </a:rPr>
              <a:t>refrigerant</a:t>
            </a:r>
            <a:r>
              <a:rPr sz="1071" spc="166" dirty="0">
                <a:latin typeface="Arial"/>
                <a:cs typeface="Arial"/>
              </a:rPr>
              <a:t>  </a:t>
            </a:r>
            <a:r>
              <a:rPr sz="1071" dirty="0">
                <a:latin typeface="Arial"/>
                <a:cs typeface="Arial"/>
              </a:rPr>
              <a:t>oils</a:t>
            </a:r>
            <a:r>
              <a:rPr sz="1071" spc="166" dirty="0">
                <a:latin typeface="Arial"/>
                <a:cs typeface="Arial"/>
              </a:rPr>
              <a:t>  </a:t>
            </a:r>
            <a:r>
              <a:rPr sz="1071" dirty="0">
                <a:latin typeface="Arial"/>
                <a:cs typeface="Arial"/>
              </a:rPr>
              <a:t>must</a:t>
            </a:r>
            <a:r>
              <a:rPr sz="1071" spc="166" dirty="0">
                <a:latin typeface="Arial"/>
                <a:cs typeface="Arial"/>
              </a:rPr>
              <a:t>  </a:t>
            </a:r>
            <a:r>
              <a:rPr sz="1071" dirty="0">
                <a:latin typeface="Arial"/>
                <a:cs typeface="Arial"/>
              </a:rPr>
              <a:t>not</a:t>
            </a:r>
            <a:r>
              <a:rPr sz="1071" spc="166" dirty="0">
                <a:latin typeface="Arial"/>
                <a:cs typeface="Arial"/>
              </a:rPr>
              <a:t>  </a:t>
            </a:r>
            <a:r>
              <a:rPr sz="1071" dirty="0">
                <a:latin typeface="Arial"/>
                <a:cs typeface="Arial"/>
              </a:rPr>
              <a:t>be</a:t>
            </a:r>
            <a:r>
              <a:rPr sz="1071" spc="170" dirty="0">
                <a:latin typeface="Arial"/>
                <a:cs typeface="Arial"/>
              </a:rPr>
              <a:t>  </a:t>
            </a:r>
            <a:r>
              <a:rPr sz="1071" dirty="0">
                <a:latin typeface="Arial"/>
                <a:cs typeface="Arial"/>
              </a:rPr>
              <a:t>mixed</a:t>
            </a:r>
            <a:r>
              <a:rPr sz="1071" spc="166" dirty="0">
                <a:latin typeface="Arial"/>
                <a:cs typeface="Arial"/>
              </a:rPr>
              <a:t>  </a:t>
            </a:r>
            <a:r>
              <a:rPr sz="1071" dirty="0">
                <a:latin typeface="Arial"/>
                <a:cs typeface="Arial"/>
              </a:rPr>
              <a:t>in</a:t>
            </a:r>
            <a:r>
              <a:rPr sz="1071" spc="166" dirty="0">
                <a:latin typeface="Arial"/>
                <a:cs typeface="Arial"/>
              </a:rPr>
              <a:t>  </a:t>
            </a:r>
            <a:r>
              <a:rPr sz="1071" spc="-24" dirty="0">
                <a:latin typeface="Arial"/>
                <a:cs typeface="Arial"/>
              </a:rPr>
              <a:t>the 	</a:t>
            </a:r>
            <a:r>
              <a:rPr sz="1071" dirty="0">
                <a:latin typeface="Arial"/>
                <a:cs typeface="Arial"/>
              </a:rPr>
              <a:t>recovery/recycling</a:t>
            </a:r>
            <a:r>
              <a:rPr sz="1071" spc="-73" dirty="0">
                <a:latin typeface="Arial"/>
                <a:cs typeface="Arial"/>
              </a:rPr>
              <a:t> </a:t>
            </a:r>
            <a:r>
              <a:rPr sz="1071" spc="-10" dirty="0">
                <a:latin typeface="Arial"/>
                <a:cs typeface="Arial"/>
              </a:rPr>
              <a:t>process.</a:t>
            </a:r>
            <a:endParaRPr sz="1071" dirty="0">
              <a:latin typeface="Arial"/>
              <a:cs typeface="Arial"/>
            </a:endParaRPr>
          </a:p>
          <a:p>
            <a:pPr marL="453925" lvl="3" indent="-219541">
              <a:spcBef>
                <a:spcPts val="560"/>
              </a:spcBef>
              <a:buAutoNum type="alphaLcPeriod"/>
              <a:tabLst>
                <a:tab pos="453925" algn="l"/>
                <a:tab pos="457017" algn="l"/>
              </a:tabLst>
            </a:pPr>
            <a:r>
              <a:rPr sz="1071" dirty="0">
                <a:latin typeface="Arial"/>
                <a:cs typeface="Arial"/>
              </a:rPr>
              <a:t>Not</a:t>
            </a:r>
            <a:r>
              <a:rPr sz="1071" spc="102" dirty="0">
                <a:latin typeface="Arial"/>
                <a:cs typeface="Arial"/>
              </a:rPr>
              <a:t> </a:t>
            </a:r>
            <a:r>
              <a:rPr sz="1071" dirty="0">
                <a:latin typeface="Arial"/>
                <a:cs typeface="Arial"/>
              </a:rPr>
              <a:t>any</a:t>
            </a:r>
            <a:r>
              <a:rPr sz="1071" spc="107" dirty="0">
                <a:latin typeface="Arial"/>
                <a:cs typeface="Arial"/>
              </a:rPr>
              <a:t> </a:t>
            </a:r>
            <a:r>
              <a:rPr sz="1071" dirty="0">
                <a:latin typeface="Arial"/>
                <a:cs typeface="Arial"/>
              </a:rPr>
              <a:t>type</a:t>
            </a:r>
            <a:r>
              <a:rPr sz="1071" spc="107" dirty="0">
                <a:latin typeface="Arial"/>
                <a:cs typeface="Arial"/>
              </a:rPr>
              <a:t> </a:t>
            </a:r>
            <a:r>
              <a:rPr sz="1071" dirty="0">
                <a:latin typeface="Arial"/>
                <a:cs typeface="Arial"/>
              </a:rPr>
              <a:t>or</a:t>
            </a:r>
            <a:r>
              <a:rPr sz="1071" spc="102" dirty="0">
                <a:latin typeface="Arial"/>
                <a:cs typeface="Arial"/>
              </a:rPr>
              <a:t> </a:t>
            </a:r>
            <a:r>
              <a:rPr sz="1071" dirty="0">
                <a:latin typeface="Arial"/>
                <a:cs typeface="Arial"/>
              </a:rPr>
              <a:t>size</a:t>
            </a:r>
            <a:r>
              <a:rPr sz="1071" spc="107" dirty="0">
                <a:latin typeface="Arial"/>
                <a:cs typeface="Arial"/>
              </a:rPr>
              <a:t> </a:t>
            </a:r>
            <a:r>
              <a:rPr sz="1071" dirty="0">
                <a:latin typeface="Arial"/>
                <a:cs typeface="Arial"/>
              </a:rPr>
              <a:t>of</a:t>
            </a:r>
            <a:r>
              <a:rPr sz="1071" spc="102" dirty="0">
                <a:latin typeface="Arial"/>
                <a:cs typeface="Arial"/>
              </a:rPr>
              <a:t> </a:t>
            </a:r>
            <a:r>
              <a:rPr sz="1071" dirty="0">
                <a:latin typeface="Arial"/>
                <a:cs typeface="Arial"/>
              </a:rPr>
              <a:t>container</a:t>
            </a:r>
            <a:r>
              <a:rPr sz="1071" spc="107" dirty="0">
                <a:latin typeface="Arial"/>
                <a:cs typeface="Arial"/>
              </a:rPr>
              <a:t> </a:t>
            </a:r>
            <a:r>
              <a:rPr sz="1071" dirty="0">
                <a:latin typeface="Arial"/>
                <a:cs typeface="Arial"/>
              </a:rPr>
              <a:t>can</a:t>
            </a:r>
            <a:r>
              <a:rPr sz="1071" spc="102" dirty="0">
                <a:latin typeface="Arial"/>
                <a:cs typeface="Arial"/>
              </a:rPr>
              <a:t> </a:t>
            </a:r>
            <a:r>
              <a:rPr sz="1071" dirty="0">
                <a:latin typeface="Arial"/>
                <a:cs typeface="Arial"/>
              </a:rPr>
              <a:t>be</a:t>
            </a:r>
            <a:r>
              <a:rPr sz="1071" spc="107" dirty="0">
                <a:latin typeface="Arial"/>
                <a:cs typeface="Arial"/>
              </a:rPr>
              <a:t> </a:t>
            </a:r>
            <a:r>
              <a:rPr sz="1071" dirty="0">
                <a:latin typeface="Arial"/>
                <a:cs typeface="Arial"/>
              </a:rPr>
              <a:t>used</a:t>
            </a:r>
            <a:r>
              <a:rPr sz="1071" spc="102" dirty="0">
                <a:latin typeface="Arial"/>
                <a:cs typeface="Arial"/>
              </a:rPr>
              <a:t> </a:t>
            </a:r>
            <a:r>
              <a:rPr sz="1071" dirty="0">
                <a:latin typeface="Arial"/>
                <a:cs typeface="Arial"/>
              </a:rPr>
              <a:t>with</a:t>
            </a:r>
            <a:r>
              <a:rPr sz="1071" spc="107" dirty="0">
                <a:latin typeface="Arial"/>
                <a:cs typeface="Arial"/>
              </a:rPr>
              <a:t> </a:t>
            </a:r>
            <a:r>
              <a:rPr sz="1071" dirty="0">
                <a:latin typeface="Arial"/>
                <a:cs typeface="Arial"/>
              </a:rPr>
              <a:t>recovery/recycling</a:t>
            </a:r>
            <a:r>
              <a:rPr sz="1071" spc="97" dirty="0">
                <a:latin typeface="Arial"/>
                <a:cs typeface="Arial"/>
              </a:rPr>
              <a:t> </a:t>
            </a:r>
            <a:r>
              <a:rPr sz="1071" dirty="0">
                <a:latin typeface="Arial"/>
                <a:cs typeface="Arial"/>
              </a:rPr>
              <a:t>equipment.</a:t>
            </a:r>
            <a:r>
              <a:rPr sz="1071" spc="102" dirty="0">
                <a:latin typeface="Arial"/>
                <a:cs typeface="Arial"/>
              </a:rPr>
              <a:t> </a:t>
            </a:r>
            <a:r>
              <a:rPr sz="1071" spc="-24" dirty="0">
                <a:latin typeface="Arial"/>
                <a:cs typeface="Arial"/>
              </a:rPr>
              <a:t>The</a:t>
            </a:r>
            <a:endParaRPr sz="1071" dirty="0">
              <a:latin typeface="Arial"/>
              <a:cs typeface="Arial"/>
            </a:endParaRPr>
          </a:p>
          <a:p>
            <a:pPr marL="457017" marR="4947" algn="just">
              <a:lnSpc>
                <a:spcPct val="143700"/>
              </a:lnSpc>
              <a:spcBef>
                <a:spcPts val="5"/>
              </a:spcBef>
            </a:pPr>
            <a:r>
              <a:rPr sz="1071" dirty="0">
                <a:latin typeface="Arial"/>
                <a:cs typeface="Arial"/>
              </a:rPr>
              <a:t>refrigerant</a:t>
            </a:r>
            <a:r>
              <a:rPr sz="1071" spc="-19" dirty="0">
                <a:latin typeface="Arial"/>
                <a:cs typeface="Arial"/>
              </a:rPr>
              <a:t> </a:t>
            </a:r>
            <a:r>
              <a:rPr sz="1071" spc="-10" dirty="0">
                <a:latin typeface="Arial"/>
                <a:cs typeface="Arial"/>
              </a:rPr>
              <a:t>container</a:t>
            </a:r>
            <a:r>
              <a:rPr sz="1071" spc="-19" dirty="0">
                <a:latin typeface="Arial"/>
                <a:cs typeface="Arial"/>
              </a:rPr>
              <a:t> </a:t>
            </a:r>
            <a:r>
              <a:rPr sz="1071" spc="-10" dirty="0">
                <a:latin typeface="Arial"/>
                <a:cs typeface="Arial"/>
              </a:rPr>
              <a:t>specified</a:t>
            </a:r>
            <a:r>
              <a:rPr sz="1071" spc="-19"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recovery/recycling</a:t>
            </a:r>
            <a:r>
              <a:rPr sz="1071" spc="-19" dirty="0">
                <a:latin typeface="Arial"/>
                <a:cs typeface="Arial"/>
              </a:rPr>
              <a:t> </a:t>
            </a:r>
            <a:r>
              <a:rPr sz="1071" dirty="0">
                <a:latin typeface="Arial"/>
                <a:cs typeface="Arial"/>
              </a:rPr>
              <a:t>equipment</a:t>
            </a:r>
            <a:r>
              <a:rPr sz="1071" spc="-19" dirty="0">
                <a:latin typeface="Arial"/>
                <a:cs typeface="Arial"/>
              </a:rPr>
              <a:t> </a:t>
            </a:r>
            <a:r>
              <a:rPr sz="1071" dirty="0">
                <a:latin typeface="Arial"/>
                <a:cs typeface="Arial"/>
              </a:rPr>
              <a:t>manufacturer</a:t>
            </a:r>
            <a:r>
              <a:rPr sz="1071" spc="-15" dirty="0">
                <a:latin typeface="Arial"/>
                <a:cs typeface="Arial"/>
              </a:rPr>
              <a:t> </a:t>
            </a:r>
            <a:r>
              <a:rPr sz="1071" dirty="0">
                <a:latin typeface="Arial"/>
                <a:cs typeface="Arial"/>
              </a:rPr>
              <a:t>must</a:t>
            </a:r>
            <a:r>
              <a:rPr sz="1071" spc="-19" dirty="0">
                <a:latin typeface="Arial"/>
                <a:cs typeface="Arial"/>
              </a:rPr>
              <a:t> </a:t>
            </a:r>
            <a:r>
              <a:rPr sz="1071" spc="-24" dirty="0">
                <a:latin typeface="Arial"/>
                <a:cs typeface="Arial"/>
              </a:rPr>
              <a:t>be </a:t>
            </a:r>
            <a:r>
              <a:rPr sz="1071" spc="-10" dirty="0">
                <a:latin typeface="Arial"/>
                <a:cs typeface="Arial"/>
              </a:rPr>
              <a:t>used</a:t>
            </a:r>
            <a:r>
              <a:rPr sz="1071" spc="-44"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ensure</a:t>
            </a:r>
            <a:r>
              <a:rPr sz="1071" spc="-44" dirty="0">
                <a:latin typeface="Arial"/>
                <a:cs typeface="Arial"/>
              </a:rPr>
              <a:t> </a:t>
            </a:r>
            <a:r>
              <a:rPr sz="1071" dirty="0">
                <a:latin typeface="Arial"/>
                <a:cs typeface="Arial"/>
              </a:rPr>
              <a:t>that</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container</a:t>
            </a:r>
            <a:r>
              <a:rPr sz="1071" spc="-49" dirty="0">
                <a:latin typeface="Arial"/>
                <a:cs typeface="Arial"/>
              </a:rPr>
              <a:t> </a:t>
            </a:r>
            <a:r>
              <a:rPr sz="1071" spc="-10" dirty="0">
                <a:latin typeface="Arial"/>
                <a:cs typeface="Arial"/>
              </a:rPr>
              <a:t>has</a:t>
            </a:r>
            <a:r>
              <a:rPr sz="1071" spc="-44" dirty="0">
                <a:latin typeface="Arial"/>
                <a:cs typeface="Arial"/>
              </a:rPr>
              <a:t> </a:t>
            </a:r>
            <a:r>
              <a:rPr sz="1071" spc="-10" dirty="0">
                <a:latin typeface="Arial"/>
                <a:cs typeface="Arial"/>
              </a:rPr>
              <a:t>proper</a:t>
            </a:r>
            <a:r>
              <a:rPr sz="1071" spc="-49" dirty="0">
                <a:latin typeface="Arial"/>
                <a:cs typeface="Arial"/>
              </a:rPr>
              <a:t> </a:t>
            </a:r>
            <a:r>
              <a:rPr sz="1071" spc="-10" dirty="0">
                <a:latin typeface="Arial"/>
                <a:cs typeface="Arial"/>
              </a:rPr>
              <a:t>capacity</a:t>
            </a:r>
            <a:r>
              <a:rPr sz="1071" spc="-39" dirty="0">
                <a:latin typeface="Arial"/>
                <a:cs typeface="Arial"/>
              </a:rPr>
              <a:t> </a:t>
            </a:r>
            <a:r>
              <a:rPr sz="1071" spc="-10" dirty="0">
                <a:latin typeface="Arial"/>
                <a:cs typeface="Arial"/>
              </a:rPr>
              <a:t>and</a:t>
            </a:r>
            <a:r>
              <a:rPr sz="1071" spc="-44" dirty="0">
                <a:latin typeface="Arial"/>
                <a:cs typeface="Arial"/>
              </a:rPr>
              <a:t> </a:t>
            </a:r>
            <a:r>
              <a:rPr sz="1071" spc="-10" dirty="0">
                <a:latin typeface="Arial"/>
                <a:cs typeface="Arial"/>
              </a:rPr>
              <a:t>valving.</a:t>
            </a:r>
            <a:r>
              <a:rPr sz="1071" spc="-39" dirty="0">
                <a:latin typeface="Arial"/>
                <a:cs typeface="Arial"/>
              </a:rPr>
              <a:t> </a:t>
            </a:r>
            <a:r>
              <a:rPr sz="1071" spc="-10" dirty="0">
                <a:latin typeface="Arial"/>
                <a:cs typeface="Arial"/>
              </a:rPr>
              <a:t>An</a:t>
            </a:r>
            <a:r>
              <a:rPr sz="1071" spc="-44" dirty="0">
                <a:latin typeface="Arial"/>
                <a:cs typeface="Arial"/>
              </a:rPr>
              <a:t> </a:t>
            </a:r>
            <a:r>
              <a:rPr sz="1071" spc="-10" dirty="0">
                <a:latin typeface="Arial"/>
                <a:cs typeface="Arial"/>
              </a:rPr>
              <a:t>HFC-134a</a:t>
            </a:r>
            <a:r>
              <a:rPr sz="1071" spc="-44" dirty="0">
                <a:latin typeface="Arial"/>
                <a:cs typeface="Arial"/>
              </a:rPr>
              <a:t> </a:t>
            </a:r>
            <a:r>
              <a:rPr sz="1071" spc="-10" dirty="0">
                <a:latin typeface="Arial"/>
                <a:cs typeface="Arial"/>
              </a:rPr>
              <a:t>container </a:t>
            </a:r>
            <a:r>
              <a:rPr sz="1071" dirty="0">
                <a:latin typeface="Arial"/>
                <a:cs typeface="Arial"/>
              </a:rPr>
              <a:t>has</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Blue</a:t>
            </a:r>
            <a:r>
              <a:rPr sz="1071" spc="-19" dirty="0">
                <a:latin typeface="Arial"/>
                <a:cs typeface="Arial"/>
              </a:rPr>
              <a:t> </a:t>
            </a:r>
            <a:r>
              <a:rPr sz="1071" spc="-10" dirty="0">
                <a:latin typeface="Arial"/>
                <a:cs typeface="Arial"/>
              </a:rPr>
              <a:t>color.</a:t>
            </a:r>
            <a:endParaRPr sz="1071" dirty="0">
              <a:latin typeface="Arial"/>
              <a:cs typeface="Arial"/>
            </a:endParaRPr>
          </a:p>
          <a:p>
            <a:pPr marL="454543" marR="5566" lvl="3" indent="-220160" algn="just">
              <a:lnSpc>
                <a:spcPts val="1850"/>
              </a:lnSpc>
              <a:spcBef>
                <a:spcPts val="151"/>
              </a:spcBef>
              <a:buAutoNum type="alphaLcPeriod" startAt="4"/>
              <a:tabLst>
                <a:tab pos="457017" algn="l"/>
              </a:tabLst>
            </a:pPr>
            <a:r>
              <a:rPr sz="1071" dirty="0">
                <a:latin typeface="Arial"/>
                <a:cs typeface="Arial"/>
              </a:rPr>
              <a:t>When</a:t>
            </a:r>
            <a:r>
              <a:rPr sz="1071" spc="88" dirty="0">
                <a:latin typeface="Arial"/>
                <a:cs typeface="Arial"/>
              </a:rPr>
              <a:t> </a:t>
            </a:r>
            <a:r>
              <a:rPr sz="1071" dirty="0">
                <a:latin typeface="Arial"/>
                <a:cs typeface="Arial"/>
              </a:rPr>
              <a:t>recovering</a:t>
            </a:r>
            <a:r>
              <a:rPr sz="1071" spc="93" dirty="0">
                <a:latin typeface="Arial"/>
                <a:cs typeface="Arial"/>
              </a:rPr>
              <a:t> </a:t>
            </a:r>
            <a:r>
              <a:rPr sz="1071" dirty="0">
                <a:latin typeface="Arial"/>
                <a:cs typeface="Arial"/>
              </a:rPr>
              <a:t>refrigerant</a:t>
            </a:r>
            <a:r>
              <a:rPr sz="1071" spc="88" dirty="0">
                <a:latin typeface="Arial"/>
                <a:cs typeface="Arial"/>
              </a:rPr>
              <a:t> </a:t>
            </a:r>
            <a:r>
              <a:rPr sz="1071" dirty="0">
                <a:latin typeface="Arial"/>
                <a:cs typeface="Arial"/>
              </a:rPr>
              <a:t>in</a:t>
            </a:r>
            <a:r>
              <a:rPr sz="1071" spc="93" dirty="0">
                <a:latin typeface="Arial"/>
                <a:cs typeface="Arial"/>
              </a:rPr>
              <a:t> </a:t>
            </a:r>
            <a:r>
              <a:rPr sz="1071" dirty="0">
                <a:latin typeface="Arial"/>
                <a:cs typeface="Arial"/>
              </a:rPr>
              <a:t>a</a:t>
            </a:r>
            <a:r>
              <a:rPr sz="1071" spc="88" dirty="0">
                <a:latin typeface="Arial"/>
                <a:cs typeface="Arial"/>
              </a:rPr>
              <a:t> </a:t>
            </a:r>
            <a:r>
              <a:rPr sz="1071" dirty="0">
                <a:latin typeface="Arial"/>
                <a:cs typeface="Arial"/>
              </a:rPr>
              <a:t>recovery</a:t>
            </a:r>
            <a:r>
              <a:rPr sz="1071" spc="83" dirty="0">
                <a:latin typeface="Arial"/>
                <a:cs typeface="Arial"/>
              </a:rPr>
              <a:t> </a:t>
            </a:r>
            <a:r>
              <a:rPr sz="1071" dirty="0">
                <a:latin typeface="Arial"/>
                <a:cs typeface="Arial"/>
              </a:rPr>
              <a:t>container,</a:t>
            </a:r>
            <a:r>
              <a:rPr sz="1071" spc="93" dirty="0">
                <a:latin typeface="Arial"/>
                <a:cs typeface="Arial"/>
              </a:rPr>
              <a:t> </a:t>
            </a:r>
            <a:r>
              <a:rPr sz="1071" dirty="0">
                <a:latin typeface="Arial"/>
                <a:cs typeface="Arial"/>
              </a:rPr>
              <a:t>it</a:t>
            </a:r>
            <a:r>
              <a:rPr sz="1071" spc="83" dirty="0">
                <a:latin typeface="Arial"/>
                <a:cs typeface="Arial"/>
              </a:rPr>
              <a:t> </a:t>
            </a:r>
            <a:r>
              <a:rPr sz="1071" dirty="0">
                <a:latin typeface="Arial"/>
                <a:cs typeface="Arial"/>
              </a:rPr>
              <a:t>must</a:t>
            </a:r>
            <a:r>
              <a:rPr sz="1071" spc="93" dirty="0">
                <a:latin typeface="Arial"/>
                <a:cs typeface="Arial"/>
              </a:rPr>
              <a:t> </a:t>
            </a:r>
            <a:r>
              <a:rPr sz="1071" dirty="0">
                <a:latin typeface="Arial"/>
                <a:cs typeface="Arial"/>
              </a:rPr>
              <a:t>be</a:t>
            </a:r>
            <a:r>
              <a:rPr sz="1071" spc="93" dirty="0">
                <a:latin typeface="Arial"/>
                <a:cs typeface="Arial"/>
              </a:rPr>
              <a:t> </a:t>
            </a:r>
            <a:r>
              <a:rPr sz="1071" dirty="0">
                <a:latin typeface="Arial"/>
                <a:cs typeface="Arial"/>
              </a:rPr>
              <a:t>filled</a:t>
            </a:r>
            <a:r>
              <a:rPr sz="1071" spc="83" dirty="0">
                <a:latin typeface="Arial"/>
                <a:cs typeface="Arial"/>
              </a:rPr>
              <a:t> </a:t>
            </a:r>
            <a:r>
              <a:rPr sz="1071" dirty="0">
                <a:latin typeface="Arial"/>
                <a:cs typeface="Arial"/>
              </a:rPr>
              <a:t>not</a:t>
            </a:r>
            <a:r>
              <a:rPr sz="1071" spc="83" dirty="0">
                <a:latin typeface="Arial"/>
                <a:cs typeface="Arial"/>
              </a:rPr>
              <a:t> </a:t>
            </a:r>
            <a:r>
              <a:rPr sz="1071" dirty="0">
                <a:latin typeface="Arial"/>
                <a:cs typeface="Arial"/>
              </a:rPr>
              <a:t>more</a:t>
            </a:r>
            <a:r>
              <a:rPr sz="1071" spc="93" dirty="0">
                <a:latin typeface="Arial"/>
                <a:cs typeface="Arial"/>
              </a:rPr>
              <a:t> </a:t>
            </a:r>
            <a:r>
              <a:rPr sz="1071" dirty="0">
                <a:latin typeface="Arial"/>
                <a:cs typeface="Arial"/>
              </a:rPr>
              <a:t>than</a:t>
            </a:r>
            <a:r>
              <a:rPr sz="1071" spc="93" dirty="0">
                <a:latin typeface="Arial"/>
                <a:cs typeface="Arial"/>
              </a:rPr>
              <a:t> </a:t>
            </a:r>
            <a:r>
              <a:rPr sz="1071" spc="-24" dirty="0">
                <a:latin typeface="Arial"/>
                <a:cs typeface="Arial"/>
              </a:rPr>
              <a:t>60 	</a:t>
            </a:r>
            <a:r>
              <a:rPr sz="1071" dirty="0">
                <a:latin typeface="Arial"/>
                <a:cs typeface="Arial"/>
              </a:rPr>
              <a:t>percent</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their</a:t>
            </a:r>
            <a:r>
              <a:rPr sz="1071" spc="-15" dirty="0">
                <a:latin typeface="Arial"/>
                <a:cs typeface="Arial"/>
              </a:rPr>
              <a:t> </a:t>
            </a:r>
            <a:r>
              <a:rPr sz="1071" dirty="0">
                <a:latin typeface="Arial"/>
                <a:cs typeface="Arial"/>
              </a:rPr>
              <a:t>gross</a:t>
            </a:r>
            <a:r>
              <a:rPr sz="1071" spc="-19" dirty="0">
                <a:latin typeface="Arial"/>
                <a:cs typeface="Arial"/>
              </a:rPr>
              <a:t> </a:t>
            </a:r>
            <a:r>
              <a:rPr sz="1071" dirty="0">
                <a:latin typeface="Arial"/>
                <a:cs typeface="Arial"/>
              </a:rPr>
              <a:t>weight</a:t>
            </a:r>
            <a:r>
              <a:rPr sz="1071" spc="-15" dirty="0">
                <a:latin typeface="Arial"/>
                <a:cs typeface="Arial"/>
              </a:rPr>
              <a:t> </a:t>
            </a:r>
            <a:r>
              <a:rPr sz="1071" spc="-10" dirty="0">
                <a:latin typeface="Arial"/>
                <a:cs typeface="Arial"/>
              </a:rPr>
              <a:t>rating.</a:t>
            </a:r>
            <a:endParaRPr sz="1071" dirty="0">
              <a:latin typeface="Arial"/>
              <a:cs typeface="Arial"/>
            </a:endParaRPr>
          </a:p>
          <a:p>
            <a:pPr marL="454543" lvl="3" indent="-220160" algn="just">
              <a:spcBef>
                <a:spcPts val="409"/>
              </a:spcBef>
              <a:buAutoNum type="alphaLcPeriod" startAt="4"/>
              <a:tabLst>
                <a:tab pos="454543" algn="l"/>
              </a:tabLst>
            </a:pPr>
            <a:r>
              <a:rPr sz="1071" dirty="0">
                <a:latin typeface="Arial"/>
                <a:cs typeface="Arial"/>
              </a:rPr>
              <a:t>When</a:t>
            </a:r>
            <a:r>
              <a:rPr sz="1071" spc="5" dirty="0">
                <a:latin typeface="Arial"/>
                <a:cs typeface="Arial"/>
              </a:rPr>
              <a:t> </a:t>
            </a:r>
            <a:r>
              <a:rPr sz="1071" dirty="0">
                <a:latin typeface="Arial"/>
                <a:cs typeface="Arial"/>
              </a:rPr>
              <a:t>recovering</a:t>
            </a:r>
            <a:r>
              <a:rPr sz="1071" spc="5" dirty="0">
                <a:latin typeface="Arial"/>
                <a:cs typeface="Arial"/>
              </a:rPr>
              <a:t> </a:t>
            </a:r>
            <a:r>
              <a:rPr sz="1071" dirty="0">
                <a:latin typeface="Arial"/>
                <a:cs typeface="Arial"/>
              </a:rPr>
              <a:t>refrigerant</a:t>
            </a:r>
            <a:r>
              <a:rPr sz="1071" spc="5" dirty="0">
                <a:latin typeface="Arial"/>
                <a:cs typeface="Arial"/>
              </a:rPr>
              <a:t> </a:t>
            </a:r>
            <a:r>
              <a:rPr sz="1071" dirty="0">
                <a:latin typeface="Arial"/>
                <a:cs typeface="Arial"/>
              </a:rPr>
              <a:t>from an</a:t>
            </a:r>
            <a:r>
              <a:rPr sz="1071" spc="5" dirty="0">
                <a:latin typeface="Arial"/>
                <a:cs typeface="Arial"/>
              </a:rPr>
              <a:t> </a:t>
            </a:r>
            <a:r>
              <a:rPr sz="1071" dirty="0">
                <a:latin typeface="Arial"/>
                <a:cs typeface="Arial"/>
              </a:rPr>
              <a:t>AC system,</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technician</a:t>
            </a:r>
            <a:r>
              <a:rPr sz="1071" spc="5" dirty="0">
                <a:latin typeface="Arial"/>
                <a:cs typeface="Arial"/>
              </a:rPr>
              <a:t> </a:t>
            </a:r>
            <a:r>
              <a:rPr sz="1071" dirty="0">
                <a:latin typeface="Arial"/>
                <a:cs typeface="Arial"/>
              </a:rPr>
              <a:t>should</a:t>
            </a:r>
            <a:r>
              <a:rPr sz="1071" spc="5" dirty="0">
                <a:latin typeface="Arial"/>
                <a:cs typeface="Arial"/>
              </a:rPr>
              <a:t> </a:t>
            </a:r>
            <a:r>
              <a:rPr sz="1071" dirty="0">
                <a:latin typeface="Arial"/>
                <a:cs typeface="Arial"/>
              </a:rPr>
              <a:t>wait</a:t>
            </a:r>
            <a:r>
              <a:rPr sz="1071" spc="5" dirty="0">
                <a:latin typeface="Arial"/>
                <a:cs typeface="Arial"/>
              </a:rPr>
              <a:t> </a:t>
            </a:r>
            <a:r>
              <a:rPr sz="1071" dirty="0">
                <a:latin typeface="Arial"/>
                <a:cs typeface="Arial"/>
              </a:rPr>
              <a:t>for</a:t>
            </a:r>
            <a:r>
              <a:rPr sz="1071" spc="10" dirty="0">
                <a:latin typeface="Arial"/>
                <a:cs typeface="Arial"/>
              </a:rPr>
              <a:t> </a:t>
            </a:r>
            <a:r>
              <a:rPr sz="1071" dirty="0">
                <a:latin typeface="Arial"/>
                <a:cs typeface="Arial"/>
              </a:rPr>
              <a:t>at</a:t>
            </a:r>
            <a:r>
              <a:rPr sz="1071" spc="10" dirty="0">
                <a:latin typeface="Arial"/>
                <a:cs typeface="Arial"/>
              </a:rPr>
              <a:t> </a:t>
            </a:r>
            <a:r>
              <a:rPr sz="1071" dirty="0">
                <a:latin typeface="Arial"/>
                <a:cs typeface="Arial"/>
              </a:rPr>
              <a:t>least</a:t>
            </a:r>
            <a:r>
              <a:rPr sz="1071" spc="5" dirty="0">
                <a:latin typeface="Arial"/>
                <a:cs typeface="Arial"/>
              </a:rPr>
              <a:t> </a:t>
            </a:r>
            <a:r>
              <a:rPr sz="1071" spc="-49" dirty="0">
                <a:latin typeface="Arial"/>
                <a:cs typeface="Arial"/>
              </a:rPr>
              <a:t>5</a:t>
            </a:r>
            <a:endParaRPr sz="1071" dirty="0">
              <a:latin typeface="Arial"/>
              <a:cs typeface="Arial"/>
            </a:endParaRPr>
          </a:p>
          <a:p>
            <a:pPr marL="457017" marR="5566" algn="just">
              <a:lnSpc>
                <a:spcPct val="143700"/>
              </a:lnSpc>
            </a:pPr>
            <a:r>
              <a:rPr sz="1071" dirty="0">
                <a:latin typeface="Arial"/>
                <a:cs typeface="Arial"/>
              </a:rPr>
              <a:t>minutes</a:t>
            </a:r>
            <a:r>
              <a:rPr sz="1071" spc="-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watch</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gauges to</a:t>
            </a:r>
            <a:r>
              <a:rPr sz="1071" spc="-10" dirty="0">
                <a:latin typeface="Arial"/>
                <a:cs typeface="Arial"/>
              </a:rPr>
              <a:t> </a:t>
            </a:r>
            <a:r>
              <a:rPr sz="1071" dirty="0">
                <a:latin typeface="Arial"/>
                <a:cs typeface="Arial"/>
              </a:rPr>
              <a:t>check</a:t>
            </a:r>
            <a:r>
              <a:rPr sz="1071" spc="-5" dirty="0">
                <a:latin typeface="Arial"/>
                <a:cs typeface="Arial"/>
              </a:rPr>
              <a:t> </a:t>
            </a:r>
            <a:r>
              <a:rPr sz="1071" dirty="0">
                <a:latin typeface="Arial"/>
                <a:cs typeface="Arial"/>
              </a:rPr>
              <a:t>for</a:t>
            </a:r>
            <a:r>
              <a:rPr sz="1071" spc="-10" dirty="0">
                <a:latin typeface="Arial"/>
                <a:cs typeface="Arial"/>
              </a:rPr>
              <a:t> </a:t>
            </a:r>
            <a:r>
              <a:rPr sz="1071" dirty="0">
                <a:latin typeface="Arial"/>
                <a:cs typeface="Arial"/>
              </a:rPr>
              <a:t>residual</a:t>
            </a:r>
            <a:r>
              <a:rPr sz="1071" spc="-5" dirty="0">
                <a:latin typeface="Arial"/>
                <a:cs typeface="Arial"/>
              </a:rPr>
              <a:t> </a:t>
            </a:r>
            <a:r>
              <a:rPr sz="1071" dirty="0">
                <a:latin typeface="Arial"/>
                <a:cs typeface="Arial"/>
              </a:rPr>
              <a:t>pressure.</a:t>
            </a:r>
            <a:r>
              <a:rPr sz="1071" spc="-10" dirty="0">
                <a:latin typeface="Arial"/>
                <a:cs typeface="Arial"/>
              </a:rPr>
              <a:t> </a:t>
            </a:r>
            <a:r>
              <a:rPr sz="1071" dirty="0">
                <a:latin typeface="Arial"/>
                <a:cs typeface="Arial"/>
              </a:rPr>
              <a:t>If</a:t>
            </a:r>
            <a:r>
              <a:rPr sz="1071" spc="-10" dirty="0">
                <a:latin typeface="Arial"/>
                <a:cs typeface="Arial"/>
              </a:rPr>
              <a:t> </a:t>
            </a:r>
            <a:r>
              <a:rPr sz="1071" dirty="0">
                <a:latin typeface="Arial"/>
                <a:cs typeface="Arial"/>
              </a:rPr>
              <a:t>the</a:t>
            </a:r>
            <a:r>
              <a:rPr sz="1071" spc="-10" dirty="0">
                <a:latin typeface="Arial"/>
                <a:cs typeface="Arial"/>
              </a:rPr>
              <a:t> low-</a:t>
            </a:r>
            <a:r>
              <a:rPr sz="1071" dirty="0">
                <a:latin typeface="Arial"/>
                <a:cs typeface="Arial"/>
              </a:rPr>
              <a:t>side</a:t>
            </a:r>
            <a:r>
              <a:rPr sz="1071" spc="-5" dirty="0">
                <a:latin typeface="Arial"/>
                <a:cs typeface="Arial"/>
              </a:rPr>
              <a:t> </a:t>
            </a:r>
            <a:r>
              <a:rPr sz="1071" dirty="0">
                <a:latin typeface="Arial"/>
                <a:cs typeface="Arial"/>
              </a:rPr>
              <a:t>gauge</a:t>
            </a:r>
            <a:r>
              <a:rPr sz="1071" spc="-10" dirty="0">
                <a:latin typeface="Arial"/>
                <a:cs typeface="Arial"/>
              </a:rPr>
              <a:t> rises </a:t>
            </a:r>
            <a:r>
              <a:rPr sz="1071" dirty="0">
                <a:latin typeface="Arial"/>
                <a:cs typeface="Arial"/>
              </a:rPr>
              <a:t>above</a:t>
            </a:r>
            <a:r>
              <a:rPr sz="1071" spc="-34" dirty="0">
                <a:latin typeface="Arial"/>
                <a:cs typeface="Arial"/>
              </a:rPr>
              <a:t> </a:t>
            </a:r>
            <a:r>
              <a:rPr sz="1071" dirty="0">
                <a:latin typeface="Arial"/>
                <a:cs typeface="Arial"/>
              </a:rPr>
              <a:t>0</a:t>
            </a:r>
            <a:r>
              <a:rPr sz="1071" spc="-34" dirty="0">
                <a:latin typeface="Arial"/>
                <a:cs typeface="Arial"/>
              </a:rPr>
              <a:t> </a:t>
            </a:r>
            <a:r>
              <a:rPr sz="1071" dirty="0">
                <a:latin typeface="Arial"/>
                <a:cs typeface="Arial"/>
              </a:rPr>
              <a:t>psi,</a:t>
            </a:r>
            <a:r>
              <a:rPr sz="1071" spc="-39" dirty="0">
                <a:latin typeface="Arial"/>
                <a:cs typeface="Arial"/>
              </a:rPr>
              <a:t> </a:t>
            </a:r>
            <a:r>
              <a:rPr sz="1071" dirty="0">
                <a:latin typeface="Arial"/>
                <a:cs typeface="Arial"/>
              </a:rPr>
              <a:t>there</a:t>
            </a:r>
            <a:r>
              <a:rPr sz="1071" spc="-29"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still</a:t>
            </a:r>
            <a:r>
              <a:rPr sz="1071" spc="-39" dirty="0">
                <a:latin typeface="Arial"/>
                <a:cs typeface="Arial"/>
              </a:rPr>
              <a:t> </a:t>
            </a:r>
            <a:r>
              <a:rPr sz="1071" dirty="0">
                <a:latin typeface="Arial"/>
                <a:cs typeface="Arial"/>
              </a:rPr>
              <a:t>some</a:t>
            </a:r>
            <a:r>
              <a:rPr sz="1071" spc="-29"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remaining</a:t>
            </a:r>
            <a:r>
              <a:rPr sz="1071" spc="-34"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system.</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system</a:t>
            </a:r>
            <a:r>
              <a:rPr sz="1071" spc="-34" dirty="0">
                <a:latin typeface="Arial"/>
                <a:cs typeface="Arial"/>
              </a:rPr>
              <a:t> </a:t>
            </a:r>
            <a:r>
              <a:rPr sz="1071" dirty="0">
                <a:latin typeface="Arial"/>
                <a:cs typeface="Arial"/>
              </a:rPr>
              <a:t>should</a:t>
            </a:r>
            <a:r>
              <a:rPr sz="1071" spc="-34" dirty="0">
                <a:latin typeface="Arial"/>
                <a:cs typeface="Arial"/>
              </a:rPr>
              <a:t> </a:t>
            </a:r>
            <a:r>
              <a:rPr sz="1071" spc="-24" dirty="0">
                <a:latin typeface="Arial"/>
                <a:cs typeface="Arial"/>
              </a:rPr>
              <a:t>be </a:t>
            </a:r>
            <a:r>
              <a:rPr sz="1071" dirty="0">
                <a:latin typeface="Arial"/>
                <a:cs typeface="Arial"/>
              </a:rPr>
              <a:t>evacuated</a:t>
            </a:r>
            <a:r>
              <a:rPr sz="1071" spc="-19" dirty="0">
                <a:latin typeface="Arial"/>
                <a:cs typeface="Arial"/>
              </a:rPr>
              <a:t> </a:t>
            </a:r>
            <a:r>
              <a:rPr sz="1071" dirty="0">
                <a:latin typeface="Arial"/>
                <a:cs typeface="Arial"/>
              </a:rPr>
              <a:t>until</a:t>
            </a:r>
            <a:r>
              <a:rPr sz="1071" spc="-19" dirty="0">
                <a:latin typeface="Arial"/>
                <a:cs typeface="Arial"/>
              </a:rPr>
              <a:t> </a:t>
            </a:r>
            <a:r>
              <a:rPr sz="1071" dirty="0">
                <a:latin typeface="Arial"/>
                <a:cs typeface="Arial"/>
              </a:rPr>
              <a:t>there</a:t>
            </a:r>
            <a:r>
              <a:rPr sz="1071" spc="-15"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no</a:t>
            </a:r>
            <a:r>
              <a:rPr sz="1071" spc="-15" dirty="0">
                <a:latin typeface="Arial"/>
                <a:cs typeface="Arial"/>
              </a:rPr>
              <a:t> </a:t>
            </a:r>
            <a:r>
              <a:rPr sz="1071" dirty="0">
                <a:latin typeface="Arial"/>
                <a:cs typeface="Arial"/>
              </a:rPr>
              <a:t>pressure</a:t>
            </a:r>
            <a:r>
              <a:rPr sz="1071" spc="-24" dirty="0">
                <a:latin typeface="Arial"/>
                <a:cs typeface="Arial"/>
              </a:rPr>
              <a:t> </a:t>
            </a:r>
            <a:r>
              <a:rPr sz="1071" dirty="0">
                <a:latin typeface="Arial"/>
                <a:cs typeface="Arial"/>
              </a:rPr>
              <a:t>left</a:t>
            </a:r>
            <a:r>
              <a:rPr sz="1071" spc="-19"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system.</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70</a:t>
            </a:r>
          </a:p>
        </p:txBody>
      </p:sp>
      <p:sp>
        <p:nvSpPr>
          <p:cNvPr id="7" name="object 3">
            <a:extLst>
              <a:ext uri="{FF2B5EF4-FFF2-40B4-BE49-F238E27FC236}">
                <a16:creationId xmlns:a16="http://schemas.microsoft.com/office/drawing/2014/main" id="{0AECACD2-D755-8E03-2374-476E37FE7B9F}"/>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037" y="888954"/>
            <a:ext cx="5813566" cy="7245777"/>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457017" marR="5566" indent="-222634" algn="just">
              <a:lnSpc>
                <a:spcPct val="143700"/>
              </a:lnSpc>
            </a:pPr>
            <a:r>
              <a:rPr sz="1071" dirty="0">
                <a:latin typeface="Arial"/>
                <a:cs typeface="Arial"/>
              </a:rPr>
              <a:t>f.</a:t>
            </a:r>
            <a:r>
              <a:rPr sz="1071" spc="307" dirty="0">
                <a:latin typeface="Arial"/>
                <a:cs typeface="Arial"/>
              </a:rPr>
              <a:t>  </a:t>
            </a:r>
            <a:r>
              <a:rPr sz="1071" dirty="0">
                <a:latin typeface="Arial"/>
                <a:cs typeface="Arial"/>
              </a:rPr>
              <a:t>If</a:t>
            </a:r>
            <a:r>
              <a:rPr sz="1071" spc="-29"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moisture</a:t>
            </a:r>
            <a:r>
              <a:rPr sz="1071" spc="-29" dirty="0">
                <a:latin typeface="Arial"/>
                <a:cs typeface="Arial"/>
              </a:rPr>
              <a:t> </a:t>
            </a:r>
            <a:r>
              <a:rPr sz="1071" spc="-10" dirty="0">
                <a:latin typeface="Arial"/>
                <a:cs typeface="Arial"/>
              </a:rPr>
              <a:t>warning</a:t>
            </a:r>
            <a:r>
              <a:rPr sz="1071" spc="-29" dirty="0">
                <a:latin typeface="Arial"/>
                <a:cs typeface="Arial"/>
              </a:rPr>
              <a:t> </a:t>
            </a:r>
            <a:r>
              <a:rPr sz="1071" dirty="0">
                <a:latin typeface="Arial"/>
                <a:cs typeface="Arial"/>
              </a:rPr>
              <a:t>light</a:t>
            </a:r>
            <a:r>
              <a:rPr sz="1071" spc="-29" dirty="0">
                <a:latin typeface="Arial"/>
                <a:cs typeface="Arial"/>
              </a:rPr>
              <a:t> </a:t>
            </a:r>
            <a:r>
              <a:rPr sz="1071" dirty="0">
                <a:latin typeface="Arial"/>
                <a:cs typeface="Arial"/>
              </a:rPr>
              <a:t>is</a:t>
            </a:r>
            <a:r>
              <a:rPr sz="1071" spc="-29" dirty="0">
                <a:latin typeface="Arial"/>
                <a:cs typeface="Arial"/>
              </a:rPr>
              <a:t> </a:t>
            </a:r>
            <a:r>
              <a:rPr sz="1071" spc="-10" dirty="0">
                <a:latin typeface="Arial"/>
                <a:cs typeface="Arial"/>
              </a:rPr>
              <a:t>yellow</a:t>
            </a:r>
            <a:r>
              <a:rPr sz="1071" spc="-29" dirty="0">
                <a:latin typeface="Arial"/>
                <a:cs typeface="Arial"/>
              </a:rPr>
              <a:t> </a:t>
            </a:r>
            <a:r>
              <a:rPr sz="1071" spc="-10" dirty="0">
                <a:latin typeface="Arial"/>
                <a:cs typeface="Arial"/>
              </a:rPr>
              <a:t>during</a:t>
            </a:r>
            <a:r>
              <a:rPr sz="1071" spc="-2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recycling</a:t>
            </a:r>
            <a:r>
              <a:rPr sz="1071" spc="-29" dirty="0">
                <a:latin typeface="Arial"/>
                <a:cs typeface="Arial"/>
              </a:rPr>
              <a:t> </a:t>
            </a:r>
            <a:r>
              <a:rPr sz="1071" spc="-10" dirty="0">
                <a:latin typeface="Arial"/>
                <a:cs typeface="Arial"/>
              </a:rPr>
              <a:t>process,</a:t>
            </a:r>
            <a:r>
              <a:rPr sz="1071" spc="-39"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refrigerant</a:t>
            </a:r>
            <a:r>
              <a:rPr sz="1071" spc="-29" dirty="0">
                <a:latin typeface="Arial"/>
                <a:cs typeface="Arial"/>
              </a:rPr>
              <a:t> </a:t>
            </a:r>
            <a:r>
              <a:rPr sz="1071" spc="-10" dirty="0">
                <a:latin typeface="Arial"/>
                <a:cs typeface="Arial"/>
              </a:rPr>
              <a:t>contains excessive</a:t>
            </a:r>
            <a:r>
              <a:rPr sz="1071" spc="-29" dirty="0">
                <a:latin typeface="Arial"/>
                <a:cs typeface="Arial"/>
              </a:rPr>
              <a:t> </a:t>
            </a:r>
            <a:r>
              <a:rPr sz="1071" dirty="0">
                <a:latin typeface="Arial"/>
                <a:cs typeface="Arial"/>
              </a:rPr>
              <a:t>moisture</a:t>
            </a:r>
            <a:r>
              <a:rPr sz="1071" spc="-2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filter/dryer</a:t>
            </a:r>
            <a:r>
              <a:rPr sz="1071" spc="-24" dirty="0">
                <a:latin typeface="Arial"/>
                <a:cs typeface="Arial"/>
              </a:rPr>
              <a:t> </a:t>
            </a:r>
            <a:r>
              <a:rPr sz="1071" dirty="0">
                <a:latin typeface="Arial"/>
                <a:cs typeface="Arial"/>
              </a:rPr>
              <a:t>cartridge</a:t>
            </a:r>
            <a:r>
              <a:rPr sz="1071" spc="-2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recovery/recycling</a:t>
            </a:r>
            <a:r>
              <a:rPr sz="1071" spc="-29" dirty="0">
                <a:latin typeface="Arial"/>
                <a:cs typeface="Arial"/>
              </a:rPr>
              <a:t> </a:t>
            </a:r>
            <a:r>
              <a:rPr sz="1071" dirty="0">
                <a:latin typeface="Arial"/>
                <a:cs typeface="Arial"/>
              </a:rPr>
              <a:t>equipment</a:t>
            </a:r>
            <a:r>
              <a:rPr sz="1071" spc="-19" dirty="0">
                <a:latin typeface="Arial"/>
                <a:cs typeface="Arial"/>
              </a:rPr>
              <a:t> must </a:t>
            </a:r>
            <a:r>
              <a:rPr sz="1071" dirty="0">
                <a:latin typeface="Arial"/>
                <a:cs typeface="Arial"/>
              </a:rPr>
              <a:t>be</a:t>
            </a:r>
            <a:r>
              <a:rPr sz="1071" spc="-15" dirty="0">
                <a:latin typeface="Arial"/>
                <a:cs typeface="Arial"/>
              </a:rPr>
              <a:t> </a:t>
            </a:r>
            <a:r>
              <a:rPr sz="1071" spc="-10" dirty="0">
                <a:latin typeface="Arial"/>
                <a:cs typeface="Arial"/>
              </a:rPr>
              <a:t>changed.</a:t>
            </a:r>
            <a:endParaRPr sz="1071" dirty="0">
              <a:latin typeface="Arial"/>
              <a:cs typeface="Arial"/>
            </a:endParaRPr>
          </a:p>
          <a:p>
            <a:pPr marL="453925" lvl="2" indent="-441557" algn="just">
              <a:spcBef>
                <a:spcPts val="1154"/>
              </a:spcBef>
              <a:buFont typeface="Arial"/>
              <a:buAutoNum type="arabicPeriod" startAt="3"/>
              <a:tabLst>
                <a:tab pos="453925" algn="l"/>
              </a:tabLst>
            </a:pPr>
            <a:r>
              <a:rPr sz="1071" b="1" dirty="0">
                <a:latin typeface="Arial"/>
                <a:cs typeface="Arial"/>
              </a:rPr>
              <a:t>Section</a:t>
            </a:r>
            <a:r>
              <a:rPr sz="1071" b="1" spc="-44" dirty="0">
                <a:latin typeface="Arial"/>
                <a:cs typeface="Arial"/>
              </a:rPr>
              <a:t> </a:t>
            </a:r>
            <a:r>
              <a:rPr sz="1071" b="1" dirty="0">
                <a:latin typeface="Arial"/>
                <a:cs typeface="Arial"/>
              </a:rPr>
              <a:t>609</a:t>
            </a:r>
            <a:r>
              <a:rPr sz="1071" b="1" spc="-44" dirty="0">
                <a:latin typeface="Arial"/>
                <a:cs typeface="Arial"/>
              </a:rPr>
              <a:t> </a:t>
            </a:r>
            <a:r>
              <a:rPr sz="1071" b="1" dirty="0">
                <a:latin typeface="Arial"/>
                <a:cs typeface="Arial"/>
              </a:rPr>
              <a:t>Regulatory</a:t>
            </a:r>
            <a:r>
              <a:rPr sz="1071" b="1" spc="-44" dirty="0">
                <a:latin typeface="Arial"/>
                <a:cs typeface="Arial"/>
              </a:rPr>
              <a:t> </a:t>
            </a:r>
            <a:r>
              <a:rPr sz="1071" b="1" spc="-10" dirty="0">
                <a:latin typeface="Arial"/>
                <a:cs typeface="Arial"/>
              </a:rPr>
              <a:t>History</a:t>
            </a:r>
            <a:endParaRPr sz="1071" dirty="0">
              <a:latin typeface="Arial"/>
              <a:cs typeface="Arial"/>
            </a:endParaRPr>
          </a:p>
          <a:p>
            <a:pPr marL="12369" marR="4947" indent="-618" algn="just">
              <a:lnSpc>
                <a:spcPct val="143700"/>
              </a:lnSpc>
              <a:spcBef>
                <a:spcPts val="584"/>
              </a:spcBef>
            </a:pPr>
            <a:r>
              <a:rPr sz="1071" dirty="0">
                <a:latin typeface="Arial"/>
                <a:cs typeface="Arial"/>
              </a:rPr>
              <a:t>In</a:t>
            </a:r>
            <a:r>
              <a:rPr sz="1071" spc="73" dirty="0">
                <a:latin typeface="Arial"/>
                <a:cs typeface="Arial"/>
              </a:rPr>
              <a:t> </a:t>
            </a:r>
            <a:r>
              <a:rPr sz="1071" dirty="0">
                <a:latin typeface="Arial"/>
                <a:cs typeface="Arial"/>
              </a:rPr>
              <a:t>March</a:t>
            </a:r>
            <a:r>
              <a:rPr sz="1071" spc="73" dirty="0">
                <a:latin typeface="Arial"/>
                <a:cs typeface="Arial"/>
              </a:rPr>
              <a:t> </a:t>
            </a:r>
            <a:r>
              <a:rPr sz="1071" dirty="0">
                <a:latin typeface="Arial"/>
                <a:cs typeface="Arial"/>
              </a:rPr>
              <a:t>1996,</a:t>
            </a:r>
            <a:r>
              <a:rPr sz="1071" spc="73" dirty="0">
                <a:latin typeface="Arial"/>
                <a:cs typeface="Arial"/>
              </a:rPr>
              <a:t> </a:t>
            </a:r>
            <a:r>
              <a:rPr sz="1071" dirty="0">
                <a:latin typeface="Arial"/>
                <a:cs typeface="Arial"/>
              </a:rPr>
              <a:t>EPA</a:t>
            </a:r>
            <a:r>
              <a:rPr sz="1071" spc="78" dirty="0">
                <a:latin typeface="Arial"/>
                <a:cs typeface="Arial"/>
              </a:rPr>
              <a:t> </a:t>
            </a:r>
            <a:r>
              <a:rPr sz="1071" dirty="0">
                <a:latin typeface="Arial"/>
                <a:cs typeface="Arial"/>
              </a:rPr>
              <a:t>proposed</a:t>
            </a:r>
            <a:r>
              <a:rPr sz="1071" spc="73" dirty="0">
                <a:latin typeface="Arial"/>
                <a:cs typeface="Arial"/>
              </a:rPr>
              <a:t> </a:t>
            </a:r>
            <a:r>
              <a:rPr sz="1071" dirty="0">
                <a:latin typeface="Arial"/>
                <a:cs typeface="Arial"/>
              </a:rPr>
              <a:t>a</a:t>
            </a:r>
            <a:r>
              <a:rPr sz="1071" spc="73" dirty="0">
                <a:latin typeface="Arial"/>
                <a:cs typeface="Arial"/>
              </a:rPr>
              <a:t> </a:t>
            </a:r>
            <a:r>
              <a:rPr sz="1071" dirty="0">
                <a:latin typeface="Arial"/>
                <a:cs typeface="Arial"/>
              </a:rPr>
              <a:t>rule</a:t>
            </a:r>
            <a:r>
              <a:rPr sz="1071" spc="73" dirty="0">
                <a:latin typeface="Arial"/>
                <a:cs typeface="Arial"/>
              </a:rPr>
              <a:t> </a:t>
            </a:r>
            <a:r>
              <a:rPr sz="1071" dirty="0">
                <a:latin typeface="Arial"/>
                <a:cs typeface="Arial"/>
              </a:rPr>
              <a:t>to</a:t>
            </a:r>
            <a:r>
              <a:rPr sz="1071" spc="78" dirty="0">
                <a:latin typeface="Arial"/>
                <a:cs typeface="Arial"/>
              </a:rPr>
              <a:t> </a:t>
            </a:r>
            <a:r>
              <a:rPr sz="1071" dirty="0">
                <a:latin typeface="Arial"/>
                <a:cs typeface="Arial"/>
              </a:rPr>
              <a:t>require</a:t>
            </a:r>
            <a:r>
              <a:rPr sz="1071" spc="68"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recycling</a:t>
            </a:r>
            <a:r>
              <a:rPr sz="1071" spc="78" dirty="0">
                <a:latin typeface="Arial"/>
                <a:cs typeface="Arial"/>
              </a:rPr>
              <a:t> </a:t>
            </a:r>
            <a:r>
              <a:rPr sz="1071" dirty="0">
                <a:latin typeface="Arial"/>
                <a:cs typeface="Arial"/>
              </a:rPr>
              <a:t>of</a:t>
            </a:r>
            <a:r>
              <a:rPr sz="1071" spc="73" dirty="0">
                <a:latin typeface="Arial"/>
                <a:cs typeface="Arial"/>
              </a:rPr>
              <a:t> </a:t>
            </a:r>
            <a:r>
              <a:rPr sz="1071" spc="-10" dirty="0">
                <a:latin typeface="Arial"/>
                <a:cs typeface="Arial"/>
              </a:rPr>
              <a:t>HFC-</a:t>
            </a:r>
            <a:r>
              <a:rPr sz="1071" dirty="0">
                <a:latin typeface="Arial"/>
                <a:cs typeface="Arial"/>
              </a:rPr>
              <a:t>134a.</a:t>
            </a:r>
            <a:r>
              <a:rPr sz="1071" spc="73"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rule</a:t>
            </a:r>
            <a:r>
              <a:rPr sz="1071" spc="78" dirty="0">
                <a:latin typeface="Arial"/>
                <a:cs typeface="Arial"/>
              </a:rPr>
              <a:t> </a:t>
            </a:r>
            <a:r>
              <a:rPr sz="1071" spc="-10" dirty="0">
                <a:latin typeface="Arial"/>
                <a:cs typeface="Arial"/>
              </a:rPr>
              <a:t>proposed </a:t>
            </a:r>
            <a:r>
              <a:rPr sz="1071" dirty="0">
                <a:latin typeface="Arial"/>
                <a:cs typeface="Arial"/>
              </a:rPr>
              <a:t>standards</a:t>
            </a:r>
            <a:r>
              <a:rPr sz="1071" spc="209" dirty="0">
                <a:latin typeface="Arial"/>
                <a:cs typeface="Arial"/>
              </a:rPr>
              <a:t> </a:t>
            </a:r>
            <a:r>
              <a:rPr sz="1071" dirty="0">
                <a:latin typeface="Arial"/>
                <a:cs typeface="Arial"/>
              </a:rPr>
              <a:t>for</a:t>
            </a:r>
            <a:r>
              <a:rPr sz="1071" spc="209" dirty="0">
                <a:latin typeface="Arial"/>
                <a:cs typeface="Arial"/>
              </a:rPr>
              <a:t> </a:t>
            </a:r>
            <a:r>
              <a:rPr sz="1071" spc="-10" dirty="0">
                <a:latin typeface="Arial"/>
                <a:cs typeface="Arial"/>
              </a:rPr>
              <a:t>recover-</a:t>
            </a:r>
            <a:r>
              <a:rPr sz="1071" dirty="0">
                <a:latin typeface="Arial"/>
                <a:cs typeface="Arial"/>
              </a:rPr>
              <a:t>only</a:t>
            </a:r>
            <a:r>
              <a:rPr sz="1071" spc="209" dirty="0">
                <a:latin typeface="Arial"/>
                <a:cs typeface="Arial"/>
              </a:rPr>
              <a:t> </a:t>
            </a:r>
            <a:r>
              <a:rPr sz="1071" dirty="0">
                <a:latin typeface="Arial"/>
                <a:cs typeface="Arial"/>
              </a:rPr>
              <a:t>and</a:t>
            </a:r>
            <a:r>
              <a:rPr sz="1071" spc="214" dirty="0">
                <a:latin typeface="Arial"/>
                <a:cs typeface="Arial"/>
              </a:rPr>
              <a:t> </a:t>
            </a:r>
            <a:r>
              <a:rPr sz="1071" dirty="0">
                <a:latin typeface="Arial"/>
                <a:cs typeface="Arial"/>
              </a:rPr>
              <a:t>recover/recycle</a:t>
            </a:r>
            <a:r>
              <a:rPr sz="1071" spc="214" dirty="0">
                <a:latin typeface="Arial"/>
                <a:cs typeface="Arial"/>
              </a:rPr>
              <a:t> </a:t>
            </a:r>
            <a:r>
              <a:rPr sz="1071" dirty="0">
                <a:latin typeface="Arial"/>
                <a:cs typeface="Arial"/>
              </a:rPr>
              <a:t>equipment</a:t>
            </a:r>
            <a:r>
              <a:rPr sz="1071" spc="209" dirty="0">
                <a:latin typeface="Arial"/>
                <a:cs typeface="Arial"/>
              </a:rPr>
              <a:t> </a:t>
            </a:r>
            <a:r>
              <a:rPr sz="1071" dirty="0">
                <a:latin typeface="Arial"/>
                <a:cs typeface="Arial"/>
              </a:rPr>
              <a:t>and</a:t>
            </a:r>
            <a:r>
              <a:rPr sz="1071" spc="214" dirty="0">
                <a:latin typeface="Arial"/>
                <a:cs typeface="Arial"/>
              </a:rPr>
              <a:t> </a:t>
            </a:r>
            <a:r>
              <a:rPr sz="1071" dirty="0">
                <a:latin typeface="Arial"/>
                <a:cs typeface="Arial"/>
              </a:rPr>
              <a:t>rules</a:t>
            </a:r>
            <a:r>
              <a:rPr sz="1071" spc="209" dirty="0">
                <a:latin typeface="Arial"/>
                <a:cs typeface="Arial"/>
              </a:rPr>
              <a:t> </a:t>
            </a:r>
            <a:r>
              <a:rPr sz="1071" dirty="0">
                <a:latin typeface="Arial"/>
                <a:cs typeface="Arial"/>
              </a:rPr>
              <a:t>for</a:t>
            </a:r>
            <a:r>
              <a:rPr sz="1071" spc="205" dirty="0">
                <a:latin typeface="Arial"/>
                <a:cs typeface="Arial"/>
              </a:rPr>
              <a:t> </a:t>
            </a:r>
            <a:r>
              <a:rPr sz="1071" dirty="0">
                <a:latin typeface="Arial"/>
                <a:cs typeface="Arial"/>
              </a:rPr>
              <a:t>training</a:t>
            </a:r>
            <a:r>
              <a:rPr sz="1071" spc="214" dirty="0">
                <a:latin typeface="Arial"/>
                <a:cs typeface="Arial"/>
              </a:rPr>
              <a:t> </a:t>
            </a:r>
            <a:r>
              <a:rPr sz="1071" dirty="0">
                <a:latin typeface="Arial"/>
                <a:cs typeface="Arial"/>
              </a:rPr>
              <a:t>and</a:t>
            </a:r>
            <a:r>
              <a:rPr sz="1071" spc="214" dirty="0">
                <a:latin typeface="Arial"/>
                <a:cs typeface="Arial"/>
              </a:rPr>
              <a:t> </a:t>
            </a:r>
            <a:r>
              <a:rPr sz="1071" spc="-10" dirty="0">
                <a:latin typeface="Arial"/>
                <a:cs typeface="Arial"/>
              </a:rPr>
              <a:t>testing </a:t>
            </a:r>
            <a:r>
              <a:rPr sz="1071" dirty="0">
                <a:latin typeface="Arial"/>
                <a:cs typeface="Arial"/>
              </a:rPr>
              <a:t>technicians</a:t>
            </a:r>
            <a:r>
              <a:rPr sz="1071" spc="209" dirty="0">
                <a:latin typeface="Arial"/>
                <a:cs typeface="Arial"/>
              </a:rPr>
              <a:t> </a:t>
            </a:r>
            <a:r>
              <a:rPr sz="1071" dirty="0">
                <a:latin typeface="Arial"/>
                <a:cs typeface="Arial"/>
              </a:rPr>
              <a:t>to</a:t>
            </a:r>
            <a:r>
              <a:rPr sz="1071" spc="214" dirty="0">
                <a:latin typeface="Arial"/>
                <a:cs typeface="Arial"/>
              </a:rPr>
              <a:t> </a:t>
            </a:r>
            <a:r>
              <a:rPr sz="1071" dirty="0">
                <a:latin typeface="Arial"/>
                <a:cs typeface="Arial"/>
              </a:rPr>
              <a:t>handle</a:t>
            </a:r>
            <a:r>
              <a:rPr sz="1071" spc="219" dirty="0">
                <a:latin typeface="Arial"/>
                <a:cs typeface="Arial"/>
              </a:rPr>
              <a:t> </a:t>
            </a:r>
            <a:r>
              <a:rPr sz="1071" dirty="0">
                <a:latin typeface="Arial"/>
                <a:cs typeface="Arial"/>
              </a:rPr>
              <a:t>this</a:t>
            </a:r>
            <a:r>
              <a:rPr sz="1071" spc="214" dirty="0">
                <a:latin typeface="Arial"/>
                <a:cs typeface="Arial"/>
              </a:rPr>
              <a:t> </a:t>
            </a:r>
            <a:r>
              <a:rPr sz="1071" dirty="0">
                <a:latin typeface="Arial"/>
                <a:cs typeface="Arial"/>
              </a:rPr>
              <a:t>equipment.</a:t>
            </a:r>
            <a:r>
              <a:rPr sz="1071" spc="214" dirty="0">
                <a:latin typeface="Arial"/>
                <a:cs typeface="Arial"/>
              </a:rPr>
              <a:t> </a:t>
            </a:r>
            <a:r>
              <a:rPr sz="1071" dirty="0">
                <a:latin typeface="Arial"/>
                <a:cs typeface="Arial"/>
              </a:rPr>
              <a:t>EPA</a:t>
            </a:r>
            <a:r>
              <a:rPr sz="1071" spc="214" dirty="0">
                <a:latin typeface="Arial"/>
                <a:cs typeface="Arial"/>
              </a:rPr>
              <a:t> </a:t>
            </a:r>
            <a:r>
              <a:rPr sz="1071" dirty="0">
                <a:latin typeface="Arial"/>
                <a:cs typeface="Arial"/>
              </a:rPr>
              <a:t>requested</a:t>
            </a:r>
            <a:r>
              <a:rPr sz="1071" spc="219" dirty="0">
                <a:latin typeface="Arial"/>
                <a:cs typeface="Arial"/>
              </a:rPr>
              <a:t> </a:t>
            </a:r>
            <a:r>
              <a:rPr sz="1071" dirty="0">
                <a:latin typeface="Arial"/>
                <a:cs typeface="Arial"/>
              </a:rPr>
              <a:t>comments</a:t>
            </a:r>
            <a:r>
              <a:rPr sz="1071" spc="214" dirty="0">
                <a:latin typeface="Arial"/>
                <a:cs typeface="Arial"/>
              </a:rPr>
              <a:t> </a:t>
            </a:r>
            <a:r>
              <a:rPr sz="1071" dirty="0">
                <a:latin typeface="Arial"/>
                <a:cs typeface="Arial"/>
              </a:rPr>
              <a:t>from</a:t>
            </a:r>
            <a:r>
              <a:rPr sz="1071" spc="209" dirty="0">
                <a:latin typeface="Arial"/>
                <a:cs typeface="Arial"/>
              </a:rPr>
              <a:t> </a:t>
            </a:r>
            <a:r>
              <a:rPr sz="1071" dirty="0">
                <a:latin typeface="Arial"/>
                <a:cs typeface="Arial"/>
              </a:rPr>
              <a:t>the</a:t>
            </a:r>
            <a:r>
              <a:rPr sz="1071" spc="219" dirty="0">
                <a:latin typeface="Arial"/>
                <a:cs typeface="Arial"/>
              </a:rPr>
              <a:t> </a:t>
            </a:r>
            <a:r>
              <a:rPr sz="1071" dirty="0">
                <a:latin typeface="Arial"/>
                <a:cs typeface="Arial"/>
              </a:rPr>
              <a:t>public</a:t>
            </a:r>
            <a:r>
              <a:rPr sz="1071" spc="214" dirty="0">
                <a:latin typeface="Arial"/>
                <a:cs typeface="Arial"/>
              </a:rPr>
              <a:t> </a:t>
            </a:r>
            <a:r>
              <a:rPr sz="1071" dirty="0">
                <a:latin typeface="Arial"/>
                <a:cs typeface="Arial"/>
              </a:rPr>
              <a:t>about</a:t>
            </a:r>
            <a:r>
              <a:rPr sz="1071" spc="214" dirty="0">
                <a:latin typeface="Arial"/>
                <a:cs typeface="Arial"/>
              </a:rPr>
              <a:t> </a:t>
            </a:r>
            <a:r>
              <a:rPr sz="1071" spc="-19" dirty="0">
                <a:latin typeface="Arial"/>
                <a:cs typeface="Arial"/>
              </a:rPr>
              <a:t>this </a:t>
            </a:r>
            <a:r>
              <a:rPr sz="1071" dirty="0">
                <a:latin typeface="Arial"/>
                <a:cs typeface="Arial"/>
              </a:rPr>
              <a:t>proposed</a:t>
            </a:r>
            <a:r>
              <a:rPr sz="1071" spc="-15" dirty="0">
                <a:latin typeface="Arial"/>
                <a:cs typeface="Arial"/>
              </a:rPr>
              <a:t> </a:t>
            </a:r>
            <a:r>
              <a:rPr sz="1071" dirty="0">
                <a:latin typeface="Arial"/>
                <a:cs typeface="Arial"/>
              </a:rPr>
              <a:t>rule,</a:t>
            </a:r>
            <a:r>
              <a:rPr sz="1071" spc="-15"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after</a:t>
            </a:r>
            <a:r>
              <a:rPr sz="1071" spc="-19" dirty="0">
                <a:latin typeface="Arial"/>
                <a:cs typeface="Arial"/>
              </a:rPr>
              <a:t> </a:t>
            </a:r>
            <a:r>
              <a:rPr sz="1071" dirty="0">
                <a:latin typeface="Arial"/>
                <a:cs typeface="Arial"/>
              </a:rPr>
              <a:t>reviewing</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comments,</a:t>
            </a:r>
            <a:r>
              <a:rPr sz="1071" spc="-10" dirty="0">
                <a:latin typeface="Arial"/>
                <a:cs typeface="Arial"/>
              </a:rPr>
              <a:t> </a:t>
            </a:r>
            <a:r>
              <a:rPr sz="1071" dirty="0">
                <a:latin typeface="Arial"/>
                <a:cs typeface="Arial"/>
              </a:rPr>
              <a:t>published</a:t>
            </a:r>
            <a:r>
              <a:rPr sz="1071" spc="-19"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final</a:t>
            </a:r>
            <a:r>
              <a:rPr sz="1071" spc="-19" dirty="0">
                <a:latin typeface="Arial"/>
                <a:cs typeface="Arial"/>
              </a:rPr>
              <a:t> </a:t>
            </a:r>
            <a:r>
              <a:rPr sz="1071" dirty="0">
                <a:latin typeface="Arial"/>
                <a:cs typeface="Arial"/>
              </a:rPr>
              <a:t>rule</a:t>
            </a:r>
            <a:r>
              <a:rPr sz="1071" spc="-15" dirty="0">
                <a:latin typeface="Arial"/>
                <a:cs typeface="Arial"/>
              </a:rPr>
              <a:t> </a:t>
            </a:r>
            <a:r>
              <a:rPr sz="1071" dirty="0">
                <a:latin typeface="Arial"/>
                <a:cs typeface="Arial"/>
              </a:rPr>
              <a:t>on</a:t>
            </a:r>
            <a:r>
              <a:rPr sz="1071" spc="-15" dirty="0">
                <a:latin typeface="Arial"/>
                <a:cs typeface="Arial"/>
              </a:rPr>
              <a:t> </a:t>
            </a:r>
            <a:r>
              <a:rPr sz="1071" dirty="0">
                <a:latin typeface="Arial"/>
                <a:cs typeface="Arial"/>
              </a:rPr>
              <a:t>December</a:t>
            </a:r>
            <a:r>
              <a:rPr sz="1071" spc="-10" dirty="0">
                <a:latin typeface="Arial"/>
                <a:cs typeface="Arial"/>
              </a:rPr>
              <a:t> </a:t>
            </a:r>
            <a:r>
              <a:rPr sz="1071" dirty="0">
                <a:latin typeface="Arial"/>
                <a:cs typeface="Arial"/>
              </a:rPr>
              <a:t>30,</a:t>
            </a:r>
            <a:r>
              <a:rPr sz="1071" spc="-15" dirty="0">
                <a:latin typeface="Arial"/>
                <a:cs typeface="Arial"/>
              </a:rPr>
              <a:t> </a:t>
            </a:r>
            <a:r>
              <a:rPr sz="1071" spc="-10" dirty="0">
                <a:latin typeface="Arial"/>
                <a:cs typeface="Arial"/>
              </a:rPr>
              <a:t>1997. </a:t>
            </a:r>
            <a:r>
              <a:rPr sz="1071" dirty="0">
                <a:latin typeface="Arial"/>
                <a:cs typeface="Arial"/>
              </a:rPr>
              <a:t>This</a:t>
            </a:r>
            <a:r>
              <a:rPr sz="1071" spc="54" dirty="0">
                <a:latin typeface="Arial"/>
                <a:cs typeface="Arial"/>
              </a:rPr>
              <a:t> </a:t>
            </a:r>
            <a:r>
              <a:rPr sz="1071" dirty="0">
                <a:latin typeface="Arial"/>
                <a:cs typeface="Arial"/>
              </a:rPr>
              <a:t>final</a:t>
            </a:r>
            <a:r>
              <a:rPr sz="1071" spc="54" dirty="0">
                <a:latin typeface="Arial"/>
                <a:cs typeface="Arial"/>
              </a:rPr>
              <a:t> </a:t>
            </a:r>
            <a:r>
              <a:rPr sz="1071" dirty="0">
                <a:latin typeface="Arial"/>
                <a:cs typeface="Arial"/>
              </a:rPr>
              <a:t>rule</a:t>
            </a:r>
            <a:r>
              <a:rPr sz="1071" spc="49" dirty="0">
                <a:latin typeface="Arial"/>
                <a:cs typeface="Arial"/>
              </a:rPr>
              <a:t> </a:t>
            </a:r>
            <a:r>
              <a:rPr sz="1071" dirty="0">
                <a:latin typeface="Arial"/>
                <a:cs typeface="Arial"/>
              </a:rPr>
              <a:t>will</a:t>
            </a:r>
            <a:r>
              <a:rPr sz="1071" spc="44" dirty="0">
                <a:latin typeface="Arial"/>
                <a:cs typeface="Arial"/>
              </a:rPr>
              <a:t> </a:t>
            </a:r>
            <a:r>
              <a:rPr sz="1071" dirty="0">
                <a:latin typeface="Arial"/>
                <a:cs typeface="Arial"/>
              </a:rPr>
              <a:t>become</a:t>
            </a:r>
            <a:r>
              <a:rPr sz="1071" spc="49" dirty="0">
                <a:latin typeface="Arial"/>
                <a:cs typeface="Arial"/>
              </a:rPr>
              <a:t> </a:t>
            </a:r>
            <a:r>
              <a:rPr sz="1071" dirty="0">
                <a:latin typeface="Arial"/>
                <a:cs typeface="Arial"/>
              </a:rPr>
              <a:t>effective</a:t>
            </a:r>
            <a:r>
              <a:rPr sz="1071" spc="44"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January</a:t>
            </a:r>
            <a:r>
              <a:rPr sz="1071" spc="54" dirty="0">
                <a:latin typeface="Arial"/>
                <a:cs typeface="Arial"/>
              </a:rPr>
              <a:t> </a:t>
            </a:r>
            <a:r>
              <a:rPr sz="1071" dirty="0">
                <a:latin typeface="Arial"/>
                <a:cs typeface="Arial"/>
              </a:rPr>
              <a:t>29,</a:t>
            </a:r>
            <a:r>
              <a:rPr sz="1071" spc="49" dirty="0">
                <a:latin typeface="Arial"/>
                <a:cs typeface="Arial"/>
              </a:rPr>
              <a:t> </a:t>
            </a:r>
            <a:r>
              <a:rPr sz="1071" dirty="0">
                <a:latin typeface="Arial"/>
                <a:cs typeface="Arial"/>
              </a:rPr>
              <a:t>1998.</a:t>
            </a:r>
            <a:r>
              <a:rPr sz="1071" spc="44" dirty="0">
                <a:latin typeface="Arial"/>
                <a:cs typeface="Arial"/>
              </a:rPr>
              <a:t> </a:t>
            </a:r>
            <a:r>
              <a:rPr sz="1071" dirty="0">
                <a:latin typeface="Arial"/>
                <a:cs typeface="Arial"/>
              </a:rPr>
              <a:t>For</a:t>
            </a:r>
            <a:r>
              <a:rPr sz="1071" spc="49" dirty="0">
                <a:latin typeface="Arial"/>
                <a:cs typeface="Arial"/>
              </a:rPr>
              <a:t> </a:t>
            </a:r>
            <a:r>
              <a:rPr sz="1071" dirty="0">
                <a:latin typeface="Arial"/>
                <a:cs typeface="Arial"/>
              </a:rPr>
              <a:t>more</a:t>
            </a:r>
            <a:r>
              <a:rPr sz="1071" spc="49" dirty="0">
                <a:latin typeface="Arial"/>
                <a:cs typeface="Arial"/>
              </a:rPr>
              <a:t> </a:t>
            </a:r>
            <a:r>
              <a:rPr sz="1071" dirty="0">
                <a:latin typeface="Arial"/>
                <a:cs typeface="Arial"/>
              </a:rPr>
              <a:t>information</a:t>
            </a:r>
            <a:r>
              <a:rPr sz="1071" spc="49" dirty="0">
                <a:latin typeface="Arial"/>
                <a:cs typeface="Arial"/>
              </a:rPr>
              <a:t> </a:t>
            </a:r>
            <a:r>
              <a:rPr sz="1071" dirty="0">
                <a:latin typeface="Arial"/>
                <a:cs typeface="Arial"/>
              </a:rPr>
              <a:t>about</a:t>
            </a:r>
            <a:r>
              <a:rPr sz="1071" spc="49" dirty="0">
                <a:latin typeface="Arial"/>
                <a:cs typeface="Arial"/>
              </a:rPr>
              <a:t> </a:t>
            </a:r>
            <a:r>
              <a:rPr sz="1071" dirty="0">
                <a:latin typeface="Arial"/>
                <a:cs typeface="Arial"/>
              </a:rPr>
              <a:t>this</a:t>
            </a:r>
            <a:r>
              <a:rPr sz="1071" spc="49" dirty="0">
                <a:latin typeface="Arial"/>
                <a:cs typeface="Arial"/>
              </a:rPr>
              <a:t> </a:t>
            </a:r>
            <a:r>
              <a:rPr sz="1071" spc="-10" dirty="0">
                <a:latin typeface="Arial"/>
                <a:cs typeface="Arial"/>
              </a:rPr>
              <a:t>rule, </a:t>
            </a:r>
            <a:r>
              <a:rPr sz="1071" dirty="0">
                <a:latin typeface="Arial"/>
                <a:cs typeface="Arial"/>
              </a:rPr>
              <a:t>see</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fact</a:t>
            </a:r>
            <a:r>
              <a:rPr sz="1071" spc="-39" dirty="0">
                <a:latin typeface="Arial"/>
                <a:cs typeface="Arial"/>
              </a:rPr>
              <a:t> </a:t>
            </a:r>
            <a:r>
              <a:rPr sz="1071" spc="-10" dirty="0">
                <a:latin typeface="Arial"/>
                <a:cs typeface="Arial"/>
              </a:rPr>
              <a:t>sheet</a:t>
            </a:r>
            <a:r>
              <a:rPr sz="1071" spc="-34" dirty="0">
                <a:latin typeface="Arial"/>
                <a:cs typeface="Arial"/>
              </a:rPr>
              <a:t> </a:t>
            </a:r>
            <a:r>
              <a:rPr sz="1071" dirty="0">
                <a:latin typeface="Arial"/>
                <a:cs typeface="Arial"/>
              </a:rPr>
              <a:t>"Summary</a:t>
            </a:r>
            <a:r>
              <a:rPr sz="1071" spc="-34" dirty="0">
                <a:latin typeface="Arial"/>
                <a:cs typeface="Arial"/>
              </a:rPr>
              <a:t> </a:t>
            </a:r>
            <a:r>
              <a:rPr sz="1071" dirty="0">
                <a:latin typeface="Arial"/>
                <a:cs typeface="Arial"/>
              </a:rPr>
              <a:t>of</a:t>
            </a:r>
            <a:r>
              <a:rPr sz="1071" spc="-34" dirty="0">
                <a:latin typeface="Arial"/>
                <a:cs typeface="Arial"/>
              </a:rPr>
              <a:t> </a:t>
            </a:r>
            <a:r>
              <a:rPr sz="1071" spc="-10" dirty="0">
                <a:latin typeface="Arial"/>
                <a:cs typeface="Arial"/>
              </a:rPr>
              <a:t>Final</a:t>
            </a:r>
            <a:r>
              <a:rPr sz="1071" spc="-34" dirty="0">
                <a:latin typeface="Arial"/>
                <a:cs typeface="Arial"/>
              </a:rPr>
              <a:t> </a:t>
            </a:r>
            <a:r>
              <a:rPr sz="1071" spc="-10" dirty="0">
                <a:latin typeface="Arial"/>
                <a:cs typeface="Arial"/>
              </a:rPr>
              <a:t>Rule</a:t>
            </a:r>
            <a:r>
              <a:rPr sz="1071" spc="-34" dirty="0">
                <a:latin typeface="Arial"/>
                <a:cs typeface="Arial"/>
              </a:rPr>
              <a:t> </a:t>
            </a:r>
            <a:r>
              <a:rPr sz="1071" spc="-10" dirty="0">
                <a:latin typeface="Arial"/>
                <a:cs typeface="Arial"/>
              </a:rPr>
              <a:t>Governing</a:t>
            </a:r>
            <a:r>
              <a:rPr sz="1071" spc="-39" dirty="0">
                <a:latin typeface="Arial"/>
                <a:cs typeface="Arial"/>
              </a:rPr>
              <a:t> </a:t>
            </a:r>
            <a:r>
              <a:rPr sz="1071" spc="-10" dirty="0">
                <a:latin typeface="Arial"/>
                <a:cs typeface="Arial"/>
              </a:rPr>
              <a:t>Substitutes</a:t>
            </a:r>
            <a:r>
              <a:rPr sz="1071" spc="-29" dirty="0">
                <a:latin typeface="Arial"/>
                <a:cs typeface="Arial"/>
              </a:rPr>
              <a:t> </a:t>
            </a:r>
            <a:r>
              <a:rPr sz="1071" dirty="0">
                <a:latin typeface="Arial"/>
                <a:cs typeface="Arial"/>
              </a:rPr>
              <a:t>for</a:t>
            </a:r>
            <a:r>
              <a:rPr sz="1071" spc="-34" dirty="0">
                <a:latin typeface="Arial"/>
                <a:cs typeface="Arial"/>
              </a:rPr>
              <a:t> </a:t>
            </a:r>
            <a:r>
              <a:rPr sz="1071" spc="-10" dirty="0">
                <a:latin typeface="Arial"/>
                <a:cs typeface="Arial"/>
              </a:rPr>
              <a:t>CFC-</a:t>
            </a:r>
            <a:r>
              <a:rPr sz="1071" dirty="0">
                <a:latin typeface="Arial"/>
                <a:cs typeface="Arial"/>
              </a:rPr>
              <a:t>12</a:t>
            </a:r>
            <a:r>
              <a:rPr sz="1071" spc="-34" dirty="0">
                <a:latin typeface="Arial"/>
                <a:cs typeface="Arial"/>
              </a:rPr>
              <a:t> </a:t>
            </a:r>
            <a:r>
              <a:rPr sz="1071" spc="-10" dirty="0">
                <a:latin typeface="Arial"/>
                <a:cs typeface="Arial"/>
              </a:rPr>
              <a:t>Refrigerant</a:t>
            </a:r>
            <a:r>
              <a:rPr sz="1071" spc="-34" dirty="0">
                <a:latin typeface="Arial"/>
                <a:cs typeface="Arial"/>
              </a:rPr>
              <a:t> </a:t>
            </a:r>
            <a:r>
              <a:rPr sz="1071" dirty="0">
                <a:latin typeface="Arial"/>
                <a:cs typeface="Arial"/>
              </a:rPr>
              <a:t>in</a:t>
            </a:r>
            <a:r>
              <a:rPr sz="1071" spc="-39" dirty="0">
                <a:latin typeface="Arial"/>
                <a:cs typeface="Arial"/>
              </a:rPr>
              <a:t> </a:t>
            </a:r>
            <a:r>
              <a:rPr sz="1071" spc="-10" dirty="0">
                <a:latin typeface="Arial"/>
                <a:cs typeface="Arial"/>
              </a:rPr>
              <a:t>Motor </a:t>
            </a:r>
            <a:r>
              <a:rPr sz="1071" dirty="0">
                <a:latin typeface="Arial"/>
                <a:cs typeface="Arial"/>
              </a:rPr>
              <a:t>Vehicle</a:t>
            </a:r>
            <a:r>
              <a:rPr sz="1071" spc="-34"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Conditioners"</a:t>
            </a:r>
            <a:r>
              <a:rPr sz="1071" spc="-29" dirty="0">
                <a:latin typeface="Arial"/>
                <a:cs typeface="Arial"/>
              </a:rPr>
              <a:t> </a:t>
            </a:r>
            <a:r>
              <a:rPr sz="1071" dirty="0">
                <a:latin typeface="Arial"/>
                <a:cs typeface="Arial"/>
              </a:rPr>
              <a:t>available</a:t>
            </a:r>
            <a:r>
              <a:rPr sz="1071" spc="-34" dirty="0">
                <a:latin typeface="Arial"/>
                <a:cs typeface="Arial"/>
              </a:rPr>
              <a:t> </a:t>
            </a:r>
            <a:r>
              <a:rPr sz="1071" dirty="0">
                <a:latin typeface="Arial"/>
                <a:cs typeface="Arial"/>
              </a:rPr>
              <a:t>through</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Hotline</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web</a:t>
            </a:r>
            <a:r>
              <a:rPr sz="1071" spc="-29" dirty="0">
                <a:latin typeface="Arial"/>
                <a:cs typeface="Arial"/>
              </a:rPr>
              <a:t> </a:t>
            </a:r>
            <a:r>
              <a:rPr sz="1071" spc="-10" dirty="0">
                <a:latin typeface="Arial"/>
                <a:cs typeface="Arial"/>
              </a:rPr>
              <a:t>site.</a:t>
            </a:r>
            <a:endParaRPr sz="1071" dirty="0">
              <a:latin typeface="Arial"/>
              <a:cs typeface="Arial"/>
            </a:endParaRPr>
          </a:p>
          <a:p>
            <a:pPr marL="453925" lvl="2" indent="-441557" algn="just">
              <a:spcBef>
                <a:spcPts val="1144"/>
              </a:spcBef>
              <a:buFont typeface="Arial"/>
              <a:buAutoNum type="arabicPeriod" startAt="4"/>
              <a:tabLst>
                <a:tab pos="453925" algn="l"/>
              </a:tabLst>
            </a:pPr>
            <a:r>
              <a:rPr sz="1071" b="1" dirty="0">
                <a:latin typeface="Arial"/>
                <a:cs typeface="Arial"/>
              </a:rPr>
              <a:t>Converting</a:t>
            </a:r>
            <a:r>
              <a:rPr sz="1071" b="1" spc="-29" dirty="0">
                <a:latin typeface="Arial"/>
                <a:cs typeface="Arial"/>
              </a:rPr>
              <a:t> </a:t>
            </a:r>
            <a:r>
              <a:rPr sz="1071" b="1" spc="-10" dirty="0">
                <a:latin typeface="Arial"/>
                <a:cs typeface="Arial"/>
              </a:rPr>
              <a:t>CFC-</a:t>
            </a:r>
            <a:r>
              <a:rPr sz="1071" b="1" dirty="0">
                <a:latin typeface="Arial"/>
                <a:cs typeface="Arial"/>
              </a:rPr>
              <a:t>12</a:t>
            </a:r>
            <a:r>
              <a:rPr sz="1071" b="1" spc="-24" dirty="0">
                <a:latin typeface="Arial"/>
                <a:cs typeface="Arial"/>
              </a:rPr>
              <a:t> </a:t>
            </a:r>
            <a:r>
              <a:rPr sz="1071" b="1" dirty="0">
                <a:latin typeface="Arial"/>
                <a:cs typeface="Arial"/>
              </a:rPr>
              <a:t>Equipment</a:t>
            </a:r>
            <a:r>
              <a:rPr sz="1071" b="1" spc="-24" dirty="0">
                <a:latin typeface="Arial"/>
                <a:cs typeface="Arial"/>
              </a:rPr>
              <a:t> </a:t>
            </a:r>
            <a:r>
              <a:rPr sz="1071" b="1" dirty="0">
                <a:latin typeface="Arial"/>
                <a:cs typeface="Arial"/>
              </a:rPr>
              <a:t>for</a:t>
            </a:r>
            <a:r>
              <a:rPr sz="1071" b="1" spc="-29" dirty="0">
                <a:latin typeface="Arial"/>
                <a:cs typeface="Arial"/>
              </a:rPr>
              <a:t> </a:t>
            </a:r>
            <a:r>
              <a:rPr sz="1071" b="1" dirty="0">
                <a:latin typeface="Arial"/>
                <a:cs typeface="Arial"/>
              </a:rPr>
              <a:t>Use</a:t>
            </a:r>
            <a:r>
              <a:rPr sz="1071" b="1" spc="-24" dirty="0">
                <a:latin typeface="Arial"/>
                <a:cs typeface="Arial"/>
              </a:rPr>
              <a:t> </a:t>
            </a:r>
            <a:r>
              <a:rPr sz="1071" b="1" dirty="0">
                <a:latin typeface="Arial"/>
                <a:cs typeface="Arial"/>
              </a:rPr>
              <a:t>with</a:t>
            </a:r>
            <a:r>
              <a:rPr sz="1071" b="1" spc="-24" dirty="0">
                <a:latin typeface="Arial"/>
                <a:cs typeface="Arial"/>
              </a:rPr>
              <a:t> </a:t>
            </a:r>
            <a:r>
              <a:rPr sz="1071" b="1" spc="-10" dirty="0">
                <a:latin typeface="Arial"/>
                <a:cs typeface="Arial"/>
              </a:rPr>
              <a:t>HFC-</a:t>
            </a:r>
            <a:r>
              <a:rPr sz="1071" b="1" spc="-19" dirty="0">
                <a:latin typeface="Arial"/>
                <a:cs typeface="Arial"/>
              </a:rPr>
              <a:t>134a</a:t>
            </a:r>
            <a:endParaRPr sz="1071" dirty="0">
              <a:latin typeface="Arial"/>
              <a:cs typeface="Arial"/>
            </a:endParaRPr>
          </a:p>
          <a:p>
            <a:pPr marL="12369" marR="4947" algn="just">
              <a:lnSpc>
                <a:spcPct val="143700"/>
              </a:lnSpc>
              <a:spcBef>
                <a:spcPts val="589"/>
              </a:spcBef>
            </a:pPr>
            <a:r>
              <a:rPr sz="1071" dirty="0">
                <a:latin typeface="Arial"/>
                <a:cs typeface="Arial"/>
              </a:rPr>
              <a:t>EPA</a:t>
            </a:r>
            <a:r>
              <a:rPr sz="1071" spc="97" dirty="0">
                <a:latin typeface="Arial"/>
                <a:cs typeface="Arial"/>
              </a:rPr>
              <a:t> </a:t>
            </a:r>
            <a:r>
              <a:rPr sz="1071" dirty="0">
                <a:latin typeface="Arial"/>
                <a:cs typeface="Arial"/>
              </a:rPr>
              <a:t>regulations</a:t>
            </a:r>
            <a:r>
              <a:rPr sz="1071" spc="102" dirty="0">
                <a:latin typeface="Arial"/>
                <a:cs typeface="Arial"/>
              </a:rPr>
              <a:t> </a:t>
            </a:r>
            <a:r>
              <a:rPr sz="1071" dirty="0">
                <a:latin typeface="Arial"/>
                <a:cs typeface="Arial"/>
              </a:rPr>
              <a:t>specify</a:t>
            </a:r>
            <a:r>
              <a:rPr sz="1071" spc="97" dirty="0">
                <a:latin typeface="Arial"/>
                <a:cs typeface="Arial"/>
              </a:rPr>
              <a:t> </a:t>
            </a:r>
            <a:r>
              <a:rPr sz="1071" dirty="0">
                <a:latin typeface="Arial"/>
                <a:cs typeface="Arial"/>
              </a:rPr>
              <a:t>that</a:t>
            </a:r>
            <a:r>
              <a:rPr sz="1071" spc="102" dirty="0">
                <a:latin typeface="Arial"/>
                <a:cs typeface="Arial"/>
              </a:rPr>
              <a:t> </a:t>
            </a:r>
            <a:r>
              <a:rPr sz="1071" dirty="0">
                <a:latin typeface="Arial"/>
                <a:cs typeface="Arial"/>
              </a:rPr>
              <a:t>when</a:t>
            </a:r>
            <a:r>
              <a:rPr sz="1071" spc="107" dirty="0">
                <a:latin typeface="Arial"/>
                <a:cs typeface="Arial"/>
              </a:rPr>
              <a:t> </a:t>
            </a:r>
            <a:r>
              <a:rPr sz="1071" dirty="0">
                <a:latin typeface="Arial"/>
                <a:cs typeface="Arial"/>
              </a:rPr>
              <a:t>equipment</a:t>
            </a:r>
            <a:r>
              <a:rPr sz="1071" spc="102" dirty="0">
                <a:latin typeface="Arial"/>
                <a:cs typeface="Arial"/>
              </a:rPr>
              <a:t> </a:t>
            </a:r>
            <a:r>
              <a:rPr sz="1071" dirty="0">
                <a:latin typeface="Arial"/>
                <a:cs typeface="Arial"/>
              </a:rPr>
              <a:t>is</a:t>
            </a:r>
            <a:r>
              <a:rPr sz="1071" spc="102" dirty="0">
                <a:latin typeface="Arial"/>
                <a:cs typeface="Arial"/>
              </a:rPr>
              <a:t> </a:t>
            </a:r>
            <a:r>
              <a:rPr sz="1071" dirty="0">
                <a:latin typeface="Arial"/>
                <a:cs typeface="Arial"/>
              </a:rPr>
              <a:t>converted</a:t>
            </a:r>
            <a:r>
              <a:rPr sz="1071" spc="97" dirty="0">
                <a:latin typeface="Arial"/>
                <a:cs typeface="Arial"/>
              </a:rPr>
              <a:t> </a:t>
            </a:r>
            <a:r>
              <a:rPr sz="1071" dirty="0">
                <a:latin typeface="Arial"/>
                <a:cs typeface="Arial"/>
              </a:rPr>
              <a:t>for</a:t>
            </a:r>
            <a:r>
              <a:rPr sz="1071" spc="102" dirty="0">
                <a:latin typeface="Arial"/>
                <a:cs typeface="Arial"/>
              </a:rPr>
              <a:t> </a:t>
            </a:r>
            <a:r>
              <a:rPr sz="1071" dirty="0">
                <a:latin typeface="Arial"/>
                <a:cs typeface="Arial"/>
              </a:rPr>
              <a:t>use</a:t>
            </a:r>
            <a:r>
              <a:rPr sz="1071" spc="102" dirty="0">
                <a:latin typeface="Arial"/>
                <a:cs typeface="Arial"/>
              </a:rPr>
              <a:t> </a:t>
            </a:r>
            <a:r>
              <a:rPr sz="1071" dirty="0">
                <a:latin typeface="Arial"/>
                <a:cs typeface="Arial"/>
              </a:rPr>
              <a:t>with</a:t>
            </a:r>
            <a:r>
              <a:rPr sz="1071" spc="102" dirty="0">
                <a:latin typeface="Arial"/>
                <a:cs typeface="Arial"/>
              </a:rPr>
              <a:t> </a:t>
            </a:r>
            <a:r>
              <a:rPr sz="1071" dirty="0">
                <a:latin typeface="Arial"/>
                <a:cs typeface="Arial"/>
              </a:rPr>
              <a:t>a</a:t>
            </a:r>
            <a:r>
              <a:rPr sz="1071" spc="102" dirty="0">
                <a:latin typeface="Arial"/>
                <a:cs typeface="Arial"/>
              </a:rPr>
              <a:t> </a:t>
            </a:r>
            <a:r>
              <a:rPr sz="1071" dirty="0">
                <a:latin typeface="Arial"/>
                <a:cs typeface="Arial"/>
              </a:rPr>
              <a:t>new</a:t>
            </a:r>
            <a:r>
              <a:rPr sz="1071" spc="102" dirty="0">
                <a:latin typeface="Arial"/>
                <a:cs typeface="Arial"/>
              </a:rPr>
              <a:t> </a:t>
            </a:r>
            <a:r>
              <a:rPr sz="1071" dirty="0">
                <a:latin typeface="Arial"/>
                <a:cs typeface="Arial"/>
              </a:rPr>
              <a:t>refrigerant,</a:t>
            </a:r>
            <a:r>
              <a:rPr sz="1071" spc="102" dirty="0">
                <a:latin typeface="Arial"/>
                <a:cs typeface="Arial"/>
              </a:rPr>
              <a:t> </a:t>
            </a:r>
            <a:r>
              <a:rPr sz="1071" spc="-24" dirty="0">
                <a:latin typeface="Arial"/>
                <a:cs typeface="Arial"/>
              </a:rPr>
              <a:t>the </a:t>
            </a:r>
            <a:r>
              <a:rPr sz="1071" spc="-10" dirty="0">
                <a:latin typeface="Arial"/>
                <a:cs typeface="Arial"/>
              </a:rPr>
              <a:t>converted</a:t>
            </a:r>
            <a:r>
              <a:rPr sz="1071" spc="-54" dirty="0">
                <a:latin typeface="Arial"/>
                <a:cs typeface="Arial"/>
              </a:rPr>
              <a:t> </a:t>
            </a:r>
            <a:r>
              <a:rPr sz="1071" spc="-10" dirty="0">
                <a:latin typeface="Arial"/>
                <a:cs typeface="Arial"/>
              </a:rPr>
              <a:t>unit</a:t>
            </a:r>
            <a:r>
              <a:rPr sz="1071" spc="-49" dirty="0">
                <a:latin typeface="Arial"/>
                <a:cs typeface="Arial"/>
              </a:rPr>
              <a:t> </a:t>
            </a:r>
            <a:r>
              <a:rPr sz="1071" spc="-10" dirty="0">
                <a:latin typeface="Arial"/>
                <a:cs typeface="Arial"/>
              </a:rPr>
              <a:t>must</a:t>
            </a:r>
            <a:r>
              <a:rPr sz="1071" spc="-49" dirty="0">
                <a:latin typeface="Arial"/>
                <a:cs typeface="Arial"/>
              </a:rPr>
              <a:t> </a:t>
            </a:r>
            <a:r>
              <a:rPr sz="1071" spc="-10" dirty="0">
                <a:latin typeface="Arial"/>
                <a:cs typeface="Arial"/>
              </a:rPr>
              <a:t>be</a:t>
            </a:r>
            <a:r>
              <a:rPr sz="1071" spc="-49" dirty="0">
                <a:latin typeface="Arial"/>
                <a:cs typeface="Arial"/>
              </a:rPr>
              <a:t> </a:t>
            </a:r>
            <a:r>
              <a:rPr sz="1071" spc="-10" dirty="0">
                <a:latin typeface="Arial"/>
                <a:cs typeface="Arial"/>
              </a:rPr>
              <a:t>able</a:t>
            </a:r>
            <a:r>
              <a:rPr sz="1071" spc="-54" dirty="0">
                <a:latin typeface="Arial"/>
                <a:cs typeface="Arial"/>
              </a:rPr>
              <a:t> </a:t>
            </a:r>
            <a:r>
              <a:rPr sz="1071" dirty="0">
                <a:latin typeface="Arial"/>
                <a:cs typeface="Arial"/>
              </a:rPr>
              <a:t>to</a:t>
            </a:r>
            <a:r>
              <a:rPr sz="1071" spc="-49" dirty="0">
                <a:latin typeface="Arial"/>
                <a:cs typeface="Arial"/>
              </a:rPr>
              <a:t> </a:t>
            </a:r>
            <a:r>
              <a:rPr sz="1071" spc="-10" dirty="0">
                <a:latin typeface="Arial"/>
                <a:cs typeface="Arial"/>
              </a:rPr>
              <a:t>meet</a:t>
            </a:r>
            <a:r>
              <a:rPr sz="1071" spc="-49"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applicable</a:t>
            </a:r>
            <a:r>
              <a:rPr sz="1071" spc="-49" dirty="0">
                <a:latin typeface="Arial"/>
                <a:cs typeface="Arial"/>
              </a:rPr>
              <a:t> </a:t>
            </a:r>
            <a:r>
              <a:rPr sz="1071" spc="-10" dirty="0">
                <a:latin typeface="Arial"/>
                <a:cs typeface="Arial"/>
              </a:rPr>
              <a:t>equipment</a:t>
            </a:r>
            <a:r>
              <a:rPr sz="1071" spc="-54" dirty="0">
                <a:latin typeface="Arial"/>
                <a:cs typeface="Arial"/>
              </a:rPr>
              <a:t> </a:t>
            </a:r>
            <a:r>
              <a:rPr sz="1071" spc="-10" dirty="0">
                <a:latin typeface="Arial"/>
                <a:cs typeface="Arial"/>
              </a:rPr>
              <a:t>standard</a:t>
            </a:r>
            <a:r>
              <a:rPr sz="1071" spc="-49" dirty="0">
                <a:latin typeface="Arial"/>
                <a:cs typeface="Arial"/>
              </a:rPr>
              <a:t> </a:t>
            </a:r>
            <a:r>
              <a:rPr sz="1071" spc="-10" dirty="0">
                <a:latin typeface="Arial"/>
                <a:cs typeface="Arial"/>
              </a:rPr>
              <a:t>set</a:t>
            </a:r>
            <a:r>
              <a:rPr sz="1071" spc="-49" dirty="0">
                <a:latin typeface="Arial"/>
                <a:cs typeface="Arial"/>
              </a:rPr>
              <a:t> </a:t>
            </a:r>
            <a:r>
              <a:rPr sz="1071" dirty="0">
                <a:latin typeface="Arial"/>
                <a:cs typeface="Arial"/>
              </a:rPr>
              <a:t>forth</a:t>
            </a:r>
            <a:r>
              <a:rPr sz="1071" spc="-49" dirty="0">
                <a:latin typeface="Arial"/>
                <a:cs typeface="Arial"/>
              </a:rPr>
              <a:t> </a:t>
            </a:r>
            <a:r>
              <a:rPr sz="1071" spc="-10" dirty="0">
                <a:latin typeface="Arial"/>
                <a:cs typeface="Arial"/>
              </a:rPr>
              <a:t>in</a:t>
            </a:r>
            <a:r>
              <a:rPr sz="1071" spc="-49" dirty="0">
                <a:latin typeface="Arial"/>
                <a:cs typeface="Arial"/>
              </a:rPr>
              <a:t> </a:t>
            </a:r>
            <a:r>
              <a:rPr sz="1071" dirty="0">
                <a:latin typeface="Arial"/>
                <a:cs typeface="Arial"/>
              </a:rPr>
              <a:t>the</a:t>
            </a:r>
            <a:r>
              <a:rPr sz="1071" spc="-58" dirty="0">
                <a:latin typeface="Arial"/>
                <a:cs typeface="Arial"/>
              </a:rPr>
              <a:t> </a:t>
            </a:r>
            <a:r>
              <a:rPr sz="1071" spc="-10" dirty="0">
                <a:latin typeface="Arial"/>
                <a:cs typeface="Arial"/>
              </a:rPr>
              <a:t>regulations.</a:t>
            </a:r>
            <a:endParaRPr sz="1071" dirty="0">
              <a:latin typeface="Arial"/>
              <a:cs typeface="Arial"/>
            </a:endParaRPr>
          </a:p>
          <a:p>
            <a:pPr marL="12369" marR="5566" algn="just">
              <a:lnSpc>
                <a:spcPct val="143700"/>
              </a:lnSpc>
              <a:spcBef>
                <a:spcPts val="584"/>
              </a:spcBef>
            </a:pPr>
            <a:r>
              <a:rPr sz="1071" spc="-10" dirty="0">
                <a:latin typeface="Arial"/>
                <a:cs typeface="Arial"/>
              </a:rPr>
              <a:t>R-</a:t>
            </a:r>
            <a:r>
              <a:rPr sz="1071" dirty="0">
                <a:latin typeface="Arial"/>
                <a:cs typeface="Arial"/>
              </a:rPr>
              <a:t>12</a:t>
            </a:r>
            <a:r>
              <a:rPr sz="1071" spc="-34" dirty="0">
                <a:latin typeface="Arial"/>
                <a:cs typeface="Arial"/>
              </a:rPr>
              <a:t> </a:t>
            </a:r>
            <a:r>
              <a:rPr sz="1071" spc="-10" dirty="0">
                <a:latin typeface="Arial"/>
                <a:cs typeface="Arial"/>
              </a:rPr>
              <a:t>equipment</a:t>
            </a:r>
            <a:r>
              <a:rPr sz="1071" spc="-29" dirty="0">
                <a:latin typeface="Arial"/>
                <a:cs typeface="Arial"/>
              </a:rPr>
              <a:t> </a:t>
            </a:r>
            <a:r>
              <a:rPr sz="1071" spc="-10" dirty="0">
                <a:latin typeface="Arial"/>
                <a:cs typeface="Arial"/>
              </a:rPr>
              <a:t>may</a:t>
            </a:r>
            <a:r>
              <a:rPr sz="1071" spc="-29" dirty="0">
                <a:latin typeface="Arial"/>
                <a:cs typeface="Arial"/>
              </a:rPr>
              <a:t> </a:t>
            </a:r>
            <a:r>
              <a:rPr sz="1071" dirty="0">
                <a:latin typeface="Arial"/>
                <a:cs typeface="Arial"/>
              </a:rPr>
              <a:t>be</a:t>
            </a:r>
            <a:r>
              <a:rPr sz="1071" spc="-29" dirty="0">
                <a:latin typeface="Arial"/>
                <a:cs typeface="Arial"/>
              </a:rPr>
              <a:t> </a:t>
            </a:r>
            <a:r>
              <a:rPr sz="1071" spc="-10" dirty="0">
                <a:latin typeface="Arial"/>
                <a:cs typeface="Arial"/>
              </a:rPr>
              <a:t>permanently</a:t>
            </a:r>
            <a:r>
              <a:rPr sz="1071" spc="-29" dirty="0">
                <a:latin typeface="Arial"/>
                <a:cs typeface="Arial"/>
              </a:rPr>
              <a:t> </a:t>
            </a:r>
            <a:r>
              <a:rPr sz="1071" spc="-10" dirty="0">
                <a:latin typeface="Arial"/>
                <a:cs typeface="Arial"/>
              </a:rPr>
              <a:t>converted</a:t>
            </a:r>
            <a:r>
              <a:rPr sz="1071" spc="-39" dirty="0">
                <a:latin typeface="Arial"/>
                <a:cs typeface="Arial"/>
              </a:rPr>
              <a:t> </a:t>
            </a:r>
            <a:r>
              <a:rPr sz="1071" dirty="0">
                <a:latin typeface="Arial"/>
                <a:cs typeface="Arial"/>
              </a:rPr>
              <a:t>for</a:t>
            </a:r>
            <a:r>
              <a:rPr sz="1071" spc="-29" dirty="0">
                <a:latin typeface="Arial"/>
                <a:cs typeface="Arial"/>
              </a:rPr>
              <a:t> </a:t>
            </a:r>
            <a:r>
              <a:rPr sz="1071" spc="-10" dirty="0">
                <a:latin typeface="Arial"/>
                <a:cs typeface="Arial"/>
              </a:rPr>
              <a:t>use</a:t>
            </a:r>
            <a:r>
              <a:rPr sz="1071" spc="-29" dirty="0">
                <a:latin typeface="Arial"/>
                <a:cs typeface="Arial"/>
              </a:rPr>
              <a:t> </a:t>
            </a:r>
            <a:r>
              <a:rPr sz="1071" spc="-10" dirty="0">
                <a:latin typeface="Arial"/>
                <a:cs typeface="Arial"/>
              </a:rPr>
              <a:t>with</a:t>
            </a:r>
            <a:r>
              <a:rPr sz="1071" spc="-29" dirty="0">
                <a:latin typeface="Arial"/>
                <a:cs typeface="Arial"/>
              </a:rPr>
              <a:t> </a:t>
            </a:r>
            <a:r>
              <a:rPr sz="1071" spc="-10" dirty="0">
                <a:latin typeface="Arial"/>
                <a:cs typeface="Arial"/>
              </a:rPr>
              <a:t>R-134a</a:t>
            </a:r>
            <a:r>
              <a:rPr sz="1071" spc="-34" dirty="0">
                <a:latin typeface="Arial"/>
                <a:cs typeface="Arial"/>
              </a:rPr>
              <a:t> </a:t>
            </a:r>
            <a:r>
              <a:rPr sz="1071" spc="-10" dirty="0">
                <a:latin typeface="Arial"/>
                <a:cs typeface="Arial"/>
              </a:rPr>
              <a:t>under</a:t>
            </a:r>
            <a:r>
              <a:rPr sz="1071" spc="-29" dirty="0">
                <a:latin typeface="Arial"/>
                <a:cs typeface="Arial"/>
              </a:rPr>
              <a:t> </a:t>
            </a:r>
            <a:r>
              <a:rPr sz="1071" spc="-10" dirty="0">
                <a:latin typeface="Arial"/>
                <a:cs typeface="Arial"/>
              </a:rPr>
              <a:t>certain</a:t>
            </a:r>
            <a:r>
              <a:rPr sz="1071" spc="-29" dirty="0">
                <a:latin typeface="Arial"/>
                <a:cs typeface="Arial"/>
              </a:rPr>
              <a:t> </a:t>
            </a:r>
            <a:r>
              <a:rPr sz="1071" spc="-10" dirty="0">
                <a:latin typeface="Arial"/>
                <a:cs typeface="Arial"/>
              </a:rPr>
              <a:t>conditions.</a:t>
            </a:r>
            <a:r>
              <a:rPr sz="1071" spc="-29" dirty="0">
                <a:latin typeface="Arial"/>
                <a:cs typeface="Arial"/>
              </a:rPr>
              <a:t> </a:t>
            </a:r>
            <a:r>
              <a:rPr sz="1071" spc="-24" dirty="0">
                <a:latin typeface="Arial"/>
                <a:cs typeface="Arial"/>
              </a:rPr>
              <a:t>The </a:t>
            </a:r>
            <a:r>
              <a:rPr sz="1071" dirty="0">
                <a:latin typeface="Arial"/>
                <a:cs typeface="Arial"/>
              </a:rPr>
              <a:t>retrofitted</a:t>
            </a:r>
            <a:r>
              <a:rPr sz="1071" spc="-10" dirty="0">
                <a:latin typeface="Arial"/>
                <a:cs typeface="Arial"/>
              </a:rPr>
              <a:t> </a:t>
            </a:r>
            <a:r>
              <a:rPr sz="1071" dirty="0">
                <a:latin typeface="Arial"/>
                <a:cs typeface="Arial"/>
              </a:rPr>
              <a:t>unit</a:t>
            </a:r>
            <a:r>
              <a:rPr sz="1071" spc="-5" dirty="0">
                <a:latin typeface="Arial"/>
                <a:cs typeface="Arial"/>
              </a:rPr>
              <a:t> </a:t>
            </a:r>
            <a:r>
              <a:rPr sz="1071" dirty="0">
                <a:latin typeface="Arial"/>
                <a:cs typeface="Arial"/>
              </a:rPr>
              <a:t>must</a:t>
            </a:r>
            <a:r>
              <a:rPr sz="1071" spc="-5" dirty="0">
                <a:latin typeface="Arial"/>
                <a:cs typeface="Arial"/>
              </a:rPr>
              <a:t> </a:t>
            </a:r>
            <a:r>
              <a:rPr sz="1071" dirty="0">
                <a:latin typeface="Arial"/>
                <a:cs typeface="Arial"/>
              </a:rPr>
              <a:t>meet</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technical</a:t>
            </a:r>
            <a:r>
              <a:rPr sz="1071" spc="-5" dirty="0">
                <a:latin typeface="Arial"/>
                <a:cs typeface="Arial"/>
              </a:rPr>
              <a:t> </a:t>
            </a:r>
            <a:r>
              <a:rPr sz="1071" dirty="0">
                <a:latin typeface="Arial"/>
                <a:cs typeface="Arial"/>
              </a:rPr>
              <a:t>specifications of</a:t>
            </a:r>
            <a:r>
              <a:rPr sz="1071" spc="-5" dirty="0">
                <a:latin typeface="Arial"/>
                <a:cs typeface="Arial"/>
              </a:rPr>
              <a:t> </a:t>
            </a:r>
            <a:r>
              <a:rPr sz="1071" dirty="0">
                <a:latin typeface="Arial"/>
                <a:cs typeface="Arial"/>
              </a:rPr>
              <a:t>SAE</a:t>
            </a:r>
            <a:r>
              <a:rPr sz="1071" spc="-5" dirty="0">
                <a:latin typeface="Arial"/>
                <a:cs typeface="Arial"/>
              </a:rPr>
              <a:t> </a:t>
            </a:r>
            <a:r>
              <a:rPr sz="1071" dirty="0">
                <a:latin typeface="Arial"/>
                <a:cs typeface="Arial"/>
              </a:rPr>
              <a:t>standard</a:t>
            </a:r>
            <a:r>
              <a:rPr sz="1071" spc="-5" dirty="0">
                <a:latin typeface="Arial"/>
                <a:cs typeface="Arial"/>
              </a:rPr>
              <a:t> </a:t>
            </a:r>
            <a:r>
              <a:rPr sz="1071" dirty="0">
                <a:latin typeface="Arial"/>
                <a:cs typeface="Arial"/>
              </a:rPr>
              <a:t>J2210</a:t>
            </a:r>
            <a:r>
              <a:rPr sz="1071" spc="-10"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must</a:t>
            </a:r>
            <a:r>
              <a:rPr sz="1071" spc="-5" dirty="0">
                <a:latin typeface="Arial"/>
                <a:cs typeface="Arial"/>
              </a:rPr>
              <a:t> </a:t>
            </a:r>
            <a:r>
              <a:rPr sz="1071" dirty="0">
                <a:latin typeface="Arial"/>
                <a:cs typeface="Arial"/>
              </a:rPr>
              <a:t>have</a:t>
            </a:r>
            <a:r>
              <a:rPr sz="1071" spc="-5" dirty="0">
                <a:latin typeface="Arial"/>
                <a:cs typeface="Arial"/>
              </a:rPr>
              <a:t> </a:t>
            </a:r>
            <a:r>
              <a:rPr sz="1071" spc="-24" dirty="0">
                <a:latin typeface="Arial"/>
                <a:cs typeface="Arial"/>
              </a:rPr>
              <a:t>the </a:t>
            </a:r>
            <a:r>
              <a:rPr sz="1071" dirty="0">
                <a:latin typeface="Arial"/>
                <a:cs typeface="Arial"/>
              </a:rPr>
              <a:t>capacity</a:t>
            </a:r>
            <a:r>
              <a:rPr sz="1071" spc="107"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purify</a:t>
            </a:r>
            <a:r>
              <a:rPr sz="1071" spc="107" dirty="0">
                <a:latin typeface="Arial"/>
                <a:cs typeface="Arial"/>
              </a:rPr>
              <a:t> </a:t>
            </a:r>
            <a:r>
              <a:rPr sz="1071" dirty="0">
                <a:latin typeface="Arial"/>
                <a:cs typeface="Arial"/>
              </a:rPr>
              <a:t>used</a:t>
            </a:r>
            <a:r>
              <a:rPr sz="1071" spc="102" dirty="0">
                <a:latin typeface="Arial"/>
                <a:cs typeface="Arial"/>
              </a:rPr>
              <a:t> </a:t>
            </a:r>
            <a:r>
              <a:rPr sz="1071" dirty="0">
                <a:latin typeface="Arial"/>
                <a:cs typeface="Arial"/>
              </a:rPr>
              <a:t>refrigerant</a:t>
            </a:r>
            <a:r>
              <a:rPr sz="1071" spc="107" dirty="0">
                <a:latin typeface="Arial"/>
                <a:cs typeface="Arial"/>
              </a:rPr>
              <a:t> </a:t>
            </a:r>
            <a:r>
              <a:rPr sz="1071" dirty="0">
                <a:latin typeface="Arial"/>
                <a:cs typeface="Arial"/>
              </a:rPr>
              <a:t>to</a:t>
            </a:r>
            <a:r>
              <a:rPr sz="1071" spc="107" dirty="0">
                <a:latin typeface="Arial"/>
                <a:cs typeface="Arial"/>
              </a:rPr>
              <a:t> </a:t>
            </a:r>
            <a:r>
              <a:rPr sz="1071" dirty="0">
                <a:latin typeface="Arial"/>
                <a:cs typeface="Arial"/>
              </a:rPr>
              <a:t>SAE</a:t>
            </a:r>
            <a:r>
              <a:rPr sz="1071" spc="107" dirty="0">
                <a:latin typeface="Arial"/>
                <a:cs typeface="Arial"/>
              </a:rPr>
              <a:t> </a:t>
            </a:r>
            <a:r>
              <a:rPr sz="1071" dirty="0">
                <a:latin typeface="Arial"/>
                <a:cs typeface="Arial"/>
              </a:rPr>
              <a:t>standard</a:t>
            </a:r>
            <a:r>
              <a:rPr sz="1071" spc="107" dirty="0">
                <a:latin typeface="Arial"/>
                <a:cs typeface="Arial"/>
              </a:rPr>
              <a:t> </a:t>
            </a:r>
            <a:r>
              <a:rPr sz="1071" dirty="0">
                <a:latin typeface="Arial"/>
                <a:cs typeface="Arial"/>
              </a:rPr>
              <a:t>J2099</a:t>
            </a:r>
            <a:r>
              <a:rPr sz="1071" spc="107" dirty="0">
                <a:latin typeface="Arial"/>
                <a:cs typeface="Arial"/>
              </a:rPr>
              <a:t> </a:t>
            </a:r>
            <a:r>
              <a:rPr sz="1071" dirty="0">
                <a:latin typeface="Arial"/>
                <a:cs typeface="Arial"/>
              </a:rPr>
              <a:t>for</a:t>
            </a:r>
            <a:r>
              <a:rPr sz="1071" spc="107" dirty="0">
                <a:latin typeface="Arial"/>
                <a:cs typeface="Arial"/>
              </a:rPr>
              <a:t> </a:t>
            </a:r>
            <a:r>
              <a:rPr sz="1071" dirty="0">
                <a:latin typeface="Arial"/>
                <a:cs typeface="Arial"/>
              </a:rPr>
              <a:t>safe</a:t>
            </a:r>
            <a:r>
              <a:rPr sz="1071" spc="107" dirty="0">
                <a:latin typeface="Arial"/>
                <a:cs typeface="Arial"/>
              </a:rPr>
              <a:t> </a:t>
            </a:r>
            <a:r>
              <a:rPr sz="1071" dirty="0">
                <a:latin typeface="Arial"/>
                <a:cs typeface="Arial"/>
              </a:rPr>
              <a:t>and</a:t>
            </a:r>
            <a:r>
              <a:rPr sz="1071" spc="107" dirty="0">
                <a:latin typeface="Arial"/>
                <a:cs typeface="Arial"/>
              </a:rPr>
              <a:t> </a:t>
            </a:r>
            <a:r>
              <a:rPr sz="1071" dirty="0">
                <a:latin typeface="Arial"/>
                <a:cs typeface="Arial"/>
              </a:rPr>
              <a:t>direct</a:t>
            </a:r>
            <a:r>
              <a:rPr sz="1071" spc="107" dirty="0">
                <a:latin typeface="Arial"/>
                <a:cs typeface="Arial"/>
              </a:rPr>
              <a:t> </a:t>
            </a:r>
            <a:r>
              <a:rPr sz="1071" dirty="0">
                <a:latin typeface="Arial"/>
                <a:cs typeface="Arial"/>
              </a:rPr>
              <a:t>return</a:t>
            </a:r>
            <a:r>
              <a:rPr sz="1071" spc="107" dirty="0">
                <a:latin typeface="Arial"/>
                <a:cs typeface="Arial"/>
              </a:rPr>
              <a:t> </a:t>
            </a:r>
            <a:r>
              <a:rPr sz="1071" dirty="0">
                <a:latin typeface="Arial"/>
                <a:cs typeface="Arial"/>
              </a:rPr>
              <a:t>to</a:t>
            </a:r>
            <a:r>
              <a:rPr sz="1071" spc="107" dirty="0">
                <a:latin typeface="Arial"/>
                <a:cs typeface="Arial"/>
              </a:rPr>
              <a:t> </a:t>
            </a:r>
            <a:r>
              <a:rPr sz="1071" dirty="0">
                <a:latin typeface="Arial"/>
                <a:cs typeface="Arial"/>
              </a:rPr>
              <a:t>the</a:t>
            </a:r>
            <a:r>
              <a:rPr sz="1071" spc="107" dirty="0">
                <a:latin typeface="Arial"/>
                <a:cs typeface="Arial"/>
              </a:rPr>
              <a:t> </a:t>
            </a:r>
            <a:r>
              <a:rPr sz="1071" spc="-24" dirty="0">
                <a:latin typeface="Arial"/>
                <a:cs typeface="Arial"/>
              </a:rPr>
              <a:t>air </a:t>
            </a:r>
            <a:r>
              <a:rPr sz="1071" spc="-10" dirty="0">
                <a:latin typeface="Arial"/>
                <a:cs typeface="Arial"/>
              </a:rPr>
              <a:t>conditioner</a:t>
            </a:r>
            <a:r>
              <a:rPr sz="1071" spc="-49" dirty="0">
                <a:latin typeface="Arial"/>
                <a:cs typeface="Arial"/>
              </a:rPr>
              <a:t> </a:t>
            </a:r>
            <a:r>
              <a:rPr sz="1071" spc="-10" dirty="0">
                <a:latin typeface="Arial"/>
                <a:cs typeface="Arial"/>
              </a:rPr>
              <a:t>following</a:t>
            </a:r>
            <a:r>
              <a:rPr sz="1071" spc="-39" dirty="0">
                <a:latin typeface="Arial"/>
                <a:cs typeface="Arial"/>
              </a:rPr>
              <a:t> </a:t>
            </a:r>
            <a:r>
              <a:rPr sz="1071" dirty="0">
                <a:latin typeface="Arial"/>
                <a:cs typeface="Arial"/>
              </a:rPr>
              <a:t>repairs.</a:t>
            </a:r>
            <a:r>
              <a:rPr sz="1071" spc="-39" dirty="0">
                <a:latin typeface="Arial"/>
                <a:cs typeface="Arial"/>
              </a:rPr>
              <a:t> </a:t>
            </a:r>
            <a:r>
              <a:rPr sz="1071" dirty="0">
                <a:latin typeface="Arial"/>
                <a:cs typeface="Arial"/>
              </a:rPr>
              <a:t>Also,</a:t>
            </a:r>
            <a:r>
              <a:rPr sz="1071" spc="-4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unit</a:t>
            </a:r>
            <a:r>
              <a:rPr sz="1071" spc="-39" dirty="0">
                <a:latin typeface="Arial"/>
                <a:cs typeface="Arial"/>
              </a:rPr>
              <a:t> </a:t>
            </a:r>
            <a:r>
              <a:rPr sz="1071" dirty="0">
                <a:latin typeface="Arial"/>
                <a:cs typeface="Arial"/>
              </a:rPr>
              <a:t>may</a:t>
            </a:r>
            <a:r>
              <a:rPr sz="1071" spc="-39" dirty="0">
                <a:latin typeface="Arial"/>
                <a:cs typeface="Arial"/>
              </a:rPr>
              <a:t> </a:t>
            </a:r>
            <a:r>
              <a:rPr sz="1071" dirty="0">
                <a:latin typeface="Arial"/>
                <a:cs typeface="Arial"/>
              </a:rPr>
              <a:t>only</a:t>
            </a:r>
            <a:r>
              <a:rPr sz="1071" spc="-39" dirty="0">
                <a:latin typeface="Arial"/>
                <a:cs typeface="Arial"/>
              </a:rPr>
              <a:t> </a:t>
            </a:r>
            <a:r>
              <a:rPr sz="1071" dirty="0">
                <a:latin typeface="Arial"/>
                <a:cs typeface="Arial"/>
              </a:rPr>
              <a:t>be</a:t>
            </a:r>
            <a:r>
              <a:rPr sz="1071" spc="-39" dirty="0">
                <a:latin typeface="Arial"/>
                <a:cs typeface="Arial"/>
              </a:rPr>
              <a:t> </a:t>
            </a:r>
            <a:r>
              <a:rPr sz="1071" dirty="0">
                <a:latin typeface="Arial"/>
                <a:cs typeface="Arial"/>
              </a:rPr>
              <a:t>retrofitted</a:t>
            </a:r>
            <a:r>
              <a:rPr sz="1071" spc="-34" dirty="0">
                <a:latin typeface="Arial"/>
                <a:cs typeface="Arial"/>
              </a:rPr>
              <a:t> </a:t>
            </a:r>
            <a:r>
              <a:rPr sz="1071" dirty="0">
                <a:latin typeface="Arial"/>
                <a:cs typeface="Arial"/>
              </a:rPr>
              <a:t>if</a:t>
            </a:r>
            <a:r>
              <a:rPr sz="1071" spc="-39" dirty="0">
                <a:latin typeface="Arial"/>
                <a:cs typeface="Arial"/>
              </a:rPr>
              <a:t> </a:t>
            </a:r>
            <a:r>
              <a:rPr sz="1071" dirty="0">
                <a:latin typeface="Arial"/>
                <a:cs typeface="Arial"/>
              </a:rPr>
              <a:t>retrofit</a:t>
            </a:r>
            <a:r>
              <a:rPr sz="1071" spc="-49" dirty="0">
                <a:latin typeface="Arial"/>
                <a:cs typeface="Arial"/>
              </a:rPr>
              <a:t> </a:t>
            </a:r>
            <a:r>
              <a:rPr sz="1071" spc="-10" dirty="0">
                <a:latin typeface="Arial"/>
                <a:cs typeface="Arial"/>
              </a:rPr>
              <a:t>procedures</a:t>
            </a:r>
            <a:r>
              <a:rPr sz="1071" spc="-44" dirty="0">
                <a:latin typeface="Arial"/>
                <a:cs typeface="Arial"/>
              </a:rPr>
              <a:t> </a:t>
            </a:r>
            <a:r>
              <a:rPr sz="1071" dirty="0">
                <a:latin typeface="Arial"/>
                <a:cs typeface="Arial"/>
              </a:rPr>
              <a:t>have</a:t>
            </a:r>
            <a:r>
              <a:rPr sz="1071" spc="-39" dirty="0">
                <a:latin typeface="Arial"/>
                <a:cs typeface="Arial"/>
              </a:rPr>
              <a:t> </a:t>
            </a:r>
            <a:r>
              <a:rPr sz="1071" spc="-19" dirty="0">
                <a:latin typeface="Arial"/>
                <a:cs typeface="Arial"/>
              </a:rPr>
              <a:t>been </a:t>
            </a:r>
            <a:r>
              <a:rPr sz="1071" dirty="0">
                <a:latin typeface="Arial"/>
                <a:cs typeface="Arial"/>
              </a:rPr>
              <a:t>certified</a:t>
            </a:r>
            <a:r>
              <a:rPr sz="1071" spc="29"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an</a:t>
            </a:r>
            <a:r>
              <a:rPr sz="1071" spc="34" dirty="0">
                <a:latin typeface="Arial"/>
                <a:cs typeface="Arial"/>
              </a:rPr>
              <a:t> </a:t>
            </a:r>
            <a:r>
              <a:rPr sz="1071" dirty="0">
                <a:latin typeface="Arial"/>
                <a:cs typeface="Arial"/>
              </a:rPr>
              <a:t>independent</a:t>
            </a:r>
            <a:r>
              <a:rPr sz="1071" spc="29" dirty="0">
                <a:latin typeface="Arial"/>
                <a:cs typeface="Arial"/>
              </a:rPr>
              <a:t> </a:t>
            </a:r>
            <a:r>
              <a:rPr sz="1071" dirty="0">
                <a:latin typeface="Arial"/>
                <a:cs typeface="Arial"/>
              </a:rPr>
              <a:t>testing</a:t>
            </a:r>
            <a:r>
              <a:rPr sz="1071" spc="34" dirty="0">
                <a:latin typeface="Arial"/>
                <a:cs typeface="Arial"/>
              </a:rPr>
              <a:t> </a:t>
            </a:r>
            <a:r>
              <a:rPr sz="1071" dirty="0">
                <a:latin typeface="Arial"/>
                <a:cs typeface="Arial"/>
              </a:rPr>
              <a:t>laboratory</a:t>
            </a:r>
            <a:r>
              <a:rPr sz="1071" spc="34" dirty="0">
                <a:latin typeface="Arial"/>
                <a:cs typeface="Arial"/>
              </a:rPr>
              <a:t> </a:t>
            </a:r>
            <a:r>
              <a:rPr sz="1071" dirty="0">
                <a:latin typeface="Arial"/>
                <a:cs typeface="Arial"/>
              </a:rPr>
              <a:t>such</a:t>
            </a:r>
            <a:r>
              <a:rPr sz="1071" spc="34" dirty="0">
                <a:latin typeface="Arial"/>
                <a:cs typeface="Arial"/>
              </a:rPr>
              <a:t> </a:t>
            </a:r>
            <a:r>
              <a:rPr sz="1071" dirty="0">
                <a:latin typeface="Arial"/>
                <a:cs typeface="Arial"/>
              </a:rPr>
              <a:t>as</a:t>
            </a:r>
            <a:r>
              <a:rPr sz="1071" spc="29" dirty="0">
                <a:latin typeface="Arial"/>
                <a:cs typeface="Arial"/>
              </a:rPr>
              <a:t> </a:t>
            </a:r>
            <a:r>
              <a:rPr sz="1071" dirty="0">
                <a:latin typeface="Arial"/>
                <a:cs typeface="Arial"/>
              </a:rPr>
              <a:t>Underwriters</a:t>
            </a:r>
            <a:r>
              <a:rPr sz="1071" spc="34" dirty="0">
                <a:latin typeface="Arial"/>
                <a:cs typeface="Arial"/>
              </a:rPr>
              <a:t> </a:t>
            </a:r>
            <a:r>
              <a:rPr sz="1071" dirty="0">
                <a:latin typeface="Arial"/>
                <a:cs typeface="Arial"/>
              </a:rPr>
              <a:t>Laboratories</a:t>
            </a:r>
            <a:r>
              <a:rPr sz="1071" spc="34" dirty="0">
                <a:latin typeface="Arial"/>
                <a:cs typeface="Arial"/>
              </a:rPr>
              <a:t> </a:t>
            </a:r>
            <a:r>
              <a:rPr sz="1071" dirty="0">
                <a:latin typeface="Arial"/>
                <a:cs typeface="Arial"/>
              </a:rPr>
              <a:t>(UL),</a:t>
            </a:r>
            <a:r>
              <a:rPr sz="1071" spc="34" dirty="0">
                <a:latin typeface="Arial"/>
                <a:cs typeface="Arial"/>
              </a:rPr>
              <a:t> </a:t>
            </a:r>
            <a:r>
              <a:rPr sz="1071" dirty="0">
                <a:latin typeface="Arial"/>
                <a:cs typeface="Arial"/>
              </a:rPr>
              <a:t>and</a:t>
            </a:r>
            <a:r>
              <a:rPr sz="1071" spc="34" dirty="0">
                <a:latin typeface="Arial"/>
                <a:cs typeface="Arial"/>
              </a:rPr>
              <a:t> </a:t>
            </a:r>
            <a:r>
              <a:rPr sz="1071" spc="-19" dirty="0">
                <a:latin typeface="Arial"/>
                <a:cs typeface="Arial"/>
              </a:rPr>
              <a:t>that </a:t>
            </a:r>
            <a:r>
              <a:rPr sz="1071" dirty="0">
                <a:latin typeface="Arial"/>
                <a:cs typeface="Arial"/>
              </a:rPr>
              <a:t>an</a:t>
            </a:r>
            <a:r>
              <a:rPr sz="1071" spc="-19" dirty="0">
                <a:latin typeface="Arial"/>
                <a:cs typeface="Arial"/>
              </a:rPr>
              <a:t> </a:t>
            </a:r>
            <a:r>
              <a:rPr sz="1071" dirty="0">
                <a:latin typeface="Arial"/>
                <a:cs typeface="Arial"/>
              </a:rPr>
              <a:t>appropriate</a:t>
            </a:r>
            <a:r>
              <a:rPr sz="1071" spc="-19" dirty="0">
                <a:latin typeface="Arial"/>
                <a:cs typeface="Arial"/>
              </a:rPr>
              <a:t> </a:t>
            </a:r>
            <a:r>
              <a:rPr sz="1071" dirty="0">
                <a:latin typeface="Arial"/>
                <a:cs typeface="Arial"/>
              </a:rPr>
              <a:t>label</a:t>
            </a:r>
            <a:r>
              <a:rPr sz="1071" spc="-1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affixed</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unit.</a:t>
            </a:r>
            <a:endParaRPr sz="1071" dirty="0">
              <a:latin typeface="Arial"/>
              <a:cs typeface="Arial"/>
            </a:endParaRPr>
          </a:p>
          <a:p>
            <a:pPr marL="12369" algn="just">
              <a:spcBef>
                <a:spcPts val="1144"/>
              </a:spcBef>
            </a:pPr>
            <a:r>
              <a:rPr sz="1071" dirty="0">
                <a:latin typeface="Arial"/>
                <a:cs typeface="Arial"/>
              </a:rPr>
              <a:t>When</a:t>
            </a:r>
            <a:r>
              <a:rPr sz="1071" spc="-19" dirty="0">
                <a:latin typeface="Arial"/>
                <a:cs typeface="Arial"/>
              </a:rPr>
              <a:t> </a:t>
            </a:r>
            <a:r>
              <a:rPr sz="1071" dirty="0">
                <a:latin typeface="Arial"/>
                <a:cs typeface="Arial"/>
              </a:rPr>
              <a:t>converting</a:t>
            </a:r>
            <a:r>
              <a:rPr sz="1071" spc="-19" dirty="0">
                <a:latin typeface="Arial"/>
                <a:cs typeface="Arial"/>
              </a:rPr>
              <a:t> </a:t>
            </a:r>
            <a:r>
              <a:rPr sz="1071" dirty="0">
                <a:latin typeface="Arial"/>
                <a:cs typeface="Arial"/>
              </a:rPr>
              <a:t>an</a:t>
            </a:r>
            <a:r>
              <a:rPr sz="1071" spc="-19" dirty="0">
                <a:latin typeface="Arial"/>
                <a:cs typeface="Arial"/>
              </a:rPr>
              <a:t> </a:t>
            </a:r>
            <a:r>
              <a:rPr sz="1071" spc="-10" dirty="0">
                <a:latin typeface="Arial"/>
                <a:cs typeface="Arial"/>
              </a:rPr>
              <a:t>R-</a:t>
            </a:r>
            <a:r>
              <a:rPr sz="1071" dirty="0">
                <a:latin typeface="Arial"/>
                <a:cs typeface="Arial"/>
              </a:rPr>
              <a:t>12</a:t>
            </a:r>
            <a:r>
              <a:rPr sz="1071" spc="-15"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to</a:t>
            </a:r>
            <a:r>
              <a:rPr sz="1071" spc="-24" dirty="0">
                <a:latin typeface="Arial"/>
                <a:cs typeface="Arial"/>
              </a:rPr>
              <a:t> </a:t>
            </a:r>
            <a:r>
              <a:rPr sz="1071" spc="-10" dirty="0">
                <a:latin typeface="Arial"/>
                <a:cs typeface="Arial"/>
              </a:rPr>
              <a:t>R-</a:t>
            </a:r>
            <a:r>
              <a:rPr sz="1071" dirty="0">
                <a:latin typeface="Arial"/>
                <a:cs typeface="Arial"/>
              </a:rPr>
              <a:t>134a,</a:t>
            </a:r>
            <a:r>
              <a:rPr sz="1071" spc="-15" dirty="0">
                <a:latin typeface="Arial"/>
                <a:cs typeface="Arial"/>
              </a:rPr>
              <a:t> </a:t>
            </a:r>
            <a:r>
              <a:rPr sz="1071" dirty="0">
                <a:latin typeface="Arial"/>
                <a:cs typeface="Arial"/>
              </a:rPr>
              <a:t>you</a:t>
            </a:r>
            <a:r>
              <a:rPr sz="1071" spc="-19" dirty="0">
                <a:latin typeface="Arial"/>
                <a:cs typeface="Arial"/>
              </a:rPr>
              <a:t> </a:t>
            </a:r>
            <a:r>
              <a:rPr sz="1071" spc="-10" dirty="0">
                <a:latin typeface="Arial"/>
                <a:cs typeface="Arial"/>
              </a:rPr>
              <a:t>must:</a:t>
            </a:r>
            <a:endParaRPr sz="1071" dirty="0">
              <a:latin typeface="Arial"/>
              <a:cs typeface="Arial"/>
            </a:endParaRPr>
          </a:p>
          <a:p>
            <a:pPr marL="455161" indent="-220160">
              <a:spcBef>
                <a:spcPts val="1149"/>
              </a:spcBef>
              <a:buAutoNum type="alphaLcPeriod"/>
              <a:tabLst>
                <a:tab pos="455161" algn="l"/>
              </a:tabLst>
            </a:pPr>
            <a:r>
              <a:rPr sz="1071" dirty="0">
                <a:latin typeface="Arial"/>
                <a:cs typeface="Arial"/>
              </a:rPr>
              <a:t>Install</a:t>
            </a:r>
            <a:r>
              <a:rPr sz="1071" spc="-24" dirty="0">
                <a:latin typeface="Arial"/>
                <a:cs typeface="Arial"/>
              </a:rPr>
              <a:t> </a:t>
            </a:r>
            <a:r>
              <a:rPr sz="1071" dirty="0">
                <a:latin typeface="Arial"/>
                <a:cs typeface="Arial"/>
              </a:rPr>
              <a:t>conversion</a:t>
            </a:r>
            <a:r>
              <a:rPr sz="1071" spc="-24" dirty="0">
                <a:latin typeface="Arial"/>
                <a:cs typeface="Arial"/>
              </a:rPr>
              <a:t> </a:t>
            </a:r>
            <a:r>
              <a:rPr sz="1071" dirty="0">
                <a:latin typeface="Arial"/>
                <a:cs typeface="Arial"/>
              </a:rPr>
              <a:t>labels</a:t>
            </a:r>
            <a:r>
              <a:rPr sz="1071" spc="-2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remove</a:t>
            </a:r>
            <a:r>
              <a:rPr sz="1071" spc="-24"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R-</a:t>
            </a:r>
            <a:r>
              <a:rPr sz="1071" dirty="0">
                <a:latin typeface="Arial"/>
                <a:cs typeface="Arial"/>
              </a:rPr>
              <a:t>12</a:t>
            </a:r>
            <a:r>
              <a:rPr sz="1071" spc="-19" dirty="0">
                <a:latin typeface="Arial"/>
                <a:cs typeface="Arial"/>
              </a:rPr>
              <a:t> </a:t>
            </a:r>
            <a:r>
              <a:rPr sz="1071" spc="-10" dirty="0">
                <a:latin typeface="Arial"/>
                <a:cs typeface="Arial"/>
              </a:rPr>
              <a:t>label.</a:t>
            </a:r>
            <a:endParaRPr sz="1071" dirty="0">
              <a:latin typeface="Arial"/>
              <a:cs typeface="Arial"/>
            </a:endParaRPr>
          </a:p>
          <a:p>
            <a:pPr marL="454543" marR="4947" indent="-220160">
              <a:lnSpc>
                <a:spcPct val="143700"/>
              </a:lnSpc>
              <a:buAutoNum type="alphaLcPeriod"/>
              <a:tabLst>
                <a:tab pos="457017" algn="l"/>
              </a:tabLst>
            </a:pPr>
            <a:r>
              <a:rPr sz="1071" spc="-10" dirty="0">
                <a:latin typeface="Arial"/>
                <a:cs typeface="Arial"/>
              </a:rPr>
              <a:t>Recharge</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system</a:t>
            </a:r>
            <a:r>
              <a:rPr sz="1071" spc="-44" dirty="0">
                <a:latin typeface="Arial"/>
                <a:cs typeface="Arial"/>
              </a:rPr>
              <a:t> </a:t>
            </a:r>
            <a:r>
              <a:rPr sz="1071" spc="-10" dirty="0">
                <a:latin typeface="Arial"/>
                <a:cs typeface="Arial"/>
              </a:rPr>
              <a:t>with</a:t>
            </a:r>
            <a:r>
              <a:rPr sz="1071" spc="-39" dirty="0">
                <a:latin typeface="Arial"/>
                <a:cs typeface="Arial"/>
              </a:rPr>
              <a:t> </a:t>
            </a:r>
            <a:r>
              <a:rPr sz="1071" spc="-10" dirty="0">
                <a:latin typeface="Arial"/>
                <a:cs typeface="Arial"/>
              </a:rPr>
              <a:t>R-134a</a:t>
            </a:r>
            <a:r>
              <a:rPr sz="1071" spc="-39" dirty="0">
                <a:latin typeface="Arial"/>
                <a:cs typeface="Arial"/>
              </a:rPr>
              <a:t> </a:t>
            </a:r>
            <a:r>
              <a:rPr sz="1071" dirty="0">
                <a:latin typeface="Arial"/>
                <a:cs typeface="Arial"/>
              </a:rPr>
              <a:t>to</a:t>
            </a:r>
            <a:r>
              <a:rPr sz="1071" spc="-34" dirty="0">
                <a:latin typeface="Arial"/>
                <a:cs typeface="Arial"/>
              </a:rPr>
              <a:t> </a:t>
            </a:r>
            <a:r>
              <a:rPr sz="1071" spc="-10" dirty="0">
                <a:latin typeface="Arial"/>
                <a:cs typeface="Arial"/>
              </a:rPr>
              <a:t>approximately</a:t>
            </a:r>
            <a:r>
              <a:rPr sz="1071" spc="-39" dirty="0">
                <a:latin typeface="Arial"/>
                <a:cs typeface="Arial"/>
              </a:rPr>
              <a:t> </a:t>
            </a:r>
            <a:r>
              <a:rPr sz="1071" spc="-10" dirty="0">
                <a:latin typeface="Arial"/>
                <a:cs typeface="Arial"/>
              </a:rPr>
              <a:t>90%</a:t>
            </a:r>
            <a:r>
              <a:rPr sz="1071" spc="-39"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original</a:t>
            </a:r>
            <a:r>
              <a:rPr sz="1071" spc="-39" dirty="0">
                <a:latin typeface="Arial"/>
                <a:cs typeface="Arial"/>
              </a:rPr>
              <a:t> </a:t>
            </a:r>
            <a:r>
              <a:rPr sz="1071" spc="-10" dirty="0">
                <a:latin typeface="Arial"/>
                <a:cs typeface="Arial"/>
              </a:rPr>
              <a:t>R-</a:t>
            </a:r>
            <a:r>
              <a:rPr sz="1071" dirty="0">
                <a:latin typeface="Arial"/>
                <a:cs typeface="Arial"/>
              </a:rPr>
              <a:t>12</a:t>
            </a:r>
            <a:r>
              <a:rPr sz="1071" spc="-39" dirty="0">
                <a:latin typeface="Arial"/>
                <a:cs typeface="Arial"/>
              </a:rPr>
              <a:t> </a:t>
            </a:r>
            <a:r>
              <a:rPr sz="1071" spc="-10" dirty="0">
                <a:latin typeface="Arial"/>
                <a:cs typeface="Arial"/>
              </a:rPr>
              <a:t>charge</a:t>
            </a:r>
            <a:r>
              <a:rPr sz="1071" spc="-39" dirty="0">
                <a:latin typeface="Arial"/>
                <a:cs typeface="Arial"/>
              </a:rPr>
              <a:t> </a:t>
            </a:r>
            <a:r>
              <a:rPr sz="1071" spc="-10" dirty="0">
                <a:latin typeface="Arial"/>
                <a:cs typeface="Arial"/>
              </a:rPr>
              <a:t>minus 	</a:t>
            </a:r>
            <a:r>
              <a:rPr sz="1071" dirty="0">
                <a:latin typeface="Arial"/>
                <a:cs typeface="Arial"/>
              </a:rPr>
              <a:t>113grams</a:t>
            </a:r>
            <a:r>
              <a:rPr sz="1071" spc="-24" dirty="0">
                <a:latin typeface="Arial"/>
                <a:cs typeface="Arial"/>
              </a:rPr>
              <a:t> </a:t>
            </a:r>
            <a:r>
              <a:rPr sz="1071" dirty="0">
                <a:latin typeface="Arial"/>
                <a:cs typeface="Arial"/>
              </a:rPr>
              <a:t>(4</a:t>
            </a:r>
            <a:r>
              <a:rPr sz="1071" spc="-24" dirty="0">
                <a:latin typeface="Arial"/>
                <a:cs typeface="Arial"/>
              </a:rPr>
              <a:t> </a:t>
            </a:r>
            <a:r>
              <a:rPr sz="1071" spc="-19" dirty="0">
                <a:latin typeface="Arial"/>
                <a:cs typeface="Arial"/>
              </a:rPr>
              <a:t>oz).</a:t>
            </a:r>
            <a:endParaRPr sz="1071" dirty="0">
              <a:latin typeface="Arial"/>
              <a:cs typeface="Arial"/>
            </a:endParaRPr>
          </a:p>
          <a:p>
            <a:pPr marL="453925" indent="-219541">
              <a:spcBef>
                <a:spcPts val="560"/>
              </a:spcBef>
              <a:buAutoNum type="alphaLcPeriod"/>
              <a:tabLst>
                <a:tab pos="453925" algn="l"/>
              </a:tabLst>
            </a:pPr>
            <a:r>
              <a:rPr sz="1071" dirty="0">
                <a:latin typeface="Arial"/>
                <a:cs typeface="Arial"/>
              </a:rPr>
              <a:t>Change</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accumulator</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receiver</a:t>
            </a:r>
            <a:r>
              <a:rPr sz="1071" spc="-24" dirty="0">
                <a:latin typeface="Arial"/>
                <a:cs typeface="Arial"/>
              </a:rPr>
              <a:t> </a:t>
            </a:r>
            <a:r>
              <a:rPr sz="1071" spc="-10" dirty="0">
                <a:latin typeface="Arial"/>
                <a:cs typeface="Arial"/>
              </a:rPr>
              <a:t>dryer.</a:t>
            </a:r>
            <a:endParaRPr sz="1071" dirty="0">
              <a:latin typeface="Arial"/>
              <a:cs typeface="Arial"/>
            </a:endParaRPr>
          </a:p>
          <a:p>
            <a:pPr marL="454543" marR="4947" indent="-220160">
              <a:lnSpc>
                <a:spcPct val="143700"/>
              </a:lnSpc>
              <a:spcBef>
                <a:spcPts val="5"/>
              </a:spcBef>
              <a:buAutoNum type="alphaLcPeriod"/>
              <a:tabLst>
                <a:tab pos="457017" algn="l"/>
              </a:tabLst>
            </a:pPr>
            <a:r>
              <a:rPr sz="1071" dirty="0">
                <a:latin typeface="Arial"/>
                <a:cs typeface="Arial"/>
              </a:rPr>
              <a:t>Change</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service</a:t>
            </a:r>
            <a:r>
              <a:rPr sz="1071" spc="10" dirty="0">
                <a:latin typeface="Arial"/>
                <a:cs typeface="Arial"/>
              </a:rPr>
              <a:t> </a:t>
            </a:r>
            <a:r>
              <a:rPr sz="1071" dirty="0">
                <a:latin typeface="Arial"/>
                <a:cs typeface="Arial"/>
              </a:rPr>
              <a:t>fittings</a:t>
            </a:r>
            <a:r>
              <a:rPr sz="1071" spc="5"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flexible</a:t>
            </a:r>
            <a:r>
              <a:rPr sz="1071" spc="10" dirty="0">
                <a:latin typeface="Arial"/>
                <a:cs typeface="Arial"/>
              </a:rPr>
              <a:t> </a:t>
            </a:r>
            <a:r>
              <a:rPr sz="1071" dirty="0">
                <a:latin typeface="Arial"/>
                <a:cs typeface="Arial"/>
              </a:rPr>
              <a:t>hoses.</a:t>
            </a:r>
            <a:r>
              <a:rPr sz="1071" spc="5" dirty="0">
                <a:latin typeface="Arial"/>
                <a:cs typeface="Arial"/>
              </a:rPr>
              <a:t> </a:t>
            </a:r>
            <a:r>
              <a:rPr sz="1071" dirty="0">
                <a:latin typeface="Arial"/>
                <a:cs typeface="Arial"/>
              </a:rPr>
              <a:t>If the</a:t>
            </a:r>
            <a:r>
              <a:rPr sz="1071" spc="5" dirty="0">
                <a:latin typeface="Arial"/>
                <a:cs typeface="Arial"/>
              </a:rPr>
              <a:t> </a:t>
            </a:r>
            <a:r>
              <a:rPr sz="1071" spc="-10" dirty="0">
                <a:latin typeface="Arial"/>
                <a:cs typeface="Arial"/>
              </a:rPr>
              <a:t>R-</a:t>
            </a:r>
            <a:r>
              <a:rPr sz="1071" dirty="0">
                <a:latin typeface="Arial"/>
                <a:cs typeface="Arial"/>
              </a:rPr>
              <a:t>12</a:t>
            </a:r>
            <a:r>
              <a:rPr sz="1071" spc="5" dirty="0">
                <a:latin typeface="Arial"/>
                <a:cs typeface="Arial"/>
              </a:rPr>
              <a:t> </a:t>
            </a:r>
            <a:r>
              <a:rPr sz="1071" dirty="0">
                <a:latin typeface="Arial"/>
                <a:cs typeface="Arial"/>
              </a:rPr>
              <a:t>fittings</a:t>
            </a:r>
            <a:r>
              <a:rPr sz="1071" spc="10" dirty="0">
                <a:latin typeface="Arial"/>
                <a:cs typeface="Arial"/>
              </a:rPr>
              <a:t> </a:t>
            </a:r>
            <a:r>
              <a:rPr sz="1071" dirty="0">
                <a:latin typeface="Arial"/>
                <a:cs typeface="Arial"/>
              </a:rPr>
              <a:t>are</a:t>
            </a:r>
            <a:r>
              <a:rPr sz="1071" spc="5" dirty="0">
                <a:latin typeface="Arial"/>
                <a:cs typeface="Arial"/>
              </a:rPr>
              <a:t> </a:t>
            </a:r>
            <a:r>
              <a:rPr sz="1071" dirty="0">
                <a:latin typeface="Arial"/>
                <a:cs typeface="Arial"/>
              </a:rPr>
              <a:t>not converted, </a:t>
            </a:r>
            <a:r>
              <a:rPr sz="1071" spc="-19" dirty="0">
                <a:latin typeface="Arial"/>
                <a:cs typeface="Arial"/>
              </a:rPr>
              <a:t>they 	</a:t>
            </a:r>
            <a:r>
              <a:rPr sz="1071" dirty="0">
                <a:latin typeface="Arial"/>
                <a:cs typeface="Arial"/>
              </a:rPr>
              <a:t>must</a:t>
            </a:r>
            <a:r>
              <a:rPr sz="1071" spc="-29"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permanently</a:t>
            </a:r>
            <a:r>
              <a:rPr sz="1071" spc="-29" dirty="0">
                <a:latin typeface="Arial"/>
                <a:cs typeface="Arial"/>
              </a:rPr>
              <a:t> </a:t>
            </a:r>
            <a:r>
              <a:rPr sz="1071" spc="-10" dirty="0">
                <a:latin typeface="Arial"/>
                <a:cs typeface="Arial"/>
              </a:rPr>
              <a:t>capped.</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71</a:t>
            </a:r>
          </a:p>
        </p:txBody>
      </p:sp>
      <p:sp>
        <p:nvSpPr>
          <p:cNvPr id="7" name="object 3">
            <a:extLst>
              <a:ext uri="{FF2B5EF4-FFF2-40B4-BE49-F238E27FC236}">
                <a16:creationId xmlns:a16="http://schemas.microsoft.com/office/drawing/2014/main" id="{8DBB3244-060F-FCEB-EC99-13C881C383F6}"/>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66" y="3914067"/>
            <a:ext cx="5814185" cy="4941006"/>
          </a:xfrm>
          <a:prstGeom prst="rect">
            <a:avLst/>
          </a:prstGeom>
        </p:spPr>
        <p:txBody>
          <a:bodyPr vert="horz" wrap="square" lIns="0" tIns="12368" rIns="0" bIns="0" rtlCol="0">
            <a:spAutoFit/>
          </a:bodyPr>
          <a:lstStyle/>
          <a:p>
            <a:pPr marL="12369" marR="4947" algn="just">
              <a:lnSpc>
                <a:spcPct val="143700"/>
              </a:lnSpc>
              <a:spcBef>
                <a:spcPts val="97"/>
              </a:spcBef>
            </a:pPr>
            <a:r>
              <a:rPr sz="1071" dirty="0">
                <a:latin typeface="Arial"/>
                <a:cs typeface="Arial"/>
              </a:rPr>
              <a:t>Currently,</a:t>
            </a:r>
            <a:r>
              <a:rPr sz="1071" spc="-34" dirty="0">
                <a:latin typeface="Arial"/>
                <a:cs typeface="Arial"/>
              </a:rPr>
              <a:t> </a:t>
            </a:r>
            <a:r>
              <a:rPr sz="1071" dirty="0">
                <a:latin typeface="Arial"/>
                <a:cs typeface="Arial"/>
              </a:rPr>
              <a:t>however,</a:t>
            </a:r>
            <a:r>
              <a:rPr sz="1071" spc="-2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absence</a:t>
            </a:r>
            <a:r>
              <a:rPr sz="1071" spc="-3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any</a:t>
            </a:r>
            <a:r>
              <a:rPr sz="1071" spc="-29" dirty="0">
                <a:latin typeface="Arial"/>
                <a:cs typeface="Arial"/>
              </a:rPr>
              <a:t> </a:t>
            </a:r>
            <a:r>
              <a:rPr sz="1071" dirty="0">
                <a:latin typeface="Arial"/>
                <a:cs typeface="Arial"/>
              </a:rPr>
              <a:t>EPA</a:t>
            </a:r>
            <a:r>
              <a:rPr sz="1071" spc="-34" dirty="0">
                <a:latin typeface="Arial"/>
                <a:cs typeface="Arial"/>
              </a:rPr>
              <a:t> </a:t>
            </a:r>
            <a:r>
              <a:rPr sz="1071" dirty="0">
                <a:latin typeface="Arial"/>
                <a:cs typeface="Arial"/>
              </a:rPr>
              <a:t>regulations,</a:t>
            </a:r>
            <a:r>
              <a:rPr sz="1071" spc="-39"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service</a:t>
            </a:r>
            <a:r>
              <a:rPr sz="1071" spc="-39" dirty="0">
                <a:latin typeface="Arial"/>
                <a:cs typeface="Arial"/>
              </a:rPr>
              <a:t> </a:t>
            </a:r>
            <a:r>
              <a:rPr sz="1071" dirty="0">
                <a:latin typeface="Arial"/>
                <a:cs typeface="Arial"/>
              </a:rPr>
              <a:t>facility</a:t>
            </a:r>
            <a:r>
              <a:rPr sz="1071" spc="-29" dirty="0">
                <a:latin typeface="Arial"/>
                <a:cs typeface="Arial"/>
              </a:rPr>
              <a:t> </a:t>
            </a:r>
            <a:r>
              <a:rPr sz="1071" dirty="0">
                <a:latin typeface="Arial"/>
                <a:cs typeface="Arial"/>
              </a:rPr>
              <a:t>may</a:t>
            </a:r>
            <a:r>
              <a:rPr sz="1071" spc="-29" dirty="0">
                <a:latin typeface="Arial"/>
                <a:cs typeface="Arial"/>
              </a:rPr>
              <a:t> </a:t>
            </a:r>
            <a:r>
              <a:rPr sz="1071" dirty="0">
                <a:latin typeface="Arial"/>
                <a:cs typeface="Arial"/>
              </a:rPr>
              <a:t>perform</a:t>
            </a:r>
            <a:r>
              <a:rPr sz="1071" spc="-34" dirty="0">
                <a:latin typeface="Arial"/>
                <a:cs typeface="Arial"/>
              </a:rPr>
              <a:t> </a:t>
            </a:r>
            <a:r>
              <a:rPr sz="1071" dirty="0">
                <a:latin typeface="Arial"/>
                <a:cs typeface="Arial"/>
              </a:rPr>
              <a:t>such</a:t>
            </a:r>
            <a:r>
              <a:rPr sz="1071" spc="-29" dirty="0">
                <a:latin typeface="Arial"/>
                <a:cs typeface="Arial"/>
              </a:rPr>
              <a:t> </a:t>
            </a:r>
            <a:r>
              <a:rPr sz="1071" spc="-49" dirty="0">
                <a:latin typeface="Arial"/>
                <a:cs typeface="Arial"/>
              </a:rPr>
              <a:t>a </a:t>
            </a:r>
            <a:r>
              <a:rPr sz="1071" dirty="0">
                <a:latin typeface="Arial"/>
                <a:cs typeface="Arial"/>
              </a:rPr>
              <a:t>retrofit,</a:t>
            </a:r>
            <a:r>
              <a:rPr sz="1071" spc="-10"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may</a:t>
            </a:r>
            <a:r>
              <a:rPr sz="1071" spc="-10" dirty="0">
                <a:latin typeface="Arial"/>
                <a:cs typeface="Arial"/>
              </a:rPr>
              <a:t> </a:t>
            </a:r>
            <a:r>
              <a:rPr sz="1071" dirty="0">
                <a:latin typeface="Arial"/>
                <a:cs typeface="Arial"/>
              </a:rPr>
              <a:t>have</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equipment</a:t>
            </a:r>
            <a:r>
              <a:rPr sz="1071" spc="-10" dirty="0">
                <a:latin typeface="Arial"/>
                <a:cs typeface="Arial"/>
              </a:rPr>
              <a:t> </a:t>
            </a:r>
            <a:r>
              <a:rPr sz="1071" dirty="0">
                <a:latin typeface="Arial"/>
                <a:cs typeface="Arial"/>
              </a:rPr>
              <a:t>manufacturer's</a:t>
            </a:r>
            <a:r>
              <a:rPr sz="1071" spc="-10" dirty="0">
                <a:latin typeface="Arial"/>
                <a:cs typeface="Arial"/>
              </a:rPr>
              <a:t> </a:t>
            </a:r>
            <a:r>
              <a:rPr sz="1071" dirty="0">
                <a:latin typeface="Arial"/>
                <a:cs typeface="Arial"/>
              </a:rPr>
              <a:t>service</a:t>
            </a:r>
            <a:r>
              <a:rPr sz="1071" spc="-10" dirty="0">
                <a:latin typeface="Arial"/>
                <a:cs typeface="Arial"/>
              </a:rPr>
              <a:t> representative </a:t>
            </a:r>
            <a:r>
              <a:rPr sz="1071" dirty="0">
                <a:latin typeface="Arial"/>
                <a:cs typeface="Arial"/>
              </a:rPr>
              <a:t>perform</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retrofit,</a:t>
            </a:r>
            <a:r>
              <a:rPr sz="1071" spc="-10" dirty="0">
                <a:latin typeface="Arial"/>
                <a:cs typeface="Arial"/>
              </a:rPr>
              <a:t> </a:t>
            </a:r>
            <a:r>
              <a:rPr sz="1071" spc="-24" dirty="0">
                <a:latin typeface="Arial"/>
                <a:cs typeface="Arial"/>
              </a:rPr>
              <a:t>as </a:t>
            </a:r>
            <a:r>
              <a:rPr sz="1071" dirty="0">
                <a:latin typeface="Arial"/>
                <a:cs typeface="Arial"/>
              </a:rPr>
              <a:t>long</a:t>
            </a:r>
            <a:r>
              <a:rPr sz="1071" spc="127" dirty="0">
                <a:latin typeface="Arial"/>
                <a:cs typeface="Arial"/>
              </a:rPr>
              <a:t> </a:t>
            </a:r>
            <a:r>
              <a:rPr sz="1071" dirty="0">
                <a:latin typeface="Arial"/>
                <a:cs typeface="Arial"/>
              </a:rPr>
              <a:t>as</a:t>
            </a:r>
            <a:r>
              <a:rPr sz="1071" spc="136"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fittings</a:t>
            </a:r>
            <a:r>
              <a:rPr sz="1071" spc="136" dirty="0">
                <a:latin typeface="Arial"/>
                <a:cs typeface="Arial"/>
              </a:rPr>
              <a:t> </a:t>
            </a:r>
            <a:r>
              <a:rPr sz="1071" dirty="0">
                <a:latin typeface="Arial"/>
                <a:cs typeface="Arial"/>
              </a:rPr>
              <a:t>are</a:t>
            </a:r>
            <a:r>
              <a:rPr sz="1071" spc="127" dirty="0">
                <a:latin typeface="Arial"/>
                <a:cs typeface="Arial"/>
              </a:rPr>
              <a:t> </a:t>
            </a:r>
            <a:r>
              <a:rPr sz="1071" dirty="0">
                <a:latin typeface="Arial"/>
                <a:cs typeface="Arial"/>
              </a:rPr>
              <a:t>changed</a:t>
            </a:r>
            <a:r>
              <a:rPr sz="1071" spc="127" dirty="0">
                <a:latin typeface="Arial"/>
                <a:cs typeface="Arial"/>
              </a:rPr>
              <a:t> </a:t>
            </a:r>
            <a:r>
              <a:rPr sz="1071" dirty="0">
                <a:latin typeface="Arial"/>
                <a:cs typeface="Arial"/>
              </a:rPr>
              <a:t>in</a:t>
            </a:r>
            <a:r>
              <a:rPr sz="1071" spc="127" dirty="0">
                <a:latin typeface="Arial"/>
                <a:cs typeface="Arial"/>
              </a:rPr>
              <a:t> </a:t>
            </a:r>
            <a:r>
              <a:rPr sz="1071" dirty="0">
                <a:latin typeface="Arial"/>
                <a:cs typeface="Arial"/>
              </a:rPr>
              <a:t>accordance</a:t>
            </a:r>
            <a:r>
              <a:rPr sz="1071" spc="131" dirty="0">
                <a:latin typeface="Arial"/>
                <a:cs typeface="Arial"/>
              </a:rPr>
              <a:t> </a:t>
            </a:r>
            <a:r>
              <a:rPr sz="1071" dirty="0">
                <a:latin typeface="Arial"/>
                <a:cs typeface="Arial"/>
              </a:rPr>
              <a:t>with</a:t>
            </a:r>
            <a:r>
              <a:rPr sz="1071" spc="127" dirty="0">
                <a:latin typeface="Arial"/>
                <a:cs typeface="Arial"/>
              </a:rPr>
              <a:t> </a:t>
            </a:r>
            <a:r>
              <a:rPr sz="1071" dirty="0">
                <a:latin typeface="Arial"/>
                <a:cs typeface="Arial"/>
              </a:rPr>
              <a:t>EPA's</a:t>
            </a:r>
            <a:r>
              <a:rPr sz="1071" spc="136" dirty="0">
                <a:latin typeface="Arial"/>
                <a:cs typeface="Arial"/>
              </a:rPr>
              <a:t> </a:t>
            </a:r>
            <a:r>
              <a:rPr sz="1071" dirty="0">
                <a:latin typeface="Arial"/>
                <a:cs typeface="Arial"/>
              </a:rPr>
              <a:t>Significant</a:t>
            </a:r>
            <a:r>
              <a:rPr sz="1071" spc="122" dirty="0">
                <a:latin typeface="Arial"/>
                <a:cs typeface="Arial"/>
              </a:rPr>
              <a:t> </a:t>
            </a:r>
            <a:r>
              <a:rPr sz="1071" dirty="0">
                <a:latin typeface="Arial"/>
                <a:cs typeface="Arial"/>
              </a:rPr>
              <a:t>New</a:t>
            </a:r>
            <a:r>
              <a:rPr sz="1071" spc="131" dirty="0">
                <a:latin typeface="Arial"/>
                <a:cs typeface="Arial"/>
              </a:rPr>
              <a:t> </a:t>
            </a:r>
            <a:r>
              <a:rPr sz="1071" dirty="0">
                <a:latin typeface="Arial"/>
                <a:cs typeface="Arial"/>
              </a:rPr>
              <a:t>Alternative</a:t>
            </a:r>
            <a:r>
              <a:rPr sz="1071" spc="131" dirty="0">
                <a:latin typeface="Arial"/>
                <a:cs typeface="Arial"/>
              </a:rPr>
              <a:t> </a:t>
            </a:r>
            <a:r>
              <a:rPr sz="1071" spc="-10" dirty="0">
                <a:latin typeface="Arial"/>
                <a:cs typeface="Arial"/>
              </a:rPr>
              <a:t>Policy </a:t>
            </a:r>
            <a:r>
              <a:rPr sz="1071" dirty="0">
                <a:latin typeface="Arial"/>
                <a:cs typeface="Arial"/>
              </a:rPr>
              <a:t>(SNAP)</a:t>
            </a:r>
            <a:r>
              <a:rPr sz="1071" spc="223" dirty="0">
                <a:latin typeface="Arial"/>
                <a:cs typeface="Arial"/>
              </a:rPr>
              <a:t> </a:t>
            </a:r>
            <a:r>
              <a:rPr sz="1071" dirty="0">
                <a:latin typeface="Arial"/>
                <a:cs typeface="Arial"/>
              </a:rPr>
              <a:t>program</a:t>
            </a:r>
            <a:r>
              <a:rPr sz="1071" spc="219" dirty="0">
                <a:latin typeface="Arial"/>
                <a:cs typeface="Arial"/>
              </a:rPr>
              <a:t> </a:t>
            </a:r>
            <a:r>
              <a:rPr sz="1071" dirty="0">
                <a:latin typeface="Arial"/>
                <a:cs typeface="Arial"/>
              </a:rPr>
              <a:t>regulations.</a:t>
            </a:r>
            <a:r>
              <a:rPr sz="1071" spc="223" dirty="0">
                <a:latin typeface="Arial"/>
                <a:cs typeface="Arial"/>
              </a:rPr>
              <a:t> </a:t>
            </a:r>
            <a:r>
              <a:rPr sz="1071" dirty="0">
                <a:latin typeface="Arial"/>
                <a:cs typeface="Arial"/>
              </a:rPr>
              <a:t>The</a:t>
            </a:r>
            <a:r>
              <a:rPr sz="1071" spc="223" dirty="0">
                <a:latin typeface="Arial"/>
                <a:cs typeface="Arial"/>
              </a:rPr>
              <a:t> </a:t>
            </a:r>
            <a:r>
              <a:rPr sz="1071" dirty="0">
                <a:latin typeface="Arial"/>
                <a:cs typeface="Arial"/>
              </a:rPr>
              <a:t>Agency</a:t>
            </a:r>
            <a:r>
              <a:rPr sz="1071" spc="223" dirty="0">
                <a:latin typeface="Arial"/>
                <a:cs typeface="Arial"/>
              </a:rPr>
              <a:t> </a:t>
            </a:r>
            <a:r>
              <a:rPr sz="1071" dirty="0">
                <a:latin typeface="Arial"/>
                <a:cs typeface="Arial"/>
              </a:rPr>
              <a:t>cautions</a:t>
            </a:r>
            <a:r>
              <a:rPr sz="1071" spc="223" dirty="0">
                <a:latin typeface="Arial"/>
                <a:cs typeface="Arial"/>
              </a:rPr>
              <a:t> </a:t>
            </a:r>
            <a:r>
              <a:rPr sz="1071" dirty="0">
                <a:latin typeface="Arial"/>
                <a:cs typeface="Arial"/>
              </a:rPr>
              <a:t>technicians,</a:t>
            </a:r>
            <a:r>
              <a:rPr sz="1071" spc="223" dirty="0">
                <a:latin typeface="Arial"/>
                <a:cs typeface="Arial"/>
              </a:rPr>
              <a:t> </a:t>
            </a:r>
            <a:r>
              <a:rPr sz="1071" dirty="0">
                <a:latin typeface="Arial"/>
                <a:cs typeface="Arial"/>
              </a:rPr>
              <a:t>however,</a:t>
            </a:r>
            <a:r>
              <a:rPr sz="1071" spc="229" dirty="0">
                <a:latin typeface="Arial"/>
                <a:cs typeface="Arial"/>
              </a:rPr>
              <a:t> </a:t>
            </a:r>
            <a:r>
              <a:rPr sz="1071" dirty="0">
                <a:latin typeface="Arial"/>
                <a:cs typeface="Arial"/>
              </a:rPr>
              <a:t>that</a:t>
            </a:r>
            <a:r>
              <a:rPr sz="1071" spc="223" dirty="0">
                <a:latin typeface="Arial"/>
                <a:cs typeface="Arial"/>
              </a:rPr>
              <a:t> </a:t>
            </a:r>
            <a:r>
              <a:rPr sz="1071" dirty="0">
                <a:latin typeface="Arial"/>
                <a:cs typeface="Arial"/>
              </a:rPr>
              <a:t>even</a:t>
            </a:r>
            <a:r>
              <a:rPr sz="1071" spc="223" dirty="0">
                <a:latin typeface="Arial"/>
                <a:cs typeface="Arial"/>
              </a:rPr>
              <a:t> </a:t>
            </a:r>
            <a:r>
              <a:rPr sz="1071" spc="-10" dirty="0">
                <a:latin typeface="Arial"/>
                <a:cs typeface="Arial"/>
              </a:rPr>
              <a:t>though </a:t>
            </a:r>
            <a:r>
              <a:rPr sz="1071" dirty="0">
                <a:latin typeface="Arial"/>
                <a:cs typeface="Arial"/>
              </a:rPr>
              <a:t>recovering</a:t>
            </a:r>
            <a:r>
              <a:rPr sz="1071" spc="117" dirty="0">
                <a:latin typeface="Arial"/>
                <a:cs typeface="Arial"/>
              </a:rPr>
              <a:t> </a:t>
            </a:r>
            <a:r>
              <a:rPr sz="1071" dirty="0">
                <a:latin typeface="Arial"/>
                <a:cs typeface="Arial"/>
              </a:rPr>
              <a:t>a</a:t>
            </a:r>
            <a:r>
              <a:rPr sz="1071" spc="122" dirty="0">
                <a:latin typeface="Arial"/>
                <a:cs typeface="Arial"/>
              </a:rPr>
              <a:t> </a:t>
            </a:r>
            <a:r>
              <a:rPr sz="1071" dirty="0">
                <a:latin typeface="Arial"/>
                <a:cs typeface="Arial"/>
              </a:rPr>
              <a:t>given</a:t>
            </a:r>
            <a:r>
              <a:rPr sz="1071" spc="122" dirty="0">
                <a:latin typeface="Arial"/>
                <a:cs typeface="Arial"/>
              </a:rPr>
              <a:t> </a:t>
            </a:r>
            <a:r>
              <a:rPr sz="1071" dirty="0">
                <a:latin typeface="Arial"/>
                <a:cs typeface="Arial"/>
              </a:rPr>
              <a:t>refrigerant</a:t>
            </a:r>
            <a:r>
              <a:rPr sz="1071" spc="127" dirty="0">
                <a:latin typeface="Arial"/>
                <a:cs typeface="Arial"/>
              </a:rPr>
              <a:t> </a:t>
            </a:r>
            <a:r>
              <a:rPr sz="1071" dirty="0">
                <a:latin typeface="Arial"/>
                <a:cs typeface="Arial"/>
              </a:rPr>
              <a:t>using</a:t>
            </a:r>
            <a:r>
              <a:rPr sz="1071" spc="122" dirty="0">
                <a:latin typeface="Arial"/>
                <a:cs typeface="Arial"/>
              </a:rPr>
              <a:t> </a:t>
            </a:r>
            <a:r>
              <a:rPr sz="1071" dirty="0">
                <a:latin typeface="Arial"/>
                <a:cs typeface="Arial"/>
              </a:rPr>
              <a:t>permanently</a:t>
            </a:r>
            <a:r>
              <a:rPr sz="1071" spc="117" dirty="0">
                <a:latin typeface="Arial"/>
                <a:cs typeface="Arial"/>
              </a:rPr>
              <a:t> </a:t>
            </a:r>
            <a:r>
              <a:rPr sz="1071" dirty="0">
                <a:latin typeface="Arial"/>
                <a:cs typeface="Arial"/>
              </a:rPr>
              <a:t>converted</a:t>
            </a:r>
            <a:r>
              <a:rPr sz="1071" spc="127" dirty="0">
                <a:latin typeface="Arial"/>
                <a:cs typeface="Arial"/>
              </a:rPr>
              <a:t> </a:t>
            </a:r>
            <a:r>
              <a:rPr sz="1071" dirty="0">
                <a:latin typeface="Arial"/>
                <a:cs typeface="Arial"/>
              </a:rPr>
              <a:t>equipment</a:t>
            </a:r>
            <a:r>
              <a:rPr sz="1071" spc="122" dirty="0">
                <a:latin typeface="Arial"/>
                <a:cs typeface="Arial"/>
              </a:rPr>
              <a:t> </a:t>
            </a:r>
            <a:r>
              <a:rPr sz="1071" dirty="0">
                <a:latin typeface="Arial"/>
                <a:cs typeface="Arial"/>
              </a:rPr>
              <a:t>is</a:t>
            </a:r>
            <a:r>
              <a:rPr sz="1071" spc="117" dirty="0">
                <a:latin typeface="Arial"/>
                <a:cs typeface="Arial"/>
              </a:rPr>
              <a:t> </a:t>
            </a:r>
            <a:r>
              <a:rPr sz="1071" dirty="0">
                <a:latin typeface="Arial"/>
                <a:cs typeface="Arial"/>
              </a:rPr>
              <a:t>legal,</a:t>
            </a:r>
            <a:r>
              <a:rPr sz="1071" spc="122" dirty="0">
                <a:latin typeface="Arial"/>
                <a:cs typeface="Arial"/>
              </a:rPr>
              <a:t> </a:t>
            </a:r>
            <a:r>
              <a:rPr sz="1071" dirty="0">
                <a:latin typeface="Arial"/>
                <a:cs typeface="Arial"/>
              </a:rPr>
              <a:t>it</a:t>
            </a:r>
            <a:r>
              <a:rPr sz="1071" spc="127" dirty="0">
                <a:latin typeface="Arial"/>
                <a:cs typeface="Arial"/>
              </a:rPr>
              <a:t> </a:t>
            </a:r>
            <a:r>
              <a:rPr sz="1071" dirty="0">
                <a:latin typeface="Arial"/>
                <a:cs typeface="Arial"/>
              </a:rPr>
              <a:t>may</a:t>
            </a:r>
            <a:r>
              <a:rPr sz="1071" spc="117" dirty="0">
                <a:latin typeface="Arial"/>
                <a:cs typeface="Arial"/>
              </a:rPr>
              <a:t> </a:t>
            </a:r>
            <a:r>
              <a:rPr sz="1071" dirty="0">
                <a:latin typeface="Arial"/>
                <a:cs typeface="Arial"/>
              </a:rPr>
              <a:t>not</a:t>
            </a:r>
            <a:r>
              <a:rPr sz="1071" spc="122" dirty="0">
                <a:latin typeface="Arial"/>
                <a:cs typeface="Arial"/>
              </a:rPr>
              <a:t> </a:t>
            </a:r>
            <a:r>
              <a:rPr sz="1071" spc="-24" dirty="0">
                <a:latin typeface="Arial"/>
                <a:cs typeface="Arial"/>
              </a:rPr>
              <a:t>be </a:t>
            </a:r>
            <a:r>
              <a:rPr sz="1071" dirty="0">
                <a:latin typeface="Arial"/>
                <a:cs typeface="Arial"/>
              </a:rPr>
              <a:t>technically</a:t>
            </a:r>
            <a:r>
              <a:rPr sz="1071" spc="-15" dirty="0">
                <a:latin typeface="Arial"/>
                <a:cs typeface="Arial"/>
              </a:rPr>
              <a:t> </a:t>
            </a:r>
            <a:r>
              <a:rPr sz="1071" dirty="0">
                <a:latin typeface="Arial"/>
                <a:cs typeface="Arial"/>
              </a:rPr>
              <a:t>desirable.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equipment</a:t>
            </a:r>
            <a:r>
              <a:rPr sz="1071" spc="-19"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designed</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be</a:t>
            </a:r>
            <a:r>
              <a:rPr sz="1071" spc="-15" dirty="0">
                <a:latin typeface="Arial"/>
                <a:cs typeface="Arial"/>
              </a:rPr>
              <a:t> </a:t>
            </a:r>
            <a:r>
              <a:rPr sz="1071" dirty="0">
                <a:latin typeface="Arial"/>
                <a:cs typeface="Arial"/>
              </a:rPr>
              <a:t>compatible</a:t>
            </a:r>
            <a:r>
              <a:rPr sz="1071" spc="-19" dirty="0">
                <a:latin typeface="Arial"/>
                <a:cs typeface="Arial"/>
              </a:rPr>
              <a:t> </a:t>
            </a:r>
            <a:r>
              <a:rPr sz="1071" dirty="0">
                <a:latin typeface="Arial"/>
                <a:cs typeface="Arial"/>
              </a:rPr>
              <a:t>with</a:t>
            </a:r>
            <a:r>
              <a:rPr sz="1071" spc="-19" dirty="0">
                <a:latin typeface="Arial"/>
                <a:cs typeface="Arial"/>
              </a:rPr>
              <a:t> </a:t>
            </a:r>
            <a:r>
              <a:rPr sz="1071" dirty="0">
                <a:latin typeface="Arial"/>
                <a:cs typeface="Arial"/>
              </a:rPr>
              <a:t>specific</a:t>
            </a:r>
            <a:r>
              <a:rPr sz="1071" spc="-15" dirty="0">
                <a:latin typeface="Arial"/>
                <a:cs typeface="Arial"/>
              </a:rPr>
              <a:t> </a:t>
            </a:r>
            <a:r>
              <a:rPr sz="1071" dirty="0">
                <a:latin typeface="Arial"/>
                <a:cs typeface="Arial"/>
              </a:rPr>
              <a:t>refrigerants,</a:t>
            </a:r>
            <a:r>
              <a:rPr sz="1071" spc="-19" dirty="0">
                <a:latin typeface="Arial"/>
                <a:cs typeface="Arial"/>
              </a:rPr>
              <a:t> </a:t>
            </a:r>
            <a:r>
              <a:rPr sz="1071" spc="-24" dirty="0">
                <a:latin typeface="Arial"/>
                <a:cs typeface="Arial"/>
              </a:rPr>
              <a:t>and </a:t>
            </a:r>
            <a:r>
              <a:rPr sz="1071" dirty="0">
                <a:latin typeface="Arial"/>
                <a:cs typeface="Arial"/>
              </a:rPr>
              <a:t>incompatible</a:t>
            </a:r>
            <a:r>
              <a:rPr sz="1071" spc="229" dirty="0">
                <a:latin typeface="Arial"/>
                <a:cs typeface="Arial"/>
              </a:rPr>
              <a:t> </a:t>
            </a:r>
            <a:r>
              <a:rPr sz="1071" dirty="0">
                <a:latin typeface="Arial"/>
                <a:cs typeface="Arial"/>
              </a:rPr>
              <a:t>materials</a:t>
            </a:r>
            <a:r>
              <a:rPr sz="1071" spc="223" dirty="0">
                <a:latin typeface="Arial"/>
                <a:cs typeface="Arial"/>
              </a:rPr>
              <a:t> </a:t>
            </a:r>
            <a:r>
              <a:rPr sz="1071" dirty="0">
                <a:latin typeface="Arial"/>
                <a:cs typeface="Arial"/>
              </a:rPr>
              <a:t>may</a:t>
            </a:r>
            <a:r>
              <a:rPr sz="1071" spc="229" dirty="0">
                <a:latin typeface="Arial"/>
                <a:cs typeface="Arial"/>
              </a:rPr>
              <a:t> </a:t>
            </a:r>
            <a:r>
              <a:rPr sz="1071" dirty="0">
                <a:latin typeface="Arial"/>
                <a:cs typeface="Arial"/>
              </a:rPr>
              <a:t>cause</a:t>
            </a:r>
            <a:r>
              <a:rPr sz="1071" spc="234" dirty="0">
                <a:latin typeface="Arial"/>
                <a:cs typeface="Arial"/>
              </a:rPr>
              <a:t> </a:t>
            </a:r>
            <a:r>
              <a:rPr sz="1071" dirty="0">
                <a:latin typeface="Arial"/>
                <a:cs typeface="Arial"/>
              </a:rPr>
              <a:t>short</a:t>
            </a:r>
            <a:r>
              <a:rPr sz="1071" spc="229" dirty="0">
                <a:latin typeface="Arial"/>
                <a:cs typeface="Arial"/>
              </a:rPr>
              <a:t> </a:t>
            </a:r>
            <a:r>
              <a:rPr sz="1071" dirty="0">
                <a:latin typeface="Arial"/>
                <a:cs typeface="Arial"/>
              </a:rPr>
              <a:t>circuits,</a:t>
            </a:r>
            <a:r>
              <a:rPr sz="1071" spc="229" dirty="0">
                <a:latin typeface="Arial"/>
                <a:cs typeface="Arial"/>
              </a:rPr>
              <a:t> </a:t>
            </a:r>
            <a:r>
              <a:rPr sz="1071" dirty="0">
                <a:latin typeface="Arial"/>
                <a:cs typeface="Arial"/>
              </a:rPr>
              <a:t>damage</a:t>
            </a:r>
            <a:r>
              <a:rPr sz="1071" spc="229" dirty="0">
                <a:latin typeface="Arial"/>
                <a:cs typeface="Arial"/>
              </a:rPr>
              <a:t> </a:t>
            </a:r>
            <a:r>
              <a:rPr sz="1071" dirty="0">
                <a:latin typeface="Arial"/>
                <a:cs typeface="Arial"/>
              </a:rPr>
              <a:t>to</a:t>
            </a:r>
            <a:r>
              <a:rPr sz="1071" spc="234" dirty="0">
                <a:latin typeface="Arial"/>
                <a:cs typeface="Arial"/>
              </a:rPr>
              <a:t> </a:t>
            </a:r>
            <a:r>
              <a:rPr sz="1071" dirty="0">
                <a:latin typeface="Arial"/>
                <a:cs typeface="Arial"/>
              </a:rPr>
              <a:t>seals,</a:t>
            </a:r>
            <a:r>
              <a:rPr sz="1071" spc="223" dirty="0">
                <a:latin typeface="Arial"/>
                <a:cs typeface="Arial"/>
              </a:rPr>
              <a:t> </a:t>
            </a:r>
            <a:r>
              <a:rPr sz="1071" dirty="0">
                <a:latin typeface="Arial"/>
                <a:cs typeface="Arial"/>
              </a:rPr>
              <a:t>and</a:t>
            </a:r>
            <a:r>
              <a:rPr sz="1071" spc="229" dirty="0">
                <a:latin typeface="Arial"/>
                <a:cs typeface="Arial"/>
              </a:rPr>
              <a:t> </a:t>
            </a:r>
            <a:r>
              <a:rPr sz="1071" dirty="0">
                <a:latin typeface="Arial"/>
                <a:cs typeface="Arial"/>
              </a:rPr>
              <a:t>compressor</a:t>
            </a:r>
            <a:r>
              <a:rPr sz="1071" spc="229" dirty="0">
                <a:latin typeface="Arial"/>
                <a:cs typeface="Arial"/>
              </a:rPr>
              <a:t> </a:t>
            </a:r>
            <a:r>
              <a:rPr sz="1071" spc="-10" dirty="0">
                <a:latin typeface="Arial"/>
                <a:cs typeface="Arial"/>
              </a:rPr>
              <a:t>failure. Technicians</a:t>
            </a:r>
            <a:r>
              <a:rPr sz="1071" spc="-44" dirty="0">
                <a:latin typeface="Arial"/>
                <a:cs typeface="Arial"/>
              </a:rPr>
              <a:t> </a:t>
            </a:r>
            <a:r>
              <a:rPr sz="1071" dirty="0">
                <a:latin typeface="Arial"/>
                <a:cs typeface="Arial"/>
              </a:rPr>
              <a:t>should</a:t>
            </a:r>
            <a:r>
              <a:rPr sz="1071" spc="-39" dirty="0">
                <a:latin typeface="Arial"/>
                <a:cs typeface="Arial"/>
              </a:rPr>
              <a:t> </a:t>
            </a:r>
            <a:r>
              <a:rPr sz="1071" dirty="0">
                <a:latin typeface="Arial"/>
                <a:cs typeface="Arial"/>
              </a:rPr>
              <a:t>check</a:t>
            </a:r>
            <a:r>
              <a:rPr sz="1071" spc="-39" dirty="0">
                <a:latin typeface="Arial"/>
                <a:cs typeface="Arial"/>
              </a:rPr>
              <a:t> </a:t>
            </a:r>
            <a:r>
              <a:rPr sz="1071" dirty="0">
                <a:latin typeface="Arial"/>
                <a:cs typeface="Arial"/>
              </a:rPr>
              <a:t>with</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recovery</a:t>
            </a:r>
            <a:r>
              <a:rPr sz="1071" spc="-39" dirty="0">
                <a:latin typeface="Arial"/>
                <a:cs typeface="Arial"/>
              </a:rPr>
              <a:t> </a:t>
            </a:r>
            <a:r>
              <a:rPr sz="1071" dirty="0">
                <a:latin typeface="Arial"/>
                <a:cs typeface="Arial"/>
              </a:rPr>
              <a:t>equipment</a:t>
            </a:r>
            <a:r>
              <a:rPr sz="1071" spc="-39" dirty="0">
                <a:latin typeface="Arial"/>
                <a:cs typeface="Arial"/>
              </a:rPr>
              <a:t> </a:t>
            </a:r>
            <a:r>
              <a:rPr sz="1071" dirty="0">
                <a:latin typeface="Arial"/>
                <a:cs typeface="Arial"/>
              </a:rPr>
              <a:t>manufacturer</a:t>
            </a:r>
            <a:r>
              <a:rPr sz="1071" spc="-44" dirty="0">
                <a:latin typeface="Arial"/>
                <a:cs typeface="Arial"/>
              </a:rPr>
              <a:t> </a:t>
            </a:r>
            <a:r>
              <a:rPr sz="1071" dirty="0">
                <a:latin typeface="Arial"/>
                <a:cs typeface="Arial"/>
              </a:rPr>
              <a:t>for</a:t>
            </a:r>
            <a:r>
              <a:rPr sz="1071" spc="-39" dirty="0">
                <a:latin typeface="Arial"/>
                <a:cs typeface="Arial"/>
              </a:rPr>
              <a:t> </a:t>
            </a:r>
            <a:r>
              <a:rPr sz="1071" spc="-10" dirty="0">
                <a:latin typeface="Arial"/>
                <a:cs typeface="Arial"/>
              </a:rPr>
              <a:t>recommendations</a:t>
            </a:r>
            <a:r>
              <a:rPr sz="1071" spc="-39" dirty="0">
                <a:latin typeface="Arial"/>
                <a:cs typeface="Arial"/>
              </a:rPr>
              <a:t> </a:t>
            </a:r>
            <a:r>
              <a:rPr sz="1071" spc="-10" dirty="0">
                <a:latin typeface="Arial"/>
                <a:cs typeface="Arial"/>
              </a:rPr>
              <a:t>about </a:t>
            </a:r>
            <a:r>
              <a:rPr sz="1071" dirty="0">
                <a:latin typeface="Arial"/>
                <a:cs typeface="Arial"/>
              </a:rPr>
              <a:t>the</a:t>
            </a:r>
            <a:r>
              <a:rPr sz="1071" spc="73" dirty="0">
                <a:latin typeface="Arial"/>
                <a:cs typeface="Arial"/>
              </a:rPr>
              <a:t> </a:t>
            </a:r>
            <a:r>
              <a:rPr sz="1071" dirty="0">
                <a:latin typeface="Arial"/>
                <a:cs typeface="Arial"/>
              </a:rPr>
              <a:t>recovery</a:t>
            </a:r>
            <a:r>
              <a:rPr sz="1071" spc="83" dirty="0">
                <a:latin typeface="Arial"/>
                <a:cs typeface="Arial"/>
              </a:rPr>
              <a:t> </a:t>
            </a:r>
            <a:r>
              <a:rPr sz="1071" dirty="0">
                <a:latin typeface="Arial"/>
                <a:cs typeface="Arial"/>
              </a:rPr>
              <a:t>of</a:t>
            </a:r>
            <a:r>
              <a:rPr sz="1071" spc="73" dirty="0">
                <a:latin typeface="Arial"/>
                <a:cs typeface="Arial"/>
              </a:rPr>
              <a:t> </a:t>
            </a:r>
            <a:r>
              <a:rPr sz="1071" dirty="0">
                <a:latin typeface="Arial"/>
                <a:cs typeface="Arial"/>
              </a:rPr>
              <a:t>refrigerants</a:t>
            </a:r>
            <a:r>
              <a:rPr sz="1071" spc="83" dirty="0">
                <a:latin typeface="Arial"/>
                <a:cs typeface="Arial"/>
              </a:rPr>
              <a:t> </a:t>
            </a:r>
            <a:r>
              <a:rPr sz="1071" dirty="0">
                <a:latin typeface="Arial"/>
                <a:cs typeface="Arial"/>
              </a:rPr>
              <a:t>other</a:t>
            </a:r>
            <a:r>
              <a:rPr sz="1071" spc="78" dirty="0">
                <a:latin typeface="Arial"/>
                <a:cs typeface="Arial"/>
              </a:rPr>
              <a:t> </a:t>
            </a:r>
            <a:r>
              <a:rPr sz="1071" dirty="0">
                <a:latin typeface="Arial"/>
                <a:cs typeface="Arial"/>
              </a:rPr>
              <a:t>than</a:t>
            </a:r>
            <a:r>
              <a:rPr sz="1071" spc="7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refrigerant</a:t>
            </a:r>
            <a:r>
              <a:rPr sz="1071" spc="78"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equipment</a:t>
            </a:r>
            <a:r>
              <a:rPr sz="1071" spc="78" dirty="0">
                <a:latin typeface="Arial"/>
                <a:cs typeface="Arial"/>
              </a:rPr>
              <a:t> </a:t>
            </a:r>
            <a:r>
              <a:rPr sz="1071" dirty="0">
                <a:latin typeface="Arial"/>
                <a:cs typeface="Arial"/>
              </a:rPr>
              <a:t>was</a:t>
            </a:r>
            <a:r>
              <a:rPr sz="1071" spc="83" dirty="0">
                <a:latin typeface="Arial"/>
                <a:cs typeface="Arial"/>
              </a:rPr>
              <a:t> </a:t>
            </a:r>
            <a:r>
              <a:rPr sz="1071" dirty="0">
                <a:latin typeface="Arial"/>
                <a:cs typeface="Arial"/>
              </a:rPr>
              <a:t>originally</a:t>
            </a:r>
            <a:r>
              <a:rPr sz="1071" spc="68" dirty="0">
                <a:latin typeface="Arial"/>
                <a:cs typeface="Arial"/>
              </a:rPr>
              <a:t> </a:t>
            </a:r>
            <a:r>
              <a:rPr sz="1071" dirty="0">
                <a:latin typeface="Arial"/>
                <a:cs typeface="Arial"/>
              </a:rPr>
              <a:t>intended</a:t>
            </a:r>
            <a:r>
              <a:rPr sz="1071" spc="78" dirty="0">
                <a:latin typeface="Arial"/>
                <a:cs typeface="Arial"/>
              </a:rPr>
              <a:t> </a:t>
            </a:r>
            <a:r>
              <a:rPr sz="1071" spc="-24" dirty="0">
                <a:latin typeface="Arial"/>
                <a:cs typeface="Arial"/>
              </a:rPr>
              <a:t>to </a:t>
            </a:r>
            <a:r>
              <a:rPr sz="1071" dirty="0">
                <a:latin typeface="Arial"/>
                <a:cs typeface="Arial"/>
              </a:rPr>
              <a:t>recover.</a:t>
            </a:r>
            <a:r>
              <a:rPr sz="1071" spc="-34" dirty="0">
                <a:latin typeface="Arial"/>
                <a:cs typeface="Arial"/>
              </a:rPr>
              <a:t> </a:t>
            </a:r>
            <a:r>
              <a:rPr sz="1071" spc="-10" dirty="0">
                <a:latin typeface="Arial"/>
                <a:cs typeface="Arial"/>
              </a:rPr>
              <a:t>Conversion</a:t>
            </a:r>
            <a:r>
              <a:rPr sz="1071" spc="-39" dirty="0">
                <a:latin typeface="Arial"/>
                <a:cs typeface="Arial"/>
              </a:rPr>
              <a:t> </a:t>
            </a:r>
            <a:r>
              <a:rPr sz="1071" dirty="0">
                <a:latin typeface="Arial"/>
                <a:cs typeface="Arial"/>
              </a:rPr>
              <a:t>of</a:t>
            </a:r>
            <a:r>
              <a:rPr sz="1071" spc="-29" dirty="0">
                <a:latin typeface="Arial"/>
                <a:cs typeface="Arial"/>
              </a:rPr>
              <a:t> </a:t>
            </a:r>
            <a:r>
              <a:rPr sz="1071" spc="-10" dirty="0">
                <a:latin typeface="Arial"/>
                <a:cs typeface="Arial"/>
              </a:rPr>
              <a:t>recovery</a:t>
            </a:r>
            <a:r>
              <a:rPr sz="1071" spc="-34" dirty="0">
                <a:latin typeface="Arial"/>
                <a:cs typeface="Arial"/>
              </a:rPr>
              <a:t> </a:t>
            </a:r>
            <a:r>
              <a:rPr sz="1071" spc="-10" dirty="0">
                <a:latin typeface="Arial"/>
                <a:cs typeface="Arial"/>
              </a:rPr>
              <a:t>equipment</a:t>
            </a:r>
            <a:r>
              <a:rPr sz="1071" spc="-29" dirty="0">
                <a:latin typeface="Arial"/>
                <a:cs typeface="Arial"/>
              </a:rPr>
              <a:t> </a:t>
            </a:r>
            <a:r>
              <a:rPr sz="1071" dirty="0">
                <a:latin typeface="Arial"/>
                <a:cs typeface="Arial"/>
              </a:rPr>
              <a:t>for</a:t>
            </a:r>
            <a:r>
              <a:rPr sz="1071" spc="-34" dirty="0">
                <a:latin typeface="Arial"/>
                <a:cs typeface="Arial"/>
              </a:rPr>
              <a:t> </a:t>
            </a:r>
            <a:r>
              <a:rPr sz="1071" dirty="0">
                <a:latin typeface="Arial"/>
                <a:cs typeface="Arial"/>
              </a:rPr>
              <a:t>use</a:t>
            </a:r>
            <a:r>
              <a:rPr sz="1071" spc="-29" dirty="0">
                <a:latin typeface="Arial"/>
                <a:cs typeface="Arial"/>
              </a:rPr>
              <a:t> </a:t>
            </a:r>
            <a:r>
              <a:rPr sz="1071" dirty="0">
                <a:latin typeface="Arial"/>
                <a:cs typeface="Arial"/>
              </a:rPr>
              <a:t>with</a:t>
            </a:r>
            <a:r>
              <a:rPr sz="1071" spc="-39" dirty="0">
                <a:latin typeface="Arial"/>
                <a:cs typeface="Arial"/>
              </a:rPr>
              <a:t> </a:t>
            </a:r>
            <a:r>
              <a:rPr sz="1071" dirty="0">
                <a:latin typeface="Arial"/>
                <a:cs typeface="Arial"/>
              </a:rPr>
              <a:t>other</a:t>
            </a:r>
            <a:r>
              <a:rPr sz="1071" spc="-29" dirty="0">
                <a:latin typeface="Arial"/>
                <a:cs typeface="Arial"/>
              </a:rPr>
              <a:t> </a:t>
            </a:r>
            <a:r>
              <a:rPr sz="1071" spc="-10" dirty="0">
                <a:latin typeface="Arial"/>
                <a:cs typeface="Arial"/>
              </a:rPr>
              <a:t>refrigerants</a:t>
            </a:r>
            <a:r>
              <a:rPr sz="1071" spc="-29" dirty="0">
                <a:latin typeface="Arial"/>
                <a:cs typeface="Arial"/>
              </a:rPr>
              <a:t> </a:t>
            </a:r>
            <a:r>
              <a:rPr sz="1071" dirty="0">
                <a:latin typeface="Arial"/>
                <a:cs typeface="Arial"/>
              </a:rPr>
              <a:t>may</a:t>
            </a:r>
            <a:r>
              <a:rPr sz="1071" spc="-24" dirty="0">
                <a:latin typeface="Arial"/>
                <a:cs typeface="Arial"/>
              </a:rPr>
              <a:t> </a:t>
            </a:r>
            <a:r>
              <a:rPr sz="1071" spc="-10" dirty="0">
                <a:latin typeface="Arial"/>
                <a:cs typeface="Arial"/>
              </a:rPr>
              <a:t>also</a:t>
            </a:r>
            <a:r>
              <a:rPr sz="1071" spc="-39" dirty="0">
                <a:latin typeface="Arial"/>
                <a:cs typeface="Arial"/>
              </a:rPr>
              <a:t> </a:t>
            </a:r>
            <a:r>
              <a:rPr sz="1071" spc="-10" dirty="0">
                <a:latin typeface="Arial"/>
                <a:cs typeface="Arial"/>
              </a:rPr>
              <a:t>invalidate</a:t>
            </a:r>
            <a:r>
              <a:rPr sz="1071" spc="-34" dirty="0">
                <a:latin typeface="Arial"/>
                <a:cs typeface="Arial"/>
              </a:rPr>
              <a:t> </a:t>
            </a:r>
            <a:r>
              <a:rPr sz="1071" spc="-24" dirty="0">
                <a:latin typeface="Arial"/>
                <a:cs typeface="Arial"/>
              </a:rPr>
              <a:t>any </a:t>
            </a:r>
            <a:r>
              <a:rPr sz="1071" dirty="0">
                <a:latin typeface="Arial"/>
                <a:cs typeface="Arial"/>
              </a:rPr>
              <a:t>warranties</a:t>
            </a:r>
            <a:r>
              <a:rPr sz="1071" spc="-19" dirty="0">
                <a:latin typeface="Arial"/>
                <a:cs typeface="Arial"/>
              </a:rPr>
              <a:t> </a:t>
            </a:r>
            <a:r>
              <a:rPr sz="1071" dirty="0">
                <a:latin typeface="Arial"/>
                <a:cs typeface="Arial"/>
              </a:rPr>
              <a:t>offered</a:t>
            </a:r>
            <a:r>
              <a:rPr sz="1071" spc="-19"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equipment</a:t>
            </a:r>
            <a:r>
              <a:rPr sz="1071" spc="-19" dirty="0">
                <a:latin typeface="Arial"/>
                <a:cs typeface="Arial"/>
              </a:rPr>
              <a:t> </a:t>
            </a:r>
            <a:r>
              <a:rPr sz="1071" spc="-10" dirty="0">
                <a:latin typeface="Arial"/>
                <a:cs typeface="Arial"/>
              </a:rPr>
              <a:t>manufacturer.</a:t>
            </a:r>
            <a:endParaRPr sz="1071">
              <a:latin typeface="Arial"/>
              <a:cs typeface="Arial"/>
            </a:endParaRPr>
          </a:p>
          <a:p>
            <a:pPr marL="12369" algn="just">
              <a:spcBef>
                <a:spcPts val="1144"/>
              </a:spcBef>
            </a:pPr>
            <a:r>
              <a:rPr sz="1071" b="1" dirty="0">
                <a:latin typeface="Arial"/>
                <a:cs typeface="Arial"/>
              </a:rPr>
              <a:t>5.5.5.</a:t>
            </a:r>
            <a:r>
              <a:rPr sz="1071" b="1" spc="477" dirty="0">
                <a:latin typeface="Arial"/>
                <a:cs typeface="Arial"/>
              </a:rPr>
              <a:t> </a:t>
            </a:r>
            <a:r>
              <a:rPr sz="1071" b="1" dirty="0">
                <a:latin typeface="Arial"/>
                <a:cs typeface="Arial"/>
              </a:rPr>
              <a:t>Restriction</a:t>
            </a:r>
            <a:r>
              <a:rPr sz="1071" b="1" spc="-10" dirty="0">
                <a:latin typeface="Arial"/>
                <a:cs typeface="Arial"/>
              </a:rPr>
              <a:t> </a:t>
            </a:r>
            <a:r>
              <a:rPr sz="1071" b="1" dirty="0">
                <a:latin typeface="Arial"/>
                <a:cs typeface="Arial"/>
              </a:rPr>
              <a:t>for</a:t>
            </a:r>
            <a:r>
              <a:rPr sz="1071" b="1" spc="-19" dirty="0">
                <a:latin typeface="Arial"/>
                <a:cs typeface="Arial"/>
              </a:rPr>
              <a:t> </a:t>
            </a:r>
            <a:r>
              <a:rPr sz="1071" b="1" dirty="0">
                <a:latin typeface="Arial"/>
                <a:cs typeface="Arial"/>
              </a:rPr>
              <a:t>Selling</a:t>
            </a:r>
            <a:r>
              <a:rPr sz="1071" b="1" spc="-10" dirty="0">
                <a:latin typeface="Arial"/>
                <a:cs typeface="Arial"/>
              </a:rPr>
              <a:t> R-</a:t>
            </a:r>
            <a:r>
              <a:rPr sz="1071" b="1" spc="-19" dirty="0">
                <a:latin typeface="Arial"/>
                <a:cs typeface="Arial"/>
              </a:rPr>
              <a:t>134a</a:t>
            </a:r>
            <a:endParaRPr sz="1071">
              <a:latin typeface="Arial"/>
              <a:cs typeface="Arial"/>
            </a:endParaRPr>
          </a:p>
          <a:p>
            <a:pPr marL="12369" marR="4947" algn="just">
              <a:lnSpc>
                <a:spcPct val="143900"/>
              </a:lnSpc>
              <a:spcBef>
                <a:spcPts val="579"/>
              </a:spcBef>
            </a:pPr>
            <a:r>
              <a:rPr sz="1071" dirty="0">
                <a:latin typeface="Arial"/>
                <a:cs typeface="Arial"/>
              </a:rPr>
              <a:t>There</a:t>
            </a:r>
            <a:r>
              <a:rPr sz="1071" spc="-15" dirty="0">
                <a:latin typeface="Arial"/>
                <a:cs typeface="Arial"/>
              </a:rPr>
              <a:t> </a:t>
            </a:r>
            <a:r>
              <a:rPr sz="1071" dirty="0">
                <a:latin typeface="Arial"/>
                <a:cs typeface="Arial"/>
              </a:rPr>
              <a:t>are</a:t>
            </a:r>
            <a:r>
              <a:rPr sz="1071" spc="-10" dirty="0">
                <a:latin typeface="Arial"/>
                <a:cs typeface="Arial"/>
              </a:rPr>
              <a:t> </a:t>
            </a:r>
            <a:r>
              <a:rPr sz="1071" dirty="0">
                <a:latin typeface="Arial"/>
                <a:cs typeface="Arial"/>
              </a:rPr>
              <a:t>restrictions</a:t>
            </a:r>
            <a:r>
              <a:rPr sz="1071" spc="-10" dirty="0">
                <a:latin typeface="Arial"/>
                <a:cs typeface="Arial"/>
              </a:rPr>
              <a:t> </a:t>
            </a:r>
            <a:r>
              <a:rPr sz="1071" dirty="0">
                <a:latin typeface="Arial"/>
                <a:cs typeface="Arial"/>
              </a:rPr>
              <a:t>for</a:t>
            </a:r>
            <a:r>
              <a:rPr sz="1071" spc="-15" dirty="0">
                <a:latin typeface="Arial"/>
                <a:cs typeface="Arial"/>
              </a:rPr>
              <a:t> </a:t>
            </a:r>
            <a:r>
              <a:rPr sz="1071" dirty="0">
                <a:latin typeface="Arial"/>
                <a:cs typeface="Arial"/>
              </a:rPr>
              <a:t>selling</a:t>
            </a:r>
            <a:r>
              <a:rPr sz="1071" spc="-15"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distributing</a:t>
            </a:r>
            <a:r>
              <a:rPr sz="1071" spc="-10" dirty="0">
                <a:latin typeface="Arial"/>
                <a:cs typeface="Arial"/>
              </a:rPr>
              <a:t> </a:t>
            </a:r>
            <a:r>
              <a:rPr sz="1071" dirty="0">
                <a:latin typeface="Arial"/>
                <a:cs typeface="Arial"/>
              </a:rPr>
              <a:t>refrigerants</a:t>
            </a:r>
            <a:r>
              <a:rPr sz="1071" spc="-10" dirty="0">
                <a:latin typeface="Arial"/>
                <a:cs typeface="Arial"/>
              </a:rPr>
              <a:t> </a:t>
            </a:r>
            <a:r>
              <a:rPr sz="1071" dirty="0">
                <a:latin typeface="Arial"/>
                <a:cs typeface="Arial"/>
              </a:rPr>
              <a:t>and</a:t>
            </a:r>
            <a:r>
              <a:rPr sz="1071" spc="-10" dirty="0">
                <a:latin typeface="Arial"/>
                <a:cs typeface="Arial"/>
              </a:rPr>
              <a:t> </a:t>
            </a:r>
            <a:r>
              <a:rPr sz="1071" dirty="0">
                <a:latin typeface="Arial"/>
                <a:cs typeface="Arial"/>
              </a:rPr>
              <a:t>other</a:t>
            </a:r>
            <a:r>
              <a:rPr sz="1071" spc="-15" dirty="0">
                <a:latin typeface="Arial"/>
                <a:cs typeface="Arial"/>
              </a:rPr>
              <a:t> </a:t>
            </a:r>
            <a:r>
              <a:rPr sz="1071" dirty="0">
                <a:latin typeface="Arial"/>
                <a:cs typeface="Arial"/>
              </a:rPr>
              <a:t>substitutes</a:t>
            </a:r>
            <a:r>
              <a:rPr sz="1071" spc="-5"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use</a:t>
            </a:r>
            <a:r>
              <a:rPr sz="1071" spc="-10" dirty="0">
                <a:latin typeface="Arial"/>
                <a:cs typeface="Arial"/>
              </a:rPr>
              <a:t> </a:t>
            </a:r>
            <a:r>
              <a:rPr sz="1071" dirty="0">
                <a:latin typeface="Arial"/>
                <a:cs typeface="Arial"/>
              </a:rPr>
              <a:t>in</a:t>
            </a:r>
            <a:r>
              <a:rPr sz="1071" spc="-10" dirty="0">
                <a:latin typeface="Arial"/>
                <a:cs typeface="Arial"/>
              </a:rPr>
              <a:t> motor </a:t>
            </a:r>
            <a:r>
              <a:rPr sz="1071" dirty="0">
                <a:latin typeface="Arial"/>
                <a:cs typeface="Arial"/>
              </a:rPr>
              <a:t>vehicles</a:t>
            </a:r>
            <a:r>
              <a:rPr sz="1071" spc="180" dirty="0">
                <a:latin typeface="Arial"/>
                <a:cs typeface="Arial"/>
              </a:rPr>
              <a:t> </a:t>
            </a:r>
            <a:r>
              <a:rPr sz="1071" dirty="0">
                <a:latin typeface="Arial"/>
                <a:cs typeface="Arial"/>
              </a:rPr>
              <a:t>since</a:t>
            </a:r>
            <a:r>
              <a:rPr sz="1071" spc="180" dirty="0">
                <a:latin typeface="Arial"/>
                <a:cs typeface="Arial"/>
              </a:rPr>
              <a:t> </a:t>
            </a:r>
            <a:r>
              <a:rPr sz="1071" dirty="0">
                <a:latin typeface="Arial"/>
                <a:cs typeface="Arial"/>
              </a:rPr>
              <a:t>Jan.</a:t>
            </a:r>
            <a:r>
              <a:rPr sz="1071" spc="180" dirty="0">
                <a:latin typeface="Arial"/>
                <a:cs typeface="Arial"/>
              </a:rPr>
              <a:t> </a:t>
            </a:r>
            <a:r>
              <a:rPr sz="1071" dirty="0">
                <a:latin typeface="Arial"/>
                <a:cs typeface="Arial"/>
              </a:rPr>
              <a:t>1,</a:t>
            </a:r>
            <a:r>
              <a:rPr sz="1071" spc="166" dirty="0">
                <a:latin typeface="Arial"/>
                <a:cs typeface="Arial"/>
              </a:rPr>
              <a:t> </a:t>
            </a:r>
            <a:r>
              <a:rPr sz="1071" dirty="0">
                <a:latin typeface="Arial"/>
                <a:cs typeface="Arial"/>
              </a:rPr>
              <a:t>2018.</a:t>
            </a:r>
            <a:r>
              <a:rPr sz="1071" spc="180" dirty="0">
                <a:latin typeface="Arial"/>
                <a:cs typeface="Arial"/>
              </a:rPr>
              <a:t> </a:t>
            </a:r>
            <a:r>
              <a:rPr sz="1071" dirty="0">
                <a:latin typeface="Arial"/>
                <a:cs typeface="Arial"/>
              </a:rPr>
              <a:t>The</a:t>
            </a:r>
            <a:r>
              <a:rPr sz="1071" spc="180" dirty="0">
                <a:latin typeface="Arial"/>
                <a:cs typeface="Arial"/>
              </a:rPr>
              <a:t> </a:t>
            </a:r>
            <a:r>
              <a:rPr sz="1071" dirty="0">
                <a:latin typeface="Arial"/>
                <a:cs typeface="Arial"/>
              </a:rPr>
              <a:t>rule</a:t>
            </a:r>
            <a:r>
              <a:rPr sz="1071" spc="180" dirty="0">
                <a:latin typeface="Arial"/>
                <a:cs typeface="Arial"/>
              </a:rPr>
              <a:t> </a:t>
            </a:r>
            <a:r>
              <a:rPr sz="1071" dirty="0">
                <a:latin typeface="Arial"/>
                <a:cs typeface="Arial"/>
              </a:rPr>
              <a:t>establishes</a:t>
            </a:r>
            <a:r>
              <a:rPr sz="1071" spc="175" dirty="0">
                <a:latin typeface="Arial"/>
                <a:cs typeface="Arial"/>
              </a:rPr>
              <a:t> </a:t>
            </a:r>
            <a:r>
              <a:rPr sz="1071" dirty="0">
                <a:latin typeface="Arial"/>
                <a:cs typeface="Arial"/>
              </a:rPr>
              <a:t>certification</a:t>
            </a:r>
            <a:r>
              <a:rPr sz="1071" spc="180" dirty="0">
                <a:latin typeface="Arial"/>
                <a:cs typeface="Arial"/>
              </a:rPr>
              <a:t> </a:t>
            </a:r>
            <a:r>
              <a:rPr sz="1071" dirty="0">
                <a:latin typeface="Arial"/>
                <a:cs typeface="Arial"/>
              </a:rPr>
              <a:t>requirements</a:t>
            </a:r>
            <a:r>
              <a:rPr sz="1071" spc="180" dirty="0">
                <a:latin typeface="Arial"/>
                <a:cs typeface="Arial"/>
              </a:rPr>
              <a:t> </a:t>
            </a:r>
            <a:r>
              <a:rPr sz="1071" dirty="0">
                <a:latin typeface="Arial"/>
                <a:cs typeface="Arial"/>
              </a:rPr>
              <a:t>for</a:t>
            </a:r>
            <a:r>
              <a:rPr sz="1071" spc="180" dirty="0">
                <a:latin typeface="Arial"/>
                <a:cs typeface="Arial"/>
              </a:rPr>
              <a:t> </a:t>
            </a:r>
            <a:r>
              <a:rPr sz="1071" dirty="0">
                <a:latin typeface="Arial"/>
                <a:cs typeface="Arial"/>
              </a:rPr>
              <a:t>buying</a:t>
            </a:r>
            <a:r>
              <a:rPr sz="1071" spc="175" dirty="0">
                <a:latin typeface="Arial"/>
                <a:cs typeface="Arial"/>
              </a:rPr>
              <a:t> </a:t>
            </a:r>
            <a:r>
              <a:rPr sz="1071" spc="-10" dirty="0">
                <a:latin typeface="Arial"/>
                <a:cs typeface="Arial"/>
              </a:rPr>
              <a:t>large </a:t>
            </a:r>
            <a:r>
              <a:rPr sz="1071" dirty="0">
                <a:latin typeface="Arial"/>
                <a:cs typeface="Arial"/>
              </a:rPr>
              <a:t>containers</a:t>
            </a:r>
            <a:r>
              <a:rPr sz="1071" spc="-2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mandates</a:t>
            </a:r>
            <a:r>
              <a:rPr sz="1071" spc="-24" dirty="0">
                <a:latin typeface="Arial"/>
                <a:cs typeface="Arial"/>
              </a:rPr>
              <a:t> </a:t>
            </a:r>
            <a:r>
              <a:rPr sz="1071" dirty="0">
                <a:latin typeface="Arial"/>
                <a:cs typeface="Arial"/>
              </a:rPr>
              <a:t>that</a:t>
            </a:r>
            <a:r>
              <a:rPr sz="1071" spc="-24" dirty="0">
                <a:latin typeface="Arial"/>
                <a:cs typeface="Arial"/>
              </a:rPr>
              <a:t> </a:t>
            </a:r>
            <a:r>
              <a:rPr sz="1071" dirty="0">
                <a:latin typeface="Arial"/>
                <a:cs typeface="Arial"/>
              </a:rPr>
              <a:t>small</a:t>
            </a:r>
            <a:r>
              <a:rPr sz="1071" spc="-29" dirty="0">
                <a:latin typeface="Arial"/>
                <a:cs typeface="Arial"/>
              </a:rPr>
              <a:t> </a:t>
            </a:r>
            <a:r>
              <a:rPr sz="1071" dirty="0">
                <a:latin typeface="Arial"/>
                <a:cs typeface="Arial"/>
              </a:rPr>
              <a:t>containers</a:t>
            </a:r>
            <a:r>
              <a:rPr sz="1071" spc="-29" dirty="0">
                <a:latin typeface="Arial"/>
                <a:cs typeface="Arial"/>
              </a:rPr>
              <a:t> </a:t>
            </a:r>
            <a:r>
              <a:rPr sz="1071" dirty="0">
                <a:latin typeface="Arial"/>
                <a:cs typeface="Arial"/>
              </a:rPr>
              <a:t>include</a:t>
            </a:r>
            <a:r>
              <a:rPr sz="1071" spc="-24" dirty="0">
                <a:latin typeface="Arial"/>
                <a:cs typeface="Arial"/>
              </a:rPr>
              <a:t> </a:t>
            </a:r>
            <a:r>
              <a:rPr sz="1071" dirty="0">
                <a:latin typeface="Arial"/>
                <a:cs typeface="Arial"/>
              </a:rPr>
              <a:t>a</a:t>
            </a:r>
            <a:r>
              <a:rPr sz="1071" spc="-29" dirty="0">
                <a:latin typeface="Arial"/>
                <a:cs typeface="Arial"/>
              </a:rPr>
              <a:t> </a:t>
            </a:r>
            <a:r>
              <a:rPr sz="1071" spc="-10" dirty="0">
                <a:latin typeface="Arial"/>
                <a:cs typeface="Arial"/>
              </a:rPr>
              <a:t>self-</a:t>
            </a:r>
            <a:r>
              <a:rPr sz="1071" dirty="0">
                <a:latin typeface="Arial"/>
                <a:cs typeface="Arial"/>
              </a:rPr>
              <a:t>sealing</a:t>
            </a:r>
            <a:r>
              <a:rPr sz="1071" spc="-29" dirty="0">
                <a:latin typeface="Arial"/>
                <a:cs typeface="Arial"/>
              </a:rPr>
              <a:t> </a:t>
            </a:r>
            <a:r>
              <a:rPr sz="1071" spc="-10" dirty="0">
                <a:latin typeface="Arial"/>
                <a:cs typeface="Arial"/>
              </a:rPr>
              <a:t>valve.</a:t>
            </a:r>
            <a:endParaRPr sz="1071">
              <a:latin typeface="Arial"/>
              <a:cs typeface="Arial"/>
            </a:endParaRPr>
          </a:p>
          <a:p>
            <a:pPr marL="12369" marR="4947" algn="just">
              <a:lnSpc>
                <a:spcPct val="143800"/>
              </a:lnSpc>
              <a:spcBef>
                <a:spcPts val="584"/>
              </a:spcBef>
            </a:pPr>
            <a:r>
              <a:rPr sz="1071" dirty="0">
                <a:latin typeface="Arial"/>
                <a:cs typeface="Arial"/>
              </a:rPr>
              <a:t>Under</a:t>
            </a:r>
            <a:r>
              <a:rPr sz="1071" spc="68"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new</a:t>
            </a:r>
            <a:r>
              <a:rPr sz="1071" spc="68" dirty="0">
                <a:latin typeface="Arial"/>
                <a:cs typeface="Arial"/>
              </a:rPr>
              <a:t> </a:t>
            </a:r>
            <a:r>
              <a:rPr sz="1071" dirty="0">
                <a:latin typeface="Arial"/>
                <a:cs typeface="Arial"/>
              </a:rPr>
              <a:t>requirements,</a:t>
            </a:r>
            <a:r>
              <a:rPr sz="1071" spc="73" dirty="0">
                <a:latin typeface="Arial"/>
                <a:cs typeface="Arial"/>
              </a:rPr>
              <a:t> </a:t>
            </a:r>
            <a:r>
              <a:rPr sz="1071" dirty="0">
                <a:latin typeface="Arial"/>
                <a:cs typeface="Arial"/>
              </a:rPr>
              <a:t>anyone</a:t>
            </a:r>
            <a:r>
              <a:rPr sz="1071" spc="73" dirty="0">
                <a:latin typeface="Arial"/>
                <a:cs typeface="Arial"/>
              </a:rPr>
              <a:t> </a:t>
            </a:r>
            <a:r>
              <a:rPr sz="1071" dirty="0">
                <a:latin typeface="Arial"/>
                <a:cs typeface="Arial"/>
              </a:rPr>
              <a:t>purchasing</a:t>
            </a:r>
            <a:r>
              <a:rPr sz="1071" spc="68" dirty="0">
                <a:latin typeface="Arial"/>
                <a:cs typeface="Arial"/>
              </a:rPr>
              <a:t> </a:t>
            </a:r>
            <a:r>
              <a:rPr sz="1071" dirty="0">
                <a:latin typeface="Arial"/>
                <a:cs typeface="Arial"/>
              </a:rPr>
              <a:t>a</a:t>
            </a:r>
            <a:r>
              <a:rPr sz="1071" spc="73" dirty="0">
                <a:latin typeface="Arial"/>
                <a:cs typeface="Arial"/>
              </a:rPr>
              <a:t> </a:t>
            </a:r>
            <a:r>
              <a:rPr sz="1071" dirty="0">
                <a:latin typeface="Arial"/>
                <a:cs typeface="Arial"/>
              </a:rPr>
              <a:t>substitute</a:t>
            </a:r>
            <a:r>
              <a:rPr sz="1071" spc="68" dirty="0">
                <a:latin typeface="Arial"/>
                <a:cs typeface="Arial"/>
              </a:rPr>
              <a:t> </a:t>
            </a:r>
            <a:r>
              <a:rPr sz="1071" dirty="0">
                <a:latin typeface="Arial"/>
                <a:cs typeface="Arial"/>
              </a:rPr>
              <a:t>refrigerant</a:t>
            </a:r>
            <a:r>
              <a:rPr sz="1071" spc="73" dirty="0">
                <a:latin typeface="Arial"/>
                <a:cs typeface="Arial"/>
              </a:rPr>
              <a:t> </a:t>
            </a:r>
            <a:r>
              <a:rPr sz="1071" dirty="0">
                <a:latin typeface="Arial"/>
                <a:cs typeface="Arial"/>
              </a:rPr>
              <a:t>for</a:t>
            </a:r>
            <a:r>
              <a:rPr sz="1071" spc="73" dirty="0">
                <a:latin typeface="Arial"/>
                <a:cs typeface="Arial"/>
              </a:rPr>
              <a:t> </a:t>
            </a:r>
            <a:r>
              <a:rPr sz="1071" dirty="0">
                <a:latin typeface="Arial"/>
                <a:cs typeface="Arial"/>
              </a:rPr>
              <a:t>R-12</a:t>
            </a:r>
            <a:r>
              <a:rPr sz="1071" spc="68" dirty="0">
                <a:latin typeface="Arial"/>
                <a:cs typeface="Arial"/>
              </a:rPr>
              <a:t> </a:t>
            </a:r>
            <a:r>
              <a:rPr sz="1071" dirty="0">
                <a:latin typeface="Arial"/>
                <a:cs typeface="Arial"/>
              </a:rPr>
              <a:t>in</a:t>
            </a:r>
            <a:r>
              <a:rPr sz="1071" spc="73" dirty="0">
                <a:latin typeface="Arial"/>
                <a:cs typeface="Arial"/>
              </a:rPr>
              <a:t> </a:t>
            </a:r>
            <a:r>
              <a:rPr sz="1071" dirty="0">
                <a:latin typeface="Arial"/>
                <a:cs typeface="Arial"/>
              </a:rPr>
              <a:t>a</a:t>
            </a:r>
            <a:r>
              <a:rPr sz="1071" spc="73" dirty="0">
                <a:latin typeface="Arial"/>
                <a:cs typeface="Arial"/>
              </a:rPr>
              <a:t> </a:t>
            </a:r>
            <a:r>
              <a:rPr sz="1071" spc="-10" dirty="0">
                <a:latin typeface="Arial"/>
                <a:cs typeface="Arial"/>
              </a:rPr>
              <a:t>greater- than-two-</a:t>
            </a:r>
            <a:r>
              <a:rPr sz="1071" dirty="0">
                <a:latin typeface="Arial"/>
                <a:cs typeface="Arial"/>
              </a:rPr>
              <a:t>pound</a:t>
            </a:r>
            <a:r>
              <a:rPr sz="1071" spc="-34" dirty="0">
                <a:latin typeface="Arial"/>
                <a:cs typeface="Arial"/>
              </a:rPr>
              <a:t> </a:t>
            </a:r>
            <a:r>
              <a:rPr sz="1071" dirty="0">
                <a:latin typeface="Arial"/>
                <a:cs typeface="Arial"/>
              </a:rPr>
              <a:t>container</a:t>
            </a:r>
            <a:r>
              <a:rPr sz="1071" spc="-29" dirty="0">
                <a:latin typeface="Arial"/>
                <a:cs typeface="Arial"/>
              </a:rPr>
              <a:t> </a:t>
            </a:r>
            <a:r>
              <a:rPr sz="1071" dirty="0">
                <a:latin typeface="Arial"/>
                <a:cs typeface="Arial"/>
              </a:rPr>
              <a:t>must</a:t>
            </a:r>
            <a:r>
              <a:rPr sz="1071" spc="-34" dirty="0">
                <a:latin typeface="Arial"/>
                <a:cs typeface="Arial"/>
              </a:rPr>
              <a:t> </a:t>
            </a:r>
            <a:r>
              <a:rPr sz="1071" dirty="0">
                <a:latin typeface="Arial"/>
                <a:cs typeface="Arial"/>
              </a:rPr>
              <a:t>provide</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seller</a:t>
            </a:r>
            <a:r>
              <a:rPr sz="1071" spc="-29" dirty="0">
                <a:latin typeface="Arial"/>
                <a:cs typeface="Arial"/>
              </a:rPr>
              <a:t> </a:t>
            </a:r>
            <a:r>
              <a:rPr sz="1071" dirty="0">
                <a:latin typeface="Arial"/>
                <a:cs typeface="Arial"/>
              </a:rPr>
              <a:t>with</a:t>
            </a:r>
            <a:r>
              <a:rPr sz="1071" spc="-34" dirty="0">
                <a:latin typeface="Arial"/>
                <a:cs typeface="Arial"/>
              </a:rPr>
              <a:t> </a:t>
            </a:r>
            <a:r>
              <a:rPr sz="1071" dirty="0">
                <a:latin typeface="Arial"/>
                <a:cs typeface="Arial"/>
              </a:rPr>
              <a:t>evidence</a:t>
            </a:r>
            <a:r>
              <a:rPr sz="1071" spc="-29" dirty="0">
                <a:latin typeface="Arial"/>
                <a:cs typeface="Arial"/>
              </a:rPr>
              <a:t> </a:t>
            </a:r>
            <a:r>
              <a:rPr sz="1071" dirty="0">
                <a:latin typeface="Arial"/>
                <a:cs typeface="Arial"/>
              </a:rPr>
              <a:t>that</a:t>
            </a:r>
            <a:r>
              <a:rPr sz="1071" spc="-2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technician</a:t>
            </a:r>
            <a:r>
              <a:rPr sz="1071" spc="-29" dirty="0">
                <a:latin typeface="Arial"/>
                <a:cs typeface="Arial"/>
              </a:rPr>
              <a:t> </a:t>
            </a:r>
            <a:r>
              <a:rPr sz="1071" dirty="0">
                <a:latin typeface="Arial"/>
                <a:cs typeface="Arial"/>
              </a:rPr>
              <a:t>has</a:t>
            </a:r>
            <a:r>
              <a:rPr sz="1071" spc="-29" dirty="0">
                <a:latin typeface="Arial"/>
                <a:cs typeface="Arial"/>
              </a:rPr>
              <a:t> </a:t>
            </a:r>
            <a:r>
              <a:rPr sz="1071" dirty="0">
                <a:latin typeface="Arial"/>
                <a:cs typeface="Arial"/>
              </a:rPr>
              <a:t>a</a:t>
            </a:r>
            <a:r>
              <a:rPr sz="1071" spc="-29" dirty="0">
                <a:latin typeface="Arial"/>
                <a:cs typeface="Arial"/>
              </a:rPr>
              <a:t> </a:t>
            </a:r>
            <a:r>
              <a:rPr sz="1071" spc="-10" dirty="0">
                <a:latin typeface="Arial"/>
                <a:cs typeface="Arial"/>
              </a:rPr>
              <a:t>Section 609</a:t>
            </a:r>
            <a:r>
              <a:rPr sz="1071" spc="-39" dirty="0">
                <a:latin typeface="Arial"/>
                <a:cs typeface="Arial"/>
              </a:rPr>
              <a:t> </a:t>
            </a:r>
            <a:r>
              <a:rPr sz="1071" spc="-10" dirty="0">
                <a:latin typeface="Arial"/>
                <a:cs typeface="Arial"/>
              </a:rPr>
              <a:t>Technician</a:t>
            </a:r>
            <a:r>
              <a:rPr sz="1071" spc="-39" dirty="0">
                <a:latin typeface="Arial"/>
                <a:cs typeface="Arial"/>
              </a:rPr>
              <a:t> </a:t>
            </a:r>
            <a:r>
              <a:rPr sz="1071" spc="-10" dirty="0">
                <a:latin typeface="Arial"/>
                <a:cs typeface="Arial"/>
              </a:rPr>
              <a:t>Certification.</a:t>
            </a:r>
            <a:r>
              <a:rPr sz="1071" spc="-39" dirty="0">
                <a:latin typeface="Arial"/>
                <a:cs typeface="Arial"/>
              </a:rPr>
              <a:t> </a:t>
            </a:r>
            <a:r>
              <a:rPr sz="1071" dirty="0">
                <a:latin typeface="Arial"/>
                <a:cs typeface="Arial"/>
              </a:rPr>
              <a:t>If</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purchaser</a:t>
            </a:r>
            <a:r>
              <a:rPr sz="1071" spc="-3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not</a:t>
            </a:r>
            <a:r>
              <a:rPr sz="1071" spc="-39" dirty="0">
                <a:latin typeface="Arial"/>
                <a:cs typeface="Arial"/>
              </a:rPr>
              <a:t> </a:t>
            </a:r>
            <a:r>
              <a:rPr sz="1071" spc="-10" dirty="0">
                <a:latin typeface="Arial"/>
                <a:cs typeface="Arial"/>
              </a:rPr>
              <a:t>certified</a:t>
            </a:r>
            <a:r>
              <a:rPr sz="1071" spc="-39" dirty="0">
                <a:latin typeface="Arial"/>
                <a:cs typeface="Arial"/>
              </a:rPr>
              <a:t> </a:t>
            </a:r>
            <a:r>
              <a:rPr sz="1071" spc="-10" dirty="0">
                <a:latin typeface="Arial"/>
                <a:cs typeface="Arial"/>
              </a:rPr>
              <a:t>and</a:t>
            </a:r>
            <a:r>
              <a:rPr sz="1071" spc="-39" dirty="0">
                <a:latin typeface="Arial"/>
                <a:cs typeface="Arial"/>
              </a:rPr>
              <a:t> </a:t>
            </a:r>
            <a:r>
              <a:rPr sz="1071" dirty="0">
                <a:latin typeface="Arial"/>
                <a:cs typeface="Arial"/>
              </a:rPr>
              <a:t>is</a:t>
            </a:r>
            <a:r>
              <a:rPr sz="1071" spc="-34" dirty="0">
                <a:latin typeface="Arial"/>
                <a:cs typeface="Arial"/>
              </a:rPr>
              <a:t> </a:t>
            </a:r>
            <a:r>
              <a:rPr sz="1071" spc="-10" dirty="0">
                <a:latin typeface="Arial"/>
                <a:cs typeface="Arial"/>
              </a:rPr>
              <a:t>buying</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refrigerant</a:t>
            </a:r>
            <a:r>
              <a:rPr sz="1071" spc="-39" dirty="0">
                <a:latin typeface="Arial"/>
                <a:cs typeface="Arial"/>
              </a:rPr>
              <a:t> </a:t>
            </a:r>
            <a:r>
              <a:rPr sz="1071" dirty="0">
                <a:latin typeface="Arial"/>
                <a:cs typeface="Arial"/>
              </a:rPr>
              <a:t>on</a:t>
            </a:r>
            <a:r>
              <a:rPr sz="1071" spc="-39" dirty="0">
                <a:latin typeface="Arial"/>
                <a:cs typeface="Arial"/>
              </a:rPr>
              <a:t> </a:t>
            </a:r>
            <a:r>
              <a:rPr sz="1071" spc="-10" dirty="0">
                <a:latin typeface="Arial"/>
                <a:cs typeface="Arial"/>
              </a:rPr>
              <a:t>behalf </a:t>
            </a:r>
            <a:r>
              <a:rPr sz="1071" dirty="0">
                <a:latin typeface="Arial"/>
                <a:cs typeface="Arial"/>
              </a:rPr>
              <a:t>of</a:t>
            </a:r>
            <a:r>
              <a:rPr sz="1071" spc="34"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service</a:t>
            </a:r>
            <a:r>
              <a:rPr sz="1071" spc="34" dirty="0">
                <a:latin typeface="Arial"/>
                <a:cs typeface="Arial"/>
              </a:rPr>
              <a:t> </a:t>
            </a:r>
            <a:r>
              <a:rPr sz="1071" dirty="0">
                <a:latin typeface="Arial"/>
                <a:cs typeface="Arial"/>
              </a:rPr>
              <a:t>facility,</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seller</a:t>
            </a:r>
            <a:r>
              <a:rPr sz="1071" spc="39" dirty="0">
                <a:latin typeface="Arial"/>
                <a:cs typeface="Arial"/>
              </a:rPr>
              <a:t> </a:t>
            </a:r>
            <a:r>
              <a:rPr sz="1071" dirty="0">
                <a:latin typeface="Arial"/>
                <a:cs typeface="Arial"/>
              </a:rPr>
              <a:t>must</a:t>
            </a:r>
            <a:r>
              <a:rPr sz="1071" spc="34" dirty="0">
                <a:latin typeface="Arial"/>
                <a:cs typeface="Arial"/>
              </a:rPr>
              <a:t> </a:t>
            </a:r>
            <a:r>
              <a:rPr sz="1071" dirty="0">
                <a:latin typeface="Arial"/>
                <a:cs typeface="Arial"/>
              </a:rPr>
              <a:t>be</a:t>
            </a:r>
            <a:r>
              <a:rPr sz="1071" spc="39" dirty="0">
                <a:latin typeface="Arial"/>
                <a:cs typeface="Arial"/>
              </a:rPr>
              <a:t> </a:t>
            </a:r>
            <a:r>
              <a:rPr sz="1071" dirty="0">
                <a:latin typeface="Arial"/>
                <a:cs typeface="Arial"/>
              </a:rPr>
              <a:t>presented</a:t>
            </a:r>
            <a:r>
              <a:rPr sz="1071" spc="39" dirty="0">
                <a:latin typeface="Arial"/>
                <a:cs typeface="Arial"/>
              </a:rPr>
              <a:t> </a:t>
            </a:r>
            <a:r>
              <a:rPr sz="1071" dirty="0">
                <a:latin typeface="Arial"/>
                <a:cs typeface="Arial"/>
              </a:rPr>
              <a:t>with</a:t>
            </a:r>
            <a:r>
              <a:rPr sz="1071" spc="39" dirty="0">
                <a:latin typeface="Arial"/>
                <a:cs typeface="Arial"/>
              </a:rPr>
              <a:t> </a:t>
            </a:r>
            <a:r>
              <a:rPr sz="1071" dirty="0">
                <a:latin typeface="Arial"/>
                <a:cs typeface="Arial"/>
              </a:rPr>
              <a:t>evidence</a:t>
            </a:r>
            <a:r>
              <a:rPr sz="1071" spc="39" dirty="0">
                <a:latin typeface="Arial"/>
                <a:cs typeface="Arial"/>
              </a:rPr>
              <a:t> </a:t>
            </a:r>
            <a:r>
              <a:rPr sz="1071" dirty="0">
                <a:latin typeface="Arial"/>
                <a:cs typeface="Arial"/>
              </a:rPr>
              <a:t>that</a:t>
            </a:r>
            <a:r>
              <a:rPr sz="1071" spc="39" dirty="0">
                <a:latin typeface="Arial"/>
                <a:cs typeface="Arial"/>
              </a:rPr>
              <a:t> </a:t>
            </a:r>
            <a:r>
              <a:rPr sz="1071" dirty="0">
                <a:latin typeface="Arial"/>
                <a:cs typeface="Arial"/>
              </a:rPr>
              <a:t>one</a:t>
            </a:r>
            <a:r>
              <a:rPr sz="1071" spc="39" dirty="0">
                <a:latin typeface="Arial"/>
                <a:cs typeface="Arial"/>
              </a:rPr>
              <a:t> </a:t>
            </a:r>
            <a:r>
              <a:rPr sz="1071" dirty="0">
                <a:latin typeface="Arial"/>
                <a:cs typeface="Arial"/>
              </a:rPr>
              <a:t>or</a:t>
            </a:r>
            <a:r>
              <a:rPr sz="1071" spc="39" dirty="0">
                <a:latin typeface="Arial"/>
                <a:cs typeface="Arial"/>
              </a:rPr>
              <a:t> </a:t>
            </a:r>
            <a:r>
              <a:rPr sz="1071" dirty="0">
                <a:latin typeface="Arial"/>
                <a:cs typeface="Arial"/>
              </a:rPr>
              <a:t>more</a:t>
            </a:r>
            <a:r>
              <a:rPr sz="1071" spc="39" dirty="0">
                <a:latin typeface="Arial"/>
                <a:cs typeface="Arial"/>
              </a:rPr>
              <a:t> </a:t>
            </a:r>
            <a:r>
              <a:rPr sz="1071" dirty="0">
                <a:latin typeface="Arial"/>
                <a:cs typeface="Arial"/>
              </a:rPr>
              <a:t>technicians</a:t>
            </a:r>
            <a:r>
              <a:rPr sz="1071" spc="39" dirty="0">
                <a:latin typeface="Arial"/>
                <a:cs typeface="Arial"/>
              </a:rPr>
              <a:t> </a:t>
            </a:r>
            <a:r>
              <a:rPr sz="1071" spc="-24" dirty="0">
                <a:latin typeface="Arial"/>
                <a:cs typeface="Arial"/>
              </a:rPr>
              <a:t>at </a:t>
            </a:r>
            <a:r>
              <a:rPr sz="1071" dirty="0">
                <a:latin typeface="Arial"/>
                <a:cs typeface="Arial"/>
              </a:rPr>
              <a:t>the</a:t>
            </a:r>
            <a:r>
              <a:rPr sz="1071" spc="-15" dirty="0">
                <a:latin typeface="Arial"/>
                <a:cs typeface="Arial"/>
              </a:rPr>
              <a:t> </a:t>
            </a:r>
            <a:r>
              <a:rPr sz="1071" dirty="0">
                <a:latin typeface="Arial"/>
                <a:cs typeface="Arial"/>
              </a:rPr>
              <a:t>facility</a:t>
            </a:r>
            <a:r>
              <a:rPr sz="1071" spc="-15" dirty="0">
                <a:latin typeface="Arial"/>
                <a:cs typeface="Arial"/>
              </a:rPr>
              <a:t> </a:t>
            </a:r>
            <a:r>
              <a:rPr sz="1071" dirty="0">
                <a:latin typeface="Arial"/>
                <a:cs typeface="Arial"/>
              </a:rPr>
              <a:t>are</a:t>
            </a:r>
            <a:r>
              <a:rPr sz="1071" spc="-15" dirty="0">
                <a:latin typeface="Arial"/>
                <a:cs typeface="Arial"/>
              </a:rPr>
              <a:t> </a:t>
            </a:r>
            <a:r>
              <a:rPr sz="1071" spc="-10" dirty="0">
                <a:latin typeface="Arial"/>
                <a:cs typeface="Arial"/>
              </a:rPr>
              <a:t>certified.</a:t>
            </a:r>
            <a:endParaRPr sz="1071">
              <a:latin typeface="Arial"/>
              <a:cs typeface="Arial"/>
            </a:endParaRPr>
          </a:p>
        </p:txBody>
      </p:sp>
      <p:pic>
        <p:nvPicPr>
          <p:cNvPr id="3" name="object 3"/>
          <p:cNvPicPr/>
          <p:nvPr/>
        </p:nvPicPr>
        <p:blipFill>
          <a:blip r:embed="rId2" cstate="print"/>
          <a:stretch>
            <a:fillRect/>
          </a:stretch>
        </p:blipFill>
        <p:spPr>
          <a:xfrm>
            <a:off x="2006143" y="1360621"/>
            <a:ext cx="3589699" cy="2463224"/>
          </a:xfrm>
          <a:prstGeom prst="rect">
            <a:avLst/>
          </a:prstGeom>
        </p:spPr>
      </p:pic>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72</a:t>
            </a:r>
          </a:p>
        </p:txBody>
      </p:sp>
      <p:sp>
        <p:nvSpPr>
          <p:cNvPr id="9" name="object 3">
            <a:extLst>
              <a:ext uri="{FF2B5EF4-FFF2-40B4-BE49-F238E27FC236}">
                <a16:creationId xmlns:a16="http://schemas.microsoft.com/office/drawing/2014/main" id="{B92A8C46-1E91-1BEB-5C9C-F4B98E97441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0" y="888954"/>
            <a:ext cx="5814803" cy="8332304"/>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6184" algn="just">
              <a:lnSpc>
                <a:spcPct val="143800"/>
              </a:lnSpc>
            </a:pPr>
            <a:r>
              <a:rPr sz="1071" dirty="0">
                <a:latin typeface="Arial"/>
                <a:cs typeface="Arial"/>
              </a:rPr>
              <a:t>Refrigerant</a:t>
            </a:r>
            <a:r>
              <a:rPr sz="1071" spc="-44" dirty="0">
                <a:latin typeface="Arial"/>
                <a:cs typeface="Arial"/>
              </a:rPr>
              <a:t> </a:t>
            </a:r>
            <a:r>
              <a:rPr sz="1071" spc="-10" dirty="0">
                <a:latin typeface="Arial"/>
                <a:cs typeface="Arial"/>
              </a:rPr>
              <a:t>wholesalers</a:t>
            </a:r>
            <a:r>
              <a:rPr sz="1071" spc="-49" dirty="0">
                <a:latin typeface="Arial"/>
                <a:cs typeface="Arial"/>
              </a:rPr>
              <a:t> </a:t>
            </a:r>
            <a:r>
              <a:rPr sz="1071" dirty="0">
                <a:latin typeface="Arial"/>
                <a:cs typeface="Arial"/>
              </a:rPr>
              <a:t>must</a:t>
            </a:r>
            <a:r>
              <a:rPr sz="1071" spc="-44" dirty="0">
                <a:latin typeface="Arial"/>
                <a:cs typeface="Arial"/>
              </a:rPr>
              <a:t> </a:t>
            </a:r>
            <a:r>
              <a:rPr sz="1071" dirty="0">
                <a:latin typeface="Arial"/>
                <a:cs typeface="Arial"/>
              </a:rPr>
              <a:t>retain</a:t>
            </a:r>
            <a:r>
              <a:rPr sz="1071" spc="-49" dirty="0">
                <a:latin typeface="Arial"/>
                <a:cs typeface="Arial"/>
              </a:rPr>
              <a:t> </a:t>
            </a:r>
            <a:r>
              <a:rPr sz="1071" dirty="0">
                <a:latin typeface="Arial"/>
                <a:cs typeface="Arial"/>
              </a:rPr>
              <a:t>an</a:t>
            </a:r>
            <a:r>
              <a:rPr sz="1071" spc="-44" dirty="0">
                <a:latin typeface="Arial"/>
                <a:cs typeface="Arial"/>
              </a:rPr>
              <a:t> </a:t>
            </a:r>
            <a:r>
              <a:rPr sz="1071" dirty="0">
                <a:latin typeface="Arial"/>
                <a:cs typeface="Arial"/>
              </a:rPr>
              <a:t>invoice</a:t>
            </a:r>
            <a:r>
              <a:rPr sz="1071" spc="-44" dirty="0">
                <a:latin typeface="Arial"/>
                <a:cs typeface="Arial"/>
              </a:rPr>
              <a:t> </a:t>
            </a:r>
            <a:r>
              <a:rPr sz="1071" dirty="0">
                <a:latin typeface="Arial"/>
                <a:cs typeface="Arial"/>
              </a:rPr>
              <a:t>listing</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name</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purchaser,</a:t>
            </a:r>
            <a:r>
              <a:rPr sz="1071" spc="-39" dirty="0">
                <a:latin typeface="Arial"/>
                <a:cs typeface="Arial"/>
              </a:rPr>
              <a:t> </a:t>
            </a:r>
            <a:r>
              <a:rPr sz="1071" dirty="0">
                <a:latin typeface="Arial"/>
                <a:cs typeface="Arial"/>
              </a:rPr>
              <a:t>date</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sale</a:t>
            </a:r>
            <a:r>
              <a:rPr sz="1071" spc="-49" dirty="0">
                <a:latin typeface="Arial"/>
                <a:cs typeface="Arial"/>
              </a:rPr>
              <a:t> </a:t>
            </a:r>
            <a:r>
              <a:rPr sz="1071" spc="-24" dirty="0">
                <a:latin typeface="Arial"/>
                <a:cs typeface="Arial"/>
              </a:rPr>
              <a:t>and </a:t>
            </a:r>
            <a:r>
              <a:rPr sz="1071" spc="-10" dirty="0">
                <a:latin typeface="Arial"/>
                <a:cs typeface="Arial"/>
              </a:rPr>
              <a:t>quantity</a:t>
            </a:r>
            <a:r>
              <a:rPr sz="1071" spc="-34" dirty="0">
                <a:latin typeface="Arial"/>
                <a:cs typeface="Arial"/>
              </a:rPr>
              <a:t> </a:t>
            </a:r>
            <a:r>
              <a:rPr sz="1071" spc="-10" dirty="0">
                <a:latin typeface="Arial"/>
                <a:cs typeface="Arial"/>
              </a:rPr>
              <a:t>purchased.</a:t>
            </a:r>
            <a:r>
              <a:rPr sz="1071" spc="-39" dirty="0">
                <a:latin typeface="Arial"/>
                <a:cs typeface="Arial"/>
              </a:rPr>
              <a:t> </a:t>
            </a:r>
            <a:r>
              <a:rPr sz="1071" spc="-10" dirty="0">
                <a:latin typeface="Arial"/>
                <a:cs typeface="Arial"/>
              </a:rPr>
              <a:t>The</a:t>
            </a:r>
            <a:r>
              <a:rPr sz="1071" spc="-34" dirty="0">
                <a:latin typeface="Arial"/>
                <a:cs typeface="Arial"/>
              </a:rPr>
              <a:t> </a:t>
            </a:r>
            <a:r>
              <a:rPr sz="1071" spc="-10" dirty="0">
                <a:latin typeface="Arial"/>
                <a:cs typeface="Arial"/>
              </a:rPr>
              <a:t>wholesaler</a:t>
            </a:r>
            <a:r>
              <a:rPr sz="1071" spc="-34" dirty="0">
                <a:latin typeface="Arial"/>
                <a:cs typeface="Arial"/>
              </a:rPr>
              <a:t> </a:t>
            </a:r>
            <a:r>
              <a:rPr sz="1071" spc="-10" dirty="0">
                <a:latin typeface="Arial"/>
                <a:cs typeface="Arial"/>
              </a:rPr>
              <a:t>is</a:t>
            </a:r>
            <a:r>
              <a:rPr sz="1071" spc="-29" dirty="0">
                <a:latin typeface="Arial"/>
                <a:cs typeface="Arial"/>
              </a:rPr>
              <a:t> </a:t>
            </a:r>
            <a:r>
              <a:rPr sz="1071" dirty="0">
                <a:latin typeface="Arial"/>
                <a:cs typeface="Arial"/>
              </a:rPr>
              <a:t>not</a:t>
            </a:r>
            <a:r>
              <a:rPr sz="1071" spc="-34" dirty="0">
                <a:latin typeface="Arial"/>
                <a:cs typeface="Arial"/>
              </a:rPr>
              <a:t> </a:t>
            </a:r>
            <a:r>
              <a:rPr sz="1071" spc="-10" dirty="0">
                <a:latin typeface="Arial"/>
                <a:cs typeface="Arial"/>
              </a:rPr>
              <a:t>required</a:t>
            </a:r>
            <a:r>
              <a:rPr sz="1071" spc="-29" dirty="0">
                <a:latin typeface="Arial"/>
                <a:cs typeface="Arial"/>
              </a:rPr>
              <a:t> </a:t>
            </a:r>
            <a:r>
              <a:rPr sz="1071" dirty="0">
                <a:latin typeface="Arial"/>
                <a:cs typeface="Arial"/>
              </a:rPr>
              <a:t>to</a:t>
            </a:r>
            <a:r>
              <a:rPr sz="1071" spc="-34" dirty="0">
                <a:latin typeface="Arial"/>
                <a:cs typeface="Arial"/>
              </a:rPr>
              <a:t> </a:t>
            </a:r>
            <a:r>
              <a:rPr sz="1071" spc="-10" dirty="0">
                <a:latin typeface="Arial"/>
                <a:cs typeface="Arial"/>
              </a:rPr>
              <a:t>confirm</a:t>
            </a:r>
            <a:r>
              <a:rPr sz="1071" spc="-29" dirty="0">
                <a:latin typeface="Arial"/>
                <a:cs typeface="Arial"/>
              </a:rPr>
              <a:t> </a:t>
            </a:r>
            <a:r>
              <a:rPr sz="1071" spc="-10" dirty="0">
                <a:latin typeface="Arial"/>
                <a:cs typeface="Arial"/>
              </a:rPr>
              <a:t>any</a:t>
            </a:r>
            <a:r>
              <a:rPr sz="1071" spc="-29" dirty="0">
                <a:latin typeface="Arial"/>
                <a:cs typeface="Arial"/>
              </a:rPr>
              <a:t> </a:t>
            </a:r>
            <a:r>
              <a:rPr sz="1071" spc="-10" dirty="0">
                <a:latin typeface="Arial"/>
                <a:cs typeface="Arial"/>
              </a:rPr>
              <a:t>technician</a:t>
            </a:r>
            <a:r>
              <a:rPr sz="1071" spc="-34" dirty="0">
                <a:latin typeface="Arial"/>
                <a:cs typeface="Arial"/>
              </a:rPr>
              <a:t> </a:t>
            </a:r>
            <a:r>
              <a:rPr sz="1071" spc="-10" dirty="0">
                <a:latin typeface="Arial"/>
                <a:cs typeface="Arial"/>
              </a:rPr>
              <a:t>certification,</a:t>
            </a:r>
            <a:r>
              <a:rPr sz="1071" spc="-29" dirty="0">
                <a:latin typeface="Arial"/>
                <a:cs typeface="Arial"/>
              </a:rPr>
              <a:t> </a:t>
            </a:r>
            <a:r>
              <a:rPr sz="1071" dirty="0">
                <a:latin typeface="Arial"/>
                <a:cs typeface="Arial"/>
              </a:rPr>
              <a:t>but</a:t>
            </a:r>
            <a:r>
              <a:rPr sz="1071" spc="-39" dirty="0">
                <a:latin typeface="Arial"/>
                <a:cs typeface="Arial"/>
              </a:rPr>
              <a:t> </a:t>
            </a:r>
            <a:r>
              <a:rPr sz="1071" spc="-24" dirty="0">
                <a:latin typeface="Arial"/>
                <a:cs typeface="Arial"/>
              </a:rPr>
              <a:t>EPA </a:t>
            </a:r>
            <a:r>
              <a:rPr sz="1071" dirty="0">
                <a:latin typeface="Arial"/>
                <a:cs typeface="Arial"/>
              </a:rPr>
              <a:t>is</a:t>
            </a:r>
            <a:r>
              <a:rPr sz="1071" spc="-34" dirty="0">
                <a:latin typeface="Arial"/>
                <a:cs typeface="Arial"/>
              </a:rPr>
              <a:t> </a:t>
            </a:r>
            <a:r>
              <a:rPr sz="1071" spc="-10" dirty="0">
                <a:latin typeface="Arial"/>
                <a:cs typeface="Arial"/>
              </a:rPr>
              <a:t>recommending</a:t>
            </a:r>
            <a:r>
              <a:rPr sz="1071" spc="-29" dirty="0">
                <a:latin typeface="Arial"/>
                <a:cs typeface="Arial"/>
              </a:rPr>
              <a:t> </a:t>
            </a:r>
            <a:r>
              <a:rPr sz="1071" dirty="0">
                <a:latin typeface="Arial"/>
                <a:cs typeface="Arial"/>
              </a:rPr>
              <a:t>that</a:t>
            </a:r>
            <a:r>
              <a:rPr sz="1071" spc="-29" dirty="0">
                <a:latin typeface="Arial"/>
                <a:cs typeface="Arial"/>
              </a:rPr>
              <a:t> </a:t>
            </a:r>
            <a:r>
              <a:rPr sz="1071" spc="-10" dirty="0">
                <a:latin typeface="Arial"/>
                <a:cs typeface="Arial"/>
              </a:rPr>
              <a:t>wholesalers</a:t>
            </a:r>
            <a:r>
              <a:rPr sz="1071" spc="-29" dirty="0">
                <a:latin typeface="Arial"/>
                <a:cs typeface="Arial"/>
              </a:rPr>
              <a:t> </a:t>
            </a:r>
            <a:r>
              <a:rPr sz="1071" dirty="0">
                <a:latin typeface="Arial"/>
                <a:cs typeface="Arial"/>
              </a:rPr>
              <a:t>obtain</a:t>
            </a:r>
            <a:r>
              <a:rPr sz="1071" spc="-3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statement</a:t>
            </a:r>
            <a:r>
              <a:rPr sz="1071" spc="-29" dirty="0">
                <a:latin typeface="Arial"/>
                <a:cs typeface="Arial"/>
              </a:rPr>
              <a:t> </a:t>
            </a:r>
            <a:r>
              <a:rPr sz="1071" dirty="0">
                <a:latin typeface="Arial"/>
                <a:cs typeface="Arial"/>
              </a:rPr>
              <a:t>certifying</a:t>
            </a:r>
            <a:r>
              <a:rPr sz="1071" spc="-29" dirty="0">
                <a:latin typeface="Arial"/>
                <a:cs typeface="Arial"/>
              </a:rPr>
              <a:t> </a:t>
            </a:r>
            <a:r>
              <a:rPr sz="1071" dirty="0">
                <a:latin typeface="Arial"/>
                <a:cs typeface="Arial"/>
              </a:rPr>
              <a:t>that</a:t>
            </a:r>
            <a:r>
              <a:rPr sz="1071" spc="-29" dirty="0">
                <a:latin typeface="Arial"/>
                <a:cs typeface="Arial"/>
              </a:rPr>
              <a:t> </a:t>
            </a:r>
            <a:r>
              <a:rPr sz="1071" dirty="0">
                <a:latin typeface="Arial"/>
                <a:cs typeface="Arial"/>
              </a:rPr>
              <a:t>the</a:t>
            </a:r>
            <a:r>
              <a:rPr sz="1071" spc="-34" dirty="0">
                <a:latin typeface="Arial"/>
                <a:cs typeface="Arial"/>
              </a:rPr>
              <a:t> </a:t>
            </a:r>
            <a:r>
              <a:rPr sz="1071" spc="-10" dirty="0">
                <a:latin typeface="Arial"/>
                <a:cs typeface="Arial"/>
              </a:rPr>
              <a:t>cylinders</a:t>
            </a:r>
            <a:r>
              <a:rPr sz="1071" spc="-29" dirty="0">
                <a:latin typeface="Arial"/>
                <a:cs typeface="Arial"/>
              </a:rPr>
              <a:t> </a:t>
            </a:r>
            <a:r>
              <a:rPr sz="1071" dirty="0">
                <a:latin typeface="Arial"/>
                <a:cs typeface="Arial"/>
              </a:rPr>
              <a:t>are</a:t>
            </a:r>
            <a:r>
              <a:rPr sz="1071" spc="-2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be</a:t>
            </a:r>
            <a:r>
              <a:rPr sz="1071" spc="-34" dirty="0">
                <a:latin typeface="Arial"/>
                <a:cs typeface="Arial"/>
              </a:rPr>
              <a:t> </a:t>
            </a:r>
            <a:r>
              <a:rPr sz="1071" spc="-10" dirty="0">
                <a:latin typeface="Arial"/>
                <a:cs typeface="Arial"/>
              </a:rPr>
              <a:t>resold </a:t>
            </a:r>
            <a:r>
              <a:rPr sz="1071" dirty="0">
                <a:latin typeface="Arial"/>
                <a:cs typeface="Arial"/>
              </a:rPr>
              <a:t>to</a:t>
            </a:r>
            <a:r>
              <a:rPr sz="1071" spc="-15" dirty="0">
                <a:latin typeface="Arial"/>
                <a:cs typeface="Arial"/>
              </a:rPr>
              <a:t> </a:t>
            </a:r>
            <a:r>
              <a:rPr sz="1071" dirty="0">
                <a:latin typeface="Arial"/>
                <a:cs typeface="Arial"/>
              </a:rPr>
              <a:t>certified</a:t>
            </a:r>
            <a:r>
              <a:rPr sz="1071" spc="-15" dirty="0">
                <a:latin typeface="Arial"/>
                <a:cs typeface="Arial"/>
              </a:rPr>
              <a:t> </a:t>
            </a:r>
            <a:r>
              <a:rPr sz="1071" spc="-10" dirty="0">
                <a:latin typeface="Arial"/>
                <a:cs typeface="Arial"/>
              </a:rPr>
              <a:t>technicians.</a:t>
            </a:r>
            <a:endParaRPr sz="1071" dirty="0">
              <a:latin typeface="Arial"/>
              <a:cs typeface="Arial"/>
            </a:endParaRPr>
          </a:p>
          <a:p>
            <a:pPr marL="12369" marR="6184" algn="just">
              <a:lnSpc>
                <a:spcPct val="143800"/>
              </a:lnSpc>
              <a:spcBef>
                <a:spcPts val="584"/>
              </a:spcBef>
            </a:pPr>
            <a:r>
              <a:rPr sz="1071" dirty="0">
                <a:latin typeface="Arial"/>
                <a:cs typeface="Arial"/>
              </a:rPr>
              <a:t>Individuals</a:t>
            </a:r>
            <a:r>
              <a:rPr sz="1071" spc="-5" dirty="0">
                <a:latin typeface="Arial"/>
                <a:cs typeface="Arial"/>
              </a:rPr>
              <a:t> </a:t>
            </a:r>
            <a:r>
              <a:rPr sz="1071" dirty="0">
                <a:latin typeface="Arial"/>
                <a:cs typeface="Arial"/>
              </a:rPr>
              <a:t>do not</a:t>
            </a:r>
            <a:r>
              <a:rPr sz="1071" spc="-5" dirty="0">
                <a:latin typeface="Arial"/>
                <a:cs typeface="Arial"/>
              </a:rPr>
              <a:t> </a:t>
            </a:r>
            <a:r>
              <a:rPr sz="1071" dirty="0">
                <a:latin typeface="Arial"/>
                <a:cs typeface="Arial"/>
              </a:rPr>
              <a:t>need</a:t>
            </a:r>
            <a:r>
              <a:rPr sz="1071" spc="-15" dirty="0">
                <a:latin typeface="Arial"/>
                <a:cs typeface="Arial"/>
              </a:rPr>
              <a:t> </a:t>
            </a:r>
            <a:r>
              <a:rPr sz="1071" dirty="0">
                <a:latin typeface="Arial"/>
                <a:cs typeface="Arial"/>
              </a:rPr>
              <a:t>to have</a:t>
            </a:r>
            <a:r>
              <a:rPr sz="1071" spc="-10" dirty="0">
                <a:latin typeface="Arial"/>
                <a:cs typeface="Arial"/>
              </a:rPr>
              <a:t> </a:t>
            </a:r>
            <a:r>
              <a:rPr sz="1071" dirty="0">
                <a:latin typeface="Arial"/>
                <a:cs typeface="Arial"/>
              </a:rPr>
              <a:t>certification</a:t>
            </a:r>
            <a:r>
              <a:rPr sz="1071" spc="-10" dirty="0">
                <a:latin typeface="Arial"/>
                <a:cs typeface="Arial"/>
              </a:rPr>
              <a:t> </a:t>
            </a:r>
            <a:r>
              <a:rPr sz="1071" dirty="0">
                <a:latin typeface="Arial"/>
                <a:cs typeface="Arial"/>
              </a:rPr>
              <a:t>in order</a:t>
            </a:r>
            <a:r>
              <a:rPr sz="1071" spc="-10" dirty="0">
                <a:latin typeface="Arial"/>
                <a:cs typeface="Arial"/>
              </a:rPr>
              <a:t> </a:t>
            </a:r>
            <a:r>
              <a:rPr sz="1071" dirty="0">
                <a:latin typeface="Arial"/>
                <a:cs typeface="Arial"/>
              </a:rPr>
              <a:t>to purchase small</a:t>
            </a:r>
            <a:r>
              <a:rPr sz="1071" spc="-10" dirty="0">
                <a:latin typeface="Arial"/>
                <a:cs typeface="Arial"/>
              </a:rPr>
              <a:t> </a:t>
            </a:r>
            <a:r>
              <a:rPr sz="1071" dirty="0">
                <a:latin typeface="Arial"/>
                <a:cs typeface="Arial"/>
              </a:rPr>
              <a:t>cans (under</a:t>
            </a:r>
            <a:r>
              <a:rPr sz="1071" spc="-5" dirty="0">
                <a:latin typeface="Arial"/>
                <a:cs typeface="Arial"/>
              </a:rPr>
              <a:t> </a:t>
            </a:r>
            <a:r>
              <a:rPr sz="1071" dirty="0">
                <a:latin typeface="Arial"/>
                <a:cs typeface="Arial"/>
              </a:rPr>
              <a:t>two </a:t>
            </a:r>
            <a:r>
              <a:rPr sz="1071" spc="-10" dirty="0">
                <a:latin typeface="Arial"/>
                <a:cs typeface="Arial"/>
              </a:rPr>
              <a:t>pounds) </a:t>
            </a:r>
            <a:r>
              <a:rPr sz="1071" dirty="0">
                <a:latin typeface="Arial"/>
                <a:cs typeface="Arial"/>
              </a:rPr>
              <a:t>of</a:t>
            </a:r>
            <a:r>
              <a:rPr sz="1071" spc="-49" dirty="0">
                <a:latin typeface="Arial"/>
                <a:cs typeface="Arial"/>
              </a:rPr>
              <a:t> </a:t>
            </a:r>
            <a:r>
              <a:rPr sz="1071" spc="-10" dirty="0">
                <a:latin typeface="Arial"/>
                <a:cs typeface="Arial"/>
              </a:rPr>
              <a:t>R-</a:t>
            </a:r>
            <a:r>
              <a:rPr sz="1071" dirty="0">
                <a:latin typeface="Arial"/>
                <a:cs typeface="Arial"/>
              </a:rPr>
              <a:t>134a.</a:t>
            </a:r>
            <a:r>
              <a:rPr sz="1071" spc="-44" dirty="0">
                <a:latin typeface="Arial"/>
                <a:cs typeface="Arial"/>
              </a:rPr>
              <a:t> </a:t>
            </a:r>
            <a:r>
              <a:rPr sz="1071" spc="-10" dirty="0">
                <a:latin typeface="Arial"/>
                <a:cs typeface="Arial"/>
              </a:rPr>
              <a:t>However,</a:t>
            </a:r>
            <a:r>
              <a:rPr sz="1071" spc="-44" dirty="0">
                <a:latin typeface="Arial"/>
                <a:cs typeface="Arial"/>
              </a:rPr>
              <a:t> </a:t>
            </a:r>
            <a:r>
              <a:rPr sz="1071" dirty="0">
                <a:latin typeface="Arial"/>
                <a:cs typeface="Arial"/>
              </a:rPr>
              <a:t>all</a:t>
            </a:r>
            <a:r>
              <a:rPr sz="1071" spc="-54" dirty="0">
                <a:latin typeface="Arial"/>
                <a:cs typeface="Arial"/>
              </a:rPr>
              <a:t> </a:t>
            </a:r>
            <a:r>
              <a:rPr sz="1071" dirty="0">
                <a:latin typeface="Arial"/>
                <a:cs typeface="Arial"/>
              </a:rPr>
              <a:t>cans</a:t>
            </a:r>
            <a:r>
              <a:rPr sz="1071" spc="-39" dirty="0">
                <a:latin typeface="Arial"/>
                <a:cs typeface="Arial"/>
              </a:rPr>
              <a:t> </a:t>
            </a:r>
            <a:r>
              <a:rPr sz="1071" spc="-10" dirty="0">
                <a:latin typeface="Arial"/>
                <a:cs typeface="Arial"/>
              </a:rPr>
              <a:t>produced</a:t>
            </a:r>
            <a:r>
              <a:rPr sz="1071" spc="-44" dirty="0">
                <a:latin typeface="Arial"/>
                <a:cs typeface="Arial"/>
              </a:rPr>
              <a:t> </a:t>
            </a:r>
            <a:r>
              <a:rPr sz="1071" dirty="0">
                <a:latin typeface="Arial"/>
                <a:cs typeface="Arial"/>
              </a:rPr>
              <a:t>after</a:t>
            </a:r>
            <a:r>
              <a:rPr sz="1071" spc="-44" dirty="0">
                <a:latin typeface="Arial"/>
                <a:cs typeface="Arial"/>
              </a:rPr>
              <a:t> </a:t>
            </a:r>
            <a:r>
              <a:rPr sz="1071" dirty="0">
                <a:latin typeface="Arial"/>
                <a:cs typeface="Arial"/>
              </a:rPr>
              <a:t>Jan.</a:t>
            </a:r>
            <a:r>
              <a:rPr sz="1071" spc="-49" dirty="0">
                <a:latin typeface="Arial"/>
                <a:cs typeface="Arial"/>
              </a:rPr>
              <a:t> </a:t>
            </a:r>
            <a:r>
              <a:rPr sz="1071" dirty="0">
                <a:latin typeface="Arial"/>
                <a:cs typeface="Arial"/>
              </a:rPr>
              <a:t>1,</a:t>
            </a:r>
            <a:r>
              <a:rPr sz="1071" spc="-34" dirty="0">
                <a:latin typeface="Arial"/>
                <a:cs typeface="Arial"/>
              </a:rPr>
              <a:t> </a:t>
            </a:r>
            <a:r>
              <a:rPr sz="1071" dirty="0">
                <a:latin typeface="Arial"/>
                <a:cs typeface="Arial"/>
              </a:rPr>
              <a:t>2018</a:t>
            </a:r>
            <a:r>
              <a:rPr sz="1071" spc="-39" dirty="0">
                <a:latin typeface="Arial"/>
                <a:cs typeface="Arial"/>
              </a:rPr>
              <a:t> </a:t>
            </a:r>
            <a:r>
              <a:rPr sz="1071" dirty="0">
                <a:latin typeface="Arial"/>
                <a:cs typeface="Arial"/>
              </a:rPr>
              <a:t>must</a:t>
            </a:r>
            <a:r>
              <a:rPr sz="1071" spc="-49" dirty="0">
                <a:latin typeface="Arial"/>
                <a:cs typeface="Arial"/>
              </a:rPr>
              <a:t> </a:t>
            </a:r>
            <a:r>
              <a:rPr sz="1071" dirty="0">
                <a:latin typeface="Arial"/>
                <a:cs typeface="Arial"/>
              </a:rPr>
              <a:t>come</a:t>
            </a:r>
            <a:r>
              <a:rPr sz="1071" spc="-44" dirty="0">
                <a:latin typeface="Arial"/>
                <a:cs typeface="Arial"/>
              </a:rPr>
              <a:t> </a:t>
            </a:r>
            <a:r>
              <a:rPr sz="1071" spc="-10" dirty="0">
                <a:latin typeface="Arial"/>
                <a:cs typeface="Arial"/>
              </a:rPr>
              <a:t>equipped</a:t>
            </a:r>
            <a:r>
              <a:rPr sz="1071" spc="-44" dirty="0">
                <a:latin typeface="Arial"/>
                <a:cs typeface="Arial"/>
              </a:rPr>
              <a:t> </a:t>
            </a:r>
            <a:r>
              <a:rPr sz="1071" dirty="0">
                <a:latin typeface="Arial"/>
                <a:cs typeface="Arial"/>
              </a:rPr>
              <a:t>with</a:t>
            </a:r>
            <a:r>
              <a:rPr sz="1071" spc="-49" dirty="0">
                <a:latin typeface="Arial"/>
                <a:cs typeface="Arial"/>
              </a:rPr>
              <a:t> </a:t>
            </a:r>
            <a:r>
              <a:rPr sz="1071" dirty="0">
                <a:latin typeface="Arial"/>
                <a:cs typeface="Arial"/>
              </a:rPr>
              <a:t>a</a:t>
            </a:r>
            <a:r>
              <a:rPr sz="1071" spc="-49" dirty="0">
                <a:latin typeface="Arial"/>
                <a:cs typeface="Arial"/>
              </a:rPr>
              <a:t> </a:t>
            </a:r>
            <a:r>
              <a:rPr sz="1071" spc="-10" dirty="0">
                <a:latin typeface="Arial"/>
                <a:cs typeface="Arial"/>
              </a:rPr>
              <a:t>self-sealing </a:t>
            </a:r>
            <a:r>
              <a:rPr sz="1071" dirty="0">
                <a:latin typeface="Arial"/>
                <a:cs typeface="Arial"/>
              </a:rPr>
              <a:t>valve</a:t>
            </a:r>
            <a:r>
              <a:rPr sz="1071" spc="97" dirty="0">
                <a:latin typeface="Arial"/>
                <a:cs typeface="Arial"/>
              </a:rPr>
              <a:t> </a:t>
            </a:r>
            <a:r>
              <a:rPr sz="1071" dirty="0">
                <a:latin typeface="Arial"/>
                <a:cs typeface="Arial"/>
              </a:rPr>
              <a:t>capable</a:t>
            </a:r>
            <a:r>
              <a:rPr sz="1071" spc="97" dirty="0">
                <a:latin typeface="Arial"/>
                <a:cs typeface="Arial"/>
              </a:rPr>
              <a:t> </a:t>
            </a:r>
            <a:r>
              <a:rPr sz="1071" dirty="0">
                <a:latin typeface="Arial"/>
                <a:cs typeface="Arial"/>
              </a:rPr>
              <a:t>of</a:t>
            </a:r>
            <a:r>
              <a:rPr sz="1071" spc="97" dirty="0">
                <a:latin typeface="Arial"/>
                <a:cs typeface="Arial"/>
              </a:rPr>
              <a:t> </a:t>
            </a:r>
            <a:r>
              <a:rPr sz="1071" dirty="0">
                <a:latin typeface="Arial"/>
                <a:cs typeface="Arial"/>
              </a:rPr>
              <a:t>preventing</a:t>
            </a:r>
            <a:r>
              <a:rPr sz="1071" spc="97"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container</a:t>
            </a:r>
            <a:r>
              <a:rPr sz="1071" spc="97" dirty="0">
                <a:latin typeface="Arial"/>
                <a:cs typeface="Arial"/>
              </a:rPr>
              <a:t> </a:t>
            </a:r>
            <a:r>
              <a:rPr sz="1071" dirty="0">
                <a:latin typeface="Arial"/>
                <a:cs typeface="Arial"/>
              </a:rPr>
              <a:t>from</a:t>
            </a:r>
            <a:r>
              <a:rPr sz="1071" spc="93" dirty="0">
                <a:latin typeface="Arial"/>
                <a:cs typeface="Arial"/>
              </a:rPr>
              <a:t> </a:t>
            </a:r>
            <a:r>
              <a:rPr sz="1071" dirty="0">
                <a:latin typeface="Arial"/>
                <a:cs typeface="Arial"/>
              </a:rPr>
              <a:t>venting</a:t>
            </a:r>
            <a:r>
              <a:rPr sz="1071" spc="102" dirty="0">
                <a:latin typeface="Arial"/>
                <a:cs typeface="Arial"/>
              </a:rPr>
              <a:t> </a:t>
            </a:r>
            <a:r>
              <a:rPr sz="1071" dirty="0">
                <a:latin typeface="Arial"/>
                <a:cs typeface="Arial"/>
              </a:rPr>
              <a:t>refrigerant</a:t>
            </a:r>
            <a:r>
              <a:rPr sz="1071" spc="97" dirty="0">
                <a:latin typeface="Arial"/>
                <a:cs typeface="Arial"/>
              </a:rPr>
              <a:t> </a:t>
            </a:r>
            <a:r>
              <a:rPr sz="1071" dirty="0">
                <a:latin typeface="Arial"/>
                <a:cs typeface="Arial"/>
              </a:rPr>
              <a:t>after</a:t>
            </a:r>
            <a:r>
              <a:rPr sz="1071" spc="97" dirty="0">
                <a:latin typeface="Arial"/>
                <a:cs typeface="Arial"/>
              </a:rPr>
              <a:t> </a:t>
            </a:r>
            <a:r>
              <a:rPr sz="1071" dirty="0">
                <a:latin typeface="Arial"/>
                <a:cs typeface="Arial"/>
              </a:rPr>
              <a:t>it</a:t>
            </a:r>
            <a:r>
              <a:rPr sz="1071" spc="97" dirty="0">
                <a:latin typeface="Arial"/>
                <a:cs typeface="Arial"/>
              </a:rPr>
              <a:t> </a:t>
            </a:r>
            <a:r>
              <a:rPr sz="1071" dirty="0">
                <a:latin typeface="Arial"/>
                <a:cs typeface="Arial"/>
              </a:rPr>
              <a:t>is</a:t>
            </a:r>
            <a:r>
              <a:rPr sz="1071" spc="97" dirty="0">
                <a:latin typeface="Arial"/>
                <a:cs typeface="Arial"/>
              </a:rPr>
              <a:t> </a:t>
            </a:r>
            <a:r>
              <a:rPr sz="1071" dirty="0">
                <a:latin typeface="Arial"/>
                <a:cs typeface="Arial"/>
              </a:rPr>
              <a:t>removed</a:t>
            </a:r>
            <a:r>
              <a:rPr sz="1071" spc="97" dirty="0">
                <a:latin typeface="Arial"/>
                <a:cs typeface="Arial"/>
              </a:rPr>
              <a:t> </a:t>
            </a:r>
            <a:r>
              <a:rPr sz="1071" dirty="0">
                <a:latin typeface="Arial"/>
                <a:cs typeface="Arial"/>
              </a:rPr>
              <a:t>from</a:t>
            </a:r>
            <a:r>
              <a:rPr sz="1071" spc="93" dirty="0">
                <a:latin typeface="Arial"/>
                <a:cs typeface="Arial"/>
              </a:rPr>
              <a:t> </a:t>
            </a:r>
            <a:r>
              <a:rPr sz="1071" spc="-24" dirty="0">
                <a:latin typeface="Arial"/>
                <a:cs typeface="Arial"/>
              </a:rPr>
              <a:t>the </a:t>
            </a:r>
            <a:r>
              <a:rPr sz="1071" dirty="0">
                <a:latin typeface="Arial"/>
                <a:cs typeface="Arial"/>
              </a:rPr>
              <a:t>charging</a:t>
            </a:r>
            <a:r>
              <a:rPr sz="1071" spc="-44" dirty="0">
                <a:latin typeface="Arial"/>
                <a:cs typeface="Arial"/>
              </a:rPr>
              <a:t> </a:t>
            </a:r>
            <a:r>
              <a:rPr sz="1071" spc="-10" dirty="0">
                <a:latin typeface="Arial"/>
                <a:cs typeface="Arial"/>
              </a:rPr>
              <a:t>valves.</a:t>
            </a:r>
            <a:endParaRPr sz="1071" dirty="0">
              <a:latin typeface="Arial"/>
              <a:cs typeface="Arial"/>
            </a:endParaRPr>
          </a:p>
          <a:p>
            <a:pPr marL="453925" lvl="2" indent="-441557" algn="just">
              <a:spcBef>
                <a:spcPts val="1144"/>
              </a:spcBef>
              <a:buFont typeface="Arial"/>
              <a:buAutoNum type="arabicPeriod" startAt="6"/>
              <a:tabLst>
                <a:tab pos="453925" algn="l"/>
              </a:tabLst>
            </a:pPr>
            <a:r>
              <a:rPr sz="1071" b="1" dirty="0">
                <a:latin typeface="Arial"/>
                <a:cs typeface="Arial"/>
              </a:rPr>
              <a:t>Technician</a:t>
            </a:r>
            <a:r>
              <a:rPr sz="1071" b="1" spc="-49" dirty="0">
                <a:latin typeface="Arial"/>
                <a:cs typeface="Arial"/>
              </a:rPr>
              <a:t> </a:t>
            </a:r>
            <a:r>
              <a:rPr sz="1071" b="1" dirty="0">
                <a:latin typeface="Arial"/>
                <a:cs typeface="Arial"/>
              </a:rPr>
              <a:t>Training</a:t>
            </a:r>
            <a:r>
              <a:rPr sz="1071" b="1" spc="-44" dirty="0">
                <a:latin typeface="Arial"/>
                <a:cs typeface="Arial"/>
              </a:rPr>
              <a:t> </a:t>
            </a:r>
            <a:r>
              <a:rPr sz="1071" b="1" dirty="0">
                <a:latin typeface="Arial"/>
                <a:cs typeface="Arial"/>
              </a:rPr>
              <a:t>and</a:t>
            </a:r>
            <a:r>
              <a:rPr sz="1071" b="1" spc="-39" dirty="0">
                <a:latin typeface="Arial"/>
                <a:cs typeface="Arial"/>
              </a:rPr>
              <a:t> </a:t>
            </a:r>
            <a:r>
              <a:rPr sz="1071" b="1" spc="-10" dirty="0">
                <a:latin typeface="Arial"/>
                <a:cs typeface="Arial"/>
              </a:rPr>
              <a:t>Certification</a:t>
            </a:r>
            <a:endParaRPr sz="1071" dirty="0">
              <a:latin typeface="Arial"/>
              <a:cs typeface="Arial"/>
            </a:endParaRPr>
          </a:p>
          <a:p>
            <a:pPr marL="12369" marR="5566" algn="just">
              <a:lnSpc>
                <a:spcPct val="143700"/>
              </a:lnSpc>
              <a:spcBef>
                <a:spcPts val="584"/>
              </a:spcBef>
            </a:pPr>
            <a:r>
              <a:rPr sz="1071" dirty="0">
                <a:latin typeface="Arial"/>
                <a:cs typeface="Arial"/>
              </a:rPr>
              <a:t>Technicians</a:t>
            </a:r>
            <a:r>
              <a:rPr sz="1071" spc="34" dirty="0">
                <a:latin typeface="Arial"/>
                <a:cs typeface="Arial"/>
              </a:rPr>
              <a:t> </a:t>
            </a:r>
            <a:r>
              <a:rPr sz="1071" dirty="0">
                <a:latin typeface="Arial"/>
                <a:cs typeface="Arial"/>
              </a:rPr>
              <a:t>who</a:t>
            </a:r>
            <a:r>
              <a:rPr sz="1071" spc="39" dirty="0">
                <a:latin typeface="Arial"/>
                <a:cs typeface="Arial"/>
              </a:rPr>
              <a:t> </a:t>
            </a:r>
            <a:r>
              <a:rPr sz="1071" dirty="0">
                <a:latin typeface="Arial"/>
                <a:cs typeface="Arial"/>
              </a:rPr>
              <a:t>repair</a:t>
            </a:r>
            <a:r>
              <a:rPr sz="1071" spc="49" dirty="0">
                <a:latin typeface="Arial"/>
                <a:cs typeface="Arial"/>
              </a:rPr>
              <a:t> </a:t>
            </a:r>
            <a:r>
              <a:rPr sz="1071" dirty="0">
                <a:latin typeface="Arial"/>
                <a:cs typeface="Arial"/>
              </a:rPr>
              <a:t>or</a:t>
            </a:r>
            <a:r>
              <a:rPr sz="1071" spc="39" dirty="0">
                <a:latin typeface="Arial"/>
                <a:cs typeface="Arial"/>
              </a:rPr>
              <a:t> </a:t>
            </a:r>
            <a:r>
              <a:rPr sz="1071" dirty="0">
                <a:latin typeface="Arial"/>
                <a:cs typeface="Arial"/>
              </a:rPr>
              <a:t>service</a:t>
            </a:r>
            <a:r>
              <a:rPr sz="1071" spc="39" dirty="0">
                <a:latin typeface="Arial"/>
                <a:cs typeface="Arial"/>
              </a:rPr>
              <a:t> </a:t>
            </a:r>
            <a:r>
              <a:rPr sz="1071" spc="-10" dirty="0">
                <a:latin typeface="Arial"/>
                <a:cs typeface="Arial"/>
              </a:rPr>
              <a:t>HFC-</a:t>
            </a:r>
            <a:r>
              <a:rPr sz="1071" dirty="0">
                <a:latin typeface="Arial"/>
                <a:cs typeface="Arial"/>
              </a:rPr>
              <a:t>134a</a:t>
            </a:r>
            <a:r>
              <a:rPr sz="1071" spc="44" dirty="0">
                <a:latin typeface="Arial"/>
                <a:cs typeface="Arial"/>
              </a:rPr>
              <a:t> </a:t>
            </a:r>
            <a:r>
              <a:rPr sz="1071" dirty="0">
                <a:latin typeface="Arial"/>
                <a:cs typeface="Arial"/>
              </a:rPr>
              <a:t>MVACs</a:t>
            </a:r>
            <a:r>
              <a:rPr sz="1071" spc="49" dirty="0">
                <a:latin typeface="Arial"/>
                <a:cs typeface="Arial"/>
              </a:rPr>
              <a:t> </a:t>
            </a:r>
            <a:r>
              <a:rPr sz="1071" dirty="0">
                <a:latin typeface="Arial"/>
                <a:cs typeface="Arial"/>
              </a:rPr>
              <a:t>must</a:t>
            </a:r>
            <a:r>
              <a:rPr sz="1071" spc="44" dirty="0">
                <a:latin typeface="Arial"/>
                <a:cs typeface="Arial"/>
              </a:rPr>
              <a:t> </a:t>
            </a:r>
            <a:r>
              <a:rPr sz="1071" dirty="0">
                <a:latin typeface="Arial"/>
                <a:cs typeface="Arial"/>
              </a:rPr>
              <a:t>be</a:t>
            </a:r>
            <a:r>
              <a:rPr sz="1071" spc="39" dirty="0">
                <a:latin typeface="Arial"/>
                <a:cs typeface="Arial"/>
              </a:rPr>
              <a:t> </a:t>
            </a:r>
            <a:r>
              <a:rPr sz="1071" dirty="0">
                <a:latin typeface="Arial"/>
                <a:cs typeface="Arial"/>
              </a:rPr>
              <a:t>trained</a:t>
            </a:r>
            <a:r>
              <a:rPr sz="1071" spc="39"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certified</a:t>
            </a:r>
            <a:r>
              <a:rPr sz="1071" spc="34" dirty="0">
                <a:latin typeface="Arial"/>
                <a:cs typeface="Arial"/>
              </a:rPr>
              <a:t> </a:t>
            </a:r>
            <a:r>
              <a:rPr sz="1071" dirty="0">
                <a:latin typeface="Arial"/>
                <a:cs typeface="Arial"/>
              </a:rPr>
              <a:t>by</a:t>
            </a:r>
            <a:r>
              <a:rPr sz="1071" spc="44" dirty="0">
                <a:latin typeface="Arial"/>
                <a:cs typeface="Arial"/>
              </a:rPr>
              <a:t> </a:t>
            </a:r>
            <a:r>
              <a:rPr sz="1071" dirty="0">
                <a:latin typeface="Arial"/>
                <a:cs typeface="Arial"/>
              </a:rPr>
              <a:t>an</a:t>
            </a:r>
            <a:r>
              <a:rPr sz="1071" spc="39" dirty="0">
                <a:latin typeface="Arial"/>
                <a:cs typeface="Arial"/>
              </a:rPr>
              <a:t> </a:t>
            </a:r>
            <a:r>
              <a:rPr sz="1071" spc="-19" dirty="0">
                <a:latin typeface="Arial"/>
                <a:cs typeface="Arial"/>
              </a:rPr>
              <a:t>EPA- </a:t>
            </a:r>
            <a:r>
              <a:rPr sz="1071" dirty="0">
                <a:latin typeface="Arial"/>
                <a:cs typeface="Arial"/>
              </a:rPr>
              <a:t>approved</a:t>
            </a:r>
            <a:r>
              <a:rPr sz="1071" spc="-24" dirty="0">
                <a:latin typeface="Arial"/>
                <a:cs typeface="Arial"/>
              </a:rPr>
              <a:t> </a:t>
            </a:r>
            <a:r>
              <a:rPr sz="1071" dirty="0">
                <a:latin typeface="Arial"/>
                <a:cs typeface="Arial"/>
              </a:rPr>
              <a:t>organization.</a:t>
            </a:r>
            <a:r>
              <a:rPr sz="1071" spc="-19" dirty="0">
                <a:latin typeface="Arial"/>
                <a:cs typeface="Arial"/>
              </a:rPr>
              <a:t> </a:t>
            </a:r>
            <a:r>
              <a:rPr sz="1071" dirty="0">
                <a:latin typeface="Arial"/>
                <a:cs typeface="Arial"/>
              </a:rPr>
              <a:t>If</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technician</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already</a:t>
            </a:r>
            <a:r>
              <a:rPr sz="1071" spc="-24" dirty="0">
                <a:latin typeface="Arial"/>
                <a:cs typeface="Arial"/>
              </a:rPr>
              <a:t> </a:t>
            </a:r>
            <a:r>
              <a:rPr sz="1071" dirty="0">
                <a:latin typeface="Arial"/>
                <a:cs typeface="Arial"/>
              </a:rPr>
              <a:t>trained</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certified</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handle</a:t>
            </a:r>
            <a:r>
              <a:rPr sz="1071" spc="-19" dirty="0">
                <a:latin typeface="Arial"/>
                <a:cs typeface="Arial"/>
              </a:rPr>
              <a:t> </a:t>
            </a:r>
            <a:r>
              <a:rPr sz="1071" spc="-10" dirty="0">
                <a:latin typeface="Arial"/>
                <a:cs typeface="Arial"/>
              </a:rPr>
              <a:t>CFC-</a:t>
            </a:r>
            <a:r>
              <a:rPr sz="1071" dirty="0">
                <a:latin typeface="Arial"/>
                <a:cs typeface="Arial"/>
              </a:rPr>
              <a:t>12,</a:t>
            </a:r>
            <a:r>
              <a:rPr sz="1071" spc="-19" dirty="0">
                <a:latin typeface="Arial"/>
                <a:cs typeface="Arial"/>
              </a:rPr>
              <a:t> </a:t>
            </a:r>
            <a:r>
              <a:rPr sz="1071" dirty="0">
                <a:latin typeface="Arial"/>
                <a:cs typeface="Arial"/>
              </a:rPr>
              <a:t>he</a:t>
            </a:r>
            <a:r>
              <a:rPr sz="1071" spc="-24" dirty="0">
                <a:latin typeface="Arial"/>
                <a:cs typeface="Arial"/>
              </a:rPr>
              <a:t> </a:t>
            </a:r>
            <a:r>
              <a:rPr sz="1071" spc="-19" dirty="0">
                <a:latin typeface="Arial"/>
                <a:cs typeface="Arial"/>
              </a:rPr>
              <a:t>does </a:t>
            </a:r>
            <a:r>
              <a:rPr sz="1071" dirty="0">
                <a:latin typeface="Arial"/>
                <a:cs typeface="Arial"/>
              </a:rPr>
              <a:t>not</a:t>
            </a:r>
            <a:r>
              <a:rPr sz="1071" spc="-15" dirty="0">
                <a:latin typeface="Arial"/>
                <a:cs typeface="Arial"/>
              </a:rPr>
              <a:t> </a:t>
            </a:r>
            <a:r>
              <a:rPr sz="1071" dirty="0">
                <a:latin typeface="Arial"/>
                <a:cs typeface="Arial"/>
              </a:rPr>
              <a:t>need</a:t>
            </a:r>
            <a:r>
              <a:rPr sz="1071" spc="-15"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be</a:t>
            </a:r>
            <a:r>
              <a:rPr sz="1071" spc="-15" dirty="0">
                <a:latin typeface="Arial"/>
                <a:cs typeface="Arial"/>
              </a:rPr>
              <a:t> </a:t>
            </a:r>
            <a:r>
              <a:rPr sz="1071" dirty="0">
                <a:latin typeface="Arial"/>
                <a:cs typeface="Arial"/>
              </a:rPr>
              <a:t>recertified</a:t>
            </a:r>
            <a:r>
              <a:rPr sz="1071" spc="-10"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handle</a:t>
            </a:r>
            <a:r>
              <a:rPr sz="1071" spc="-19" dirty="0">
                <a:latin typeface="Arial"/>
                <a:cs typeface="Arial"/>
              </a:rPr>
              <a:t> </a:t>
            </a:r>
            <a:r>
              <a:rPr sz="1071" spc="-10" dirty="0">
                <a:latin typeface="Arial"/>
                <a:cs typeface="Arial"/>
              </a:rPr>
              <a:t>HFC-134a.</a:t>
            </a:r>
            <a:endParaRPr sz="1071" dirty="0">
              <a:latin typeface="Arial"/>
              <a:cs typeface="Arial"/>
            </a:endParaRPr>
          </a:p>
          <a:p>
            <a:pPr marL="453925" lvl="2" indent="-441557" algn="just">
              <a:spcBef>
                <a:spcPts val="1149"/>
              </a:spcBef>
              <a:buFont typeface="Arial"/>
              <a:buAutoNum type="arabicPeriod" startAt="7"/>
              <a:tabLst>
                <a:tab pos="453925" algn="l"/>
              </a:tabLst>
            </a:pPr>
            <a:r>
              <a:rPr sz="1071" b="1" spc="-10" dirty="0">
                <a:latin typeface="Arial"/>
                <a:cs typeface="Arial"/>
              </a:rPr>
              <a:t>Recordkeeping</a:t>
            </a:r>
            <a:r>
              <a:rPr sz="1071" b="1" spc="39" dirty="0">
                <a:latin typeface="Arial"/>
                <a:cs typeface="Arial"/>
              </a:rPr>
              <a:t> </a:t>
            </a:r>
            <a:r>
              <a:rPr sz="1071" b="1" spc="-10" dirty="0">
                <a:latin typeface="Arial"/>
                <a:cs typeface="Arial"/>
              </a:rPr>
              <a:t>Requirements</a:t>
            </a:r>
            <a:endParaRPr sz="1071" dirty="0">
              <a:latin typeface="Arial"/>
              <a:cs typeface="Arial"/>
            </a:endParaRPr>
          </a:p>
          <a:p>
            <a:pPr marL="12369" marR="4947" algn="just">
              <a:lnSpc>
                <a:spcPct val="143700"/>
              </a:lnSpc>
              <a:spcBef>
                <a:spcPts val="584"/>
              </a:spcBef>
            </a:pPr>
            <a:r>
              <a:rPr sz="1071" dirty="0">
                <a:latin typeface="Arial"/>
                <a:cs typeface="Arial"/>
              </a:rPr>
              <a:t>Service</a:t>
            </a:r>
            <a:r>
              <a:rPr sz="1071" spc="19" dirty="0">
                <a:latin typeface="Arial"/>
                <a:cs typeface="Arial"/>
              </a:rPr>
              <a:t> </a:t>
            </a:r>
            <a:r>
              <a:rPr sz="1071" dirty="0">
                <a:latin typeface="Arial"/>
                <a:cs typeface="Arial"/>
              </a:rPr>
              <a:t>shops</a:t>
            </a:r>
            <a:r>
              <a:rPr sz="1071" spc="24" dirty="0">
                <a:latin typeface="Arial"/>
                <a:cs typeface="Arial"/>
              </a:rPr>
              <a:t> </a:t>
            </a:r>
            <a:r>
              <a:rPr sz="1071" dirty="0">
                <a:latin typeface="Arial"/>
                <a:cs typeface="Arial"/>
              </a:rPr>
              <a:t>must</a:t>
            </a:r>
            <a:r>
              <a:rPr sz="1071" spc="19" dirty="0">
                <a:latin typeface="Arial"/>
                <a:cs typeface="Arial"/>
              </a:rPr>
              <a:t> </a:t>
            </a:r>
            <a:r>
              <a:rPr sz="1071" dirty="0">
                <a:latin typeface="Arial"/>
                <a:cs typeface="Arial"/>
              </a:rPr>
              <a:t>certify</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EPA</a:t>
            </a:r>
            <a:r>
              <a:rPr sz="1071" spc="19"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they</a:t>
            </a:r>
            <a:r>
              <a:rPr sz="1071" spc="24" dirty="0">
                <a:latin typeface="Arial"/>
                <a:cs typeface="Arial"/>
              </a:rPr>
              <a:t> </a:t>
            </a:r>
            <a:r>
              <a:rPr sz="1071" dirty="0">
                <a:latin typeface="Arial"/>
                <a:cs typeface="Arial"/>
              </a:rPr>
              <a:t>own</a:t>
            </a:r>
            <a:r>
              <a:rPr sz="1071" spc="24" dirty="0">
                <a:latin typeface="Arial"/>
                <a:cs typeface="Arial"/>
              </a:rPr>
              <a:t> </a:t>
            </a:r>
            <a:r>
              <a:rPr sz="1071" dirty="0">
                <a:latin typeface="Arial"/>
                <a:cs typeface="Arial"/>
              </a:rPr>
              <a:t>approved</a:t>
            </a:r>
            <a:r>
              <a:rPr sz="1071" spc="15" dirty="0">
                <a:latin typeface="Arial"/>
                <a:cs typeface="Arial"/>
              </a:rPr>
              <a:t> </a:t>
            </a:r>
            <a:r>
              <a:rPr sz="1071" spc="-10" dirty="0">
                <a:latin typeface="Arial"/>
                <a:cs typeface="Arial"/>
              </a:rPr>
              <a:t>HFC-</a:t>
            </a:r>
            <a:r>
              <a:rPr sz="1071" dirty="0">
                <a:latin typeface="Arial"/>
                <a:cs typeface="Arial"/>
              </a:rPr>
              <a:t>134a</a:t>
            </a:r>
            <a:r>
              <a:rPr sz="1071" spc="19" dirty="0">
                <a:latin typeface="Arial"/>
                <a:cs typeface="Arial"/>
              </a:rPr>
              <a:t> </a:t>
            </a:r>
            <a:r>
              <a:rPr sz="1071" dirty="0">
                <a:latin typeface="Arial"/>
                <a:cs typeface="Arial"/>
              </a:rPr>
              <a:t>equipment.</a:t>
            </a:r>
            <a:r>
              <a:rPr sz="1071" spc="19" dirty="0">
                <a:latin typeface="Arial"/>
                <a:cs typeface="Arial"/>
              </a:rPr>
              <a:t> </a:t>
            </a:r>
            <a:r>
              <a:rPr sz="1071" dirty="0">
                <a:latin typeface="Arial"/>
                <a:cs typeface="Arial"/>
              </a:rPr>
              <a:t>Note</a:t>
            </a:r>
            <a:r>
              <a:rPr sz="1071" spc="19" dirty="0">
                <a:latin typeface="Arial"/>
                <a:cs typeface="Arial"/>
              </a:rPr>
              <a:t> </a:t>
            </a:r>
            <a:r>
              <a:rPr sz="1071" dirty="0">
                <a:latin typeface="Arial"/>
                <a:cs typeface="Arial"/>
              </a:rPr>
              <a:t>that</a:t>
            </a:r>
            <a:r>
              <a:rPr sz="1071" spc="19" dirty="0">
                <a:latin typeface="Arial"/>
                <a:cs typeface="Arial"/>
              </a:rPr>
              <a:t> </a:t>
            </a:r>
            <a:r>
              <a:rPr sz="1071" spc="-19" dirty="0">
                <a:latin typeface="Arial"/>
                <a:cs typeface="Arial"/>
              </a:rPr>
              <a:t>this </a:t>
            </a:r>
            <a:r>
              <a:rPr sz="1071" dirty="0">
                <a:latin typeface="Arial"/>
                <a:cs typeface="Arial"/>
              </a:rPr>
              <a:t>certification</a:t>
            </a:r>
            <a:r>
              <a:rPr sz="1071" spc="29"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a</a:t>
            </a:r>
            <a:r>
              <a:rPr sz="1071" spc="29" dirty="0">
                <a:latin typeface="Arial"/>
                <a:cs typeface="Arial"/>
              </a:rPr>
              <a:t> </a:t>
            </a:r>
            <a:r>
              <a:rPr sz="1071" spc="-10" dirty="0">
                <a:latin typeface="Arial"/>
                <a:cs typeface="Arial"/>
              </a:rPr>
              <a:t>one-</a:t>
            </a:r>
            <a:r>
              <a:rPr sz="1071" dirty="0">
                <a:latin typeface="Arial"/>
                <a:cs typeface="Arial"/>
              </a:rPr>
              <a:t>time</a:t>
            </a:r>
            <a:r>
              <a:rPr sz="1071" spc="34" dirty="0">
                <a:latin typeface="Arial"/>
                <a:cs typeface="Arial"/>
              </a:rPr>
              <a:t> </a:t>
            </a:r>
            <a:r>
              <a:rPr sz="1071" dirty="0">
                <a:latin typeface="Arial"/>
                <a:cs typeface="Arial"/>
              </a:rPr>
              <a:t>requirement,</a:t>
            </a:r>
            <a:r>
              <a:rPr sz="1071" spc="29" dirty="0">
                <a:latin typeface="Arial"/>
                <a:cs typeface="Arial"/>
              </a:rPr>
              <a:t> </a:t>
            </a:r>
            <a:r>
              <a:rPr sz="1071" dirty="0">
                <a:latin typeface="Arial"/>
                <a:cs typeface="Arial"/>
              </a:rPr>
              <a:t>so</a:t>
            </a:r>
            <a:r>
              <a:rPr sz="1071" spc="29"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if</a:t>
            </a:r>
            <a:r>
              <a:rPr sz="1071" spc="29"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shop</a:t>
            </a:r>
            <a:r>
              <a:rPr sz="1071" spc="29" dirty="0">
                <a:latin typeface="Arial"/>
                <a:cs typeface="Arial"/>
              </a:rPr>
              <a:t> </a:t>
            </a:r>
            <a:r>
              <a:rPr sz="1071" dirty="0">
                <a:latin typeface="Arial"/>
                <a:cs typeface="Arial"/>
              </a:rPr>
              <a:t>purchased</a:t>
            </a:r>
            <a:r>
              <a:rPr sz="1071" spc="3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piece</a:t>
            </a:r>
            <a:r>
              <a:rPr sz="1071" spc="29" dirty="0">
                <a:latin typeface="Arial"/>
                <a:cs typeface="Arial"/>
              </a:rPr>
              <a:t> </a:t>
            </a:r>
            <a:r>
              <a:rPr sz="1071" dirty="0">
                <a:latin typeface="Arial"/>
                <a:cs typeface="Arial"/>
              </a:rPr>
              <a:t>of</a:t>
            </a:r>
            <a:r>
              <a:rPr sz="1071" spc="34" dirty="0">
                <a:latin typeface="Arial"/>
                <a:cs typeface="Arial"/>
              </a:rPr>
              <a:t> </a:t>
            </a:r>
            <a:r>
              <a:rPr sz="1071" spc="-10" dirty="0">
                <a:latin typeface="Arial"/>
                <a:cs typeface="Arial"/>
              </a:rPr>
              <a:t>CFC-</a:t>
            </a:r>
            <a:r>
              <a:rPr sz="1071" dirty="0">
                <a:latin typeface="Arial"/>
                <a:cs typeface="Arial"/>
              </a:rPr>
              <a:t>12</a:t>
            </a:r>
            <a:r>
              <a:rPr sz="1071" spc="29" dirty="0">
                <a:latin typeface="Arial"/>
                <a:cs typeface="Arial"/>
              </a:rPr>
              <a:t> </a:t>
            </a:r>
            <a:r>
              <a:rPr sz="1071" spc="-10" dirty="0">
                <a:latin typeface="Arial"/>
                <a:cs typeface="Arial"/>
              </a:rPr>
              <a:t>recycling </a:t>
            </a:r>
            <a:r>
              <a:rPr sz="1071" dirty="0">
                <a:latin typeface="Arial"/>
                <a:cs typeface="Arial"/>
              </a:rPr>
              <a:t>equipment</a:t>
            </a:r>
            <a:r>
              <a:rPr sz="1071" spc="-54" dirty="0">
                <a:latin typeface="Arial"/>
                <a:cs typeface="Arial"/>
              </a:rPr>
              <a:t> </a:t>
            </a:r>
            <a:r>
              <a:rPr sz="1071" dirty="0">
                <a:latin typeface="Arial"/>
                <a:cs typeface="Arial"/>
              </a:rPr>
              <a:t>in</a:t>
            </a:r>
            <a:r>
              <a:rPr sz="1071" spc="-5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past,</a:t>
            </a:r>
            <a:r>
              <a:rPr sz="1071" spc="-58"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sent</a:t>
            </a:r>
            <a:r>
              <a:rPr sz="1071" spc="-54"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certification</a:t>
            </a:r>
            <a:r>
              <a:rPr sz="1071" spc="-54" dirty="0">
                <a:latin typeface="Arial"/>
                <a:cs typeface="Arial"/>
              </a:rPr>
              <a:t> </a:t>
            </a:r>
            <a:r>
              <a:rPr sz="1071" dirty="0">
                <a:latin typeface="Arial"/>
                <a:cs typeface="Arial"/>
              </a:rPr>
              <a:t>to</a:t>
            </a:r>
            <a:r>
              <a:rPr sz="1071" spc="-54" dirty="0">
                <a:latin typeface="Arial"/>
                <a:cs typeface="Arial"/>
              </a:rPr>
              <a:t> </a:t>
            </a:r>
            <a:r>
              <a:rPr sz="1071" spc="-10" dirty="0">
                <a:latin typeface="Arial"/>
                <a:cs typeface="Arial"/>
              </a:rPr>
              <a:t>EPA,</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shop</a:t>
            </a:r>
            <a:r>
              <a:rPr sz="1071" spc="-49" dirty="0">
                <a:latin typeface="Arial"/>
                <a:cs typeface="Arial"/>
              </a:rPr>
              <a:t> </a:t>
            </a:r>
            <a:r>
              <a:rPr sz="1071" dirty="0">
                <a:latin typeface="Arial"/>
                <a:cs typeface="Arial"/>
              </a:rPr>
              <a:t>does</a:t>
            </a:r>
            <a:r>
              <a:rPr sz="1071" spc="-49" dirty="0">
                <a:latin typeface="Arial"/>
                <a:cs typeface="Arial"/>
              </a:rPr>
              <a:t> </a:t>
            </a:r>
            <a:r>
              <a:rPr sz="1071" dirty="0">
                <a:latin typeface="Arial"/>
                <a:cs typeface="Arial"/>
              </a:rPr>
              <a:t>not</a:t>
            </a:r>
            <a:r>
              <a:rPr sz="1071" spc="-54" dirty="0">
                <a:latin typeface="Arial"/>
                <a:cs typeface="Arial"/>
              </a:rPr>
              <a:t> </a:t>
            </a:r>
            <a:r>
              <a:rPr sz="1071" dirty="0">
                <a:latin typeface="Arial"/>
                <a:cs typeface="Arial"/>
              </a:rPr>
              <a:t>need</a:t>
            </a:r>
            <a:r>
              <a:rPr sz="1071" spc="-49" dirty="0">
                <a:latin typeface="Arial"/>
                <a:cs typeface="Arial"/>
              </a:rPr>
              <a:t> </a:t>
            </a:r>
            <a:r>
              <a:rPr sz="1071" dirty="0">
                <a:latin typeface="Arial"/>
                <a:cs typeface="Arial"/>
              </a:rPr>
              <a:t>to</a:t>
            </a:r>
            <a:r>
              <a:rPr sz="1071" spc="-54" dirty="0">
                <a:latin typeface="Arial"/>
                <a:cs typeface="Arial"/>
              </a:rPr>
              <a:t> </a:t>
            </a:r>
            <a:r>
              <a:rPr sz="1071" dirty="0">
                <a:latin typeface="Arial"/>
                <a:cs typeface="Arial"/>
              </a:rPr>
              <a:t>send</a:t>
            </a:r>
            <a:r>
              <a:rPr sz="1071" spc="-49" dirty="0">
                <a:latin typeface="Arial"/>
                <a:cs typeface="Arial"/>
              </a:rPr>
              <a:t> </a:t>
            </a:r>
            <a:r>
              <a:rPr sz="1071" dirty="0">
                <a:latin typeface="Arial"/>
                <a:cs typeface="Arial"/>
              </a:rPr>
              <a:t>a</a:t>
            </a:r>
            <a:r>
              <a:rPr sz="1071" spc="-54" dirty="0">
                <a:latin typeface="Arial"/>
                <a:cs typeface="Arial"/>
              </a:rPr>
              <a:t> </a:t>
            </a:r>
            <a:r>
              <a:rPr sz="1071" spc="-10" dirty="0">
                <a:latin typeface="Arial"/>
                <a:cs typeface="Arial"/>
              </a:rPr>
              <a:t>second </a:t>
            </a:r>
            <a:r>
              <a:rPr sz="1071" dirty="0">
                <a:latin typeface="Arial"/>
                <a:cs typeface="Arial"/>
              </a:rPr>
              <a:t>certification</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EPA</a:t>
            </a:r>
            <a:r>
              <a:rPr sz="1071" spc="-34" dirty="0">
                <a:latin typeface="Arial"/>
                <a:cs typeface="Arial"/>
              </a:rPr>
              <a:t> </a:t>
            </a:r>
            <a:r>
              <a:rPr sz="1071" dirty="0">
                <a:latin typeface="Arial"/>
                <a:cs typeface="Arial"/>
              </a:rPr>
              <a:t>when</a:t>
            </a:r>
            <a:r>
              <a:rPr sz="1071" spc="-34" dirty="0">
                <a:latin typeface="Arial"/>
                <a:cs typeface="Arial"/>
              </a:rPr>
              <a:t> </a:t>
            </a:r>
            <a:r>
              <a:rPr sz="1071" dirty="0">
                <a:latin typeface="Arial"/>
                <a:cs typeface="Arial"/>
              </a:rPr>
              <a:t>it</a:t>
            </a:r>
            <a:r>
              <a:rPr sz="1071" spc="-34" dirty="0">
                <a:latin typeface="Arial"/>
                <a:cs typeface="Arial"/>
              </a:rPr>
              <a:t> </a:t>
            </a:r>
            <a:r>
              <a:rPr sz="1071" dirty="0">
                <a:latin typeface="Arial"/>
                <a:cs typeface="Arial"/>
              </a:rPr>
              <a:t>purchases</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second</a:t>
            </a:r>
            <a:r>
              <a:rPr sz="1071" spc="-34" dirty="0">
                <a:latin typeface="Arial"/>
                <a:cs typeface="Arial"/>
              </a:rPr>
              <a:t> </a:t>
            </a:r>
            <a:r>
              <a:rPr sz="1071" dirty="0">
                <a:latin typeface="Arial"/>
                <a:cs typeface="Arial"/>
              </a:rPr>
              <a:t>piece</a:t>
            </a:r>
            <a:r>
              <a:rPr sz="1071" spc="-3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equipment,</a:t>
            </a:r>
            <a:r>
              <a:rPr sz="1071" spc="-34" dirty="0">
                <a:latin typeface="Arial"/>
                <a:cs typeface="Arial"/>
              </a:rPr>
              <a:t> </a:t>
            </a:r>
            <a:r>
              <a:rPr sz="1071" dirty="0">
                <a:latin typeface="Arial"/>
                <a:cs typeface="Arial"/>
              </a:rPr>
              <a:t>no</a:t>
            </a:r>
            <a:r>
              <a:rPr sz="1071" spc="-34" dirty="0">
                <a:latin typeface="Arial"/>
                <a:cs typeface="Arial"/>
              </a:rPr>
              <a:t> </a:t>
            </a:r>
            <a:r>
              <a:rPr sz="1071" dirty="0">
                <a:latin typeface="Arial"/>
                <a:cs typeface="Arial"/>
              </a:rPr>
              <a:t>matter</a:t>
            </a:r>
            <a:r>
              <a:rPr sz="1071" spc="-34" dirty="0">
                <a:latin typeface="Arial"/>
                <a:cs typeface="Arial"/>
              </a:rPr>
              <a:t> </a:t>
            </a:r>
            <a:r>
              <a:rPr sz="1071" dirty="0">
                <a:latin typeface="Arial"/>
                <a:cs typeface="Arial"/>
              </a:rPr>
              <a:t>what</a:t>
            </a:r>
            <a:r>
              <a:rPr sz="1071" spc="-34" dirty="0">
                <a:latin typeface="Arial"/>
                <a:cs typeface="Arial"/>
              </a:rPr>
              <a:t> </a:t>
            </a:r>
            <a:r>
              <a:rPr sz="1071" spc="-10" dirty="0">
                <a:latin typeface="Arial"/>
                <a:cs typeface="Arial"/>
              </a:rPr>
              <a:t>refrigerant </a:t>
            </a:r>
            <a:r>
              <a:rPr sz="1071" dirty="0">
                <a:latin typeface="Arial"/>
                <a:cs typeface="Arial"/>
              </a:rPr>
              <a:t>that</a:t>
            </a:r>
            <a:r>
              <a:rPr sz="1071" spc="78" dirty="0">
                <a:latin typeface="Arial"/>
                <a:cs typeface="Arial"/>
              </a:rPr>
              <a:t> </a:t>
            </a:r>
            <a:r>
              <a:rPr sz="1071" dirty="0">
                <a:latin typeface="Arial"/>
                <a:cs typeface="Arial"/>
              </a:rPr>
              <a:t>equipment</a:t>
            </a:r>
            <a:r>
              <a:rPr sz="1071" spc="83" dirty="0">
                <a:latin typeface="Arial"/>
                <a:cs typeface="Arial"/>
              </a:rPr>
              <a:t> </a:t>
            </a:r>
            <a:r>
              <a:rPr sz="1071" dirty="0">
                <a:latin typeface="Arial"/>
                <a:cs typeface="Arial"/>
              </a:rPr>
              <a:t>is</a:t>
            </a:r>
            <a:r>
              <a:rPr sz="1071" spc="73" dirty="0">
                <a:latin typeface="Arial"/>
                <a:cs typeface="Arial"/>
              </a:rPr>
              <a:t> </a:t>
            </a:r>
            <a:r>
              <a:rPr sz="1071" dirty="0">
                <a:latin typeface="Arial"/>
                <a:cs typeface="Arial"/>
              </a:rPr>
              <a:t>designed</a:t>
            </a:r>
            <a:r>
              <a:rPr sz="1071" spc="83" dirty="0">
                <a:latin typeface="Arial"/>
                <a:cs typeface="Arial"/>
              </a:rPr>
              <a:t> </a:t>
            </a:r>
            <a:r>
              <a:rPr sz="1071" dirty="0">
                <a:latin typeface="Arial"/>
                <a:cs typeface="Arial"/>
              </a:rPr>
              <a:t>to</a:t>
            </a:r>
            <a:r>
              <a:rPr sz="1071" spc="78" dirty="0">
                <a:latin typeface="Arial"/>
                <a:cs typeface="Arial"/>
              </a:rPr>
              <a:t> </a:t>
            </a:r>
            <a:r>
              <a:rPr sz="1071" dirty="0">
                <a:latin typeface="Arial"/>
                <a:cs typeface="Arial"/>
              </a:rPr>
              <a:t>handle.</a:t>
            </a:r>
            <a:r>
              <a:rPr sz="1071" spc="83" dirty="0">
                <a:latin typeface="Arial"/>
                <a:cs typeface="Arial"/>
              </a:rPr>
              <a:t> </a:t>
            </a:r>
            <a:r>
              <a:rPr sz="1071" dirty="0">
                <a:latin typeface="Arial"/>
                <a:cs typeface="Arial"/>
              </a:rPr>
              <a:t>If</a:t>
            </a:r>
            <a:r>
              <a:rPr sz="1071" spc="73"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refrigerant</a:t>
            </a:r>
            <a:r>
              <a:rPr sz="1071" spc="78" dirty="0">
                <a:latin typeface="Arial"/>
                <a:cs typeface="Arial"/>
              </a:rPr>
              <a:t> </a:t>
            </a:r>
            <a:r>
              <a:rPr sz="1071" dirty="0">
                <a:latin typeface="Arial"/>
                <a:cs typeface="Arial"/>
              </a:rPr>
              <a:t>is</a:t>
            </a:r>
            <a:r>
              <a:rPr sz="1071" spc="88" dirty="0">
                <a:latin typeface="Arial"/>
                <a:cs typeface="Arial"/>
              </a:rPr>
              <a:t> </a:t>
            </a:r>
            <a:r>
              <a:rPr sz="1071" dirty="0">
                <a:latin typeface="Arial"/>
                <a:cs typeface="Arial"/>
              </a:rPr>
              <a:t>recovered</a:t>
            </a:r>
            <a:r>
              <a:rPr sz="1071" spc="78" dirty="0">
                <a:latin typeface="Arial"/>
                <a:cs typeface="Arial"/>
              </a:rPr>
              <a:t> </a:t>
            </a:r>
            <a:r>
              <a:rPr sz="1071" dirty="0">
                <a:latin typeface="Arial"/>
                <a:cs typeface="Arial"/>
              </a:rPr>
              <a:t>and</a:t>
            </a:r>
            <a:r>
              <a:rPr sz="1071" spc="83" dirty="0">
                <a:latin typeface="Arial"/>
                <a:cs typeface="Arial"/>
              </a:rPr>
              <a:t> </a:t>
            </a:r>
            <a:r>
              <a:rPr sz="1071" dirty="0">
                <a:latin typeface="Arial"/>
                <a:cs typeface="Arial"/>
              </a:rPr>
              <a:t>sent</a:t>
            </a:r>
            <a:r>
              <a:rPr sz="1071" spc="73" dirty="0">
                <a:latin typeface="Arial"/>
                <a:cs typeface="Arial"/>
              </a:rPr>
              <a:t> </a:t>
            </a:r>
            <a:r>
              <a:rPr sz="1071" dirty="0">
                <a:latin typeface="Arial"/>
                <a:cs typeface="Arial"/>
              </a:rPr>
              <a:t>to</a:t>
            </a:r>
            <a:r>
              <a:rPr sz="1071" spc="83" dirty="0">
                <a:latin typeface="Arial"/>
                <a:cs typeface="Arial"/>
              </a:rPr>
              <a:t> </a:t>
            </a:r>
            <a:r>
              <a:rPr sz="1071" dirty="0">
                <a:latin typeface="Arial"/>
                <a:cs typeface="Arial"/>
              </a:rPr>
              <a:t>a</a:t>
            </a:r>
            <a:r>
              <a:rPr sz="1071" spc="73" dirty="0">
                <a:latin typeface="Arial"/>
                <a:cs typeface="Arial"/>
              </a:rPr>
              <a:t> </a:t>
            </a:r>
            <a:r>
              <a:rPr sz="1071" spc="-10" dirty="0">
                <a:latin typeface="Arial"/>
                <a:cs typeface="Arial"/>
              </a:rPr>
              <a:t>reclamation </a:t>
            </a:r>
            <a:r>
              <a:rPr sz="1071" dirty="0">
                <a:latin typeface="Arial"/>
                <a:cs typeface="Arial"/>
              </a:rPr>
              <a:t>facility,</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shop</a:t>
            </a:r>
            <a:r>
              <a:rPr sz="1071" spc="-15" dirty="0">
                <a:latin typeface="Arial"/>
                <a:cs typeface="Arial"/>
              </a:rPr>
              <a:t> </a:t>
            </a:r>
            <a:r>
              <a:rPr sz="1071" dirty="0">
                <a:latin typeface="Arial"/>
                <a:cs typeface="Arial"/>
              </a:rPr>
              <a:t>must</a:t>
            </a:r>
            <a:r>
              <a:rPr sz="1071" spc="-19" dirty="0">
                <a:latin typeface="Arial"/>
                <a:cs typeface="Arial"/>
              </a:rPr>
              <a:t> </a:t>
            </a:r>
            <a:r>
              <a:rPr sz="1071" dirty="0">
                <a:latin typeface="Arial"/>
                <a:cs typeface="Arial"/>
              </a:rPr>
              <a:t>retain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name</a:t>
            </a:r>
            <a:r>
              <a:rPr sz="1071" spc="-15"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address</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that</a:t>
            </a:r>
            <a:r>
              <a:rPr sz="1071" spc="-15" dirty="0">
                <a:latin typeface="Arial"/>
                <a:cs typeface="Arial"/>
              </a:rPr>
              <a:t> </a:t>
            </a:r>
            <a:r>
              <a:rPr sz="1071" spc="-10" dirty="0">
                <a:latin typeface="Arial"/>
                <a:cs typeface="Arial"/>
              </a:rPr>
              <a:t>re-claimer.</a:t>
            </a:r>
            <a:endParaRPr sz="1071" dirty="0">
              <a:latin typeface="Arial"/>
              <a:cs typeface="Arial"/>
            </a:endParaRPr>
          </a:p>
          <a:p>
            <a:pPr marL="453925" lvl="2" indent="-441557" algn="just">
              <a:spcBef>
                <a:spcPts val="1144"/>
              </a:spcBef>
              <a:buFont typeface="Arial"/>
              <a:buAutoNum type="arabicPeriod" startAt="8"/>
              <a:tabLst>
                <a:tab pos="453925" algn="l"/>
              </a:tabLst>
            </a:pPr>
            <a:r>
              <a:rPr sz="1071" b="1" dirty="0">
                <a:latin typeface="Arial"/>
                <a:cs typeface="Arial"/>
              </a:rPr>
              <a:t>Sales</a:t>
            </a:r>
            <a:r>
              <a:rPr sz="1071" b="1" spc="-34" dirty="0">
                <a:latin typeface="Arial"/>
                <a:cs typeface="Arial"/>
              </a:rPr>
              <a:t> </a:t>
            </a:r>
            <a:r>
              <a:rPr sz="1071" b="1" spc="-10" dirty="0">
                <a:latin typeface="Arial"/>
                <a:cs typeface="Arial"/>
              </a:rPr>
              <a:t>Restrictions</a:t>
            </a:r>
            <a:endParaRPr sz="1071" dirty="0">
              <a:latin typeface="Arial"/>
              <a:cs typeface="Arial"/>
            </a:endParaRPr>
          </a:p>
          <a:p>
            <a:pPr marL="12369" marR="6184" algn="just">
              <a:lnSpc>
                <a:spcPct val="143800"/>
              </a:lnSpc>
              <a:spcBef>
                <a:spcPts val="584"/>
              </a:spcBef>
            </a:pPr>
            <a:r>
              <a:rPr sz="1071" dirty="0">
                <a:latin typeface="Arial"/>
                <a:cs typeface="Arial"/>
              </a:rPr>
              <a:t>Right</a:t>
            </a:r>
            <a:r>
              <a:rPr sz="1071" spc="-44" dirty="0">
                <a:latin typeface="Arial"/>
                <a:cs typeface="Arial"/>
              </a:rPr>
              <a:t> </a:t>
            </a:r>
            <a:r>
              <a:rPr sz="1071" dirty="0">
                <a:latin typeface="Arial"/>
                <a:cs typeface="Arial"/>
              </a:rPr>
              <a:t>now,</a:t>
            </a:r>
            <a:r>
              <a:rPr sz="1071" spc="-44" dirty="0">
                <a:latin typeface="Arial"/>
                <a:cs typeface="Arial"/>
              </a:rPr>
              <a:t> </a:t>
            </a:r>
            <a:r>
              <a:rPr sz="1071" dirty="0">
                <a:latin typeface="Arial"/>
                <a:cs typeface="Arial"/>
              </a:rPr>
              <a:t>there</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no</a:t>
            </a:r>
            <a:r>
              <a:rPr sz="1071" spc="-39" dirty="0">
                <a:latin typeface="Arial"/>
                <a:cs typeface="Arial"/>
              </a:rPr>
              <a:t> </a:t>
            </a:r>
            <a:r>
              <a:rPr sz="1071" dirty="0">
                <a:latin typeface="Arial"/>
                <a:cs typeface="Arial"/>
              </a:rPr>
              <a:t>restriction</a:t>
            </a:r>
            <a:r>
              <a:rPr sz="1071" spc="-44" dirty="0">
                <a:latin typeface="Arial"/>
                <a:cs typeface="Arial"/>
              </a:rPr>
              <a:t> </a:t>
            </a:r>
            <a:r>
              <a:rPr sz="1071" dirty="0">
                <a:latin typeface="Arial"/>
                <a:cs typeface="Arial"/>
              </a:rPr>
              <a:t>on</a:t>
            </a:r>
            <a:r>
              <a:rPr sz="1071" spc="-4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sale</a:t>
            </a:r>
            <a:r>
              <a:rPr sz="1071" spc="-44" dirty="0">
                <a:latin typeface="Arial"/>
                <a:cs typeface="Arial"/>
              </a:rPr>
              <a:t> </a:t>
            </a:r>
            <a:r>
              <a:rPr sz="1071" dirty="0">
                <a:latin typeface="Arial"/>
                <a:cs typeface="Arial"/>
              </a:rPr>
              <a:t>of</a:t>
            </a:r>
            <a:r>
              <a:rPr sz="1071" spc="-44" dirty="0">
                <a:latin typeface="Arial"/>
                <a:cs typeface="Arial"/>
              </a:rPr>
              <a:t> </a:t>
            </a:r>
            <a:r>
              <a:rPr sz="1071" spc="-10" dirty="0">
                <a:latin typeface="Arial"/>
                <a:cs typeface="Arial"/>
              </a:rPr>
              <a:t>HFC-</a:t>
            </a:r>
            <a:r>
              <a:rPr sz="1071" dirty="0">
                <a:latin typeface="Arial"/>
                <a:cs typeface="Arial"/>
              </a:rPr>
              <a:t>134a,</a:t>
            </a:r>
            <a:r>
              <a:rPr sz="1071" spc="-44" dirty="0">
                <a:latin typeface="Arial"/>
                <a:cs typeface="Arial"/>
              </a:rPr>
              <a:t> </a:t>
            </a:r>
            <a:r>
              <a:rPr sz="1071" dirty="0">
                <a:latin typeface="Arial"/>
                <a:cs typeface="Arial"/>
              </a:rPr>
              <a:t>so</a:t>
            </a:r>
            <a:r>
              <a:rPr sz="1071" spc="-39" dirty="0">
                <a:latin typeface="Arial"/>
                <a:cs typeface="Arial"/>
              </a:rPr>
              <a:t> </a:t>
            </a:r>
            <a:r>
              <a:rPr sz="1071" dirty="0">
                <a:latin typeface="Arial"/>
                <a:cs typeface="Arial"/>
              </a:rPr>
              <a:t>anyone</a:t>
            </a:r>
            <a:r>
              <a:rPr sz="1071" spc="-44" dirty="0">
                <a:latin typeface="Arial"/>
                <a:cs typeface="Arial"/>
              </a:rPr>
              <a:t> </a:t>
            </a:r>
            <a:r>
              <a:rPr sz="1071" dirty="0">
                <a:latin typeface="Arial"/>
                <a:cs typeface="Arial"/>
              </a:rPr>
              <a:t>may</a:t>
            </a:r>
            <a:r>
              <a:rPr sz="1071" spc="-44" dirty="0">
                <a:latin typeface="Arial"/>
                <a:cs typeface="Arial"/>
              </a:rPr>
              <a:t> </a:t>
            </a:r>
            <a:r>
              <a:rPr sz="1071" dirty="0">
                <a:latin typeface="Arial"/>
                <a:cs typeface="Arial"/>
              </a:rPr>
              <a:t>purchase</a:t>
            </a:r>
            <a:r>
              <a:rPr sz="1071" spc="-44" dirty="0">
                <a:latin typeface="Arial"/>
                <a:cs typeface="Arial"/>
              </a:rPr>
              <a:t> </a:t>
            </a:r>
            <a:r>
              <a:rPr sz="1071" dirty="0">
                <a:latin typeface="Arial"/>
                <a:cs typeface="Arial"/>
              </a:rPr>
              <a:t>it.</a:t>
            </a:r>
            <a:r>
              <a:rPr sz="1071" spc="-44" dirty="0">
                <a:latin typeface="Arial"/>
                <a:cs typeface="Arial"/>
              </a:rPr>
              <a:t> </a:t>
            </a:r>
            <a:r>
              <a:rPr sz="1071" dirty="0">
                <a:latin typeface="Arial"/>
                <a:cs typeface="Arial"/>
              </a:rPr>
              <a:t>This</a:t>
            </a:r>
            <a:r>
              <a:rPr sz="1071" spc="-39" dirty="0">
                <a:latin typeface="Arial"/>
                <a:cs typeface="Arial"/>
              </a:rPr>
              <a:t> </a:t>
            </a:r>
            <a:r>
              <a:rPr sz="1071" spc="-10" dirty="0">
                <a:latin typeface="Arial"/>
                <a:cs typeface="Arial"/>
              </a:rPr>
              <a:t>year, </a:t>
            </a:r>
            <a:r>
              <a:rPr sz="1071" dirty="0">
                <a:latin typeface="Arial"/>
                <a:cs typeface="Arial"/>
              </a:rPr>
              <a:t>EPA</a:t>
            </a:r>
            <a:r>
              <a:rPr sz="1071" spc="-34" dirty="0">
                <a:latin typeface="Arial"/>
                <a:cs typeface="Arial"/>
              </a:rPr>
              <a:t> </a:t>
            </a:r>
            <a:r>
              <a:rPr sz="1071" dirty="0">
                <a:latin typeface="Arial"/>
                <a:cs typeface="Arial"/>
              </a:rPr>
              <a:t>will</a:t>
            </a:r>
            <a:r>
              <a:rPr sz="1071" spc="-24" dirty="0">
                <a:latin typeface="Arial"/>
                <a:cs typeface="Arial"/>
              </a:rPr>
              <a:t> </a:t>
            </a:r>
            <a:r>
              <a:rPr sz="1071" dirty="0">
                <a:latin typeface="Arial"/>
                <a:cs typeface="Arial"/>
              </a:rPr>
              <a:t>issue</a:t>
            </a:r>
            <a:r>
              <a:rPr sz="1071" spc="-2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proposed</a:t>
            </a:r>
            <a:r>
              <a:rPr sz="1071" spc="-24" dirty="0">
                <a:latin typeface="Arial"/>
                <a:cs typeface="Arial"/>
              </a:rPr>
              <a:t> </a:t>
            </a:r>
            <a:r>
              <a:rPr sz="1071" dirty="0">
                <a:latin typeface="Arial"/>
                <a:cs typeface="Arial"/>
              </a:rPr>
              <a:t>rule</a:t>
            </a:r>
            <a:r>
              <a:rPr sz="1071" spc="-24" dirty="0">
                <a:latin typeface="Arial"/>
                <a:cs typeface="Arial"/>
              </a:rPr>
              <a:t> </a:t>
            </a:r>
            <a:r>
              <a:rPr sz="1071" dirty="0">
                <a:latin typeface="Arial"/>
                <a:cs typeface="Arial"/>
              </a:rPr>
              <a:t>under</a:t>
            </a:r>
            <a:r>
              <a:rPr sz="1071" spc="-34" dirty="0">
                <a:latin typeface="Arial"/>
                <a:cs typeface="Arial"/>
              </a:rPr>
              <a:t> </a:t>
            </a:r>
            <a:r>
              <a:rPr sz="1071" dirty="0">
                <a:latin typeface="Arial"/>
                <a:cs typeface="Arial"/>
              </a:rPr>
              <a:t>section</a:t>
            </a:r>
            <a:r>
              <a:rPr sz="1071" spc="-24" dirty="0">
                <a:latin typeface="Arial"/>
                <a:cs typeface="Arial"/>
              </a:rPr>
              <a:t> </a:t>
            </a:r>
            <a:r>
              <a:rPr sz="1071" dirty="0">
                <a:latin typeface="Arial"/>
                <a:cs typeface="Arial"/>
              </a:rPr>
              <a:t>608</a:t>
            </a:r>
            <a:r>
              <a:rPr sz="1071" spc="-2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Act</a:t>
            </a:r>
            <a:r>
              <a:rPr sz="1071" spc="-24"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will</a:t>
            </a:r>
            <a:r>
              <a:rPr sz="1071" spc="-24" dirty="0">
                <a:latin typeface="Arial"/>
                <a:cs typeface="Arial"/>
              </a:rPr>
              <a:t> </a:t>
            </a:r>
            <a:r>
              <a:rPr sz="1071" dirty="0">
                <a:latin typeface="Arial"/>
                <a:cs typeface="Arial"/>
              </a:rPr>
              <a:t>include</a:t>
            </a:r>
            <a:r>
              <a:rPr sz="1071" spc="-2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proposal</a:t>
            </a:r>
            <a:r>
              <a:rPr sz="1071" spc="-24" dirty="0">
                <a:latin typeface="Arial"/>
                <a:cs typeface="Arial"/>
              </a:rPr>
              <a:t> </a:t>
            </a:r>
            <a:r>
              <a:rPr sz="1071" dirty="0">
                <a:latin typeface="Arial"/>
                <a:cs typeface="Arial"/>
              </a:rPr>
              <a:t>to</a:t>
            </a:r>
            <a:r>
              <a:rPr sz="1071" spc="-24" dirty="0">
                <a:latin typeface="Arial"/>
                <a:cs typeface="Arial"/>
              </a:rPr>
              <a:t> </a:t>
            </a:r>
            <a:r>
              <a:rPr sz="1071" spc="-10" dirty="0">
                <a:latin typeface="Arial"/>
                <a:cs typeface="Arial"/>
              </a:rPr>
              <a:t>restrict </a:t>
            </a:r>
            <a:r>
              <a:rPr sz="1071" dirty="0">
                <a:latin typeface="Arial"/>
                <a:cs typeface="Arial"/>
              </a:rPr>
              <a:t>the</a:t>
            </a:r>
            <a:r>
              <a:rPr sz="1071" spc="-44" dirty="0">
                <a:latin typeface="Arial"/>
                <a:cs typeface="Arial"/>
              </a:rPr>
              <a:t> </a:t>
            </a:r>
            <a:r>
              <a:rPr sz="1071" dirty="0">
                <a:latin typeface="Arial"/>
                <a:cs typeface="Arial"/>
              </a:rPr>
              <a:t>sale</a:t>
            </a:r>
            <a:r>
              <a:rPr sz="1071" spc="-44" dirty="0">
                <a:latin typeface="Arial"/>
                <a:cs typeface="Arial"/>
              </a:rPr>
              <a:t> </a:t>
            </a:r>
            <a:r>
              <a:rPr sz="1071" dirty="0">
                <a:latin typeface="Arial"/>
                <a:cs typeface="Arial"/>
              </a:rPr>
              <a:t>of</a:t>
            </a:r>
            <a:r>
              <a:rPr sz="1071" spc="-44" dirty="0">
                <a:latin typeface="Arial"/>
                <a:cs typeface="Arial"/>
              </a:rPr>
              <a:t> </a:t>
            </a:r>
            <a:r>
              <a:rPr sz="1071" spc="-10" dirty="0">
                <a:latin typeface="Arial"/>
                <a:cs typeface="Arial"/>
              </a:rPr>
              <a:t>HFC-</a:t>
            </a:r>
            <a:r>
              <a:rPr sz="1071" dirty="0">
                <a:latin typeface="Arial"/>
                <a:cs typeface="Arial"/>
              </a:rPr>
              <a:t>134a</a:t>
            </a:r>
            <a:r>
              <a:rPr sz="1071" spc="-39" dirty="0">
                <a:latin typeface="Arial"/>
                <a:cs typeface="Arial"/>
              </a:rPr>
              <a:t> </a:t>
            </a:r>
            <a:r>
              <a:rPr sz="1071" dirty="0">
                <a:latin typeface="Arial"/>
                <a:cs typeface="Arial"/>
              </a:rPr>
              <a:t>so</a:t>
            </a:r>
            <a:r>
              <a:rPr sz="1071" spc="-49" dirty="0">
                <a:latin typeface="Arial"/>
                <a:cs typeface="Arial"/>
              </a:rPr>
              <a:t> </a:t>
            </a:r>
            <a:r>
              <a:rPr sz="1071" dirty="0">
                <a:latin typeface="Arial"/>
                <a:cs typeface="Arial"/>
              </a:rPr>
              <a:t>that</a:t>
            </a:r>
            <a:r>
              <a:rPr sz="1071" spc="-44" dirty="0">
                <a:latin typeface="Arial"/>
                <a:cs typeface="Arial"/>
              </a:rPr>
              <a:t> </a:t>
            </a:r>
            <a:r>
              <a:rPr sz="1071" dirty="0">
                <a:latin typeface="Arial"/>
                <a:cs typeface="Arial"/>
              </a:rPr>
              <a:t>only</a:t>
            </a:r>
            <a:r>
              <a:rPr sz="1071" spc="-44" dirty="0">
                <a:latin typeface="Arial"/>
                <a:cs typeface="Arial"/>
              </a:rPr>
              <a:t> </a:t>
            </a:r>
            <a:r>
              <a:rPr sz="1071" spc="-10" dirty="0">
                <a:latin typeface="Arial"/>
                <a:cs typeface="Arial"/>
              </a:rPr>
              <a:t>technicians</a:t>
            </a:r>
            <a:r>
              <a:rPr sz="1071" spc="-44" dirty="0">
                <a:latin typeface="Arial"/>
                <a:cs typeface="Arial"/>
              </a:rPr>
              <a:t> </a:t>
            </a:r>
            <a:r>
              <a:rPr sz="1071" spc="-10" dirty="0">
                <a:latin typeface="Arial"/>
                <a:cs typeface="Arial"/>
              </a:rPr>
              <a:t>certified</a:t>
            </a:r>
            <a:r>
              <a:rPr sz="1071" spc="-44" dirty="0">
                <a:latin typeface="Arial"/>
                <a:cs typeface="Arial"/>
              </a:rPr>
              <a:t> </a:t>
            </a:r>
            <a:r>
              <a:rPr sz="1071" spc="-10" dirty="0">
                <a:latin typeface="Arial"/>
                <a:cs typeface="Arial"/>
              </a:rPr>
              <a:t>under</a:t>
            </a:r>
            <a:r>
              <a:rPr sz="1071" spc="-49" dirty="0">
                <a:latin typeface="Arial"/>
                <a:cs typeface="Arial"/>
              </a:rPr>
              <a:t> </a:t>
            </a:r>
            <a:r>
              <a:rPr sz="1071" spc="-10" dirty="0">
                <a:latin typeface="Arial"/>
                <a:cs typeface="Arial"/>
              </a:rPr>
              <a:t>sections</a:t>
            </a:r>
            <a:r>
              <a:rPr sz="1071" spc="-39" dirty="0">
                <a:latin typeface="Arial"/>
                <a:cs typeface="Arial"/>
              </a:rPr>
              <a:t> </a:t>
            </a:r>
            <a:r>
              <a:rPr sz="1071" dirty="0">
                <a:latin typeface="Arial"/>
                <a:cs typeface="Arial"/>
              </a:rPr>
              <a:t>608</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609</a:t>
            </a:r>
            <a:r>
              <a:rPr sz="1071" spc="-44" dirty="0">
                <a:latin typeface="Arial"/>
                <a:cs typeface="Arial"/>
              </a:rPr>
              <a:t> </a:t>
            </a:r>
            <a:r>
              <a:rPr sz="1071" dirty="0">
                <a:latin typeface="Arial"/>
                <a:cs typeface="Arial"/>
              </a:rPr>
              <a:t>may</a:t>
            </a:r>
            <a:r>
              <a:rPr sz="1071" spc="-39" dirty="0">
                <a:latin typeface="Arial"/>
                <a:cs typeface="Arial"/>
              </a:rPr>
              <a:t> </a:t>
            </a:r>
            <a:r>
              <a:rPr sz="1071" spc="-10" dirty="0">
                <a:latin typeface="Arial"/>
                <a:cs typeface="Arial"/>
              </a:rPr>
              <a:t>purchase </a:t>
            </a:r>
            <a:r>
              <a:rPr sz="1071" dirty="0">
                <a:latin typeface="Arial"/>
                <a:cs typeface="Arial"/>
              </a:rPr>
              <a:t>it.</a:t>
            </a:r>
            <a:r>
              <a:rPr sz="1071" spc="-44" dirty="0">
                <a:latin typeface="Arial"/>
                <a:cs typeface="Arial"/>
              </a:rPr>
              <a:t> </a:t>
            </a:r>
            <a:r>
              <a:rPr sz="1071" dirty="0">
                <a:latin typeface="Arial"/>
                <a:cs typeface="Arial"/>
              </a:rPr>
              <a:t>After</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proposed</a:t>
            </a:r>
            <a:r>
              <a:rPr sz="1071" spc="-44" dirty="0">
                <a:latin typeface="Arial"/>
                <a:cs typeface="Arial"/>
              </a:rPr>
              <a:t> </a:t>
            </a:r>
            <a:r>
              <a:rPr sz="1071" dirty="0">
                <a:latin typeface="Arial"/>
                <a:cs typeface="Arial"/>
              </a:rPr>
              <a:t>rule</a:t>
            </a:r>
            <a:r>
              <a:rPr sz="1071" spc="-54"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published,</a:t>
            </a:r>
            <a:r>
              <a:rPr sz="1071" spc="-44" dirty="0">
                <a:latin typeface="Arial"/>
                <a:cs typeface="Arial"/>
              </a:rPr>
              <a:t> </a:t>
            </a:r>
            <a:r>
              <a:rPr sz="1071" dirty="0">
                <a:latin typeface="Arial"/>
                <a:cs typeface="Arial"/>
              </a:rPr>
              <a:t>EPA</a:t>
            </a:r>
            <a:r>
              <a:rPr sz="1071" spc="-44" dirty="0">
                <a:latin typeface="Arial"/>
                <a:cs typeface="Arial"/>
              </a:rPr>
              <a:t> </a:t>
            </a:r>
            <a:r>
              <a:rPr sz="1071" dirty="0">
                <a:latin typeface="Arial"/>
                <a:cs typeface="Arial"/>
              </a:rPr>
              <a:t>will</a:t>
            </a:r>
            <a:r>
              <a:rPr sz="1071" spc="-44" dirty="0">
                <a:latin typeface="Arial"/>
                <a:cs typeface="Arial"/>
              </a:rPr>
              <a:t> </a:t>
            </a:r>
            <a:r>
              <a:rPr sz="1071" dirty="0">
                <a:latin typeface="Arial"/>
                <a:cs typeface="Arial"/>
              </a:rPr>
              <a:t>review</a:t>
            </a:r>
            <a:r>
              <a:rPr sz="1071" spc="-49" dirty="0">
                <a:latin typeface="Arial"/>
                <a:cs typeface="Arial"/>
              </a:rPr>
              <a:t> </a:t>
            </a:r>
            <a:r>
              <a:rPr sz="1071" dirty="0">
                <a:latin typeface="Arial"/>
                <a:cs typeface="Arial"/>
              </a:rPr>
              <a:t>comments</a:t>
            </a:r>
            <a:r>
              <a:rPr sz="1071" spc="-44" dirty="0">
                <a:latin typeface="Arial"/>
                <a:cs typeface="Arial"/>
              </a:rPr>
              <a:t> </a:t>
            </a:r>
            <a:r>
              <a:rPr sz="1071" dirty="0">
                <a:latin typeface="Arial"/>
                <a:cs typeface="Arial"/>
              </a:rPr>
              <a:t>from</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public</a:t>
            </a:r>
            <a:r>
              <a:rPr sz="1071" spc="-44" dirty="0">
                <a:latin typeface="Arial"/>
                <a:cs typeface="Arial"/>
              </a:rPr>
              <a:t> </a:t>
            </a:r>
            <a:r>
              <a:rPr sz="1071" dirty="0">
                <a:latin typeface="Arial"/>
                <a:cs typeface="Arial"/>
              </a:rPr>
              <a:t>on</a:t>
            </a:r>
            <a:r>
              <a:rPr sz="1071" spc="-3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proposal </a:t>
            </a:r>
            <a:r>
              <a:rPr sz="1071" dirty="0">
                <a:latin typeface="Arial"/>
                <a:cs typeface="Arial"/>
              </a:rPr>
              <a:t>and</a:t>
            </a:r>
            <a:r>
              <a:rPr sz="1071" spc="-24"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then</a:t>
            </a:r>
            <a:r>
              <a:rPr sz="1071" spc="-29" dirty="0">
                <a:latin typeface="Arial"/>
                <a:cs typeface="Arial"/>
              </a:rPr>
              <a:t> </a:t>
            </a:r>
            <a:r>
              <a:rPr sz="1071" dirty="0">
                <a:latin typeface="Arial"/>
                <a:cs typeface="Arial"/>
              </a:rPr>
              <a:t>publish</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final</a:t>
            </a:r>
            <a:r>
              <a:rPr sz="1071" spc="-24" dirty="0">
                <a:latin typeface="Arial"/>
                <a:cs typeface="Arial"/>
              </a:rPr>
              <a:t> </a:t>
            </a:r>
            <a:r>
              <a:rPr sz="1071" dirty="0">
                <a:latin typeface="Arial"/>
                <a:cs typeface="Arial"/>
              </a:rPr>
              <a:t>rule</a:t>
            </a:r>
            <a:r>
              <a:rPr sz="1071" spc="-19" dirty="0">
                <a:latin typeface="Arial"/>
                <a:cs typeface="Arial"/>
              </a:rPr>
              <a:t> </a:t>
            </a:r>
            <a:r>
              <a:rPr sz="1071" dirty="0">
                <a:latin typeface="Arial"/>
                <a:cs typeface="Arial"/>
              </a:rPr>
              <a:t>sometime</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1998</a:t>
            </a:r>
            <a:r>
              <a:rPr sz="1071" spc="-19" dirty="0">
                <a:latin typeface="Arial"/>
                <a:cs typeface="Arial"/>
              </a:rPr>
              <a:t> </a:t>
            </a:r>
            <a:r>
              <a:rPr sz="1071" dirty="0">
                <a:latin typeface="Arial"/>
                <a:cs typeface="Arial"/>
              </a:rPr>
              <a:t>or</a:t>
            </a:r>
            <a:r>
              <a:rPr sz="1071" spc="-24" dirty="0">
                <a:latin typeface="Arial"/>
                <a:cs typeface="Arial"/>
              </a:rPr>
              <a:t> </a:t>
            </a:r>
            <a:r>
              <a:rPr sz="1071" spc="-10" dirty="0">
                <a:latin typeface="Arial"/>
                <a:cs typeface="Arial"/>
              </a:rPr>
              <a:t>1999.</a:t>
            </a:r>
            <a:endParaRPr sz="1071" dirty="0">
              <a:latin typeface="Arial"/>
              <a:cs typeface="Arial"/>
            </a:endParaRPr>
          </a:p>
          <a:p>
            <a:pPr marL="453925" lvl="2" indent="-441557" algn="just">
              <a:spcBef>
                <a:spcPts val="1149"/>
              </a:spcBef>
              <a:buFont typeface="Arial"/>
              <a:buAutoNum type="arabicPeriod" startAt="9"/>
              <a:tabLst>
                <a:tab pos="453925" algn="l"/>
              </a:tabLst>
            </a:pPr>
            <a:r>
              <a:rPr sz="1071" b="1" dirty="0">
                <a:latin typeface="Arial"/>
                <a:cs typeface="Arial"/>
              </a:rPr>
              <a:t>Retrofitting</a:t>
            </a:r>
            <a:r>
              <a:rPr sz="1071" b="1" spc="-29" dirty="0">
                <a:latin typeface="Arial"/>
                <a:cs typeface="Arial"/>
              </a:rPr>
              <a:t> </a:t>
            </a:r>
            <a:r>
              <a:rPr sz="1071" b="1" dirty="0">
                <a:latin typeface="Arial"/>
                <a:cs typeface="Arial"/>
              </a:rPr>
              <a:t>Vehicles</a:t>
            </a:r>
            <a:r>
              <a:rPr sz="1071" b="1" spc="-29" dirty="0">
                <a:latin typeface="Arial"/>
                <a:cs typeface="Arial"/>
              </a:rPr>
              <a:t> </a:t>
            </a:r>
            <a:r>
              <a:rPr sz="1071" b="1" dirty="0">
                <a:latin typeface="Arial"/>
                <a:cs typeface="Arial"/>
              </a:rPr>
              <a:t>to</a:t>
            </a:r>
            <a:r>
              <a:rPr sz="1071" b="1" spc="-29" dirty="0">
                <a:latin typeface="Arial"/>
                <a:cs typeface="Arial"/>
              </a:rPr>
              <a:t> </a:t>
            </a:r>
            <a:r>
              <a:rPr sz="1071" b="1" dirty="0">
                <a:latin typeface="Arial"/>
                <a:cs typeface="Arial"/>
              </a:rPr>
              <a:t>Alternative</a:t>
            </a:r>
            <a:r>
              <a:rPr sz="1071" b="1" spc="-29" dirty="0">
                <a:latin typeface="Arial"/>
                <a:cs typeface="Arial"/>
              </a:rPr>
              <a:t> </a:t>
            </a:r>
            <a:r>
              <a:rPr sz="1071" b="1" spc="-10" dirty="0">
                <a:latin typeface="Arial"/>
                <a:cs typeface="Arial"/>
              </a:rPr>
              <a:t>Refrigerants</a:t>
            </a:r>
            <a:endParaRPr sz="1071" dirty="0">
              <a:latin typeface="Arial"/>
              <a:cs typeface="Arial"/>
            </a:endParaRPr>
          </a:p>
          <a:p>
            <a:pPr marL="12369" marR="5566" algn="just">
              <a:lnSpc>
                <a:spcPct val="143800"/>
              </a:lnSpc>
              <a:spcBef>
                <a:spcPts val="584"/>
              </a:spcBef>
            </a:pPr>
            <a:r>
              <a:rPr sz="1071" dirty="0">
                <a:latin typeface="Arial"/>
                <a:cs typeface="Arial"/>
              </a:rPr>
              <a:t>Although</a:t>
            </a:r>
            <a:r>
              <a:rPr sz="1071" spc="209" dirty="0">
                <a:latin typeface="Arial"/>
                <a:cs typeface="Arial"/>
              </a:rPr>
              <a:t> </a:t>
            </a:r>
            <a:r>
              <a:rPr sz="1071" dirty="0">
                <a:latin typeface="Arial"/>
                <a:cs typeface="Arial"/>
              </a:rPr>
              <a:t>section</a:t>
            </a:r>
            <a:r>
              <a:rPr sz="1071" spc="209" dirty="0">
                <a:latin typeface="Arial"/>
                <a:cs typeface="Arial"/>
              </a:rPr>
              <a:t> </a:t>
            </a:r>
            <a:r>
              <a:rPr sz="1071" dirty="0">
                <a:latin typeface="Arial"/>
                <a:cs typeface="Arial"/>
              </a:rPr>
              <a:t>609</a:t>
            </a:r>
            <a:r>
              <a:rPr sz="1071" spc="199" dirty="0">
                <a:latin typeface="Arial"/>
                <a:cs typeface="Arial"/>
              </a:rPr>
              <a:t> </a:t>
            </a:r>
            <a:r>
              <a:rPr sz="1071" dirty="0">
                <a:latin typeface="Arial"/>
                <a:cs typeface="Arial"/>
              </a:rPr>
              <a:t>of</a:t>
            </a:r>
            <a:r>
              <a:rPr sz="1071" spc="209" dirty="0">
                <a:latin typeface="Arial"/>
                <a:cs typeface="Arial"/>
              </a:rPr>
              <a:t> </a:t>
            </a:r>
            <a:r>
              <a:rPr sz="1071" dirty="0">
                <a:latin typeface="Arial"/>
                <a:cs typeface="Arial"/>
              </a:rPr>
              <a:t>the</a:t>
            </a:r>
            <a:r>
              <a:rPr sz="1071" spc="209" dirty="0">
                <a:latin typeface="Arial"/>
                <a:cs typeface="Arial"/>
              </a:rPr>
              <a:t> </a:t>
            </a:r>
            <a:r>
              <a:rPr sz="1071" dirty="0">
                <a:latin typeface="Arial"/>
                <a:cs typeface="Arial"/>
              </a:rPr>
              <a:t>Act</a:t>
            </a:r>
            <a:r>
              <a:rPr sz="1071" spc="199" dirty="0">
                <a:latin typeface="Arial"/>
                <a:cs typeface="Arial"/>
              </a:rPr>
              <a:t> </a:t>
            </a:r>
            <a:r>
              <a:rPr sz="1071" dirty="0">
                <a:latin typeface="Arial"/>
                <a:cs typeface="Arial"/>
              </a:rPr>
              <a:t>does</a:t>
            </a:r>
            <a:r>
              <a:rPr sz="1071" spc="209" dirty="0">
                <a:latin typeface="Arial"/>
                <a:cs typeface="Arial"/>
              </a:rPr>
              <a:t> </a:t>
            </a:r>
            <a:r>
              <a:rPr sz="1071" dirty="0">
                <a:latin typeface="Arial"/>
                <a:cs typeface="Arial"/>
              </a:rPr>
              <a:t>not</a:t>
            </a:r>
            <a:r>
              <a:rPr sz="1071" spc="209" dirty="0">
                <a:latin typeface="Arial"/>
                <a:cs typeface="Arial"/>
              </a:rPr>
              <a:t> </a:t>
            </a:r>
            <a:r>
              <a:rPr sz="1071" dirty="0">
                <a:latin typeface="Arial"/>
                <a:cs typeface="Arial"/>
              </a:rPr>
              <a:t>govern</a:t>
            </a:r>
            <a:r>
              <a:rPr sz="1071" spc="214" dirty="0">
                <a:latin typeface="Arial"/>
                <a:cs typeface="Arial"/>
              </a:rPr>
              <a:t> </a:t>
            </a:r>
            <a:r>
              <a:rPr sz="1071" dirty="0">
                <a:latin typeface="Arial"/>
                <a:cs typeface="Arial"/>
              </a:rPr>
              <a:t>retrofitting,</a:t>
            </a:r>
            <a:r>
              <a:rPr sz="1071" spc="209" dirty="0">
                <a:latin typeface="Arial"/>
                <a:cs typeface="Arial"/>
              </a:rPr>
              <a:t> </a:t>
            </a:r>
            <a:r>
              <a:rPr sz="1071" dirty="0">
                <a:latin typeface="Arial"/>
                <a:cs typeface="Arial"/>
              </a:rPr>
              <a:t>section</a:t>
            </a:r>
            <a:r>
              <a:rPr sz="1071" spc="199" dirty="0">
                <a:latin typeface="Arial"/>
                <a:cs typeface="Arial"/>
              </a:rPr>
              <a:t> </a:t>
            </a:r>
            <a:r>
              <a:rPr sz="1071" dirty="0">
                <a:latin typeface="Arial"/>
                <a:cs typeface="Arial"/>
              </a:rPr>
              <a:t>612</a:t>
            </a:r>
            <a:r>
              <a:rPr sz="1071" spc="209" dirty="0">
                <a:latin typeface="Arial"/>
                <a:cs typeface="Arial"/>
              </a:rPr>
              <a:t> </a:t>
            </a:r>
            <a:r>
              <a:rPr sz="1071" dirty="0">
                <a:latin typeface="Arial"/>
                <a:cs typeface="Arial"/>
              </a:rPr>
              <a:t>of</a:t>
            </a:r>
            <a:r>
              <a:rPr sz="1071" spc="199" dirty="0">
                <a:latin typeface="Arial"/>
                <a:cs typeface="Arial"/>
              </a:rPr>
              <a:t> </a:t>
            </a:r>
            <a:r>
              <a:rPr sz="1071" dirty="0">
                <a:latin typeface="Arial"/>
                <a:cs typeface="Arial"/>
              </a:rPr>
              <a:t>the</a:t>
            </a:r>
            <a:r>
              <a:rPr sz="1071" spc="205" dirty="0">
                <a:latin typeface="Arial"/>
                <a:cs typeface="Arial"/>
              </a:rPr>
              <a:t> </a:t>
            </a:r>
            <a:r>
              <a:rPr sz="1071" dirty="0">
                <a:latin typeface="Arial"/>
                <a:cs typeface="Arial"/>
              </a:rPr>
              <a:t>Act,</a:t>
            </a:r>
            <a:r>
              <a:rPr sz="1071" spc="209" dirty="0">
                <a:latin typeface="Arial"/>
                <a:cs typeface="Arial"/>
              </a:rPr>
              <a:t> </a:t>
            </a:r>
            <a:r>
              <a:rPr sz="1071" spc="-10" dirty="0">
                <a:latin typeface="Arial"/>
                <a:cs typeface="Arial"/>
              </a:rPr>
              <a:t>which </a:t>
            </a:r>
            <a:r>
              <a:rPr sz="1071" dirty="0">
                <a:latin typeface="Arial"/>
                <a:cs typeface="Arial"/>
              </a:rPr>
              <a:t>describes</a:t>
            </a:r>
            <a:r>
              <a:rPr sz="1071" spc="5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Agency's</a:t>
            </a:r>
            <a:r>
              <a:rPr sz="1071" spc="54" dirty="0">
                <a:latin typeface="Arial"/>
                <a:cs typeface="Arial"/>
              </a:rPr>
              <a:t> </a:t>
            </a:r>
            <a:r>
              <a:rPr sz="1071" dirty="0">
                <a:latin typeface="Arial"/>
                <a:cs typeface="Arial"/>
              </a:rPr>
              <a:t>Significant</a:t>
            </a:r>
            <a:r>
              <a:rPr sz="1071" spc="54" dirty="0">
                <a:latin typeface="Arial"/>
                <a:cs typeface="Arial"/>
              </a:rPr>
              <a:t> </a:t>
            </a:r>
            <a:r>
              <a:rPr sz="1071" dirty="0">
                <a:latin typeface="Arial"/>
                <a:cs typeface="Arial"/>
              </a:rPr>
              <a:t>New</a:t>
            </a:r>
            <a:r>
              <a:rPr sz="1071" spc="58" dirty="0">
                <a:latin typeface="Arial"/>
                <a:cs typeface="Arial"/>
              </a:rPr>
              <a:t> </a:t>
            </a:r>
            <a:r>
              <a:rPr sz="1071" dirty="0">
                <a:latin typeface="Arial"/>
                <a:cs typeface="Arial"/>
              </a:rPr>
              <a:t>Alternatives</a:t>
            </a:r>
            <a:r>
              <a:rPr sz="1071" spc="58" dirty="0">
                <a:latin typeface="Arial"/>
                <a:cs typeface="Arial"/>
              </a:rPr>
              <a:t> </a:t>
            </a:r>
            <a:r>
              <a:rPr sz="1071" dirty="0">
                <a:latin typeface="Arial"/>
                <a:cs typeface="Arial"/>
              </a:rPr>
              <a:t>Policy</a:t>
            </a:r>
            <a:r>
              <a:rPr sz="1071" spc="49" dirty="0">
                <a:latin typeface="Arial"/>
                <a:cs typeface="Arial"/>
              </a:rPr>
              <a:t> </a:t>
            </a:r>
            <a:r>
              <a:rPr sz="1071" dirty="0">
                <a:latin typeface="Arial"/>
                <a:cs typeface="Arial"/>
              </a:rPr>
              <a:t>(SNAP)</a:t>
            </a:r>
            <a:r>
              <a:rPr sz="1071" spc="58" dirty="0">
                <a:latin typeface="Arial"/>
                <a:cs typeface="Arial"/>
              </a:rPr>
              <a:t> </a:t>
            </a:r>
            <a:r>
              <a:rPr sz="1071" dirty="0">
                <a:latin typeface="Arial"/>
                <a:cs typeface="Arial"/>
              </a:rPr>
              <a:t>program,</a:t>
            </a:r>
            <a:r>
              <a:rPr sz="1071" spc="58" dirty="0">
                <a:latin typeface="Arial"/>
                <a:cs typeface="Arial"/>
              </a:rPr>
              <a:t> </a:t>
            </a:r>
            <a:r>
              <a:rPr sz="1071" dirty="0">
                <a:latin typeface="Arial"/>
                <a:cs typeface="Arial"/>
              </a:rPr>
              <a:t>does</a:t>
            </a:r>
            <a:r>
              <a:rPr sz="1071" spc="58" dirty="0">
                <a:latin typeface="Arial"/>
                <a:cs typeface="Arial"/>
              </a:rPr>
              <a:t> </a:t>
            </a:r>
            <a:r>
              <a:rPr sz="1071" dirty="0">
                <a:latin typeface="Arial"/>
                <a:cs typeface="Arial"/>
              </a:rPr>
              <a:t>require</a:t>
            </a:r>
            <a:r>
              <a:rPr sz="1071" spc="58" dirty="0">
                <a:latin typeface="Arial"/>
                <a:cs typeface="Arial"/>
              </a:rPr>
              <a:t> </a:t>
            </a:r>
            <a:r>
              <a:rPr sz="1071" spc="-19" dirty="0">
                <a:latin typeface="Arial"/>
                <a:cs typeface="Arial"/>
              </a:rPr>
              <a:t>that </a:t>
            </a:r>
            <a:r>
              <a:rPr sz="1071" spc="-10" dirty="0">
                <a:latin typeface="Arial"/>
                <a:cs typeface="Arial"/>
              </a:rPr>
              <a:t>when</a:t>
            </a:r>
            <a:r>
              <a:rPr sz="1071" spc="-39" dirty="0">
                <a:latin typeface="Arial"/>
                <a:cs typeface="Arial"/>
              </a:rPr>
              <a:t> </a:t>
            </a:r>
            <a:r>
              <a:rPr sz="1071" spc="-10" dirty="0">
                <a:latin typeface="Arial"/>
                <a:cs typeface="Arial"/>
              </a:rPr>
              <a:t>retrofitting</a:t>
            </a:r>
            <a:r>
              <a:rPr sz="1071" spc="-39" dirty="0">
                <a:latin typeface="Arial"/>
                <a:cs typeface="Arial"/>
              </a:rPr>
              <a:t> </a:t>
            </a:r>
            <a:r>
              <a:rPr sz="1071" dirty="0">
                <a:latin typeface="Arial"/>
                <a:cs typeface="Arial"/>
              </a:rPr>
              <a:t>a</a:t>
            </a:r>
            <a:r>
              <a:rPr sz="1071" spc="-34" dirty="0">
                <a:latin typeface="Arial"/>
                <a:cs typeface="Arial"/>
              </a:rPr>
              <a:t> </a:t>
            </a:r>
            <a:r>
              <a:rPr sz="1071" spc="-10" dirty="0">
                <a:latin typeface="Arial"/>
                <a:cs typeface="Arial"/>
              </a:rPr>
              <a:t>CFC-</a:t>
            </a:r>
            <a:r>
              <a:rPr sz="1071" dirty="0">
                <a:latin typeface="Arial"/>
                <a:cs typeface="Arial"/>
              </a:rPr>
              <a:t>12</a:t>
            </a:r>
            <a:r>
              <a:rPr sz="1071" spc="-39" dirty="0">
                <a:latin typeface="Arial"/>
                <a:cs typeface="Arial"/>
              </a:rPr>
              <a:t> </a:t>
            </a:r>
            <a:r>
              <a:rPr sz="1071" spc="-10" dirty="0">
                <a:latin typeface="Arial"/>
                <a:cs typeface="Arial"/>
              </a:rPr>
              <a:t>vehicle</a:t>
            </a:r>
            <a:r>
              <a:rPr sz="1071" spc="-39" dirty="0">
                <a:latin typeface="Arial"/>
                <a:cs typeface="Arial"/>
              </a:rPr>
              <a:t> </a:t>
            </a:r>
            <a:r>
              <a:rPr sz="1071" dirty="0">
                <a:latin typeface="Arial"/>
                <a:cs typeface="Arial"/>
              </a:rPr>
              <a:t>for</a:t>
            </a:r>
            <a:r>
              <a:rPr sz="1071" spc="-34" dirty="0">
                <a:latin typeface="Arial"/>
                <a:cs typeface="Arial"/>
              </a:rPr>
              <a:t> </a:t>
            </a:r>
            <a:r>
              <a:rPr sz="1071" spc="-10" dirty="0">
                <a:latin typeface="Arial"/>
                <a:cs typeface="Arial"/>
              </a:rPr>
              <a:t>use</a:t>
            </a:r>
            <a:r>
              <a:rPr sz="1071" spc="-39" dirty="0">
                <a:latin typeface="Arial"/>
                <a:cs typeface="Arial"/>
              </a:rPr>
              <a:t> </a:t>
            </a:r>
            <a:r>
              <a:rPr sz="1071" spc="-10" dirty="0">
                <a:latin typeface="Arial"/>
                <a:cs typeface="Arial"/>
              </a:rPr>
              <a:t>with</a:t>
            </a:r>
            <a:r>
              <a:rPr sz="1071" spc="-39" dirty="0">
                <a:latin typeface="Arial"/>
                <a:cs typeface="Arial"/>
              </a:rPr>
              <a:t> </a:t>
            </a:r>
            <a:r>
              <a:rPr sz="1071" spc="-10" dirty="0">
                <a:latin typeface="Arial"/>
                <a:cs typeface="Arial"/>
              </a:rPr>
              <a:t>another</a:t>
            </a:r>
            <a:r>
              <a:rPr sz="1071" spc="-39" dirty="0">
                <a:latin typeface="Arial"/>
                <a:cs typeface="Arial"/>
              </a:rPr>
              <a:t> </a:t>
            </a:r>
            <a:r>
              <a:rPr sz="1071" spc="-10" dirty="0">
                <a:latin typeface="Arial"/>
                <a:cs typeface="Arial"/>
              </a:rPr>
              <a:t>refrigerant,</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technician</a:t>
            </a:r>
            <a:r>
              <a:rPr sz="1071" spc="-34" dirty="0">
                <a:latin typeface="Arial"/>
                <a:cs typeface="Arial"/>
              </a:rPr>
              <a:t> </a:t>
            </a:r>
            <a:r>
              <a:rPr sz="1071" spc="-10" dirty="0">
                <a:latin typeface="Arial"/>
                <a:cs typeface="Arial"/>
              </a:rPr>
              <a:t>must</a:t>
            </a:r>
            <a:r>
              <a:rPr sz="1071" spc="-39" dirty="0">
                <a:latin typeface="Arial"/>
                <a:cs typeface="Arial"/>
              </a:rPr>
              <a:t> </a:t>
            </a:r>
            <a:r>
              <a:rPr sz="1071" dirty="0">
                <a:latin typeface="Arial"/>
                <a:cs typeface="Arial"/>
              </a:rPr>
              <a:t>first</a:t>
            </a:r>
            <a:r>
              <a:rPr sz="1071" spc="-39" dirty="0">
                <a:latin typeface="Arial"/>
                <a:cs typeface="Arial"/>
              </a:rPr>
              <a:t> </a:t>
            </a:r>
            <a:r>
              <a:rPr sz="1071" spc="-10" dirty="0">
                <a:latin typeface="Arial"/>
                <a:cs typeface="Arial"/>
              </a:rPr>
              <a:t>extract </a:t>
            </a:r>
            <a:r>
              <a:rPr sz="1071" dirty="0">
                <a:latin typeface="Arial"/>
                <a:cs typeface="Arial"/>
              </a:rPr>
              <a:t>the</a:t>
            </a:r>
            <a:r>
              <a:rPr sz="1071" spc="73" dirty="0">
                <a:latin typeface="Arial"/>
                <a:cs typeface="Arial"/>
              </a:rPr>
              <a:t> </a:t>
            </a:r>
            <a:r>
              <a:rPr sz="1071" spc="-10" dirty="0">
                <a:latin typeface="Arial"/>
                <a:cs typeface="Arial"/>
              </a:rPr>
              <a:t>CFC-</a:t>
            </a:r>
            <a:r>
              <a:rPr sz="1071" dirty="0">
                <a:latin typeface="Arial"/>
                <a:cs typeface="Arial"/>
              </a:rPr>
              <a:t>12,</a:t>
            </a:r>
            <a:r>
              <a:rPr sz="1071" spc="73" dirty="0">
                <a:latin typeface="Arial"/>
                <a:cs typeface="Arial"/>
              </a:rPr>
              <a:t> </a:t>
            </a:r>
            <a:r>
              <a:rPr sz="1071" dirty="0">
                <a:latin typeface="Arial"/>
                <a:cs typeface="Arial"/>
              </a:rPr>
              <a:t>must</a:t>
            </a:r>
            <a:r>
              <a:rPr sz="1071" spc="78" dirty="0">
                <a:latin typeface="Arial"/>
                <a:cs typeface="Arial"/>
              </a:rPr>
              <a:t> </a:t>
            </a:r>
            <a:r>
              <a:rPr sz="1071" dirty="0">
                <a:latin typeface="Arial"/>
                <a:cs typeface="Arial"/>
              </a:rPr>
              <a:t>cover</a:t>
            </a:r>
            <a:r>
              <a:rPr sz="1071" spc="68" dirty="0">
                <a:latin typeface="Arial"/>
                <a:cs typeface="Arial"/>
              </a:rPr>
              <a:t> </a:t>
            </a:r>
            <a:r>
              <a:rPr sz="1071" dirty="0">
                <a:latin typeface="Arial"/>
                <a:cs typeface="Arial"/>
              </a:rPr>
              <a:t>the</a:t>
            </a:r>
            <a:r>
              <a:rPr sz="1071" spc="78" dirty="0">
                <a:latin typeface="Arial"/>
                <a:cs typeface="Arial"/>
              </a:rPr>
              <a:t> </a:t>
            </a:r>
            <a:r>
              <a:rPr sz="1071" spc="-10" dirty="0">
                <a:latin typeface="Arial"/>
                <a:cs typeface="Arial"/>
              </a:rPr>
              <a:t>CFC-</a:t>
            </a:r>
            <a:r>
              <a:rPr sz="1071" dirty="0">
                <a:latin typeface="Arial"/>
                <a:cs typeface="Arial"/>
              </a:rPr>
              <a:t>12</a:t>
            </a:r>
            <a:r>
              <a:rPr sz="1071" spc="73" dirty="0">
                <a:latin typeface="Arial"/>
                <a:cs typeface="Arial"/>
              </a:rPr>
              <a:t> </a:t>
            </a:r>
            <a:r>
              <a:rPr sz="1071" dirty="0">
                <a:latin typeface="Arial"/>
                <a:cs typeface="Arial"/>
              </a:rPr>
              <a:t>label</a:t>
            </a:r>
            <a:r>
              <a:rPr sz="1071" spc="78" dirty="0">
                <a:latin typeface="Arial"/>
                <a:cs typeface="Arial"/>
              </a:rPr>
              <a:t> </a:t>
            </a:r>
            <a:r>
              <a:rPr sz="1071" dirty="0">
                <a:latin typeface="Arial"/>
                <a:cs typeface="Arial"/>
              </a:rPr>
              <a:t>with</a:t>
            </a:r>
            <a:r>
              <a:rPr sz="1071" spc="68" dirty="0">
                <a:latin typeface="Arial"/>
                <a:cs typeface="Arial"/>
              </a:rPr>
              <a:t> </a:t>
            </a:r>
            <a:r>
              <a:rPr sz="1071" dirty="0">
                <a:latin typeface="Arial"/>
                <a:cs typeface="Arial"/>
              </a:rPr>
              <a:t>a</a:t>
            </a:r>
            <a:r>
              <a:rPr sz="1071" spc="78" dirty="0">
                <a:latin typeface="Arial"/>
                <a:cs typeface="Arial"/>
              </a:rPr>
              <a:t> </a:t>
            </a:r>
            <a:r>
              <a:rPr sz="1071" dirty="0">
                <a:latin typeface="Arial"/>
                <a:cs typeface="Arial"/>
              </a:rPr>
              <a:t>label</a:t>
            </a:r>
            <a:r>
              <a:rPr sz="1071" spc="73" dirty="0">
                <a:latin typeface="Arial"/>
                <a:cs typeface="Arial"/>
              </a:rPr>
              <a:t> </a:t>
            </a:r>
            <a:r>
              <a:rPr sz="1071" dirty="0">
                <a:latin typeface="Arial"/>
                <a:cs typeface="Arial"/>
              </a:rPr>
              <a:t>that</a:t>
            </a:r>
            <a:r>
              <a:rPr sz="1071" spc="73" dirty="0">
                <a:latin typeface="Arial"/>
                <a:cs typeface="Arial"/>
              </a:rPr>
              <a:t> </a:t>
            </a:r>
            <a:r>
              <a:rPr sz="1071" dirty="0">
                <a:latin typeface="Arial"/>
                <a:cs typeface="Arial"/>
              </a:rPr>
              <a:t>indicates</a:t>
            </a:r>
            <a:r>
              <a:rPr sz="1071" spc="6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new</a:t>
            </a:r>
            <a:r>
              <a:rPr sz="1071" spc="68" dirty="0">
                <a:latin typeface="Arial"/>
                <a:cs typeface="Arial"/>
              </a:rPr>
              <a:t> </a:t>
            </a:r>
            <a:r>
              <a:rPr sz="1071" dirty="0">
                <a:latin typeface="Arial"/>
                <a:cs typeface="Arial"/>
              </a:rPr>
              <a:t>refrigerant</a:t>
            </a:r>
            <a:r>
              <a:rPr sz="1071" spc="73" dirty="0">
                <a:latin typeface="Arial"/>
                <a:cs typeface="Arial"/>
              </a:rPr>
              <a:t> </a:t>
            </a:r>
            <a:r>
              <a:rPr sz="1071" dirty="0">
                <a:latin typeface="Arial"/>
                <a:cs typeface="Arial"/>
              </a:rPr>
              <a:t>in</a:t>
            </a:r>
            <a:r>
              <a:rPr sz="1071" spc="78" dirty="0">
                <a:latin typeface="Arial"/>
                <a:cs typeface="Arial"/>
              </a:rPr>
              <a:t> </a:t>
            </a:r>
            <a:r>
              <a:rPr sz="1071" spc="-24" dirty="0">
                <a:latin typeface="Arial"/>
                <a:cs typeface="Arial"/>
              </a:rPr>
              <a:t>the </a:t>
            </a:r>
            <a:r>
              <a:rPr sz="1071" dirty="0">
                <a:latin typeface="Arial"/>
                <a:cs typeface="Arial"/>
              </a:rPr>
              <a:t>system</a:t>
            </a:r>
            <a:r>
              <a:rPr sz="1071" spc="-10"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other</a:t>
            </a:r>
            <a:r>
              <a:rPr sz="1071" spc="-5" dirty="0">
                <a:latin typeface="Arial"/>
                <a:cs typeface="Arial"/>
              </a:rPr>
              <a:t> </a:t>
            </a:r>
            <a:r>
              <a:rPr sz="1071" dirty="0">
                <a:latin typeface="Arial"/>
                <a:cs typeface="Arial"/>
              </a:rPr>
              <a:t>information,</a:t>
            </a:r>
            <a:r>
              <a:rPr sz="1071" spc="-5"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must</a:t>
            </a:r>
            <a:r>
              <a:rPr sz="1071" spc="-5" dirty="0">
                <a:latin typeface="Arial"/>
                <a:cs typeface="Arial"/>
              </a:rPr>
              <a:t> </a:t>
            </a:r>
            <a:r>
              <a:rPr sz="1071" dirty="0">
                <a:latin typeface="Arial"/>
                <a:cs typeface="Arial"/>
              </a:rPr>
              <a:t>affix new</a:t>
            </a:r>
            <a:r>
              <a:rPr sz="1071" spc="-5" dirty="0">
                <a:latin typeface="Arial"/>
                <a:cs typeface="Arial"/>
              </a:rPr>
              <a:t> </a:t>
            </a:r>
            <a:r>
              <a:rPr sz="1071" dirty="0">
                <a:latin typeface="Arial"/>
                <a:cs typeface="Arial"/>
              </a:rPr>
              <a:t>fittings unique</a:t>
            </a:r>
            <a:r>
              <a:rPr sz="1071" spc="-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that</a:t>
            </a:r>
            <a:r>
              <a:rPr sz="1071" spc="-5" dirty="0">
                <a:latin typeface="Arial"/>
                <a:cs typeface="Arial"/>
              </a:rPr>
              <a:t> </a:t>
            </a:r>
            <a:r>
              <a:rPr sz="1071" dirty="0">
                <a:latin typeface="Arial"/>
                <a:cs typeface="Arial"/>
              </a:rPr>
              <a:t>refrigerant.</a:t>
            </a:r>
            <a:r>
              <a:rPr sz="1071" spc="-10"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addition,</a:t>
            </a:r>
            <a:r>
              <a:rPr sz="1071" spc="-5" dirty="0">
                <a:latin typeface="Arial"/>
                <a:cs typeface="Arial"/>
              </a:rPr>
              <a:t> </a:t>
            </a:r>
            <a:r>
              <a:rPr sz="1071" spc="-24" dirty="0">
                <a:latin typeface="Arial"/>
                <a:cs typeface="Arial"/>
              </a:rPr>
              <a:t>if</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73</a:t>
            </a:r>
          </a:p>
        </p:txBody>
      </p:sp>
      <p:sp>
        <p:nvSpPr>
          <p:cNvPr id="7" name="object 3">
            <a:extLst>
              <a:ext uri="{FF2B5EF4-FFF2-40B4-BE49-F238E27FC236}">
                <a16:creationId xmlns:a16="http://schemas.microsoft.com/office/drawing/2014/main" id="{BCF1F092-BB62-9219-CB39-CCF3D74D271D}"/>
              </a:ext>
            </a:extLst>
          </p:cNvPr>
          <p:cNvSpPr txBox="1"/>
          <p:nvPr/>
        </p:nvSpPr>
        <p:spPr>
          <a:xfrm>
            <a:off x="3284346" y="101265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4"/>
            <a:ext cx="5813566" cy="5923641"/>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4947" algn="just">
              <a:lnSpc>
                <a:spcPct val="143700"/>
              </a:lnSpc>
            </a:pPr>
            <a:r>
              <a:rPr sz="1071" dirty="0">
                <a:latin typeface="Arial"/>
                <a:cs typeface="Arial"/>
              </a:rPr>
              <a:t>a</a:t>
            </a:r>
            <a:r>
              <a:rPr sz="1071" spc="-34" dirty="0">
                <a:latin typeface="Arial"/>
                <a:cs typeface="Arial"/>
              </a:rPr>
              <a:t> </a:t>
            </a:r>
            <a:r>
              <a:rPr sz="1071" spc="-10" dirty="0">
                <a:latin typeface="Arial"/>
                <a:cs typeface="Arial"/>
              </a:rPr>
              <a:t>technician</a:t>
            </a:r>
            <a:r>
              <a:rPr sz="1071" spc="-3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retrofitting</a:t>
            </a:r>
            <a:r>
              <a:rPr sz="1071" spc="-3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vehicle</a:t>
            </a:r>
            <a:r>
              <a:rPr sz="1071" spc="-29"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refrigerant</a:t>
            </a:r>
            <a:r>
              <a:rPr sz="1071" spc="-39" dirty="0">
                <a:latin typeface="Arial"/>
                <a:cs typeface="Arial"/>
              </a:rPr>
              <a:t> </a:t>
            </a:r>
            <a:r>
              <a:rPr sz="1071" dirty="0">
                <a:latin typeface="Arial"/>
                <a:cs typeface="Arial"/>
              </a:rPr>
              <a:t>that</a:t>
            </a:r>
            <a:r>
              <a:rPr sz="1071" spc="-29" dirty="0">
                <a:latin typeface="Arial"/>
                <a:cs typeface="Arial"/>
              </a:rPr>
              <a:t> </a:t>
            </a:r>
            <a:r>
              <a:rPr sz="1071" spc="-10" dirty="0">
                <a:latin typeface="Arial"/>
                <a:cs typeface="Arial"/>
              </a:rPr>
              <a:t>contains</a:t>
            </a:r>
            <a:r>
              <a:rPr sz="1071" spc="-29" dirty="0">
                <a:latin typeface="Arial"/>
                <a:cs typeface="Arial"/>
              </a:rPr>
              <a:t> </a:t>
            </a:r>
            <a:r>
              <a:rPr sz="1071" spc="-10" dirty="0">
                <a:latin typeface="Arial"/>
                <a:cs typeface="Arial"/>
              </a:rPr>
              <a:t>R-</a:t>
            </a:r>
            <a:r>
              <a:rPr sz="1071" dirty="0">
                <a:latin typeface="Arial"/>
                <a:cs typeface="Arial"/>
              </a:rPr>
              <a:t>22,</a:t>
            </a:r>
            <a:r>
              <a:rPr sz="1071" spc="-29" dirty="0">
                <a:latin typeface="Arial"/>
                <a:cs typeface="Arial"/>
              </a:rPr>
              <a:t> </a:t>
            </a:r>
            <a:r>
              <a:rPr sz="1071" dirty="0">
                <a:latin typeface="Arial"/>
                <a:cs typeface="Arial"/>
              </a:rPr>
              <a:t>the</a:t>
            </a:r>
            <a:r>
              <a:rPr sz="1071" spc="-29" dirty="0">
                <a:latin typeface="Arial"/>
                <a:cs typeface="Arial"/>
              </a:rPr>
              <a:t> </a:t>
            </a:r>
            <a:r>
              <a:rPr sz="1071" spc="-10" dirty="0">
                <a:latin typeface="Arial"/>
                <a:cs typeface="Arial"/>
              </a:rPr>
              <a:t>technician</a:t>
            </a:r>
            <a:r>
              <a:rPr sz="1071" spc="-39" dirty="0">
                <a:latin typeface="Arial"/>
                <a:cs typeface="Arial"/>
              </a:rPr>
              <a:t> </a:t>
            </a:r>
            <a:r>
              <a:rPr sz="1071" dirty="0">
                <a:latin typeface="Arial"/>
                <a:cs typeface="Arial"/>
              </a:rPr>
              <a:t>must</a:t>
            </a:r>
            <a:r>
              <a:rPr sz="1071" spc="-29" dirty="0">
                <a:latin typeface="Arial"/>
                <a:cs typeface="Arial"/>
              </a:rPr>
              <a:t> </a:t>
            </a:r>
            <a:r>
              <a:rPr sz="1071" spc="-10" dirty="0">
                <a:latin typeface="Arial"/>
                <a:cs typeface="Arial"/>
              </a:rPr>
              <a:t>ensure </a:t>
            </a:r>
            <a:r>
              <a:rPr sz="1071" dirty="0">
                <a:latin typeface="Arial"/>
                <a:cs typeface="Arial"/>
              </a:rPr>
              <a:t>that</a:t>
            </a:r>
            <a:r>
              <a:rPr sz="1071" spc="-49" dirty="0">
                <a:latin typeface="Arial"/>
                <a:cs typeface="Arial"/>
              </a:rPr>
              <a:t> </a:t>
            </a:r>
            <a:r>
              <a:rPr sz="1071" dirty="0">
                <a:latin typeface="Arial"/>
                <a:cs typeface="Arial"/>
              </a:rPr>
              <a:t>only</a:t>
            </a:r>
            <a:r>
              <a:rPr sz="1071" spc="-39" dirty="0">
                <a:latin typeface="Arial"/>
                <a:cs typeface="Arial"/>
              </a:rPr>
              <a:t> </a:t>
            </a:r>
            <a:r>
              <a:rPr sz="1071" spc="-10" dirty="0">
                <a:latin typeface="Arial"/>
                <a:cs typeface="Arial"/>
              </a:rPr>
              <a:t>barrier</a:t>
            </a:r>
            <a:r>
              <a:rPr sz="1071" spc="-49" dirty="0">
                <a:latin typeface="Arial"/>
                <a:cs typeface="Arial"/>
              </a:rPr>
              <a:t> </a:t>
            </a:r>
            <a:r>
              <a:rPr sz="1071" dirty="0">
                <a:latin typeface="Arial"/>
                <a:cs typeface="Arial"/>
              </a:rPr>
              <a:t>hoses</a:t>
            </a:r>
            <a:r>
              <a:rPr sz="1071" spc="-39" dirty="0">
                <a:latin typeface="Arial"/>
                <a:cs typeface="Arial"/>
              </a:rPr>
              <a:t> </a:t>
            </a:r>
            <a:r>
              <a:rPr sz="1071" dirty="0">
                <a:latin typeface="Arial"/>
                <a:cs typeface="Arial"/>
              </a:rPr>
              <a:t>are</a:t>
            </a:r>
            <a:r>
              <a:rPr sz="1071" spc="-49" dirty="0">
                <a:latin typeface="Arial"/>
                <a:cs typeface="Arial"/>
              </a:rPr>
              <a:t> </a:t>
            </a:r>
            <a:r>
              <a:rPr sz="1071" dirty="0">
                <a:latin typeface="Arial"/>
                <a:cs typeface="Arial"/>
              </a:rPr>
              <a:t>used</a:t>
            </a:r>
            <a:r>
              <a:rPr sz="1071" spc="-44"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A/C</a:t>
            </a:r>
            <a:r>
              <a:rPr sz="1071" spc="-49" dirty="0">
                <a:latin typeface="Arial"/>
                <a:cs typeface="Arial"/>
              </a:rPr>
              <a:t> </a:t>
            </a:r>
            <a:r>
              <a:rPr sz="1071" dirty="0">
                <a:latin typeface="Arial"/>
                <a:cs typeface="Arial"/>
              </a:rPr>
              <a:t>system.</a:t>
            </a:r>
            <a:r>
              <a:rPr sz="1071" spc="-44" dirty="0">
                <a:latin typeface="Arial"/>
                <a:cs typeface="Arial"/>
              </a:rPr>
              <a:t> </a:t>
            </a:r>
            <a:r>
              <a:rPr sz="1071" spc="-10" dirty="0">
                <a:latin typeface="Arial"/>
                <a:cs typeface="Arial"/>
              </a:rPr>
              <a:t>Finally,</a:t>
            </a:r>
            <a:r>
              <a:rPr sz="1071" spc="-49" dirty="0">
                <a:latin typeface="Arial"/>
                <a:cs typeface="Arial"/>
              </a:rPr>
              <a:t> </a:t>
            </a:r>
            <a:r>
              <a:rPr sz="1071" dirty="0">
                <a:latin typeface="Arial"/>
                <a:cs typeface="Arial"/>
              </a:rPr>
              <a:t>if</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system</a:t>
            </a:r>
            <a:r>
              <a:rPr sz="1071" spc="-49" dirty="0">
                <a:latin typeface="Arial"/>
                <a:cs typeface="Arial"/>
              </a:rPr>
              <a:t> </a:t>
            </a:r>
            <a:r>
              <a:rPr sz="1071" spc="-10" dirty="0">
                <a:latin typeface="Arial"/>
                <a:cs typeface="Arial"/>
              </a:rPr>
              <a:t>includes</a:t>
            </a:r>
            <a:r>
              <a:rPr sz="1071" spc="-39" dirty="0">
                <a:latin typeface="Arial"/>
                <a:cs typeface="Arial"/>
              </a:rPr>
              <a:t> </a:t>
            </a:r>
            <a:r>
              <a:rPr sz="1071" dirty="0">
                <a:latin typeface="Arial"/>
                <a:cs typeface="Arial"/>
              </a:rPr>
              <a:t>a</a:t>
            </a:r>
            <a:r>
              <a:rPr sz="1071" spc="-49" dirty="0">
                <a:latin typeface="Arial"/>
                <a:cs typeface="Arial"/>
              </a:rPr>
              <a:t> </a:t>
            </a:r>
            <a:r>
              <a:rPr sz="1071" spc="-10" dirty="0">
                <a:latin typeface="Arial"/>
                <a:cs typeface="Arial"/>
              </a:rPr>
              <a:t>pressure</a:t>
            </a:r>
            <a:r>
              <a:rPr sz="1071" spc="-44" dirty="0">
                <a:latin typeface="Arial"/>
                <a:cs typeface="Arial"/>
              </a:rPr>
              <a:t> </a:t>
            </a:r>
            <a:r>
              <a:rPr sz="1071" spc="-10" dirty="0">
                <a:latin typeface="Arial"/>
                <a:cs typeface="Arial"/>
              </a:rPr>
              <a:t>relief </a:t>
            </a:r>
            <a:r>
              <a:rPr sz="1071" dirty="0">
                <a:latin typeface="Arial"/>
                <a:cs typeface="Arial"/>
              </a:rPr>
              <a:t>device,</a:t>
            </a:r>
            <a:r>
              <a:rPr sz="1071" spc="166" dirty="0">
                <a:latin typeface="Arial"/>
                <a:cs typeface="Arial"/>
              </a:rPr>
              <a:t> </a:t>
            </a:r>
            <a:r>
              <a:rPr sz="1071" dirty="0">
                <a:latin typeface="Arial"/>
                <a:cs typeface="Arial"/>
              </a:rPr>
              <a:t>the</a:t>
            </a:r>
            <a:r>
              <a:rPr sz="1071" spc="170" dirty="0">
                <a:latin typeface="Arial"/>
                <a:cs typeface="Arial"/>
              </a:rPr>
              <a:t> </a:t>
            </a:r>
            <a:r>
              <a:rPr sz="1071" dirty="0">
                <a:latin typeface="Arial"/>
                <a:cs typeface="Arial"/>
              </a:rPr>
              <a:t>technician</a:t>
            </a:r>
            <a:r>
              <a:rPr sz="1071" spc="161" dirty="0">
                <a:latin typeface="Arial"/>
                <a:cs typeface="Arial"/>
              </a:rPr>
              <a:t> </a:t>
            </a:r>
            <a:r>
              <a:rPr sz="1071" dirty="0">
                <a:latin typeface="Arial"/>
                <a:cs typeface="Arial"/>
              </a:rPr>
              <a:t>must</a:t>
            </a:r>
            <a:r>
              <a:rPr sz="1071" spc="170" dirty="0">
                <a:latin typeface="Arial"/>
                <a:cs typeface="Arial"/>
              </a:rPr>
              <a:t> </a:t>
            </a:r>
            <a:r>
              <a:rPr sz="1071" dirty="0">
                <a:latin typeface="Arial"/>
                <a:cs typeface="Arial"/>
              </a:rPr>
              <a:t>install</a:t>
            </a:r>
            <a:r>
              <a:rPr sz="1071" spc="161" dirty="0">
                <a:latin typeface="Arial"/>
                <a:cs typeface="Arial"/>
              </a:rPr>
              <a:t> </a:t>
            </a:r>
            <a:r>
              <a:rPr sz="1071" dirty="0">
                <a:latin typeface="Arial"/>
                <a:cs typeface="Arial"/>
              </a:rPr>
              <a:t>a</a:t>
            </a:r>
            <a:r>
              <a:rPr sz="1071" spc="170" dirty="0">
                <a:latin typeface="Arial"/>
                <a:cs typeface="Arial"/>
              </a:rPr>
              <a:t> </a:t>
            </a:r>
            <a:r>
              <a:rPr sz="1071" spc="-10" dirty="0">
                <a:latin typeface="Arial"/>
                <a:cs typeface="Arial"/>
              </a:rPr>
              <a:t>high-</a:t>
            </a:r>
            <a:r>
              <a:rPr sz="1071" dirty="0">
                <a:latin typeface="Arial"/>
                <a:cs typeface="Arial"/>
              </a:rPr>
              <a:t>pressure</a:t>
            </a:r>
            <a:r>
              <a:rPr sz="1071" spc="170" dirty="0">
                <a:latin typeface="Arial"/>
                <a:cs typeface="Arial"/>
              </a:rPr>
              <a:t> </a:t>
            </a:r>
            <a:r>
              <a:rPr sz="1071" dirty="0">
                <a:latin typeface="Arial"/>
                <a:cs typeface="Arial"/>
              </a:rPr>
              <a:t>compressor</a:t>
            </a:r>
            <a:r>
              <a:rPr sz="1071" spc="166" dirty="0">
                <a:latin typeface="Arial"/>
                <a:cs typeface="Arial"/>
              </a:rPr>
              <a:t> </a:t>
            </a:r>
            <a:r>
              <a:rPr sz="1071" dirty="0">
                <a:latin typeface="Arial"/>
                <a:cs typeface="Arial"/>
              </a:rPr>
              <a:t>shutoff</a:t>
            </a:r>
            <a:r>
              <a:rPr sz="1071" spc="170" dirty="0">
                <a:latin typeface="Arial"/>
                <a:cs typeface="Arial"/>
              </a:rPr>
              <a:t> </a:t>
            </a:r>
            <a:r>
              <a:rPr sz="1071" dirty="0">
                <a:latin typeface="Arial"/>
                <a:cs typeface="Arial"/>
              </a:rPr>
              <a:t>switch</a:t>
            </a:r>
            <a:r>
              <a:rPr sz="1071" spc="166" dirty="0">
                <a:latin typeface="Arial"/>
                <a:cs typeface="Arial"/>
              </a:rPr>
              <a:t> </a:t>
            </a:r>
            <a:r>
              <a:rPr sz="1071" dirty="0">
                <a:latin typeface="Arial"/>
                <a:cs typeface="Arial"/>
              </a:rPr>
              <a:t>to</a:t>
            </a:r>
            <a:r>
              <a:rPr sz="1071" spc="170" dirty="0">
                <a:latin typeface="Arial"/>
                <a:cs typeface="Arial"/>
              </a:rPr>
              <a:t> </a:t>
            </a:r>
            <a:r>
              <a:rPr sz="1071" dirty="0">
                <a:latin typeface="Arial"/>
                <a:cs typeface="Arial"/>
              </a:rPr>
              <a:t>prevent</a:t>
            </a:r>
            <a:r>
              <a:rPr sz="1071" spc="170" dirty="0">
                <a:latin typeface="Arial"/>
                <a:cs typeface="Arial"/>
              </a:rPr>
              <a:t> </a:t>
            </a:r>
            <a:r>
              <a:rPr sz="1071" spc="-24" dirty="0">
                <a:latin typeface="Arial"/>
                <a:cs typeface="Arial"/>
              </a:rPr>
              <a:t>the </a:t>
            </a:r>
            <a:r>
              <a:rPr sz="1071" dirty="0">
                <a:latin typeface="Arial"/>
                <a:cs typeface="Arial"/>
              </a:rPr>
              <a:t>compressor</a:t>
            </a:r>
            <a:r>
              <a:rPr sz="1071" spc="-58" dirty="0">
                <a:latin typeface="Arial"/>
                <a:cs typeface="Arial"/>
              </a:rPr>
              <a:t> </a:t>
            </a:r>
            <a:r>
              <a:rPr sz="1071" dirty="0">
                <a:latin typeface="Arial"/>
                <a:cs typeface="Arial"/>
              </a:rPr>
              <a:t>from</a:t>
            </a:r>
            <a:r>
              <a:rPr sz="1071" spc="-54" dirty="0">
                <a:latin typeface="Arial"/>
                <a:cs typeface="Arial"/>
              </a:rPr>
              <a:t> </a:t>
            </a:r>
            <a:r>
              <a:rPr sz="1071" spc="-10" dirty="0">
                <a:latin typeface="Arial"/>
                <a:cs typeface="Arial"/>
              </a:rPr>
              <a:t>increasing</a:t>
            </a:r>
            <a:r>
              <a:rPr sz="1071" spc="-49" dirty="0">
                <a:latin typeface="Arial"/>
                <a:cs typeface="Arial"/>
              </a:rPr>
              <a:t> </a:t>
            </a:r>
            <a:r>
              <a:rPr sz="1071" dirty="0">
                <a:latin typeface="Arial"/>
                <a:cs typeface="Arial"/>
              </a:rPr>
              <a:t>pressure</a:t>
            </a:r>
            <a:r>
              <a:rPr sz="1071" spc="-58" dirty="0">
                <a:latin typeface="Arial"/>
                <a:cs typeface="Arial"/>
              </a:rPr>
              <a:t> </a:t>
            </a:r>
            <a:r>
              <a:rPr sz="1071" dirty="0">
                <a:latin typeface="Arial"/>
                <a:cs typeface="Arial"/>
              </a:rPr>
              <a:t>until</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refrigerant</a:t>
            </a:r>
            <a:r>
              <a:rPr sz="1071" spc="-49" dirty="0">
                <a:latin typeface="Arial"/>
                <a:cs typeface="Arial"/>
              </a:rPr>
              <a:t> </a:t>
            </a:r>
            <a:r>
              <a:rPr sz="1071" dirty="0">
                <a:latin typeface="Arial"/>
                <a:cs typeface="Arial"/>
              </a:rPr>
              <a:t>is</a:t>
            </a:r>
            <a:r>
              <a:rPr sz="1071" spc="-49" dirty="0">
                <a:latin typeface="Arial"/>
                <a:cs typeface="Arial"/>
              </a:rPr>
              <a:t> </a:t>
            </a:r>
            <a:r>
              <a:rPr sz="1071" dirty="0">
                <a:latin typeface="Arial"/>
                <a:cs typeface="Arial"/>
              </a:rPr>
              <a:t>vented.</a:t>
            </a:r>
            <a:r>
              <a:rPr sz="1071" spc="-54" dirty="0">
                <a:latin typeface="Arial"/>
                <a:cs typeface="Arial"/>
              </a:rPr>
              <a:t> </a:t>
            </a:r>
            <a:r>
              <a:rPr sz="1071" dirty="0">
                <a:latin typeface="Arial"/>
                <a:cs typeface="Arial"/>
              </a:rPr>
              <a:t>Much</a:t>
            </a:r>
            <a:r>
              <a:rPr sz="1071" spc="-58" dirty="0">
                <a:latin typeface="Arial"/>
                <a:cs typeface="Arial"/>
              </a:rPr>
              <a:t> </a:t>
            </a:r>
            <a:r>
              <a:rPr sz="1071" dirty="0">
                <a:latin typeface="Arial"/>
                <a:cs typeface="Arial"/>
              </a:rPr>
              <a:t>more</a:t>
            </a:r>
            <a:r>
              <a:rPr sz="1071" spc="-49" dirty="0">
                <a:latin typeface="Arial"/>
                <a:cs typeface="Arial"/>
              </a:rPr>
              <a:t> </a:t>
            </a:r>
            <a:r>
              <a:rPr sz="1071" dirty="0">
                <a:latin typeface="Arial"/>
                <a:cs typeface="Arial"/>
              </a:rPr>
              <a:t>information</a:t>
            </a:r>
            <a:r>
              <a:rPr sz="1071" spc="-44" dirty="0">
                <a:latin typeface="Arial"/>
                <a:cs typeface="Arial"/>
              </a:rPr>
              <a:t> </a:t>
            </a:r>
            <a:r>
              <a:rPr sz="1071" spc="-10" dirty="0">
                <a:latin typeface="Arial"/>
                <a:cs typeface="Arial"/>
              </a:rPr>
              <a:t>about </a:t>
            </a:r>
            <a:r>
              <a:rPr sz="1071" dirty="0">
                <a:latin typeface="Arial"/>
                <a:cs typeface="Arial"/>
              </a:rPr>
              <a:t>the</a:t>
            </a:r>
            <a:r>
              <a:rPr sz="1071" spc="-5" dirty="0">
                <a:latin typeface="Arial"/>
                <a:cs typeface="Arial"/>
              </a:rPr>
              <a:t> </a:t>
            </a:r>
            <a:r>
              <a:rPr sz="1071" dirty="0">
                <a:latin typeface="Arial"/>
                <a:cs typeface="Arial"/>
              </a:rPr>
              <a:t>SNAP</a:t>
            </a:r>
            <a:r>
              <a:rPr sz="1071" spc="-5" dirty="0">
                <a:latin typeface="Arial"/>
                <a:cs typeface="Arial"/>
              </a:rPr>
              <a:t> </a:t>
            </a:r>
            <a:r>
              <a:rPr sz="1071" dirty="0">
                <a:latin typeface="Arial"/>
                <a:cs typeface="Arial"/>
              </a:rPr>
              <a:t>program and</a:t>
            </a:r>
            <a:r>
              <a:rPr sz="1071" spc="-5" dirty="0">
                <a:latin typeface="Arial"/>
                <a:cs typeface="Arial"/>
              </a:rPr>
              <a:t> </a:t>
            </a:r>
            <a:r>
              <a:rPr sz="1071" dirty="0">
                <a:latin typeface="Arial"/>
                <a:cs typeface="Arial"/>
              </a:rPr>
              <a:t>about</a:t>
            </a:r>
            <a:r>
              <a:rPr sz="1071" spc="-5" dirty="0">
                <a:latin typeface="Arial"/>
                <a:cs typeface="Arial"/>
              </a:rPr>
              <a:t> </a:t>
            </a:r>
            <a:r>
              <a:rPr sz="1071" dirty="0">
                <a:latin typeface="Arial"/>
                <a:cs typeface="Arial"/>
              </a:rPr>
              <a:t>retrofitting procedures is available in a fact sheet</a:t>
            </a:r>
            <a:r>
              <a:rPr sz="1071" spc="-5" dirty="0">
                <a:latin typeface="Arial"/>
                <a:cs typeface="Arial"/>
              </a:rPr>
              <a:t> </a:t>
            </a:r>
            <a:r>
              <a:rPr sz="1071" dirty="0">
                <a:latin typeface="Arial"/>
                <a:cs typeface="Arial"/>
              </a:rPr>
              <a:t>called </a:t>
            </a:r>
            <a:r>
              <a:rPr sz="1071" spc="-10" dirty="0">
                <a:latin typeface="Arial"/>
                <a:cs typeface="Arial"/>
              </a:rPr>
              <a:t>Choosing </a:t>
            </a:r>
            <a:r>
              <a:rPr sz="1071" dirty="0">
                <a:latin typeface="Arial"/>
                <a:cs typeface="Arial"/>
              </a:rPr>
              <a:t>and</a:t>
            </a:r>
            <a:r>
              <a:rPr sz="1071" spc="-39" dirty="0">
                <a:latin typeface="Arial"/>
                <a:cs typeface="Arial"/>
              </a:rPr>
              <a:t> </a:t>
            </a:r>
            <a:r>
              <a:rPr sz="1071" dirty="0">
                <a:latin typeface="Arial"/>
                <a:cs typeface="Arial"/>
              </a:rPr>
              <a:t>Using</a:t>
            </a:r>
            <a:r>
              <a:rPr sz="1071" spc="-39" dirty="0">
                <a:latin typeface="Arial"/>
                <a:cs typeface="Arial"/>
              </a:rPr>
              <a:t> </a:t>
            </a:r>
            <a:r>
              <a:rPr sz="1071" dirty="0">
                <a:latin typeface="Arial"/>
                <a:cs typeface="Arial"/>
              </a:rPr>
              <a:t>Alternative</a:t>
            </a:r>
            <a:r>
              <a:rPr sz="1071" spc="-34" dirty="0">
                <a:latin typeface="Arial"/>
                <a:cs typeface="Arial"/>
              </a:rPr>
              <a:t> </a:t>
            </a:r>
            <a:r>
              <a:rPr sz="1071" dirty="0">
                <a:latin typeface="Arial"/>
                <a:cs typeface="Arial"/>
              </a:rPr>
              <a:t>Refrigerants</a:t>
            </a:r>
            <a:r>
              <a:rPr sz="1071" spc="-34" dirty="0">
                <a:latin typeface="Arial"/>
                <a:cs typeface="Arial"/>
              </a:rPr>
              <a:t> </a:t>
            </a:r>
            <a:r>
              <a:rPr sz="1071" dirty="0">
                <a:latin typeface="Arial"/>
                <a:cs typeface="Arial"/>
              </a:rPr>
              <a:t>(EPA</a:t>
            </a:r>
            <a:r>
              <a:rPr sz="1071" spc="-34" dirty="0">
                <a:latin typeface="Arial"/>
                <a:cs typeface="Arial"/>
              </a:rPr>
              <a:t> </a:t>
            </a:r>
            <a:r>
              <a:rPr sz="1071" spc="-10" dirty="0">
                <a:latin typeface="Arial"/>
                <a:cs typeface="Arial"/>
              </a:rPr>
              <a:t>website).</a:t>
            </a:r>
            <a:endParaRPr sz="1071" dirty="0">
              <a:latin typeface="Arial"/>
              <a:cs typeface="Arial"/>
            </a:endParaRPr>
          </a:p>
          <a:p>
            <a:pPr marL="12369" algn="just">
              <a:spcBef>
                <a:spcPts val="1149"/>
              </a:spcBef>
            </a:pPr>
            <a:r>
              <a:rPr sz="1071" b="1" dirty="0">
                <a:latin typeface="Arial"/>
                <a:cs typeface="Arial"/>
              </a:rPr>
              <a:t>5.5.10.</a:t>
            </a:r>
            <a:r>
              <a:rPr sz="1071" b="1" spc="-73" dirty="0">
                <a:latin typeface="Arial"/>
                <a:cs typeface="Arial"/>
              </a:rPr>
              <a:t> </a:t>
            </a:r>
            <a:r>
              <a:rPr sz="1071" b="1" dirty="0">
                <a:latin typeface="Arial"/>
                <a:cs typeface="Arial"/>
              </a:rPr>
              <a:t>EPA</a:t>
            </a:r>
            <a:r>
              <a:rPr sz="1071" b="1" spc="-58" dirty="0">
                <a:latin typeface="Arial"/>
                <a:cs typeface="Arial"/>
              </a:rPr>
              <a:t> </a:t>
            </a:r>
            <a:r>
              <a:rPr sz="1071" b="1" dirty="0">
                <a:latin typeface="Arial"/>
                <a:cs typeface="Arial"/>
              </a:rPr>
              <a:t>Latest</a:t>
            </a:r>
            <a:r>
              <a:rPr sz="1071" b="1" spc="-24" dirty="0">
                <a:latin typeface="Arial"/>
                <a:cs typeface="Arial"/>
              </a:rPr>
              <a:t> </a:t>
            </a:r>
            <a:r>
              <a:rPr sz="1071" b="1" dirty="0">
                <a:latin typeface="Arial"/>
                <a:cs typeface="Arial"/>
              </a:rPr>
              <a:t>Update</a:t>
            </a:r>
            <a:r>
              <a:rPr sz="1071" b="1" spc="-29" dirty="0">
                <a:latin typeface="Arial"/>
                <a:cs typeface="Arial"/>
              </a:rPr>
              <a:t> </a:t>
            </a:r>
            <a:r>
              <a:rPr sz="1071" b="1" dirty="0">
                <a:latin typeface="Arial"/>
                <a:cs typeface="Arial"/>
              </a:rPr>
              <a:t>on</a:t>
            </a:r>
            <a:r>
              <a:rPr sz="1071" b="1" spc="-29" dirty="0">
                <a:latin typeface="Arial"/>
                <a:cs typeface="Arial"/>
              </a:rPr>
              <a:t> </a:t>
            </a:r>
            <a:r>
              <a:rPr sz="1071" b="1" dirty="0">
                <a:latin typeface="Arial"/>
                <a:cs typeface="Arial"/>
              </a:rPr>
              <a:t>Venting</a:t>
            </a:r>
            <a:r>
              <a:rPr sz="1071" b="1" spc="-29" dirty="0">
                <a:latin typeface="Arial"/>
                <a:cs typeface="Arial"/>
              </a:rPr>
              <a:t> </a:t>
            </a:r>
            <a:r>
              <a:rPr sz="1071" b="1" dirty="0">
                <a:latin typeface="Arial"/>
                <a:cs typeface="Arial"/>
              </a:rPr>
              <a:t>and</a:t>
            </a:r>
            <a:r>
              <a:rPr sz="1071" b="1" spc="-29" dirty="0">
                <a:latin typeface="Arial"/>
                <a:cs typeface="Arial"/>
              </a:rPr>
              <a:t> </a:t>
            </a:r>
            <a:r>
              <a:rPr sz="1071" b="1" dirty="0">
                <a:latin typeface="Arial"/>
                <a:cs typeface="Arial"/>
              </a:rPr>
              <a:t>Recovery</a:t>
            </a:r>
            <a:r>
              <a:rPr sz="1071" b="1" spc="-29" dirty="0">
                <a:latin typeface="Arial"/>
                <a:cs typeface="Arial"/>
              </a:rPr>
              <a:t> </a:t>
            </a:r>
            <a:r>
              <a:rPr sz="1071" b="1" dirty="0">
                <a:latin typeface="Arial"/>
                <a:cs typeface="Arial"/>
              </a:rPr>
              <a:t>rules</a:t>
            </a:r>
            <a:r>
              <a:rPr sz="1071" b="1" spc="-29" dirty="0">
                <a:latin typeface="Arial"/>
                <a:cs typeface="Arial"/>
              </a:rPr>
              <a:t> </a:t>
            </a:r>
            <a:r>
              <a:rPr sz="1071" b="1" dirty="0">
                <a:latin typeface="Arial"/>
                <a:cs typeface="Arial"/>
              </a:rPr>
              <a:t>(March</a:t>
            </a:r>
            <a:r>
              <a:rPr sz="1071" b="1" spc="-29" dirty="0">
                <a:latin typeface="Arial"/>
                <a:cs typeface="Arial"/>
              </a:rPr>
              <a:t> </a:t>
            </a:r>
            <a:r>
              <a:rPr sz="1071" b="1" spc="-10" dirty="0">
                <a:latin typeface="Arial"/>
                <a:cs typeface="Arial"/>
              </a:rPr>
              <a:t>2020)</a:t>
            </a:r>
            <a:endParaRPr sz="1071" dirty="0">
              <a:latin typeface="Arial"/>
              <a:cs typeface="Arial"/>
            </a:endParaRPr>
          </a:p>
          <a:p>
            <a:pPr marL="12369" marR="5566" algn="just">
              <a:lnSpc>
                <a:spcPct val="143700"/>
              </a:lnSpc>
              <a:spcBef>
                <a:spcPts val="589"/>
              </a:spcBef>
            </a:pPr>
            <a:r>
              <a:rPr sz="1071" dirty="0">
                <a:latin typeface="Arial"/>
                <a:cs typeface="Arial"/>
              </a:rPr>
              <a:t>The</a:t>
            </a:r>
            <a:r>
              <a:rPr sz="1071" spc="214" dirty="0">
                <a:latin typeface="Arial"/>
                <a:cs typeface="Arial"/>
              </a:rPr>
              <a:t> </a:t>
            </a:r>
            <a:r>
              <a:rPr sz="1071" dirty="0">
                <a:latin typeface="Arial"/>
                <a:cs typeface="Arial"/>
              </a:rPr>
              <a:t>EPA</a:t>
            </a:r>
            <a:r>
              <a:rPr sz="1071" spc="214" dirty="0">
                <a:latin typeface="Arial"/>
                <a:cs typeface="Arial"/>
              </a:rPr>
              <a:t> </a:t>
            </a:r>
            <a:r>
              <a:rPr sz="1071" dirty="0">
                <a:latin typeface="Arial"/>
                <a:cs typeface="Arial"/>
              </a:rPr>
              <a:t>published</a:t>
            </a:r>
            <a:r>
              <a:rPr sz="1071" spc="214" dirty="0">
                <a:latin typeface="Arial"/>
                <a:cs typeface="Arial"/>
              </a:rPr>
              <a:t> </a:t>
            </a:r>
            <a:r>
              <a:rPr sz="1071" dirty="0">
                <a:latin typeface="Arial"/>
                <a:cs typeface="Arial"/>
              </a:rPr>
              <a:t>a</a:t>
            </a:r>
            <a:r>
              <a:rPr sz="1071" spc="209" dirty="0">
                <a:latin typeface="Arial"/>
                <a:cs typeface="Arial"/>
              </a:rPr>
              <a:t> </a:t>
            </a:r>
            <a:r>
              <a:rPr sz="1071" dirty="0">
                <a:latin typeface="Arial"/>
                <a:cs typeface="Arial"/>
              </a:rPr>
              <a:t>new</a:t>
            </a:r>
            <a:r>
              <a:rPr sz="1071" spc="214" dirty="0">
                <a:latin typeface="Arial"/>
                <a:cs typeface="Arial"/>
              </a:rPr>
              <a:t> </a:t>
            </a:r>
            <a:r>
              <a:rPr sz="1071" dirty="0">
                <a:latin typeface="Arial"/>
                <a:cs typeface="Arial"/>
              </a:rPr>
              <a:t>rule</a:t>
            </a:r>
            <a:r>
              <a:rPr sz="1071" spc="214" dirty="0">
                <a:latin typeface="Arial"/>
                <a:cs typeface="Arial"/>
              </a:rPr>
              <a:t> </a:t>
            </a:r>
            <a:r>
              <a:rPr sz="1071" dirty="0">
                <a:latin typeface="Arial"/>
                <a:cs typeface="Arial"/>
              </a:rPr>
              <a:t>revising</a:t>
            </a:r>
            <a:r>
              <a:rPr sz="1071" spc="214" dirty="0">
                <a:latin typeface="Arial"/>
                <a:cs typeface="Arial"/>
              </a:rPr>
              <a:t> </a:t>
            </a:r>
            <a:r>
              <a:rPr sz="1071" dirty="0">
                <a:latin typeface="Arial"/>
                <a:cs typeface="Arial"/>
              </a:rPr>
              <a:t>its</a:t>
            </a:r>
            <a:r>
              <a:rPr sz="1071" spc="209" dirty="0">
                <a:latin typeface="Arial"/>
                <a:cs typeface="Arial"/>
              </a:rPr>
              <a:t> </a:t>
            </a:r>
            <a:r>
              <a:rPr sz="1071" dirty="0">
                <a:latin typeface="Arial"/>
                <a:cs typeface="Arial"/>
              </a:rPr>
              <a:t>previous</a:t>
            </a:r>
            <a:r>
              <a:rPr sz="1071" spc="214" dirty="0">
                <a:latin typeface="Arial"/>
                <a:cs typeface="Arial"/>
              </a:rPr>
              <a:t> </a:t>
            </a:r>
            <a:r>
              <a:rPr sz="1071" dirty="0">
                <a:latin typeface="Arial"/>
                <a:cs typeface="Arial"/>
              </a:rPr>
              <a:t>rules</a:t>
            </a:r>
            <a:r>
              <a:rPr sz="1071" spc="214" dirty="0">
                <a:latin typeface="Arial"/>
                <a:cs typeface="Arial"/>
              </a:rPr>
              <a:t> </a:t>
            </a:r>
            <a:r>
              <a:rPr sz="1071" dirty="0">
                <a:latin typeface="Arial"/>
                <a:cs typeface="Arial"/>
              </a:rPr>
              <a:t>that</a:t>
            </a:r>
            <a:r>
              <a:rPr sz="1071" spc="214" dirty="0">
                <a:latin typeface="Arial"/>
                <a:cs typeface="Arial"/>
              </a:rPr>
              <a:t> </a:t>
            </a:r>
            <a:r>
              <a:rPr sz="1071" dirty="0">
                <a:latin typeface="Arial"/>
                <a:cs typeface="Arial"/>
              </a:rPr>
              <a:t>prohibited</a:t>
            </a:r>
            <a:r>
              <a:rPr sz="1071" spc="214" dirty="0">
                <a:latin typeface="Arial"/>
                <a:cs typeface="Arial"/>
              </a:rPr>
              <a:t> </a:t>
            </a:r>
            <a:r>
              <a:rPr sz="1071" dirty="0">
                <a:latin typeface="Arial"/>
                <a:cs typeface="Arial"/>
              </a:rPr>
              <a:t>the</a:t>
            </a:r>
            <a:r>
              <a:rPr sz="1071" spc="209" dirty="0">
                <a:latin typeface="Arial"/>
                <a:cs typeface="Arial"/>
              </a:rPr>
              <a:t> </a:t>
            </a:r>
            <a:r>
              <a:rPr sz="1071" dirty="0">
                <a:latin typeface="Arial"/>
                <a:cs typeface="Arial"/>
              </a:rPr>
              <a:t>venting</a:t>
            </a:r>
            <a:r>
              <a:rPr sz="1071" spc="219" dirty="0">
                <a:latin typeface="Arial"/>
                <a:cs typeface="Arial"/>
              </a:rPr>
              <a:t> </a:t>
            </a:r>
            <a:r>
              <a:rPr sz="1071" dirty="0">
                <a:latin typeface="Arial"/>
                <a:cs typeface="Arial"/>
              </a:rPr>
              <a:t>of</a:t>
            </a:r>
            <a:r>
              <a:rPr sz="1071" spc="214" dirty="0">
                <a:latin typeface="Arial"/>
                <a:cs typeface="Arial"/>
              </a:rPr>
              <a:t> </a:t>
            </a:r>
            <a:r>
              <a:rPr sz="1071" spc="-24" dirty="0">
                <a:latin typeface="Arial"/>
                <a:cs typeface="Arial"/>
              </a:rPr>
              <a:t>all </a:t>
            </a:r>
            <a:r>
              <a:rPr sz="1071" dirty="0">
                <a:latin typeface="Arial"/>
                <a:cs typeface="Arial"/>
              </a:rPr>
              <a:t>refrigerants</a:t>
            </a:r>
            <a:r>
              <a:rPr sz="1071" spc="111" dirty="0">
                <a:latin typeface="Arial"/>
                <a:cs typeface="Arial"/>
              </a:rPr>
              <a:t> </a:t>
            </a:r>
            <a:r>
              <a:rPr sz="1071" dirty="0">
                <a:latin typeface="Arial"/>
                <a:cs typeface="Arial"/>
              </a:rPr>
              <a:t>into</a:t>
            </a:r>
            <a:r>
              <a:rPr sz="1071" spc="111" dirty="0">
                <a:latin typeface="Arial"/>
                <a:cs typeface="Arial"/>
              </a:rPr>
              <a:t> </a:t>
            </a:r>
            <a:r>
              <a:rPr sz="1071" dirty="0">
                <a:latin typeface="Arial"/>
                <a:cs typeface="Arial"/>
              </a:rPr>
              <a:t>the</a:t>
            </a:r>
            <a:r>
              <a:rPr sz="1071" spc="117" dirty="0">
                <a:latin typeface="Arial"/>
                <a:cs typeface="Arial"/>
              </a:rPr>
              <a:t> </a:t>
            </a:r>
            <a:r>
              <a:rPr sz="1071" dirty="0">
                <a:latin typeface="Arial"/>
                <a:cs typeface="Arial"/>
              </a:rPr>
              <a:t>air</a:t>
            </a:r>
            <a:r>
              <a:rPr sz="1071" spc="107" dirty="0">
                <a:latin typeface="Arial"/>
                <a:cs typeface="Arial"/>
              </a:rPr>
              <a:t> </a:t>
            </a:r>
            <a:r>
              <a:rPr sz="1071" dirty="0">
                <a:latin typeface="Arial"/>
                <a:cs typeface="Arial"/>
              </a:rPr>
              <a:t>when</a:t>
            </a:r>
            <a:r>
              <a:rPr sz="1071" spc="117" dirty="0">
                <a:latin typeface="Arial"/>
                <a:cs typeface="Arial"/>
              </a:rPr>
              <a:t> </a:t>
            </a:r>
            <a:r>
              <a:rPr sz="1071" dirty="0">
                <a:latin typeface="Arial"/>
                <a:cs typeface="Arial"/>
              </a:rPr>
              <a:t>servicing</a:t>
            </a:r>
            <a:r>
              <a:rPr sz="1071" spc="111" dirty="0">
                <a:latin typeface="Arial"/>
                <a:cs typeface="Arial"/>
              </a:rPr>
              <a:t> </a:t>
            </a:r>
            <a:r>
              <a:rPr sz="1071" dirty="0">
                <a:latin typeface="Arial"/>
                <a:cs typeface="Arial"/>
              </a:rPr>
              <a:t>a</a:t>
            </a:r>
            <a:r>
              <a:rPr sz="1071" spc="117" dirty="0">
                <a:latin typeface="Arial"/>
                <a:cs typeface="Arial"/>
              </a:rPr>
              <a:t> </a:t>
            </a:r>
            <a:r>
              <a:rPr sz="1071" dirty="0">
                <a:latin typeface="Arial"/>
                <a:cs typeface="Arial"/>
              </a:rPr>
              <a:t>vehicle,</a:t>
            </a:r>
            <a:r>
              <a:rPr sz="1071" spc="111" dirty="0">
                <a:latin typeface="Arial"/>
                <a:cs typeface="Arial"/>
              </a:rPr>
              <a:t> </a:t>
            </a:r>
            <a:r>
              <a:rPr sz="1071" dirty="0">
                <a:latin typeface="Arial"/>
                <a:cs typeface="Arial"/>
              </a:rPr>
              <a:t>whether</a:t>
            </a:r>
            <a:r>
              <a:rPr sz="1071" spc="111" dirty="0">
                <a:latin typeface="Arial"/>
                <a:cs typeface="Arial"/>
              </a:rPr>
              <a:t> </a:t>
            </a:r>
            <a:r>
              <a:rPr sz="1071" dirty="0">
                <a:latin typeface="Arial"/>
                <a:cs typeface="Arial"/>
              </a:rPr>
              <a:t>or</a:t>
            </a:r>
            <a:r>
              <a:rPr sz="1071" spc="111" dirty="0">
                <a:latin typeface="Arial"/>
                <a:cs typeface="Arial"/>
              </a:rPr>
              <a:t> </a:t>
            </a:r>
            <a:r>
              <a:rPr sz="1071" dirty="0">
                <a:latin typeface="Arial"/>
                <a:cs typeface="Arial"/>
              </a:rPr>
              <a:t>not</a:t>
            </a:r>
            <a:r>
              <a:rPr sz="1071" spc="117" dirty="0">
                <a:latin typeface="Arial"/>
                <a:cs typeface="Arial"/>
              </a:rPr>
              <a:t> </a:t>
            </a:r>
            <a:r>
              <a:rPr sz="1071" dirty="0">
                <a:latin typeface="Arial"/>
                <a:cs typeface="Arial"/>
              </a:rPr>
              <a:t>they</a:t>
            </a:r>
            <a:r>
              <a:rPr sz="1071" spc="102" dirty="0">
                <a:latin typeface="Arial"/>
                <a:cs typeface="Arial"/>
              </a:rPr>
              <a:t> </a:t>
            </a:r>
            <a:r>
              <a:rPr sz="1071" dirty="0">
                <a:latin typeface="Arial"/>
                <a:cs typeface="Arial"/>
              </a:rPr>
              <a:t>contain</a:t>
            </a:r>
            <a:r>
              <a:rPr sz="1071" spc="117" dirty="0">
                <a:latin typeface="Arial"/>
                <a:cs typeface="Arial"/>
              </a:rPr>
              <a:t> </a:t>
            </a:r>
            <a:r>
              <a:rPr sz="1071" dirty="0">
                <a:latin typeface="Arial"/>
                <a:cs typeface="Arial"/>
              </a:rPr>
              <a:t>CFCs</a:t>
            </a:r>
            <a:r>
              <a:rPr sz="1071" spc="117" dirty="0">
                <a:latin typeface="Arial"/>
                <a:cs typeface="Arial"/>
              </a:rPr>
              <a:t> </a:t>
            </a:r>
            <a:r>
              <a:rPr sz="1071" dirty="0">
                <a:latin typeface="Arial"/>
                <a:cs typeface="Arial"/>
              </a:rPr>
              <a:t>or</a:t>
            </a:r>
            <a:r>
              <a:rPr sz="1071" spc="111" dirty="0">
                <a:latin typeface="Arial"/>
                <a:cs typeface="Arial"/>
              </a:rPr>
              <a:t> </a:t>
            </a:r>
            <a:r>
              <a:rPr sz="1071" spc="-10" dirty="0">
                <a:latin typeface="Arial"/>
                <a:cs typeface="Arial"/>
              </a:rPr>
              <a:t>global </a:t>
            </a:r>
            <a:r>
              <a:rPr sz="1071" dirty="0">
                <a:latin typeface="Arial"/>
                <a:cs typeface="Arial"/>
              </a:rPr>
              <a:t>warming</a:t>
            </a:r>
            <a:r>
              <a:rPr sz="1071" spc="-24" dirty="0">
                <a:latin typeface="Arial"/>
                <a:cs typeface="Arial"/>
              </a:rPr>
              <a:t> </a:t>
            </a:r>
            <a:r>
              <a:rPr sz="1071" dirty="0">
                <a:latin typeface="Arial"/>
                <a:cs typeface="Arial"/>
              </a:rPr>
              <a:t>gases.</a:t>
            </a:r>
            <a:r>
              <a:rPr sz="1071" spc="-24" dirty="0">
                <a:latin typeface="Arial"/>
                <a:cs typeface="Arial"/>
              </a:rPr>
              <a:t> </a:t>
            </a:r>
            <a:r>
              <a:rPr sz="1071" spc="-10" dirty="0">
                <a:latin typeface="Arial"/>
                <a:cs typeface="Arial"/>
              </a:rPr>
              <a:t>R-</a:t>
            </a:r>
            <a:r>
              <a:rPr sz="1071" dirty="0">
                <a:latin typeface="Arial"/>
                <a:cs typeface="Arial"/>
              </a:rPr>
              <a:t>12</a:t>
            </a:r>
            <a:r>
              <a:rPr sz="1071" spc="-24" dirty="0">
                <a:latin typeface="Arial"/>
                <a:cs typeface="Arial"/>
              </a:rPr>
              <a:t> </a:t>
            </a:r>
            <a:r>
              <a:rPr sz="1071" dirty="0">
                <a:latin typeface="Arial"/>
                <a:cs typeface="Arial"/>
              </a:rPr>
              <a:t>still</a:t>
            </a:r>
            <a:r>
              <a:rPr sz="1071" spc="-24" dirty="0">
                <a:latin typeface="Arial"/>
                <a:cs typeface="Arial"/>
              </a:rPr>
              <a:t> </a:t>
            </a:r>
            <a:r>
              <a:rPr sz="1071" dirty="0">
                <a:latin typeface="Arial"/>
                <a:cs typeface="Arial"/>
              </a:rPr>
              <a:t>should</a:t>
            </a:r>
            <a:r>
              <a:rPr sz="1071" spc="-19" dirty="0">
                <a:latin typeface="Arial"/>
                <a:cs typeface="Arial"/>
              </a:rPr>
              <a:t> </a:t>
            </a:r>
            <a:r>
              <a:rPr sz="1071" dirty="0">
                <a:latin typeface="Arial"/>
                <a:cs typeface="Arial"/>
              </a:rPr>
              <a:t>NOT</a:t>
            </a:r>
            <a:r>
              <a:rPr sz="1071" spc="-24"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vented</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should</a:t>
            </a:r>
            <a:r>
              <a:rPr sz="1071" spc="-29"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recovered,</a:t>
            </a:r>
            <a:r>
              <a:rPr sz="1071" spc="-24" dirty="0">
                <a:latin typeface="Arial"/>
                <a:cs typeface="Arial"/>
              </a:rPr>
              <a:t> </a:t>
            </a:r>
            <a:r>
              <a:rPr sz="1071" dirty="0">
                <a:latin typeface="Arial"/>
                <a:cs typeface="Arial"/>
              </a:rPr>
              <a:t>but</a:t>
            </a:r>
            <a:r>
              <a:rPr sz="1071" spc="-19" dirty="0">
                <a:latin typeface="Arial"/>
                <a:cs typeface="Arial"/>
              </a:rPr>
              <a:t> </a:t>
            </a:r>
            <a:r>
              <a:rPr sz="1071" dirty="0">
                <a:latin typeface="Arial"/>
                <a:cs typeface="Arial"/>
              </a:rPr>
              <a:t>now</a:t>
            </a:r>
            <a:r>
              <a:rPr sz="1071" spc="-29" dirty="0">
                <a:latin typeface="Arial"/>
                <a:cs typeface="Arial"/>
              </a:rPr>
              <a:t> </a:t>
            </a:r>
            <a:r>
              <a:rPr sz="1071" dirty="0">
                <a:latin typeface="Arial"/>
                <a:cs typeface="Arial"/>
              </a:rPr>
              <a:t>apparently</a:t>
            </a:r>
            <a:r>
              <a:rPr sz="1071" spc="-24" dirty="0">
                <a:latin typeface="Arial"/>
                <a:cs typeface="Arial"/>
              </a:rPr>
              <a:t> it </a:t>
            </a:r>
            <a:r>
              <a:rPr sz="1071" dirty="0">
                <a:latin typeface="Arial"/>
                <a:cs typeface="Arial"/>
              </a:rPr>
              <a:t>is</a:t>
            </a:r>
            <a:r>
              <a:rPr sz="1071" spc="-24" dirty="0">
                <a:latin typeface="Arial"/>
                <a:cs typeface="Arial"/>
              </a:rPr>
              <a:t> </a:t>
            </a:r>
            <a:r>
              <a:rPr sz="1071" dirty="0">
                <a:latin typeface="Arial"/>
                <a:cs typeface="Arial"/>
              </a:rPr>
              <a:t>okay</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vent</a:t>
            </a:r>
            <a:r>
              <a:rPr sz="1071" spc="-19" dirty="0">
                <a:latin typeface="Arial"/>
                <a:cs typeface="Arial"/>
              </a:rPr>
              <a:t> </a:t>
            </a:r>
            <a:r>
              <a:rPr sz="1071" spc="-10" dirty="0">
                <a:latin typeface="Arial"/>
                <a:cs typeface="Arial"/>
              </a:rPr>
              <a:t>R-</a:t>
            </a:r>
            <a:r>
              <a:rPr sz="1071" dirty="0">
                <a:latin typeface="Arial"/>
                <a:cs typeface="Arial"/>
              </a:rPr>
              <a:t>134a</a:t>
            </a:r>
            <a:r>
              <a:rPr sz="1071" spc="-24" dirty="0">
                <a:latin typeface="Arial"/>
                <a:cs typeface="Arial"/>
              </a:rPr>
              <a:t> </a:t>
            </a:r>
            <a:r>
              <a:rPr sz="1071" dirty="0">
                <a:latin typeface="Arial"/>
                <a:cs typeface="Arial"/>
              </a:rPr>
              <a:t>and</a:t>
            </a:r>
            <a:r>
              <a:rPr sz="1071" spc="-19" dirty="0">
                <a:latin typeface="Arial"/>
                <a:cs typeface="Arial"/>
              </a:rPr>
              <a:t> </a:t>
            </a:r>
            <a:r>
              <a:rPr sz="1071" spc="-10" dirty="0">
                <a:latin typeface="Arial"/>
                <a:cs typeface="Arial"/>
              </a:rPr>
              <a:t>R-</a:t>
            </a:r>
            <a:r>
              <a:rPr sz="1071" dirty="0">
                <a:latin typeface="Arial"/>
                <a:cs typeface="Arial"/>
              </a:rPr>
              <a:t>1234yf</a:t>
            </a:r>
            <a:r>
              <a:rPr sz="1071" spc="-24" dirty="0">
                <a:latin typeface="Arial"/>
                <a:cs typeface="Arial"/>
              </a:rPr>
              <a:t> </a:t>
            </a:r>
            <a:r>
              <a:rPr sz="1071" dirty="0">
                <a:latin typeface="Arial"/>
                <a:cs typeface="Arial"/>
              </a:rPr>
              <a:t>during</a:t>
            </a:r>
            <a:r>
              <a:rPr sz="1071" spc="-19" dirty="0">
                <a:latin typeface="Arial"/>
                <a:cs typeface="Arial"/>
              </a:rPr>
              <a:t> </a:t>
            </a:r>
            <a:r>
              <a:rPr sz="1071" dirty="0">
                <a:latin typeface="Arial"/>
                <a:cs typeface="Arial"/>
              </a:rPr>
              <a:t>servicing</a:t>
            </a:r>
            <a:r>
              <a:rPr sz="1071" spc="-24" dirty="0">
                <a:latin typeface="Arial"/>
                <a:cs typeface="Arial"/>
              </a:rPr>
              <a:t> </a:t>
            </a:r>
            <a:r>
              <a:rPr sz="1071" dirty="0">
                <a:latin typeface="Arial"/>
                <a:cs typeface="Arial"/>
              </a:rPr>
              <a:t>procedures.</a:t>
            </a:r>
            <a:r>
              <a:rPr sz="1071" spc="-19" dirty="0">
                <a:latin typeface="Arial"/>
                <a:cs typeface="Arial"/>
              </a:rPr>
              <a:t> </a:t>
            </a:r>
            <a:r>
              <a:rPr sz="1071" dirty="0">
                <a:latin typeface="Arial"/>
                <a:cs typeface="Arial"/>
              </a:rPr>
              <a:t>No</a:t>
            </a:r>
            <a:r>
              <a:rPr sz="1071" spc="-24" dirty="0">
                <a:latin typeface="Arial"/>
                <a:cs typeface="Arial"/>
              </a:rPr>
              <a:t> </a:t>
            </a:r>
            <a:r>
              <a:rPr sz="1071" dirty="0">
                <a:latin typeface="Arial"/>
                <a:cs typeface="Arial"/>
              </a:rPr>
              <a:t>recovery</a:t>
            </a:r>
            <a:r>
              <a:rPr sz="1071" spc="-19" dirty="0">
                <a:latin typeface="Arial"/>
                <a:cs typeface="Arial"/>
              </a:rPr>
              <a:t> </a:t>
            </a:r>
            <a:r>
              <a:rPr sz="1071" dirty="0">
                <a:latin typeface="Arial"/>
                <a:cs typeface="Arial"/>
              </a:rPr>
              <a:t>is</a:t>
            </a:r>
            <a:r>
              <a:rPr sz="1071" spc="-24" dirty="0">
                <a:latin typeface="Arial"/>
                <a:cs typeface="Arial"/>
              </a:rPr>
              <a:t> </a:t>
            </a:r>
            <a:r>
              <a:rPr sz="1071" spc="-10" dirty="0">
                <a:latin typeface="Arial"/>
                <a:cs typeface="Arial"/>
              </a:rPr>
              <a:t>required.</a:t>
            </a:r>
            <a:endParaRPr sz="1071" dirty="0">
              <a:latin typeface="Arial"/>
              <a:cs typeface="Arial"/>
            </a:endParaRPr>
          </a:p>
          <a:p>
            <a:pPr marL="12369" marR="7421" algn="just">
              <a:lnSpc>
                <a:spcPct val="144100"/>
              </a:lnSpc>
              <a:spcBef>
                <a:spcPts val="575"/>
              </a:spcBef>
            </a:pPr>
            <a:r>
              <a:rPr sz="1071" dirty="0">
                <a:latin typeface="Arial"/>
                <a:cs typeface="Arial"/>
              </a:rPr>
              <a:t>The</a:t>
            </a:r>
            <a:r>
              <a:rPr sz="1071" spc="117" dirty="0">
                <a:latin typeface="Arial"/>
                <a:cs typeface="Arial"/>
              </a:rPr>
              <a:t> </a:t>
            </a:r>
            <a:r>
              <a:rPr sz="1071" dirty="0">
                <a:latin typeface="Arial"/>
                <a:cs typeface="Arial"/>
              </a:rPr>
              <a:t>new</a:t>
            </a:r>
            <a:r>
              <a:rPr sz="1071" spc="117" dirty="0">
                <a:latin typeface="Arial"/>
                <a:cs typeface="Arial"/>
              </a:rPr>
              <a:t> </a:t>
            </a:r>
            <a:r>
              <a:rPr sz="1071" dirty="0">
                <a:latin typeface="Arial"/>
                <a:cs typeface="Arial"/>
              </a:rPr>
              <a:t>rule</a:t>
            </a:r>
            <a:r>
              <a:rPr sz="1071" spc="117" dirty="0">
                <a:latin typeface="Arial"/>
                <a:cs typeface="Arial"/>
              </a:rPr>
              <a:t> </a:t>
            </a:r>
            <a:r>
              <a:rPr sz="1071" dirty="0">
                <a:latin typeface="Arial"/>
                <a:cs typeface="Arial"/>
              </a:rPr>
              <a:t>also</a:t>
            </a:r>
            <a:r>
              <a:rPr sz="1071" spc="117" dirty="0">
                <a:latin typeface="Arial"/>
                <a:cs typeface="Arial"/>
              </a:rPr>
              <a:t> </a:t>
            </a:r>
            <a:r>
              <a:rPr sz="1071" dirty="0">
                <a:latin typeface="Arial"/>
                <a:cs typeface="Arial"/>
              </a:rPr>
              <a:t>eliminates</a:t>
            </a:r>
            <a:r>
              <a:rPr sz="1071" spc="117" dirty="0">
                <a:latin typeface="Arial"/>
                <a:cs typeface="Arial"/>
              </a:rPr>
              <a:t> </a:t>
            </a:r>
            <a:r>
              <a:rPr sz="1071" dirty="0">
                <a:latin typeface="Arial"/>
                <a:cs typeface="Arial"/>
              </a:rPr>
              <a:t>previous</a:t>
            </a:r>
            <a:r>
              <a:rPr sz="1071" spc="117" dirty="0">
                <a:latin typeface="Arial"/>
                <a:cs typeface="Arial"/>
              </a:rPr>
              <a:t> </a:t>
            </a:r>
            <a:r>
              <a:rPr sz="1071" dirty="0">
                <a:latin typeface="Arial"/>
                <a:cs typeface="Arial"/>
              </a:rPr>
              <a:t>regulatory</a:t>
            </a:r>
            <a:r>
              <a:rPr sz="1071" spc="117" dirty="0">
                <a:latin typeface="Arial"/>
                <a:cs typeface="Arial"/>
              </a:rPr>
              <a:t> </a:t>
            </a:r>
            <a:r>
              <a:rPr sz="1071" dirty="0">
                <a:latin typeface="Arial"/>
                <a:cs typeface="Arial"/>
              </a:rPr>
              <a:t>requirements</a:t>
            </a:r>
            <a:r>
              <a:rPr sz="1071" spc="122" dirty="0">
                <a:latin typeface="Arial"/>
                <a:cs typeface="Arial"/>
              </a:rPr>
              <a:t> </a:t>
            </a:r>
            <a:r>
              <a:rPr sz="1071" dirty="0">
                <a:latin typeface="Arial"/>
                <a:cs typeface="Arial"/>
              </a:rPr>
              <a:t>regarding</a:t>
            </a:r>
            <a:r>
              <a:rPr sz="1071" spc="117" dirty="0">
                <a:latin typeface="Arial"/>
                <a:cs typeface="Arial"/>
              </a:rPr>
              <a:t> </a:t>
            </a:r>
            <a:r>
              <a:rPr sz="1071" dirty="0">
                <a:latin typeface="Arial"/>
                <a:cs typeface="Arial"/>
              </a:rPr>
              <a:t>leak</a:t>
            </a:r>
            <a:r>
              <a:rPr sz="1071" spc="117" dirty="0">
                <a:latin typeface="Arial"/>
                <a:cs typeface="Arial"/>
              </a:rPr>
              <a:t> </a:t>
            </a:r>
            <a:r>
              <a:rPr sz="1071" dirty="0">
                <a:latin typeface="Arial"/>
                <a:cs typeface="Arial"/>
              </a:rPr>
              <a:t>inspection</a:t>
            </a:r>
            <a:r>
              <a:rPr sz="1071" spc="117" dirty="0">
                <a:latin typeface="Arial"/>
                <a:cs typeface="Arial"/>
              </a:rPr>
              <a:t> </a:t>
            </a:r>
            <a:r>
              <a:rPr sz="1071" spc="-24" dirty="0">
                <a:latin typeface="Arial"/>
                <a:cs typeface="Arial"/>
              </a:rPr>
              <a:t>and </a:t>
            </a:r>
            <a:r>
              <a:rPr sz="1071" dirty="0">
                <a:latin typeface="Arial"/>
                <a:cs typeface="Arial"/>
              </a:rPr>
              <a:t>repair</a:t>
            </a:r>
            <a:r>
              <a:rPr sz="1071" spc="-34" dirty="0">
                <a:latin typeface="Arial"/>
                <a:cs typeface="Arial"/>
              </a:rPr>
              <a:t> </a:t>
            </a:r>
            <a:r>
              <a:rPr sz="1071" dirty="0">
                <a:latin typeface="Arial"/>
                <a:cs typeface="Arial"/>
              </a:rPr>
              <a:t>for</a:t>
            </a:r>
            <a:r>
              <a:rPr sz="1071" spc="-24" dirty="0">
                <a:latin typeface="Arial"/>
                <a:cs typeface="Arial"/>
              </a:rPr>
              <a:t> </a:t>
            </a:r>
            <a:r>
              <a:rPr sz="1071" spc="-10" dirty="0">
                <a:latin typeface="Arial"/>
                <a:cs typeface="Arial"/>
              </a:rPr>
              <a:t>R-</a:t>
            </a:r>
            <a:r>
              <a:rPr sz="1071" dirty="0">
                <a:latin typeface="Arial"/>
                <a:cs typeface="Arial"/>
              </a:rPr>
              <a:t>134a</a:t>
            </a:r>
            <a:r>
              <a:rPr sz="1071" spc="-19" dirty="0">
                <a:latin typeface="Arial"/>
                <a:cs typeface="Arial"/>
              </a:rPr>
              <a:t> </a:t>
            </a:r>
            <a:r>
              <a:rPr sz="1071" dirty="0">
                <a:latin typeface="Arial"/>
                <a:cs typeface="Arial"/>
              </a:rPr>
              <a:t>and</a:t>
            </a:r>
            <a:r>
              <a:rPr sz="1071" spc="-24" dirty="0">
                <a:latin typeface="Arial"/>
                <a:cs typeface="Arial"/>
              </a:rPr>
              <a:t> </a:t>
            </a:r>
            <a:r>
              <a:rPr sz="1071" spc="-10" dirty="0">
                <a:latin typeface="Arial"/>
                <a:cs typeface="Arial"/>
              </a:rPr>
              <a:t>R-</a:t>
            </a:r>
            <a:r>
              <a:rPr sz="1071" dirty="0">
                <a:latin typeface="Arial"/>
                <a:cs typeface="Arial"/>
              </a:rPr>
              <a:t>1234yf</a:t>
            </a:r>
            <a:r>
              <a:rPr sz="1071" spc="-19" dirty="0">
                <a:latin typeface="Arial"/>
                <a:cs typeface="Arial"/>
              </a:rPr>
              <a:t> </a:t>
            </a:r>
            <a:r>
              <a:rPr sz="1071" dirty="0">
                <a:latin typeface="Arial"/>
                <a:cs typeface="Arial"/>
              </a:rPr>
              <a:t>because</a:t>
            </a:r>
            <a:r>
              <a:rPr sz="1071" spc="-24" dirty="0">
                <a:latin typeface="Arial"/>
                <a:cs typeface="Arial"/>
              </a:rPr>
              <a:t> </a:t>
            </a:r>
            <a:r>
              <a:rPr sz="1071" dirty="0">
                <a:latin typeface="Arial"/>
                <a:cs typeface="Arial"/>
              </a:rPr>
              <a:t>both</a:t>
            </a:r>
            <a:r>
              <a:rPr sz="1071" spc="-19" dirty="0">
                <a:latin typeface="Arial"/>
                <a:cs typeface="Arial"/>
              </a:rPr>
              <a:t> </a:t>
            </a:r>
            <a:r>
              <a:rPr sz="1071" dirty="0">
                <a:latin typeface="Arial"/>
                <a:cs typeface="Arial"/>
              </a:rPr>
              <a:t>do</a:t>
            </a:r>
            <a:r>
              <a:rPr sz="1071" spc="-29" dirty="0">
                <a:latin typeface="Arial"/>
                <a:cs typeface="Arial"/>
              </a:rPr>
              <a:t> </a:t>
            </a:r>
            <a:r>
              <a:rPr sz="1071" dirty="0">
                <a:latin typeface="Arial"/>
                <a:cs typeface="Arial"/>
              </a:rPr>
              <a:t>not</a:t>
            </a:r>
            <a:r>
              <a:rPr sz="1071" spc="-19" dirty="0">
                <a:latin typeface="Arial"/>
                <a:cs typeface="Arial"/>
              </a:rPr>
              <a:t> </a:t>
            </a:r>
            <a:r>
              <a:rPr sz="1071" dirty="0">
                <a:latin typeface="Arial"/>
                <a:cs typeface="Arial"/>
              </a:rPr>
              <a:t>contain</a:t>
            </a:r>
            <a:r>
              <a:rPr sz="1071" spc="-29" dirty="0">
                <a:latin typeface="Arial"/>
                <a:cs typeface="Arial"/>
              </a:rPr>
              <a:t> </a:t>
            </a:r>
            <a:r>
              <a:rPr sz="1071" dirty="0">
                <a:latin typeface="Arial"/>
                <a:cs typeface="Arial"/>
              </a:rPr>
              <a:t>ozone</a:t>
            </a:r>
            <a:r>
              <a:rPr sz="1071" spc="-19" dirty="0">
                <a:latin typeface="Arial"/>
                <a:cs typeface="Arial"/>
              </a:rPr>
              <a:t> </a:t>
            </a:r>
            <a:r>
              <a:rPr sz="1071" dirty="0">
                <a:latin typeface="Arial"/>
                <a:cs typeface="Arial"/>
              </a:rPr>
              <a:t>depleting</a:t>
            </a:r>
            <a:r>
              <a:rPr sz="1071" spc="-24" dirty="0">
                <a:latin typeface="Arial"/>
                <a:cs typeface="Arial"/>
              </a:rPr>
              <a:t> </a:t>
            </a:r>
            <a:r>
              <a:rPr sz="1071" dirty="0">
                <a:latin typeface="Arial"/>
                <a:cs typeface="Arial"/>
              </a:rPr>
              <a:t>CFC</a:t>
            </a:r>
            <a:r>
              <a:rPr sz="1071" spc="-19" dirty="0">
                <a:latin typeface="Arial"/>
                <a:cs typeface="Arial"/>
              </a:rPr>
              <a:t> </a:t>
            </a:r>
            <a:r>
              <a:rPr sz="1071" spc="-10" dirty="0">
                <a:latin typeface="Arial"/>
                <a:cs typeface="Arial"/>
              </a:rPr>
              <a:t>chemicals.</a:t>
            </a:r>
            <a:endParaRPr sz="1071" dirty="0">
              <a:latin typeface="Arial"/>
              <a:cs typeface="Arial"/>
            </a:endParaRPr>
          </a:p>
          <a:p>
            <a:pPr marL="12369" marR="4947" algn="just">
              <a:lnSpc>
                <a:spcPct val="143700"/>
              </a:lnSpc>
              <a:spcBef>
                <a:spcPts val="584"/>
              </a:spcBef>
            </a:pPr>
            <a:r>
              <a:rPr sz="1071" dirty="0">
                <a:latin typeface="Arial"/>
                <a:cs typeface="Arial"/>
              </a:rPr>
              <a:t>The</a:t>
            </a:r>
            <a:r>
              <a:rPr sz="1071" spc="29" dirty="0">
                <a:latin typeface="Arial"/>
                <a:cs typeface="Arial"/>
              </a:rPr>
              <a:t> </a:t>
            </a:r>
            <a:r>
              <a:rPr sz="1071" dirty="0">
                <a:latin typeface="Arial"/>
                <a:cs typeface="Arial"/>
              </a:rPr>
              <a:t>EPA</a:t>
            </a:r>
            <a:r>
              <a:rPr sz="1071" spc="34" dirty="0">
                <a:latin typeface="Arial"/>
                <a:cs typeface="Arial"/>
              </a:rPr>
              <a:t> </a:t>
            </a:r>
            <a:r>
              <a:rPr sz="1071" dirty="0">
                <a:latin typeface="Arial"/>
                <a:cs typeface="Arial"/>
              </a:rPr>
              <a:t>also</a:t>
            </a:r>
            <a:r>
              <a:rPr sz="1071" spc="29" dirty="0">
                <a:latin typeface="Arial"/>
                <a:cs typeface="Arial"/>
              </a:rPr>
              <a:t> </a:t>
            </a:r>
            <a:r>
              <a:rPr sz="1071" dirty="0">
                <a:latin typeface="Arial"/>
                <a:cs typeface="Arial"/>
              </a:rPr>
              <a:t>issued</a:t>
            </a:r>
            <a:r>
              <a:rPr sz="1071" spc="34"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proposed</a:t>
            </a:r>
            <a:r>
              <a:rPr sz="1071" spc="29" dirty="0">
                <a:latin typeface="Arial"/>
                <a:cs typeface="Arial"/>
              </a:rPr>
              <a:t> </a:t>
            </a:r>
            <a:r>
              <a:rPr sz="1071" dirty="0">
                <a:latin typeface="Arial"/>
                <a:cs typeface="Arial"/>
              </a:rPr>
              <a:t>rule</a:t>
            </a:r>
            <a:r>
              <a:rPr sz="1071" spc="34"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would</a:t>
            </a:r>
            <a:r>
              <a:rPr sz="1071" spc="29" dirty="0">
                <a:latin typeface="Arial"/>
                <a:cs typeface="Arial"/>
              </a:rPr>
              <a:t> </a:t>
            </a:r>
            <a:r>
              <a:rPr sz="1071" dirty="0">
                <a:latin typeface="Arial"/>
                <a:cs typeface="Arial"/>
              </a:rPr>
              <a:t>adopt</a:t>
            </a:r>
            <a:r>
              <a:rPr sz="1071" spc="34" dirty="0">
                <a:latin typeface="Arial"/>
                <a:cs typeface="Arial"/>
              </a:rPr>
              <a:t> </a:t>
            </a:r>
            <a:r>
              <a:rPr sz="1071" dirty="0">
                <a:latin typeface="Arial"/>
                <a:cs typeface="Arial"/>
              </a:rPr>
              <a:t>three</a:t>
            </a:r>
            <a:r>
              <a:rPr sz="1071" spc="34" dirty="0">
                <a:latin typeface="Arial"/>
                <a:cs typeface="Arial"/>
              </a:rPr>
              <a:t> </a:t>
            </a:r>
            <a:r>
              <a:rPr sz="1071" dirty="0">
                <a:latin typeface="Arial"/>
                <a:cs typeface="Arial"/>
              </a:rPr>
              <a:t>technical</a:t>
            </a:r>
            <a:r>
              <a:rPr sz="1071" spc="24" dirty="0">
                <a:latin typeface="Arial"/>
                <a:cs typeface="Arial"/>
              </a:rPr>
              <a:t> </a:t>
            </a:r>
            <a:r>
              <a:rPr sz="1071" dirty="0">
                <a:latin typeface="Arial"/>
                <a:cs typeface="Arial"/>
              </a:rPr>
              <a:t>standards</a:t>
            </a:r>
            <a:r>
              <a:rPr sz="1071" spc="34" dirty="0">
                <a:latin typeface="Arial"/>
                <a:cs typeface="Arial"/>
              </a:rPr>
              <a:t> </a:t>
            </a:r>
            <a:r>
              <a:rPr sz="1071" dirty="0">
                <a:latin typeface="Arial"/>
                <a:cs typeface="Arial"/>
              </a:rPr>
              <a:t>developed</a:t>
            </a:r>
            <a:r>
              <a:rPr sz="1071" spc="44" dirty="0">
                <a:latin typeface="Arial"/>
                <a:cs typeface="Arial"/>
              </a:rPr>
              <a:t> </a:t>
            </a:r>
            <a:r>
              <a:rPr sz="1071" spc="-24" dirty="0">
                <a:latin typeface="Arial"/>
                <a:cs typeface="Arial"/>
              </a:rPr>
              <a:t>by </a:t>
            </a:r>
            <a:r>
              <a:rPr sz="1071" dirty="0">
                <a:latin typeface="Arial"/>
                <a:cs typeface="Arial"/>
              </a:rPr>
              <a:t>the</a:t>
            </a:r>
            <a:r>
              <a:rPr sz="1071" spc="-49" dirty="0">
                <a:latin typeface="Arial"/>
                <a:cs typeface="Arial"/>
              </a:rPr>
              <a:t> </a:t>
            </a:r>
            <a:r>
              <a:rPr sz="1071" spc="-10" dirty="0">
                <a:latin typeface="Arial"/>
                <a:cs typeface="Arial"/>
              </a:rPr>
              <a:t>SAE</a:t>
            </a:r>
            <a:r>
              <a:rPr sz="1071" spc="-49" dirty="0">
                <a:latin typeface="Arial"/>
                <a:cs typeface="Arial"/>
              </a:rPr>
              <a:t> </a:t>
            </a:r>
            <a:r>
              <a:rPr sz="1071" spc="-10" dirty="0">
                <a:latin typeface="Arial"/>
                <a:cs typeface="Arial"/>
              </a:rPr>
              <a:t>International</a:t>
            </a:r>
            <a:r>
              <a:rPr sz="1071" spc="-39" dirty="0">
                <a:latin typeface="Arial"/>
                <a:cs typeface="Arial"/>
              </a:rPr>
              <a:t> </a:t>
            </a:r>
            <a:r>
              <a:rPr sz="1071" dirty="0">
                <a:latin typeface="Arial"/>
                <a:cs typeface="Arial"/>
              </a:rPr>
              <a:t>for</a:t>
            </a:r>
            <a:r>
              <a:rPr sz="1071" spc="-54" dirty="0">
                <a:latin typeface="Arial"/>
                <a:cs typeface="Arial"/>
              </a:rPr>
              <a:t> </a:t>
            </a:r>
            <a:r>
              <a:rPr sz="1071" dirty="0">
                <a:latin typeface="Arial"/>
                <a:cs typeface="Arial"/>
              </a:rPr>
              <a:t>A/C</a:t>
            </a:r>
            <a:r>
              <a:rPr sz="1071" spc="-49" dirty="0">
                <a:latin typeface="Arial"/>
                <a:cs typeface="Arial"/>
              </a:rPr>
              <a:t> </a:t>
            </a:r>
            <a:r>
              <a:rPr sz="1071" dirty="0">
                <a:latin typeface="Arial"/>
                <a:cs typeface="Arial"/>
              </a:rPr>
              <a:t>recovery</a:t>
            </a:r>
            <a:r>
              <a:rPr sz="1071" spc="-39" dirty="0">
                <a:latin typeface="Arial"/>
                <a:cs typeface="Arial"/>
              </a:rPr>
              <a:t> </a:t>
            </a:r>
            <a:r>
              <a:rPr sz="1071" dirty="0">
                <a:latin typeface="Arial"/>
                <a:cs typeface="Arial"/>
              </a:rPr>
              <a:t>and</a:t>
            </a:r>
            <a:r>
              <a:rPr sz="1071" spc="-49" dirty="0">
                <a:latin typeface="Arial"/>
                <a:cs typeface="Arial"/>
              </a:rPr>
              <a:t> </a:t>
            </a:r>
            <a:r>
              <a:rPr sz="1071" spc="-10" dirty="0">
                <a:latin typeface="Arial"/>
                <a:cs typeface="Arial"/>
              </a:rPr>
              <a:t>recycling</a:t>
            </a:r>
            <a:r>
              <a:rPr sz="1071" spc="-44" dirty="0">
                <a:latin typeface="Arial"/>
                <a:cs typeface="Arial"/>
              </a:rPr>
              <a:t> </a:t>
            </a:r>
            <a:r>
              <a:rPr sz="1071" dirty="0">
                <a:latin typeface="Arial"/>
                <a:cs typeface="Arial"/>
              </a:rPr>
              <a:t>equipment</a:t>
            </a:r>
            <a:r>
              <a:rPr sz="1071" spc="-49" dirty="0">
                <a:latin typeface="Arial"/>
                <a:cs typeface="Arial"/>
              </a:rPr>
              <a:t> </a:t>
            </a:r>
            <a:r>
              <a:rPr sz="1071" dirty="0">
                <a:latin typeface="Arial"/>
                <a:cs typeface="Arial"/>
              </a:rPr>
              <a:t>for</a:t>
            </a:r>
            <a:r>
              <a:rPr sz="1071" spc="-49" dirty="0">
                <a:latin typeface="Arial"/>
                <a:cs typeface="Arial"/>
              </a:rPr>
              <a:t> </a:t>
            </a:r>
            <a:r>
              <a:rPr sz="1071" spc="-10" dirty="0">
                <a:latin typeface="Arial"/>
                <a:cs typeface="Arial"/>
              </a:rPr>
              <a:t>R-</a:t>
            </a:r>
            <a:r>
              <a:rPr sz="1071" dirty="0">
                <a:latin typeface="Arial"/>
                <a:cs typeface="Arial"/>
              </a:rPr>
              <a:t>1234yf.</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new</a:t>
            </a:r>
            <a:r>
              <a:rPr sz="1071" spc="-44" dirty="0">
                <a:latin typeface="Arial"/>
                <a:cs typeface="Arial"/>
              </a:rPr>
              <a:t> </a:t>
            </a:r>
            <a:r>
              <a:rPr sz="1071" dirty="0">
                <a:latin typeface="Arial"/>
                <a:cs typeface="Arial"/>
              </a:rPr>
              <a:t>rule</a:t>
            </a:r>
            <a:r>
              <a:rPr sz="1071" spc="-49" dirty="0">
                <a:latin typeface="Arial"/>
                <a:cs typeface="Arial"/>
              </a:rPr>
              <a:t> </a:t>
            </a:r>
            <a:r>
              <a:rPr sz="1071" spc="-10" dirty="0">
                <a:latin typeface="Arial"/>
                <a:cs typeface="Arial"/>
              </a:rPr>
              <a:t>would </a:t>
            </a:r>
            <a:r>
              <a:rPr sz="1071" dirty="0">
                <a:latin typeface="Arial"/>
                <a:cs typeface="Arial"/>
              </a:rPr>
              <a:t>require</a:t>
            </a:r>
            <a:r>
              <a:rPr sz="1071" spc="-24" dirty="0">
                <a:latin typeface="Arial"/>
                <a:cs typeface="Arial"/>
              </a:rPr>
              <a:t> </a:t>
            </a:r>
            <a:r>
              <a:rPr sz="1071" dirty="0">
                <a:latin typeface="Arial"/>
                <a:cs typeface="Arial"/>
              </a:rPr>
              <a:t>this</a:t>
            </a:r>
            <a:r>
              <a:rPr sz="1071" spc="-29" dirty="0">
                <a:latin typeface="Arial"/>
                <a:cs typeface="Arial"/>
              </a:rPr>
              <a:t> </a:t>
            </a:r>
            <a:r>
              <a:rPr sz="1071" dirty="0">
                <a:latin typeface="Arial"/>
                <a:cs typeface="Arial"/>
              </a:rPr>
              <a:t>equipment</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meet</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following</a:t>
            </a:r>
            <a:r>
              <a:rPr sz="1071" spc="-19" dirty="0">
                <a:latin typeface="Arial"/>
                <a:cs typeface="Arial"/>
              </a:rPr>
              <a:t> </a:t>
            </a:r>
            <a:r>
              <a:rPr sz="1071" dirty="0">
                <a:latin typeface="Arial"/>
                <a:cs typeface="Arial"/>
              </a:rPr>
              <a:t>updated</a:t>
            </a:r>
            <a:r>
              <a:rPr sz="1071" spc="-24" dirty="0">
                <a:latin typeface="Arial"/>
                <a:cs typeface="Arial"/>
              </a:rPr>
              <a:t> </a:t>
            </a:r>
            <a:r>
              <a:rPr sz="1071" dirty="0">
                <a:latin typeface="Arial"/>
                <a:cs typeface="Arial"/>
              </a:rPr>
              <a:t>SAE</a:t>
            </a:r>
            <a:r>
              <a:rPr sz="1071" spc="-19" dirty="0">
                <a:latin typeface="Arial"/>
                <a:cs typeface="Arial"/>
              </a:rPr>
              <a:t> </a:t>
            </a:r>
            <a:r>
              <a:rPr sz="1071" spc="-10" dirty="0">
                <a:latin typeface="Arial"/>
                <a:cs typeface="Arial"/>
              </a:rPr>
              <a:t>standards:</a:t>
            </a:r>
            <a:endParaRPr sz="1071" dirty="0">
              <a:latin typeface="Arial"/>
              <a:cs typeface="Arial"/>
            </a:endParaRPr>
          </a:p>
          <a:p>
            <a:pPr marL="455161" marR="5566" indent="-220160">
              <a:lnSpc>
                <a:spcPct val="143700"/>
              </a:lnSpc>
              <a:spcBef>
                <a:spcPts val="589"/>
              </a:spcBef>
              <a:buAutoNum type="alphaLcPeriod"/>
              <a:tabLst>
                <a:tab pos="457636" algn="l"/>
              </a:tabLst>
            </a:pPr>
            <a:r>
              <a:rPr sz="1071" dirty="0">
                <a:latin typeface="Arial"/>
                <a:cs typeface="Arial"/>
              </a:rPr>
              <a:t>J2843</a:t>
            </a:r>
            <a:r>
              <a:rPr sz="1071" spc="-5" dirty="0">
                <a:latin typeface="Arial"/>
                <a:cs typeface="Arial"/>
              </a:rPr>
              <a:t> </a:t>
            </a:r>
            <a:r>
              <a:rPr sz="1071" spc="-10" dirty="0">
                <a:latin typeface="Arial"/>
                <a:cs typeface="Arial"/>
              </a:rPr>
              <a:t>“Recovery/recycling/Recharging</a:t>
            </a:r>
            <a:r>
              <a:rPr sz="1071" spc="-5" dirty="0">
                <a:latin typeface="Arial"/>
                <a:cs typeface="Arial"/>
              </a:rPr>
              <a:t> </a:t>
            </a:r>
            <a:r>
              <a:rPr sz="1071" dirty="0">
                <a:latin typeface="Arial"/>
                <a:cs typeface="Arial"/>
              </a:rPr>
              <a:t>Equipment</a:t>
            </a:r>
            <a:r>
              <a:rPr sz="1071" spc="-5" dirty="0">
                <a:latin typeface="Arial"/>
                <a:cs typeface="Arial"/>
              </a:rPr>
              <a:t> </a:t>
            </a:r>
            <a:r>
              <a:rPr sz="1071" dirty="0">
                <a:latin typeface="Arial"/>
                <a:cs typeface="Arial"/>
              </a:rPr>
              <a:t>for</a:t>
            </a:r>
            <a:r>
              <a:rPr sz="1071" spc="-10" dirty="0">
                <a:latin typeface="Arial"/>
                <a:cs typeface="Arial"/>
              </a:rPr>
              <a:t> </a:t>
            </a:r>
            <a:r>
              <a:rPr sz="1071" dirty="0">
                <a:latin typeface="Arial"/>
                <a:cs typeface="Arial"/>
              </a:rPr>
              <a:t>Flammable</a:t>
            </a:r>
            <a:r>
              <a:rPr sz="1071" spc="-5" dirty="0">
                <a:latin typeface="Arial"/>
                <a:cs typeface="Arial"/>
              </a:rPr>
              <a:t> </a:t>
            </a:r>
            <a:r>
              <a:rPr sz="1071" dirty="0">
                <a:latin typeface="Arial"/>
                <a:cs typeface="Arial"/>
              </a:rPr>
              <a:t>Refrigerants</a:t>
            </a:r>
            <a:r>
              <a:rPr sz="1071" spc="-5" dirty="0">
                <a:latin typeface="Arial"/>
                <a:cs typeface="Arial"/>
              </a:rPr>
              <a:t> </a:t>
            </a:r>
            <a:r>
              <a:rPr sz="1071" dirty="0">
                <a:latin typeface="Arial"/>
                <a:cs typeface="Arial"/>
              </a:rPr>
              <a:t>for</a:t>
            </a:r>
            <a:r>
              <a:rPr sz="1071" spc="-10" dirty="0">
                <a:latin typeface="Arial"/>
                <a:cs typeface="Arial"/>
              </a:rPr>
              <a:t> Mobile 	Air-</a:t>
            </a:r>
            <a:r>
              <a:rPr sz="1071" dirty="0">
                <a:latin typeface="Arial"/>
                <a:cs typeface="Arial"/>
              </a:rPr>
              <a:t>Conditioning</a:t>
            </a:r>
            <a:r>
              <a:rPr sz="1071" spc="-54" dirty="0">
                <a:latin typeface="Arial"/>
                <a:cs typeface="Arial"/>
              </a:rPr>
              <a:t> </a:t>
            </a:r>
            <a:r>
              <a:rPr sz="1071" spc="-10" dirty="0">
                <a:latin typeface="Arial"/>
                <a:cs typeface="Arial"/>
              </a:rPr>
              <a:t>Systems”</a:t>
            </a:r>
            <a:endParaRPr sz="1071" dirty="0">
              <a:latin typeface="Arial"/>
              <a:cs typeface="Arial"/>
            </a:endParaRPr>
          </a:p>
          <a:p>
            <a:pPr marL="454543" marR="4947" indent="-220160">
              <a:lnSpc>
                <a:spcPct val="143700"/>
              </a:lnSpc>
              <a:buAutoNum type="alphaLcPeriod"/>
              <a:tabLst>
                <a:tab pos="457636" algn="l"/>
              </a:tabLst>
            </a:pPr>
            <a:r>
              <a:rPr sz="1071" dirty="0">
                <a:latin typeface="Arial"/>
                <a:cs typeface="Arial"/>
              </a:rPr>
              <a:t>J2851</a:t>
            </a:r>
            <a:r>
              <a:rPr sz="1071" spc="219" dirty="0">
                <a:latin typeface="Arial"/>
                <a:cs typeface="Arial"/>
              </a:rPr>
              <a:t> </a:t>
            </a:r>
            <a:r>
              <a:rPr sz="1071" dirty="0">
                <a:latin typeface="Arial"/>
                <a:cs typeface="Arial"/>
              </a:rPr>
              <a:t>“Recovery</a:t>
            </a:r>
            <a:r>
              <a:rPr sz="1071" spc="229" dirty="0">
                <a:latin typeface="Arial"/>
                <a:cs typeface="Arial"/>
              </a:rPr>
              <a:t> </a:t>
            </a:r>
            <a:r>
              <a:rPr sz="1071" dirty="0">
                <a:latin typeface="Arial"/>
                <a:cs typeface="Arial"/>
              </a:rPr>
              <a:t>Equipment</a:t>
            </a:r>
            <a:r>
              <a:rPr sz="1071" spc="223" dirty="0">
                <a:latin typeface="Arial"/>
                <a:cs typeface="Arial"/>
              </a:rPr>
              <a:t> </a:t>
            </a:r>
            <a:r>
              <a:rPr sz="1071" dirty="0">
                <a:latin typeface="Arial"/>
                <a:cs typeface="Arial"/>
              </a:rPr>
              <a:t>for</a:t>
            </a:r>
            <a:r>
              <a:rPr sz="1071" spc="223" dirty="0">
                <a:latin typeface="Arial"/>
                <a:cs typeface="Arial"/>
              </a:rPr>
              <a:t> </a:t>
            </a:r>
            <a:r>
              <a:rPr sz="1071" dirty="0">
                <a:latin typeface="Arial"/>
                <a:cs typeface="Arial"/>
              </a:rPr>
              <a:t>Contaminated</a:t>
            </a:r>
            <a:r>
              <a:rPr sz="1071" spc="223" dirty="0">
                <a:latin typeface="Arial"/>
                <a:cs typeface="Arial"/>
              </a:rPr>
              <a:t> </a:t>
            </a:r>
            <a:r>
              <a:rPr sz="1071" spc="-10" dirty="0">
                <a:latin typeface="Arial"/>
                <a:cs typeface="Arial"/>
              </a:rPr>
              <a:t>R-</a:t>
            </a:r>
            <a:r>
              <a:rPr sz="1071" dirty="0">
                <a:latin typeface="Arial"/>
                <a:cs typeface="Arial"/>
              </a:rPr>
              <a:t>134a</a:t>
            </a:r>
            <a:r>
              <a:rPr sz="1071" spc="219" dirty="0">
                <a:latin typeface="Arial"/>
                <a:cs typeface="Arial"/>
              </a:rPr>
              <a:t> </a:t>
            </a:r>
            <a:r>
              <a:rPr sz="1071" dirty="0">
                <a:latin typeface="Arial"/>
                <a:cs typeface="Arial"/>
              </a:rPr>
              <a:t>or</a:t>
            </a:r>
            <a:r>
              <a:rPr sz="1071" spc="219" dirty="0">
                <a:latin typeface="Arial"/>
                <a:cs typeface="Arial"/>
              </a:rPr>
              <a:t> </a:t>
            </a:r>
            <a:r>
              <a:rPr sz="1071" spc="-10" dirty="0">
                <a:latin typeface="Arial"/>
                <a:cs typeface="Arial"/>
              </a:rPr>
              <a:t>R-</a:t>
            </a:r>
            <a:r>
              <a:rPr sz="1071" dirty="0">
                <a:latin typeface="Arial"/>
                <a:cs typeface="Arial"/>
              </a:rPr>
              <a:t>1234yf</a:t>
            </a:r>
            <a:r>
              <a:rPr sz="1071" spc="219" dirty="0">
                <a:latin typeface="Arial"/>
                <a:cs typeface="Arial"/>
              </a:rPr>
              <a:t> </a:t>
            </a:r>
            <a:r>
              <a:rPr sz="1071" dirty="0">
                <a:latin typeface="Arial"/>
                <a:cs typeface="Arial"/>
              </a:rPr>
              <a:t>Refrigerant</a:t>
            </a:r>
            <a:r>
              <a:rPr sz="1071" spc="219" dirty="0">
                <a:latin typeface="Arial"/>
                <a:cs typeface="Arial"/>
              </a:rPr>
              <a:t> </a:t>
            </a:r>
            <a:r>
              <a:rPr sz="1071" spc="-19" dirty="0">
                <a:latin typeface="Arial"/>
                <a:cs typeface="Arial"/>
              </a:rPr>
              <a:t>from 	</a:t>
            </a:r>
            <a:r>
              <a:rPr sz="1071" dirty="0">
                <a:latin typeface="Arial"/>
                <a:cs typeface="Arial"/>
              </a:rPr>
              <a:t>Mobile</a:t>
            </a:r>
            <a:r>
              <a:rPr sz="1071" spc="-44"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Conditioning</a:t>
            </a:r>
            <a:r>
              <a:rPr sz="1071" spc="-39" dirty="0">
                <a:latin typeface="Arial"/>
                <a:cs typeface="Arial"/>
              </a:rPr>
              <a:t> </a:t>
            </a:r>
            <a:r>
              <a:rPr sz="1071" spc="-10" dirty="0">
                <a:latin typeface="Arial"/>
                <a:cs typeface="Arial"/>
              </a:rPr>
              <a:t>Systems”</a:t>
            </a:r>
            <a:endParaRPr sz="1071" dirty="0">
              <a:latin typeface="Arial"/>
              <a:cs typeface="Arial"/>
            </a:endParaRPr>
          </a:p>
          <a:p>
            <a:pPr marL="454543" marR="5566" indent="-219541">
              <a:lnSpc>
                <a:spcPts val="1850"/>
              </a:lnSpc>
              <a:spcBef>
                <a:spcPts val="97"/>
              </a:spcBef>
              <a:buAutoNum type="alphaLcPeriod"/>
              <a:tabLst>
                <a:tab pos="457636" algn="l"/>
              </a:tabLst>
            </a:pPr>
            <a:r>
              <a:rPr sz="1071" dirty="0">
                <a:latin typeface="Arial"/>
                <a:cs typeface="Arial"/>
              </a:rPr>
              <a:t>J3030</a:t>
            </a:r>
            <a:r>
              <a:rPr sz="1071" spc="141" dirty="0">
                <a:latin typeface="Arial"/>
                <a:cs typeface="Arial"/>
              </a:rPr>
              <a:t> </a:t>
            </a:r>
            <a:r>
              <a:rPr sz="1071" dirty="0">
                <a:latin typeface="Arial"/>
                <a:cs typeface="Arial"/>
              </a:rPr>
              <a:t>“Automotive</a:t>
            </a:r>
            <a:r>
              <a:rPr sz="1071" spc="141" dirty="0">
                <a:latin typeface="Arial"/>
                <a:cs typeface="Arial"/>
              </a:rPr>
              <a:t> </a:t>
            </a:r>
            <a:r>
              <a:rPr sz="1071" dirty="0">
                <a:latin typeface="Arial"/>
                <a:cs typeface="Arial"/>
              </a:rPr>
              <a:t>refrigerant</a:t>
            </a:r>
            <a:r>
              <a:rPr sz="1071" spc="146" dirty="0">
                <a:latin typeface="Arial"/>
                <a:cs typeface="Arial"/>
              </a:rPr>
              <a:t> </a:t>
            </a:r>
            <a:r>
              <a:rPr sz="1071" spc="-10" dirty="0">
                <a:latin typeface="Arial"/>
                <a:cs typeface="Arial"/>
              </a:rPr>
              <a:t>Recovery/Recycling/Recharging</a:t>
            </a:r>
            <a:r>
              <a:rPr sz="1071" spc="141" dirty="0">
                <a:latin typeface="Arial"/>
                <a:cs typeface="Arial"/>
              </a:rPr>
              <a:t> </a:t>
            </a:r>
            <a:r>
              <a:rPr sz="1071" dirty="0">
                <a:latin typeface="Arial"/>
                <a:cs typeface="Arial"/>
              </a:rPr>
              <a:t>Equipment</a:t>
            </a:r>
            <a:r>
              <a:rPr sz="1071" spc="146" dirty="0">
                <a:latin typeface="Arial"/>
                <a:cs typeface="Arial"/>
              </a:rPr>
              <a:t> </a:t>
            </a:r>
            <a:r>
              <a:rPr sz="1071" dirty="0">
                <a:latin typeface="Arial"/>
                <a:cs typeface="Arial"/>
              </a:rPr>
              <a:t>Intended</a:t>
            </a:r>
            <a:r>
              <a:rPr sz="1071" spc="141" dirty="0">
                <a:latin typeface="Arial"/>
                <a:cs typeface="Arial"/>
              </a:rPr>
              <a:t> </a:t>
            </a:r>
            <a:r>
              <a:rPr sz="1071" spc="-24" dirty="0">
                <a:latin typeface="Arial"/>
                <a:cs typeface="Arial"/>
              </a:rPr>
              <a:t>for 	</a:t>
            </a:r>
            <a:r>
              <a:rPr sz="1071" dirty="0">
                <a:latin typeface="Arial"/>
                <a:cs typeface="Arial"/>
              </a:rPr>
              <a:t>use</a:t>
            </a:r>
            <a:r>
              <a:rPr sz="1071" spc="-15" dirty="0">
                <a:latin typeface="Arial"/>
                <a:cs typeface="Arial"/>
              </a:rPr>
              <a:t> </a:t>
            </a:r>
            <a:r>
              <a:rPr sz="1071" dirty="0">
                <a:latin typeface="Arial"/>
                <a:cs typeface="Arial"/>
              </a:rPr>
              <a:t>with</a:t>
            </a:r>
            <a:r>
              <a:rPr sz="1071" spc="-15" dirty="0">
                <a:latin typeface="Arial"/>
                <a:cs typeface="Arial"/>
              </a:rPr>
              <a:t> </a:t>
            </a:r>
            <a:r>
              <a:rPr sz="1071" dirty="0">
                <a:latin typeface="Arial"/>
                <a:cs typeface="Arial"/>
              </a:rPr>
              <a:t>Both</a:t>
            </a:r>
            <a:r>
              <a:rPr sz="1071" spc="-15" dirty="0">
                <a:latin typeface="Arial"/>
                <a:cs typeface="Arial"/>
              </a:rPr>
              <a:t> </a:t>
            </a:r>
            <a:r>
              <a:rPr sz="1071" spc="-10" dirty="0">
                <a:latin typeface="Arial"/>
                <a:cs typeface="Arial"/>
              </a:rPr>
              <a:t>R-</a:t>
            </a:r>
            <a:r>
              <a:rPr sz="1071" dirty="0">
                <a:latin typeface="Arial"/>
                <a:cs typeface="Arial"/>
              </a:rPr>
              <a:t>1234yf</a:t>
            </a:r>
            <a:r>
              <a:rPr sz="1071" spc="-15" dirty="0">
                <a:latin typeface="Arial"/>
                <a:cs typeface="Arial"/>
              </a:rPr>
              <a:t> </a:t>
            </a:r>
            <a:r>
              <a:rPr sz="1071" dirty="0">
                <a:latin typeface="Arial"/>
                <a:cs typeface="Arial"/>
              </a:rPr>
              <a:t>and</a:t>
            </a:r>
            <a:r>
              <a:rPr sz="1071" spc="-15" dirty="0">
                <a:latin typeface="Arial"/>
                <a:cs typeface="Arial"/>
              </a:rPr>
              <a:t> </a:t>
            </a:r>
            <a:r>
              <a:rPr sz="1071" spc="-10" dirty="0">
                <a:latin typeface="Arial"/>
                <a:cs typeface="Arial"/>
              </a:rPr>
              <a:t>R-134a”</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74</a:t>
            </a:r>
          </a:p>
        </p:txBody>
      </p:sp>
      <p:sp>
        <p:nvSpPr>
          <p:cNvPr id="7" name="object 3">
            <a:extLst>
              <a:ext uri="{FF2B5EF4-FFF2-40B4-BE49-F238E27FC236}">
                <a16:creationId xmlns:a16="http://schemas.microsoft.com/office/drawing/2014/main" id="{532CDF9C-F162-D2BD-46A6-1F0D32B4EA1F}"/>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90494" y="6867632"/>
          <a:ext cx="5782646" cy="2197790"/>
        </p:xfrm>
        <a:graphic>
          <a:graphicData uri="http://schemas.openxmlformats.org/drawingml/2006/table">
            <a:tbl>
              <a:tblPr firstRow="1" bandRow="1">
                <a:tableStyleId>{2D5ABB26-0587-4C30-8999-92F81FD0307C}</a:tableStyleId>
              </a:tblPr>
              <a:tblGrid>
                <a:gridCol w="842258">
                  <a:extLst>
                    <a:ext uri="{9D8B030D-6E8A-4147-A177-3AD203B41FA5}">
                      <a16:colId xmlns:a16="http://schemas.microsoft.com/office/drawing/2014/main" val="20000"/>
                    </a:ext>
                  </a:extLst>
                </a:gridCol>
                <a:gridCol w="945532">
                  <a:extLst>
                    <a:ext uri="{9D8B030D-6E8A-4147-A177-3AD203B41FA5}">
                      <a16:colId xmlns:a16="http://schemas.microsoft.com/office/drawing/2014/main" val="20001"/>
                    </a:ext>
                  </a:extLst>
                </a:gridCol>
                <a:gridCol w="1465605">
                  <a:extLst>
                    <a:ext uri="{9D8B030D-6E8A-4147-A177-3AD203B41FA5}">
                      <a16:colId xmlns:a16="http://schemas.microsoft.com/office/drawing/2014/main" val="20002"/>
                    </a:ext>
                  </a:extLst>
                </a:gridCol>
                <a:gridCol w="2529251">
                  <a:extLst>
                    <a:ext uri="{9D8B030D-6E8A-4147-A177-3AD203B41FA5}">
                      <a16:colId xmlns:a16="http://schemas.microsoft.com/office/drawing/2014/main" val="20003"/>
                    </a:ext>
                  </a:extLst>
                </a:gridCol>
              </a:tblGrid>
              <a:tr h="314147">
                <a:tc>
                  <a:txBody>
                    <a:bodyPr/>
                    <a:lstStyle/>
                    <a:p>
                      <a:pPr marL="67945">
                        <a:lnSpc>
                          <a:spcPts val="1275"/>
                        </a:lnSpc>
                      </a:pPr>
                      <a:r>
                        <a:rPr sz="1100" b="1" dirty="0">
                          <a:latin typeface="Arial"/>
                          <a:cs typeface="Arial"/>
                        </a:rPr>
                        <a:t>Low</a:t>
                      </a:r>
                      <a:r>
                        <a:rPr sz="1100" b="1" spc="-30" dirty="0">
                          <a:latin typeface="Arial"/>
                          <a:cs typeface="Arial"/>
                        </a:rPr>
                        <a:t> </a:t>
                      </a:r>
                      <a:r>
                        <a:rPr sz="1100" b="1" spc="-20" dirty="0">
                          <a:latin typeface="Arial"/>
                          <a:cs typeface="Arial"/>
                        </a:rPr>
                        <a:t>Side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1100" b="1" dirty="0">
                          <a:latin typeface="Arial"/>
                          <a:cs typeface="Arial"/>
                        </a:rPr>
                        <a:t>High</a:t>
                      </a:r>
                      <a:r>
                        <a:rPr sz="1100" b="1" spc="-30" dirty="0">
                          <a:latin typeface="Arial"/>
                          <a:cs typeface="Arial"/>
                        </a:rPr>
                        <a:t> </a:t>
                      </a:r>
                      <a:r>
                        <a:rPr sz="1100" b="1" spc="-20" dirty="0">
                          <a:latin typeface="Arial"/>
                          <a:cs typeface="Arial"/>
                        </a:rPr>
                        <a:t>Side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1100" b="1" dirty="0">
                          <a:latin typeface="Arial"/>
                          <a:cs typeface="Arial"/>
                        </a:rPr>
                        <a:t>Cabin</a:t>
                      </a:r>
                      <a:r>
                        <a:rPr sz="1100" b="1" spc="-40" dirty="0">
                          <a:latin typeface="Arial"/>
                          <a:cs typeface="Arial"/>
                        </a:rPr>
                        <a:t> </a:t>
                      </a:r>
                      <a:r>
                        <a:rPr sz="1100" b="1" spc="-10" dirty="0">
                          <a:latin typeface="Arial"/>
                          <a:cs typeface="Arial"/>
                        </a:rPr>
                        <a:t>Temperature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b="1" dirty="0">
                          <a:latin typeface="Arial"/>
                          <a:cs typeface="Arial"/>
                        </a:rPr>
                        <a:t>Possible</a:t>
                      </a:r>
                      <a:r>
                        <a:rPr sz="1100" b="1" spc="-55" dirty="0">
                          <a:latin typeface="Arial"/>
                          <a:cs typeface="Arial"/>
                        </a:rPr>
                        <a:t> </a:t>
                      </a:r>
                      <a:r>
                        <a:rPr sz="1100" b="1" spc="-10" dirty="0">
                          <a:latin typeface="Arial"/>
                          <a:cs typeface="Arial"/>
                        </a:rPr>
                        <a:t>Cause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15383">
                <a:tc>
                  <a:txBody>
                    <a:bodyPr/>
                    <a:lstStyle/>
                    <a:p>
                      <a:pPr marL="67945">
                        <a:lnSpc>
                          <a:spcPts val="1280"/>
                        </a:lnSpc>
                      </a:pPr>
                      <a:r>
                        <a:rPr sz="1100" spc="-25" dirty="0">
                          <a:latin typeface="Arial"/>
                          <a:cs typeface="Arial"/>
                        </a:rPr>
                        <a:t>Low</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80"/>
                        </a:lnSpc>
                      </a:pPr>
                      <a:r>
                        <a:rPr sz="1100" spc="-25" dirty="0">
                          <a:latin typeface="Arial"/>
                          <a:cs typeface="Arial"/>
                        </a:rPr>
                        <a:t>Low</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80"/>
                        </a:lnSpc>
                      </a:pPr>
                      <a:r>
                        <a:rPr sz="1100" spc="-20" dirty="0">
                          <a:latin typeface="Arial"/>
                          <a:cs typeface="Arial"/>
                        </a:rPr>
                        <a:t>Warm</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80"/>
                        </a:lnSpc>
                      </a:pPr>
                      <a:r>
                        <a:rPr sz="1100" dirty="0">
                          <a:latin typeface="Arial"/>
                          <a:cs typeface="Arial"/>
                        </a:rPr>
                        <a:t>Low</a:t>
                      </a:r>
                      <a:r>
                        <a:rPr sz="1100" spc="-30" dirty="0">
                          <a:latin typeface="Arial"/>
                          <a:cs typeface="Arial"/>
                        </a:rPr>
                        <a:t> </a:t>
                      </a:r>
                      <a:r>
                        <a:rPr sz="1100" dirty="0">
                          <a:latin typeface="Arial"/>
                          <a:cs typeface="Arial"/>
                        </a:rPr>
                        <a:t>refrigerant</a:t>
                      </a:r>
                      <a:r>
                        <a:rPr sz="1100" spc="-20" dirty="0">
                          <a:latin typeface="Arial"/>
                          <a:cs typeface="Arial"/>
                        </a:rPr>
                        <a:t> </a:t>
                      </a:r>
                      <a:r>
                        <a:rPr sz="1100" spc="-10" dirty="0">
                          <a:latin typeface="Arial"/>
                          <a:cs typeface="Arial"/>
                        </a:rPr>
                        <a:t>charge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14147">
                <a:tc>
                  <a:txBody>
                    <a:bodyPr/>
                    <a:lstStyle/>
                    <a:p>
                      <a:pPr marL="67945">
                        <a:lnSpc>
                          <a:spcPts val="1275"/>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1100" spc="-20" dirty="0">
                          <a:latin typeface="Arial"/>
                          <a:cs typeface="Arial"/>
                        </a:rPr>
                        <a:t>Warm</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dirty="0">
                          <a:latin typeface="Arial"/>
                          <a:cs typeface="Arial"/>
                        </a:rPr>
                        <a:t>Overcharge</a:t>
                      </a:r>
                      <a:r>
                        <a:rPr sz="1100" spc="-25" dirty="0">
                          <a:latin typeface="Arial"/>
                          <a:cs typeface="Arial"/>
                        </a:rPr>
                        <a:t> </a:t>
                      </a:r>
                      <a:r>
                        <a:rPr sz="1100" dirty="0">
                          <a:latin typeface="Arial"/>
                          <a:cs typeface="Arial"/>
                        </a:rPr>
                        <a:t>of</a:t>
                      </a:r>
                      <a:r>
                        <a:rPr sz="1100" spc="-20" dirty="0">
                          <a:latin typeface="Arial"/>
                          <a:cs typeface="Arial"/>
                        </a:rPr>
                        <a:t> </a:t>
                      </a:r>
                      <a:r>
                        <a:rPr sz="1100" spc="-10" dirty="0">
                          <a:latin typeface="Arial"/>
                          <a:cs typeface="Arial"/>
                        </a:rPr>
                        <a:t>refrigerant</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15383">
                <a:tc>
                  <a:txBody>
                    <a:bodyPr/>
                    <a:lstStyle/>
                    <a:p>
                      <a:pPr marL="67945">
                        <a:lnSpc>
                          <a:spcPts val="1280"/>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80"/>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80"/>
                        </a:lnSpc>
                      </a:pPr>
                      <a:r>
                        <a:rPr sz="1100" dirty="0">
                          <a:latin typeface="Arial"/>
                          <a:cs typeface="Arial"/>
                        </a:rPr>
                        <a:t>Some</a:t>
                      </a:r>
                      <a:r>
                        <a:rPr sz="1100" spc="-25" dirty="0">
                          <a:latin typeface="Arial"/>
                          <a:cs typeface="Arial"/>
                        </a:rPr>
                        <a:t> </a:t>
                      </a:r>
                      <a:r>
                        <a:rPr sz="1100" spc="-20" dirty="0">
                          <a:latin typeface="Arial"/>
                          <a:cs typeface="Arial"/>
                        </a:rPr>
                        <a:t>cool</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80"/>
                        </a:lnSpc>
                      </a:pPr>
                      <a:r>
                        <a:rPr sz="1100" dirty="0">
                          <a:latin typeface="Arial"/>
                          <a:cs typeface="Arial"/>
                        </a:rPr>
                        <a:t>Overcharge</a:t>
                      </a:r>
                      <a:r>
                        <a:rPr sz="1100" spc="-15" dirty="0">
                          <a:latin typeface="Arial"/>
                          <a:cs typeface="Arial"/>
                        </a:rPr>
                        <a:t> </a:t>
                      </a:r>
                      <a:r>
                        <a:rPr sz="1100" dirty="0">
                          <a:latin typeface="Arial"/>
                          <a:cs typeface="Arial"/>
                        </a:rPr>
                        <a:t>or</a:t>
                      </a:r>
                      <a:r>
                        <a:rPr sz="1100" spc="-15" dirty="0">
                          <a:latin typeface="Arial"/>
                          <a:cs typeface="Arial"/>
                        </a:rPr>
                        <a:t> </a:t>
                      </a:r>
                      <a:r>
                        <a:rPr sz="1100" dirty="0">
                          <a:latin typeface="Arial"/>
                          <a:cs typeface="Arial"/>
                        </a:rPr>
                        <a:t>air</a:t>
                      </a:r>
                      <a:r>
                        <a:rPr sz="1100" spc="-10" dirty="0">
                          <a:latin typeface="Arial"/>
                          <a:cs typeface="Arial"/>
                        </a:rPr>
                        <a:t> </a:t>
                      </a:r>
                      <a:r>
                        <a:rPr sz="1100" dirty="0">
                          <a:latin typeface="Arial"/>
                          <a:cs typeface="Arial"/>
                        </a:rPr>
                        <a:t>in</a:t>
                      </a:r>
                      <a:r>
                        <a:rPr sz="1100" spc="-15" dirty="0">
                          <a:latin typeface="Arial"/>
                          <a:cs typeface="Arial"/>
                        </a:rPr>
                        <a:t> </a:t>
                      </a:r>
                      <a:r>
                        <a:rPr sz="1100" dirty="0">
                          <a:latin typeface="Arial"/>
                          <a:cs typeface="Arial"/>
                        </a:rPr>
                        <a:t>the</a:t>
                      </a:r>
                      <a:r>
                        <a:rPr sz="1100" spc="-20" dirty="0">
                          <a:latin typeface="Arial"/>
                          <a:cs typeface="Arial"/>
                        </a:rPr>
                        <a:t> </a:t>
                      </a:r>
                      <a:r>
                        <a:rPr sz="1100" spc="-10" dirty="0">
                          <a:latin typeface="Arial"/>
                          <a:cs typeface="Arial"/>
                        </a:rPr>
                        <a:t>system</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314147">
                <a:tc>
                  <a:txBody>
                    <a:bodyPr/>
                    <a:lstStyle/>
                    <a:p>
                      <a:pPr marL="67945">
                        <a:lnSpc>
                          <a:spcPts val="1275"/>
                        </a:lnSpc>
                      </a:pPr>
                      <a:r>
                        <a:rPr sz="1100" spc="-10" dirty="0">
                          <a:latin typeface="Arial"/>
                          <a:cs typeface="Arial"/>
                        </a:rPr>
                        <a:t>Normal</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1100" spc="-10" dirty="0">
                          <a:latin typeface="Arial"/>
                          <a:cs typeface="Arial"/>
                        </a:rPr>
                        <a:t>Normal</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1100" spc="-20" dirty="0">
                          <a:latin typeface="Arial"/>
                          <a:cs typeface="Arial"/>
                        </a:rPr>
                        <a:t>Warm</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dirty="0">
                          <a:latin typeface="Arial"/>
                          <a:cs typeface="Arial"/>
                        </a:rPr>
                        <a:t>Too</a:t>
                      </a:r>
                      <a:r>
                        <a:rPr sz="1100" spc="-20" dirty="0">
                          <a:latin typeface="Arial"/>
                          <a:cs typeface="Arial"/>
                        </a:rPr>
                        <a:t> </a:t>
                      </a:r>
                      <a:r>
                        <a:rPr sz="1100" dirty="0">
                          <a:latin typeface="Arial"/>
                          <a:cs typeface="Arial"/>
                        </a:rPr>
                        <a:t>much</a:t>
                      </a:r>
                      <a:r>
                        <a:rPr sz="1100" spc="-20" dirty="0">
                          <a:latin typeface="Arial"/>
                          <a:cs typeface="Arial"/>
                        </a:rPr>
                        <a:t> </a:t>
                      </a:r>
                      <a:r>
                        <a:rPr sz="1100" dirty="0">
                          <a:latin typeface="Arial"/>
                          <a:cs typeface="Arial"/>
                        </a:rPr>
                        <a:t>oil/moisture</a:t>
                      </a:r>
                      <a:r>
                        <a:rPr sz="1100" spc="-20" dirty="0">
                          <a:latin typeface="Arial"/>
                          <a:cs typeface="Arial"/>
                        </a:rPr>
                        <a:t> </a:t>
                      </a:r>
                      <a:r>
                        <a:rPr sz="1100" dirty="0">
                          <a:latin typeface="Arial"/>
                          <a:cs typeface="Arial"/>
                        </a:rPr>
                        <a:t>in</a:t>
                      </a:r>
                      <a:r>
                        <a:rPr sz="1100" spc="-25" dirty="0">
                          <a:latin typeface="Arial"/>
                          <a:cs typeface="Arial"/>
                        </a:rPr>
                        <a:t> </a:t>
                      </a:r>
                      <a:r>
                        <a:rPr sz="1100" dirty="0">
                          <a:latin typeface="Arial"/>
                          <a:cs typeface="Arial"/>
                        </a:rPr>
                        <a:t>the</a:t>
                      </a:r>
                      <a:r>
                        <a:rPr sz="1100" spc="-20" dirty="0">
                          <a:latin typeface="Arial"/>
                          <a:cs typeface="Arial"/>
                        </a:rPr>
                        <a:t> </a:t>
                      </a:r>
                      <a:r>
                        <a:rPr sz="1100" spc="-10" dirty="0">
                          <a:latin typeface="Arial"/>
                          <a:cs typeface="Arial"/>
                        </a:rPr>
                        <a:t>system</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624583">
                <a:tc>
                  <a:txBody>
                    <a:bodyPr/>
                    <a:lstStyle/>
                    <a:p>
                      <a:pPr marL="67945">
                        <a:lnSpc>
                          <a:spcPts val="1280"/>
                        </a:lnSpc>
                      </a:pPr>
                      <a:r>
                        <a:rPr sz="1100" spc="-25" dirty="0">
                          <a:latin typeface="Arial"/>
                          <a:cs typeface="Arial"/>
                        </a:rPr>
                        <a:t>Low</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80"/>
                        </a:lnSpc>
                      </a:pPr>
                      <a:r>
                        <a:rPr sz="1100" spc="-25" dirty="0">
                          <a:latin typeface="Arial"/>
                          <a:cs typeface="Arial"/>
                        </a:rPr>
                        <a:t>Low</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80"/>
                        </a:lnSpc>
                      </a:pPr>
                      <a:r>
                        <a:rPr sz="1100" spc="-20" dirty="0">
                          <a:latin typeface="Arial"/>
                          <a:cs typeface="Arial"/>
                        </a:rPr>
                        <a:t>Warm</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80"/>
                        </a:lnSpc>
                      </a:pPr>
                      <a:r>
                        <a:rPr sz="1100" dirty="0">
                          <a:latin typeface="Arial"/>
                          <a:cs typeface="Arial"/>
                        </a:rPr>
                        <a:t>Expansion</a:t>
                      </a:r>
                      <a:r>
                        <a:rPr sz="1100" spc="-40" dirty="0">
                          <a:latin typeface="Arial"/>
                          <a:cs typeface="Arial"/>
                        </a:rPr>
                        <a:t> </a:t>
                      </a:r>
                      <a:r>
                        <a:rPr sz="1100" dirty="0">
                          <a:latin typeface="Arial"/>
                          <a:cs typeface="Arial"/>
                        </a:rPr>
                        <a:t>valve</a:t>
                      </a:r>
                      <a:r>
                        <a:rPr sz="1100" spc="-40" dirty="0">
                          <a:latin typeface="Arial"/>
                          <a:cs typeface="Arial"/>
                        </a:rPr>
                        <a:t> </a:t>
                      </a:r>
                      <a:r>
                        <a:rPr sz="1100" dirty="0">
                          <a:latin typeface="Arial"/>
                          <a:cs typeface="Arial"/>
                        </a:rPr>
                        <a:t>stuck</a:t>
                      </a:r>
                      <a:r>
                        <a:rPr sz="1100" spc="-35" dirty="0">
                          <a:latin typeface="Arial"/>
                          <a:cs typeface="Arial"/>
                        </a:rPr>
                        <a:t> </a:t>
                      </a:r>
                      <a:r>
                        <a:rPr sz="1100" spc="-10" dirty="0">
                          <a:latin typeface="Arial"/>
                          <a:cs typeface="Arial"/>
                        </a:rPr>
                        <a:t>closed</a:t>
                      </a:r>
                      <a:endParaRPr sz="1100">
                        <a:latin typeface="Arial"/>
                        <a:cs typeface="Arial"/>
                      </a:endParaRPr>
                    </a:p>
                    <a:p>
                      <a:pPr marL="67310">
                        <a:lnSpc>
                          <a:spcPct val="100000"/>
                        </a:lnSpc>
                        <a:spcBef>
                          <a:spcPts val="1175"/>
                        </a:spcBef>
                      </a:pPr>
                      <a:r>
                        <a:rPr sz="1100" dirty="0">
                          <a:latin typeface="Arial"/>
                          <a:cs typeface="Arial"/>
                        </a:rPr>
                        <a:t>Orifice</a:t>
                      </a:r>
                      <a:r>
                        <a:rPr sz="1100" spc="-30" dirty="0">
                          <a:latin typeface="Arial"/>
                          <a:cs typeface="Arial"/>
                        </a:rPr>
                        <a:t> </a:t>
                      </a:r>
                      <a:r>
                        <a:rPr sz="1100" dirty="0">
                          <a:latin typeface="Arial"/>
                          <a:cs typeface="Arial"/>
                        </a:rPr>
                        <a:t>tube</a:t>
                      </a:r>
                      <a:r>
                        <a:rPr sz="1100" spc="-30" dirty="0">
                          <a:latin typeface="Arial"/>
                          <a:cs typeface="Arial"/>
                        </a:rPr>
                        <a:t> </a:t>
                      </a:r>
                      <a:r>
                        <a:rPr sz="1100" spc="-10" dirty="0">
                          <a:latin typeface="Arial"/>
                          <a:cs typeface="Arial"/>
                        </a:rPr>
                        <a:t>plugged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
        <p:nvSpPr>
          <p:cNvPr id="3" name="object 3"/>
          <p:cNvSpPr txBox="1"/>
          <p:nvPr/>
        </p:nvSpPr>
        <p:spPr>
          <a:xfrm>
            <a:off x="877849" y="888954"/>
            <a:ext cx="5813566" cy="5904294"/>
          </a:xfrm>
          <a:prstGeom prst="rect">
            <a:avLst/>
          </a:prstGeom>
        </p:spPr>
        <p:txBody>
          <a:bodyPr vert="horz" wrap="square" lIns="0" tIns="12368" rIns="0" bIns="0" rtlCol="0">
            <a:spAutoFit/>
          </a:bodyPr>
          <a:lstStyle/>
          <a:p>
            <a:pPr marL="2133571">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endParaRPr sz="974" dirty="0">
              <a:latin typeface="Verdana"/>
              <a:cs typeface="Verdana"/>
            </a:endParaRPr>
          </a:p>
          <a:p>
            <a:pPr>
              <a:spcBef>
                <a:spcPts val="1081"/>
              </a:spcBef>
            </a:pPr>
            <a:endParaRPr sz="974" dirty="0">
              <a:latin typeface="Verdana"/>
              <a:cs typeface="Verdana"/>
            </a:endParaRPr>
          </a:p>
          <a:p>
            <a:pPr marL="12369">
              <a:tabLst>
                <a:tab pos="457636" algn="l"/>
              </a:tabLst>
            </a:pPr>
            <a:r>
              <a:rPr sz="1071" b="1" spc="-19" dirty="0">
                <a:latin typeface="Arial"/>
                <a:cs typeface="Arial"/>
              </a:rPr>
              <a:t>6.0.</a:t>
            </a:r>
            <a:r>
              <a:rPr sz="1071" b="1" dirty="0">
                <a:latin typeface="Arial"/>
                <a:cs typeface="Arial"/>
              </a:rPr>
              <a:t>	CHAPTER</a:t>
            </a:r>
            <a:r>
              <a:rPr sz="1071" b="1" spc="-24" dirty="0">
                <a:latin typeface="Arial"/>
                <a:cs typeface="Arial"/>
              </a:rPr>
              <a:t> </a:t>
            </a:r>
            <a:r>
              <a:rPr sz="1071" b="1" dirty="0">
                <a:latin typeface="Arial"/>
                <a:cs typeface="Arial"/>
              </a:rPr>
              <a:t>6:</a:t>
            </a:r>
            <a:r>
              <a:rPr sz="1071" b="1" spc="223" dirty="0">
                <a:latin typeface="Arial"/>
                <a:cs typeface="Arial"/>
              </a:rPr>
              <a:t> </a:t>
            </a:r>
            <a:r>
              <a:rPr sz="1071" b="1" spc="-10" dirty="0">
                <a:latin typeface="Arial"/>
                <a:cs typeface="Arial"/>
              </a:rPr>
              <a:t>EVALUATING</a:t>
            </a:r>
            <a:r>
              <a:rPr sz="1071" b="1" spc="-29" dirty="0">
                <a:latin typeface="Arial"/>
                <a:cs typeface="Arial"/>
              </a:rPr>
              <a:t> </a:t>
            </a:r>
            <a:r>
              <a:rPr sz="1071" b="1" dirty="0">
                <a:latin typeface="Arial"/>
                <a:cs typeface="Arial"/>
              </a:rPr>
              <a:t>AND</a:t>
            </a:r>
            <a:r>
              <a:rPr sz="1071" b="1" spc="-34" dirty="0">
                <a:latin typeface="Arial"/>
                <a:cs typeface="Arial"/>
              </a:rPr>
              <a:t> </a:t>
            </a:r>
            <a:r>
              <a:rPr sz="1071" b="1" dirty="0">
                <a:latin typeface="Arial"/>
                <a:cs typeface="Arial"/>
              </a:rPr>
              <a:t>DIAGNOSING</a:t>
            </a:r>
            <a:r>
              <a:rPr sz="1071" b="1" spc="-24" dirty="0">
                <a:latin typeface="Arial"/>
                <a:cs typeface="Arial"/>
              </a:rPr>
              <a:t> </a:t>
            </a:r>
            <a:r>
              <a:rPr sz="1071" b="1" dirty="0">
                <a:latin typeface="Arial"/>
                <a:cs typeface="Arial"/>
              </a:rPr>
              <a:t>CAR</a:t>
            </a:r>
            <a:r>
              <a:rPr sz="1071" b="1" spc="-29" dirty="0">
                <a:latin typeface="Arial"/>
                <a:cs typeface="Arial"/>
              </a:rPr>
              <a:t> </a:t>
            </a:r>
            <a:r>
              <a:rPr sz="1071" b="1" spc="-19" dirty="0">
                <a:latin typeface="Arial"/>
                <a:cs typeface="Arial"/>
              </a:rPr>
              <a:t>HVAC</a:t>
            </a:r>
            <a:endParaRPr sz="1071" dirty="0">
              <a:latin typeface="Arial"/>
              <a:cs typeface="Arial"/>
            </a:endParaRPr>
          </a:p>
          <a:p>
            <a:pPr marL="12369" marR="6184" algn="just">
              <a:lnSpc>
                <a:spcPct val="143900"/>
              </a:lnSpc>
              <a:spcBef>
                <a:spcPts val="579"/>
              </a:spcBef>
            </a:pPr>
            <a:r>
              <a:rPr sz="1071" dirty="0">
                <a:latin typeface="Arial"/>
                <a:cs typeface="Arial"/>
              </a:rPr>
              <a:t>Some</a:t>
            </a:r>
            <a:r>
              <a:rPr sz="1071" spc="5" dirty="0">
                <a:latin typeface="Arial"/>
                <a:cs typeface="Arial"/>
              </a:rPr>
              <a:t> </a:t>
            </a:r>
            <a:r>
              <a:rPr sz="1071" dirty="0">
                <a:latin typeface="Arial"/>
                <a:cs typeface="Arial"/>
              </a:rPr>
              <a:t>A/C</a:t>
            </a:r>
            <a:r>
              <a:rPr sz="1071" spc="10" dirty="0">
                <a:latin typeface="Arial"/>
                <a:cs typeface="Arial"/>
              </a:rPr>
              <a:t> </a:t>
            </a:r>
            <a:r>
              <a:rPr sz="1071" dirty="0">
                <a:latin typeface="Arial"/>
                <a:cs typeface="Arial"/>
              </a:rPr>
              <a:t>performance</a:t>
            </a:r>
            <a:r>
              <a:rPr sz="1071" spc="10" dirty="0">
                <a:latin typeface="Arial"/>
                <a:cs typeface="Arial"/>
              </a:rPr>
              <a:t> </a:t>
            </a:r>
            <a:r>
              <a:rPr sz="1071" dirty="0">
                <a:latin typeface="Arial"/>
                <a:cs typeface="Arial"/>
              </a:rPr>
              <a:t>problems</a:t>
            </a:r>
            <a:r>
              <a:rPr sz="1071" spc="10" dirty="0">
                <a:latin typeface="Arial"/>
                <a:cs typeface="Arial"/>
              </a:rPr>
              <a:t> </a:t>
            </a:r>
            <a:r>
              <a:rPr sz="1071" dirty="0">
                <a:latin typeface="Arial"/>
                <a:cs typeface="Arial"/>
              </a:rPr>
              <a:t>are</a:t>
            </a:r>
            <a:r>
              <a:rPr sz="1071" spc="5" dirty="0">
                <a:latin typeface="Arial"/>
                <a:cs typeface="Arial"/>
              </a:rPr>
              <a:t> </a:t>
            </a:r>
            <a:r>
              <a:rPr sz="1071" dirty="0">
                <a:latin typeface="Arial"/>
                <a:cs typeface="Arial"/>
              </a:rPr>
              <a:t>caused</a:t>
            </a:r>
            <a:r>
              <a:rPr sz="1071" spc="10" dirty="0">
                <a:latin typeface="Arial"/>
                <a:cs typeface="Arial"/>
              </a:rPr>
              <a:t> </a:t>
            </a:r>
            <a:r>
              <a:rPr sz="1071" dirty="0">
                <a:latin typeface="Arial"/>
                <a:cs typeface="Arial"/>
              </a:rPr>
              <a:t>by</a:t>
            </a:r>
            <a:r>
              <a:rPr sz="1071" spc="5" dirty="0">
                <a:latin typeface="Arial"/>
                <a:cs typeface="Arial"/>
              </a:rPr>
              <a:t> </a:t>
            </a:r>
            <a:r>
              <a:rPr sz="1071" dirty="0">
                <a:latin typeface="Arial"/>
                <a:cs typeface="Arial"/>
              </a:rPr>
              <a:t>malfunctioning</a:t>
            </a:r>
            <a:r>
              <a:rPr sz="1071" spc="10"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broken</a:t>
            </a:r>
            <a:r>
              <a:rPr sz="1071" spc="5" dirty="0">
                <a:latin typeface="Arial"/>
                <a:cs typeface="Arial"/>
              </a:rPr>
              <a:t> </a:t>
            </a:r>
            <a:r>
              <a:rPr sz="1071" dirty="0">
                <a:latin typeface="Arial"/>
                <a:cs typeface="Arial"/>
              </a:rPr>
              <a:t>components.</a:t>
            </a:r>
            <a:r>
              <a:rPr sz="1071" spc="10" dirty="0">
                <a:latin typeface="Arial"/>
                <a:cs typeface="Arial"/>
              </a:rPr>
              <a:t> </a:t>
            </a:r>
            <a:r>
              <a:rPr sz="1071" spc="-10" dirty="0">
                <a:latin typeface="Arial"/>
                <a:cs typeface="Arial"/>
              </a:rPr>
              <a:t>Others, </a:t>
            </a:r>
            <a:r>
              <a:rPr sz="1071" dirty="0">
                <a:latin typeface="Arial"/>
                <a:cs typeface="Arial"/>
              </a:rPr>
              <a:t>such</a:t>
            </a:r>
            <a:r>
              <a:rPr sz="1071" spc="-58" dirty="0">
                <a:latin typeface="Arial"/>
                <a:cs typeface="Arial"/>
              </a:rPr>
              <a:t> </a:t>
            </a:r>
            <a:r>
              <a:rPr sz="1071" dirty="0">
                <a:latin typeface="Arial"/>
                <a:cs typeface="Arial"/>
              </a:rPr>
              <a:t>as</a:t>
            </a:r>
            <a:r>
              <a:rPr sz="1071" spc="-49" dirty="0">
                <a:latin typeface="Arial"/>
                <a:cs typeface="Arial"/>
              </a:rPr>
              <a:t> </a:t>
            </a:r>
            <a:r>
              <a:rPr sz="1071" dirty="0">
                <a:latin typeface="Arial"/>
                <a:cs typeface="Arial"/>
              </a:rPr>
              <a:t>system</a:t>
            </a:r>
            <a:r>
              <a:rPr sz="1071" spc="-54" dirty="0">
                <a:latin typeface="Arial"/>
                <a:cs typeface="Arial"/>
              </a:rPr>
              <a:t> </a:t>
            </a:r>
            <a:r>
              <a:rPr sz="1071" dirty="0">
                <a:latin typeface="Arial"/>
                <a:cs typeface="Arial"/>
              </a:rPr>
              <a:t>leaks</a:t>
            </a:r>
            <a:r>
              <a:rPr sz="1071" spc="-49"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improper</a:t>
            </a:r>
            <a:r>
              <a:rPr sz="1071" spc="-54" dirty="0">
                <a:latin typeface="Arial"/>
                <a:cs typeface="Arial"/>
              </a:rPr>
              <a:t> </a:t>
            </a:r>
            <a:r>
              <a:rPr sz="1071" dirty="0">
                <a:latin typeface="Arial"/>
                <a:cs typeface="Arial"/>
              </a:rPr>
              <a:t>service</a:t>
            </a:r>
            <a:r>
              <a:rPr sz="1071" spc="-49" dirty="0">
                <a:latin typeface="Arial"/>
                <a:cs typeface="Arial"/>
              </a:rPr>
              <a:t> </a:t>
            </a:r>
            <a:r>
              <a:rPr sz="1071" spc="-10" dirty="0">
                <a:latin typeface="Arial"/>
                <a:cs typeface="Arial"/>
              </a:rPr>
              <a:t>procedures</a:t>
            </a:r>
            <a:r>
              <a:rPr sz="1071" spc="-49" dirty="0">
                <a:latin typeface="Arial"/>
                <a:cs typeface="Arial"/>
              </a:rPr>
              <a:t> </a:t>
            </a:r>
            <a:r>
              <a:rPr sz="1071" dirty="0">
                <a:latin typeface="Arial"/>
                <a:cs typeface="Arial"/>
              </a:rPr>
              <a:t>can</a:t>
            </a:r>
            <a:r>
              <a:rPr sz="1071" spc="-49" dirty="0">
                <a:latin typeface="Arial"/>
                <a:cs typeface="Arial"/>
              </a:rPr>
              <a:t> </a:t>
            </a:r>
            <a:r>
              <a:rPr sz="1071" dirty="0">
                <a:latin typeface="Arial"/>
                <a:cs typeface="Arial"/>
              </a:rPr>
              <a:t>be</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root</a:t>
            </a:r>
            <a:r>
              <a:rPr sz="1071" spc="-49" dirty="0">
                <a:latin typeface="Arial"/>
                <a:cs typeface="Arial"/>
              </a:rPr>
              <a:t> </a:t>
            </a:r>
            <a:r>
              <a:rPr sz="1071" dirty="0">
                <a:latin typeface="Arial"/>
                <a:cs typeface="Arial"/>
              </a:rPr>
              <a:t>causes</a:t>
            </a:r>
            <a:r>
              <a:rPr sz="1071" spc="-49"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many</a:t>
            </a:r>
            <a:r>
              <a:rPr sz="1071" spc="-44" dirty="0">
                <a:latin typeface="Arial"/>
                <a:cs typeface="Arial"/>
              </a:rPr>
              <a:t> </a:t>
            </a:r>
            <a:r>
              <a:rPr sz="1071" spc="-10" dirty="0">
                <a:latin typeface="Arial"/>
                <a:cs typeface="Arial"/>
              </a:rPr>
              <a:t>customer </a:t>
            </a:r>
            <a:r>
              <a:rPr sz="1071" dirty="0">
                <a:latin typeface="Arial"/>
                <a:cs typeface="Arial"/>
              </a:rPr>
              <a:t>performance</a:t>
            </a:r>
            <a:r>
              <a:rPr sz="1071" spc="-44" dirty="0">
                <a:latin typeface="Arial"/>
                <a:cs typeface="Arial"/>
              </a:rPr>
              <a:t> </a:t>
            </a:r>
            <a:r>
              <a:rPr sz="1071" spc="-10" dirty="0">
                <a:latin typeface="Arial"/>
                <a:cs typeface="Arial"/>
              </a:rPr>
              <a:t>complaints.</a:t>
            </a:r>
            <a:endParaRPr sz="1071" dirty="0">
              <a:latin typeface="Arial"/>
              <a:cs typeface="Arial"/>
            </a:endParaRPr>
          </a:p>
          <a:p>
            <a:pPr marL="12369" marR="4947" algn="just">
              <a:lnSpc>
                <a:spcPct val="143700"/>
              </a:lnSpc>
              <a:spcBef>
                <a:spcPts val="584"/>
              </a:spcBef>
            </a:pPr>
            <a:r>
              <a:rPr sz="1071" dirty="0">
                <a:latin typeface="Arial"/>
                <a:cs typeface="Arial"/>
              </a:rPr>
              <a:t>This</a:t>
            </a:r>
            <a:r>
              <a:rPr sz="1071" spc="117" dirty="0">
                <a:latin typeface="Arial"/>
                <a:cs typeface="Arial"/>
              </a:rPr>
              <a:t> </a:t>
            </a:r>
            <a:r>
              <a:rPr sz="1071" dirty="0">
                <a:latin typeface="Arial"/>
                <a:cs typeface="Arial"/>
              </a:rPr>
              <a:t>chapter</a:t>
            </a:r>
            <a:r>
              <a:rPr sz="1071" spc="122" dirty="0">
                <a:latin typeface="Arial"/>
                <a:cs typeface="Arial"/>
              </a:rPr>
              <a:t> </a:t>
            </a:r>
            <a:r>
              <a:rPr sz="1071" dirty="0">
                <a:latin typeface="Arial"/>
                <a:cs typeface="Arial"/>
              </a:rPr>
              <a:t>provides</a:t>
            </a:r>
            <a:r>
              <a:rPr sz="1071" spc="127" dirty="0">
                <a:latin typeface="Arial"/>
                <a:cs typeface="Arial"/>
              </a:rPr>
              <a:t> </a:t>
            </a:r>
            <a:r>
              <a:rPr sz="1071" dirty="0">
                <a:latin typeface="Arial"/>
                <a:cs typeface="Arial"/>
              </a:rPr>
              <a:t>generic</a:t>
            </a:r>
            <a:r>
              <a:rPr sz="1071" spc="117" dirty="0">
                <a:latin typeface="Arial"/>
                <a:cs typeface="Arial"/>
              </a:rPr>
              <a:t> </a:t>
            </a:r>
            <a:r>
              <a:rPr sz="1071" dirty="0">
                <a:latin typeface="Arial"/>
                <a:cs typeface="Arial"/>
              </a:rPr>
              <a:t>air</a:t>
            </a:r>
            <a:r>
              <a:rPr sz="1071" spc="127" dirty="0">
                <a:latin typeface="Arial"/>
                <a:cs typeface="Arial"/>
              </a:rPr>
              <a:t> </a:t>
            </a:r>
            <a:r>
              <a:rPr sz="1071" dirty="0">
                <a:latin typeface="Arial"/>
                <a:cs typeface="Arial"/>
              </a:rPr>
              <a:t>conditioning</a:t>
            </a:r>
            <a:r>
              <a:rPr sz="1071" spc="117" dirty="0">
                <a:latin typeface="Arial"/>
                <a:cs typeface="Arial"/>
              </a:rPr>
              <a:t> </a:t>
            </a:r>
            <a:r>
              <a:rPr sz="1071" dirty="0">
                <a:latin typeface="Arial"/>
                <a:cs typeface="Arial"/>
              </a:rPr>
              <a:t>problems</a:t>
            </a:r>
            <a:r>
              <a:rPr sz="1071" spc="122" dirty="0">
                <a:latin typeface="Arial"/>
                <a:cs typeface="Arial"/>
              </a:rPr>
              <a:t> </a:t>
            </a:r>
            <a:r>
              <a:rPr sz="1071" dirty="0">
                <a:latin typeface="Arial"/>
                <a:cs typeface="Arial"/>
              </a:rPr>
              <a:t>faced</a:t>
            </a:r>
            <a:r>
              <a:rPr sz="1071" spc="127" dirty="0">
                <a:latin typeface="Arial"/>
                <a:cs typeface="Arial"/>
              </a:rPr>
              <a:t> </a:t>
            </a:r>
            <a:r>
              <a:rPr sz="1071" dirty="0">
                <a:latin typeface="Arial"/>
                <a:cs typeface="Arial"/>
              </a:rPr>
              <a:t>by</a:t>
            </a:r>
            <a:r>
              <a:rPr sz="1071" spc="117"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users</a:t>
            </a:r>
            <a:r>
              <a:rPr sz="1071" spc="122" dirty="0">
                <a:latin typeface="Arial"/>
                <a:cs typeface="Arial"/>
              </a:rPr>
              <a:t> </a:t>
            </a:r>
            <a:r>
              <a:rPr sz="1071" dirty="0">
                <a:latin typeface="Arial"/>
                <a:cs typeface="Arial"/>
              </a:rPr>
              <a:t>and</a:t>
            </a:r>
            <a:r>
              <a:rPr sz="1071" spc="122" dirty="0">
                <a:latin typeface="Arial"/>
                <a:cs typeface="Arial"/>
              </a:rPr>
              <a:t> </a:t>
            </a:r>
            <a:r>
              <a:rPr sz="1071" dirty="0">
                <a:latin typeface="Arial"/>
                <a:cs typeface="Arial"/>
              </a:rPr>
              <a:t>the</a:t>
            </a:r>
            <a:r>
              <a:rPr sz="1071" spc="127" dirty="0">
                <a:latin typeface="Arial"/>
                <a:cs typeface="Arial"/>
              </a:rPr>
              <a:t> </a:t>
            </a:r>
            <a:r>
              <a:rPr sz="1071" spc="-10" dirty="0">
                <a:latin typeface="Arial"/>
                <a:cs typeface="Arial"/>
              </a:rPr>
              <a:t>standard diagnosis</a:t>
            </a:r>
            <a:r>
              <a:rPr sz="1071" spc="-39" dirty="0">
                <a:latin typeface="Arial"/>
                <a:cs typeface="Arial"/>
              </a:rPr>
              <a:t> </a:t>
            </a:r>
            <a:r>
              <a:rPr sz="1071" spc="-10" dirty="0">
                <a:latin typeface="Arial"/>
                <a:cs typeface="Arial"/>
              </a:rPr>
              <a:t>techniques.</a:t>
            </a:r>
            <a:r>
              <a:rPr sz="1071" spc="-44" dirty="0">
                <a:latin typeface="Arial"/>
                <a:cs typeface="Arial"/>
              </a:rPr>
              <a:t> </a:t>
            </a:r>
            <a:r>
              <a:rPr sz="1071" spc="-10" dirty="0">
                <a:latin typeface="Arial"/>
                <a:cs typeface="Arial"/>
              </a:rPr>
              <a:t>There</a:t>
            </a:r>
            <a:r>
              <a:rPr sz="1071" spc="-39" dirty="0">
                <a:latin typeface="Arial"/>
                <a:cs typeface="Arial"/>
              </a:rPr>
              <a:t> </a:t>
            </a:r>
            <a:r>
              <a:rPr sz="1071" dirty="0">
                <a:latin typeface="Arial"/>
                <a:cs typeface="Arial"/>
              </a:rPr>
              <a:t>are</a:t>
            </a:r>
            <a:r>
              <a:rPr sz="1071" spc="-39" dirty="0">
                <a:latin typeface="Arial"/>
                <a:cs typeface="Arial"/>
              </a:rPr>
              <a:t> </a:t>
            </a:r>
            <a:r>
              <a:rPr sz="1071" spc="-10" dirty="0">
                <a:latin typeface="Arial"/>
                <a:cs typeface="Arial"/>
              </a:rPr>
              <a:t>several</a:t>
            </a:r>
            <a:r>
              <a:rPr sz="1071" spc="-39" dirty="0">
                <a:latin typeface="Arial"/>
                <a:cs typeface="Arial"/>
              </a:rPr>
              <a:t> </a:t>
            </a:r>
            <a:r>
              <a:rPr sz="1071" spc="-10" dirty="0">
                <a:latin typeface="Arial"/>
                <a:cs typeface="Arial"/>
              </a:rPr>
              <a:t>reasons</a:t>
            </a:r>
            <a:r>
              <a:rPr sz="1071" spc="-44" dirty="0">
                <a:latin typeface="Arial"/>
                <a:cs typeface="Arial"/>
              </a:rPr>
              <a:t> </a:t>
            </a:r>
            <a:r>
              <a:rPr sz="1071" dirty="0">
                <a:latin typeface="Arial"/>
                <a:cs typeface="Arial"/>
              </a:rPr>
              <a:t>why</a:t>
            </a:r>
            <a:r>
              <a:rPr sz="1071" spc="-34" dirty="0">
                <a:latin typeface="Arial"/>
                <a:cs typeface="Arial"/>
              </a:rPr>
              <a:t> </a:t>
            </a:r>
            <a:r>
              <a:rPr sz="1071" spc="-10" dirty="0">
                <a:latin typeface="Arial"/>
                <a:cs typeface="Arial"/>
              </a:rPr>
              <a:t>your</a:t>
            </a:r>
            <a:r>
              <a:rPr sz="1071" spc="-44" dirty="0">
                <a:latin typeface="Arial"/>
                <a:cs typeface="Arial"/>
              </a:rPr>
              <a:t> </a:t>
            </a:r>
            <a:r>
              <a:rPr sz="1071" dirty="0">
                <a:latin typeface="Arial"/>
                <a:cs typeface="Arial"/>
              </a:rPr>
              <a:t>car’s</a:t>
            </a:r>
            <a:r>
              <a:rPr sz="1071" spc="-29" dirty="0">
                <a:latin typeface="Arial"/>
                <a:cs typeface="Arial"/>
              </a:rPr>
              <a:t> </a:t>
            </a:r>
            <a:r>
              <a:rPr sz="1071" dirty="0">
                <a:latin typeface="Arial"/>
                <a:cs typeface="Arial"/>
              </a:rPr>
              <a:t>air</a:t>
            </a:r>
            <a:r>
              <a:rPr sz="1071" spc="-44" dirty="0">
                <a:latin typeface="Arial"/>
                <a:cs typeface="Arial"/>
              </a:rPr>
              <a:t> </a:t>
            </a:r>
            <a:r>
              <a:rPr sz="1071" spc="-10" dirty="0">
                <a:latin typeface="Arial"/>
                <a:cs typeface="Arial"/>
              </a:rPr>
              <a:t>conditioner</a:t>
            </a:r>
            <a:r>
              <a:rPr sz="1071" spc="-39" dirty="0">
                <a:latin typeface="Arial"/>
                <a:cs typeface="Arial"/>
              </a:rPr>
              <a:t> </a:t>
            </a:r>
            <a:r>
              <a:rPr sz="1071" dirty="0">
                <a:latin typeface="Arial"/>
                <a:cs typeface="Arial"/>
              </a:rPr>
              <a:t>may</a:t>
            </a:r>
            <a:r>
              <a:rPr sz="1071" spc="-34" dirty="0">
                <a:latin typeface="Arial"/>
                <a:cs typeface="Arial"/>
              </a:rPr>
              <a:t> </a:t>
            </a:r>
            <a:r>
              <a:rPr sz="1071" dirty="0">
                <a:latin typeface="Arial"/>
                <a:cs typeface="Arial"/>
              </a:rPr>
              <a:t>stop</a:t>
            </a:r>
            <a:r>
              <a:rPr sz="1071" spc="-39" dirty="0">
                <a:latin typeface="Arial"/>
                <a:cs typeface="Arial"/>
              </a:rPr>
              <a:t> </a:t>
            </a:r>
            <a:r>
              <a:rPr sz="1071" spc="-10" dirty="0">
                <a:latin typeface="Arial"/>
                <a:cs typeface="Arial"/>
              </a:rPr>
              <a:t>working, </a:t>
            </a:r>
            <a:r>
              <a:rPr sz="1071" dirty="0">
                <a:latin typeface="Arial"/>
                <a:cs typeface="Arial"/>
              </a:rPr>
              <a:t>here</a:t>
            </a:r>
            <a:r>
              <a:rPr sz="1071" spc="-15" dirty="0">
                <a:latin typeface="Arial"/>
                <a:cs typeface="Arial"/>
              </a:rPr>
              <a:t> </a:t>
            </a:r>
            <a:r>
              <a:rPr sz="1071" dirty="0">
                <a:latin typeface="Arial"/>
                <a:cs typeface="Arial"/>
              </a:rPr>
              <a:t>are</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most</a:t>
            </a:r>
            <a:r>
              <a:rPr sz="1071" spc="-15" dirty="0">
                <a:latin typeface="Arial"/>
                <a:cs typeface="Arial"/>
              </a:rPr>
              <a:t> </a:t>
            </a:r>
            <a:r>
              <a:rPr sz="1071" dirty="0">
                <a:latin typeface="Arial"/>
                <a:cs typeface="Arial"/>
              </a:rPr>
              <a:t>common</a:t>
            </a:r>
            <a:r>
              <a:rPr sz="1071" spc="-15" dirty="0">
                <a:latin typeface="Arial"/>
                <a:cs typeface="Arial"/>
              </a:rPr>
              <a:t> </a:t>
            </a:r>
            <a:r>
              <a:rPr sz="1071" dirty="0">
                <a:latin typeface="Arial"/>
                <a:cs typeface="Arial"/>
              </a:rPr>
              <a:t>problems</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how</a:t>
            </a:r>
            <a:r>
              <a:rPr sz="1071" spc="-19" dirty="0">
                <a:latin typeface="Arial"/>
                <a:cs typeface="Arial"/>
              </a:rPr>
              <a:t> </a:t>
            </a:r>
            <a:r>
              <a:rPr sz="1071" dirty="0">
                <a:latin typeface="Arial"/>
                <a:cs typeface="Arial"/>
              </a:rPr>
              <a:t>they</a:t>
            </a:r>
            <a:r>
              <a:rPr sz="1071" spc="-10"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be</a:t>
            </a:r>
            <a:r>
              <a:rPr sz="1071" spc="-15" dirty="0">
                <a:latin typeface="Arial"/>
                <a:cs typeface="Arial"/>
              </a:rPr>
              <a:t> </a:t>
            </a:r>
            <a:r>
              <a:rPr sz="1071" spc="-10" dirty="0">
                <a:latin typeface="Arial"/>
                <a:cs typeface="Arial"/>
              </a:rPr>
              <a:t>fixed.</a:t>
            </a:r>
            <a:endParaRPr sz="1071" dirty="0">
              <a:latin typeface="Arial"/>
              <a:cs typeface="Arial"/>
            </a:endParaRPr>
          </a:p>
          <a:p>
            <a:pPr marL="457636" lvl="1" indent="-445267">
              <a:spcBef>
                <a:spcPts val="1149"/>
              </a:spcBef>
              <a:buAutoNum type="arabicPeriod"/>
              <a:tabLst>
                <a:tab pos="457636" algn="l"/>
              </a:tabLst>
            </a:pPr>
            <a:r>
              <a:rPr sz="1071" b="1" dirty="0">
                <a:latin typeface="Arial"/>
                <a:cs typeface="Arial"/>
              </a:rPr>
              <a:t>Problem:</a:t>
            </a:r>
            <a:r>
              <a:rPr sz="1071" b="1" spc="-34" dirty="0">
                <a:latin typeface="Arial"/>
                <a:cs typeface="Arial"/>
              </a:rPr>
              <a:t> </a:t>
            </a:r>
            <a:r>
              <a:rPr sz="1071" b="1" dirty="0">
                <a:latin typeface="Arial"/>
                <a:cs typeface="Arial"/>
              </a:rPr>
              <a:t>Air</a:t>
            </a:r>
            <a:r>
              <a:rPr sz="1071" b="1" spc="-34" dirty="0">
                <a:latin typeface="Arial"/>
                <a:cs typeface="Arial"/>
              </a:rPr>
              <a:t> </a:t>
            </a:r>
            <a:r>
              <a:rPr sz="1071" b="1" dirty="0">
                <a:latin typeface="Arial"/>
                <a:cs typeface="Arial"/>
              </a:rPr>
              <a:t>conditioning</a:t>
            </a:r>
            <a:r>
              <a:rPr sz="1071" b="1" spc="-29" dirty="0">
                <a:latin typeface="Arial"/>
                <a:cs typeface="Arial"/>
              </a:rPr>
              <a:t> </a:t>
            </a:r>
            <a:r>
              <a:rPr sz="1071" b="1" dirty="0">
                <a:latin typeface="Arial"/>
                <a:cs typeface="Arial"/>
              </a:rPr>
              <a:t>not</a:t>
            </a:r>
            <a:r>
              <a:rPr sz="1071" b="1" spc="-34" dirty="0">
                <a:latin typeface="Arial"/>
                <a:cs typeface="Arial"/>
              </a:rPr>
              <a:t> </a:t>
            </a:r>
            <a:r>
              <a:rPr sz="1071" b="1" dirty="0">
                <a:latin typeface="Arial"/>
                <a:cs typeface="Arial"/>
              </a:rPr>
              <a:t>cooling</a:t>
            </a:r>
            <a:r>
              <a:rPr sz="1071" b="1" spc="-29" dirty="0">
                <a:latin typeface="Arial"/>
                <a:cs typeface="Arial"/>
              </a:rPr>
              <a:t> </a:t>
            </a:r>
            <a:r>
              <a:rPr sz="1071" b="1" spc="-10" dirty="0">
                <a:latin typeface="Arial"/>
                <a:cs typeface="Arial"/>
              </a:rPr>
              <a:t>enough</a:t>
            </a:r>
            <a:endParaRPr sz="1071" dirty="0">
              <a:latin typeface="Arial"/>
              <a:cs typeface="Arial"/>
            </a:endParaRPr>
          </a:p>
          <a:p>
            <a:pPr marL="12369" marR="4947" algn="just">
              <a:lnSpc>
                <a:spcPct val="143700"/>
              </a:lnSpc>
              <a:spcBef>
                <a:spcPts val="584"/>
              </a:spcBef>
            </a:pPr>
            <a:r>
              <a:rPr sz="1071" dirty="0">
                <a:latin typeface="Arial"/>
                <a:cs typeface="Arial"/>
              </a:rPr>
              <a:t>The</a:t>
            </a:r>
            <a:r>
              <a:rPr sz="1071" spc="54" dirty="0">
                <a:latin typeface="Arial"/>
                <a:cs typeface="Arial"/>
              </a:rPr>
              <a:t> </a:t>
            </a:r>
            <a:r>
              <a:rPr sz="1071" dirty="0">
                <a:latin typeface="Arial"/>
                <a:cs typeface="Arial"/>
              </a:rPr>
              <a:t>most</a:t>
            </a:r>
            <a:r>
              <a:rPr sz="1071" spc="58" dirty="0">
                <a:latin typeface="Arial"/>
                <a:cs typeface="Arial"/>
              </a:rPr>
              <a:t> </a:t>
            </a:r>
            <a:r>
              <a:rPr sz="1071" dirty="0">
                <a:latin typeface="Arial"/>
                <a:cs typeface="Arial"/>
              </a:rPr>
              <a:t>important</a:t>
            </a:r>
            <a:r>
              <a:rPr sz="1071" spc="49" dirty="0">
                <a:latin typeface="Arial"/>
                <a:cs typeface="Arial"/>
              </a:rPr>
              <a:t> </a:t>
            </a:r>
            <a:r>
              <a:rPr sz="1071" dirty="0">
                <a:latin typeface="Arial"/>
                <a:cs typeface="Arial"/>
              </a:rPr>
              <a:t>complaint</a:t>
            </a:r>
            <a:r>
              <a:rPr sz="1071" spc="54" dirty="0">
                <a:latin typeface="Arial"/>
                <a:cs typeface="Arial"/>
              </a:rPr>
              <a:t> </a:t>
            </a:r>
            <a:r>
              <a:rPr sz="1071" dirty="0">
                <a:latin typeface="Arial"/>
                <a:cs typeface="Arial"/>
              </a:rPr>
              <a:t>is</a:t>
            </a:r>
            <a:r>
              <a:rPr sz="1071" spc="58"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air</a:t>
            </a:r>
            <a:r>
              <a:rPr sz="1071" spc="54" dirty="0">
                <a:latin typeface="Arial"/>
                <a:cs typeface="Arial"/>
              </a:rPr>
              <a:t> </a:t>
            </a:r>
            <a:r>
              <a:rPr sz="1071" dirty="0">
                <a:latin typeface="Arial"/>
                <a:cs typeface="Arial"/>
              </a:rPr>
              <a:t>conditioning</a:t>
            </a:r>
            <a:r>
              <a:rPr sz="1071" spc="54" dirty="0">
                <a:latin typeface="Arial"/>
                <a:cs typeface="Arial"/>
              </a:rPr>
              <a:t> </a:t>
            </a:r>
            <a:r>
              <a:rPr sz="1071" dirty="0">
                <a:latin typeface="Arial"/>
                <a:cs typeface="Arial"/>
              </a:rPr>
              <a:t>system</a:t>
            </a:r>
            <a:r>
              <a:rPr sz="1071" spc="49" dirty="0">
                <a:latin typeface="Arial"/>
                <a:cs typeface="Arial"/>
              </a:rPr>
              <a:t> </a:t>
            </a:r>
            <a:r>
              <a:rPr sz="1071" dirty="0">
                <a:latin typeface="Arial"/>
                <a:cs typeface="Arial"/>
              </a:rPr>
              <a:t>is</a:t>
            </a:r>
            <a:r>
              <a:rPr sz="1071" spc="58" dirty="0">
                <a:latin typeface="Arial"/>
                <a:cs typeface="Arial"/>
              </a:rPr>
              <a:t> </a:t>
            </a:r>
            <a:r>
              <a:rPr sz="1071" dirty="0">
                <a:latin typeface="Arial"/>
                <a:cs typeface="Arial"/>
              </a:rPr>
              <a:t>not</a:t>
            </a:r>
            <a:r>
              <a:rPr sz="1071" spc="49" dirty="0">
                <a:latin typeface="Arial"/>
                <a:cs typeface="Arial"/>
              </a:rPr>
              <a:t> </a:t>
            </a:r>
            <a:r>
              <a:rPr sz="1071" dirty="0">
                <a:latin typeface="Arial"/>
                <a:cs typeface="Arial"/>
              </a:rPr>
              <a:t>cooling</a:t>
            </a:r>
            <a:r>
              <a:rPr sz="1071" spc="54" dirty="0">
                <a:latin typeface="Arial"/>
                <a:cs typeface="Arial"/>
              </a:rPr>
              <a:t> </a:t>
            </a:r>
            <a:r>
              <a:rPr sz="1071" dirty="0">
                <a:latin typeface="Arial"/>
                <a:cs typeface="Arial"/>
              </a:rPr>
              <a:t>enough.</a:t>
            </a:r>
            <a:r>
              <a:rPr sz="1071" spc="63"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lack</a:t>
            </a:r>
            <a:r>
              <a:rPr sz="1071" spc="54" dirty="0">
                <a:latin typeface="Arial"/>
                <a:cs typeface="Arial"/>
              </a:rPr>
              <a:t> </a:t>
            </a:r>
            <a:r>
              <a:rPr sz="1071" spc="-24" dirty="0">
                <a:latin typeface="Arial"/>
                <a:cs typeface="Arial"/>
              </a:rPr>
              <a:t>of </a:t>
            </a:r>
            <a:r>
              <a:rPr sz="1071" dirty="0">
                <a:latin typeface="Arial"/>
                <a:cs typeface="Arial"/>
              </a:rPr>
              <a:t>precious</a:t>
            </a:r>
            <a:r>
              <a:rPr sz="1071" spc="-29" dirty="0">
                <a:latin typeface="Arial"/>
                <a:cs typeface="Arial"/>
              </a:rPr>
              <a:t> </a:t>
            </a:r>
            <a:r>
              <a:rPr sz="1071" dirty="0">
                <a:latin typeface="Arial"/>
                <a:cs typeface="Arial"/>
              </a:rPr>
              <a:t>cold</a:t>
            </a:r>
            <a:r>
              <a:rPr sz="1071" spc="-24"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could</a:t>
            </a:r>
            <a:r>
              <a:rPr sz="1071" spc="-24"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caused</a:t>
            </a:r>
            <a:r>
              <a:rPr sz="1071" spc="-24" dirty="0">
                <a:latin typeface="Arial"/>
                <a:cs typeface="Arial"/>
              </a:rPr>
              <a:t> by:</a:t>
            </a:r>
            <a:endParaRPr sz="1071" dirty="0">
              <a:latin typeface="Arial"/>
              <a:cs typeface="Arial"/>
            </a:endParaRPr>
          </a:p>
          <a:p>
            <a:pPr marL="455161" indent="-220160">
              <a:spcBef>
                <a:spcPts val="1144"/>
              </a:spcBef>
              <a:buAutoNum type="alphaLcPeriod"/>
              <a:tabLst>
                <a:tab pos="455161" algn="l"/>
              </a:tabLst>
            </a:pPr>
            <a:r>
              <a:rPr sz="1071" dirty="0">
                <a:latin typeface="Arial"/>
                <a:cs typeface="Arial"/>
              </a:rPr>
              <a:t>The</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leak</a:t>
            </a:r>
            <a:r>
              <a:rPr sz="1071" spc="-19" dirty="0">
                <a:latin typeface="Arial"/>
                <a:cs typeface="Arial"/>
              </a:rPr>
              <a:t> </a:t>
            </a:r>
            <a:r>
              <a:rPr sz="1071" dirty="0">
                <a:latin typeface="Arial"/>
                <a:cs typeface="Arial"/>
              </a:rPr>
              <a:t>caused</a:t>
            </a:r>
            <a:r>
              <a:rPr sz="1071" spc="-19"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failed</a:t>
            </a:r>
            <a:r>
              <a:rPr sz="1071" spc="-19" dirty="0">
                <a:latin typeface="Arial"/>
                <a:cs typeface="Arial"/>
              </a:rPr>
              <a:t> </a:t>
            </a:r>
            <a:r>
              <a:rPr sz="1071" dirty="0">
                <a:latin typeface="Arial"/>
                <a:cs typeface="Arial"/>
              </a:rPr>
              <a:t>O-ring,</a:t>
            </a:r>
            <a:r>
              <a:rPr sz="1071" spc="-19" dirty="0">
                <a:latin typeface="Arial"/>
                <a:cs typeface="Arial"/>
              </a:rPr>
              <a:t> </a:t>
            </a:r>
            <a:r>
              <a:rPr sz="1071" dirty="0">
                <a:latin typeface="Arial"/>
                <a:cs typeface="Arial"/>
              </a:rPr>
              <a:t>seal,</a:t>
            </a:r>
            <a:r>
              <a:rPr sz="1071" spc="-19" dirty="0">
                <a:latin typeface="Arial"/>
                <a:cs typeface="Arial"/>
              </a:rPr>
              <a:t> </a:t>
            </a:r>
            <a:r>
              <a:rPr sz="1071" dirty="0">
                <a:latin typeface="Arial"/>
                <a:cs typeface="Arial"/>
              </a:rPr>
              <a:t>hose,</a:t>
            </a:r>
            <a:r>
              <a:rPr sz="1071" spc="-19" dirty="0">
                <a:latin typeface="Arial"/>
                <a:cs typeface="Arial"/>
              </a:rPr>
              <a:t> </a:t>
            </a:r>
            <a:r>
              <a:rPr sz="1071" dirty="0">
                <a:latin typeface="Arial"/>
                <a:cs typeface="Arial"/>
              </a:rPr>
              <a:t>or</a:t>
            </a:r>
            <a:r>
              <a:rPr sz="1071" spc="-29" dirty="0">
                <a:latin typeface="Arial"/>
                <a:cs typeface="Arial"/>
              </a:rPr>
              <a:t> </a:t>
            </a:r>
            <a:r>
              <a:rPr sz="1071" spc="-10" dirty="0">
                <a:latin typeface="Arial"/>
                <a:cs typeface="Arial"/>
              </a:rPr>
              <a:t>component</a:t>
            </a:r>
            <a:endParaRPr sz="1071" dirty="0">
              <a:latin typeface="Arial"/>
              <a:cs typeface="Arial"/>
            </a:endParaRPr>
          </a:p>
          <a:p>
            <a:pPr marL="454543" indent="-220160">
              <a:spcBef>
                <a:spcPts val="565"/>
              </a:spcBef>
              <a:buAutoNum type="alphaLcPeriod"/>
              <a:tabLst>
                <a:tab pos="454543" algn="l"/>
              </a:tabLst>
            </a:pPr>
            <a:r>
              <a:rPr sz="1071" dirty="0">
                <a:latin typeface="Arial"/>
                <a:cs typeface="Arial"/>
              </a:rPr>
              <a:t>A</a:t>
            </a:r>
            <a:r>
              <a:rPr sz="1071" spc="-29" dirty="0">
                <a:latin typeface="Arial"/>
                <a:cs typeface="Arial"/>
              </a:rPr>
              <a:t> </a:t>
            </a:r>
            <a:r>
              <a:rPr sz="1071" dirty="0">
                <a:latin typeface="Arial"/>
                <a:cs typeface="Arial"/>
              </a:rPr>
              <a:t>clogged</a:t>
            </a:r>
            <a:r>
              <a:rPr sz="1071" spc="-29" dirty="0">
                <a:latin typeface="Arial"/>
                <a:cs typeface="Arial"/>
              </a:rPr>
              <a:t> </a:t>
            </a:r>
            <a:r>
              <a:rPr sz="1071" dirty="0">
                <a:latin typeface="Arial"/>
                <a:cs typeface="Arial"/>
              </a:rPr>
              <a:t>expansion</a:t>
            </a:r>
            <a:r>
              <a:rPr sz="1071" spc="-29" dirty="0">
                <a:latin typeface="Arial"/>
                <a:cs typeface="Arial"/>
              </a:rPr>
              <a:t> </a:t>
            </a:r>
            <a:r>
              <a:rPr sz="1071" dirty="0">
                <a:latin typeface="Arial"/>
                <a:cs typeface="Arial"/>
              </a:rPr>
              <a:t>tube</a:t>
            </a:r>
            <a:r>
              <a:rPr sz="1071" spc="-24"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charging</a:t>
            </a:r>
            <a:r>
              <a:rPr sz="1071" spc="-29" dirty="0">
                <a:latin typeface="Arial"/>
                <a:cs typeface="Arial"/>
              </a:rPr>
              <a:t> </a:t>
            </a:r>
            <a:r>
              <a:rPr sz="1071" spc="-19" dirty="0">
                <a:latin typeface="Arial"/>
                <a:cs typeface="Arial"/>
              </a:rPr>
              <a:t>hose</a:t>
            </a:r>
            <a:endParaRPr sz="1071" dirty="0">
              <a:latin typeface="Arial"/>
              <a:cs typeface="Arial"/>
            </a:endParaRPr>
          </a:p>
          <a:p>
            <a:pPr marL="453925" indent="-219541">
              <a:spcBef>
                <a:spcPts val="565"/>
              </a:spcBef>
              <a:buAutoNum type="alphaLcPeriod"/>
              <a:tabLst>
                <a:tab pos="453925" algn="l"/>
              </a:tabLst>
            </a:pPr>
            <a:r>
              <a:rPr sz="1071" dirty="0">
                <a:latin typeface="Arial"/>
                <a:cs typeface="Arial"/>
              </a:rPr>
              <a:t>Failed</a:t>
            </a:r>
            <a:r>
              <a:rPr sz="1071" spc="-29"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compressor</a:t>
            </a:r>
            <a:r>
              <a:rPr sz="1071" spc="-24" dirty="0">
                <a:latin typeface="Arial"/>
                <a:cs typeface="Arial"/>
              </a:rPr>
              <a:t> </a:t>
            </a:r>
            <a:r>
              <a:rPr sz="1071" spc="-10" dirty="0">
                <a:latin typeface="Arial"/>
                <a:cs typeface="Arial"/>
              </a:rPr>
              <a:t>clutch</a:t>
            </a:r>
            <a:endParaRPr sz="1071" dirty="0">
              <a:latin typeface="Arial"/>
              <a:cs typeface="Arial"/>
            </a:endParaRPr>
          </a:p>
          <a:p>
            <a:pPr marL="454543" indent="-220160">
              <a:spcBef>
                <a:spcPts val="560"/>
              </a:spcBef>
              <a:buAutoNum type="alphaLcPeriod"/>
              <a:tabLst>
                <a:tab pos="454543" algn="l"/>
              </a:tabLst>
            </a:pPr>
            <a:r>
              <a:rPr sz="1071" dirty="0">
                <a:latin typeface="Arial"/>
                <a:cs typeface="Arial"/>
              </a:rPr>
              <a:t>Failed</a:t>
            </a:r>
            <a:r>
              <a:rPr sz="1071" spc="-19" dirty="0">
                <a:latin typeface="Arial"/>
                <a:cs typeface="Arial"/>
              </a:rPr>
              <a:t> </a:t>
            </a:r>
            <a:r>
              <a:rPr sz="1071" dirty="0">
                <a:latin typeface="Arial"/>
                <a:cs typeface="Arial"/>
              </a:rPr>
              <a:t>blower</a:t>
            </a:r>
            <a:r>
              <a:rPr sz="1071" spc="-15" dirty="0">
                <a:latin typeface="Arial"/>
                <a:cs typeface="Arial"/>
              </a:rPr>
              <a:t> </a:t>
            </a:r>
            <a:r>
              <a:rPr sz="1071" dirty="0">
                <a:latin typeface="Arial"/>
                <a:cs typeface="Arial"/>
              </a:rPr>
              <a:t>motor</a:t>
            </a:r>
            <a:r>
              <a:rPr sz="1071" spc="-19"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blower</a:t>
            </a:r>
            <a:r>
              <a:rPr sz="1071" spc="-15" dirty="0">
                <a:latin typeface="Arial"/>
                <a:cs typeface="Arial"/>
              </a:rPr>
              <a:t> </a:t>
            </a:r>
            <a:r>
              <a:rPr sz="1071" dirty="0">
                <a:latin typeface="Arial"/>
                <a:cs typeface="Arial"/>
              </a:rPr>
              <a:t>motor</a:t>
            </a:r>
            <a:r>
              <a:rPr sz="1071" spc="-19" dirty="0">
                <a:latin typeface="Arial"/>
                <a:cs typeface="Arial"/>
              </a:rPr>
              <a:t> </a:t>
            </a:r>
            <a:r>
              <a:rPr sz="1071" spc="-10" dirty="0">
                <a:latin typeface="Arial"/>
                <a:cs typeface="Arial"/>
              </a:rPr>
              <a:t>resistor</a:t>
            </a:r>
            <a:endParaRPr sz="1071" dirty="0">
              <a:latin typeface="Arial"/>
              <a:cs typeface="Arial"/>
            </a:endParaRPr>
          </a:p>
          <a:p>
            <a:pPr marL="454543" indent="-220160">
              <a:spcBef>
                <a:spcPts val="560"/>
              </a:spcBef>
              <a:buAutoNum type="alphaLcPeriod"/>
              <a:tabLst>
                <a:tab pos="454543" algn="l"/>
              </a:tabLst>
            </a:pPr>
            <a:r>
              <a:rPr sz="1071" dirty="0">
                <a:latin typeface="Arial"/>
                <a:cs typeface="Arial"/>
              </a:rPr>
              <a:t>Damaged</a:t>
            </a:r>
            <a:r>
              <a:rPr sz="1071" spc="-24"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failed</a:t>
            </a:r>
            <a:r>
              <a:rPr sz="1071" spc="-24" dirty="0">
                <a:latin typeface="Arial"/>
                <a:cs typeface="Arial"/>
              </a:rPr>
              <a:t> </a:t>
            </a:r>
            <a:r>
              <a:rPr sz="1071" dirty="0">
                <a:latin typeface="Arial"/>
                <a:cs typeface="Arial"/>
              </a:rPr>
              <a:t>condenser</a:t>
            </a:r>
            <a:r>
              <a:rPr sz="1071" spc="-24" dirty="0">
                <a:latin typeface="Arial"/>
                <a:cs typeface="Arial"/>
              </a:rPr>
              <a:t> </a:t>
            </a:r>
            <a:r>
              <a:rPr sz="1071" dirty="0">
                <a:latin typeface="Arial"/>
                <a:cs typeface="Arial"/>
              </a:rPr>
              <a:t>or</a:t>
            </a:r>
            <a:r>
              <a:rPr sz="1071" spc="-24" dirty="0">
                <a:latin typeface="Arial"/>
                <a:cs typeface="Arial"/>
              </a:rPr>
              <a:t> </a:t>
            </a:r>
            <a:r>
              <a:rPr sz="1071" spc="-10" dirty="0">
                <a:latin typeface="Arial"/>
                <a:cs typeface="Arial"/>
              </a:rPr>
              <a:t>evaporator</a:t>
            </a:r>
            <a:endParaRPr sz="1071" dirty="0">
              <a:latin typeface="Arial"/>
              <a:cs typeface="Arial"/>
            </a:endParaRPr>
          </a:p>
          <a:p>
            <a:pPr marL="457017" indent="-222634">
              <a:spcBef>
                <a:spcPts val="565"/>
              </a:spcBef>
              <a:buAutoNum type="alphaLcPeriod"/>
              <a:tabLst>
                <a:tab pos="457017" algn="l"/>
              </a:tabLst>
            </a:pPr>
            <a:r>
              <a:rPr sz="1071" dirty="0">
                <a:latin typeface="Arial"/>
                <a:cs typeface="Arial"/>
              </a:rPr>
              <a:t>Vacuum</a:t>
            </a:r>
            <a:r>
              <a:rPr sz="1071" spc="-54" dirty="0">
                <a:latin typeface="Arial"/>
                <a:cs typeface="Arial"/>
              </a:rPr>
              <a:t> </a:t>
            </a:r>
            <a:r>
              <a:rPr sz="1071" spc="-10" dirty="0">
                <a:latin typeface="Arial"/>
                <a:cs typeface="Arial"/>
              </a:rPr>
              <a:t>leaks</a:t>
            </a:r>
            <a:endParaRPr sz="1071" dirty="0">
              <a:latin typeface="Arial"/>
              <a:cs typeface="Arial"/>
            </a:endParaRPr>
          </a:p>
          <a:p>
            <a:pPr marL="454543" indent="-220160">
              <a:spcBef>
                <a:spcPts val="565"/>
              </a:spcBef>
              <a:buAutoNum type="alphaLcPeriod"/>
              <a:tabLst>
                <a:tab pos="454543" algn="l"/>
              </a:tabLst>
            </a:pPr>
            <a:r>
              <a:rPr sz="1071" dirty="0">
                <a:latin typeface="Arial"/>
                <a:cs typeface="Arial"/>
              </a:rPr>
              <a:t>Failed</a:t>
            </a:r>
            <a:r>
              <a:rPr sz="1071" spc="-19" dirty="0">
                <a:latin typeface="Arial"/>
                <a:cs typeface="Arial"/>
              </a:rPr>
              <a:t> </a:t>
            </a:r>
            <a:r>
              <a:rPr sz="1071" dirty="0">
                <a:latin typeface="Arial"/>
                <a:cs typeface="Arial"/>
              </a:rPr>
              <a:t>switch,</a:t>
            </a:r>
            <a:r>
              <a:rPr sz="1071" spc="-19" dirty="0">
                <a:latin typeface="Arial"/>
                <a:cs typeface="Arial"/>
              </a:rPr>
              <a:t> </a:t>
            </a:r>
            <a:r>
              <a:rPr sz="1071" dirty="0">
                <a:latin typeface="Arial"/>
                <a:cs typeface="Arial"/>
              </a:rPr>
              <a:t>fuse,</a:t>
            </a:r>
            <a:r>
              <a:rPr sz="1071" spc="-19" dirty="0">
                <a:latin typeface="Arial"/>
                <a:cs typeface="Arial"/>
              </a:rPr>
              <a:t> </a:t>
            </a:r>
            <a:r>
              <a:rPr sz="1071" dirty="0">
                <a:latin typeface="Arial"/>
                <a:cs typeface="Arial"/>
              </a:rPr>
              <a:t>relay,</a:t>
            </a:r>
            <a:r>
              <a:rPr sz="1071" spc="-19" dirty="0">
                <a:latin typeface="Arial"/>
                <a:cs typeface="Arial"/>
              </a:rPr>
              <a:t> </a:t>
            </a:r>
            <a:r>
              <a:rPr sz="1071" dirty="0">
                <a:latin typeface="Arial"/>
                <a:cs typeface="Arial"/>
              </a:rPr>
              <a:t>control</a:t>
            </a:r>
            <a:r>
              <a:rPr sz="1071" spc="-19" dirty="0">
                <a:latin typeface="Arial"/>
                <a:cs typeface="Arial"/>
              </a:rPr>
              <a:t> </a:t>
            </a:r>
            <a:r>
              <a:rPr sz="1071" dirty="0">
                <a:latin typeface="Arial"/>
                <a:cs typeface="Arial"/>
              </a:rPr>
              <a:t>module,</a:t>
            </a:r>
            <a:r>
              <a:rPr sz="1071" spc="-19" dirty="0">
                <a:latin typeface="Arial"/>
                <a:cs typeface="Arial"/>
              </a:rPr>
              <a:t> </a:t>
            </a:r>
            <a:r>
              <a:rPr sz="1071" dirty="0">
                <a:latin typeface="Arial"/>
                <a:cs typeface="Arial"/>
              </a:rPr>
              <a:t>blend</a:t>
            </a:r>
            <a:r>
              <a:rPr sz="1071" spc="-24" dirty="0">
                <a:latin typeface="Arial"/>
                <a:cs typeface="Arial"/>
              </a:rPr>
              <a:t> </a:t>
            </a:r>
            <a:r>
              <a:rPr sz="1071" dirty="0">
                <a:latin typeface="Arial"/>
                <a:cs typeface="Arial"/>
              </a:rPr>
              <a:t>door,</a:t>
            </a:r>
            <a:r>
              <a:rPr sz="1071" spc="-19" dirty="0">
                <a:latin typeface="Arial"/>
                <a:cs typeface="Arial"/>
              </a:rPr>
              <a:t> </a:t>
            </a:r>
            <a:r>
              <a:rPr sz="1071" dirty="0">
                <a:latin typeface="Arial"/>
                <a:cs typeface="Arial"/>
              </a:rPr>
              <a:t>or</a:t>
            </a:r>
            <a:r>
              <a:rPr sz="1071" spc="-19" dirty="0">
                <a:latin typeface="Arial"/>
                <a:cs typeface="Arial"/>
              </a:rPr>
              <a:t> </a:t>
            </a:r>
            <a:r>
              <a:rPr sz="1071" spc="-10" dirty="0">
                <a:latin typeface="Arial"/>
                <a:cs typeface="Arial"/>
              </a:rPr>
              <a:t>solenoid</a:t>
            </a:r>
            <a:endParaRPr sz="1071" dirty="0">
              <a:latin typeface="Arial"/>
              <a:cs typeface="Arial"/>
            </a:endParaRPr>
          </a:p>
          <a:p>
            <a:pPr marL="12369" marR="6184" algn="just">
              <a:lnSpc>
                <a:spcPct val="143700"/>
              </a:lnSpc>
              <a:spcBef>
                <a:spcPts val="584"/>
              </a:spcBef>
            </a:pPr>
            <a:r>
              <a:rPr sz="1071" dirty="0">
                <a:latin typeface="Arial"/>
                <a:cs typeface="Arial"/>
              </a:rPr>
              <a:t>Diagnosing</a:t>
            </a:r>
            <a:r>
              <a:rPr sz="1071" spc="63" dirty="0">
                <a:latin typeface="Arial"/>
                <a:cs typeface="Arial"/>
              </a:rPr>
              <a:t> </a:t>
            </a:r>
            <a:r>
              <a:rPr sz="1071" dirty="0">
                <a:latin typeface="Arial"/>
                <a:cs typeface="Arial"/>
              </a:rPr>
              <a:t>an</a:t>
            </a:r>
            <a:r>
              <a:rPr sz="1071" spc="73" dirty="0">
                <a:latin typeface="Arial"/>
                <a:cs typeface="Arial"/>
              </a:rPr>
              <a:t> </a:t>
            </a:r>
            <a:r>
              <a:rPr sz="1071" dirty="0">
                <a:latin typeface="Arial"/>
                <a:cs typeface="Arial"/>
              </a:rPr>
              <a:t>air</a:t>
            </a:r>
            <a:r>
              <a:rPr sz="1071" spc="73" dirty="0">
                <a:latin typeface="Arial"/>
                <a:cs typeface="Arial"/>
              </a:rPr>
              <a:t> </a:t>
            </a:r>
            <a:r>
              <a:rPr sz="1071" dirty="0">
                <a:latin typeface="Arial"/>
                <a:cs typeface="Arial"/>
              </a:rPr>
              <a:t>conditioning</a:t>
            </a:r>
            <a:r>
              <a:rPr sz="1071" spc="73" dirty="0">
                <a:latin typeface="Arial"/>
                <a:cs typeface="Arial"/>
              </a:rPr>
              <a:t> </a:t>
            </a:r>
            <a:r>
              <a:rPr sz="1071" dirty="0">
                <a:latin typeface="Arial"/>
                <a:cs typeface="Arial"/>
              </a:rPr>
              <a:t>cooling</a:t>
            </a:r>
            <a:r>
              <a:rPr sz="1071" spc="73" dirty="0">
                <a:latin typeface="Arial"/>
                <a:cs typeface="Arial"/>
              </a:rPr>
              <a:t> </a:t>
            </a:r>
            <a:r>
              <a:rPr sz="1071" dirty="0">
                <a:latin typeface="Arial"/>
                <a:cs typeface="Arial"/>
              </a:rPr>
              <a:t>problem</a:t>
            </a:r>
            <a:r>
              <a:rPr sz="1071" spc="73" dirty="0">
                <a:latin typeface="Arial"/>
                <a:cs typeface="Arial"/>
              </a:rPr>
              <a:t> </a:t>
            </a:r>
            <a:r>
              <a:rPr sz="1071" dirty="0">
                <a:latin typeface="Arial"/>
                <a:cs typeface="Arial"/>
              </a:rPr>
              <a:t>is</a:t>
            </a:r>
            <a:r>
              <a:rPr sz="1071" spc="78" dirty="0">
                <a:latin typeface="Arial"/>
                <a:cs typeface="Arial"/>
              </a:rPr>
              <a:t> </a:t>
            </a:r>
            <a:r>
              <a:rPr sz="1071" dirty="0">
                <a:latin typeface="Arial"/>
                <a:cs typeface="Arial"/>
              </a:rPr>
              <a:t>best</a:t>
            </a:r>
            <a:r>
              <a:rPr sz="1071" spc="73" dirty="0">
                <a:latin typeface="Arial"/>
                <a:cs typeface="Arial"/>
              </a:rPr>
              <a:t> </a:t>
            </a:r>
            <a:r>
              <a:rPr sz="1071" dirty="0">
                <a:latin typeface="Arial"/>
                <a:cs typeface="Arial"/>
              </a:rPr>
              <a:t>done</a:t>
            </a:r>
            <a:r>
              <a:rPr sz="1071" spc="63" dirty="0">
                <a:latin typeface="Arial"/>
                <a:cs typeface="Arial"/>
              </a:rPr>
              <a:t> </a:t>
            </a:r>
            <a:r>
              <a:rPr sz="1071" dirty="0">
                <a:latin typeface="Arial"/>
                <a:cs typeface="Arial"/>
              </a:rPr>
              <a:t>by</a:t>
            </a:r>
            <a:r>
              <a:rPr sz="1071" spc="78" dirty="0">
                <a:latin typeface="Arial"/>
                <a:cs typeface="Arial"/>
              </a:rPr>
              <a:t> </a:t>
            </a:r>
            <a:r>
              <a:rPr sz="1071" dirty="0">
                <a:latin typeface="Arial"/>
                <a:cs typeface="Arial"/>
              </a:rPr>
              <a:t>connecting</a:t>
            </a:r>
            <a:r>
              <a:rPr sz="1071" spc="73" dirty="0">
                <a:latin typeface="Arial"/>
                <a:cs typeface="Arial"/>
              </a:rPr>
              <a:t> </a:t>
            </a:r>
            <a:r>
              <a:rPr sz="1071" dirty="0">
                <a:latin typeface="Arial"/>
                <a:cs typeface="Arial"/>
              </a:rPr>
              <a:t>a</a:t>
            </a:r>
            <a:r>
              <a:rPr sz="1071" spc="73" dirty="0">
                <a:latin typeface="Arial"/>
                <a:cs typeface="Arial"/>
              </a:rPr>
              <a:t> </a:t>
            </a:r>
            <a:r>
              <a:rPr sz="1071" dirty="0">
                <a:latin typeface="Arial"/>
                <a:cs typeface="Arial"/>
              </a:rPr>
              <a:t>gauge</a:t>
            </a:r>
            <a:r>
              <a:rPr sz="1071" spc="73" dirty="0">
                <a:latin typeface="Arial"/>
                <a:cs typeface="Arial"/>
              </a:rPr>
              <a:t> </a:t>
            </a:r>
            <a:r>
              <a:rPr sz="1071" dirty="0">
                <a:latin typeface="Arial"/>
                <a:cs typeface="Arial"/>
              </a:rPr>
              <a:t>set</a:t>
            </a:r>
            <a:r>
              <a:rPr sz="1071" spc="73" dirty="0">
                <a:latin typeface="Arial"/>
                <a:cs typeface="Arial"/>
              </a:rPr>
              <a:t> </a:t>
            </a:r>
            <a:r>
              <a:rPr sz="1071" dirty="0">
                <a:latin typeface="Arial"/>
                <a:cs typeface="Arial"/>
              </a:rPr>
              <a:t>to</a:t>
            </a:r>
            <a:r>
              <a:rPr sz="1071" spc="73" dirty="0">
                <a:latin typeface="Arial"/>
                <a:cs typeface="Arial"/>
              </a:rPr>
              <a:t> </a:t>
            </a:r>
            <a:r>
              <a:rPr sz="1071" spc="-24" dirty="0">
                <a:latin typeface="Arial"/>
                <a:cs typeface="Arial"/>
              </a:rPr>
              <a:t>the </a:t>
            </a:r>
            <a:r>
              <a:rPr sz="1071" dirty="0">
                <a:latin typeface="Arial"/>
                <a:cs typeface="Arial"/>
              </a:rPr>
              <a:t>high</a:t>
            </a:r>
            <a:r>
              <a:rPr sz="1071" spc="63" dirty="0">
                <a:latin typeface="Arial"/>
                <a:cs typeface="Arial"/>
              </a:rPr>
              <a:t> </a:t>
            </a:r>
            <a:r>
              <a:rPr sz="1071" dirty="0">
                <a:latin typeface="Arial"/>
                <a:cs typeface="Arial"/>
              </a:rPr>
              <a:t>and</a:t>
            </a:r>
            <a:r>
              <a:rPr sz="1071" spc="68" dirty="0">
                <a:latin typeface="Arial"/>
                <a:cs typeface="Arial"/>
              </a:rPr>
              <a:t> </a:t>
            </a:r>
            <a:r>
              <a:rPr sz="1071" spc="-10" dirty="0">
                <a:latin typeface="Arial"/>
                <a:cs typeface="Arial"/>
              </a:rPr>
              <a:t>low-</a:t>
            </a:r>
            <a:r>
              <a:rPr sz="1071" dirty="0">
                <a:latin typeface="Arial"/>
                <a:cs typeface="Arial"/>
              </a:rPr>
              <a:t>pressure</a:t>
            </a:r>
            <a:r>
              <a:rPr sz="1071" spc="63" dirty="0">
                <a:latin typeface="Arial"/>
                <a:cs typeface="Arial"/>
              </a:rPr>
              <a:t> </a:t>
            </a:r>
            <a:r>
              <a:rPr sz="1071" dirty="0">
                <a:latin typeface="Arial"/>
                <a:cs typeface="Arial"/>
              </a:rPr>
              <a:t>service</a:t>
            </a:r>
            <a:r>
              <a:rPr sz="1071" spc="68" dirty="0">
                <a:latin typeface="Arial"/>
                <a:cs typeface="Arial"/>
              </a:rPr>
              <a:t> </a:t>
            </a:r>
            <a:r>
              <a:rPr sz="1071" dirty="0">
                <a:latin typeface="Arial"/>
                <a:cs typeface="Arial"/>
              </a:rPr>
              <a:t>fitting</a:t>
            </a:r>
            <a:r>
              <a:rPr sz="1071" spc="68" dirty="0">
                <a:latin typeface="Arial"/>
                <a:cs typeface="Arial"/>
              </a:rPr>
              <a:t> </a:t>
            </a:r>
            <a:r>
              <a:rPr sz="1071" dirty="0">
                <a:latin typeface="Arial"/>
                <a:cs typeface="Arial"/>
              </a:rPr>
              <a:t>on</a:t>
            </a:r>
            <a:r>
              <a:rPr sz="1071" spc="63"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system.</a:t>
            </a:r>
            <a:r>
              <a:rPr sz="1071" spc="68" dirty="0">
                <a:latin typeface="Arial"/>
                <a:cs typeface="Arial"/>
              </a:rPr>
              <a:t> </a:t>
            </a:r>
            <a:r>
              <a:rPr sz="1071" dirty="0">
                <a:latin typeface="Arial"/>
                <a:cs typeface="Arial"/>
              </a:rPr>
              <a:t>Though</a:t>
            </a:r>
            <a:r>
              <a:rPr sz="1071" spc="63" dirty="0">
                <a:latin typeface="Arial"/>
                <a:cs typeface="Arial"/>
              </a:rPr>
              <a:t> </a:t>
            </a:r>
            <a:r>
              <a:rPr sz="1071" dirty="0">
                <a:latin typeface="Arial"/>
                <a:cs typeface="Arial"/>
              </a:rPr>
              <a:t>poor</a:t>
            </a:r>
            <a:r>
              <a:rPr sz="1071" spc="63" dirty="0">
                <a:latin typeface="Arial"/>
                <a:cs typeface="Arial"/>
              </a:rPr>
              <a:t> </a:t>
            </a:r>
            <a:r>
              <a:rPr sz="1071" dirty="0">
                <a:latin typeface="Arial"/>
                <a:cs typeface="Arial"/>
              </a:rPr>
              <a:t>cooling</a:t>
            </a:r>
            <a:r>
              <a:rPr sz="1071" spc="63" dirty="0">
                <a:latin typeface="Arial"/>
                <a:cs typeface="Arial"/>
              </a:rPr>
              <a:t> </a:t>
            </a:r>
            <a:r>
              <a:rPr sz="1071" dirty="0">
                <a:latin typeface="Arial"/>
                <a:cs typeface="Arial"/>
              </a:rPr>
              <a:t>is</a:t>
            </a:r>
            <a:r>
              <a:rPr sz="1071" spc="68" dirty="0">
                <a:latin typeface="Arial"/>
                <a:cs typeface="Arial"/>
              </a:rPr>
              <a:t> </a:t>
            </a:r>
            <a:r>
              <a:rPr sz="1071" dirty="0">
                <a:latin typeface="Arial"/>
                <a:cs typeface="Arial"/>
              </a:rPr>
              <a:t>often</a:t>
            </a:r>
            <a:r>
              <a:rPr sz="1071" spc="63" dirty="0">
                <a:latin typeface="Arial"/>
                <a:cs typeface="Arial"/>
              </a:rPr>
              <a:t> </a:t>
            </a:r>
            <a:r>
              <a:rPr sz="1071" dirty="0">
                <a:latin typeface="Arial"/>
                <a:cs typeface="Arial"/>
              </a:rPr>
              <a:t>due</a:t>
            </a:r>
            <a:r>
              <a:rPr sz="1071" spc="63" dirty="0">
                <a:latin typeface="Arial"/>
                <a:cs typeface="Arial"/>
              </a:rPr>
              <a:t> </a:t>
            </a:r>
            <a:r>
              <a:rPr sz="1071" dirty="0">
                <a:latin typeface="Arial"/>
                <a:cs typeface="Arial"/>
              </a:rPr>
              <a:t>to</a:t>
            </a:r>
            <a:r>
              <a:rPr sz="1071" spc="68" dirty="0">
                <a:latin typeface="Arial"/>
                <a:cs typeface="Arial"/>
              </a:rPr>
              <a:t> </a:t>
            </a:r>
            <a:r>
              <a:rPr sz="1071" dirty="0">
                <a:latin typeface="Arial"/>
                <a:cs typeface="Arial"/>
              </a:rPr>
              <a:t>a</a:t>
            </a:r>
            <a:r>
              <a:rPr sz="1071" spc="68" dirty="0">
                <a:latin typeface="Arial"/>
                <a:cs typeface="Arial"/>
              </a:rPr>
              <a:t> </a:t>
            </a:r>
            <a:r>
              <a:rPr sz="1071" spc="-24" dirty="0">
                <a:latin typeface="Arial"/>
                <a:cs typeface="Arial"/>
              </a:rPr>
              <a:t>low </a:t>
            </a:r>
            <a:r>
              <a:rPr sz="1071" dirty="0">
                <a:latin typeface="Arial"/>
                <a:cs typeface="Arial"/>
              </a:rPr>
              <a:t>charge</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it</a:t>
            </a:r>
            <a:r>
              <a:rPr sz="1071" spc="-15"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also</a:t>
            </a:r>
            <a:r>
              <a:rPr sz="1071" spc="-15"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caused</a:t>
            </a:r>
            <a:r>
              <a:rPr sz="1071" spc="-15"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many</a:t>
            </a:r>
            <a:r>
              <a:rPr sz="1071" spc="-15" dirty="0">
                <a:latin typeface="Arial"/>
                <a:cs typeface="Arial"/>
              </a:rPr>
              <a:t> </a:t>
            </a:r>
            <a:r>
              <a:rPr sz="1071" dirty="0">
                <a:latin typeface="Arial"/>
                <a:cs typeface="Arial"/>
              </a:rPr>
              <a:t>other</a:t>
            </a:r>
            <a:r>
              <a:rPr sz="1071" spc="-19" dirty="0">
                <a:latin typeface="Arial"/>
                <a:cs typeface="Arial"/>
              </a:rPr>
              <a:t> </a:t>
            </a:r>
            <a:r>
              <a:rPr sz="1071" dirty="0">
                <a:latin typeface="Arial"/>
                <a:cs typeface="Arial"/>
              </a:rPr>
              <a:t>factors</a:t>
            </a:r>
            <a:r>
              <a:rPr sz="1071" spc="-15" dirty="0">
                <a:latin typeface="Arial"/>
                <a:cs typeface="Arial"/>
              </a:rPr>
              <a:t> </a:t>
            </a:r>
            <a:r>
              <a:rPr sz="1071" dirty="0">
                <a:latin typeface="Arial"/>
                <a:cs typeface="Arial"/>
              </a:rPr>
              <a:t>(see</a:t>
            </a:r>
            <a:r>
              <a:rPr sz="1071" spc="-19" dirty="0">
                <a:latin typeface="Arial"/>
                <a:cs typeface="Arial"/>
              </a:rPr>
              <a:t> </a:t>
            </a:r>
            <a:r>
              <a:rPr sz="1071" dirty="0">
                <a:latin typeface="Arial"/>
                <a:cs typeface="Arial"/>
              </a:rPr>
              <a:t>table</a:t>
            </a:r>
            <a:r>
              <a:rPr sz="1071" spc="-15" dirty="0">
                <a:latin typeface="Arial"/>
                <a:cs typeface="Arial"/>
              </a:rPr>
              <a:t> </a:t>
            </a:r>
            <a:r>
              <a:rPr sz="1071" spc="-10" dirty="0">
                <a:latin typeface="Arial"/>
                <a:cs typeface="Arial"/>
              </a:rPr>
              <a:t>below).</a:t>
            </a:r>
            <a:endParaRPr sz="1071" dirty="0">
              <a:latin typeface="Arial"/>
              <a:cs typeface="Arial"/>
            </a:endParaRPr>
          </a:p>
          <a:p>
            <a:pPr marL="453925" lvl="2" indent="-441557">
              <a:spcBef>
                <a:spcPts val="1144"/>
              </a:spcBef>
              <a:buAutoNum type="arabicPeriod"/>
              <a:tabLst>
                <a:tab pos="453925" algn="l"/>
              </a:tabLst>
            </a:pPr>
            <a:r>
              <a:rPr sz="1071" b="1" dirty="0">
                <a:latin typeface="Arial"/>
                <a:cs typeface="Arial"/>
              </a:rPr>
              <a:t>Air</a:t>
            </a:r>
            <a:r>
              <a:rPr sz="1071" b="1" spc="-10" dirty="0">
                <a:latin typeface="Arial"/>
                <a:cs typeface="Arial"/>
              </a:rPr>
              <a:t> </a:t>
            </a:r>
            <a:r>
              <a:rPr sz="1071" b="1" dirty="0">
                <a:latin typeface="Arial"/>
                <a:cs typeface="Arial"/>
              </a:rPr>
              <a:t>conditioning</a:t>
            </a:r>
            <a:r>
              <a:rPr sz="1071" b="1" spc="-5" dirty="0">
                <a:latin typeface="Arial"/>
                <a:cs typeface="Arial"/>
              </a:rPr>
              <a:t> </a:t>
            </a:r>
            <a:r>
              <a:rPr sz="1071" b="1" spc="-10" dirty="0">
                <a:latin typeface="Arial"/>
                <a:cs typeface="Arial"/>
              </a:rPr>
              <a:t>Troubleshooting</a:t>
            </a:r>
            <a:r>
              <a:rPr sz="1071" b="1" spc="-5" dirty="0">
                <a:latin typeface="Arial"/>
                <a:cs typeface="Arial"/>
              </a:rPr>
              <a:t> </a:t>
            </a:r>
            <a:r>
              <a:rPr sz="1071" b="1" dirty="0">
                <a:latin typeface="Arial"/>
                <a:cs typeface="Arial"/>
              </a:rPr>
              <a:t>&amp;</a:t>
            </a:r>
            <a:r>
              <a:rPr sz="1071" b="1" spc="-10" dirty="0">
                <a:latin typeface="Arial"/>
                <a:cs typeface="Arial"/>
              </a:rPr>
              <a:t> Diagnosis</a:t>
            </a:r>
            <a:endParaRPr sz="1071" dirty="0">
              <a:latin typeface="Arial"/>
              <a:cs typeface="Arial"/>
            </a:endParaRPr>
          </a:p>
        </p:txBody>
      </p:sp>
      <p:sp>
        <p:nvSpPr>
          <p:cNvPr id="4" name="object 4"/>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5" name="object 5"/>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7" name="object 7"/>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75</a:t>
            </a:r>
          </a:p>
        </p:txBody>
      </p:sp>
      <p:sp>
        <p:nvSpPr>
          <p:cNvPr id="8" name="object 3">
            <a:extLst>
              <a:ext uri="{FF2B5EF4-FFF2-40B4-BE49-F238E27FC236}">
                <a16:creationId xmlns:a16="http://schemas.microsoft.com/office/drawing/2014/main" id="{CB5E674A-05E6-D36D-BF8B-FA852AA7FA4A}"/>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8904" y="890664"/>
            <a:ext cx="5812948" cy="5972582"/>
          </a:xfrm>
          <a:prstGeom prst="rect">
            <a:avLst/>
          </a:prstGeom>
        </p:spPr>
        <p:txBody>
          <a:bodyPr vert="horz" wrap="square" lIns="0" tIns="12368" rIns="0" bIns="0" rtlCol="0">
            <a:spAutoFit/>
          </a:bodyPr>
          <a:lstStyle/>
          <a:p>
            <a:pPr marL="2132953">
              <a:spcBef>
                <a:spcPts val="97"/>
              </a:spcBef>
            </a:pPr>
            <a:r>
              <a:rPr lang="en-US" sz="1100" dirty="0">
                <a:latin typeface="Arial"/>
                <a:cs typeface="Arial"/>
              </a:rPr>
              <a:t>HVAC System for Cars and Automotive Vehicles </a:t>
            </a:r>
          </a:p>
          <a:p>
            <a:pPr algn="just">
              <a:lnSpc>
                <a:spcPct val="107000"/>
              </a:lnSpc>
              <a:spcAft>
                <a:spcPts val="800"/>
              </a:spcAft>
            </a:pPr>
            <a:r>
              <a:rPr lang="en-IN" sz="1100" b="1" dirty="0">
                <a:latin typeface="Arial"/>
                <a:cs typeface="Arial"/>
              </a:rPr>
              <a:t>History and Founding:</a:t>
            </a:r>
          </a:p>
          <a:p>
            <a:pPr indent="228600" algn="just">
              <a:lnSpc>
                <a:spcPct val="107000"/>
              </a:lnSpc>
              <a:spcAft>
                <a:spcPts val="800"/>
              </a:spcAft>
            </a:pPr>
            <a:r>
              <a:rPr lang="en-IN" sz="1100" dirty="0">
                <a:latin typeface="Arial"/>
                <a:cs typeface="Arial"/>
              </a:rPr>
              <a:t>In 1982, before the widespread use of air-conditioning systems in India, Vikas Group saw the potential for automotive air conditioning and entered into a joint venture with Sanden Corporation of Japan to establish manufacturing facilities for world-class Sanden Car Air-Conditioning Systems in India. The company had the distinction of being the pioneer OE supplier of A/C systems to Maruti Udyog Ltd. for their M800 car and Omni Van.</a:t>
            </a:r>
          </a:p>
          <a:p>
            <a:pPr indent="228600" algn="just">
              <a:lnSpc>
                <a:spcPct val="107000"/>
              </a:lnSpc>
              <a:spcAft>
                <a:spcPts val="800"/>
              </a:spcAft>
            </a:pPr>
            <a:r>
              <a:rPr lang="en-IN" sz="1100" dirty="0">
                <a:latin typeface="Arial"/>
                <a:cs typeface="Arial"/>
              </a:rPr>
              <a:t>Over the last 42 years, Sanden Vikas has established a very strong R&amp;D team. The company has a fully functional Design Centre with fully-fledged CAD/CAM facilities supported by the latest software. It has the capabilities to design and develop any type of automotive air-conditioning requirements to meet the diverse needs of the customers as per local climatic conditions. All quality control and training functions are conducted under the strict and vigilant eyes of expert Japanese Engineers.</a:t>
            </a:r>
          </a:p>
          <a:p>
            <a:pPr indent="228600" algn="just">
              <a:lnSpc>
                <a:spcPct val="107000"/>
              </a:lnSpc>
              <a:spcAft>
                <a:spcPts val="800"/>
              </a:spcAft>
            </a:pPr>
            <a:r>
              <a:rPr lang="en-IN" sz="1100" dirty="0">
                <a:latin typeface="Arial"/>
                <a:cs typeface="Arial"/>
              </a:rPr>
              <a:t>Over the last some decades, SVL and the Group companies have established and further enhanced their production facilities to manufacture air-conditioning parts like compressors, HVACs, blowers, receiver driers, hoses &amp; pipes, high-precision machined parts, and injection-</a:t>
            </a:r>
            <a:r>
              <a:rPr lang="en-IN" sz="1100" dirty="0" err="1">
                <a:latin typeface="Arial"/>
                <a:cs typeface="Arial"/>
              </a:rPr>
              <a:t>molded</a:t>
            </a:r>
            <a:r>
              <a:rPr lang="en-IN" sz="1100" dirty="0">
                <a:latin typeface="Arial"/>
                <a:cs typeface="Arial"/>
              </a:rPr>
              <a:t> parts. They have a strong and fully trained workforce at all their manufacturing locations. The Company and the Group companies have a very strong focus on quality and customer satisfaction. Most group companies are accredited with ISO/TS16949 certifications. SVL is on its way to challenging the Deming Award, which it hopes to accomplish by 2009. In order to deliver quality products to its customers, the company has set a minimum criterion of ISO9001 certification for all its vendors as well.</a:t>
            </a:r>
          </a:p>
          <a:p>
            <a:pPr algn="just">
              <a:lnSpc>
                <a:spcPct val="107000"/>
              </a:lnSpc>
              <a:spcAft>
                <a:spcPts val="800"/>
              </a:spcAft>
            </a:pPr>
            <a:r>
              <a:rPr lang="en-IN" sz="1100" b="1" dirty="0">
                <a:latin typeface="Arial"/>
                <a:cs typeface="Arial"/>
              </a:rPr>
              <a:t>Group of the company</a:t>
            </a:r>
          </a:p>
          <a:p>
            <a:pPr algn="just">
              <a:lnSpc>
                <a:spcPct val="107000"/>
              </a:lnSpc>
              <a:spcAft>
                <a:spcPts val="800"/>
              </a:spcAft>
            </a:pPr>
            <a:r>
              <a:rPr lang="en-IN" sz="1100" dirty="0">
                <a:latin typeface="Arial"/>
                <a:cs typeface="Arial"/>
              </a:rPr>
              <a:t>The company was founded as a joint venture between Sanden Corporation, a renowned Japanese multinational with decades of experience in automotive air conditioning, and Vikas Group, a well-established Indian industrial conglomerate. This partnership brought together the best of both worlds, combining Japanese precision and innovation with Indian market insights.</a:t>
            </a:r>
          </a:p>
          <a:p>
            <a:endParaRPr lang="en-IN" sz="1100" dirty="0">
              <a:solidFill>
                <a:srgbClr val="000000"/>
              </a:solidFill>
              <a:highlight>
                <a:srgbClr val="FFFFFF"/>
              </a:highlight>
              <a:latin typeface="Arial" panose="020B0604020202020204" pitchFamily="34" charset="0"/>
              <a:cs typeface="Arial" panose="020B0604020202020204" pitchFamily="34" charset="0"/>
            </a:endParaRPr>
          </a:p>
        </p:txBody>
      </p:sp>
      <p:sp>
        <p:nvSpPr>
          <p:cNvPr id="3" name="object 3"/>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179536"/>
          </a:xfrm>
          <a:prstGeom prst="rect">
            <a:avLst/>
          </a:prstGeom>
        </p:spPr>
        <p:txBody>
          <a:bodyPr vert="horz" wrap="square" lIns="0" tIns="0" rIns="0" bIns="0" rtlCol="0">
            <a:spAutoFit/>
          </a:bodyPr>
          <a:lstStyle/>
          <a:p>
            <a:pPr marL="69882">
              <a:lnSpc>
                <a:spcPts val="1373"/>
              </a:lnSpc>
            </a:pPr>
            <a:r>
              <a:rPr sz="1169" spc="-24" dirty="0">
                <a:latin typeface="Times New Roman"/>
                <a:cs typeface="Times New Roman"/>
              </a:rPr>
              <a:t>iii</a:t>
            </a:r>
            <a:endParaRPr sz="1169">
              <a:latin typeface="Times New Roman"/>
              <a:cs typeface="Times New Roman"/>
            </a:endParaRPr>
          </a:p>
        </p:txBody>
      </p:sp>
      <p:sp>
        <p:nvSpPr>
          <p:cNvPr id="7" name="object 3">
            <a:extLst>
              <a:ext uri="{FF2B5EF4-FFF2-40B4-BE49-F238E27FC236}">
                <a16:creationId xmlns:a16="http://schemas.microsoft.com/office/drawing/2014/main" id="{58C78547-66B1-CA81-B0D0-81BF166D575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a:latin typeface="Arial"/>
              <a:cs typeface="Arial"/>
            </a:endParaRPr>
          </a:p>
        </p:txBody>
      </p:sp>
      <p:sp>
        <p:nvSpPr>
          <p:cNvPr id="8" name="object 6">
            <a:extLst>
              <a:ext uri="{FF2B5EF4-FFF2-40B4-BE49-F238E27FC236}">
                <a16:creationId xmlns:a16="http://schemas.microsoft.com/office/drawing/2014/main" id="{67AC7A98-1F4A-20E5-6AA3-8D3EAACC0912}"/>
              </a:ext>
            </a:extLst>
          </p:cNvPr>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pic>
        <p:nvPicPr>
          <p:cNvPr id="4" name="Picture 3">
            <a:extLst>
              <a:ext uri="{FF2B5EF4-FFF2-40B4-BE49-F238E27FC236}">
                <a16:creationId xmlns:a16="http://schemas.microsoft.com/office/drawing/2014/main" id="{5300AFEC-0AF9-AAE8-91C7-4B4E3522B60C}"/>
              </a:ext>
            </a:extLst>
          </p:cNvPr>
          <p:cNvPicPr>
            <a:picLocks noChangeAspect="1"/>
          </p:cNvPicPr>
          <p:nvPr/>
        </p:nvPicPr>
        <p:blipFill>
          <a:blip r:embed="rId3"/>
          <a:stretch>
            <a:fillRect/>
          </a:stretch>
        </p:blipFill>
        <p:spPr>
          <a:xfrm>
            <a:off x="2231390" y="6803054"/>
            <a:ext cx="3106420" cy="2390775"/>
          </a:xfrm>
          <a:prstGeom prst="rect">
            <a:avLst/>
          </a:prstGeom>
        </p:spPr>
      </p:pic>
    </p:spTree>
    <p:extLst>
      <p:ext uri="{BB962C8B-B14F-4D97-AF65-F5344CB8AC3E}">
        <p14:creationId xmlns:p14="http://schemas.microsoft.com/office/powerpoint/2010/main" val="30165237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90494" y="1345827"/>
          <a:ext cx="5782646" cy="628912"/>
        </p:xfrm>
        <a:graphic>
          <a:graphicData uri="http://schemas.openxmlformats.org/drawingml/2006/table">
            <a:tbl>
              <a:tblPr firstRow="1" bandRow="1">
                <a:tableStyleId>{2D5ABB26-0587-4C30-8999-92F81FD0307C}</a:tableStyleId>
              </a:tblPr>
              <a:tblGrid>
                <a:gridCol w="842258">
                  <a:extLst>
                    <a:ext uri="{9D8B030D-6E8A-4147-A177-3AD203B41FA5}">
                      <a16:colId xmlns:a16="http://schemas.microsoft.com/office/drawing/2014/main" val="20000"/>
                    </a:ext>
                  </a:extLst>
                </a:gridCol>
                <a:gridCol w="945532">
                  <a:extLst>
                    <a:ext uri="{9D8B030D-6E8A-4147-A177-3AD203B41FA5}">
                      <a16:colId xmlns:a16="http://schemas.microsoft.com/office/drawing/2014/main" val="20001"/>
                    </a:ext>
                  </a:extLst>
                </a:gridCol>
                <a:gridCol w="1465605">
                  <a:extLst>
                    <a:ext uri="{9D8B030D-6E8A-4147-A177-3AD203B41FA5}">
                      <a16:colId xmlns:a16="http://schemas.microsoft.com/office/drawing/2014/main" val="20002"/>
                    </a:ext>
                  </a:extLst>
                </a:gridCol>
                <a:gridCol w="2529251">
                  <a:extLst>
                    <a:ext uri="{9D8B030D-6E8A-4147-A177-3AD203B41FA5}">
                      <a16:colId xmlns:a16="http://schemas.microsoft.com/office/drawing/2014/main" val="20003"/>
                    </a:ext>
                  </a:extLst>
                </a:gridCol>
              </a:tblGrid>
              <a:tr h="314765">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dirty="0">
                          <a:latin typeface="Arial"/>
                          <a:cs typeface="Arial"/>
                        </a:rPr>
                        <a:t>High</a:t>
                      </a:r>
                      <a:r>
                        <a:rPr sz="1100" spc="-30" dirty="0">
                          <a:latin typeface="Arial"/>
                          <a:cs typeface="Arial"/>
                        </a:rPr>
                        <a:t> </a:t>
                      </a:r>
                      <a:r>
                        <a:rPr sz="1100" dirty="0">
                          <a:latin typeface="Arial"/>
                          <a:cs typeface="Arial"/>
                        </a:rPr>
                        <a:t>side</a:t>
                      </a:r>
                      <a:r>
                        <a:rPr sz="1100" spc="-30" dirty="0">
                          <a:latin typeface="Arial"/>
                          <a:cs typeface="Arial"/>
                        </a:rPr>
                        <a:t> </a:t>
                      </a:r>
                      <a:r>
                        <a:rPr sz="1100" spc="-10" dirty="0">
                          <a:latin typeface="Arial"/>
                          <a:cs typeface="Arial"/>
                        </a:rPr>
                        <a:t>restriction</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14147">
                <a:tc>
                  <a:txBody>
                    <a:bodyPr/>
                    <a:lstStyle/>
                    <a:p>
                      <a:pPr marL="67945">
                        <a:lnSpc>
                          <a:spcPts val="1275"/>
                        </a:lnSpc>
                      </a:pPr>
                      <a:r>
                        <a:rPr sz="1100" spc="-20" dirty="0">
                          <a:latin typeface="Arial"/>
                          <a:cs typeface="Arial"/>
                        </a:rPr>
                        <a:t>High</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1100" spc="-25" dirty="0">
                          <a:latin typeface="Arial"/>
                          <a:cs typeface="Arial"/>
                        </a:rPr>
                        <a:t>Low</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1100" spc="-20" dirty="0">
                          <a:latin typeface="Arial"/>
                          <a:cs typeface="Arial"/>
                        </a:rPr>
                        <a:t>Warm</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dirty="0">
                          <a:latin typeface="Arial"/>
                          <a:cs typeface="Arial"/>
                        </a:rPr>
                        <a:t>Compressor</a:t>
                      </a:r>
                      <a:r>
                        <a:rPr sz="1100" spc="-20" dirty="0">
                          <a:latin typeface="Arial"/>
                          <a:cs typeface="Arial"/>
                        </a:rPr>
                        <a:t> </a:t>
                      </a:r>
                      <a:r>
                        <a:rPr sz="1100" dirty="0">
                          <a:latin typeface="Arial"/>
                          <a:cs typeface="Arial"/>
                        </a:rPr>
                        <a:t>or</a:t>
                      </a:r>
                      <a:r>
                        <a:rPr sz="1100" spc="-20" dirty="0">
                          <a:latin typeface="Arial"/>
                          <a:cs typeface="Arial"/>
                        </a:rPr>
                        <a:t> </a:t>
                      </a:r>
                      <a:r>
                        <a:rPr sz="1100" dirty="0">
                          <a:latin typeface="Arial"/>
                          <a:cs typeface="Arial"/>
                        </a:rPr>
                        <a:t>control</a:t>
                      </a:r>
                      <a:r>
                        <a:rPr sz="1100" spc="-20" dirty="0">
                          <a:latin typeface="Arial"/>
                          <a:cs typeface="Arial"/>
                        </a:rPr>
                        <a:t> </a:t>
                      </a:r>
                      <a:r>
                        <a:rPr sz="1100" dirty="0">
                          <a:latin typeface="Arial"/>
                          <a:cs typeface="Arial"/>
                        </a:rPr>
                        <a:t>valve</a:t>
                      </a:r>
                      <a:r>
                        <a:rPr sz="1100" spc="-20" dirty="0">
                          <a:latin typeface="Arial"/>
                          <a:cs typeface="Arial"/>
                        </a:rPr>
                        <a:t> </a:t>
                      </a:r>
                      <a:r>
                        <a:rPr sz="1100" spc="-10" dirty="0">
                          <a:latin typeface="Arial"/>
                          <a:cs typeface="Arial"/>
                        </a:rPr>
                        <a:t>failed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3" name="object 3"/>
          <p:cNvSpPr txBox="1"/>
          <p:nvPr/>
        </p:nvSpPr>
        <p:spPr>
          <a:xfrm>
            <a:off x="877989" y="2199174"/>
            <a:ext cx="5814185" cy="7102309"/>
          </a:xfrm>
          <a:prstGeom prst="rect">
            <a:avLst/>
          </a:prstGeom>
        </p:spPr>
        <p:txBody>
          <a:bodyPr vert="horz" wrap="square" lIns="0" tIns="12368" rIns="0" bIns="0" rtlCol="0">
            <a:spAutoFit/>
          </a:bodyPr>
          <a:lstStyle/>
          <a:p>
            <a:pPr marL="12369" marR="4947" indent="-618" algn="just">
              <a:lnSpc>
                <a:spcPct val="143700"/>
              </a:lnSpc>
              <a:spcBef>
                <a:spcPts val="97"/>
              </a:spcBef>
            </a:pPr>
            <a:r>
              <a:rPr sz="1071" dirty="0">
                <a:latin typeface="Arial"/>
                <a:cs typeface="Arial"/>
              </a:rPr>
              <a:t>The</a:t>
            </a:r>
            <a:r>
              <a:rPr sz="1071" spc="-44" dirty="0">
                <a:latin typeface="Arial"/>
                <a:cs typeface="Arial"/>
              </a:rPr>
              <a:t> </a:t>
            </a:r>
            <a:r>
              <a:rPr sz="1071" spc="-10" dirty="0">
                <a:latin typeface="Arial"/>
                <a:cs typeface="Arial"/>
              </a:rPr>
              <a:t>number</a:t>
            </a:r>
            <a:r>
              <a:rPr sz="1071" spc="-39" dirty="0">
                <a:latin typeface="Arial"/>
                <a:cs typeface="Arial"/>
              </a:rPr>
              <a:t> </a:t>
            </a:r>
            <a:r>
              <a:rPr sz="1071" dirty="0">
                <a:latin typeface="Arial"/>
                <a:cs typeface="Arial"/>
              </a:rPr>
              <a:t>1</a:t>
            </a:r>
            <a:r>
              <a:rPr sz="1071" spc="-39" dirty="0">
                <a:latin typeface="Arial"/>
                <a:cs typeface="Arial"/>
              </a:rPr>
              <a:t> </a:t>
            </a:r>
            <a:r>
              <a:rPr sz="1071" spc="-10" dirty="0">
                <a:latin typeface="Arial"/>
                <a:cs typeface="Arial"/>
              </a:rPr>
              <a:t>reason</a:t>
            </a:r>
            <a:r>
              <a:rPr sz="1071" spc="-44" dirty="0">
                <a:latin typeface="Arial"/>
                <a:cs typeface="Arial"/>
              </a:rPr>
              <a:t> </a:t>
            </a:r>
            <a:r>
              <a:rPr sz="1071" dirty="0">
                <a:latin typeface="Arial"/>
                <a:cs typeface="Arial"/>
              </a:rPr>
              <a:t>for</a:t>
            </a:r>
            <a:r>
              <a:rPr sz="1071" spc="-39" dirty="0">
                <a:latin typeface="Arial"/>
                <a:cs typeface="Arial"/>
              </a:rPr>
              <a:t> </a:t>
            </a:r>
            <a:r>
              <a:rPr sz="1071" spc="-10" dirty="0">
                <a:latin typeface="Arial"/>
                <a:cs typeface="Arial"/>
              </a:rPr>
              <a:t>inadequate</a:t>
            </a:r>
            <a:r>
              <a:rPr sz="1071" spc="-44" dirty="0">
                <a:latin typeface="Arial"/>
                <a:cs typeface="Arial"/>
              </a:rPr>
              <a:t> </a:t>
            </a:r>
            <a:r>
              <a:rPr sz="1071" spc="-10" dirty="0">
                <a:latin typeface="Arial"/>
                <a:cs typeface="Arial"/>
              </a:rPr>
              <a:t>cooling</a:t>
            </a:r>
            <a:r>
              <a:rPr sz="1071" spc="-39"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caused</a:t>
            </a:r>
            <a:r>
              <a:rPr sz="1071" spc="-39" dirty="0">
                <a:latin typeface="Arial"/>
                <a:cs typeface="Arial"/>
              </a:rPr>
              <a:t> </a:t>
            </a:r>
            <a:r>
              <a:rPr sz="1071" dirty="0">
                <a:latin typeface="Arial"/>
                <a:cs typeface="Arial"/>
              </a:rPr>
              <a:t>by</a:t>
            </a:r>
            <a:r>
              <a:rPr sz="1071" spc="-29" dirty="0">
                <a:latin typeface="Arial"/>
                <a:cs typeface="Arial"/>
              </a:rPr>
              <a:t> </a:t>
            </a:r>
            <a:r>
              <a:rPr sz="1071" dirty="0">
                <a:latin typeface="Arial"/>
                <a:cs typeface="Arial"/>
              </a:rPr>
              <a:t>a</a:t>
            </a:r>
            <a:r>
              <a:rPr sz="1071" spc="-39" dirty="0">
                <a:latin typeface="Arial"/>
                <a:cs typeface="Arial"/>
              </a:rPr>
              <a:t> </a:t>
            </a:r>
            <a:r>
              <a:rPr sz="1071" spc="-10" dirty="0">
                <a:latin typeface="Arial"/>
                <a:cs typeface="Arial"/>
              </a:rPr>
              <a:t>low</a:t>
            </a:r>
            <a:r>
              <a:rPr sz="1071" spc="-44" dirty="0">
                <a:latin typeface="Arial"/>
                <a:cs typeface="Arial"/>
              </a:rPr>
              <a:t> </a:t>
            </a:r>
            <a:r>
              <a:rPr sz="1071" spc="-10" dirty="0">
                <a:latin typeface="Arial"/>
                <a:cs typeface="Arial"/>
              </a:rPr>
              <a:t>refrigerant</a:t>
            </a:r>
            <a:r>
              <a:rPr sz="1071" spc="-39" dirty="0">
                <a:latin typeface="Arial"/>
                <a:cs typeface="Arial"/>
              </a:rPr>
              <a:t> </a:t>
            </a:r>
            <a:r>
              <a:rPr sz="1071" spc="-10" dirty="0">
                <a:latin typeface="Arial"/>
                <a:cs typeface="Arial"/>
              </a:rPr>
              <a:t>charge</a:t>
            </a:r>
            <a:r>
              <a:rPr sz="1071" spc="-44"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insufficient </a:t>
            </a:r>
            <a:r>
              <a:rPr sz="1071" dirty="0">
                <a:latin typeface="Arial"/>
                <a:cs typeface="Arial"/>
              </a:rPr>
              <a:t>lubrication.</a:t>
            </a:r>
            <a:r>
              <a:rPr sz="1071" spc="-39"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charge</a:t>
            </a:r>
            <a:r>
              <a:rPr sz="1071" spc="-24" dirty="0">
                <a:latin typeface="Arial"/>
                <a:cs typeface="Arial"/>
              </a:rPr>
              <a:t> </a:t>
            </a:r>
            <a:r>
              <a:rPr sz="1071" dirty="0">
                <a:latin typeface="Arial"/>
                <a:cs typeface="Arial"/>
              </a:rPr>
              <a:t>level</a:t>
            </a:r>
            <a:r>
              <a:rPr sz="1071" spc="-3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critical</a:t>
            </a:r>
            <a:r>
              <a:rPr sz="1071" spc="-24"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proper</a:t>
            </a:r>
            <a:r>
              <a:rPr sz="1071" spc="-29" dirty="0">
                <a:latin typeface="Arial"/>
                <a:cs typeface="Arial"/>
              </a:rPr>
              <a:t> </a:t>
            </a:r>
            <a:r>
              <a:rPr sz="1071" dirty="0">
                <a:latin typeface="Arial"/>
                <a:cs typeface="Arial"/>
              </a:rPr>
              <a:t>system</a:t>
            </a:r>
            <a:r>
              <a:rPr sz="1071" spc="-29" dirty="0">
                <a:latin typeface="Arial"/>
                <a:cs typeface="Arial"/>
              </a:rPr>
              <a:t> </a:t>
            </a:r>
            <a:r>
              <a:rPr sz="1071" spc="-10" dirty="0">
                <a:latin typeface="Arial"/>
                <a:cs typeface="Arial"/>
              </a:rPr>
              <a:t>performance.</a:t>
            </a:r>
            <a:endParaRPr sz="1071">
              <a:latin typeface="Arial"/>
              <a:cs typeface="Arial"/>
            </a:endParaRPr>
          </a:p>
          <a:p>
            <a:pPr marL="12369" marR="4947" algn="just">
              <a:lnSpc>
                <a:spcPct val="143800"/>
              </a:lnSpc>
              <a:spcBef>
                <a:spcPts val="579"/>
              </a:spcBef>
            </a:pPr>
            <a:r>
              <a:rPr sz="1071" dirty="0">
                <a:latin typeface="Arial"/>
                <a:cs typeface="Arial"/>
              </a:rPr>
              <a:t>The</a:t>
            </a:r>
            <a:r>
              <a:rPr sz="1071" spc="-49" dirty="0">
                <a:latin typeface="Arial"/>
                <a:cs typeface="Arial"/>
              </a:rPr>
              <a:t> </a:t>
            </a:r>
            <a:r>
              <a:rPr sz="1071" dirty="0">
                <a:latin typeface="Arial"/>
                <a:cs typeface="Arial"/>
              </a:rPr>
              <a:t>refrigerant</a:t>
            </a:r>
            <a:r>
              <a:rPr sz="1071" spc="-34" dirty="0">
                <a:latin typeface="Arial"/>
                <a:cs typeface="Arial"/>
              </a:rPr>
              <a:t> </a:t>
            </a:r>
            <a:r>
              <a:rPr sz="1071" dirty="0">
                <a:latin typeface="Arial"/>
                <a:cs typeface="Arial"/>
              </a:rPr>
              <a:t>oil</a:t>
            </a:r>
            <a:r>
              <a:rPr sz="1071" spc="-39" dirty="0">
                <a:latin typeface="Arial"/>
                <a:cs typeface="Arial"/>
              </a:rPr>
              <a:t> </a:t>
            </a:r>
            <a:r>
              <a:rPr sz="1071" spc="-10" dirty="0">
                <a:latin typeface="Arial"/>
                <a:cs typeface="Arial"/>
              </a:rPr>
              <a:t>required</a:t>
            </a:r>
            <a:r>
              <a:rPr sz="1071" spc="-34" dirty="0">
                <a:latin typeface="Arial"/>
                <a:cs typeface="Arial"/>
              </a:rPr>
              <a:t> </a:t>
            </a:r>
            <a:r>
              <a:rPr sz="1071" dirty="0">
                <a:latin typeface="Arial"/>
                <a:cs typeface="Arial"/>
              </a:rPr>
              <a:t>by</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system</a:t>
            </a:r>
            <a:r>
              <a:rPr sz="1071" spc="-44" dirty="0">
                <a:latin typeface="Arial"/>
                <a:cs typeface="Arial"/>
              </a:rPr>
              <a:t> </a:t>
            </a:r>
            <a:r>
              <a:rPr sz="1071" spc="-10" dirty="0">
                <a:latin typeface="Arial"/>
                <a:cs typeface="Arial"/>
              </a:rPr>
              <a:t>depends</a:t>
            </a:r>
            <a:r>
              <a:rPr sz="1071" spc="-34" dirty="0">
                <a:latin typeface="Arial"/>
                <a:cs typeface="Arial"/>
              </a:rPr>
              <a:t> </a:t>
            </a:r>
            <a:r>
              <a:rPr sz="1071" dirty="0">
                <a:latin typeface="Arial"/>
                <a:cs typeface="Arial"/>
              </a:rPr>
              <a:t>on</a:t>
            </a:r>
            <a:r>
              <a:rPr sz="1071" spc="-39" dirty="0">
                <a:latin typeface="Arial"/>
                <a:cs typeface="Arial"/>
              </a:rPr>
              <a:t> </a:t>
            </a:r>
            <a:r>
              <a:rPr sz="1071" dirty="0">
                <a:latin typeface="Arial"/>
                <a:cs typeface="Arial"/>
              </a:rPr>
              <a:t>a</a:t>
            </a:r>
            <a:r>
              <a:rPr sz="1071" spc="-34" dirty="0">
                <a:latin typeface="Arial"/>
                <a:cs typeface="Arial"/>
              </a:rPr>
              <a:t> </a:t>
            </a:r>
            <a:r>
              <a:rPr sz="1071" spc="-10" dirty="0">
                <a:latin typeface="Arial"/>
                <a:cs typeface="Arial"/>
              </a:rPr>
              <a:t>number</a:t>
            </a:r>
            <a:r>
              <a:rPr sz="1071" spc="-44"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things,</a:t>
            </a:r>
            <a:r>
              <a:rPr sz="1071" spc="-39" dirty="0">
                <a:latin typeface="Arial"/>
                <a:cs typeface="Arial"/>
              </a:rPr>
              <a:t> </a:t>
            </a:r>
            <a:r>
              <a:rPr sz="1071" dirty="0">
                <a:latin typeface="Arial"/>
                <a:cs typeface="Arial"/>
              </a:rPr>
              <a:t>but</a:t>
            </a:r>
            <a:r>
              <a:rPr sz="1071" spc="-24" dirty="0">
                <a:latin typeface="Arial"/>
                <a:cs typeface="Arial"/>
              </a:rPr>
              <a:t> </a:t>
            </a:r>
            <a:r>
              <a:rPr sz="1071" dirty="0">
                <a:latin typeface="Arial"/>
                <a:cs typeface="Arial"/>
              </a:rPr>
              <a:t>is</a:t>
            </a:r>
            <a:r>
              <a:rPr sz="1071" spc="-39" dirty="0">
                <a:latin typeface="Arial"/>
                <a:cs typeface="Arial"/>
              </a:rPr>
              <a:t> </a:t>
            </a:r>
            <a:r>
              <a:rPr sz="1071" spc="-10" dirty="0">
                <a:latin typeface="Arial"/>
                <a:cs typeface="Arial"/>
              </a:rPr>
              <a:t>primarily</a:t>
            </a:r>
            <a:r>
              <a:rPr sz="1071" spc="-34" dirty="0">
                <a:latin typeface="Arial"/>
                <a:cs typeface="Arial"/>
              </a:rPr>
              <a:t> </a:t>
            </a:r>
            <a:r>
              <a:rPr sz="1071" spc="-10" dirty="0">
                <a:latin typeface="Arial"/>
                <a:cs typeface="Arial"/>
              </a:rPr>
              <a:t>dictated </a:t>
            </a:r>
            <a:r>
              <a:rPr sz="1071" dirty="0">
                <a:latin typeface="Arial"/>
                <a:cs typeface="Arial"/>
              </a:rPr>
              <a:t>by</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refrigerant</a:t>
            </a:r>
            <a:r>
              <a:rPr sz="1071" spc="-49" dirty="0">
                <a:latin typeface="Arial"/>
                <a:cs typeface="Arial"/>
              </a:rPr>
              <a:t> </a:t>
            </a:r>
            <a:r>
              <a:rPr sz="1071" dirty="0">
                <a:latin typeface="Arial"/>
                <a:cs typeface="Arial"/>
              </a:rPr>
              <a:t>used</a:t>
            </a:r>
            <a:r>
              <a:rPr sz="1071" spc="-44"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system.</a:t>
            </a:r>
            <a:r>
              <a:rPr sz="1071" spc="-49" dirty="0">
                <a:latin typeface="Arial"/>
                <a:cs typeface="Arial"/>
              </a:rPr>
              <a:t> </a:t>
            </a:r>
            <a:r>
              <a:rPr sz="1071" spc="-10" dirty="0">
                <a:latin typeface="Arial"/>
                <a:cs typeface="Arial"/>
              </a:rPr>
              <a:t>R-</a:t>
            </a:r>
            <a:r>
              <a:rPr sz="1071" dirty="0">
                <a:latin typeface="Arial"/>
                <a:cs typeface="Arial"/>
              </a:rPr>
              <a:t>12</a:t>
            </a:r>
            <a:r>
              <a:rPr sz="1071" spc="-44" dirty="0">
                <a:latin typeface="Arial"/>
                <a:cs typeface="Arial"/>
              </a:rPr>
              <a:t> </a:t>
            </a:r>
            <a:r>
              <a:rPr sz="1071" dirty="0">
                <a:latin typeface="Arial"/>
                <a:cs typeface="Arial"/>
              </a:rPr>
              <a:t>systems</a:t>
            </a:r>
            <a:r>
              <a:rPr sz="1071" spc="-49" dirty="0">
                <a:latin typeface="Arial"/>
                <a:cs typeface="Arial"/>
              </a:rPr>
              <a:t> </a:t>
            </a:r>
            <a:r>
              <a:rPr sz="1071" dirty="0">
                <a:latin typeface="Arial"/>
                <a:cs typeface="Arial"/>
              </a:rPr>
              <a:t>use</a:t>
            </a:r>
            <a:r>
              <a:rPr sz="1071" spc="-49" dirty="0">
                <a:latin typeface="Arial"/>
                <a:cs typeface="Arial"/>
              </a:rPr>
              <a:t> </a:t>
            </a:r>
            <a:r>
              <a:rPr sz="1071" dirty="0">
                <a:latin typeface="Arial"/>
                <a:cs typeface="Arial"/>
              </a:rPr>
              <a:t>a</a:t>
            </a:r>
            <a:r>
              <a:rPr sz="1071" spc="-54" dirty="0">
                <a:latin typeface="Arial"/>
                <a:cs typeface="Arial"/>
              </a:rPr>
              <a:t> </a:t>
            </a:r>
            <a:r>
              <a:rPr sz="1071" dirty="0">
                <a:latin typeface="Arial"/>
                <a:cs typeface="Arial"/>
              </a:rPr>
              <a:t>mineral</a:t>
            </a:r>
            <a:r>
              <a:rPr sz="1071" spc="-49" dirty="0">
                <a:latin typeface="Arial"/>
                <a:cs typeface="Arial"/>
              </a:rPr>
              <a:t> </a:t>
            </a:r>
            <a:r>
              <a:rPr sz="1071" dirty="0">
                <a:latin typeface="Arial"/>
                <a:cs typeface="Arial"/>
              </a:rPr>
              <a:t>oil</a:t>
            </a:r>
            <a:r>
              <a:rPr sz="1071" spc="-49" dirty="0">
                <a:latin typeface="Arial"/>
                <a:cs typeface="Arial"/>
              </a:rPr>
              <a:t> </a:t>
            </a:r>
            <a:r>
              <a:rPr sz="1071" spc="-10" dirty="0">
                <a:latin typeface="Arial"/>
                <a:cs typeface="Arial"/>
              </a:rPr>
              <a:t>whereas</a:t>
            </a:r>
            <a:r>
              <a:rPr sz="1071" spc="-49" dirty="0">
                <a:latin typeface="Arial"/>
                <a:cs typeface="Arial"/>
              </a:rPr>
              <a:t> </a:t>
            </a:r>
            <a:r>
              <a:rPr sz="1071" spc="-10" dirty="0">
                <a:latin typeface="Arial"/>
                <a:cs typeface="Arial"/>
              </a:rPr>
              <a:t>R-</a:t>
            </a:r>
            <a:r>
              <a:rPr sz="1071" dirty="0">
                <a:latin typeface="Arial"/>
                <a:cs typeface="Arial"/>
              </a:rPr>
              <a:t>134a</a:t>
            </a:r>
            <a:r>
              <a:rPr sz="1071" spc="-44" dirty="0">
                <a:latin typeface="Arial"/>
                <a:cs typeface="Arial"/>
              </a:rPr>
              <a:t> </a:t>
            </a:r>
            <a:r>
              <a:rPr sz="1071" dirty="0">
                <a:latin typeface="Arial"/>
                <a:cs typeface="Arial"/>
              </a:rPr>
              <a:t>uses</a:t>
            </a:r>
            <a:r>
              <a:rPr sz="1071" spc="-49" dirty="0">
                <a:latin typeface="Arial"/>
                <a:cs typeface="Arial"/>
              </a:rPr>
              <a:t> </a:t>
            </a:r>
            <a:r>
              <a:rPr sz="1071" spc="-19" dirty="0">
                <a:latin typeface="Arial"/>
                <a:cs typeface="Arial"/>
              </a:rPr>
              <a:t>PAG. </a:t>
            </a:r>
            <a:r>
              <a:rPr sz="1071" dirty="0">
                <a:latin typeface="Arial"/>
                <a:cs typeface="Arial"/>
              </a:rPr>
              <a:t>The</a:t>
            </a:r>
            <a:r>
              <a:rPr sz="1071" spc="-24" dirty="0">
                <a:latin typeface="Arial"/>
                <a:cs typeface="Arial"/>
              </a:rPr>
              <a:t> </a:t>
            </a:r>
            <a:r>
              <a:rPr sz="1071" spc="-10" dirty="0">
                <a:latin typeface="Arial"/>
                <a:cs typeface="Arial"/>
              </a:rPr>
              <a:t>advantageous</a:t>
            </a:r>
            <a:r>
              <a:rPr sz="1071" spc="-24" dirty="0">
                <a:latin typeface="Arial"/>
                <a:cs typeface="Arial"/>
              </a:rPr>
              <a:t> </a:t>
            </a:r>
            <a:r>
              <a:rPr sz="1071" spc="-10" dirty="0">
                <a:latin typeface="Arial"/>
                <a:cs typeface="Arial"/>
              </a:rPr>
              <a:t>characteristic</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PAG</a:t>
            </a:r>
            <a:r>
              <a:rPr sz="1071" spc="-19" dirty="0">
                <a:latin typeface="Arial"/>
                <a:cs typeface="Arial"/>
              </a:rPr>
              <a:t> </a:t>
            </a:r>
            <a:r>
              <a:rPr sz="1071" dirty="0">
                <a:latin typeface="Arial"/>
                <a:cs typeface="Arial"/>
              </a:rPr>
              <a:t>oil</a:t>
            </a:r>
            <a:r>
              <a:rPr sz="1071" spc="-24"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that</a:t>
            </a:r>
            <a:r>
              <a:rPr sz="1071" spc="-24"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absorbs</a:t>
            </a:r>
            <a:r>
              <a:rPr sz="1071" spc="-19" dirty="0">
                <a:latin typeface="Arial"/>
                <a:cs typeface="Arial"/>
              </a:rPr>
              <a:t> </a:t>
            </a:r>
            <a:r>
              <a:rPr sz="1071" dirty="0">
                <a:latin typeface="Arial"/>
                <a:cs typeface="Arial"/>
              </a:rPr>
              <a:t>moisture.</a:t>
            </a:r>
            <a:r>
              <a:rPr sz="1071" spc="-15" dirty="0">
                <a:latin typeface="Arial"/>
                <a:cs typeface="Arial"/>
              </a:rPr>
              <a:t> </a:t>
            </a:r>
            <a:r>
              <a:rPr sz="1071" dirty="0">
                <a:latin typeface="Arial"/>
                <a:cs typeface="Arial"/>
              </a:rPr>
              <a:t>Using</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wrong</a:t>
            </a:r>
            <a:r>
              <a:rPr sz="1071" spc="-24" dirty="0">
                <a:latin typeface="Arial"/>
                <a:cs typeface="Arial"/>
              </a:rPr>
              <a:t> </a:t>
            </a:r>
            <a:r>
              <a:rPr sz="1071" spc="-10" dirty="0">
                <a:latin typeface="Arial"/>
                <a:cs typeface="Arial"/>
              </a:rPr>
              <a:t>lubricant </a:t>
            </a:r>
            <a:r>
              <a:rPr sz="1071" dirty="0">
                <a:latin typeface="Arial"/>
                <a:cs typeface="Arial"/>
              </a:rPr>
              <a:t>in</a:t>
            </a:r>
            <a:r>
              <a:rPr sz="1071" spc="-29" dirty="0">
                <a:latin typeface="Arial"/>
                <a:cs typeface="Arial"/>
              </a:rPr>
              <a:t> </a:t>
            </a:r>
            <a:r>
              <a:rPr sz="1071" dirty="0">
                <a:latin typeface="Arial"/>
                <a:cs typeface="Arial"/>
              </a:rPr>
              <a:t>an</a:t>
            </a:r>
            <a:r>
              <a:rPr sz="1071" spc="-29" dirty="0">
                <a:latin typeface="Arial"/>
                <a:cs typeface="Arial"/>
              </a:rPr>
              <a:t> </a:t>
            </a:r>
            <a:r>
              <a:rPr sz="1071" dirty="0">
                <a:latin typeface="Arial"/>
                <a:cs typeface="Arial"/>
              </a:rPr>
              <a:t>A/C</a:t>
            </a:r>
            <a:r>
              <a:rPr sz="1071" spc="-2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can</a:t>
            </a:r>
            <a:r>
              <a:rPr sz="1071" spc="-29" dirty="0">
                <a:latin typeface="Arial"/>
                <a:cs typeface="Arial"/>
              </a:rPr>
              <a:t> </a:t>
            </a:r>
            <a:r>
              <a:rPr sz="1071" dirty="0">
                <a:latin typeface="Arial"/>
                <a:cs typeface="Arial"/>
              </a:rPr>
              <a:t>damage</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compressor.</a:t>
            </a:r>
            <a:r>
              <a:rPr sz="1071" spc="-29" dirty="0">
                <a:latin typeface="Arial"/>
                <a:cs typeface="Arial"/>
              </a:rPr>
              <a:t> </a:t>
            </a:r>
            <a:r>
              <a:rPr sz="1071" dirty="0">
                <a:latin typeface="Arial"/>
                <a:cs typeface="Arial"/>
              </a:rPr>
              <a:t>Refer</a:t>
            </a:r>
            <a:r>
              <a:rPr sz="1071" spc="-2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manufacture</a:t>
            </a:r>
            <a:r>
              <a:rPr sz="1071" spc="-29"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correct</a:t>
            </a:r>
            <a:r>
              <a:rPr sz="1071" spc="-29" dirty="0">
                <a:latin typeface="Arial"/>
                <a:cs typeface="Arial"/>
              </a:rPr>
              <a:t> </a:t>
            </a:r>
            <a:r>
              <a:rPr sz="1071" dirty="0">
                <a:latin typeface="Arial"/>
                <a:cs typeface="Arial"/>
              </a:rPr>
              <a:t>type</a:t>
            </a:r>
            <a:r>
              <a:rPr sz="1071" spc="-29" dirty="0">
                <a:latin typeface="Arial"/>
                <a:cs typeface="Arial"/>
              </a:rPr>
              <a:t> </a:t>
            </a:r>
            <a:r>
              <a:rPr sz="1071" spc="-24" dirty="0">
                <a:latin typeface="Arial"/>
                <a:cs typeface="Arial"/>
              </a:rPr>
              <a:t>and </a:t>
            </a:r>
            <a:r>
              <a:rPr sz="1071" dirty="0">
                <a:latin typeface="Arial"/>
                <a:cs typeface="Arial"/>
              </a:rPr>
              <a:t>amount</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oil</a:t>
            </a:r>
            <a:r>
              <a:rPr sz="1071" spc="-10" dirty="0">
                <a:latin typeface="Arial"/>
                <a:cs typeface="Arial"/>
              </a:rPr>
              <a:t> </a:t>
            </a:r>
            <a:r>
              <a:rPr sz="1071" dirty="0">
                <a:latin typeface="Arial"/>
                <a:cs typeface="Arial"/>
              </a:rPr>
              <a:t>to</a:t>
            </a:r>
            <a:r>
              <a:rPr sz="1071" spc="-10" dirty="0">
                <a:latin typeface="Arial"/>
                <a:cs typeface="Arial"/>
              </a:rPr>
              <a:t> </a:t>
            </a:r>
            <a:r>
              <a:rPr sz="1071" spc="-19" dirty="0">
                <a:latin typeface="Arial"/>
                <a:cs typeface="Arial"/>
              </a:rPr>
              <a:t>add.</a:t>
            </a:r>
            <a:endParaRPr sz="1071">
              <a:latin typeface="Arial"/>
              <a:cs typeface="Arial"/>
            </a:endParaRPr>
          </a:p>
          <a:p>
            <a:pPr marL="12369" algn="just">
              <a:spcBef>
                <a:spcPts val="1144"/>
              </a:spcBef>
            </a:pPr>
            <a:r>
              <a:rPr sz="1071" dirty="0">
                <a:latin typeface="Arial"/>
                <a:cs typeface="Arial"/>
              </a:rPr>
              <a:t>The</a:t>
            </a:r>
            <a:r>
              <a:rPr sz="1071" spc="-29" dirty="0">
                <a:latin typeface="Arial"/>
                <a:cs typeface="Arial"/>
              </a:rPr>
              <a:t> </a:t>
            </a:r>
            <a:r>
              <a:rPr sz="1071" dirty="0">
                <a:latin typeface="Arial"/>
                <a:cs typeface="Arial"/>
              </a:rPr>
              <a:t>other</a:t>
            </a:r>
            <a:r>
              <a:rPr sz="1071" spc="-29" dirty="0">
                <a:latin typeface="Arial"/>
                <a:cs typeface="Arial"/>
              </a:rPr>
              <a:t> </a:t>
            </a:r>
            <a:r>
              <a:rPr sz="1071" dirty="0">
                <a:latin typeface="Arial"/>
                <a:cs typeface="Arial"/>
              </a:rPr>
              <a:t>reasons</a:t>
            </a:r>
            <a:r>
              <a:rPr sz="1071" spc="-24"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inadequate</a:t>
            </a:r>
            <a:r>
              <a:rPr sz="1071" spc="-24" dirty="0">
                <a:latin typeface="Arial"/>
                <a:cs typeface="Arial"/>
              </a:rPr>
              <a:t> </a:t>
            </a:r>
            <a:r>
              <a:rPr sz="1071" dirty="0">
                <a:latin typeface="Arial"/>
                <a:cs typeface="Arial"/>
              </a:rPr>
              <a:t>cooling</a:t>
            </a:r>
            <a:r>
              <a:rPr sz="1071" spc="-29" dirty="0">
                <a:latin typeface="Arial"/>
                <a:cs typeface="Arial"/>
              </a:rPr>
              <a:t> </a:t>
            </a:r>
            <a:r>
              <a:rPr sz="1071" dirty="0">
                <a:latin typeface="Arial"/>
                <a:cs typeface="Arial"/>
              </a:rPr>
              <a:t>could</a:t>
            </a:r>
            <a:r>
              <a:rPr sz="1071" spc="-34" dirty="0">
                <a:latin typeface="Arial"/>
                <a:cs typeface="Arial"/>
              </a:rPr>
              <a:t> </a:t>
            </a:r>
            <a:r>
              <a:rPr sz="1071" spc="-24" dirty="0">
                <a:latin typeface="Arial"/>
                <a:cs typeface="Arial"/>
              </a:rPr>
              <a:t>be:</a:t>
            </a:r>
            <a:endParaRPr sz="1071">
              <a:latin typeface="Arial"/>
              <a:cs typeface="Arial"/>
            </a:endParaRPr>
          </a:p>
          <a:p>
            <a:pPr marL="455161" indent="-220160">
              <a:spcBef>
                <a:spcPts val="1144"/>
              </a:spcBef>
              <a:buAutoNum type="alphaLcPeriod"/>
              <a:tabLst>
                <a:tab pos="455161" algn="l"/>
              </a:tabLst>
            </a:pPr>
            <a:r>
              <a:rPr sz="1071" dirty="0">
                <a:latin typeface="Arial"/>
                <a:cs typeface="Arial"/>
              </a:rPr>
              <a:t>Blocked</a:t>
            </a:r>
            <a:r>
              <a:rPr sz="1071" spc="-24" dirty="0">
                <a:latin typeface="Arial"/>
                <a:cs typeface="Arial"/>
              </a:rPr>
              <a:t> </a:t>
            </a:r>
            <a:r>
              <a:rPr sz="1071" dirty="0">
                <a:latin typeface="Arial"/>
                <a:cs typeface="Arial"/>
              </a:rPr>
              <a:t>filter</a:t>
            </a:r>
            <a:r>
              <a:rPr sz="1071" spc="-19"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dryer</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expansion</a:t>
            </a:r>
            <a:r>
              <a:rPr sz="1071" spc="-19" dirty="0">
                <a:latin typeface="Arial"/>
                <a:cs typeface="Arial"/>
              </a:rPr>
              <a:t> </a:t>
            </a:r>
            <a:r>
              <a:rPr sz="1071" spc="-10" dirty="0">
                <a:latin typeface="Arial"/>
                <a:cs typeface="Arial"/>
              </a:rPr>
              <a:t>valve.</a:t>
            </a:r>
            <a:endParaRPr sz="1071">
              <a:latin typeface="Arial"/>
              <a:cs typeface="Arial"/>
            </a:endParaRPr>
          </a:p>
          <a:p>
            <a:pPr marL="455161" indent="-220160">
              <a:spcBef>
                <a:spcPts val="570"/>
              </a:spcBef>
              <a:buAutoNum type="alphaLcPeriod"/>
              <a:tabLst>
                <a:tab pos="455161" algn="l"/>
              </a:tabLst>
            </a:pPr>
            <a:r>
              <a:rPr sz="1071" dirty="0">
                <a:latin typeface="Arial"/>
                <a:cs typeface="Arial"/>
              </a:rPr>
              <a:t>Evaporator</a:t>
            </a:r>
            <a:r>
              <a:rPr sz="1071" spc="-44" dirty="0">
                <a:latin typeface="Arial"/>
                <a:cs typeface="Arial"/>
              </a:rPr>
              <a:t> </a:t>
            </a:r>
            <a:r>
              <a:rPr sz="1071" dirty="0">
                <a:latin typeface="Arial"/>
                <a:cs typeface="Arial"/>
              </a:rPr>
              <a:t>inlet</a:t>
            </a:r>
            <a:r>
              <a:rPr sz="1071" spc="-39" dirty="0">
                <a:latin typeface="Arial"/>
                <a:cs typeface="Arial"/>
              </a:rPr>
              <a:t> </a:t>
            </a:r>
            <a:r>
              <a:rPr sz="1071" dirty="0">
                <a:latin typeface="Arial"/>
                <a:cs typeface="Arial"/>
              </a:rPr>
              <a:t>solenoid</a:t>
            </a:r>
            <a:r>
              <a:rPr sz="1071" spc="-39" dirty="0">
                <a:latin typeface="Arial"/>
                <a:cs typeface="Arial"/>
              </a:rPr>
              <a:t> </a:t>
            </a:r>
            <a:r>
              <a:rPr sz="1071" spc="-10" dirty="0">
                <a:latin typeface="Arial"/>
                <a:cs typeface="Arial"/>
              </a:rPr>
              <a:t>closed.</a:t>
            </a:r>
            <a:endParaRPr sz="1071">
              <a:latin typeface="Arial"/>
              <a:cs typeface="Arial"/>
            </a:endParaRPr>
          </a:p>
          <a:p>
            <a:pPr marL="454543" indent="-219541">
              <a:spcBef>
                <a:spcPts val="560"/>
              </a:spcBef>
              <a:buAutoNum type="alphaLcPeriod"/>
              <a:tabLst>
                <a:tab pos="454543" algn="l"/>
              </a:tabLst>
            </a:pPr>
            <a:r>
              <a:rPr sz="1071" dirty="0">
                <a:latin typeface="Arial"/>
                <a:cs typeface="Arial"/>
              </a:rPr>
              <a:t>Condenser</a:t>
            </a:r>
            <a:r>
              <a:rPr sz="1071" spc="-19" dirty="0">
                <a:latin typeface="Arial"/>
                <a:cs typeface="Arial"/>
              </a:rPr>
              <a:t> </a:t>
            </a:r>
            <a:r>
              <a:rPr sz="1071" dirty="0">
                <a:latin typeface="Arial"/>
                <a:cs typeface="Arial"/>
              </a:rPr>
              <a:t>fan</a:t>
            </a:r>
            <a:r>
              <a:rPr sz="1071" spc="-19" dirty="0">
                <a:latin typeface="Arial"/>
                <a:cs typeface="Arial"/>
              </a:rPr>
              <a:t> </a:t>
            </a:r>
            <a:r>
              <a:rPr sz="1071" dirty="0">
                <a:latin typeface="Arial"/>
                <a:cs typeface="Arial"/>
              </a:rPr>
              <a:t>motor</a:t>
            </a:r>
            <a:r>
              <a:rPr sz="1071" spc="-19" dirty="0">
                <a:latin typeface="Arial"/>
                <a:cs typeface="Arial"/>
              </a:rPr>
              <a:t> </a:t>
            </a:r>
            <a:r>
              <a:rPr sz="1071" dirty="0">
                <a:latin typeface="Arial"/>
                <a:cs typeface="Arial"/>
              </a:rPr>
              <a:t>issue,</a:t>
            </a:r>
            <a:r>
              <a:rPr sz="1071" spc="-15" dirty="0">
                <a:latin typeface="Arial"/>
                <a:cs typeface="Arial"/>
              </a:rPr>
              <a:t> </a:t>
            </a:r>
            <a:r>
              <a:rPr sz="1071" dirty="0">
                <a:latin typeface="Arial"/>
                <a:cs typeface="Arial"/>
              </a:rPr>
              <a:t>less</a:t>
            </a:r>
            <a:r>
              <a:rPr sz="1071" spc="-19"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transfer</a:t>
            </a:r>
            <a:r>
              <a:rPr sz="1071" spc="-19" dirty="0">
                <a:latin typeface="Arial"/>
                <a:cs typeface="Arial"/>
              </a:rPr>
              <a:t> </a:t>
            </a:r>
            <a:r>
              <a:rPr sz="1071" dirty="0">
                <a:latin typeface="Arial"/>
                <a:cs typeface="Arial"/>
              </a:rPr>
              <a:t>available</a:t>
            </a:r>
            <a:r>
              <a:rPr sz="1071" spc="-15" dirty="0">
                <a:latin typeface="Arial"/>
                <a:cs typeface="Arial"/>
              </a:rPr>
              <a:t> </a:t>
            </a:r>
            <a:r>
              <a:rPr sz="1071" dirty="0">
                <a:latin typeface="Arial"/>
                <a:cs typeface="Arial"/>
              </a:rPr>
              <a:t>for</a:t>
            </a:r>
            <a:r>
              <a:rPr sz="1071" spc="-1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given</a:t>
            </a:r>
            <a:r>
              <a:rPr sz="1071" spc="-15" dirty="0">
                <a:latin typeface="Arial"/>
                <a:cs typeface="Arial"/>
              </a:rPr>
              <a:t> </a:t>
            </a:r>
            <a:r>
              <a:rPr sz="1071" dirty="0">
                <a:latin typeface="Arial"/>
                <a:cs typeface="Arial"/>
              </a:rPr>
              <a:t>mass</a:t>
            </a:r>
            <a:r>
              <a:rPr sz="1071" spc="-24"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refrigerant.</a:t>
            </a:r>
            <a:endParaRPr sz="1071">
              <a:latin typeface="Arial"/>
              <a:cs typeface="Arial"/>
            </a:endParaRPr>
          </a:p>
          <a:p>
            <a:pPr marL="455161" indent="-220160">
              <a:spcBef>
                <a:spcPts val="560"/>
              </a:spcBef>
              <a:buAutoNum type="alphaLcPeriod"/>
              <a:tabLst>
                <a:tab pos="455161" algn="l"/>
              </a:tabLst>
            </a:pPr>
            <a:r>
              <a:rPr sz="1071" dirty="0">
                <a:latin typeface="Arial"/>
                <a:cs typeface="Arial"/>
              </a:rPr>
              <a:t>Defrosting</a:t>
            </a:r>
            <a:r>
              <a:rPr sz="1071" spc="-34" dirty="0">
                <a:latin typeface="Arial"/>
                <a:cs typeface="Arial"/>
              </a:rPr>
              <a:t> </a:t>
            </a:r>
            <a:r>
              <a:rPr sz="1071" dirty="0">
                <a:latin typeface="Arial"/>
                <a:cs typeface="Arial"/>
              </a:rPr>
              <a:t>element</a:t>
            </a:r>
            <a:r>
              <a:rPr sz="1071" spc="-29" dirty="0">
                <a:latin typeface="Arial"/>
                <a:cs typeface="Arial"/>
              </a:rPr>
              <a:t> </a:t>
            </a:r>
            <a:r>
              <a:rPr sz="1071" dirty="0">
                <a:latin typeface="Arial"/>
                <a:cs typeface="Arial"/>
              </a:rPr>
              <a:t>still</a:t>
            </a:r>
            <a:r>
              <a:rPr sz="1071" spc="-29" dirty="0">
                <a:latin typeface="Arial"/>
                <a:cs typeface="Arial"/>
              </a:rPr>
              <a:t> </a:t>
            </a:r>
            <a:r>
              <a:rPr sz="1071" spc="-10" dirty="0">
                <a:latin typeface="Arial"/>
                <a:cs typeface="Arial"/>
              </a:rPr>
              <a:t>operational.</a:t>
            </a:r>
            <a:endParaRPr sz="1071">
              <a:latin typeface="Arial"/>
              <a:cs typeface="Arial"/>
            </a:endParaRPr>
          </a:p>
          <a:p>
            <a:pPr marL="455161" marR="7421" indent="-220160">
              <a:lnSpc>
                <a:spcPts val="1850"/>
              </a:lnSpc>
              <a:spcBef>
                <a:spcPts val="156"/>
              </a:spcBef>
              <a:buAutoNum type="alphaLcPeriod"/>
              <a:tabLst>
                <a:tab pos="457636" algn="l"/>
              </a:tabLst>
            </a:pPr>
            <a:r>
              <a:rPr sz="1071" dirty="0">
                <a:latin typeface="Arial"/>
                <a:cs typeface="Arial"/>
              </a:rPr>
              <a:t>Compressor</a:t>
            </a:r>
            <a:r>
              <a:rPr sz="1071" spc="10" dirty="0">
                <a:latin typeface="Arial"/>
                <a:cs typeface="Arial"/>
              </a:rPr>
              <a:t> </a:t>
            </a:r>
            <a:r>
              <a:rPr sz="1071" dirty="0">
                <a:latin typeface="Arial"/>
                <a:cs typeface="Arial"/>
              </a:rPr>
              <a:t>capacity</a:t>
            </a:r>
            <a:r>
              <a:rPr sz="1071" spc="19" dirty="0">
                <a:latin typeface="Arial"/>
                <a:cs typeface="Arial"/>
              </a:rPr>
              <a:t> </a:t>
            </a:r>
            <a:r>
              <a:rPr sz="1071" dirty="0">
                <a:latin typeface="Arial"/>
                <a:cs typeface="Arial"/>
              </a:rPr>
              <a:t>control</a:t>
            </a:r>
            <a:r>
              <a:rPr sz="1071" spc="15" dirty="0">
                <a:latin typeface="Arial"/>
                <a:cs typeface="Arial"/>
              </a:rPr>
              <a:t> </a:t>
            </a:r>
            <a:r>
              <a:rPr sz="1071" dirty="0">
                <a:latin typeface="Arial"/>
                <a:cs typeface="Arial"/>
              </a:rPr>
              <a:t>faulty</a:t>
            </a:r>
            <a:r>
              <a:rPr sz="1071" spc="10" dirty="0">
                <a:latin typeface="Arial"/>
                <a:cs typeface="Arial"/>
              </a:rPr>
              <a:t> </a:t>
            </a:r>
            <a:r>
              <a:rPr sz="1071" dirty="0">
                <a:latin typeface="Arial"/>
                <a:cs typeface="Arial"/>
              </a:rPr>
              <a:t>leading</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less</a:t>
            </a:r>
            <a:r>
              <a:rPr sz="1071" spc="19" dirty="0">
                <a:latin typeface="Arial"/>
                <a:cs typeface="Arial"/>
              </a:rPr>
              <a:t> </a:t>
            </a:r>
            <a:r>
              <a:rPr sz="1071" dirty="0">
                <a:latin typeface="Arial"/>
                <a:cs typeface="Arial"/>
              </a:rPr>
              <a:t>coolant</a:t>
            </a:r>
            <a:r>
              <a:rPr sz="1071" spc="15" dirty="0">
                <a:latin typeface="Arial"/>
                <a:cs typeface="Arial"/>
              </a:rPr>
              <a:t> </a:t>
            </a:r>
            <a:r>
              <a:rPr sz="1071" dirty="0">
                <a:latin typeface="Arial"/>
                <a:cs typeface="Arial"/>
              </a:rPr>
              <a:t>effect</a:t>
            </a:r>
            <a:r>
              <a:rPr sz="1071" spc="15" dirty="0">
                <a:latin typeface="Arial"/>
                <a:cs typeface="Arial"/>
              </a:rPr>
              <a:t> </a:t>
            </a:r>
            <a:r>
              <a:rPr sz="1071" dirty="0">
                <a:latin typeface="Arial"/>
                <a:cs typeface="Arial"/>
              </a:rPr>
              <a:t>across</a:t>
            </a:r>
            <a:r>
              <a:rPr sz="1071" spc="10"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thermostatic 	</a:t>
            </a:r>
            <a:r>
              <a:rPr sz="1071" dirty="0">
                <a:latin typeface="Arial"/>
                <a:cs typeface="Arial"/>
              </a:rPr>
              <a:t>expansion</a:t>
            </a:r>
            <a:r>
              <a:rPr sz="1071" spc="-63" dirty="0">
                <a:latin typeface="Arial"/>
                <a:cs typeface="Arial"/>
              </a:rPr>
              <a:t> </a:t>
            </a:r>
            <a:r>
              <a:rPr sz="1071" spc="-10" dirty="0">
                <a:latin typeface="Arial"/>
                <a:cs typeface="Arial"/>
              </a:rPr>
              <a:t>valve.</a:t>
            </a:r>
            <a:endParaRPr sz="1071">
              <a:latin typeface="Arial"/>
              <a:cs typeface="Arial"/>
            </a:endParaRPr>
          </a:p>
          <a:p>
            <a:pPr marL="12369" marR="6184" algn="just">
              <a:lnSpc>
                <a:spcPct val="143700"/>
              </a:lnSpc>
              <a:spcBef>
                <a:spcPts val="429"/>
              </a:spcBef>
            </a:pPr>
            <a:r>
              <a:rPr sz="1071" dirty="0">
                <a:latin typeface="Arial"/>
                <a:cs typeface="Arial"/>
              </a:rPr>
              <a:t>Once</a:t>
            </a:r>
            <a:r>
              <a:rPr sz="1071" spc="-24" dirty="0">
                <a:latin typeface="Arial"/>
                <a:cs typeface="Arial"/>
              </a:rPr>
              <a:t> </a:t>
            </a:r>
            <a:r>
              <a:rPr sz="1071" dirty="0">
                <a:latin typeface="Arial"/>
                <a:cs typeface="Arial"/>
              </a:rPr>
              <a:t>you</a:t>
            </a:r>
            <a:r>
              <a:rPr sz="1071" spc="-29" dirty="0">
                <a:latin typeface="Arial"/>
                <a:cs typeface="Arial"/>
              </a:rPr>
              <a:t> </a:t>
            </a:r>
            <a:r>
              <a:rPr sz="1071" dirty="0">
                <a:latin typeface="Arial"/>
                <a:cs typeface="Arial"/>
              </a:rPr>
              <a:t>made</a:t>
            </a:r>
            <a:r>
              <a:rPr sz="1071" spc="-24" dirty="0">
                <a:latin typeface="Arial"/>
                <a:cs typeface="Arial"/>
              </a:rPr>
              <a:t> </a:t>
            </a:r>
            <a:r>
              <a:rPr sz="1071" dirty="0">
                <a:latin typeface="Arial"/>
                <a:cs typeface="Arial"/>
              </a:rPr>
              <a:t>these</a:t>
            </a:r>
            <a:r>
              <a:rPr sz="1071" spc="-24" dirty="0">
                <a:latin typeface="Arial"/>
                <a:cs typeface="Arial"/>
              </a:rPr>
              <a:t> </a:t>
            </a:r>
            <a:r>
              <a:rPr sz="1071" dirty="0">
                <a:latin typeface="Arial"/>
                <a:cs typeface="Arial"/>
              </a:rPr>
              <a:t>cursory</a:t>
            </a:r>
            <a:r>
              <a:rPr sz="1071" spc="-24" dirty="0">
                <a:latin typeface="Arial"/>
                <a:cs typeface="Arial"/>
              </a:rPr>
              <a:t> </a:t>
            </a:r>
            <a:r>
              <a:rPr sz="1071" dirty="0">
                <a:latin typeface="Arial"/>
                <a:cs typeface="Arial"/>
              </a:rPr>
              <a:t>checks,</a:t>
            </a:r>
            <a:r>
              <a:rPr sz="1071" spc="-24" dirty="0">
                <a:latin typeface="Arial"/>
                <a:cs typeface="Arial"/>
              </a:rPr>
              <a:t> </a:t>
            </a:r>
            <a:r>
              <a:rPr sz="1071" dirty="0">
                <a:latin typeface="Arial"/>
                <a:cs typeface="Arial"/>
              </a:rPr>
              <a:t>look</a:t>
            </a:r>
            <a:r>
              <a:rPr sz="1071" spc="-24" dirty="0">
                <a:latin typeface="Arial"/>
                <a:cs typeface="Arial"/>
              </a:rPr>
              <a:t> </a:t>
            </a:r>
            <a:r>
              <a:rPr sz="1071" dirty="0">
                <a:latin typeface="Arial"/>
                <a:cs typeface="Arial"/>
              </a:rPr>
              <a:t>at</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levels.</a:t>
            </a:r>
            <a:r>
              <a:rPr sz="1071" spc="-24" dirty="0">
                <a:latin typeface="Arial"/>
                <a:cs typeface="Arial"/>
              </a:rPr>
              <a:t> </a:t>
            </a:r>
            <a:r>
              <a:rPr sz="1071" dirty="0">
                <a:latin typeface="Arial"/>
                <a:cs typeface="Arial"/>
              </a:rPr>
              <a:t>Low</a:t>
            </a:r>
            <a:r>
              <a:rPr sz="1071" spc="-29" dirty="0">
                <a:latin typeface="Arial"/>
                <a:cs typeface="Arial"/>
              </a:rPr>
              <a:t> </a:t>
            </a:r>
            <a:r>
              <a:rPr sz="1071" dirty="0">
                <a:latin typeface="Arial"/>
                <a:cs typeface="Arial"/>
              </a:rPr>
              <a:t>levels</a:t>
            </a:r>
            <a:r>
              <a:rPr sz="1071" spc="-29" dirty="0">
                <a:latin typeface="Arial"/>
                <a:cs typeface="Arial"/>
              </a:rPr>
              <a:t> </a:t>
            </a:r>
            <a:r>
              <a:rPr sz="1071" dirty="0">
                <a:latin typeface="Arial"/>
                <a:cs typeface="Arial"/>
              </a:rPr>
              <a:t>will</a:t>
            </a:r>
            <a:r>
              <a:rPr sz="1071" spc="-34" dirty="0">
                <a:latin typeface="Arial"/>
                <a:cs typeface="Arial"/>
              </a:rPr>
              <a:t> </a:t>
            </a:r>
            <a:r>
              <a:rPr sz="1071" dirty="0">
                <a:latin typeface="Arial"/>
                <a:cs typeface="Arial"/>
              </a:rPr>
              <a:t>indicate</a:t>
            </a:r>
            <a:r>
              <a:rPr sz="1071" spc="-29" dirty="0">
                <a:latin typeface="Arial"/>
                <a:cs typeface="Arial"/>
              </a:rPr>
              <a:t> </a:t>
            </a:r>
            <a:r>
              <a:rPr sz="1071" spc="-10" dirty="0">
                <a:latin typeface="Arial"/>
                <a:cs typeface="Arial"/>
              </a:rPr>
              <a:t>leak, </a:t>
            </a:r>
            <a:r>
              <a:rPr sz="1071" dirty="0">
                <a:latin typeface="Arial"/>
                <a:cs typeface="Arial"/>
              </a:rPr>
              <a:t>which</a:t>
            </a:r>
            <a:r>
              <a:rPr sz="1071" spc="-49" dirty="0">
                <a:latin typeface="Arial"/>
                <a:cs typeface="Arial"/>
              </a:rPr>
              <a:t> </a:t>
            </a:r>
            <a:r>
              <a:rPr sz="1071" dirty="0">
                <a:latin typeface="Arial"/>
                <a:cs typeface="Arial"/>
              </a:rPr>
              <a:t>must</a:t>
            </a:r>
            <a:r>
              <a:rPr sz="1071" spc="-44" dirty="0">
                <a:latin typeface="Arial"/>
                <a:cs typeface="Arial"/>
              </a:rPr>
              <a:t> </a:t>
            </a:r>
            <a:r>
              <a:rPr sz="1071" dirty="0">
                <a:latin typeface="Arial"/>
                <a:cs typeface="Arial"/>
              </a:rPr>
              <a:t>be</a:t>
            </a:r>
            <a:r>
              <a:rPr sz="1071" spc="-49" dirty="0">
                <a:latin typeface="Arial"/>
                <a:cs typeface="Arial"/>
              </a:rPr>
              <a:t> </a:t>
            </a:r>
            <a:r>
              <a:rPr sz="1071" dirty="0">
                <a:latin typeface="Arial"/>
                <a:cs typeface="Arial"/>
              </a:rPr>
              <a:t>found</a:t>
            </a:r>
            <a:r>
              <a:rPr sz="1071" spc="-44"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repaired.</a:t>
            </a:r>
            <a:r>
              <a:rPr sz="1071" spc="-44" dirty="0">
                <a:latin typeface="Arial"/>
                <a:cs typeface="Arial"/>
              </a:rPr>
              <a:t> </a:t>
            </a:r>
            <a:r>
              <a:rPr sz="1071" dirty="0">
                <a:latin typeface="Arial"/>
                <a:cs typeface="Arial"/>
              </a:rPr>
              <a:t>We</a:t>
            </a:r>
            <a:r>
              <a:rPr sz="1071" spc="-49" dirty="0">
                <a:latin typeface="Arial"/>
                <a:cs typeface="Arial"/>
              </a:rPr>
              <a:t> </a:t>
            </a:r>
            <a:r>
              <a:rPr sz="1071" dirty="0">
                <a:latin typeface="Arial"/>
                <a:cs typeface="Arial"/>
              </a:rPr>
              <a:t>have</a:t>
            </a:r>
            <a:r>
              <a:rPr sz="1071" spc="-44" dirty="0">
                <a:latin typeface="Arial"/>
                <a:cs typeface="Arial"/>
              </a:rPr>
              <a:t> </a:t>
            </a:r>
            <a:r>
              <a:rPr sz="1071" spc="-10" dirty="0">
                <a:latin typeface="Arial"/>
                <a:cs typeface="Arial"/>
              </a:rPr>
              <a:t>learned</a:t>
            </a:r>
            <a:r>
              <a:rPr sz="1071" spc="-44" dirty="0">
                <a:latin typeface="Arial"/>
                <a:cs typeface="Arial"/>
              </a:rPr>
              <a:t> </a:t>
            </a:r>
            <a:r>
              <a:rPr sz="1071" dirty="0">
                <a:latin typeface="Arial"/>
                <a:cs typeface="Arial"/>
              </a:rPr>
              <a:t>about</a:t>
            </a:r>
            <a:r>
              <a:rPr sz="1071" spc="-5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refrigerant</a:t>
            </a:r>
            <a:r>
              <a:rPr sz="1071" spc="-49" dirty="0">
                <a:latin typeface="Arial"/>
                <a:cs typeface="Arial"/>
              </a:rPr>
              <a:t> </a:t>
            </a:r>
            <a:r>
              <a:rPr sz="1071" spc="-10" dirty="0">
                <a:latin typeface="Arial"/>
                <a:cs typeface="Arial"/>
              </a:rPr>
              <a:t>leakage</a:t>
            </a:r>
            <a:r>
              <a:rPr sz="1071" spc="-44"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previous </a:t>
            </a:r>
            <a:r>
              <a:rPr sz="1071" dirty="0">
                <a:latin typeface="Arial"/>
                <a:cs typeface="Arial"/>
              </a:rPr>
              <a:t>chapter</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we</a:t>
            </a:r>
            <a:r>
              <a:rPr sz="1071" spc="-19" dirty="0">
                <a:latin typeface="Arial"/>
                <a:cs typeface="Arial"/>
              </a:rPr>
              <a:t> </a:t>
            </a:r>
            <a:r>
              <a:rPr sz="1071" dirty="0">
                <a:latin typeface="Arial"/>
                <a:cs typeface="Arial"/>
              </a:rPr>
              <a:t>will</a:t>
            </a:r>
            <a:r>
              <a:rPr sz="1071" spc="-24" dirty="0">
                <a:latin typeface="Arial"/>
                <a:cs typeface="Arial"/>
              </a:rPr>
              <a:t> </a:t>
            </a:r>
            <a:r>
              <a:rPr sz="1071" dirty="0">
                <a:latin typeface="Arial"/>
                <a:cs typeface="Arial"/>
              </a:rPr>
              <a:t>discuss</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charging</a:t>
            </a:r>
            <a:r>
              <a:rPr sz="1071" spc="-24" dirty="0">
                <a:latin typeface="Arial"/>
                <a:cs typeface="Arial"/>
              </a:rPr>
              <a:t> </a:t>
            </a:r>
            <a:r>
              <a:rPr sz="1071" dirty="0">
                <a:latin typeface="Arial"/>
                <a:cs typeface="Arial"/>
              </a:rPr>
              <a:t>steps</a:t>
            </a:r>
            <a:r>
              <a:rPr sz="1071" spc="-1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section</a:t>
            </a:r>
            <a:r>
              <a:rPr sz="1071" spc="-24" dirty="0">
                <a:latin typeface="Arial"/>
                <a:cs typeface="Arial"/>
              </a:rPr>
              <a:t> </a:t>
            </a:r>
            <a:r>
              <a:rPr sz="1071" spc="-10" dirty="0">
                <a:latin typeface="Arial"/>
                <a:cs typeface="Arial"/>
              </a:rPr>
              <a:t>below.</a:t>
            </a:r>
            <a:endParaRPr sz="1071">
              <a:latin typeface="Arial"/>
              <a:cs typeface="Arial"/>
            </a:endParaRPr>
          </a:p>
          <a:p>
            <a:pPr marL="452069" lvl="1" indent="-439700" algn="just">
              <a:spcBef>
                <a:spcPts val="1144"/>
              </a:spcBef>
              <a:buFont typeface="Arial"/>
              <a:buAutoNum type="arabicPeriod" startAt="2"/>
              <a:tabLst>
                <a:tab pos="452069" algn="l"/>
              </a:tabLst>
            </a:pPr>
            <a:r>
              <a:rPr sz="1071" b="1" dirty="0">
                <a:latin typeface="Arial"/>
                <a:cs typeface="Arial"/>
              </a:rPr>
              <a:t>Problem:</a:t>
            </a:r>
            <a:r>
              <a:rPr sz="1071" b="1" spc="-39" dirty="0">
                <a:latin typeface="Arial"/>
                <a:cs typeface="Arial"/>
              </a:rPr>
              <a:t> </a:t>
            </a:r>
            <a:r>
              <a:rPr sz="1071" b="1" dirty="0">
                <a:latin typeface="Arial"/>
                <a:cs typeface="Arial"/>
              </a:rPr>
              <a:t>Refrigerant</a:t>
            </a:r>
            <a:r>
              <a:rPr sz="1071" b="1" spc="-39" dirty="0">
                <a:latin typeface="Arial"/>
                <a:cs typeface="Arial"/>
              </a:rPr>
              <a:t> </a:t>
            </a:r>
            <a:r>
              <a:rPr sz="1071" b="1" spc="-10" dirty="0">
                <a:latin typeface="Arial"/>
                <a:cs typeface="Arial"/>
              </a:rPr>
              <a:t>Charging</a:t>
            </a:r>
            <a:endParaRPr sz="1071">
              <a:latin typeface="Arial"/>
              <a:cs typeface="Arial"/>
            </a:endParaRPr>
          </a:p>
          <a:p>
            <a:pPr marL="12369" marR="6184" algn="just">
              <a:lnSpc>
                <a:spcPct val="143700"/>
              </a:lnSpc>
              <a:spcBef>
                <a:spcPts val="589"/>
              </a:spcBef>
            </a:pPr>
            <a:r>
              <a:rPr sz="1071" dirty="0">
                <a:latin typeface="Arial"/>
                <a:cs typeface="Arial"/>
              </a:rPr>
              <a:t>Following</a:t>
            </a:r>
            <a:r>
              <a:rPr sz="1071" spc="170" dirty="0">
                <a:latin typeface="Arial"/>
                <a:cs typeface="Arial"/>
              </a:rPr>
              <a:t> </a:t>
            </a:r>
            <a:r>
              <a:rPr sz="1071" dirty="0">
                <a:latin typeface="Arial"/>
                <a:cs typeface="Arial"/>
              </a:rPr>
              <a:t>these</a:t>
            </a:r>
            <a:r>
              <a:rPr sz="1071" spc="175" dirty="0">
                <a:latin typeface="Arial"/>
                <a:cs typeface="Arial"/>
              </a:rPr>
              <a:t> </a:t>
            </a:r>
            <a:r>
              <a:rPr sz="1071" dirty="0">
                <a:latin typeface="Arial"/>
                <a:cs typeface="Arial"/>
              </a:rPr>
              <a:t>guidelines</a:t>
            </a:r>
            <a:r>
              <a:rPr sz="1071" spc="175" dirty="0">
                <a:latin typeface="Arial"/>
                <a:cs typeface="Arial"/>
              </a:rPr>
              <a:t> </a:t>
            </a:r>
            <a:r>
              <a:rPr sz="1071" dirty="0">
                <a:latin typeface="Arial"/>
                <a:cs typeface="Arial"/>
              </a:rPr>
              <a:t>when</a:t>
            </a:r>
            <a:r>
              <a:rPr sz="1071" spc="175" dirty="0">
                <a:latin typeface="Arial"/>
                <a:cs typeface="Arial"/>
              </a:rPr>
              <a:t> </a:t>
            </a:r>
            <a:r>
              <a:rPr sz="1071" dirty="0">
                <a:latin typeface="Arial"/>
                <a:cs typeface="Arial"/>
              </a:rPr>
              <a:t>recharging</a:t>
            </a:r>
            <a:r>
              <a:rPr sz="1071" spc="175" dirty="0">
                <a:latin typeface="Arial"/>
                <a:cs typeface="Arial"/>
              </a:rPr>
              <a:t> </a:t>
            </a:r>
            <a:r>
              <a:rPr sz="1071" dirty="0">
                <a:latin typeface="Arial"/>
                <a:cs typeface="Arial"/>
              </a:rPr>
              <a:t>the</a:t>
            </a:r>
            <a:r>
              <a:rPr sz="1071" spc="175" dirty="0">
                <a:latin typeface="Arial"/>
                <a:cs typeface="Arial"/>
              </a:rPr>
              <a:t> </a:t>
            </a:r>
            <a:r>
              <a:rPr sz="1071" dirty="0">
                <a:latin typeface="Arial"/>
                <a:cs typeface="Arial"/>
              </a:rPr>
              <a:t>system</a:t>
            </a:r>
            <a:r>
              <a:rPr sz="1071" spc="170" dirty="0">
                <a:latin typeface="Arial"/>
                <a:cs typeface="Arial"/>
              </a:rPr>
              <a:t> </a:t>
            </a:r>
            <a:r>
              <a:rPr sz="1071" dirty="0">
                <a:latin typeface="Arial"/>
                <a:cs typeface="Arial"/>
              </a:rPr>
              <a:t>will</a:t>
            </a:r>
            <a:r>
              <a:rPr sz="1071" spc="175" dirty="0">
                <a:latin typeface="Arial"/>
                <a:cs typeface="Arial"/>
              </a:rPr>
              <a:t> </a:t>
            </a:r>
            <a:r>
              <a:rPr sz="1071" dirty="0">
                <a:latin typeface="Arial"/>
                <a:cs typeface="Arial"/>
              </a:rPr>
              <a:t>ensure</a:t>
            </a:r>
            <a:r>
              <a:rPr sz="1071" spc="175" dirty="0">
                <a:latin typeface="Arial"/>
                <a:cs typeface="Arial"/>
              </a:rPr>
              <a:t> </a:t>
            </a:r>
            <a:r>
              <a:rPr sz="1071" dirty="0">
                <a:latin typeface="Arial"/>
                <a:cs typeface="Arial"/>
              </a:rPr>
              <a:t>the</a:t>
            </a:r>
            <a:r>
              <a:rPr sz="1071" spc="175" dirty="0">
                <a:latin typeface="Arial"/>
                <a:cs typeface="Arial"/>
              </a:rPr>
              <a:t> </a:t>
            </a:r>
            <a:r>
              <a:rPr sz="1071" dirty="0">
                <a:latin typeface="Arial"/>
                <a:cs typeface="Arial"/>
              </a:rPr>
              <a:t>system</a:t>
            </a:r>
            <a:r>
              <a:rPr sz="1071" spc="170" dirty="0">
                <a:latin typeface="Arial"/>
                <a:cs typeface="Arial"/>
              </a:rPr>
              <a:t> </a:t>
            </a:r>
            <a:r>
              <a:rPr sz="1071" dirty="0">
                <a:latin typeface="Arial"/>
                <a:cs typeface="Arial"/>
              </a:rPr>
              <a:t>can</a:t>
            </a:r>
            <a:r>
              <a:rPr sz="1071" spc="175" dirty="0">
                <a:latin typeface="Arial"/>
                <a:cs typeface="Arial"/>
              </a:rPr>
              <a:t> </a:t>
            </a:r>
            <a:r>
              <a:rPr sz="1071" spc="-10" dirty="0">
                <a:latin typeface="Arial"/>
                <a:cs typeface="Arial"/>
              </a:rPr>
              <a:t>operate efficiently.</a:t>
            </a:r>
            <a:endParaRPr sz="1071">
              <a:latin typeface="Arial"/>
              <a:cs typeface="Arial"/>
            </a:endParaRPr>
          </a:p>
          <a:p>
            <a:pPr marL="453925" lvl="2" indent="-441557" algn="just">
              <a:spcBef>
                <a:spcPts val="1144"/>
              </a:spcBef>
              <a:buFont typeface="Arial"/>
              <a:buAutoNum type="arabicPeriod"/>
              <a:tabLst>
                <a:tab pos="453925" algn="l"/>
              </a:tabLst>
            </a:pPr>
            <a:r>
              <a:rPr sz="1071" b="1" dirty="0">
                <a:latin typeface="Arial"/>
                <a:cs typeface="Arial"/>
              </a:rPr>
              <a:t>Determine</a:t>
            </a:r>
            <a:r>
              <a:rPr sz="1071" b="1" spc="-34" dirty="0">
                <a:latin typeface="Arial"/>
                <a:cs typeface="Arial"/>
              </a:rPr>
              <a:t> </a:t>
            </a:r>
            <a:r>
              <a:rPr sz="1071" b="1" dirty="0">
                <a:latin typeface="Arial"/>
                <a:cs typeface="Arial"/>
              </a:rPr>
              <a:t>the</a:t>
            </a:r>
            <a:r>
              <a:rPr sz="1071" b="1" spc="-29" dirty="0">
                <a:latin typeface="Arial"/>
                <a:cs typeface="Arial"/>
              </a:rPr>
              <a:t> </a:t>
            </a:r>
            <a:r>
              <a:rPr sz="1071" b="1" dirty="0">
                <a:latin typeface="Arial"/>
                <a:cs typeface="Arial"/>
              </a:rPr>
              <a:t>Correct</a:t>
            </a:r>
            <a:r>
              <a:rPr sz="1071" b="1" spc="-24" dirty="0">
                <a:latin typeface="Arial"/>
                <a:cs typeface="Arial"/>
              </a:rPr>
              <a:t> </a:t>
            </a:r>
            <a:r>
              <a:rPr sz="1071" b="1" spc="-10" dirty="0">
                <a:latin typeface="Arial"/>
                <a:cs typeface="Arial"/>
              </a:rPr>
              <a:t>Refrigerant</a:t>
            </a:r>
            <a:endParaRPr sz="1071">
              <a:latin typeface="Arial"/>
              <a:cs typeface="Arial"/>
            </a:endParaRPr>
          </a:p>
          <a:p>
            <a:pPr marL="12369" marR="4947" algn="just">
              <a:lnSpc>
                <a:spcPct val="143900"/>
              </a:lnSpc>
              <a:spcBef>
                <a:spcPts val="579"/>
              </a:spcBef>
            </a:pPr>
            <a:r>
              <a:rPr sz="1071" dirty="0">
                <a:latin typeface="Arial"/>
                <a:cs typeface="Arial"/>
              </a:rPr>
              <a:t>First,</a:t>
            </a:r>
            <a:r>
              <a:rPr sz="1071" spc="-44" dirty="0">
                <a:latin typeface="Arial"/>
                <a:cs typeface="Arial"/>
              </a:rPr>
              <a:t> </a:t>
            </a:r>
            <a:r>
              <a:rPr sz="1071" dirty="0">
                <a:latin typeface="Arial"/>
                <a:cs typeface="Arial"/>
              </a:rPr>
              <a:t>make</a:t>
            </a:r>
            <a:r>
              <a:rPr sz="1071" spc="-44" dirty="0">
                <a:latin typeface="Arial"/>
                <a:cs typeface="Arial"/>
              </a:rPr>
              <a:t> </a:t>
            </a:r>
            <a:r>
              <a:rPr sz="1071" dirty="0">
                <a:latin typeface="Arial"/>
                <a:cs typeface="Arial"/>
              </a:rPr>
              <a:t>sure</a:t>
            </a:r>
            <a:r>
              <a:rPr sz="1071" spc="-39" dirty="0">
                <a:latin typeface="Arial"/>
                <a:cs typeface="Arial"/>
              </a:rPr>
              <a:t> </a:t>
            </a:r>
            <a:r>
              <a:rPr sz="1071" dirty="0">
                <a:latin typeface="Arial"/>
                <a:cs typeface="Arial"/>
              </a:rPr>
              <a:t>you</a:t>
            </a:r>
            <a:r>
              <a:rPr sz="1071" spc="-44" dirty="0">
                <a:latin typeface="Arial"/>
                <a:cs typeface="Arial"/>
              </a:rPr>
              <a:t> </a:t>
            </a:r>
            <a:r>
              <a:rPr sz="1071" dirty="0">
                <a:latin typeface="Arial"/>
                <a:cs typeface="Arial"/>
              </a:rPr>
              <a:t>have</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correct</a:t>
            </a:r>
            <a:r>
              <a:rPr sz="1071" spc="-39"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for</a:t>
            </a:r>
            <a:r>
              <a:rPr sz="1071" spc="-39" dirty="0">
                <a:latin typeface="Arial"/>
                <a:cs typeface="Arial"/>
              </a:rPr>
              <a:t> </a:t>
            </a:r>
            <a:r>
              <a:rPr sz="1071" dirty="0">
                <a:latin typeface="Arial"/>
                <a:cs typeface="Arial"/>
              </a:rPr>
              <a:t>your</a:t>
            </a:r>
            <a:r>
              <a:rPr sz="1071" spc="-44" dirty="0">
                <a:latin typeface="Arial"/>
                <a:cs typeface="Arial"/>
              </a:rPr>
              <a:t> </a:t>
            </a:r>
            <a:r>
              <a:rPr sz="1071" dirty="0">
                <a:latin typeface="Arial"/>
                <a:cs typeface="Arial"/>
              </a:rPr>
              <a:t>vehicle.</a:t>
            </a:r>
            <a:r>
              <a:rPr sz="1071" spc="-39" dirty="0">
                <a:latin typeface="Arial"/>
                <a:cs typeface="Arial"/>
              </a:rPr>
              <a:t> </a:t>
            </a:r>
            <a:r>
              <a:rPr sz="1071" dirty="0">
                <a:latin typeface="Arial"/>
                <a:cs typeface="Arial"/>
              </a:rPr>
              <a:t>Use</a:t>
            </a:r>
            <a:r>
              <a:rPr sz="1071" spc="-44" dirty="0">
                <a:latin typeface="Arial"/>
                <a:cs typeface="Arial"/>
              </a:rPr>
              <a:t> </a:t>
            </a:r>
            <a:r>
              <a:rPr sz="1071" spc="-10" dirty="0">
                <a:latin typeface="Arial"/>
                <a:cs typeface="Arial"/>
              </a:rPr>
              <a:t>R-</a:t>
            </a:r>
            <a:r>
              <a:rPr sz="1071" dirty="0">
                <a:latin typeface="Arial"/>
                <a:cs typeface="Arial"/>
              </a:rPr>
              <a:t>134a</a:t>
            </a:r>
            <a:r>
              <a:rPr sz="1071" spc="-39" dirty="0">
                <a:latin typeface="Arial"/>
                <a:cs typeface="Arial"/>
              </a:rPr>
              <a:t> </a:t>
            </a:r>
            <a:r>
              <a:rPr sz="1071" dirty="0">
                <a:latin typeface="Arial"/>
                <a:cs typeface="Arial"/>
              </a:rPr>
              <a:t>in</a:t>
            </a:r>
            <a:r>
              <a:rPr sz="1071" spc="-44" dirty="0">
                <a:latin typeface="Arial"/>
                <a:cs typeface="Arial"/>
              </a:rPr>
              <a:t> </a:t>
            </a:r>
            <a:r>
              <a:rPr sz="1071" spc="-10" dirty="0">
                <a:latin typeface="Arial"/>
                <a:cs typeface="Arial"/>
              </a:rPr>
              <a:t>R-</a:t>
            </a:r>
            <a:r>
              <a:rPr sz="1071" dirty="0">
                <a:latin typeface="Arial"/>
                <a:cs typeface="Arial"/>
              </a:rPr>
              <a:t>134a</a:t>
            </a:r>
            <a:r>
              <a:rPr sz="1071" spc="-39" dirty="0">
                <a:latin typeface="Arial"/>
                <a:cs typeface="Arial"/>
              </a:rPr>
              <a:t> </a:t>
            </a:r>
            <a:r>
              <a:rPr sz="1071" spc="-10" dirty="0">
                <a:latin typeface="Arial"/>
                <a:cs typeface="Arial"/>
              </a:rPr>
              <a:t>systems </a:t>
            </a:r>
            <a:r>
              <a:rPr sz="1071" dirty="0">
                <a:latin typeface="Arial"/>
                <a:cs typeface="Arial"/>
              </a:rPr>
              <a:t>only</a:t>
            </a:r>
            <a:r>
              <a:rPr sz="1071" spc="131" dirty="0">
                <a:latin typeface="Arial"/>
                <a:cs typeface="Arial"/>
              </a:rPr>
              <a:t> </a:t>
            </a:r>
            <a:r>
              <a:rPr sz="1071" dirty="0">
                <a:latin typeface="Arial"/>
                <a:cs typeface="Arial"/>
              </a:rPr>
              <a:t>and</a:t>
            </a:r>
            <a:r>
              <a:rPr sz="1071" spc="131" dirty="0">
                <a:latin typeface="Arial"/>
                <a:cs typeface="Arial"/>
              </a:rPr>
              <a:t> </a:t>
            </a:r>
            <a:r>
              <a:rPr sz="1071" dirty="0">
                <a:latin typeface="Arial"/>
                <a:cs typeface="Arial"/>
              </a:rPr>
              <a:t>use</a:t>
            </a:r>
            <a:r>
              <a:rPr sz="1071" spc="131" dirty="0">
                <a:latin typeface="Arial"/>
                <a:cs typeface="Arial"/>
              </a:rPr>
              <a:t> </a:t>
            </a:r>
            <a:r>
              <a:rPr sz="1071" spc="-10" dirty="0">
                <a:latin typeface="Arial"/>
                <a:cs typeface="Arial"/>
              </a:rPr>
              <a:t>R-</a:t>
            </a:r>
            <a:r>
              <a:rPr sz="1071" dirty="0">
                <a:latin typeface="Arial"/>
                <a:cs typeface="Arial"/>
              </a:rPr>
              <a:t>1234yf</a:t>
            </a:r>
            <a:r>
              <a:rPr sz="1071" spc="136" dirty="0">
                <a:latin typeface="Arial"/>
                <a:cs typeface="Arial"/>
              </a:rPr>
              <a:t> </a:t>
            </a:r>
            <a:r>
              <a:rPr sz="1071" dirty="0">
                <a:latin typeface="Arial"/>
                <a:cs typeface="Arial"/>
              </a:rPr>
              <a:t>in</a:t>
            </a:r>
            <a:r>
              <a:rPr sz="1071" spc="131" dirty="0">
                <a:latin typeface="Arial"/>
                <a:cs typeface="Arial"/>
              </a:rPr>
              <a:t> </a:t>
            </a:r>
            <a:r>
              <a:rPr sz="1071" dirty="0">
                <a:latin typeface="Arial"/>
                <a:cs typeface="Arial"/>
              </a:rPr>
              <a:t>newer</a:t>
            </a:r>
            <a:r>
              <a:rPr sz="1071" spc="131" dirty="0">
                <a:latin typeface="Arial"/>
                <a:cs typeface="Arial"/>
              </a:rPr>
              <a:t> </a:t>
            </a:r>
            <a:r>
              <a:rPr sz="1071" spc="-10" dirty="0">
                <a:latin typeface="Arial"/>
                <a:cs typeface="Arial"/>
              </a:rPr>
              <a:t>R-</a:t>
            </a:r>
            <a:r>
              <a:rPr sz="1071" dirty="0">
                <a:latin typeface="Arial"/>
                <a:cs typeface="Arial"/>
              </a:rPr>
              <a:t>1234yf</a:t>
            </a:r>
            <a:r>
              <a:rPr sz="1071" spc="131" dirty="0">
                <a:latin typeface="Arial"/>
                <a:cs typeface="Arial"/>
              </a:rPr>
              <a:t> </a:t>
            </a:r>
            <a:r>
              <a:rPr sz="1071" dirty="0">
                <a:latin typeface="Arial"/>
                <a:cs typeface="Arial"/>
              </a:rPr>
              <a:t>systems</a:t>
            </a:r>
            <a:r>
              <a:rPr sz="1071" spc="136" dirty="0">
                <a:latin typeface="Arial"/>
                <a:cs typeface="Arial"/>
              </a:rPr>
              <a:t> </a:t>
            </a:r>
            <a:r>
              <a:rPr sz="1071" dirty="0">
                <a:latin typeface="Arial"/>
                <a:cs typeface="Arial"/>
              </a:rPr>
              <a:t>only.</a:t>
            </a:r>
            <a:r>
              <a:rPr sz="1071" spc="131" dirty="0">
                <a:latin typeface="Arial"/>
                <a:cs typeface="Arial"/>
              </a:rPr>
              <a:t> </a:t>
            </a:r>
            <a:r>
              <a:rPr sz="1071" dirty="0">
                <a:latin typeface="Arial"/>
                <a:cs typeface="Arial"/>
              </a:rPr>
              <a:t>Do</a:t>
            </a:r>
            <a:r>
              <a:rPr sz="1071" spc="131" dirty="0">
                <a:latin typeface="Arial"/>
                <a:cs typeface="Arial"/>
              </a:rPr>
              <a:t> </a:t>
            </a:r>
            <a:r>
              <a:rPr sz="1071" dirty="0">
                <a:latin typeface="Arial"/>
                <a:cs typeface="Arial"/>
              </a:rPr>
              <a:t>NOT</a:t>
            </a:r>
            <a:r>
              <a:rPr sz="1071" spc="131" dirty="0">
                <a:latin typeface="Arial"/>
                <a:cs typeface="Arial"/>
              </a:rPr>
              <a:t> </a:t>
            </a:r>
            <a:r>
              <a:rPr sz="1071" dirty="0">
                <a:latin typeface="Arial"/>
                <a:cs typeface="Arial"/>
              </a:rPr>
              <a:t>inter-mix</a:t>
            </a:r>
            <a:r>
              <a:rPr sz="1071" spc="136" dirty="0">
                <a:latin typeface="Arial"/>
                <a:cs typeface="Arial"/>
              </a:rPr>
              <a:t> </a:t>
            </a:r>
            <a:r>
              <a:rPr sz="1071" dirty="0">
                <a:latin typeface="Arial"/>
                <a:cs typeface="Arial"/>
              </a:rPr>
              <a:t>different</a:t>
            </a:r>
            <a:r>
              <a:rPr sz="1071" spc="131" dirty="0">
                <a:latin typeface="Arial"/>
                <a:cs typeface="Arial"/>
              </a:rPr>
              <a:t> </a:t>
            </a:r>
            <a:r>
              <a:rPr sz="1071" dirty="0">
                <a:latin typeface="Arial"/>
                <a:cs typeface="Arial"/>
              </a:rPr>
              <a:t>types</a:t>
            </a:r>
            <a:r>
              <a:rPr sz="1071" spc="131" dirty="0">
                <a:latin typeface="Arial"/>
                <a:cs typeface="Arial"/>
              </a:rPr>
              <a:t> </a:t>
            </a:r>
            <a:r>
              <a:rPr sz="1071" spc="-24" dirty="0">
                <a:latin typeface="Arial"/>
                <a:cs typeface="Arial"/>
              </a:rPr>
              <a:t>of </a:t>
            </a:r>
            <a:r>
              <a:rPr sz="1071" spc="-10" dirty="0">
                <a:latin typeface="Arial"/>
                <a:cs typeface="Arial"/>
              </a:rPr>
              <a:t>refrigerant.</a:t>
            </a:r>
            <a:endParaRPr sz="1071">
              <a:latin typeface="Arial"/>
              <a:cs typeface="Arial"/>
            </a:endParaRPr>
          </a:p>
          <a:p>
            <a:pPr marL="453925" lvl="2" indent="-441557">
              <a:spcBef>
                <a:spcPts val="1149"/>
              </a:spcBef>
              <a:buFont typeface="Arial"/>
              <a:buAutoNum type="arabicPeriod" startAt="2"/>
              <a:tabLst>
                <a:tab pos="453925" algn="l"/>
              </a:tabLst>
            </a:pPr>
            <a:r>
              <a:rPr sz="1071" b="1" dirty="0">
                <a:latin typeface="Arial"/>
                <a:cs typeface="Arial"/>
              </a:rPr>
              <a:t>Determine</a:t>
            </a:r>
            <a:r>
              <a:rPr sz="1071" b="1" spc="-24" dirty="0">
                <a:latin typeface="Arial"/>
                <a:cs typeface="Arial"/>
              </a:rPr>
              <a:t> </a:t>
            </a:r>
            <a:r>
              <a:rPr sz="1071" b="1" dirty="0">
                <a:latin typeface="Arial"/>
                <a:cs typeface="Arial"/>
              </a:rPr>
              <a:t>Ambient</a:t>
            </a:r>
            <a:r>
              <a:rPr sz="1071" b="1" spc="-24" dirty="0">
                <a:latin typeface="Arial"/>
                <a:cs typeface="Arial"/>
              </a:rPr>
              <a:t> </a:t>
            </a:r>
            <a:r>
              <a:rPr sz="1071" b="1" dirty="0">
                <a:latin typeface="Arial"/>
                <a:cs typeface="Arial"/>
              </a:rPr>
              <a:t>Air</a:t>
            </a:r>
            <a:r>
              <a:rPr sz="1071" b="1" spc="-29" dirty="0">
                <a:latin typeface="Arial"/>
                <a:cs typeface="Arial"/>
              </a:rPr>
              <a:t> </a:t>
            </a:r>
            <a:r>
              <a:rPr sz="1071" b="1" spc="-10" dirty="0">
                <a:latin typeface="Arial"/>
                <a:cs typeface="Arial"/>
              </a:rPr>
              <a:t>Temperature</a:t>
            </a:r>
            <a:endParaRPr sz="1071">
              <a:latin typeface="Arial"/>
              <a:cs typeface="Arial"/>
            </a:endParaRPr>
          </a:p>
          <a:p>
            <a:pPr marL="12369" marR="4947" algn="just">
              <a:lnSpc>
                <a:spcPct val="143700"/>
              </a:lnSpc>
              <a:spcBef>
                <a:spcPts val="579"/>
              </a:spcBef>
            </a:pPr>
            <a:r>
              <a:rPr sz="1071" dirty="0">
                <a:latin typeface="Arial"/>
                <a:cs typeface="Arial"/>
              </a:rPr>
              <a:t>Different</a:t>
            </a:r>
            <a:r>
              <a:rPr sz="1071" spc="-44" dirty="0">
                <a:latin typeface="Arial"/>
                <a:cs typeface="Arial"/>
              </a:rPr>
              <a:t> </a:t>
            </a:r>
            <a:r>
              <a:rPr sz="1071" dirty="0">
                <a:latin typeface="Arial"/>
                <a:cs typeface="Arial"/>
              </a:rPr>
              <a:t>AC</a:t>
            </a:r>
            <a:r>
              <a:rPr sz="1071" spc="-44" dirty="0">
                <a:latin typeface="Arial"/>
                <a:cs typeface="Arial"/>
              </a:rPr>
              <a:t> </a:t>
            </a:r>
            <a:r>
              <a:rPr sz="1071" dirty="0">
                <a:latin typeface="Arial"/>
                <a:cs typeface="Arial"/>
              </a:rPr>
              <a:t>systems</a:t>
            </a:r>
            <a:r>
              <a:rPr sz="1071" spc="-39" dirty="0">
                <a:latin typeface="Arial"/>
                <a:cs typeface="Arial"/>
              </a:rPr>
              <a:t> </a:t>
            </a:r>
            <a:r>
              <a:rPr sz="1071" dirty="0">
                <a:latin typeface="Arial"/>
                <a:cs typeface="Arial"/>
              </a:rPr>
              <a:t>can</a:t>
            </a:r>
            <a:r>
              <a:rPr sz="1071" spc="-44" dirty="0">
                <a:latin typeface="Arial"/>
                <a:cs typeface="Arial"/>
              </a:rPr>
              <a:t> </a:t>
            </a:r>
            <a:r>
              <a:rPr sz="1071" dirty="0">
                <a:latin typeface="Arial"/>
                <a:cs typeface="Arial"/>
              </a:rPr>
              <a:t>have</a:t>
            </a:r>
            <a:r>
              <a:rPr sz="1071" spc="-44" dirty="0">
                <a:latin typeface="Arial"/>
                <a:cs typeface="Arial"/>
              </a:rPr>
              <a:t> </a:t>
            </a:r>
            <a:r>
              <a:rPr sz="1071" dirty="0">
                <a:latin typeface="Arial"/>
                <a:cs typeface="Arial"/>
              </a:rPr>
              <a:t>different</a:t>
            </a:r>
            <a:r>
              <a:rPr sz="1071" spc="-39" dirty="0">
                <a:latin typeface="Arial"/>
                <a:cs typeface="Arial"/>
              </a:rPr>
              <a:t> </a:t>
            </a:r>
            <a:r>
              <a:rPr sz="1071" spc="-10" dirty="0">
                <a:latin typeface="Arial"/>
                <a:cs typeface="Arial"/>
              </a:rPr>
              <a:t>recommended</a:t>
            </a:r>
            <a:r>
              <a:rPr sz="1071" spc="-39" dirty="0">
                <a:latin typeface="Arial"/>
                <a:cs typeface="Arial"/>
              </a:rPr>
              <a:t> </a:t>
            </a:r>
            <a:r>
              <a:rPr sz="1071" dirty="0">
                <a:latin typeface="Arial"/>
                <a:cs typeface="Arial"/>
              </a:rPr>
              <a:t>pressures,</a:t>
            </a:r>
            <a:r>
              <a:rPr sz="1071" spc="-44" dirty="0">
                <a:latin typeface="Arial"/>
                <a:cs typeface="Arial"/>
              </a:rPr>
              <a:t> </a:t>
            </a:r>
            <a:r>
              <a:rPr sz="1071" dirty="0">
                <a:latin typeface="Arial"/>
                <a:cs typeface="Arial"/>
              </a:rPr>
              <a:t>so</a:t>
            </a:r>
            <a:r>
              <a:rPr sz="1071" spc="-44" dirty="0">
                <a:latin typeface="Arial"/>
                <a:cs typeface="Arial"/>
              </a:rPr>
              <a:t> </a:t>
            </a:r>
            <a:r>
              <a:rPr sz="1071" dirty="0">
                <a:latin typeface="Arial"/>
                <a:cs typeface="Arial"/>
              </a:rPr>
              <a:t>it’s</a:t>
            </a:r>
            <a:r>
              <a:rPr sz="1071" spc="-44" dirty="0">
                <a:latin typeface="Arial"/>
                <a:cs typeface="Arial"/>
              </a:rPr>
              <a:t> </a:t>
            </a:r>
            <a:r>
              <a:rPr sz="1071" dirty="0">
                <a:latin typeface="Arial"/>
                <a:cs typeface="Arial"/>
              </a:rPr>
              <a:t>worth</a:t>
            </a:r>
            <a:r>
              <a:rPr sz="1071" spc="-34" dirty="0">
                <a:latin typeface="Arial"/>
                <a:cs typeface="Arial"/>
              </a:rPr>
              <a:t> </a:t>
            </a:r>
            <a:r>
              <a:rPr sz="1071" spc="-10" dirty="0">
                <a:latin typeface="Arial"/>
                <a:cs typeface="Arial"/>
              </a:rPr>
              <a:t>looking</a:t>
            </a:r>
            <a:r>
              <a:rPr sz="1071" spc="-44"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a</a:t>
            </a:r>
            <a:r>
              <a:rPr sz="1071" spc="-44" dirty="0">
                <a:latin typeface="Arial"/>
                <a:cs typeface="Arial"/>
              </a:rPr>
              <a:t> </a:t>
            </a:r>
            <a:r>
              <a:rPr sz="1071" spc="-10" dirty="0">
                <a:latin typeface="Arial"/>
                <a:cs typeface="Arial"/>
              </a:rPr>
              <a:t>repair </a:t>
            </a:r>
            <a:r>
              <a:rPr sz="1071" dirty="0">
                <a:latin typeface="Arial"/>
                <a:cs typeface="Arial"/>
              </a:rPr>
              <a:t>manual</a:t>
            </a:r>
            <a:r>
              <a:rPr sz="1071" spc="-39" dirty="0">
                <a:latin typeface="Arial"/>
                <a:cs typeface="Arial"/>
              </a:rPr>
              <a:t> </a:t>
            </a:r>
            <a:r>
              <a:rPr sz="1071" dirty="0">
                <a:latin typeface="Arial"/>
                <a:cs typeface="Arial"/>
              </a:rPr>
              <a:t>or</a:t>
            </a:r>
            <a:r>
              <a:rPr sz="1071" spc="-39" dirty="0">
                <a:latin typeface="Arial"/>
                <a:cs typeface="Arial"/>
              </a:rPr>
              <a:t> </a:t>
            </a:r>
            <a:r>
              <a:rPr sz="1071" dirty="0">
                <a:latin typeface="Arial"/>
                <a:cs typeface="Arial"/>
              </a:rPr>
              <a:t>online</a:t>
            </a:r>
            <a:r>
              <a:rPr sz="1071" spc="-39" dirty="0">
                <a:latin typeface="Arial"/>
                <a:cs typeface="Arial"/>
              </a:rPr>
              <a:t> </a:t>
            </a:r>
            <a:r>
              <a:rPr sz="1071" dirty="0">
                <a:latin typeface="Arial"/>
                <a:cs typeface="Arial"/>
              </a:rPr>
              <a:t>to</a:t>
            </a:r>
            <a:r>
              <a:rPr sz="1071" spc="-39" dirty="0">
                <a:latin typeface="Arial"/>
                <a:cs typeface="Arial"/>
              </a:rPr>
              <a:t> </a:t>
            </a:r>
            <a:r>
              <a:rPr sz="1071" dirty="0">
                <a:latin typeface="Arial"/>
                <a:cs typeface="Arial"/>
              </a:rPr>
              <a:t>determine</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right</a:t>
            </a:r>
            <a:r>
              <a:rPr sz="1071" spc="-39" dirty="0">
                <a:latin typeface="Arial"/>
                <a:cs typeface="Arial"/>
              </a:rPr>
              <a:t> </a:t>
            </a:r>
            <a:r>
              <a:rPr sz="1071" dirty="0">
                <a:latin typeface="Arial"/>
                <a:cs typeface="Arial"/>
              </a:rPr>
              <a:t>pressure</a:t>
            </a:r>
            <a:r>
              <a:rPr sz="1071" spc="-39" dirty="0">
                <a:latin typeface="Arial"/>
                <a:cs typeface="Arial"/>
              </a:rPr>
              <a:t> </a:t>
            </a:r>
            <a:r>
              <a:rPr sz="1071" dirty="0">
                <a:latin typeface="Arial"/>
                <a:cs typeface="Arial"/>
              </a:rPr>
              <a:t>for</a:t>
            </a:r>
            <a:r>
              <a:rPr sz="1071" spc="-39" dirty="0">
                <a:latin typeface="Arial"/>
                <a:cs typeface="Arial"/>
              </a:rPr>
              <a:t> </a:t>
            </a:r>
            <a:r>
              <a:rPr sz="1071" dirty="0">
                <a:latin typeface="Arial"/>
                <a:cs typeface="Arial"/>
              </a:rPr>
              <a:t>your</a:t>
            </a:r>
            <a:r>
              <a:rPr sz="1071" spc="-39" dirty="0">
                <a:latin typeface="Arial"/>
                <a:cs typeface="Arial"/>
              </a:rPr>
              <a:t> </a:t>
            </a:r>
            <a:r>
              <a:rPr sz="1071" dirty="0">
                <a:latin typeface="Arial"/>
                <a:cs typeface="Arial"/>
              </a:rPr>
              <a:t>vehicle.</a:t>
            </a:r>
            <a:r>
              <a:rPr sz="1071" spc="-39" dirty="0">
                <a:latin typeface="Arial"/>
                <a:cs typeface="Arial"/>
              </a:rPr>
              <a:t> </a:t>
            </a:r>
            <a:r>
              <a:rPr sz="1071" dirty="0">
                <a:latin typeface="Arial"/>
                <a:cs typeface="Arial"/>
              </a:rPr>
              <a:t>In</a:t>
            </a:r>
            <a:r>
              <a:rPr sz="1071" spc="-39" dirty="0">
                <a:latin typeface="Arial"/>
                <a:cs typeface="Arial"/>
              </a:rPr>
              <a:t> </a:t>
            </a:r>
            <a:r>
              <a:rPr sz="1071" dirty="0">
                <a:latin typeface="Arial"/>
                <a:cs typeface="Arial"/>
              </a:rPr>
              <a:t>general,</a:t>
            </a:r>
            <a:r>
              <a:rPr sz="1071" spc="-39" dirty="0">
                <a:latin typeface="Arial"/>
                <a:cs typeface="Arial"/>
              </a:rPr>
              <a:t> </a:t>
            </a:r>
            <a:r>
              <a:rPr sz="1071" dirty="0">
                <a:latin typeface="Arial"/>
                <a:cs typeface="Arial"/>
              </a:rPr>
              <a:t>if</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temperature</a:t>
            </a:r>
            <a:r>
              <a:rPr sz="1071" spc="-39" dirty="0">
                <a:latin typeface="Arial"/>
                <a:cs typeface="Arial"/>
              </a:rPr>
              <a:t> </a:t>
            </a:r>
            <a:r>
              <a:rPr sz="1071" spc="-24" dirty="0">
                <a:latin typeface="Arial"/>
                <a:cs typeface="Arial"/>
              </a:rPr>
              <a:t>of</a:t>
            </a:r>
            <a:endParaRPr sz="1071">
              <a:latin typeface="Arial"/>
              <a:cs typeface="Arial"/>
            </a:endParaRPr>
          </a:p>
        </p:txBody>
      </p:sp>
      <p:sp>
        <p:nvSpPr>
          <p:cNvPr id="4" name="object 4"/>
          <p:cNvSpPr txBox="1"/>
          <p:nvPr/>
        </p:nvSpPr>
        <p:spPr>
          <a:xfrm>
            <a:off x="2998986" y="888954"/>
            <a:ext cx="3692459" cy="162402"/>
          </a:xfrm>
          <a:prstGeom prst="rect">
            <a:avLst/>
          </a:prstGeom>
        </p:spPr>
        <p:txBody>
          <a:bodyPr vert="horz" wrap="square" lIns="0" tIns="12368" rIns="0" bIns="0" rtlCol="0">
            <a:spAutoFit/>
          </a:bodyPr>
          <a:lstStyle/>
          <a:p>
            <a:pPr marL="12369">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76</a:t>
            </a:r>
          </a:p>
        </p:txBody>
      </p:sp>
      <p:sp>
        <p:nvSpPr>
          <p:cNvPr id="9" name="object 3">
            <a:extLst>
              <a:ext uri="{FF2B5EF4-FFF2-40B4-BE49-F238E27FC236}">
                <a16:creationId xmlns:a16="http://schemas.microsoft.com/office/drawing/2014/main" id="{849194CE-A580-E8D1-F443-C388DEF322A0}"/>
              </a:ext>
            </a:extLst>
          </p:cNvPr>
          <p:cNvSpPr txBox="1"/>
          <p:nvPr/>
        </p:nvSpPr>
        <p:spPr>
          <a:xfrm>
            <a:off x="3284346" y="101265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90494" y="2198468"/>
          <a:ext cx="5782646" cy="3932398"/>
        </p:xfrm>
        <a:graphic>
          <a:graphicData uri="http://schemas.openxmlformats.org/drawingml/2006/table">
            <a:tbl>
              <a:tblPr firstRow="1" bandRow="1">
                <a:tableStyleId>{2D5ABB26-0587-4C30-8999-92F81FD0307C}</a:tableStyleId>
              </a:tblPr>
              <a:tblGrid>
                <a:gridCol w="1933114">
                  <a:extLst>
                    <a:ext uri="{9D8B030D-6E8A-4147-A177-3AD203B41FA5}">
                      <a16:colId xmlns:a16="http://schemas.microsoft.com/office/drawing/2014/main" val="20000"/>
                    </a:ext>
                  </a:extLst>
                </a:gridCol>
                <a:gridCol w="1925075">
                  <a:extLst>
                    <a:ext uri="{9D8B030D-6E8A-4147-A177-3AD203B41FA5}">
                      <a16:colId xmlns:a16="http://schemas.microsoft.com/office/drawing/2014/main" val="20001"/>
                    </a:ext>
                  </a:extLst>
                </a:gridCol>
                <a:gridCol w="1924457">
                  <a:extLst>
                    <a:ext uri="{9D8B030D-6E8A-4147-A177-3AD203B41FA5}">
                      <a16:colId xmlns:a16="http://schemas.microsoft.com/office/drawing/2014/main" val="20002"/>
                    </a:ext>
                  </a:extLst>
                </a:gridCol>
              </a:tblGrid>
              <a:tr h="784130">
                <a:tc>
                  <a:txBody>
                    <a:bodyPr/>
                    <a:lstStyle/>
                    <a:p>
                      <a:pPr marL="67945">
                        <a:lnSpc>
                          <a:spcPts val="1275"/>
                        </a:lnSpc>
                      </a:pPr>
                      <a:r>
                        <a:rPr sz="1100" b="1" spc="-10" dirty="0">
                          <a:latin typeface="Arial"/>
                          <a:cs typeface="Arial"/>
                        </a:rPr>
                        <a:t>Ambient</a:t>
                      </a:r>
                      <a:endParaRPr sz="1100">
                        <a:latin typeface="Arial"/>
                        <a:cs typeface="Arial"/>
                      </a:endParaRPr>
                    </a:p>
                    <a:p>
                      <a:pPr marL="67945">
                        <a:lnSpc>
                          <a:spcPct val="100000"/>
                        </a:lnSpc>
                        <a:spcBef>
                          <a:spcPts val="575"/>
                        </a:spcBef>
                      </a:pPr>
                      <a:r>
                        <a:rPr sz="1100" b="1" dirty="0">
                          <a:latin typeface="Arial"/>
                          <a:cs typeface="Arial"/>
                        </a:rPr>
                        <a:t>Temperature</a:t>
                      </a:r>
                      <a:r>
                        <a:rPr sz="1100" b="1" spc="-25" dirty="0">
                          <a:latin typeface="Arial"/>
                          <a:cs typeface="Arial"/>
                        </a:rPr>
                        <a:t> </a:t>
                      </a:r>
                      <a:r>
                        <a:rPr sz="1100" b="1" dirty="0">
                          <a:latin typeface="Arial"/>
                          <a:cs typeface="Arial"/>
                        </a:rPr>
                        <a:t>°F</a:t>
                      </a:r>
                      <a:r>
                        <a:rPr sz="1100" b="1" spc="-25" dirty="0">
                          <a:latin typeface="Arial"/>
                          <a:cs typeface="Arial"/>
                        </a:rPr>
                        <a:t> </a:t>
                      </a:r>
                      <a:r>
                        <a:rPr sz="1100" b="1" dirty="0">
                          <a:latin typeface="Arial"/>
                          <a:cs typeface="Arial"/>
                        </a:rPr>
                        <a:t>/</a:t>
                      </a:r>
                      <a:r>
                        <a:rPr sz="1100" b="1" spc="-25" dirty="0">
                          <a:latin typeface="Arial"/>
                          <a:cs typeface="Arial"/>
                        </a:rPr>
                        <a:t> °C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1100" b="1" spc="-10" dirty="0">
                          <a:latin typeface="Arial"/>
                          <a:cs typeface="Arial"/>
                        </a:rPr>
                        <a:t>Low-</a:t>
                      </a:r>
                      <a:r>
                        <a:rPr sz="1100" b="1" dirty="0">
                          <a:latin typeface="Arial"/>
                          <a:cs typeface="Arial"/>
                        </a:rPr>
                        <a:t>Pressure</a:t>
                      </a:r>
                      <a:r>
                        <a:rPr sz="1100" b="1" spc="-40" dirty="0">
                          <a:latin typeface="Arial"/>
                          <a:cs typeface="Arial"/>
                        </a:rPr>
                        <a:t> </a:t>
                      </a:r>
                      <a:r>
                        <a:rPr sz="1100" b="1" spc="-10" dirty="0">
                          <a:latin typeface="Arial"/>
                          <a:cs typeface="Arial"/>
                        </a:rPr>
                        <a:t>Gauge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b="1" spc="-10" dirty="0">
                          <a:latin typeface="Arial"/>
                          <a:cs typeface="Arial"/>
                        </a:rPr>
                        <a:t>High-</a:t>
                      </a:r>
                      <a:r>
                        <a:rPr sz="1100" b="1" dirty="0">
                          <a:latin typeface="Arial"/>
                          <a:cs typeface="Arial"/>
                        </a:rPr>
                        <a:t>Pressure</a:t>
                      </a:r>
                      <a:r>
                        <a:rPr sz="1100" b="1" spc="-35" dirty="0">
                          <a:latin typeface="Arial"/>
                          <a:cs typeface="Arial"/>
                        </a:rPr>
                        <a:t> </a:t>
                      </a:r>
                      <a:r>
                        <a:rPr sz="1100" b="1" spc="-20" dirty="0">
                          <a:latin typeface="Arial"/>
                          <a:cs typeface="Arial"/>
                        </a:rPr>
                        <a:t>Gauge</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14147">
                <a:tc>
                  <a:txBody>
                    <a:bodyPr/>
                    <a:lstStyle/>
                    <a:p>
                      <a:pPr marL="67945">
                        <a:lnSpc>
                          <a:spcPts val="1275"/>
                        </a:lnSpc>
                      </a:pPr>
                      <a:r>
                        <a:rPr sz="1100" dirty="0">
                          <a:latin typeface="Arial"/>
                          <a:cs typeface="Arial"/>
                        </a:rPr>
                        <a:t>65°F</a:t>
                      </a:r>
                      <a:r>
                        <a:rPr sz="1100" spc="-30" dirty="0">
                          <a:latin typeface="Arial"/>
                          <a:cs typeface="Arial"/>
                        </a:rPr>
                        <a:t> </a:t>
                      </a:r>
                      <a:r>
                        <a:rPr sz="1100" spc="-10" dirty="0">
                          <a:latin typeface="Arial"/>
                          <a:cs typeface="Arial"/>
                        </a:rPr>
                        <a:t>(18°C)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1100" spc="-10" dirty="0">
                          <a:latin typeface="Arial"/>
                          <a:cs typeface="Arial"/>
                        </a:rPr>
                        <a:t>25-</a:t>
                      </a:r>
                      <a:r>
                        <a:rPr sz="1100" dirty="0">
                          <a:latin typeface="Arial"/>
                          <a:cs typeface="Arial"/>
                        </a:rPr>
                        <a:t>35</a:t>
                      </a:r>
                      <a:r>
                        <a:rPr sz="1100" spc="-5" dirty="0">
                          <a:latin typeface="Arial"/>
                          <a:cs typeface="Arial"/>
                        </a:rPr>
                        <a:t> </a:t>
                      </a:r>
                      <a:r>
                        <a:rPr sz="1100" dirty="0">
                          <a:latin typeface="Arial"/>
                          <a:cs typeface="Arial"/>
                        </a:rPr>
                        <a:t>psi</a:t>
                      </a:r>
                      <a:r>
                        <a:rPr sz="1100" spc="-5" dirty="0">
                          <a:latin typeface="Arial"/>
                          <a:cs typeface="Arial"/>
                        </a:rPr>
                        <a:t> </a:t>
                      </a:r>
                      <a:r>
                        <a:rPr sz="1100" dirty="0">
                          <a:latin typeface="Arial"/>
                          <a:cs typeface="Arial"/>
                        </a:rPr>
                        <a:t>/ </a:t>
                      </a:r>
                      <a:r>
                        <a:rPr sz="1100" spc="-10" dirty="0">
                          <a:latin typeface="Arial"/>
                          <a:cs typeface="Arial"/>
                        </a:rPr>
                        <a:t>172-</a:t>
                      </a:r>
                      <a:r>
                        <a:rPr sz="1100" dirty="0">
                          <a:latin typeface="Arial"/>
                          <a:cs typeface="Arial"/>
                        </a:rPr>
                        <a:t>241</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spc="-10" dirty="0">
                          <a:latin typeface="Arial"/>
                          <a:cs typeface="Arial"/>
                        </a:rPr>
                        <a:t>135-</a:t>
                      </a:r>
                      <a:r>
                        <a:rPr sz="1100" dirty="0">
                          <a:latin typeface="Arial"/>
                          <a:cs typeface="Arial"/>
                        </a:rPr>
                        <a:t>155</a:t>
                      </a:r>
                      <a:r>
                        <a:rPr sz="1100" spc="-5" dirty="0">
                          <a:latin typeface="Arial"/>
                          <a:cs typeface="Arial"/>
                        </a:rPr>
                        <a:t> </a:t>
                      </a:r>
                      <a:r>
                        <a:rPr sz="1100" dirty="0">
                          <a:latin typeface="Arial"/>
                          <a:cs typeface="Arial"/>
                        </a:rPr>
                        <a:t>psi</a:t>
                      </a:r>
                      <a:r>
                        <a:rPr sz="1100" spc="-10" dirty="0">
                          <a:latin typeface="Arial"/>
                          <a:cs typeface="Arial"/>
                        </a:rPr>
                        <a:t> </a:t>
                      </a:r>
                      <a:r>
                        <a:rPr sz="1100" dirty="0">
                          <a:latin typeface="Arial"/>
                          <a:cs typeface="Arial"/>
                        </a:rPr>
                        <a:t>/</a:t>
                      </a:r>
                      <a:r>
                        <a:rPr sz="1100" spc="-5" dirty="0">
                          <a:latin typeface="Arial"/>
                          <a:cs typeface="Arial"/>
                        </a:rPr>
                        <a:t> </a:t>
                      </a:r>
                      <a:r>
                        <a:rPr sz="1100" spc="-10" dirty="0">
                          <a:latin typeface="Arial"/>
                          <a:cs typeface="Arial"/>
                        </a:rPr>
                        <a:t>931-</a:t>
                      </a:r>
                      <a:r>
                        <a:rPr sz="1100" dirty="0">
                          <a:latin typeface="Arial"/>
                          <a:cs typeface="Arial"/>
                        </a:rPr>
                        <a:t>1069</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15383">
                <a:tc>
                  <a:txBody>
                    <a:bodyPr/>
                    <a:lstStyle/>
                    <a:p>
                      <a:pPr marL="67945">
                        <a:lnSpc>
                          <a:spcPts val="1280"/>
                        </a:lnSpc>
                      </a:pPr>
                      <a:r>
                        <a:rPr sz="1100" dirty="0">
                          <a:latin typeface="Arial"/>
                          <a:cs typeface="Arial"/>
                        </a:rPr>
                        <a:t>70°F</a:t>
                      </a:r>
                      <a:r>
                        <a:rPr sz="1100" spc="-30" dirty="0">
                          <a:latin typeface="Arial"/>
                          <a:cs typeface="Arial"/>
                        </a:rPr>
                        <a:t> </a:t>
                      </a:r>
                      <a:r>
                        <a:rPr sz="1100" spc="-10" dirty="0">
                          <a:latin typeface="Arial"/>
                          <a:cs typeface="Arial"/>
                        </a:rPr>
                        <a:t>(21°C)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80"/>
                        </a:lnSpc>
                      </a:pPr>
                      <a:r>
                        <a:rPr sz="1100" spc="-10" dirty="0">
                          <a:latin typeface="Arial"/>
                          <a:cs typeface="Arial"/>
                        </a:rPr>
                        <a:t>35-</a:t>
                      </a:r>
                      <a:r>
                        <a:rPr sz="1100" dirty="0">
                          <a:latin typeface="Arial"/>
                          <a:cs typeface="Arial"/>
                        </a:rPr>
                        <a:t>40</a:t>
                      </a:r>
                      <a:r>
                        <a:rPr sz="1100" spc="-5" dirty="0">
                          <a:latin typeface="Arial"/>
                          <a:cs typeface="Arial"/>
                        </a:rPr>
                        <a:t> </a:t>
                      </a:r>
                      <a:r>
                        <a:rPr sz="1100" dirty="0">
                          <a:latin typeface="Arial"/>
                          <a:cs typeface="Arial"/>
                        </a:rPr>
                        <a:t>psi</a:t>
                      </a:r>
                      <a:r>
                        <a:rPr sz="1100" spc="-5" dirty="0">
                          <a:latin typeface="Arial"/>
                          <a:cs typeface="Arial"/>
                        </a:rPr>
                        <a:t> </a:t>
                      </a:r>
                      <a:r>
                        <a:rPr sz="1100" dirty="0">
                          <a:latin typeface="Arial"/>
                          <a:cs typeface="Arial"/>
                        </a:rPr>
                        <a:t>/ </a:t>
                      </a:r>
                      <a:r>
                        <a:rPr sz="1100" spc="-10" dirty="0">
                          <a:latin typeface="Arial"/>
                          <a:cs typeface="Arial"/>
                        </a:rPr>
                        <a:t>241-</a:t>
                      </a:r>
                      <a:r>
                        <a:rPr sz="1100" dirty="0">
                          <a:latin typeface="Arial"/>
                          <a:cs typeface="Arial"/>
                        </a:rPr>
                        <a:t>276</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80"/>
                        </a:lnSpc>
                      </a:pPr>
                      <a:r>
                        <a:rPr sz="1100" spc="-10" dirty="0">
                          <a:latin typeface="Arial"/>
                          <a:cs typeface="Arial"/>
                        </a:rPr>
                        <a:t>145-</a:t>
                      </a:r>
                      <a:r>
                        <a:rPr sz="1100" dirty="0">
                          <a:latin typeface="Arial"/>
                          <a:cs typeface="Arial"/>
                        </a:rPr>
                        <a:t>160</a:t>
                      </a:r>
                      <a:r>
                        <a:rPr sz="1100" spc="-5" dirty="0">
                          <a:latin typeface="Arial"/>
                          <a:cs typeface="Arial"/>
                        </a:rPr>
                        <a:t> </a:t>
                      </a:r>
                      <a:r>
                        <a:rPr sz="1100" dirty="0">
                          <a:latin typeface="Arial"/>
                          <a:cs typeface="Arial"/>
                        </a:rPr>
                        <a:t>psi</a:t>
                      </a:r>
                      <a:r>
                        <a:rPr sz="1100" spc="-10" dirty="0">
                          <a:latin typeface="Arial"/>
                          <a:cs typeface="Arial"/>
                        </a:rPr>
                        <a:t> </a:t>
                      </a:r>
                      <a:r>
                        <a:rPr sz="1100" dirty="0">
                          <a:latin typeface="Arial"/>
                          <a:cs typeface="Arial"/>
                        </a:rPr>
                        <a:t>/ </a:t>
                      </a:r>
                      <a:r>
                        <a:rPr sz="1100" spc="-10" dirty="0">
                          <a:latin typeface="Arial"/>
                          <a:cs typeface="Arial"/>
                        </a:rPr>
                        <a:t>1000-</a:t>
                      </a:r>
                      <a:r>
                        <a:rPr sz="1100" dirty="0">
                          <a:latin typeface="Arial"/>
                          <a:cs typeface="Arial"/>
                        </a:rPr>
                        <a:t>1103</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14147">
                <a:tc>
                  <a:txBody>
                    <a:bodyPr/>
                    <a:lstStyle/>
                    <a:p>
                      <a:pPr marL="67945">
                        <a:lnSpc>
                          <a:spcPts val="1275"/>
                        </a:lnSpc>
                      </a:pPr>
                      <a:r>
                        <a:rPr sz="1100" dirty="0">
                          <a:latin typeface="Arial"/>
                          <a:cs typeface="Arial"/>
                        </a:rPr>
                        <a:t>75°F</a:t>
                      </a:r>
                      <a:r>
                        <a:rPr sz="1100" spc="-30" dirty="0">
                          <a:latin typeface="Arial"/>
                          <a:cs typeface="Arial"/>
                        </a:rPr>
                        <a:t> </a:t>
                      </a:r>
                      <a:r>
                        <a:rPr sz="1100" spc="-10" dirty="0">
                          <a:latin typeface="Arial"/>
                          <a:cs typeface="Arial"/>
                        </a:rPr>
                        <a:t>(24°C)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1100" spc="-10" dirty="0">
                          <a:latin typeface="Arial"/>
                          <a:cs typeface="Arial"/>
                        </a:rPr>
                        <a:t>35-</a:t>
                      </a:r>
                      <a:r>
                        <a:rPr sz="1100" dirty="0">
                          <a:latin typeface="Arial"/>
                          <a:cs typeface="Arial"/>
                        </a:rPr>
                        <a:t>40</a:t>
                      </a:r>
                      <a:r>
                        <a:rPr sz="1100" spc="-5" dirty="0">
                          <a:latin typeface="Arial"/>
                          <a:cs typeface="Arial"/>
                        </a:rPr>
                        <a:t> </a:t>
                      </a:r>
                      <a:r>
                        <a:rPr sz="1100" dirty="0">
                          <a:latin typeface="Arial"/>
                          <a:cs typeface="Arial"/>
                        </a:rPr>
                        <a:t>psi</a:t>
                      </a:r>
                      <a:r>
                        <a:rPr sz="1100" spc="-5" dirty="0">
                          <a:latin typeface="Arial"/>
                          <a:cs typeface="Arial"/>
                        </a:rPr>
                        <a:t> </a:t>
                      </a:r>
                      <a:r>
                        <a:rPr sz="1100" dirty="0">
                          <a:latin typeface="Arial"/>
                          <a:cs typeface="Arial"/>
                        </a:rPr>
                        <a:t>/ </a:t>
                      </a:r>
                      <a:r>
                        <a:rPr sz="1100" spc="-10" dirty="0">
                          <a:latin typeface="Arial"/>
                          <a:cs typeface="Arial"/>
                        </a:rPr>
                        <a:t>241-</a:t>
                      </a:r>
                      <a:r>
                        <a:rPr sz="1100" dirty="0">
                          <a:latin typeface="Arial"/>
                          <a:cs typeface="Arial"/>
                        </a:rPr>
                        <a:t>310</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spc="-10" dirty="0">
                          <a:latin typeface="Arial"/>
                          <a:cs typeface="Arial"/>
                        </a:rPr>
                        <a:t>150-</a:t>
                      </a:r>
                      <a:r>
                        <a:rPr sz="1100" dirty="0">
                          <a:latin typeface="Arial"/>
                          <a:cs typeface="Arial"/>
                        </a:rPr>
                        <a:t>170</a:t>
                      </a:r>
                      <a:r>
                        <a:rPr sz="1100" spc="-5" dirty="0">
                          <a:latin typeface="Arial"/>
                          <a:cs typeface="Arial"/>
                        </a:rPr>
                        <a:t> </a:t>
                      </a:r>
                      <a:r>
                        <a:rPr sz="1100" dirty="0">
                          <a:latin typeface="Arial"/>
                          <a:cs typeface="Arial"/>
                        </a:rPr>
                        <a:t>psi</a:t>
                      </a:r>
                      <a:r>
                        <a:rPr sz="1100" spc="-10" dirty="0">
                          <a:latin typeface="Arial"/>
                          <a:cs typeface="Arial"/>
                        </a:rPr>
                        <a:t> </a:t>
                      </a:r>
                      <a:r>
                        <a:rPr sz="1100" dirty="0">
                          <a:latin typeface="Arial"/>
                          <a:cs typeface="Arial"/>
                        </a:rPr>
                        <a:t>/ </a:t>
                      </a:r>
                      <a:r>
                        <a:rPr sz="1100" spc="-10" dirty="0">
                          <a:latin typeface="Arial"/>
                          <a:cs typeface="Arial"/>
                        </a:rPr>
                        <a:t>1034-</a:t>
                      </a:r>
                      <a:r>
                        <a:rPr sz="1100" dirty="0">
                          <a:latin typeface="Arial"/>
                          <a:cs typeface="Arial"/>
                        </a:rPr>
                        <a:t>1172</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315383">
                <a:tc>
                  <a:txBody>
                    <a:bodyPr/>
                    <a:lstStyle/>
                    <a:p>
                      <a:pPr marL="67945">
                        <a:lnSpc>
                          <a:spcPts val="1280"/>
                        </a:lnSpc>
                      </a:pPr>
                      <a:r>
                        <a:rPr sz="1100" dirty="0">
                          <a:latin typeface="Arial"/>
                          <a:cs typeface="Arial"/>
                        </a:rPr>
                        <a:t>80°F</a:t>
                      </a:r>
                      <a:r>
                        <a:rPr sz="1100" spc="-30" dirty="0">
                          <a:latin typeface="Arial"/>
                          <a:cs typeface="Arial"/>
                        </a:rPr>
                        <a:t> </a:t>
                      </a:r>
                      <a:r>
                        <a:rPr sz="1100" spc="-10" dirty="0">
                          <a:latin typeface="Arial"/>
                          <a:cs typeface="Arial"/>
                        </a:rPr>
                        <a:t>(27°C)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80"/>
                        </a:lnSpc>
                      </a:pPr>
                      <a:r>
                        <a:rPr sz="1100" spc="-10" dirty="0">
                          <a:latin typeface="Arial"/>
                          <a:cs typeface="Arial"/>
                        </a:rPr>
                        <a:t>40-</a:t>
                      </a:r>
                      <a:r>
                        <a:rPr sz="1100" dirty="0">
                          <a:latin typeface="Arial"/>
                          <a:cs typeface="Arial"/>
                        </a:rPr>
                        <a:t>50</a:t>
                      </a:r>
                      <a:r>
                        <a:rPr sz="1100" spc="-5" dirty="0">
                          <a:latin typeface="Arial"/>
                          <a:cs typeface="Arial"/>
                        </a:rPr>
                        <a:t> </a:t>
                      </a:r>
                      <a:r>
                        <a:rPr sz="1100" dirty="0">
                          <a:latin typeface="Arial"/>
                          <a:cs typeface="Arial"/>
                        </a:rPr>
                        <a:t>psi</a:t>
                      </a:r>
                      <a:r>
                        <a:rPr sz="1100" spc="-5" dirty="0">
                          <a:latin typeface="Arial"/>
                          <a:cs typeface="Arial"/>
                        </a:rPr>
                        <a:t> </a:t>
                      </a:r>
                      <a:r>
                        <a:rPr sz="1100" dirty="0">
                          <a:latin typeface="Arial"/>
                          <a:cs typeface="Arial"/>
                        </a:rPr>
                        <a:t>/ </a:t>
                      </a:r>
                      <a:r>
                        <a:rPr sz="1100" spc="-10" dirty="0">
                          <a:latin typeface="Arial"/>
                          <a:cs typeface="Arial"/>
                        </a:rPr>
                        <a:t>276-</a:t>
                      </a:r>
                      <a:r>
                        <a:rPr sz="1100" dirty="0">
                          <a:latin typeface="Arial"/>
                          <a:cs typeface="Arial"/>
                        </a:rPr>
                        <a:t>345</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80"/>
                        </a:lnSpc>
                      </a:pPr>
                      <a:r>
                        <a:rPr sz="1100" spc="-10" dirty="0">
                          <a:latin typeface="Arial"/>
                          <a:cs typeface="Arial"/>
                        </a:rPr>
                        <a:t>175-</a:t>
                      </a:r>
                      <a:r>
                        <a:rPr sz="1100" dirty="0">
                          <a:latin typeface="Arial"/>
                          <a:cs typeface="Arial"/>
                        </a:rPr>
                        <a:t>210</a:t>
                      </a:r>
                      <a:r>
                        <a:rPr sz="1100" spc="-5" dirty="0">
                          <a:latin typeface="Arial"/>
                          <a:cs typeface="Arial"/>
                        </a:rPr>
                        <a:t> </a:t>
                      </a:r>
                      <a:r>
                        <a:rPr sz="1100" dirty="0">
                          <a:latin typeface="Arial"/>
                          <a:cs typeface="Arial"/>
                        </a:rPr>
                        <a:t>psi</a:t>
                      </a:r>
                      <a:r>
                        <a:rPr sz="1100" spc="-10" dirty="0">
                          <a:latin typeface="Arial"/>
                          <a:cs typeface="Arial"/>
                        </a:rPr>
                        <a:t> </a:t>
                      </a:r>
                      <a:r>
                        <a:rPr sz="1100" dirty="0">
                          <a:latin typeface="Arial"/>
                          <a:cs typeface="Arial"/>
                        </a:rPr>
                        <a:t>/ </a:t>
                      </a:r>
                      <a:r>
                        <a:rPr sz="1100" spc="-10" dirty="0">
                          <a:latin typeface="Arial"/>
                          <a:cs typeface="Arial"/>
                        </a:rPr>
                        <a:t>1207-</a:t>
                      </a:r>
                      <a:r>
                        <a:rPr sz="1100" dirty="0">
                          <a:latin typeface="Arial"/>
                          <a:cs typeface="Arial"/>
                        </a:rPr>
                        <a:t>1448</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314147">
                <a:tc>
                  <a:txBody>
                    <a:bodyPr/>
                    <a:lstStyle/>
                    <a:p>
                      <a:pPr marL="67945">
                        <a:lnSpc>
                          <a:spcPts val="1275"/>
                        </a:lnSpc>
                      </a:pPr>
                      <a:r>
                        <a:rPr sz="1100" dirty="0">
                          <a:latin typeface="Arial"/>
                          <a:cs typeface="Arial"/>
                        </a:rPr>
                        <a:t>85°F</a:t>
                      </a:r>
                      <a:r>
                        <a:rPr sz="1100" spc="-30" dirty="0">
                          <a:latin typeface="Arial"/>
                          <a:cs typeface="Arial"/>
                        </a:rPr>
                        <a:t> </a:t>
                      </a:r>
                      <a:r>
                        <a:rPr sz="1100" spc="-10" dirty="0">
                          <a:latin typeface="Arial"/>
                          <a:cs typeface="Arial"/>
                        </a:rPr>
                        <a:t>(29°C)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1100" spc="-10" dirty="0">
                          <a:latin typeface="Arial"/>
                          <a:cs typeface="Arial"/>
                        </a:rPr>
                        <a:t>45-</a:t>
                      </a:r>
                      <a:r>
                        <a:rPr sz="1100" dirty="0">
                          <a:latin typeface="Arial"/>
                          <a:cs typeface="Arial"/>
                        </a:rPr>
                        <a:t>55</a:t>
                      </a:r>
                      <a:r>
                        <a:rPr sz="1100" spc="-5" dirty="0">
                          <a:latin typeface="Arial"/>
                          <a:cs typeface="Arial"/>
                        </a:rPr>
                        <a:t> </a:t>
                      </a:r>
                      <a:r>
                        <a:rPr sz="1100" dirty="0">
                          <a:latin typeface="Arial"/>
                          <a:cs typeface="Arial"/>
                        </a:rPr>
                        <a:t>psi</a:t>
                      </a:r>
                      <a:r>
                        <a:rPr sz="1100" spc="-5" dirty="0">
                          <a:latin typeface="Arial"/>
                          <a:cs typeface="Arial"/>
                        </a:rPr>
                        <a:t> </a:t>
                      </a:r>
                      <a:r>
                        <a:rPr sz="1100" dirty="0">
                          <a:latin typeface="Arial"/>
                          <a:cs typeface="Arial"/>
                        </a:rPr>
                        <a:t>/ </a:t>
                      </a:r>
                      <a:r>
                        <a:rPr sz="1100" spc="-10" dirty="0">
                          <a:latin typeface="Arial"/>
                          <a:cs typeface="Arial"/>
                        </a:rPr>
                        <a:t>310-</a:t>
                      </a:r>
                      <a:r>
                        <a:rPr sz="1100" dirty="0">
                          <a:latin typeface="Arial"/>
                          <a:cs typeface="Arial"/>
                        </a:rPr>
                        <a:t>379</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spc="-10" dirty="0">
                          <a:latin typeface="Arial"/>
                          <a:cs typeface="Arial"/>
                        </a:rPr>
                        <a:t>225-</a:t>
                      </a:r>
                      <a:r>
                        <a:rPr sz="1100" dirty="0">
                          <a:latin typeface="Arial"/>
                          <a:cs typeface="Arial"/>
                        </a:rPr>
                        <a:t>250</a:t>
                      </a:r>
                      <a:r>
                        <a:rPr sz="1100" spc="-5" dirty="0">
                          <a:latin typeface="Arial"/>
                          <a:cs typeface="Arial"/>
                        </a:rPr>
                        <a:t> </a:t>
                      </a:r>
                      <a:r>
                        <a:rPr sz="1100" dirty="0">
                          <a:latin typeface="Arial"/>
                          <a:cs typeface="Arial"/>
                        </a:rPr>
                        <a:t>psi</a:t>
                      </a:r>
                      <a:r>
                        <a:rPr sz="1100" spc="-10" dirty="0">
                          <a:latin typeface="Arial"/>
                          <a:cs typeface="Arial"/>
                        </a:rPr>
                        <a:t> </a:t>
                      </a:r>
                      <a:r>
                        <a:rPr sz="1100" dirty="0">
                          <a:latin typeface="Arial"/>
                          <a:cs typeface="Arial"/>
                        </a:rPr>
                        <a:t>/ </a:t>
                      </a:r>
                      <a:r>
                        <a:rPr sz="1100" spc="-10" dirty="0">
                          <a:latin typeface="Arial"/>
                          <a:cs typeface="Arial"/>
                        </a:rPr>
                        <a:t>1551-</a:t>
                      </a:r>
                      <a:r>
                        <a:rPr sz="1100" dirty="0">
                          <a:latin typeface="Arial"/>
                          <a:cs typeface="Arial"/>
                        </a:rPr>
                        <a:t>1724</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315383">
                <a:tc>
                  <a:txBody>
                    <a:bodyPr/>
                    <a:lstStyle/>
                    <a:p>
                      <a:pPr marL="67945">
                        <a:lnSpc>
                          <a:spcPts val="1280"/>
                        </a:lnSpc>
                      </a:pPr>
                      <a:r>
                        <a:rPr sz="1100" dirty="0">
                          <a:latin typeface="Arial"/>
                          <a:cs typeface="Arial"/>
                        </a:rPr>
                        <a:t>90°F</a:t>
                      </a:r>
                      <a:r>
                        <a:rPr sz="1100" spc="-30" dirty="0">
                          <a:latin typeface="Arial"/>
                          <a:cs typeface="Arial"/>
                        </a:rPr>
                        <a:t> </a:t>
                      </a:r>
                      <a:r>
                        <a:rPr sz="1100" spc="-10" dirty="0">
                          <a:latin typeface="Arial"/>
                          <a:cs typeface="Arial"/>
                        </a:rPr>
                        <a:t>(32°C)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80"/>
                        </a:lnSpc>
                      </a:pPr>
                      <a:r>
                        <a:rPr sz="1100" spc="-10" dirty="0">
                          <a:latin typeface="Arial"/>
                          <a:cs typeface="Arial"/>
                        </a:rPr>
                        <a:t>45-</a:t>
                      </a:r>
                      <a:r>
                        <a:rPr sz="1100" dirty="0">
                          <a:latin typeface="Arial"/>
                          <a:cs typeface="Arial"/>
                        </a:rPr>
                        <a:t>55</a:t>
                      </a:r>
                      <a:r>
                        <a:rPr sz="1100" spc="-5" dirty="0">
                          <a:latin typeface="Arial"/>
                          <a:cs typeface="Arial"/>
                        </a:rPr>
                        <a:t> </a:t>
                      </a:r>
                      <a:r>
                        <a:rPr sz="1100" dirty="0">
                          <a:latin typeface="Arial"/>
                          <a:cs typeface="Arial"/>
                        </a:rPr>
                        <a:t>psi</a:t>
                      </a:r>
                      <a:r>
                        <a:rPr sz="1100" spc="-5" dirty="0">
                          <a:latin typeface="Arial"/>
                          <a:cs typeface="Arial"/>
                        </a:rPr>
                        <a:t> </a:t>
                      </a:r>
                      <a:r>
                        <a:rPr sz="1100" dirty="0">
                          <a:latin typeface="Arial"/>
                          <a:cs typeface="Arial"/>
                        </a:rPr>
                        <a:t>/ </a:t>
                      </a:r>
                      <a:r>
                        <a:rPr sz="1100" spc="-10" dirty="0">
                          <a:latin typeface="Arial"/>
                          <a:cs typeface="Arial"/>
                        </a:rPr>
                        <a:t>310-</a:t>
                      </a:r>
                      <a:r>
                        <a:rPr sz="1100" dirty="0">
                          <a:latin typeface="Arial"/>
                          <a:cs typeface="Arial"/>
                        </a:rPr>
                        <a:t>379</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80"/>
                        </a:lnSpc>
                      </a:pPr>
                      <a:r>
                        <a:rPr sz="1100" spc="-10" dirty="0">
                          <a:latin typeface="Arial"/>
                          <a:cs typeface="Arial"/>
                        </a:rPr>
                        <a:t>250-</a:t>
                      </a:r>
                      <a:r>
                        <a:rPr sz="1100" dirty="0">
                          <a:latin typeface="Arial"/>
                          <a:cs typeface="Arial"/>
                        </a:rPr>
                        <a:t>270</a:t>
                      </a:r>
                      <a:r>
                        <a:rPr sz="1100" spc="-5" dirty="0">
                          <a:latin typeface="Arial"/>
                          <a:cs typeface="Arial"/>
                        </a:rPr>
                        <a:t> </a:t>
                      </a:r>
                      <a:r>
                        <a:rPr sz="1100" dirty="0">
                          <a:latin typeface="Arial"/>
                          <a:cs typeface="Arial"/>
                        </a:rPr>
                        <a:t>psi</a:t>
                      </a:r>
                      <a:r>
                        <a:rPr sz="1100" spc="-10" dirty="0">
                          <a:latin typeface="Arial"/>
                          <a:cs typeface="Arial"/>
                        </a:rPr>
                        <a:t> </a:t>
                      </a:r>
                      <a:r>
                        <a:rPr sz="1100" dirty="0">
                          <a:latin typeface="Arial"/>
                          <a:cs typeface="Arial"/>
                        </a:rPr>
                        <a:t>/ </a:t>
                      </a:r>
                      <a:r>
                        <a:rPr sz="1100" spc="-10" dirty="0">
                          <a:latin typeface="Arial"/>
                          <a:cs typeface="Arial"/>
                        </a:rPr>
                        <a:t>1724-</a:t>
                      </a:r>
                      <a:r>
                        <a:rPr sz="1100" dirty="0">
                          <a:latin typeface="Arial"/>
                          <a:cs typeface="Arial"/>
                        </a:rPr>
                        <a:t>1862</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315383">
                <a:tc>
                  <a:txBody>
                    <a:bodyPr/>
                    <a:lstStyle/>
                    <a:p>
                      <a:pPr marL="67945">
                        <a:lnSpc>
                          <a:spcPts val="1275"/>
                        </a:lnSpc>
                      </a:pPr>
                      <a:r>
                        <a:rPr sz="1100" dirty="0">
                          <a:latin typeface="Arial"/>
                          <a:cs typeface="Arial"/>
                        </a:rPr>
                        <a:t>95°F</a:t>
                      </a:r>
                      <a:r>
                        <a:rPr sz="1100" spc="-30" dirty="0">
                          <a:latin typeface="Arial"/>
                          <a:cs typeface="Arial"/>
                        </a:rPr>
                        <a:t> </a:t>
                      </a:r>
                      <a:r>
                        <a:rPr sz="1100" spc="-10" dirty="0">
                          <a:latin typeface="Arial"/>
                          <a:cs typeface="Arial"/>
                        </a:rPr>
                        <a:t>(35°C)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1100" spc="-10" dirty="0">
                          <a:latin typeface="Arial"/>
                          <a:cs typeface="Arial"/>
                        </a:rPr>
                        <a:t>50-</a:t>
                      </a:r>
                      <a:r>
                        <a:rPr sz="1100" dirty="0">
                          <a:latin typeface="Arial"/>
                          <a:cs typeface="Arial"/>
                        </a:rPr>
                        <a:t>55</a:t>
                      </a:r>
                      <a:r>
                        <a:rPr sz="1100" spc="-5" dirty="0">
                          <a:latin typeface="Arial"/>
                          <a:cs typeface="Arial"/>
                        </a:rPr>
                        <a:t> </a:t>
                      </a:r>
                      <a:r>
                        <a:rPr sz="1100" dirty="0">
                          <a:latin typeface="Arial"/>
                          <a:cs typeface="Arial"/>
                        </a:rPr>
                        <a:t>psi</a:t>
                      </a:r>
                      <a:r>
                        <a:rPr sz="1100" spc="-5" dirty="0">
                          <a:latin typeface="Arial"/>
                          <a:cs typeface="Arial"/>
                        </a:rPr>
                        <a:t> </a:t>
                      </a:r>
                      <a:r>
                        <a:rPr sz="1100" dirty="0">
                          <a:latin typeface="Arial"/>
                          <a:cs typeface="Arial"/>
                        </a:rPr>
                        <a:t>/ </a:t>
                      </a:r>
                      <a:r>
                        <a:rPr sz="1100" spc="-10" dirty="0">
                          <a:latin typeface="Arial"/>
                          <a:cs typeface="Arial"/>
                        </a:rPr>
                        <a:t>345-</a:t>
                      </a:r>
                      <a:r>
                        <a:rPr sz="1100" dirty="0">
                          <a:latin typeface="Arial"/>
                          <a:cs typeface="Arial"/>
                        </a:rPr>
                        <a:t>379</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spc="-10" dirty="0">
                          <a:latin typeface="Arial"/>
                          <a:cs typeface="Arial"/>
                        </a:rPr>
                        <a:t>275-</a:t>
                      </a:r>
                      <a:r>
                        <a:rPr sz="1100" dirty="0">
                          <a:latin typeface="Arial"/>
                          <a:cs typeface="Arial"/>
                        </a:rPr>
                        <a:t>300</a:t>
                      </a:r>
                      <a:r>
                        <a:rPr sz="1100" spc="-5" dirty="0">
                          <a:latin typeface="Arial"/>
                          <a:cs typeface="Arial"/>
                        </a:rPr>
                        <a:t> </a:t>
                      </a:r>
                      <a:r>
                        <a:rPr sz="1100" dirty="0">
                          <a:latin typeface="Arial"/>
                          <a:cs typeface="Arial"/>
                        </a:rPr>
                        <a:t>psi</a:t>
                      </a:r>
                      <a:r>
                        <a:rPr sz="1100" spc="-10" dirty="0">
                          <a:latin typeface="Arial"/>
                          <a:cs typeface="Arial"/>
                        </a:rPr>
                        <a:t> </a:t>
                      </a:r>
                      <a:r>
                        <a:rPr sz="1100" dirty="0">
                          <a:latin typeface="Arial"/>
                          <a:cs typeface="Arial"/>
                        </a:rPr>
                        <a:t>/ </a:t>
                      </a:r>
                      <a:r>
                        <a:rPr sz="1100" spc="-10" dirty="0">
                          <a:latin typeface="Arial"/>
                          <a:cs typeface="Arial"/>
                        </a:rPr>
                        <a:t>1896-</a:t>
                      </a:r>
                      <a:r>
                        <a:rPr sz="1100" dirty="0">
                          <a:latin typeface="Arial"/>
                          <a:cs typeface="Arial"/>
                        </a:rPr>
                        <a:t>2068</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314147">
                <a:tc>
                  <a:txBody>
                    <a:bodyPr/>
                    <a:lstStyle/>
                    <a:p>
                      <a:pPr marL="67945">
                        <a:lnSpc>
                          <a:spcPts val="1275"/>
                        </a:lnSpc>
                      </a:pPr>
                      <a:r>
                        <a:rPr sz="1100" dirty="0">
                          <a:latin typeface="Arial"/>
                          <a:cs typeface="Arial"/>
                        </a:rPr>
                        <a:t>100°F</a:t>
                      </a:r>
                      <a:r>
                        <a:rPr sz="1100" spc="-35" dirty="0">
                          <a:latin typeface="Arial"/>
                          <a:cs typeface="Arial"/>
                        </a:rPr>
                        <a:t> </a:t>
                      </a:r>
                      <a:r>
                        <a:rPr sz="1100" spc="-10" dirty="0">
                          <a:latin typeface="Arial"/>
                          <a:cs typeface="Arial"/>
                        </a:rPr>
                        <a:t>(38°C)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1100" spc="-10" dirty="0">
                          <a:latin typeface="Arial"/>
                          <a:cs typeface="Arial"/>
                        </a:rPr>
                        <a:t>50-</a:t>
                      </a:r>
                      <a:r>
                        <a:rPr sz="1100" dirty="0">
                          <a:latin typeface="Arial"/>
                          <a:cs typeface="Arial"/>
                        </a:rPr>
                        <a:t>55</a:t>
                      </a:r>
                      <a:r>
                        <a:rPr sz="1100" spc="-5" dirty="0">
                          <a:latin typeface="Arial"/>
                          <a:cs typeface="Arial"/>
                        </a:rPr>
                        <a:t> </a:t>
                      </a:r>
                      <a:r>
                        <a:rPr sz="1100" dirty="0">
                          <a:latin typeface="Arial"/>
                          <a:cs typeface="Arial"/>
                        </a:rPr>
                        <a:t>psi</a:t>
                      </a:r>
                      <a:r>
                        <a:rPr sz="1100" spc="-5" dirty="0">
                          <a:latin typeface="Arial"/>
                          <a:cs typeface="Arial"/>
                        </a:rPr>
                        <a:t> </a:t>
                      </a:r>
                      <a:r>
                        <a:rPr sz="1100" dirty="0">
                          <a:latin typeface="Arial"/>
                          <a:cs typeface="Arial"/>
                        </a:rPr>
                        <a:t>/ </a:t>
                      </a:r>
                      <a:r>
                        <a:rPr sz="1100" spc="-10" dirty="0">
                          <a:latin typeface="Arial"/>
                          <a:cs typeface="Arial"/>
                        </a:rPr>
                        <a:t>345-</a:t>
                      </a:r>
                      <a:r>
                        <a:rPr sz="1100" dirty="0">
                          <a:latin typeface="Arial"/>
                          <a:cs typeface="Arial"/>
                        </a:rPr>
                        <a:t>379</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spc="-10" dirty="0">
                          <a:latin typeface="Arial"/>
                          <a:cs typeface="Arial"/>
                        </a:rPr>
                        <a:t>315-</a:t>
                      </a:r>
                      <a:r>
                        <a:rPr sz="1100" dirty="0">
                          <a:latin typeface="Arial"/>
                          <a:cs typeface="Arial"/>
                        </a:rPr>
                        <a:t>325</a:t>
                      </a:r>
                      <a:r>
                        <a:rPr sz="1100" spc="-5" dirty="0">
                          <a:latin typeface="Arial"/>
                          <a:cs typeface="Arial"/>
                        </a:rPr>
                        <a:t> </a:t>
                      </a:r>
                      <a:r>
                        <a:rPr sz="1100" dirty="0">
                          <a:latin typeface="Arial"/>
                          <a:cs typeface="Arial"/>
                        </a:rPr>
                        <a:t>psi</a:t>
                      </a:r>
                      <a:r>
                        <a:rPr sz="1100" spc="-10" dirty="0">
                          <a:latin typeface="Arial"/>
                          <a:cs typeface="Arial"/>
                        </a:rPr>
                        <a:t> </a:t>
                      </a:r>
                      <a:r>
                        <a:rPr sz="1100" dirty="0">
                          <a:latin typeface="Arial"/>
                          <a:cs typeface="Arial"/>
                        </a:rPr>
                        <a:t>/ </a:t>
                      </a:r>
                      <a:r>
                        <a:rPr sz="1100" spc="-10" dirty="0">
                          <a:latin typeface="Arial"/>
                          <a:cs typeface="Arial"/>
                        </a:rPr>
                        <a:t>2172-</a:t>
                      </a:r>
                      <a:r>
                        <a:rPr sz="1100" dirty="0">
                          <a:latin typeface="Arial"/>
                          <a:cs typeface="Arial"/>
                        </a:rPr>
                        <a:t>2241</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315383">
                <a:tc>
                  <a:txBody>
                    <a:bodyPr/>
                    <a:lstStyle/>
                    <a:p>
                      <a:pPr marL="67945">
                        <a:lnSpc>
                          <a:spcPts val="1275"/>
                        </a:lnSpc>
                      </a:pPr>
                      <a:r>
                        <a:rPr sz="1100" dirty="0">
                          <a:latin typeface="Arial"/>
                          <a:cs typeface="Arial"/>
                        </a:rPr>
                        <a:t>105°F</a:t>
                      </a:r>
                      <a:r>
                        <a:rPr sz="1100" spc="-35" dirty="0">
                          <a:latin typeface="Arial"/>
                          <a:cs typeface="Arial"/>
                        </a:rPr>
                        <a:t> </a:t>
                      </a:r>
                      <a:r>
                        <a:rPr sz="1100" spc="-10" dirty="0">
                          <a:latin typeface="Arial"/>
                          <a:cs typeface="Arial"/>
                        </a:rPr>
                        <a:t>(41°C)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1100" spc="-10" dirty="0">
                          <a:latin typeface="Arial"/>
                          <a:cs typeface="Arial"/>
                        </a:rPr>
                        <a:t>50-</a:t>
                      </a:r>
                      <a:r>
                        <a:rPr sz="1100" dirty="0">
                          <a:latin typeface="Arial"/>
                          <a:cs typeface="Arial"/>
                        </a:rPr>
                        <a:t>55</a:t>
                      </a:r>
                      <a:r>
                        <a:rPr sz="1100" spc="-5" dirty="0">
                          <a:latin typeface="Arial"/>
                          <a:cs typeface="Arial"/>
                        </a:rPr>
                        <a:t> </a:t>
                      </a:r>
                      <a:r>
                        <a:rPr sz="1100" dirty="0">
                          <a:latin typeface="Arial"/>
                          <a:cs typeface="Arial"/>
                        </a:rPr>
                        <a:t>psi</a:t>
                      </a:r>
                      <a:r>
                        <a:rPr sz="1100" spc="-5" dirty="0">
                          <a:latin typeface="Arial"/>
                          <a:cs typeface="Arial"/>
                        </a:rPr>
                        <a:t> </a:t>
                      </a:r>
                      <a:r>
                        <a:rPr sz="1100" dirty="0">
                          <a:latin typeface="Arial"/>
                          <a:cs typeface="Arial"/>
                        </a:rPr>
                        <a:t>/ </a:t>
                      </a:r>
                      <a:r>
                        <a:rPr sz="1100" spc="-10" dirty="0">
                          <a:latin typeface="Arial"/>
                          <a:cs typeface="Arial"/>
                        </a:rPr>
                        <a:t>345-</a:t>
                      </a:r>
                      <a:r>
                        <a:rPr sz="1100" dirty="0">
                          <a:latin typeface="Arial"/>
                          <a:cs typeface="Arial"/>
                        </a:rPr>
                        <a:t>379</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spc="-10" dirty="0">
                          <a:latin typeface="Arial"/>
                          <a:cs typeface="Arial"/>
                        </a:rPr>
                        <a:t>330-</a:t>
                      </a:r>
                      <a:r>
                        <a:rPr sz="1100" dirty="0">
                          <a:latin typeface="Arial"/>
                          <a:cs typeface="Arial"/>
                        </a:rPr>
                        <a:t>335</a:t>
                      </a:r>
                      <a:r>
                        <a:rPr sz="1100" spc="-5" dirty="0">
                          <a:latin typeface="Arial"/>
                          <a:cs typeface="Arial"/>
                        </a:rPr>
                        <a:t> </a:t>
                      </a:r>
                      <a:r>
                        <a:rPr sz="1100" dirty="0">
                          <a:latin typeface="Arial"/>
                          <a:cs typeface="Arial"/>
                        </a:rPr>
                        <a:t>psi</a:t>
                      </a:r>
                      <a:r>
                        <a:rPr sz="1100" spc="-10" dirty="0">
                          <a:latin typeface="Arial"/>
                          <a:cs typeface="Arial"/>
                        </a:rPr>
                        <a:t> </a:t>
                      </a:r>
                      <a:r>
                        <a:rPr sz="1100" dirty="0">
                          <a:latin typeface="Arial"/>
                          <a:cs typeface="Arial"/>
                        </a:rPr>
                        <a:t>/ </a:t>
                      </a:r>
                      <a:r>
                        <a:rPr sz="1100" spc="-10" dirty="0">
                          <a:latin typeface="Arial"/>
                          <a:cs typeface="Arial"/>
                        </a:rPr>
                        <a:t>2275-</a:t>
                      </a:r>
                      <a:r>
                        <a:rPr sz="1100" dirty="0">
                          <a:latin typeface="Arial"/>
                          <a:cs typeface="Arial"/>
                        </a:rPr>
                        <a:t>2310</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314765">
                <a:tc>
                  <a:txBody>
                    <a:bodyPr/>
                    <a:lstStyle/>
                    <a:p>
                      <a:pPr marL="67945">
                        <a:lnSpc>
                          <a:spcPts val="1275"/>
                        </a:lnSpc>
                      </a:pPr>
                      <a:r>
                        <a:rPr sz="1100" dirty="0">
                          <a:latin typeface="Arial"/>
                          <a:cs typeface="Arial"/>
                        </a:rPr>
                        <a:t>110°F</a:t>
                      </a:r>
                      <a:r>
                        <a:rPr sz="1100" spc="-35" dirty="0">
                          <a:latin typeface="Arial"/>
                          <a:cs typeface="Arial"/>
                        </a:rPr>
                        <a:t> </a:t>
                      </a:r>
                      <a:r>
                        <a:rPr sz="1100" spc="-10" dirty="0">
                          <a:latin typeface="Arial"/>
                          <a:cs typeface="Arial"/>
                        </a:rPr>
                        <a:t>(43°C)</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1100" spc="-10" dirty="0">
                          <a:latin typeface="Arial"/>
                          <a:cs typeface="Arial"/>
                        </a:rPr>
                        <a:t>50-</a:t>
                      </a:r>
                      <a:r>
                        <a:rPr sz="1100" dirty="0">
                          <a:latin typeface="Arial"/>
                          <a:cs typeface="Arial"/>
                        </a:rPr>
                        <a:t>55</a:t>
                      </a:r>
                      <a:r>
                        <a:rPr sz="1100" spc="-5" dirty="0">
                          <a:latin typeface="Arial"/>
                          <a:cs typeface="Arial"/>
                        </a:rPr>
                        <a:t> </a:t>
                      </a:r>
                      <a:r>
                        <a:rPr sz="1100" dirty="0">
                          <a:latin typeface="Arial"/>
                          <a:cs typeface="Arial"/>
                        </a:rPr>
                        <a:t>psi</a:t>
                      </a:r>
                      <a:r>
                        <a:rPr sz="1100" spc="-5" dirty="0">
                          <a:latin typeface="Arial"/>
                          <a:cs typeface="Arial"/>
                        </a:rPr>
                        <a:t> </a:t>
                      </a:r>
                      <a:r>
                        <a:rPr sz="1100" dirty="0">
                          <a:latin typeface="Arial"/>
                          <a:cs typeface="Arial"/>
                        </a:rPr>
                        <a:t>/ </a:t>
                      </a:r>
                      <a:r>
                        <a:rPr sz="1100" spc="-10" dirty="0">
                          <a:latin typeface="Arial"/>
                          <a:cs typeface="Arial"/>
                        </a:rPr>
                        <a:t>345-</a:t>
                      </a:r>
                      <a:r>
                        <a:rPr sz="1100" dirty="0">
                          <a:latin typeface="Arial"/>
                          <a:cs typeface="Arial"/>
                        </a:rPr>
                        <a:t>379</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310">
                        <a:lnSpc>
                          <a:spcPts val="1275"/>
                        </a:lnSpc>
                      </a:pPr>
                      <a:r>
                        <a:rPr sz="1100" spc="-10" dirty="0">
                          <a:latin typeface="Arial"/>
                          <a:cs typeface="Arial"/>
                        </a:rPr>
                        <a:t>340-</a:t>
                      </a:r>
                      <a:r>
                        <a:rPr sz="1100" dirty="0">
                          <a:latin typeface="Arial"/>
                          <a:cs typeface="Arial"/>
                        </a:rPr>
                        <a:t>345</a:t>
                      </a:r>
                      <a:r>
                        <a:rPr sz="1100" spc="-5" dirty="0">
                          <a:latin typeface="Arial"/>
                          <a:cs typeface="Arial"/>
                        </a:rPr>
                        <a:t> </a:t>
                      </a:r>
                      <a:r>
                        <a:rPr sz="1100" dirty="0">
                          <a:latin typeface="Arial"/>
                          <a:cs typeface="Arial"/>
                        </a:rPr>
                        <a:t>psi</a:t>
                      </a:r>
                      <a:r>
                        <a:rPr sz="1100" spc="-10" dirty="0">
                          <a:latin typeface="Arial"/>
                          <a:cs typeface="Arial"/>
                        </a:rPr>
                        <a:t> </a:t>
                      </a:r>
                      <a:r>
                        <a:rPr sz="1100" dirty="0">
                          <a:latin typeface="Arial"/>
                          <a:cs typeface="Arial"/>
                        </a:rPr>
                        <a:t>/ </a:t>
                      </a:r>
                      <a:r>
                        <a:rPr sz="1100" spc="-10" dirty="0">
                          <a:latin typeface="Arial"/>
                          <a:cs typeface="Arial"/>
                        </a:rPr>
                        <a:t>2344-</a:t>
                      </a:r>
                      <a:r>
                        <a:rPr sz="1100" dirty="0">
                          <a:latin typeface="Arial"/>
                          <a:cs typeface="Arial"/>
                        </a:rPr>
                        <a:t>2379</a:t>
                      </a:r>
                      <a:r>
                        <a:rPr sz="1100" spc="-5" dirty="0">
                          <a:latin typeface="Arial"/>
                          <a:cs typeface="Arial"/>
                        </a:rPr>
                        <a:t> </a:t>
                      </a:r>
                      <a:r>
                        <a:rPr sz="1100" spc="-25" dirty="0">
                          <a:latin typeface="Arial"/>
                          <a:cs typeface="Arial"/>
                        </a:rPr>
                        <a:t>kPa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bl>
          </a:graphicData>
        </a:graphic>
      </p:graphicFrame>
      <p:sp>
        <p:nvSpPr>
          <p:cNvPr id="3" name="object 3"/>
          <p:cNvSpPr txBox="1"/>
          <p:nvPr/>
        </p:nvSpPr>
        <p:spPr>
          <a:xfrm>
            <a:off x="877988" y="6427802"/>
            <a:ext cx="5813566" cy="2831648"/>
          </a:xfrm>
          <a:prstGeom prst="rect">
            <a:avLst/>
          </a:prstGeom>
        </p:spPr>
        <p:txBody>
          <a:bodyPr vert="horz" wrap="square" lIns="0" tIns="11750" rIns="0" bIns="0" rtlCol="0">
            <a:spAutoFit/>
          </a:bodyPr>
          <a:lstStyle/>
          <a:p>
            <a:pPr marL="453925" lvl="2" indent="-441557" algn="just">
              <a:spcBef>
                <a:spcPts val="93"/>
              </a:spcBef>
              <a:buFont typeface="Arial"/>
              <a:buAutoNum type="arabicPeriod" startAt="3"/>
              <a:tabLst>
                <a:tab pos="453925" algn="l"/>
              </a:tabLst>
            </a:pPr>
            <a:r>
              <a:rPr sz="1071" b="1" dirty="0">
                <a:latin typeface="Arial"/>
                <a:cs typeface="Arial"/>
              </a:rPr>
              <a:t>Optional</a:t>
            </a:r>
            <a:r>
              <a:rPr sz="1071" b="1" spc="-34" dirty="0">
                <a:latin typeface="Arial"/>
                <a:cs typeface="Arial"/>
              </a:rPr>
              <a:t> </a:t>
            </a:r>
            <a:r>
              <a:rPr sz="1071" b="1" dirty="0">
                <a:latin typeface="Arial"/>
                <a:cs typeface="Arial"/>
              </a:rPr>
              <a:t>but</a:t>
            </a:r>
            <a:r>
              <a:rPr sz="1071" b="1" spc="-29" dirty="0">
                <a:latin typeface="Arial"/>
                <a:cs typeface="Arial"/>
              </a:rPr>
              <a:t> </a:t>
            </a:r>
            <a:r>
              <a:rPr sz="1071" b="1" dirty="0">
                <a:latin typeface="Arial"/>
                <a:cs typeface="Arial"/>
              </a:rPr>
              <a:t>Highly</a:t>
            </a:r>
            <a:r>
              <a:rPr sz="1071" b="1" spc="-34" dirty="0">
                <a:latin typeface="Arial"/>
                <a:cs typeface="Arial"/>
              </a:rPr>
              <a:t> </a:t>
            </a:r>
            <a:r>
              <a:rPr sz="1071" b="1" spc="-10" dirty="0">
                <a:latin typeface="Arial"/>
                <a:cs typeface="Arial"/>
              </a:rPr>
              <a:t>Recommended</a:t>
            </a:r>
            <a:endParaRPr sz="1071">
              <a:latin typeface="Arial"/>
              <a:cs typeface="Arial"/>
            </a:endParaRPr>
          </a:p>
          <a:p>
            <a:pPr marL="12369" marR="6184" algn="just">
              <a:lnSpc>
                <a:spcPct val="143700"/>
              </a:lnSpc>
              <a:spcBef>
                <a:spcPts val="584"/>
              </a:spcBef>
            </a:pPr>
            <a:r>
              <a:rPr sz="1071" dirty="0">
                <a:latin typeface="Arial"/>
                <a:cs typeface="Arial"/>
              </a:rPr>
              <a:t>You</a:t>
            </a:r>
            <a:r>
              <a:rPr sz="1071" spc="-10" dirty="0">
                <a:latin typeface="Arial"/>
                <a:cs typeface="Arial"/>
              </a:rPr>
              <a:t> </a:t>
            </a:r>
            <a:r>
              <a:rPr sz="1071" dirty="0">
                <a:latin typeface="Arial"/>
                <a:cs typeface="Arial"/>
              </a:rPr>
              <a:t>should</a:t>
            </a:r>
            <a:r>
              <a:rPr sz="1071" spc="-10" dirty="0">
                <a:latin typeface="Arial"/>
                <a:cs typeface="Arial"/>
              </a:rPr>
              <a:t> </a:t>
            </a:r>
            <a:r>
              <a:rPr sz="1071" dirty="0">
                <a:latin typeface="Arial"/>
                <a:cs typeface="Arial"/>
              </a:rPr>
              <a:t>use</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gauge</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monitor</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recharging</a:t>
            </a:r>
            <a:r>
              <a:rPr sz="1071" spc="-10" dirty="0">
                <a:latin typeface="Arial"/>
                <a:cs typeface="Arial"/>
              </a:rPr>
              <a:t> </a:t>
            </a:r>
            <a:r>
              <a:rPr sz="1071" dirty="0">
                <a:latin typeface="Arial"/>
                <a:cs typeface="Arial"/>
              </a:rPr>
              <a:t>process.</a:t>
            </a:r>
            <a:r>
              <a:rPr sz="1071" spc="-10" dirty="0">
                <a:latin typeface="Arial"/>
                <a:cs typeface="Arial"/>
              </a:rPr>
              <a:t> </a:t>
            </a:r>
            <a:r>
              <a:rPr sz="1071" dirty="0">
                <a:latin typeface="Arial"/>
                <a:cs typeface="Arial"/>
              </a:rPr>
              <a:t>Though</a:t>
            </a:r>
            <a:r>
              <a:rPr sz="1071" spc="-10" dirty="0">
                <a:latin typeface="Arial"/>
                <a:cs typeface="Arial"/>
              </a:rPr>
              <a:t> </a:t>
            </a:r>
            <a:r>
              <a:rPr sz="1071" dirty="0">
                <a:latin typeface="Arial"/>
                <a:cs typeface="Arial"/>
              </a:rPr>
              <a:t>not</a:t>
            </a:r>
            <a:r>
              <a:rPr sz="1071" spc="-10" dirty="0">
                <a:latin typeface="Arial"/>
                <a:cs typeface="Arial"/>
              </a:rPr>
              <a:t> </a:t>
            </a:r>
            <a:r>
              <a:rPr sz="1071" dirty="0">
                <a:latin typeface="Arial"/>
                <a:cs typeface="Arial"/>
              </a:rPr>
              <a:t>absolutely</a:t>
            </a:r>
            <a:r>
              <a:rPr sz="1071" spc="-5" dirty="0">
                <a:latin typeface="Arial"/>
                <a:cs typeface="Arial"/>
              </a:rPr>
              <a:t> </a:t>
            </a:r>
            <a:r>
              <a:rPr sz="1071" dirty="0">
                <a:latin typeface="Arial"/>
                <a:cs typeface="Arial"/>
              </a:rPr>
              <a:t>necessary,</a:t>
            </a:r>
            <a:r>
              <a:rPr sz="1071" spc="-10" dirty="0">
                <a:latin typeface="Arial"/>
                <a:cs typeface="Arial"/>
              </a:rPr>
              <a:t> </a:t>
            </a:r>
            <a:r>
              <a:rPr sz="1071" spc="-49" dirty="0">
                <a:latin typeface="Arial"/>
                <a:cs typeface="Arial"/>
              </a:rPr>
              <a:t>a </a:t>
            </a:r>
            <a:r>
              <a:rPr sz="1071" dirty="0">
                <a:latin typeface="Arial"/>
                <a:cs typeface="Arial"/>
              </a:rPr>
              <a:t>gauge</a:t>
            </a:r>
            <a:r>
              <a:rPr sz="1071" spc="214" dirty="0">
                <a:latin typeface="Arial"/>
                <a:cs typeface="Arial"/>
              </a:rPr>
              <a:t> </a:t>
            </a:r>
            <a:r>
              <a:rPr sz="1071" dirty="0">
                <a:latin typeface="Arial"/>
                <a:cs typeface="Arial"/>
              </a:rPr>
              <a:t>will</a:t>
            </a:r>
            <a:r>
              <a:rPr sz="1071" spc="209" dirty="0">
                <a:latin typeface="Arial"/>
                <a:cs typeface="Arial"/>
              </a:rPr>
              <a:t> </a:t>
            </a:r>
            <a:r>
              <a:rPr sz="1071" dirty="0">
                <a:latin typeface="Arial"/>
                <a:cs typeface="Arial"/>
              </a:rPr>
              <a:t>help</a:t>
            </a:r>
            <a:r>
              <a:rPr sz="1071" spc="219" dirty="0">
                <a:latin typeface="Arial"/>
                <a:cs typeface="Arial"/>
              </a:rPr>
              <a:t> </a:t>
            </a:r>
            <a:r>
              <a:rPr sz="1071" dirty="0">
                <a:latin typeface="Arial"/>
                <a:cs typeface="Arial"/>
              </a:rPr>
              <a:t>you</a:t>
            </a:r>
            <a:r>
              <a:rPr sz="1071" spc="209" dirty="0">
                <a:latin typeface="Arial"/>
                <a:cs typeface="Arial"/>
              </a:rPr>
              <a:t> </a:t>
            </a:r>
            <a:r>
              <a:rPr sz="1071" dirty="0">
                <a:latin typeface="Arial"/>
                <a:cs typeface="Arial"/>
              </a:rPr>
              <a:t>recharge</a:t>
            </a:r>
            <a:r>
              <a:rPr sz="1071" spc="219" dirty="0">
                <a:latin typeface="Arial"/>
                <a:cs typeface="Arial"/>
              </a:rPr>
              <a:t> </a:t>
            </a:r>
            <a:r>
              <a:rPr sz="1071" dirty="0">
                <a:latin typeface="Arial"/>
                <a:cs typeface="Arial"/>
              </a:rPr>
              <a:t>your</a:t>
            </a:r>
            <a:r>
              <a:rPr sz="1071" spc="214" dirty="0">
                <a:latin typeface="Arial"/>
                <a:cs typeface="Arial"/>
              </a:rPr>
              <a:t> </a:t>
            </a:r>
            <a:r>
              <a:rPr sz="1071" dirty="0">
                <a:latin typeface="Arial"/>
                <a:cs typeface="Arial"/>
              </a:rPr>
              <a:t>A/C</a:t>
            </a:r>
            <a:r>
              <a:rPr sz="1071" spc="214" dirty="0">
                <a:latin typeface="Arial"/>
                <a:cs typeface="Arial"/>
              </a:rPr>
              <a:t> </a:t>
            </a:r>
            <a:r>
              <a:rPr sz="1071" dirty="0">
                <a:latin typeface="Arial"/>
                <a:cs typeface="Arial"/>
              </a:rPr>
              <a:t>system</a:t>
            </a:r>
            <a:r>
              <a:rPr sz="1071" spc="219" dirty="0">
                <a:latin typeface="Arial"/>
                <a:cs typeface="Arial"/>
              </a:rPr>
              <a:t> </a:t>
            </a:r>
            <a:r>
              <a:rPr sz="1071" dirty="0">
                <a:latin typeface="Arial"/>
                <a:cs typeface="Arial"/>
              </a:rPr>
              <a:t>more</a:t>
            </a:r>
            <a:r>
              <a:rPr sz="1071" spc="219" dirty="0">
                <a:latin typeface="Arial"/>
                <a:cs typeface="Arial"/>
              </a:rPr>
              <a:t> </a:t>
            </a:r>
            <a:r>
              <a:rPr sz="1071" dirty="0">
                <a:latin typeface="Arial"/>
                <a:cs typeface="Arial"/>
              </a:rPr>
              <a:t>accurately</a:t>
            </a:r>
            <a:r>
              <a:rPr sz="1071" spc="214" dirty="0">
                <a:latin typeface="Arial"/>
                <a:cs typeface="Arial"/>
              </a:rPr>
              <a:t> </a:t>
            </a:r>
            <a:r>
              <a:rPr sz="1071" dirty="0">
                <a:latin typeface="Arial"/>
                <a:cs typeface="Arial"/>
              </a:rPr>
              <a:t>and</a:t>
            </a:r>
            <a:r>
              <a:rPr sz="1071" spc="223" dirty="0">
                <a:latin typeface="Arial"/>
                <a:cs typeface="Arial"/>
              </a:rPr>
              <a:t> </a:t>
            </a:r>
            <a:r>
              <a:rPr sz="1071" dirty="0">
                <a:latin typeface="Arial"/>
                <a:cs typeface="Arial"/>
              </a:rPr>
              <a:t>reduce</a:t>
            </a:r>
            <a:r>
              <a:rPr sz="1071" spc="214" dirty="0">
                <a:latin typeface="Arial"/>
                <a:cs typeface="Arial"/>
              </a:rPr>
              <a:t> </a:t>
            </a:r>
            <a:r>
              <a:rPr sz="1071" dirty="0">
                <a:latin typeface="Arial"/>
                <a:cs typeface="Arial"/>
              </a:rPr>
              <a:t>the</a:t>
            </a:r>
            <a:r>
              <a:rPr sz="1071" spc="214" dirty="0">
                <a:latin typeface="Arial"/>
                <a:cs typeface="Arial"/>
              </a:rPr>
              <a:t> </a:t>
            </a:r>
            <a:r>
              <a:rPr sz="1071" dirty="0">
                <a:latin typeface="Arial"/>
                <a:cs typeface="Arial"/>
              </a:rPr>
              <a:t>chance</a:t>
            </a:r>
            <a:r>
              <a:rPr sz="1071" spc="214" dirty="0">
                <a:latin typeface="Arial"/>
                <a:cs typeface="Arial"/>
              </a:rPr>
              <a:t> </a:t>
            </a:r>
            <a:r>
              <a:rPr sz="1071" spc="-24" dirty="0">
                <a:latin typeface="Arial"/>
                <a:cs typeface="Arial"/>
              </a:rPr>
              <a:t>of </a:t>
            </a:r>
            <a:r>
              <a:rPr sz="1071" spc="-10" dirty="0">
                <a:latin typeface="Arial"/>
                <a:cs typeface="Arial"/>
              </a:rPr>
              <a:t>undercharging</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overcharging</a:t>
            </a:r>
            <a:r>
              <a:rPr sz="1071" spc="-15" dirty="0">
                <a:latin typeface="Arial"/>
                <a:cs typeface="Arial"/>
              </a:rPr>
              <a:t> </a:t>
            </a:r>
            <a:r>
              <a:rPr sz="1071" dirty="0">
                <a:latin typeface="Arial"/>
                <a:cs typeface="Arial"/>
              </a:rPr>
              <a:t>(either</a:t>
            </a:r>
            <a:r>
              <a:rPr sz="1071" spc="-19"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which</a:t>
            </a:r>
            <a:r>
              <a:rPr sz="1071" spc="-19"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reduce</a:t>
            </a:r>
            <a:r>
              <a:rPr sz="1071" spc="-15" dirty="0">
                <a:latin typeface="Arial"/>
                <a:cs typeface="Arial"/>
              </a:rPr>
              <a:t> </a:t>
            </a:r>
            <a:r>
              <a:rPr sz="1071" dirty="0">
                <a:latin typeface="Arial"/>
                <a:cs typeface="Arial"/>
              </a:rPr>
              <a:t>cooling</a:t>
            </a:r>
            <a:r>
              <a:rPr sz="1071" spc="-19" dirty="0">
                <a:latin typeface="Arial"/>
                <a:cs typeface="Arial"/>
              </a:rPr>
              <a:t> </a:t>
            </a:r>
            <a:r>
              <a:rPr sz="1071" spc="-10" dirty="0">
                <a:latin typeface="Arial"/>
                <a:cs typeface="Arial"/>
              </a:rPr>
              <a:t>performance).</a:t>
            </a:r>
            <a:endParaRPr sz="1071">
              <a:latin typeface="Arial"/>
              <a:cs typeface="Arial"/>
            </a:endParaRPr>
          </a:p>
          <a:p>
            <a:pPr marL="12369" marR="6184" algn="just">
              <a:lnSpc>
                <a:spcPct val="143700"/>
              </a:lnSpc>
              <a:spcBef>
                <a:spcPts val="589"/>
              </a:spcBef>
            </a:pPr>
            <a:r>
              <a:rPr sz="1071" dirty="0">
                <a:latin typeface="Arial"/>
                <a:cs typeface="Arial"/>
              </a:rPr>
              <a:t>It</a:t>
            </a:r>
            <a:r>
              <a:rPr sz="1071" spc="-5" dirty="0">
                <a:latin typeface="Arial"/>
                <a:cs typeface="Arial"/>
              </a:rPr>
              <a:t> </a:t>
            </a:r>
            <a:r>
              <a:rPr sz="1071" spc="-10" dirty="0">
                <a:latin typeface="Arial"/>
                <a:cs typeface="Arial"/>
              </a:rPr>
              <a:t>is</a:t>
            </a:r>
            <a:r>
              <a:rPr sz="1071" spc="-5" dirty="0">
                <a:latin typeface="Arial"/>
                <a:cs typeface="Arial"/>
              </a:rPr>
              <a:t> important</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note,</a:t>
            </a:r>
            <a:r>
              <a:rPr sz="1071" spc="-10" dirty="0">
                <a:latin typeface="Arial"/>
                <a:cs typeface="Arial"/>
              </a:rPr>
              <a:t> charging</a:t>
            </a:r>
            <a:r>
              <a:rPr sz="1071" spc="-5" dirty="0">
                <a:latin typeface="Arial"/>
                <a:cs typeface="Arial"/>
              </a:rPr>
              <a:t> </a:t>
            </a:r>
            <a:r>
              <a:rPr sz="1071" spc="-10" dirty="0">
                <a:latin typeface="Arial"/>
                <a:cs typeface="Arial"/>
              </a:rPr>
              <a:t>an</a:t>
            </a:r>
            <a:r>
              <a:rPr sz="1071" spc="-15" dirty="0">
                <a:latin typeface="Arial"/>
                <a:cs typeface="Arial"/>
              </a:rPr>
              <a:t> AC</a:t>
            </a:r>
            <a:r>
              <a:rPr sz="1071" spc="-10" dirty="0">
                <a:latin typeface="Arial"/>
                <a:cs typeface="Arial"/>
              </a:rPr>
              <a:t> </a:t>
            </a:r>
            <a:r>
              <a:rPr sz="1071" spc="-5" dirty="0">
                <a:latin typeface="Arial"/>
                <a:cs typeface="Arial"/>
              </a:rPr>
              <a:t>system</a:t>
            </a:r>
            <a:r>
              <a:rPr sz="1071" spc="-10" dirty="0">
                <a:latin typeface="Arial"/>
                <a:cs typeface="Arial"/>
              </a:rPr>
              <a:t> with</a:t>
            </a:r>
            <a:r>
              <a:rPr sz="1071" spc="-5" dirty="0">
                <a:latin typeface="Arial"/>
                <a:cs typeface="Arial"/>
              </a:rPr>
              <a:t> just </a:t>
            </a:r>
            <a:r>
              <a:rPr sz="1071" spc="-10" dirty="0">
                <a:latin typeface="Arial"/>
                <a:cs typeface="Arial"/>
              </a:rPr>
              <a:t>a</a:t>
            </a:r>
            <a:r>
              <a:rPr sz="1071" spc="-5" dirty="0">
                <a:latin typeface="Arial"/>
                <a:cs typeface="Arial"/>
              </a:rPr>
              <a:t> </a:t>
            </a:r>
            <a:r>
              <a:rPr sz="1071" spc="-10" dirty="0">
                <a:latin typeface="Arial"/>
                <a:cs typeface="Arial"/>
              </a:rPr>
              <a:t>single</a:t>
            </a:r>
            <a:r>
              <a:rPr sz="1071" spc="-5" dirty="0">
                <a:latin typeface="Arial"/>
                <a:cs typeface="Arial"/>
              </a:rPr>
              <a:t> </a:t>
            </a:r>
            <a:r>
              <a:rPr sz="1071" spc="-10" dirty="0">
                <a:latin typeface="Arial"/>
                <a:cs typeface="Arial"/>
              </a:rPr>
              <a:t>gauge</a:t>
            </a:r>
            <a:r>
              <a:rPr sz="1071" spc="-15" dirty="0">
                <a:latin typeface="Arial"/>
                <a:cs typeface="Arial"/>
              </a:rPr>
              <a:t> </a:t>
            </a:r>
            <a:r>
              <a:rPr sz="1071" spc="-5" dirty="0">
                <a:latin typeface="Arial"/>
                <a:cs typeface="Arial"/>
              </a:rPr>
              <a:t>attached </a:t>
            </a:r>
            <a:r>
              <a:rPr sz="1071" dirty="0">
                <a:latin typeface="Arial"/>
                <a:cs typeface="Arial"/>
              </a:rPr>
              <a:t>to</a:t>
            </a:r>
            <a:r>
              <a:rPr sz="1071" spc="-5" dirty="0">
                <a:latin typeface="Arial"/>
                <a:cs typeface="Arial"/>
              </a:rPr>
              <a:t> </a:t>
            </a:r>
            <a:r>
              <a:rPr sz="1071" spc="-10" dirty="0">
                <a:latin typeface="Arial"/>
                <a:cs typeface="Arial"/>
              </a:rPr>
              <a:t>the</a:t>
            </a:r>
            <a:r>
              <a:rPr sz="1071" spc="-5" dirty="0">
                <a:latin typeface="Arial"/>
                <a:cs typeface="Arial"/>
              </a:rPr>
              <a:t> refrigerant</a:t>
            </a:r>
            <a:r>
              <a:rPr sz="1071" dirty="0">
                <a:latin typeface="Arial"/>
                <a:cs typeface="Arial"/>
              </a:rPr>
              <a:t> </a:t>
            </a:r>
            <a:r>
              <a:rPr sz="1071" spc="-10" dirty="0">
                <a:latin typeface="Arial"/>
                <a:cs typeface="Arial"/>
              </a:rPr>
              <a:t>is</a:t>
            </a:r>
            <a:r>
              <a:rPr sz="1071" spc="-68" dirty="0">
                <a:latin typeface="Arial"/>
                <a:cs typeface="Arial"/>
              </a:rPr>
              <a:t> </a:t>
            </a:r>
            <a:r>
              <a:rPr sz="1071" spc="-10" dirty="0">
                <a:latin typeface="Arial"/>
                <a:cs typeface="Arial"/>
              </a:rPr>
              <a:t>possible,</a:t>
            </a:r>
            <a:r>
              <a:rPr sz="1071" spc="-78" dirty="0">
                <a:latin typeface="Arial"/>
                <a:cs typeface="Arial"/>
              </a:rPr>
              <a:t> </a:t>
            </a:r>
            <a:r>
              <a:rPr sz="1071" dirty="0">
                <a:latin typeface="Arial"/>
                <a:cs typeface="Arial"/>
              </a:rPr>
              <a:t>but</a:t>
            </a:r>
            <a:r>
              <a:rPr sz="1071" spc="-73" dirty="0">
                <a:latin typeface="Arial"/>
                <a:cs typeface="Arial"/>
              </a:rPr>
              <a:t> </a:t>
            </a:r>
            <a:r>
              <a:rPr sz="1071" spc="-5" dirty="0">
                <a:latin typeface="Arial"/>
                <a:cs typeface="Arial"/>
              </a:rPr>
              <a:t>it</a:t>
            </a:r>
            <a:r>
              <a:rPr sz="1071" spc="-78" dirty="0">
                <a:latin typeface="Arial"/>
                <a:cs typeface="Arial"/>
              </a:rPr>
              <a:t> </a:t>
            </a:r>
            <a:r>
              <a:rPr sz="1071" spc="-10" dirty="0">
                <a:latin typeface="Arial"/>
                <a:cs typeface="Arial"/>
              </a:rPr>
              <a:t>is</a:t>
            </a:r>
            <a:r>
              <a:rPr sz="1071" spc="-73" dirty="0">
                <a:latin typeface="Arial"/>
                <a:cs typeface="Arial"/>
              </a:rPr>
              <a:t> </a:t>
            </a:r>
            <a:r>
              <a:rPr sz="1071" spc="-10" dirty="0">
                <a:latin typeface="Arial"/>
                <a:cs typeface="Arial"/>
              </a:rPr>
              <a:t>always</a:t>
            </a:r>
            <a:r>
              <a:rPr sz="1071" spc="-68" dirty="0">
                <a:latin typeface="Arial"/>
                <a:cs typeface="Arial"/>
              </a:rPr>
              <a:t> </a:t>
            </a:r>
            <a:r>
              <a:rPr sz="1071" spc="-5" dirty="0">
                <a:latin typeface="Arial"/>
                <a:cs typeface="Arial"/>
              </a:rPr>
              <a:t>recommended</a:t>
            </a:r>
            <a:r>
              <a:rPr sz="1071" spc="-73" dirty="0">
                <a:latin typeface="Arial"/>
                <a:cs typeface="Arial"/>
              </a:rPr>
              <a:t> </a:t>
            </a:r>
            <a:r>
              <a:rPr sz="1071" dirty="0">
                <a:latin typeface="Arial"/>
                <a:cs typeface="Arial"/>
              </a:rPr>
              <a:t>to</a:t>
            </a:r>
            <a:r>
              <a:rPr sz="1071" spc="-73" dirty="0">
                <a:latin typeface="Arial"/>
                <a:cs typeface="Arial"/>
              </a:rPr>
              <a:t> </a:t>
            </a:r>
            <a:r>
              <a:rPr sz="1071" spc="-10" dirty="0">
                <a:latin typeface="Arial"/>
                <a:cs typeface="Arial"/>
              </a:rPr>
              <a:t>use</a:t>
            </a:r>
            <a:r>
              <a:rPr sz="1071" spc="-78" dirty="0">
                <a:latin typeface="Arial"/>
                <a:cs typeface="Arial"/>
              </a:rPr>
              <a:t> </a:t>
            </a:r>
            <a:r>
              <a:rPr sz="1071" spc="-10" dirty="0">
                <a:latin typeface="Arial"/>
                <a:cs typeface="Arial"/>
              </a:rPr>
              <a:t>a</a:t>
            </a:r>
            <a:r>
              <a:rPr sz="1071" spc="-73" dirty="0">
                <a:latin typeface="Arial"/>
                <a:cs typeface="Arial"/>
              </a:rPr>
              <a:t> </a:t>
            </a:r>
            <a:r>
              <a:rPr sz="1071" spc="-5" dirty="0">
                <a:latin typeface="Arial"/>
                <a:cs typeface="Arial"/>
              </a:rPr>
              <a:t>complete</a:t>
            </a:r>
            <a:r>
              <a:rPr sz="1071" spc="-78" dirty="0">
                <a:latin typeface="Arial"/>
                <a:cs typeface="Arial"/>
              </a:rPr>
              <a:t> </a:t>
            </a:r>
            <a:r>
              <a:rPr sz="1071" spc="-5" dirty="0">
                <a:latin typeface="Arial"/>
                <a:cs typeface="Arial"/>
              </a:rPr>
              <a:t>set</a:t>
            </a:r>
            <a:r>
              <a:rPr sz="1071" spc="-73" dirty="0">
                <a:latin typeface="Arial"/>
                <a:cs typeface="Arial"/>
              </a:rPr>
              <a:t> </a:t>
            </a:r>
            <a:r>
              <a:rPr sz="1071" dirty="0">
                <a:latin typeface="Arial"/>
                <a:cs typeface="Arial"/>
              </a:rPr>
              <a:t>of</a:t>
            </a:r>
            <a:r>
              <a:rPr sz="1071" spc="-73" dirty="0">
                <a:latin typeface="Arial"/>
                <a:cs typeface="Arial"/>
              </a:rPr>
              <a:t> </a:t>
            </a:r>
            <a:r>
              <a:rPr sz="1071" spc="-10" dirty="0">
                <a:latin typeface="Arial"/>
                <a:cs typeface="Arial"/>
              </a:rPr>
              <a:t>manifold</a:t>
            </a:r>
            <a:r>
              <a:rPr sz="1071" spc="-73" dirty="0">
                <a:latin typeface="Arial"/>
                <a:cs typeface="Arial"/>
              </a:rPr>
              <a:t> </a:t>
            </a:r>
            <a:r>
              <a:rPr sz="1071" spc="-5" dirty="0">
                <a:latin typeface="Arial"/>
                <a:cs typeface="Arial"/>
              </a:rPr>
              <a:t>gauges,</a:t>
            </a:r>
            <a:r>
              <a:rPr sz="1071" spc="-78" dirty="0">
                <a:latin typeface="Arial"/>
                <a:cs typeface="Arial"/>
              </a:rPr>
              <a:t> </a:t>
            </a:r>
            <a:r>
              <a:rPr sz="1071" spc="-10" dirty="0">
                <a:latin typeface="Arial"/>
                <a:cs typeface="Arial"/>
              </a:rPr>
              <a:t>which</a:t>
            </a:r>
            <a:r>
              <a:rPr sz="1071" spc="-73" dirty="0">
                <a:latin typeface="Arial"/>
                <a:cs typeface="Arial"/>
              </a:rPr>
              <a:t> </a:t>
            </a:r>
            <a:r>
              <a:rPr sz="1071" spc="-5" dirty="0">
                <a:latin typeface="Arial"/>
                <a:cs typeface="Arial"/>
              </a:rPr>
              <a:t>monitor</a:t>
            </a:r>
            <a:r>
              <a:rPr sz="1071" dirty="0">
                <a:latin typeface="Arial"/>
                <a:cs typeface="Arial"/>
              </a:rPr>
              <a:t> </a:t>
            </a:r>
            <a:r>
              <a:rPr sz="1071" spc="-10" dirty="0">
                <a:latin typeface="Arial"/>
                <a:cs typeface="Arial"/>
              </a:rPr>
              <a:t>both</a:t>
            </a:r>
            <a:r>
              <a:rPr sz="1071" dirty="0">
                <a:latin typeface="Arial"/>
                <a:cs typeface="Arial"/>
              </a:rPr>
              <a:t> the </a:t>
            </a:r>
            <a:r>
              <a:rPr sz="1071" spc="-10" dirty="0">
                <a:latin typeface="Arial"/>
                <a:cs typeface="Arial"/>
              </a:rPr>
              <a:t>high</a:t>
            </a:r>
            <a:r>
              <a:rPr sz="1071" dirty="0">
                <a:latin typeface="Arial"/>
                <a:cs typeface="Arial"/>
              </a:rPr>
              <a:t> </a:t>
            </a:r>
            <a:r>
              <a:rPr sz="1071" spc="-10" dirty="0">
                <a:latin typeface="Arial"/>
                <a:cs typeface="Arial"/>
              </a:rPr>
              <a:t>and</a:t>
            </a:r>
            <a:r>
              <a:rPr sz="1071" dirty="0">
                <a:latin typeface="Arial"/>
                <a:cs typeface="Arial"/>
              </a:rPr>
              <a:t> </a:t>
            </a:r>
            <a:r>
              <a:rPr sz="1071" spc="-10" dirty="0">
                <a:latin typeface="Arial"/>
                <a:cs typeface="Arial"/>
              </a:rPr>
              <a:t>low</a:t>
            </a:r>
            <a:r>
              <a:rPr sz="1071" spc="-5" dirty="0">
                <a:latin typeface="Arial"/>
                <a:cs typeface="Arial"/>
              </a:rPr>
              <a:t> </a:t>
            </a:r>
            <a:r>
              <a:rPr sz="1071" spc="-10" dirty="0">
                <a:latin typeface="Arial"/>
                <a:cs typeface="Arial"/>
              </a:rPr>
              <a:t>side</a:t>
            </a:r>
            <a:r>
              <a:rPr sz="1071" dirty="0">
                <a:latin typeface="Arial"/>
                <a:cs typeface="Arial"/>
              </a:rPr>
              <a:t> </a:t>
            </a:r>
            <a:r>
              <a:rPr sz="1071" spc="-5" dirty="0">
                <a:latin typeface="Arial"/>
                <a:cs typeface="Arial"/>
              </a:rPr>
              <a:t>pressures.</a:t>
            </a:r>
            <a:endParaRPr sz="1071">
              <a:latin typeface="Arial"/>
              <a:cs typeface="Arial"/>
            </a:endParaRPr>
          </a:p>
          <a:p>
            <a:pPr marL="453925" lvl="2" indent="-441557" algn="just">
              <a:spcBef>
                <a:spcPts val="1144"/>
              </a:spcBef>
              <a:buFont typeface="Arial"/>
              <a:buAutoNum type="arabicPeriod" startAt="4"/>
              <a:tabLst>
                <a:tab pos="453925" algn="l"/>
              </a:tabLst>
            </a:pPr>
            <a:r>
              <a:rPr sz="1071" b="1" dirty="0">
                <a:latin typeface="Arial"/>
                <a:cs typeface="Arial"/>
              </a:rPr>
              <a:t>Attach</a:t>
            </a:r>
            <a:r>
              <a:rPr sz="1071" b="1" spc="-34" dirty="0">
                <a:latin typeface="Arial"/>
                <a:cs typeface="Arial"/>
              </a:rPr>
              <a:t> </a:t>
            </a:r>
            <a:r>
              <a:rPr sz="1071" b="1" dirty="0">
                <a:latin typeface="Arial"/>
                <a:cs typeface="Arial"/>
              </a:rPr>
              <a:t>the</a:t>
            </a:r>
            <a:r>
              <a:rPr sz="1071" b="1" spc="-29" dirty="0">
                <a:latin typeface="Arial"/>
                <a:cs typeface="Arial"/>
              </a:rPr>
              <a:t> </a:t>
            </a:r>
            <a:r>
              <a:rPr sz="1071" b="1" dirty="0">
                <a:latin typeface="Arial"/>
                <a:cs typeface="Arial"/>
              </a:rPr>
              <a:t>Charging</a:t>
            </a:r>
            <a:r>
              <a:rPr sz="1071" b="1" spc="-29" dirty="0">
                <a:latin typeface="Arial"/>
                <a:cs typeface="Arial"/>
              </a:rPr>
              <a:t> </a:t>
            </a:r>
            <a:r>
              <a:rPr sz="1071" b="1" dirty="0">
                <a:latin typeface="Arial"/>
                <a:cs typeface="Arial"/>
              </a:rPr>
              <a:t>Hose</a:t>
            </a:r>
            <a:r>
              <a:rPr sz="1071" b="1" spc="-29" dirty="0">
                <a:latin typeface="Arial"/>
                <a:cs typeface="Arial"/>
              </a:rPr>
              <a:t> </a:t>
            </a:r>
            <a:r>
              <a:rPr sz="1071" b="1" dirty="0">
                <a:latin typeface="Arial"/>
                <a:cs typeface="Arial"/>
              </a:rPr>
              <a:t>to</a:t>
            </a:r>
            <a:r>
              <a:rPr sz="1071" b="1" spc="-29" dirty="0">
                <a:latin typeface="Arial"/>
                <a:cs typeface="Arial"/>
              </a:rPr>
              <a:t> </a:t>
            </a:r>
            <a:r>
              <a:rPr sz="1071" b="1" dirty="0">
                <a:latin typeface="Arial"/>
                <a:cs typeface="Arial"/>
              </a:rPr>
              <a:t>Low</a:t>
            </a:r>
            <a:r>
              <a:rPr sz="1071" b="1" spc="-34" dirty="0">
                <a:latin typeface="Arial"/>
                <a:cs typeface="Arial"/>
              </a:rPr>
              <a:t> </a:t>
            </a:r>
            <a:r>
              <a:rPr sz="1071" b="1" dirty="0">
                <a:latin typeface="Arial"/>
                <a:cs typeface="Arial"/>
              </a:rPr>
              <a:t>Pressure</a:t>
            </a:r>
            <a:r>
              <a:rPr sz="1071" b="1" spc="-29" dirty="0">
                <a:latin typeface="Arial"/>
                <a:cs typeface="Arial"/>
              </a:rPr>
              <a:t> </a:t>
            </a:r>
            <a:r>
              <a:rPr sz="1071" b="1" spc="-19" dirty="0">
                <a:latin typeface="Arial"/>
                <a:cs typeface="Arial"/>
              </a:rPr>
              <a:t>Port</a:t>
            </a:r>
            <a:endParaRPr sz="1071">
              <a:latin typeface="Arial"/>
              <a:cs typeface="Arial"/>
            </a:endParaRPr>
          </a:p>
          <a:p>
            <a:pPr marL="12369" marR="4947" algn="just">
              <a:lnSpc>
                <a:spcPct val="143700"/>
              </a:lnSpc>
              <a:spcBef>
                <a:spcPts val="589"/>
              </a:spcBef>
            </a:pPr>
            <a:r>
              <a:rPr sz="1071" dirty="0">
                <a:latin typeface="Arial"/>
                <a:cs typeface="Arial"/>
              </a:rPr>
              <a:t>Find</a:t>
            </a:r>
            <a:r>
              <a:rPr sz="1071" spc="68" dirty="0">
                <a:latin typeface="Arial"/>
                <a:cs typeface="Arial"/>
              </a:rPr>
              <a:t> </a:t>
            </a:r>
            <a:r>
              <a:rPr sz="1071" dirty="0">
                <a:latin typeface="Arial"/>
                <a:cs typeface="Arial"/>
              </a:rPr>
              <a:t>the</a:t>
            </a:r>
            <a:r>
              <a:rPr sz="1071" spc="73" dirty="0">
                <a:latin typeface="Arial"/>
                <a:cs typeface="Arial"/>
              </a:rPr>
              <a:t> </a:t>
            </a:r>
            <a:r>
              <a:rPr sz="1071" spc="-10" dirty="0">
                <a:latin typeface="Arial"/>
                <a:cs typeface="Arial"/>
              </a:rPr>
              <a:t>low-</a:t>
            </a:r>
            <a:r>
              <a:rPr sz="1071" dirty="0">
                <a:latin typeface="Arial"/>
                <a:cs typeface="Arial"/>
              </a:rPr>
              <a:t>pressure</a:t>
            </a:r>
            <a:r>
              <a:rPr sz="1071" spc="73" dirty="0">
                <a:latin typeface="Arial"/>
                <a:cs typeface="Arial"/>
              </a:rPr>
              <a:t> </a:t>
            </a:r>
            <a:r>
              <a:rPr sz="1071" dirty="0">
                <a:latin typeface="Arial"/>
                <a:cs typeface="Arial"/>
              </a:rPr>
              <a:t>line</a:t>
            </a:r>
            <a:r>
              <a:rPr sz="1071" spc="73" dirty="0">
                <a:latin typeface="Arial"/>
                <a:cs typeface="Arial"/>
              </a:rPr>
              <a:t> </a:t>
            </a:r>
            <a:r>
              <a:rPr sz="1071" dirty="0">
                <a:latin typeface="Arial"/>
                <a:cs typeface="Arial"/>
              </a:rPr>
              <a:t>port,</a:t>
            </a:r>
            <a:r>
              <a:rPr sz="1071" spc="73" dirty="0">
                <a:latin typeface="Arial"/>
                <a:cs typeface="Arial"/>
              </a:rPr>
              <a:t> </a:t>
            </a:r>
            <a:r>
              <a:rPr sz="1071" dirty="0">
                <a:latin typeface="Arial"/>
                <a:cs typeface="Arial"/>
              </a:rPr>
              <a:t>which</a:t>
            </a:r>
            <a:r>
              <a:rPr sz="1071" spc="73" dirty="0">
                <a:latin typeface="Arial"/>
                <a:cs typeface="Arial"/>
              </a:rPr>
              <a:t> </a:t>
            </a:r>
            <a:r>
              <a:rPr sz="1071" dirty="0">
                <a:latin typeface="Arial"/>
                <a:cs typeface="Arial"/>
              </a:rPr>
              <a:t>will</a:t>
            </a:r>
            <a:r>
              <a:rPr sz="1071" spc="73" dirty="0">
                <a:latin typeface="Arial"/>
                <a:cs typeface="Arial"/>
              </a:rPr>
              <a:t> </a:t>
            </a:r>
            <a:r>
              <a:rPr sz="1071" dirty="0">
                <a:latin typeface="Arial"/>
                <a:cs typeface="Arial"/>
              </a:rPr>
              <a:t>have</a:t>
            </a:r>
            <a:r>
              <a:rPr sz="1071" spc="68" dirty="0">
                <a:latin typeface="Arial"/>
                <a:cs typeface="Arial"/>
              </a:rPr>
              <a:t> </a:t>
            </a:r>
            <a:r>
              <a:rPr sz="1071" dirty="0">
                <a:latin typeface="Arial"/>
                <a:cs typeface="Arial"/>
              </a:rPr>
              <a:t>thicker</a:t>
            </a:r>
            <a:r>
              <a:rPr sz="1071" spc="73" dirty="0">
                <a:latin typeface="Arial"/>
                <a:cs typeface="Arial"/>
              </a:rPr>
              <a:t> </a:t>
            </a:r>
            <a:r>
              <a:rPr sz="1071" dirty="0">
                <a:latin typeface="Arial"/>
                <a:cs typeface="Arial"/>
              </a:rPr>
              <a:t>tubing.</a:t>
            </a:r>
            <a:r>
              <a:rPr sz="1071" spc="73" dirty="0">
                <a:latin typeface="Arial"/>
                <a:cs typeface="Arial"/>
              </a:rPr>
              <a:t> </a:t>
            </a:r>
            <a:r>
              <a:rPr sz="1071" dirty="0">
                <a:latin typeface="Arial"/>
                <a:cs typeface="Arial"/>
              </a:rPr>
              <a:t>There</a:t>
            </a:r>
            <a:r>
              <a:rPr sz="1071" spc="73" dirty="0">
                <a:latin typeface="Arial"/>
                <a:cs typeface="Arial"/>
              </a:rPr>
              <a:t> </a:t>
            </a:r>
            <a:r>
              <a:rPr sz="1071" dirty="0">
                <a:latin typeface="Arial"/>
                <a:cs typeface="Arial"/>
              </a:rPr>
              <a:t>are</a:t>
            </a:r>
            <a:r>
              <a:rPr sz="1071" spc="73" dirty="0">
                <a:latin typeface="Arial"/>
                <a:cs typeface="Arial"/>
              </a:rPr>
              <a:t> </a:t>
            </a:r>
            <a:r>
              <a:rPr sz="1071" dirty="0">
                <a:latin typeface="Arial"/>
                <a:cs typeface="Arial"/>
              </a:rPr>
              <a:t>two</a:t>
            </a:r>
            <a:r>
              <a:rPr sz="1071" spc="73" dirty="0">
                <a:latin typeface="Arial"/>
                <a:cs typeface="Arial"/>
              </a:rPr>
              <a:t> </a:t>
            </a:r>
            <a:r>
              <a:rPr sz="1071" dirty="0">
                <a:latin typeface="Arial"/>
                <a:cs typeface="Arial"/>
              </a:rPr>
              <a:t>ports</a:t>
            </a:r>
            <a:r>
              <a:rPr sz="1071" spc="73" dirty="0">
                <a:latin typeface="Arial"/>
                <a:cs typeface="Arial"/>
              </a:rPr>
              <a:t> </a:t>
            </a:r>
            <a:r>
              <a:rPr sz="1071" dirty="0">
                <a:latin typeface="Arial"/>
                <a:cs typeface="Arial"/>
              </a:rPr>
              <a:t>on</a:t>
            </a:r>
            <a:r>
              <a:rPr sz="1071" spc="73" dirty="0">
                <a:latin typeface="Arial"/>
                <a:cs typeface="Arial"/>
              </a:rPr>
              <a:t> </a:t>
            </a:r>
            <a:r>
              <a:rPr sz="1071" dirty="0">
                <a:latin typeface="Arial"/>
                <a:cs typeface="Arial"/>
              </a:rPr>
              <a:t>your</a:t>
            </a:r>
            <a:r>
              <a:rPr sz="1071" spc="73" dirty="0">
                <a:latin typeface="Arial"/>
                <a:cs typeface="Arial"/>
              </a:rPr>
              <a:t> </a:t>
            </a:r>
            <a:r>
              <a:rPr sz="1071" spc="-24" dirty="0">
                <a:latin typeface="Arial"/>
                <a:cs typeface="Arial"/>
              </a:rPr>
              <a:t>air </a:t>
            </a:r>
            <a:r>
              <a:rPr sz="1071" dirty="0">
                <a:latin typeface="Arial"/>
                <a:cs typeface="Arial"/>
              </a:rPr>
              <a:t>conditioner.</a:t>
            </a:r>
            <a:r>
              <a:rPr sz="1071" spc="24" dirty="0">
                <a:latin typeface="Arial"/>
                <a:cs typeface="Arial"/>
              </a:rPr>
              <a:t> </a:t>
            </a:r>
            <a:r>
              <a:rPr sz="1071" dirty="0">
                <a:latin typeface="Arial"/>
                <a:cs typeface="Arial"/>
              </a:rPr>
              <a:t>You</a:t>
            </a:r>
            <a:r>
              <a:rPr sz="1071" spc="44" dirty="0">
                <a:latin typeface="Arial"/>
                <a:cs typeface="Arial"/>
              </a:rPr>
              <a:t> </a:t>
            </a:r>
            <a:r>
              <a:rPr sz="1071" dirty="0">
                <a:latin typeface="Arial"/>
                <a:cs typeface="Arial"/>
              </a:rPr>
              <a:t>will</a:t>
            </a:r>
            <a:r>
              <a:rPr sz="1071" spc="44" dirty="0">
                <a:latin typeface="Arial"/>
                <a:cs typeface="Arial"/>
              </a:rPr>
              <a:t> </a:t>
            </a:r>
            <a:r>
              <a:rPr sz="1071" dirty="0">
                <a:latin typeface="Arial"/>
                <a:cs typeface="Arial"/>
              </a:rPr>
              <a:t>add</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low-</a:t>
            </a:r>
            <a:r>
              <a:rPr sz="1071" dirty="0">
                <a:latin typeface="Arial"/>
                <a:cs typeface="Arial"/>
              </a:rPr>
              <a:t>pressure</a:t>
            </a:r>
            <a:r>
              <a:rPr sz="1071" spc="44" dirty="0">
                <a:latin typeface="Arial"/>
                <a:cs typeface="Arial"/>
              </a:rPr>
              <a:t> </a:t>
            </a:r>
            <a:r>
              <a:rPr sz="1071" dirty="0">
                <a:latin typeface="Arial"/>
                <a:cs typeface="Arial"/>
              </a:rPr>
              <a:t>line</a:t>
            </a:r>
            <a:r>
              <a:rPr sz="1071" spc="44" dirty="0">
                <a:latin typeface="Arial"/>
                <a:cs typeface="Arial"/>
              </a:rPr>
              <a:t> </a:t>
            </a:r>
            <a:r>
              <a:rPr sz="1071" dirty="0">
                <a:latin typeface="Arial"/>
                <a:cs typeface="Arial"/>
              </a:rPr>
              <a:t>port,</a:t>
            </a:r>
            <a:r>
              <a:rPr sz="1071" spc="44" dirty="0">
                <a:latin typeface="Arial"/>
                <a:cs typeface="Arial"/>
              </a:rPr>
              <a:t> </a:t>
            </a:r>
            <a:r>
              <a:rPr sz="1071" dirty="0">
                <a:latin typeface="Arial"/>
                <a:cs typeface="Arial"/>
              </a:rPr>
              <a:t>not</a:t>
            </a:r>
            <a:r>
              <a:rPr sz="1071" spc="2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high-</a:t>
            </a:r>
            <a:r>
              <a:rPr sz="1071" dirty="0">
                <a:latin typeface="Arial"/>
                <a:cs typeface="Arial"/>
              </a:rPr>
              <a:t>pressure</a:t>
            </a:r>
            <a:r>
              <a:rPr sz="1071" spc="44" dirty="0">
                <a:latin typeface="Arial"/>
                <a:cs typeface="Arial"/>
              </a:rPr>
              <a:t> </a:t>
            </a:r>
            <a:r>
              <a:rPr sz="1071" spc="-19" dirty="0">
                <a:latin typeface="Arial"/>
                <a:cs typeface="Arial"/>
              </a:rPr>
              <a:t>line </a:t>
            </a:r>
            <a:r>
              <a:rPr sz="1071" dirty="0">
                <a:latin typeface="Arial"/>
                <a:cs typeface="Arial"/>
              </a:rPr>
              <a:t>port.</a:t>
            </a:r>
            <a:r>
              <a:rPr sz="1071" spc="190" dirty="0">
                <a:latin typeface="Arial"/>
                <a:cs typeface="Arial"/>
              </a:rPr>
              <a:t> </a:t>
            </a:r>
            <a:r>
              <a:rPr sz="1071" dirty="0">
                <a:latin typeface="Arial"/>
                <a:cs typeface="Arial"/>
              </a:rPr>
              <a:t>The</a:t>
            </a:r>
            <a:r>
              <a:rPr sz="1071" spc="190" dirty="0">
                <a:latin typeface="Arial"/>
                <a:cs typeface="Arial"/>
              </a:rPr>
              <a:t> </a:t>
            </a:r>
            <a:r>
              <a:rPr sz="1071" spc="-10" dirty="0">
                <a:latin typeface="Arial"/>
                <a:cs typeface="Arial"/>
              </a:rPr>
              <a:t>low-</a:t>
            </a:r>
            <a:r>
              <a:rPr sz="1071" dirty="0">
                <a:latin typeface="Arial"/>
                <a:cs typeface="Arial"/>
              </a:rPr>
              <a:t>pressure</a:t>
            </a:r>
            <a:r>
              <a:rPr sz="1071" spc="185" dirty="0">
                <a:latin typeface="Arial"/>
                <a:cs typeface="Arial"/>
              </a:rPr>
              <a:t> </a:t>
            </a:r>
            <a:r>
              <a:rPr sz="1071" dirty="0">
                <a:latin typeface="Arial"/>
                <a:cs typeface="Arial"/>
              </a:rPr>
              <a:t>line</a:t>
            </a:r>
            <a:r>
              <a:rPr sz="1071" spc="190" dirty="0">
                <a:latin typeface="Arial"/>
                <a:cs typeface="Arial"/>
              </a:rPr>
              <a:t> </a:t>
            </a:r>
            <a:r>
              <a:rPr sz="1071" dirty="0">
                <a:latin typeface="Arial"/>
                <a:cs typeface="Arial"/>
              </a:rPr>
              <a:t>has</a:t>
            </a:r>
            <a:r>
              <a:rPr sz="1071" spc="190" dirty="0">
                <a:latin typeface="Arial"/>
                <a:cs typeface="Arial"/>
              </a:rPr>
              <a:t> </a:t>
            </a:r>
            <a:r>
              <a:rPr sz="1071" dirty="0">
                <a:latin typeface="Arial"/>
                <a:cs typeface="Arial"/>
              </a:rPr>
              <a:t>larger</a:t>
            </a:r>
            <a:r>
              <a:rPr sz="1071" spc="190" dirty="0">
                <a:latin typeface="Arial"/>
                <a:cs typeface="Arial"/>
              </a:rPr>
              <a:t> </a:t>
            </a:r>
            <a:r>
              <a:rPr sz="1071" dirty="0">
                <a:latin typeface="Arial"/>
                <a:cs typeface="Arial"/>
              </a:rPr>
              <a:t>tubing</a:t>
            </a:r>
            <a:r>
              <a:rPr sz="1071" spc="190" dirty="0">
                <a:latin typeface="Arial"/>
                <a:cs typeface="Arial"/>
              </a:rPr>
              <a:t> </a:t>
            </a:r>
            <a:r>
              <a:rPr sz="1071" dirty="0">
                <a:latin typeface="Arial"/>
                <a:cs typeface="Arial"/>
              </a:rPr>
              <a:t>than</a:t>
            </a:r>
            <a:r>
              <a:rPr sz="1071" spc="190" dirty="0">
                <a:latin typeface="Arial"/>
                <a:cs typeface="Arial"/>
              </a:rPr>
              <a:t> </a:t>
            </a:r>
            <a:r>
              <a:rPr sz="1071" dirty="0">
                <a:latin typeface="Arial"/>
                <a:cs typeface="Arial"/>
              </a:rPr>
              <a:t>the</a:t>
            </a:r>
            <a:r>
              <a:rPr sz="1071" spc="190" dirty="0">
                <a:latin typeface="Arial"/>
                <a:cs typeface="Arial"/>
              </a:rPr>
              <a:t> </a:t>
            </a:r>
            <a:r>
              <a:rPr sz="1071" spc="-10" dirty="0">
                <a:latin typeface="Arial"/>
                <a:cs typeface="Arial"/>
              </a:rPr>
              <a:t>high-</a:t>
            </a:r>
            <a:r>
              <a:rPr sz="1071" dirty="0">
                <a:latin typeface="Arial"/>
                <a:cs typeface="Arial"/>
              </a:rPr>
              <a:t>pressure</a:t>
            </a:r>
            <a:r>
              <a:rPr sz="1071" spc="199" dirty="0">
                <a:latin typeface="Arial"/>
                <a:cs typeface="Arial"/>
              </a:rPr>
              <a:t> </a:t>
            </a:r>
            <a:r>
              <a:rPr sz="1071" dirty="0">
                <a:latin typeface="Arial"/>
                <a:cs typeface="Arial"/>
              </a:rPr>
              <a:t>line,</a:t>
            </a:r>
            <a:r>
              <a:rPr sz="1071" spc="190" dirty="0">
                <a:latin typeface="Arial"/>
                <a:cs typeface="Arial"/>
              </a:rPr>
              <a:t> </a:t>
            </a:r>
            <a:r>
              <a:rPr sz="1071" dirty="0">
                <a:latin typeface="Arial"/>
                <a:cs typeface="Arial"/>
              </a:rPr>
              <a:t>making</a:t>
            </a:r>
            <a:r>
              <a:rPr sz="1071" spc="185" dirty="0">
                <a:latin typeface="Arial"/>
                <a:cs typeface="Arial"/>
              </a:rPr>
              <a:t> </a:t>
            </a:r>
            <a:r>
              <a:rPr sz="1071" dirty="0">
                <a:latin typeface="Arial"/>
                <a:cs typeface="Arial"/>
              </a:rPr>
              <a:t>it</a:t>
            </a:r>
            <a:r>
              <a:rPr sz="1071" spc="190" dirty="0">
                <a:latin typeface="Arial"/>
                <a:cs typeface="Arial"/>
              </a:rPr>
              <a:t> </a:t>
            </a:r>
            <a:r>
              <a:rPr sz="1071" dirty="0">
                <a:latin typeface="Arial"/>
                <a:cs typeface="Arial"/>
              </a:rPr>
              <a:t>easy</a:t>
            </a:r>
            <a:r>
              <a:rPr sz="1071" spc="190" dirty="0">
                <a:latin typeface="Arial"/>
                <a:cs typeface="Arial"/>
              </a:rPr>
              <a:t> </a:t>
            </a:r>
            <a:r>
              <a:rPr sz="1071" spc="-24" dirty="0">
                <a:latin typeface="Arial"/>
                <a:cs typeface="Arial"/>
              </a:rPr>
              <a:t>to</a:t>
            </a:r>
            <a:endParaRPr sz="1071">
              <a:latin typeface="Arial"/>
              <a:cs typeface="Arial"/>
            </a:endParaRPr>
          </a:p>
        </p:txBody>
      </p:sp>
      <p:sp>
        <p:nvSpPr>
          <p:cNvPr id="4" name="object 4"/>
          <p:cNvSpPr txBox="1"/>
          <p:nvPr/>
        </p:nvSpPr>
        <p:spPr>
          <a:xfrm>
            <a:off x="878122" y="888953"/>
            <a:ext cx="5812948" cy="1167537"/>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6184" algn="ctr">
              <a:lnSpc>
                <a:spcPct val="143700"/>
              </a:lnSpc>
            </a:pPr>
            <a:r>
              <a:rPr sz="1071" dirty="0">
                <a:latin typeface="Arial"/>
                <a:cs typeface="Arial"/>
              </a:rPr>
              <a:t>the</a:t>
            </a:r>
            <a:r>
              <a:rPr sz="1071" spc="-34" dirty="0">
                <a:latin typeface="Arial"/>
                <a:cs typeface="Arial"/>
              </a:rPr>
              <a:t> </a:t>
            </a:r>
            <a:r>
              <a:rPr sz="1071" dirty="0">
                <a:latin typeface="Arial"/>
                <a:cs typeface="Arial"/>
              </a:rPr>
              <a:t>air</a:t>
            </a:r>
            <a:r>
              <a:rPr sz="1071" spc="-3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55°F</a:t>
            </a:r>
            <a:r>
              <a:rPr sz="1071" spc="-34" dirty="0">
                <a:latin typeface="Arial"/>
                <a:cs typeface="Arial"/>
              </a:rPr>
              <a:t> </a:t>
            </a:r>
            <a:r>
              <a:rPr sz="1071" dirty="0">
                <a:latin typeface="Arial"/>
                <a:cs typeface="Arial"/>
              </a:rPr>
              <a:t>or</a:t>
            </a:r>
            <a:r>
              <a:rPr sz="1071" spc="-34" dirty="0">
                <a:latin typeface="Arial"/>
                <a:cs typeface="Arial"/>
              </a:rPr>
              <a:t> </a:t>
            </a:r>
            <a:r>
              <a:rPr sz="1071" dirty="0">
                <a:latin typeface="Arial"/>
                <a:cs typeface="Arial"/>
              </a:rPr>
              <a:t>below,</a:t>
            </a:r>
            <a:r>
              <a:rPr sz="1071" spc="-29" dirty="0">
                <a:latin typeface="Arial"/>
                <a:cs typeface="Arial"/>
              </a:rPr>
              <a:t> </a:t>
            </a:r>
            <a:r>
              <a:rPr sz="1071" dirty="0">
                <a:latin typeface="Arial"/>
                <a:cs typeface="Arial"/>
              </a:rPr>
              <a:t>do</a:t>
            </a:r>
            <a:r>
              <a:rPr sz="1071" spc="-34" dirty="0">
                <a:latin typeface="Arial"/>
                <a:cs typeface="Arial"/>
              </a:rPr>
              <a:t> </a:t>
            </a:r>
            <a:r>
              <a:rPr sz="1071" dirty="0">
                <a:latin typeface="Arial"/>
                <a:cs typeface="Arial"/>
              </a:rPr>
              <a:t>not</a:t>
            </a:r>
            <a:r>
              <a:rPr sz="1071" spc="-34" dirty="0">
                <a:latin typeface="Arial"/>
                <a:cs typeface="Arial"/>
              </a:rPr>
              <a:t> </a:t>
            </a:r>
            <a:r>
              <a:rPr sz="1071" dirty="0">
                <a:latin typeface="Arial"/>
                <a:cs typeface="Arial"/>
              </a:rPr>
              <a:t>charge</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vehicle.</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reference</a:t>
            </a:r>
            <a:r>
              <a:rPr sz="1071" spc="-34" dirty="0">
                <a:latin typeface="Arial"/>
                <a:cs typeface="Arial"/>
              </a:rPr>
              <a:t> </a:t>
            </a:r>
            <a:r>
              <a:rPr sz="1071" dirty="0">
                <a:latin typeface="Arial"/>
                <a:cs typeface="Arial"/>
              </a:rPr>
              <a:t>table</a:t>
            </a:r>
            <a:r>
              <a:rPr sz="1071" spc="-34" dirty="0">
                <a:latin typeface="Arial"/>
                <a:cs typeface="Arial"/>
              </a:rPr>
              <a:t> </a:t>
            </a:r>
            <a:r>
              <a:rPr sz="1071" dirty="0">
                <a:latin typeface="Arial"/>
                <a:cs typeface="Arial"/>
              </a:rPr>
              <a:t>like</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one</a:t>
            </a:r>
            <a:r>
              <a:rPr sz="1071" spc="-34" dirty="0">
                <a:latin typeface="Arial"/>
                <a:cs typeface="Arial"/>
              </a:rPr>
              <a:t> </a:t>
            </a:r>
            <a:r>
              <a:rPr sz="1071" dirty="0">
                <a:latin typeface="Arial"/>
                <a:cs typeface="Arial"/>
              </a:rPr>
              <a:t>below</a:t>
            </a:r>
            <a:r>
              <a:rPr sz="1071" spc="-29" dirty="0">
                <a:latin typeface="Arial"/>
                <a:cs typeface="Arial"/>
              </a:rPr>
              <a:t> </a:t>
            </a:r>
            <a:r>
              <a:rPr sz="1071" dirty="0">
                <a:latin typeface="Arial"/>
                <a:cs typeface="Arial"/>
              </a:rPr>
              <a:t>can</a:t>
            </a:r>
            <a:r>
              <a:rPr sz="1071" spc="-34" dirty="0">
                <a:latin typeface="Arial"/>
                <a:cs typeface="Arial"/>
              </a:rPr>
              <a:t> </a:t>
            </a:r>
            <a:r>
              <a:rPr sz="1071" spc="-24" dirty="0">
                <a:latin typeface="Arial"/>
                <a:cs typeface="Arial"/>
              </a:rPr>
              <a:t>be </a:t>
            </a:r>
            <a:r>
              <a:rPr sz="1071" spc="-10" dirty="0">
                <a:latin typeface="Arial"/>
                <a:cs typeface="Arial"/>
              </a:rPr>
              <a:t>used</a:t>
            </a:r>
            <a:r>
              <a:rPr sz="1071" spc="-49" dirty="0">
                <a:latin typeface="Arial"/>
                <a:cs typeface="Arial"/>
              </a:rPr>
              <a:t> </a:t>
            </a:r>
            <a:r>
              <a:rPr sz="1071" dirty="0">
                <a:latin typeface="Arial"/>
                <a:cs typeface="Arial"/>
              </a:rPr>
              <a:t>to</a:t>
            </a:r>
            <a:r>
              <a:rPr sz="1071" spc="-49" dirty="0">
                <a:latin typeface="Arial"/>
                <a:cs typeface="Arial"/>
              </a:rPr>
              <a:t> </a:t>
            </a:r>
            <a:r>
              <a:rPr sz="1071" spc="-10" dirty="0">
                <a:latin typeface="Arial"/>
                <a:cs typeface="Arial"/>
              </a:rPr>
              <a:t>determine</a:t>
            </a:r>
            <a:r>
              <a:rPr sz="1071" spc="-44" dirty="0">
                <a:latin typeface="Arial"/>
                <a:cs typeface="Arial"/>
              </a:rPr>
              <a:t> </a:t>
            </a:r>
            <a:r>
              <a:rPr sz="1071" dirty="0">
                <a:latin typeface="Arial"/>
                <a:cs typeface="Arial"/>
              </a:rPr>
              <a:t>what</a:t>
            </a:r>
            <a:r>
              <a:rPr sz="1071" spc="-44" dirty="0">
                <a:latin typeface="Arial"/>
                <a:cs typeface="Arial"/>
              </a:rPr>
              <a:t> </a:t>
            </a:r>
            <a:r>
              <a:rPr sz="1071" spc="-10" dirty="0">
                <a:latin typeface="Arial"/>
                <a:cs typeface="Arial"/>
              </a:rPr>
              <a:t>pressure</a:t>
            </a:r>
            <a:r>
              <a:rPr sz="1071" spc="-44" dirty="0">
                <a:latin typeface="Arial"/>
                <a:cs typeface="Arial"/>
              </a:rPr>
              <a:t> </a:t>
            </a:r>
            <a:r>
              <a:rPr sz="1071" dirty="0">
                <a:latin typeface="Arial"/>
                <a:cs typeface="Arial"/>
              </a:rPr>
              <a:t>to</a:t>
            </a:r>
            <a:r>
              <a:rPr sz="1071" spc="-54" dirty="0">
                <a:latin typeface="Arial"/>
                <a:cs typeface="Arial"/>
              </a:rPr>
              <a:t> </a:t>
            </a:r>
            <a:r>
              <a:rPr sz="1071" spc="-10" dirty="0">
                <a:latin typeface="Arial"/>
                <a:cs typeface="Arial"/>
              </a:rPr>
              <a:t>charge</a:t>
            </a:r>
            <a:r>
              <a:rPr sz="1071" spc="-4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system</a:t>
            </a:r>
            <a:r>
              <a:rPr sz="1071" spc="-54" dirty="0">
                <a:latin typeface="Arial"/>
                <a:cs typeface="Arial"/>
              </a:rPr>
              <a:t> </a:t>
            </a:r>
            <a:r>
              <a:rPr sz="1071" spc="-10" dirty="0">
                <a:latin typeface="Arial"/>
                <a:cs typeface="Arial"/>
              </a:rPr>
              <a:t>depending</a:t>
            </a:r>
            <a:r>
              <a:rPr sz="1071" spc="-49"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ambient</a:t>
            </a:r>
            <a:r>
              <a:rPr sz="1071" spc="-44" dirty="0">
                <a:latin typeface="Arial"/>
                <a:cs typeface="Arial"/>
              </a:rPr>
              <a:t> </a:t>
            </a:r>
            <a:r>
              <a:rPr sz="1071" dirty="0">
                <a:latin typeface="Arial"/>
                <a:cs typeface="Arial"/>
              </a:rPr>
              <a:t>air</a:t>
            </a:r>
            <a:r>
              <a:rPr sz="1071" spc="-49" dirty="0">
                <a:latin typeface="Arial"/>
                <a:cs typeface="Arial"/>
              </a:rPr>
              <a:t> </a:t>
            </a:r>
            <a:r>
              <a:rPr sz="1071" spc="-10" dirty="0">
                <a:latin typeface="Arial"/>
                <a:cs typeface="Arial"/>
              </a:rPr>
              <a:t>temperature.</a:t>
            </a:r>
            <a:endParaRPr sz="1071" dirty="0">
              <a:latin typeface="Arial"/>
              <a:cs typeface="Arial"/>
            </a:endParaRPr>
          </a:p>
          <a:p>
            <a:pPr algn="ctr">
              <a:spcBef>
                <a:spcPts val="1149"/>
              </a:spcBef>
            </a:pPr>
            <a:r>
              <a:rPr sz="1071" b="1" spc="-10" dirty="0">
                <a:latin typeface="Arial"/>
                <a:cs typeface="Arial"/>
              </a:rPr>
              <a:t>R-</a:t>
            </a:r>
            <a:r>
              <a:rPr sz="1071" b="1" dirty="0">
                <a:latin typeface="Arial"/>
                <a:cs typeface="Arial"/>
              </a:rPr>
              <a:t>134a</a:t>
            </a:r>
            <a:r>
              <a:rPr sz="1071" b="1" spc="-44" dirty="0">
                <a:latin typeface="Arial"/>
                <a:cs typeface="Arial"/>
              </a:rPr>
              <a:t> </a:t>
            </a:r>
            <a:r>
              <a:rPr sz="1071" b="1" dirty="0">
                <a:latin typeface="Arial"/>
                <a:cs typeface="Arial"/>
              </a:rPr>
              <a:t>Temperature</a:t>
            </a:r>
            <a:r>
              <a:rPr sz="1071" b="1" spc="-39" dirty="0">
                <a:latin typeface="Arial"/>
                <a:cs typeface="Arial"/>
              </a:rPr>
              <a:t> </a:t>
            </a:r>
            <a:r>
              <a:rPr sz="1071" b="1" dirty="0">
                <a:latin typeface="Arial"/>
                <a:cs typeface="Arial"/>
              </a:rPr>
              <a:t>Pressure</a:t>
            </a:r>
            <a:r>
              <a:rPr sz="1071" b="1" spc="-44" dirty="0">
                <a:latin typeface="Arial"/>
                <a:cs typeface="Arial"/>
              </a:rPr>
              <a:t> </a:t>
            </a:r>
            <a:r>
              <a:rPr sz="1071" b="1" spc="-19" dirty="0">
                <a:latin typeface="Arial"/>
                <a:cs typeface="Arial"/>
              </a:rPr>
              <a:t>Chart</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700" y="0"/>
                </a:moveTo>
                <a:lnTo>
                  <a:pt x="0" y="0"/>
                </a:lnTo>
                <a:lnTo>
                  <a:pt x="0" y="6096"/>
                </a:lnTo>
                <a:lnTo>
                  <a:pt x="5981700" y="6096"/>
                </a:lnTo>
                <a:lnTo>
                  <a:pt x="5981700"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600" y="0"/>
                </a:moveTo>
                <a:lnTo>
                  <a:pt x="0" y="0"/>
                </a:lnTo>
                <a:lnTo>
                  <a:pt x="0" y="7619"/>
                </a:lnTo>
                <a:lnTo>
                  <a:pt x="5943600" y="7619"/>
                </a:lnTo>
                <a:lnTo>
                  <a:pt x="5943600"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77</a:t>
            </a:r>
          </a:p>
        </p:txBody>
      </p:sp>
      <p:sp>
        <p:nvSpPr>
          <p:cNvPr id="9" name="object 3">
            <a:extLst>
              <a:ext uri="{FF2B5EF4-FFF2-40B4-BE49-F238E27FC236}">
                <a16:creationId xmlns:a16="http://schemas.microsoft.com/office/drawing/2014/main" id="{89CBF491-594C-689E-F65E-BB1669AE473A}"/>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389" y="6213292"/>
            <a:ext cx="5813566" cy="2992431"/>
          </a:xfrm>
          <a:prstGeom prst="rect">
            <a:avLst/>
          </a:prstGeom>
        </p:spPr>
        <p:txBody>
          <a:bodyPr vert="horz" wrap="square" lIns="0" tIns="11750" rIns="0" bIns="0" rtlCol="0">
            <a:spAutoFit/>
          </a:bodyPr>
          <a:lstStyle/>
          <a:p>
            <a:pPr marL="12369">
              <a:spcBef>
                <a:spcPts val="93"/>
              </a:spcBef>
            </a:pPr>
            <a:r>
              <a:rPr sz="1071" b="1" spc="-10" dirty="0">
                <a:latin typeface="Arial"/>
                <a:cs typeface="Arial"/>
              </a:rPr>
              <a:t>CAUTION:</a:t>
            </a:r>
            <a:endParaRPr sz="1071">
              <a:latin typeface="Arial"/>
              <a:cs typeface="Arial"/>
            </a:endParaRPr>
          </a:p>
          <a:p>
            <a:pPr marL="12369" marR="4947" algn="just">
              <a:lnSpc>
                <a:spcPct val="143800"/>
              </a:lnSpc>
              <a:spcBef>
                <a:spcPts val="584"/>
              </a:spcBef>
            </a:pPr>
            <a:r>
              <a:rPr sz="1071" dirty="0">
                <a:latin typeface="Arial"/>
                <a:cs typeface="Arial"/>
              </a:rPr>
              <a:t>Do</a:t>
            </a:r>
            <a:r>
              <a:rPr sz="1071" spc="102" dirty="0">
                <a:latin typeface="Arial"/>
                <a:cs typeface="Arial"/>
              </a:rPr>
              <a:t> </a:t>
            </a:r>
            <a:r>
              <a:rPr sz="1071" dirty="0">
                <a:latin typeface="Arial"/>
                <a:cs typeface="Arial"/>
              </a:rPr>
              <a:t>NOT</a:t>
            </a:r>
            <a:r>
              <a:rPr sz="1071" spc="102" dirty="0">
                <a:latin typeface="Arial"/>
                <a:cs typeface="Arial"/>
              </a:rPr>
              <a:t> </a:t>
            </a:r>
            <a:r>
              <a:rPr sz="1071" dirty="0">
                <a:latin typeface="Arial"/>
                <a:cs typeface="Arial"/>
              </a:rPr>
              <a:t>connect</a:t>
            </a:r>
            <a:r>
              <a:rPr sz="1071" spc="107" dirty="0">
                <a:latin typeface="Arial"/>
                <a:cs typeface="Arial"/>
              </a:rPr>
              <a:t> </a:t>
            </a:r>
            <a:r>
              <a:rPr sz="1071" dirty="0">
                <a:latin typeface="Arial"/>
                <a:cs typeface="Arial"/>
              </a:rPr>
              <a:t>a</a:t>
            </a:r>
            <a:r>
              <a:rPr sz="1071" spc="102" dirty="0">
                <a:latin typeface="Arial"/>
                <a:cs typeface="Arial"/>
              </a:rPr>
              <a:t> </a:t>
            </a:r>
            <a:r>
              <a:rPr sz="1071" dirty="0">
                <a:latin typeface="Arial"/>
                <a:cs typeface="Arial"/>
              </a:rPr>
              <a:t>can</a:t>
            </a:r>
            <a:r>
              <a:rPr sz="1071" spc="107" dirty="0">
                <a:latin typeface="Arial"/>
                <a:cs typeface="Arial"/>
              </a:rPr>
              <a:t> </a:t>
            </a:r>
            <a:r>
              <a:rPr sz="1071" dirty="0">
                <a:latin typeface="Arial"/>
                <a:cs typeface="Arial"/>
              </a:rPr>
              <a:t>of</a:t>
            </a:r>
            <a:r>
              <a:rPr sz="1071" spc="102" dirty="0">
                <a:latin typeface="Arial"/>
                <a:cs typeface="Arial"/>
              </a:rPr>
              <a:t> </a:t>
            </a:r>
            <a:r>
              <a:rPr sz="1071" dirty="0">
                <a:latin typeface="Arial"/>
                <a:cs typeface="Arial"/>
              </a:rPr>
              <a:t>refrigerant</a:t>
            </a:r>
            <a:r>
              <a:rPr sz="1071" spc="107"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HIGH</a:t>
            </a:r>
            <a:r>
              <a:rPr sz="1071" spc="102" dirty="0">
                <a:latin typeface="Arial"/>
                <a:cs typeface="Arial"/>
              </a:rPr>
              <a:t> </a:t>
            </a:r>
            <a:r>
              <a:rPr sz="1071" dirty="0">
                <a:latin typeface="Arial"/>
                <a:cs typeface="Arial"/>
              </a:rPr>
              <a:t>side</a:t>
            </a:r>
            <a:r>
              <a:rPr sz="1071" spc="107" dirty="0">
                <a:latin typeface="Arial"/>
                <a:cs typeface="Arial"/>
              </a:rPr>
              <a:t> </a:t>
            </a:r>
            <a:r>
              <a:rPr sz="1071" dirty="0">
                <a:latin typeface="Arial"/>
                <a:cs typeface="Arial"/>
              </a:rPr>
              <a:t>service</a:t>
            </a:r>
            <a:r>
              <a:rPr sz="1071" spc="102" dirty="0">
                <a:latin typeface="Arial"/>
                <a:cs typeface="Arial"/>
              </a:rPr>
              <a:t> </a:t>
            </a:r>
            <a:r>
              <a:rPr sz="1071" dirty="0">
                <a:latin typeface="Arial"/>
                <a:cs typeface="Arial"/>
              </a:rPr>
              <a:t>fitting.</a:t>
            </a:r>
            <a:r>
              <a:rPr sz="1071" spc="107" dirty="0">
                <a:latin typeface="Arial"/>
                <a:cs typeface="Arial"/>
              </a:rPr>
              <a:t> </a:t>
            </a:r>
            <a:r>
              <a:rPr sz="1071" dirty="0">
                <a:latin typeface="Arial"/>
                <a:cs typeface="Arial"/>
              </a:rPr>
              <a:t>The</a:t>
            </a:r>
            <a:r>
              <a:rPr sz="1071" spc="102" dirty="0">
                <a:latin typeface="Arial"/>
                <a:cs typeface="Arial"/>
              </a:rPr>
              <a:t> </a:t>
            </a:r>
            <a:r>
              <a:rPr sz="1071" dirty="0">
                <a:latin typeface="Arial"/>
                <a:cs typeface="Arial"/>
              </a:rPr>
              <a:t>operating</a:t>
            </a:r>
            <a:r>
              <a:rPr sz="1071" spc="107" dirty="0">
                <a:latin typeface="Arial"/>
                <a:cs typeface="Arial"/>
              </a:rPr>
              <a:t> </a:t>
            </a:r>
            <a:r>
              <a:rPr sz="1071" spc="-10" dirty="0">
                <a:latin typeface="Arial"/>
                <a:cs typeface="Arial"/>
              </a:rPr>
              <a:t>pressure </a:t>
            </a:r>
            <a:r>
              <a:rPr sz="1071" dirty="0">
                <a:latin typeface="Arial"/>
                <a:cs typeface="Arial"/>
              </a:rPr>
              <a:t>inside</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A/C</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when</a:t>
            </a:r>
            <a:r>
              <a:rPr sz="1071" spc="24"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running</a:t>
            </a:r>
            <a:r>
              <a:rPr sz="1071" spc="24" dirty="0">
                <a:latin typeface="Arial"/>
                <a:cs typeface="Arial"/>
              </a:rPr>
              <a:t> </a:t>
            </a:r>
            <a:r>
              <a:rPr sz="1071" dirty="0">
                <a:latin typeface="Arial"/>
                <a:cs typeface="Arial"/>
              </a:rPr>
              <a:t>may</a:t>
            </a:r>
            <a:r>
              <a:rPr sz="1071" spc="29" dirty="0">
                <a:latin typeface="Arial"/>
                <a:cs typeface="Arial"/>
              </a:rPr>
              <a:t> </a:t>
            </a:r>
            <a:r>
              <a:rPr sz="1071" dirty="0">
                <a:latin typeface="Arial"/>
                <a:cs typeface="Arial"/>
              </a:rPr>
              <a:t>exceed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burst</a:t>
            </a:r>
            <a:r>
              <a:rPr sz="1071" spc="24" dirty="0">
                <a:latin typeface="Arial"/>
                <a:cs typeface="Arial"/>
              </a:rPr>
              <a:t> </a:t>
            </a:r>
            <a:r>
              <a:rPr sz="1071" dirty="0">
                <a:latin typeface="Arial"/>
                <a:cs typeface="Arial"/>
              </a:rPr>
              <a:t>strength</a:t>
            </a:r>
            <a:r>
              <a:rPr sz="1071" spc="19" dirty="0">
                <a:latin typeface="Arial"/>
                <a:cs typeface="Arial"/>
              </a:rPr>
              <a:t> </a:t>
            </a:r>
            <a:r>
              <a:rPr sz="1071" dirty="0">
                <a:latin typeface="Arial"/>
                <a:cs typeface="Arial"/>
              </a:rPr>
              <a:t>of</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causing</a:t>
            </a:r>
            <a:r>
              <a:rPr sz="1071" spc="24" dirty="0">
                <a:latin typeface="Arial"/>
                <a:cs typeface="Arial"/>
              </a:rPr>
              <a:t> </a:t>
            </a:r>
            <a:r>
              <a:rPr sz="1071" spc="-24" dirty="0">
                <a:latin typeface="Arial"/>
                <a:cs typeface="Arial"/>
              </a:rPr>
              <a:t>the </a:t>
            </a:r>
            <a:r>
              <a:rPr sz="1071" dirty="0">
                <a:latin typeface="Arial"/>
                <a:cs typeface="Arial"/>
              </a:rPr>
              <a:t>can</a:t>
            </a:r>
            <a:r>
              <a:rPr sz="1071" spc="-3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explode!</a:t>
            </a:r>
            <a:r>
              <a:rPr sz="1071" spc="-29" dirty="0">
                <a:latin typeface="Arial"/>
                <a:cs typeface="Arial"/>
              </a:rPr>
              <a:t> </a:t>
            </a:r>
            <a:r>
              <a:rPr sz="1071" dirty="0">
                <a:latin typeface="Arial"/>
                <a:cs typeface="Arial"/>
              </a:rPr>
              <a:t>This</a:t>
            </a:r>
            <a:r>
              <a:rPr sz="1071" spc="-34" dirty="0">
                <a:latin typeface="Arial"/>
                <a:cs typeface="Arial"/>
              </a:rPr>
              <a:t> </a:t>
            </a:r>
            <a:r>
              <a:rPr sz="1071" dirty="0">
                <a:latin typeface="Arial"/>
                <a:cs typeface="Arial"/>
              </a:rPr>
              <a:t>should</a:t>
            </a:r>
            <a:r>
              <a:rPr sz="1071" spc="-29" dirty="0">
                <a:latin typeface="Arial"/>
                <a:cs typeface="Arial"/>
              </a:rPr>
              <a:t> </a:t>
            </a:r>
            <a:r>
              <a:rPr sz="1071" dirty="0">
                <a:latin typeface="Arial"/>
                <a:cs typeface="Arial"/>
              </a:rPr>
              <a:t>be</a:t>
            </a:r>
            <a:r>
              <a:rPr sz="1071" spc="-29" dirty="0">
                <a:latin typeface="Arial"/>
                <a:cs typeface="Arial"/>
              </a:rPr>
              <a:t> </a:t>
            </a:r>
            <a:r>
              <a:rPr sz="1071" spc="-10" dirty="0">
                <a:latin typeface="Arial"/>
                <a:cs typeface="Arial"/>
              </a:rPr>
              <a:t>impossible</a:t>
            </a:r>
            <a:r>
              <a:rPr sz="1071" spc="-3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do</a:t>
            </a:r>
            <a:r>
              <a:rPr sz="1071" spc="-39" dirty="0">
                <a:latin typeface="Arial"/>
                <a:cs typeface="Arial"/>
              </a:rPr>
              <a:t> </a:t>
            </a:r>
            <a:r>
              <a:rPr sz="1071" dirty="0">
                <a:latin typeface="Arial"/>
                <a:cs typeface="Arial"/>
              </a:rPr>
              <a:t>because</a:t>
            </a:r>
            <a:r>
              <a:rPr sz="1071" spc="-2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service</a:t>
            </a:r>
            <a:r>
              <a:rPr sz="1071" spc="-29" dirty="0">
                <a:latin typeface="Arial"/>
                <a:cs typeface="Arial"/>
              </a:rPr>
              <a:t> </a:t>
            </a:r>
            <a:r>
              <a:rPr sz="1071" dirty="0">
                <a:latin typeface="Arial"/>
                <a:cs typeface="Arial"/>
              </a:rPr>
              <a:t>hose</a:t>
            </a:r>
            <a:r>
              <a:rPr sz="1071" spc="-29" dirty="0">
                <a:latin typeface="Arial"/>
                <a:cs typeface="Arial"/>
              </a:rPr>
              <a:t> </a:t>
            </a:r>
            <a:r>
              <a:rPr sz="1071" dirty="0">
                <a:latin typeface="Arial"/>
                <a:cs typeface="Arial"/>
              </a:rPr>
              <a:t>for</a:t>
            </a:r>
            <a:r>
              <a:rPr sz="1071" spc="-34" dirty="0">
                <a:latin typeface="Arial"/>
                <a:cs typeface="Arial"/>
              </a:rPr>
              <a:t> </a:t>
            </a:r>
            <a:r>
              <a:rPr sz="1071" dirty="0">
                <a:latin typeface="Arial"/>
                <a:cs typeface="Arial"/>
              </a:rPr>
              <a:t>recharging</a:t>
            </a:r>
            <a:r>
              <a:rPr sz="1071" spc="-29" dirty="0">
                <a:latin typeface="Arial"/>
                <a:cs typeface="Arial"/>
              </a:rPr>
              <a:t> </a:t>
            </a:r>
            <a:r>
              <a:rPr sz="1071" dirty="0">
                <a:latin typeface="Arial"/>
                <a:cs typeface="Arial"/>
              </a:rPr>
              <a:t>the</a:t>
            </a:r>
            <a:r>
              <a:rPr sz="1071" spc="-29" dirty="0">
                <a:latin typeface="Arial"/>
                <a:cs typeface="Arial"/>
              </a:rPr>
              <a:t> </a:t>
            </a:r>
            <a:r>
              <a:rPr sz="1071" spc="-24" dirty="0">
                <a:latin typeface="Arial"/>
                <a:cs typeface="Arial"/>
              </a:rPr>
              <a:t>A/C </a:t>
            </a:r>
            <a:r>
              <a:rPr sz="1071" dirty="0">
                <a:latin typeface="Arial"/>
                <a:cs typeface="Arial"/>
              </a:rPr>
              <a:t>system</a:t>
            </a:r>
            <a:r>
              <a:rPr sz="1071" spc="-10" dirty="0">
                <a:latin typeface="Arial"/>
                <a:cs typeface="Arial"/>
              </a:rPr>
              <a:t> </a:t>
            </a:r>
            <a:r>
              <a:rPr sz="1071" dirty="0">
                <a:latin typeface="Arial"/>
                <a:cs typeface="Arial"/>
              </a:rPr>
              <a:t>will</a:t>
            </a:r>
            <a:r>
              <a:rPr sz="1071" spc="-15" dirty="0">
                <a:latin typeface="Arial"/>
                <a:cs typeface="Arial"/>
              </a:rPr>
              <a:t> </a:t>
            </a:r>
            <a:r>
              <a:rPr sz="1071" dirty="0">
                <a:latin typeface="Arial"/>
                <a:cs typeface="Arial"/>
              </a:rPr>
              <a:t>only</a:t>
            </a:r>
            <a:r>
              <a:rPr sz="1071" spc="-5" dirty="0">
                <a:latin typeface="Arial"/>
                <a:cs typeface="Arial"/>
              </a:rPr>
              <a:t> </a:t>
            </a:r>
            <a:r>
              <a:rPr sz="1071" dirty="0">
                <a:latin typeface="Arial"/>
                <a:cs typeface="Arial"/>
              </a:rPr>
              <a:t>fit</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smaller</a:t>
            </a:r>
            <a:r>
              <a:rPr sz="1071" spc="-10" dirty="0">
                <a:latin typeface="Arial"/>
                <a:cs typeface="Arial"/>
              </a:rPr>
              <a:t> Low-</a:t>
            </a:r>
            <a:r>
              <a:rPr sz="1071" dirty="0">
                <a:latin typeface="Arial"/>
                <a:cs typeface="Arial"/>
              </a:rPr>
              <a:t>pressure</a:t>
            </a:r>
            <a:r>
              <a:rPr sz="1071" spc="-5" dirty="0">
                <a:latin typeface="Arial"/>
                <a:cs typeface="Arial"/>
              </a:rPr>
              <a:t> </a:t>
            </a:r>
            <a:r>
              <a:rPr sz="1071" dirty="0">
                <a:latin typeface="Arial"/>
                <a:cs typeface="Arial"/>
              </a:rPr>
              <a:t>service</a:t>
            </a:r>
            <a:r>
              <a:rPr sz="1071" spc="-10" dirty="0">
                <a:latin typeface="Arial"/>
                <a:cs typeface="Arial"/>
              </a:rPr>
              <a:t> </a:t>
            </a:r>
            <a:r>
              <a:rPr sz="1071" dirty="0">
                <a:latin typeface="Arial"/>
                <a:cs typeface="Arial"/>
              </a:rPr>
              <a:t>fitting.</a:t>
            </a:r>
            <a:r>
              <a:rPr sz="1071" spc="-15" dirty="0">
                <a:latin typeface="Arial"/>
                <a:cs typeface="Arial"/>
              </a:rPr>
              <a:t> </a:t>
            </a:r>
            <a:r>
              <a:rPr sz="1071" dirty="0">
                <a:latin typeface="Arial"/>
                <a:cs typeface="Arial"/>
              </a:rPr>
              <a:t>Even</a:t>
            </a:r>
            <a:r>
              <a:rPr sz="1071" spc="-5" dirty="0">
                <a:latin typeface="Arial"/>
                <a:cs typeface="Arial"/>
              </a:rPr>
              <a:t> </a:t>
            </a:r>
            <a:r>
              <a:rPr sz="1071" dirty="0">
                <a:latin typeface="Arial"/>
                <a:cs typeface="Arial"/>
              </a:rPr>
              <a:t>so,</a:t>
            </a:r>
            <a:r>
              <a:rPr sz="1071" spc="-10" dirty="0">
                <a:latin typeface="Arial"/>
                <a:cs typeface="Arial"/>
              </a:rPr>
              <a:t> </a:t>
            </a:r>
            <a:r>
              <a:rPr sz="1071" dirty="0">
                <a:latin typeface="Arial"/>
                <a:cs typeface="Arial"/>
              </a:rPr>
              <a:t>you</a:t>
            </a:r>
            <a:r>
              <a:rPr sz="1071" spc="-10" dirty="0">
                <a:latin typeface="Arial"/>
                <a:cs typeface="Arial"/>
              </a:rPr>
              <a:t> </a:t>
            </a:r>
            <a:r>
              <a:rPr sz="1071" dirty="0">
                <a:latin typeface="Arial"/>
                <a:cs typeface="Arial"/>
              </a:rPr>
              <a:t>should</a:t>
            </a:r>
            <a:r>
              <a:rPr sz="1071" spc="-5" dirty="0">
                <a:latin typeface="Arial"/>
                <a:cs typeface="Arial"/>
              </a:rPr>
              <a:t> </a:t>
            </a:r>
            <a:r>
              <a:rPr sz="1071" dirty="0">
                <a:latin typeface="Arial"/>
                <a:cs typeface="Arial"/>
              </a:rPr>
              <a:t>be</a:t>
            </a:r>
            <a:r>
              <a:rPr sz="1071" spc="-10" dirty="0">
                <a:latin typeface="Arial"/>
                <a:cs typeface="Arial"/>
              </a:rPr>
              <a:t> </a:t>
            </a:r>
            <a:r>
              <a:rPr sz="1071" dirty="0">
                <a:latin typeface="Arial"/>
                <a:cs typeface="Arial"/>
              </a:rPr>
              <a:t>aware</a:t>
            </a:r>
            <a:r>
              <a:rPr sz="1071" spc="-10" dirty="0">
                <a:latin typeface="Arial"/>
                <a:cs typeface="Arial"/>
              </a:rPr>
              <a:t> </a:t>
            </a:r>
            <a:r>
              <a:rPr sz="1071" dirty="0">
                <a:latin typeface="Arial"/>
                <a:cs typeface="Arial"/>
              </a:rPr>
              <a:t>of</a:t>
            </a:r>
            <a:r>
              <a:rPr sz="1071" spc="-10" dirty="0">
                <a:latin typeface="Arial"/>
                <a:cs typeface="Arial"/>
              </a:rPr>
              <a:t> </a:t>
            </a:r>
            <a:r>
              <a:rPr sz="1071" spc="-24" dirty="0">
                <a:latin typeface="Arial"/>
                <a:cs typeface="Arial"/>
              </a:rPr>
              <a:t>the </a:t>
            </a:r>
            <a:r>
              <a:rPr sz="1071" spc="-10" dirty="0">
                <a:latin typeface="Arial"/>
                <a:cs typeface="Arial"/>
              </a:rPr>
              <a:t>danger.</a:t>
            </a:r>
            <a:endParaRPr sz="1071">
              <a:latin typeface="Arial"/>
              <a:cs typeface="Arial"/>
            </a:endParaRPr>
          </a:p>
          <a:p>
            <a:pPr marL="12369" marR="5566" algn="just">
              <a:lnSpc>
                <a:spcPct val="143700"/>
              </a:lnSpc>
              <a:spcBef>
                <a:spcPts val="5"/>
              </a:spcBef>
            </a:pPr>
            <a:r>
              <a:rPr sz="1071" dirty="0">
                <a:latin typeface="Arial"/>
                <a:cs typeface="Arial"/>
              </a:rPr>
              <a:t>Hold</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can</a:t>
            </a:r>
            <a:r>
              <a:rPr sz="1071" spc="-49" dirty="0">
                <a:latin typeface="Arial"/>
                <a:cs typeface="Arial"/>
              </a:rPr>
              <a:t> </a:t>
            </a:r>
            <a:r>
              <a:rPr sz="1071" spc="-10" dirty="0">
                <a:latin typeface="Arial"/>
                <a:cs typeface="Arial"/>
              </a:rPr>
              <a:t>UPRIGHT</a:t>
            </a:r>
            <a:r>
              <a:rPr sz="1071" spc="-44" dirty="0">
                <a:latin typeface="Arial"/>
                <a:cs typeface="Arial"/>
              </a:rPr>
              <a:t> </a:t>
            </a:r>
            <a:r>
              <a:rPr sz="1071" dirty="0">
                <a:latin typeface="Arial"/>
                <a:cs typeface="Arial"/>
              </a:rPr>
              <a:t>so</a:t>
            </a:r>
            <a:r>
              <a:rPr sz="1071" spc="-44" dirty="0">
                <a:latin typeface="Arial"/>
                <a:cs typeface="Arial"/>
              </a:rPr>
              <a:t> </a:t>
            </a:r>
            <a:r>
              <a:rPr sz="1071" dirty="0">
                <a:latin typeface="Arial"/>
                <a:cs typeface="Arial"/>
              </a:rPr>
              <a:t>no</a:t>
            </a:r>
            <a:r>
              <a:rPr sz="1071" spc="-44"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liquid</a:t>
            </a:r>
            <a:r>
              <a:rPr sz="1071" spc="-49" dirty="0">
                <a:latin typeface="Arial"/>
                <a:cs typeface="Arial"/>
              </a:rPr>
              <a:t> </a:t>
            </a:r>
            <a:r>
              <a:rPr sz="1071" dirty="0">
                <a:latin typeface="Arial"/>
                <a:cs typeface="Arial"/>
              </a:rPr>
              <a:t>enters</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service</a:t>
            </a:r>
            <a:r>
              <a:rPr sz="1071" spc="-44" dirty="0">
                <a:latin typeface="Arial"/>
                <a:cs typeface="Arial"/>
              </a:rPr>
              <a:t> </a:t>
            </a:r>
            <a:r>
              <a:rPr sz="1071" dirty="0">
                <a:latin typeface="Arial"/>
                <a:cs typeface="Arial"/>
              </a:rPr>
              <a:t>hose.</a:t>
            </a:r>
            <a:r>
              <a:rPr sz="1071" spc="-49" dirty="0">
                <a:latin typeface="Arial"/>
                <a:cs typeface="Arial"/>
              </a:rPr>
              <a:t> </a:t>
            </a:r>
            <a:r>
              <a:rPr sz="1071" dirty="0">
                <a:latin typeface="Arial"/>
                <a:cs typeface="Arial"/>
              </a:rPr>
              <a:t>You</a:t>
            </a:r>
            <a:r>
              <a:rPr sz="1071" spc="-44" dirty="0">
                <a:latin typeface="Arial"/>
                <a:cs typeface="Arial"/>
              </a:rPr>
              <a:t> </a:t>
            </a:r>
            <a:r>
              <a:rPr sz="1071" dirty="0">
                <a:latin typeface="Arial"/>
                <a:cs typeface="Arial"/>
              </a:rPr>
              <a:t>only</a:t>
            </a:r>
            <a:r>
              <a:rPr sz="1071" spc="-44" dirty="0">
                <a:latin typeface="Arial"/>
                <a:cs typeface="Arial"/>
              </a:rPr>
              <a:t> </a:t>
            </a:r>
            <a:r>
              <a:rPr sz="1071" dirty="0">
                <a:latin typeface="Arial"/>
                <a:cs typeface="Arial"/>
              </a:rPr>
              <a:t>want</a:t>
            </a:r>
            <a:r>
              <a:rPr sz="1071" spc="-49" dirty="0">
                <a:latin typeface="Arial"/>
                <a:cs typeface="Arial"/>
              </a:rPr>
              <a:t> </a:t>
            </a:r>
            <a:r>
              <a:rPr sz="1071" dirty="0">
                <a:latin typeface="Arial"/>
                <a:cs typeface="Arial"/>
              </a:rPr>
              <a:t>VAPOR</a:t>
            </a:r>
            <a:r>
              <a:rPr sz="1071" spc="-44" dirty="0">
                <a:latin typeface="Arial"/>
                <a:cs typeface="Arial"/>
              </a:rPr>
              <a:t> </a:t>
            </a:r>
            <a:r>
              <a:rPr sz="1071" spc="-24" dirty="0">
                <a:latin typeface="Arial"/>
                <a:cs typeface="Arial"/>
              </a:rPr>
              <a:t>to </a:t>
            </a:r>
            <a:r>
              <a:rPr sz="1071" dirty="0">
                <a:latin typeface="Arial"/>
                <a:cs typeface="Arial"/>
              </a:rPr>
              <a:t>be</a:t>
            </a:r>
            <a:r>
              <a:rPr sz="1071" spc="-54" dirty="0">
                <a:latin typeface="Arial"/>
                <a:cs typeface="Arial"/>
              </a:rPr>
              <a:t> </a:t>
            </a:r>
            <a:r>
              <a:rPr sz="1071" spc="-10" dirty="0">
                <a:latin typeface="Arial"/>
                <a:cs typeface="Arial"/>
              </a:rPr>
              <a:t>pulled</a:t>
            </a:r>
            <a:r>
              <a:rPr sz="1071" spc="-49" dirty="0">
                <a:latin typeface="Arial"/>
                <a:cs typeface="Arial"/>
              </a:rPr>
              <a:t> </a:t>
            </a:r>
            <a:r>
              <a:rPr sz="1071" spc="-10" dirty="0">
                <a:latin typeface="Arial"/>
                <a:cs typeface="Arial"/>
              </a:rPr>
              <a:t>into</a:t>
            </a:r>
            <a:r>
              <a:rPr sz="1071" spc="-49" dirty="0">
                <a:latin typeface="Arial"/>
                <a:cs typeface="Arial"/>
              </a:rPr>
              <a:t> </a:t>
            </a:r>
            <a:r>
              <a:rPr sz="1071" dirty="0">
                <a:latin typeface="Arial"/>
                <a:cs typeface="Arial"/>
              </a:rPr>
              <a:t>the</a:t>
            </a:r>
            <a:r>
              <a:rPr sz="1071" spc="-54" dirty="0">
                <a:latin typeface="Arial"/>
                <a:cs typeface="Arial"/>
              </a:rPr>
              <a:t> </a:t>
            </a:r>
            <a:r>
              <a:rPr sz="1071" spc="-10" dirty="0">
                <a:latin typeface="Arial"/>
                <a:cs typeface="Arial"/>
              </a:rPr>
              <a:t>A/C</a:t>
            </a:r>
            <a:r>
              <a:rPr sz="1071" spc="-49" dirty="0">
                <a:latin typeface="Arial"/>
                <a:cs typeface="Arial"/>
              </a:rPr>
              <a:t> </a:t>
            </a:r>
            <a:r>
              <a:rPr sz="1071" dirty="0">
                <a:latin typeface="Arial"/>
                <a:cs typeface="Arial"/>
              </a:rPr>
              <a:t>system</a:t>
            </a:r>
            <a:r>
              <a:rPr sz="1071" spc="-5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compressor</a:t>
            </a:r>
            <a:r>
              <a:rPr sz="1071" spc="-54" dirty="0">
                <a:latin typeface="Arial"/>
                <a:cs typeface="Arial"/>
              </a:rPr>
              <a:t> </a:t>
            </a:r>
            <a:r>
              <a:rPr sz="1071" dirty="0">
                <a:latin typeface="Arial"/>
                <a:cs typeface="Arial"/>
              </a:rPr>
              <a:t>may</a:t>
            </a:r>
            <a:r>
              <a:rPr sz="1071" spc="-49" dirty="0">
                <a:latin typeface="Arial"/>
                <a:cs typeface="Arial"/>
              </a:rPr>
              <a:t> </a:t>
            </a:r>
            <a:r>
              <a:rPr sz="1071" dirty="0">
                <a:latin typeface="Arial"/>
                <a:cs typeface="Arial"/>
              </a:rPr>
              <a:t>be</a:t>
            </a:r>
            <a:r>
              <a:rPr sz="1071" spc="-49" dirty="0">
                <a:latin typeface="Arial"/>
                <a:cs typeface="Arial"/>
              </a:rPr>
              <a:t> </a:t>
            </a:r>
            <a:r>
              <a:rPr sz="1071" spc="-10" dirty="0">
                <a:latin typeface="Arial"/>
                <a:cs typeface="Arial"/>
              </a:rPr>
              <a:t>damaged</a:t>
            </a:r>
            <a:r>
              <a:rPr sz="1071" spc="-49" dirty="0">
                <a:latin typeface="Arial"/>
                <a:cs typeface="Arial"/>
              </a:rPr>
              <a:t> </a:t>
            </a:r>
            <a:r>
              <a:rPr sz="1071" dirty="0">
                <a:latin typeface="Arial"/>
                <a:cs typeface="Arial"/>
              </a:rPr>
              <a:t>if</a:t>
            </a:r>
            <a:r>
              <a:rPr sz="1071" spc="-54" dirty="0">
                <a:latin typeface="Arial"/>
                <a:cs typeface="Arial"/>
              </a:rPr>
              <a:t> </a:t>
            </a:r>
            <a:r>
              <a:rPr sz="1071" dirty="0">
                <a:latin typeface="Arial"/>
                <a:cs typeface="Arial"/>
              </a:rPr>
              <a:t>it</a:t>
            </a:r>
            <a:r>
              <a:rPr sz="1071" spc="-49" dirty="0">
                <a:latin typeface="Arial"/>
                <a:cs typeface="Arial"/>
              </a:rPr>
              <a:t> </a:t>
            </a:r>
            <a:r>
              <a:rPr sz="1071" spc="-10" dirty="0">
                <a:latin typeface="Arial"/>
                <a:cs typeface="Arial"/>
              </a:rPr>
              <a:t>sucks</a:t>
            </a:r>
            <a:r>
              <a:rPr sz="1071" spc="-49" dirty="0">
                <a:latin typeface="Arial"/>
                <a:cs typeface="Arial"/>
              </a:rPr>
              <a:t> </a:t>
            </a:r>
            <a:r>
              <a:rPr sz="1071" dirty="0">
                <a:latin typeface="Arial"/>
                <a:cs typeface="Arial"/>
              </a:rPr>
              <a:t>in</a:t>
            </a:r>
            <a:r>
              <a:rPr sz="1071" spc="-49" dirty="0">
                <a:latin typeface="Arial"/>
                <a:cs typeface="Arial"/>
              </a:rPr>
              <a:t> </a:t>
            </a:r>
            <a:r>
              <a:rPr sz="1071" dirty="0">
                <a:latin typeface="Arial"/>
                <a:cs typeface="Arial"/>
              </a:rPr>
              <a:t>a</a:t>
            </a:r>
            <a:r>
              <a:rPr sz="1071" spc="-54" dirty="0">
                <a:latin typeface="Arial"/>
                <a:cs typeface="Arial"/>
              </a:rPr>
              <a:t> </a:t>
            </a:r>
            <a:r>
              <a:rPr sz="1071" dirty="0">
                <a:latin typeface="Arial"/>
                <a:cs typeface="Arial"/>
              </a:rPr>
              <a:t>big</a:t>
            </a:r>
            <a:r>
              <a:rPr sz="1071" spc="-49" dirty="0">
                <a:latin typeface="Arial"/>
                <a:cs typeface="Arial"/>
              </a:rPr>
              <a:t> </a:t>
            </a:r>
            <a:r>
              <a:rPr sz="1071" spc="-10" dirty="0">
                <a:latin typeface="Arial"/>
                <a:cs typeface="Arial"/>
              </a:rPr>
              <a:t>dose</a:t>
            </a:r>
            <a:r>
              <a:rPr sz="1071" spc="-49" dirty="0">
                <a:latin typeface="Arial"/>
                <a:cs typeface="Arial"/>
              </a:rPr>
              <a:t> </a:t>
            </a:r>
            <a:r>
              <a:rPr sz="1071" dirty="0">
                <a:latin typeface="Arial"/>
                <a:cs typeface="Arial"/>
              </a:rPr>
              <a:t>of</a:t>
            </a:r>
            <a:r>
              <a:rPr sz="1071" spc="-54" dirty="0">
                <a:latin typeface="Arial"/>
                <a:cs typeface="Arial"/>
              </a:rPr>
              <a:t> </a:t>
            </a:r>
            <a:r>
              <a:rPr sz="1071" spc="-10" dirty="0">
                <a:latin typeface="Arial"/>
                <a:cs typeface="Arial"/>
              </a:rPr>
              <a:t>liquid!).</a:t>
            </a:r>
            <a:endParaRPr sz="1071">
              <a:latin typeface="Arial"/>
              <a:cs typeface="Arial"/>
            </a:endParaRPr>
          </a:p>
          <a:p>
            <a:pPr marL="12369" algn="just">
              <a:spcBef>
                <a:spcPts val="1144"/>
              </a:spcBef>
            </a:pPr>
            <a:r>
              <a:rPr sz="1071" b="1" dirty="0">
                <a:latin typeface="Arial"/>
                <a:cs typeface="Arial"/>
              </a:rPr>
              <a:t>6.2.5.</a:t>
            </a:r>
            <a:r>
              <a:rPr sz="1071" b="1" spc="453" dirty="0">
                <a:latin typeface="Arial"/>
                <a:cs typeface="Arial"/>
              </a:rPr>
              <a:t> </a:t>
            </a:r>
            <a:r>
              <a:rPr sz="1071" b="1" dirty="0">
                <a:latin typeface="Arial"/>
                <a:cs typeface="Arial"/>
              </a:rPr>
              <a:t>Attach</a:t>
            </a:r>
            <a:r>
              <a:rPr sz="1071" b="1" spc="-19" dirty="0">
                <a:latin typeface="Arial"/>
                <a:cs typeface="Arial"/>
              </a:rPr>
              <a:t> </a:t>
            </a:r>
            <a:r>
              <a:rPr sz="1071" b="1" dirty="0">
                <a:latin typeface="Arial"/>
                <a:cs typeface="Arial"/>
              </a:rPr>
              <a:t>the</a:t>
            </a:r>
            <a:r>
              <a:rPr sz="1071" b="1" spc="-19" dirty="0">
                <a:latin typeface="Arial"/>
                <a:cs typeface="Arial"/>
              </a:rPr>
              <a:t> </a:t>
            </a:r>
            <a:r>
              <a:rPr sz="1071" b="1" dirty="0">
                <a:latin typeface="Arial"/>
                <a:cs typeface="Arial"/>
              </a:rPr>
              <a:t>Charging</a:t>
            </a:r>
            <a:r>
              <a:rPr sz="1071" b="1" spc="-19" dirty="0">
                <a:latin typeface="Arial"/>
                <a:cs typeface="Arial"/>
              </a:rPr>
              <a:t> </a:t>
            </a:r>
            <a:r>
              <a:rPr sz="1071" b="1" dirty="0">
                <a:latin typeface="Arial"/>
                <a:cs typeface="Arial"/>
              </a:rPr>
              <a:t>Hose</a:t>
            </a:r>
            <a:r>
              <a:rPr sz="1071" b="1" spc="-19" dirty="0">
                <a:latin typeface="Arial"/>
                <a:cs typeface="Arial"/>
              </a:rPr>
              <a:t> </a:t>
            </a:r>
            <a:r>
              <a:rPr sz="1071" b="1" dirty="0">
                <a:latin typeface="Arial"/>
                <a:cs typeface="Arial"/>
              </a:rPr>
              <a:t>to</a:t>
            </a:r>
            <a:r>
              <a:rPr sz="1071" b="1" spc="-19" dirty="0">
                <a:latin typeface="Arial"/>
                <a:cs typeface="Arial"/>
              </a:rPr>
              <a:t> </a:t>
            </a:r>
            <a:r>
              <a:rPr sz="1071" b="1" dirty="0">
                <a:latin typeface="Arial"/>
                <a:cs typeface="Arial"/>
              </a:rPr>
              <a:t>Refrigerant</a:t>
            </a:r>
            <a:r>
              <a:rPr sz="1071" b="1" spc="-19" dirty="0">
                <a:latin typeface="Arial"/>
                <a:cs typeface="Arial"/>
              </a:rPr>
              <a:t> </a:t>
            </a:r>
            <a:r>
              <a:rPr sz="1071" b="1" spc="-24" dirty="0">
                <a:latin typeface="Arial"/>
                <a:cs typeface="Arial"/>
              </a:rPr>
              <a:t>Can</a:t>
            </a:r>
            <a:endParaRPr sz="1071">
              <a:latin typeface="Arial"/>
              <a:cs typeface="Arial"/>
            </a:endParaRPr>
          </a:p>
          <a:p>
            <a:pPr marL="12369" marR="5566" algn="just">
              <a:lnSpc>
                <a:spcPct val="143900"/>
              </a:lnSpc>
              <a:spcBef>
                <a:spcPts val="579"/>
              </a:spcBef>
            </a:pPr>
            <a:r>
              <a:rPr sz="1071" dirty="0">
                <a:latin typeface="Arial"/>
                <a:cs typeface="Arial"/>
              </a:rPr>
              <a:t>Connect</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recharge</a:t>
            </a:r>
            <a:r>
              <a:rPr sz="1071" spc="10" dirty="0">
                <a:latin typeface="Arial"/>
                <a:cs typeface="Arial"/>
              </a:rPr>
              <a:t> </a:t>
            </a:r>
            <a:r>
              <a:rPr sz="1071" dirty="0">
                <a:latin typeface="Arial"/>
                <a:cs typeface="Arial"/>
              </a:rPr>
              <a:t>service</a:t>
            </a:r>
            <a:r>
              <a:rPr sz="1071" spc="15" dirty="0">
                <a:latin typeface="Arial"/>
                <a:cs typeface="Arial"/>
              </a:rPr>
              <a:t> </a:t>
            </a:r>
            <a:r>
              <a:rPr sz="1071" dirty="0">
                <a:latin typeface="Arial"/>
                <a:cs typeface="Arial"/>
              </a:rPr>
              <a:t>hose</a:t>
            </a:r>
            <a:r>
              <a:rPr sz="1071" spc="10"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valve</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Slowly</a:t>
            </a:r>
            <a:r>
              <a:rPr sz="1071" spc="19" dirty="0">
                <a:latin typeface="Arial"/>
                <a:cs typeface="Arial"/>
              </a:rPr>
              <a:t> </a:t>
            </a:r>
            <a:r>
              <a:rPr sz="1071" dirty="0">
                <a:latin typeface="Arial"/>
                <a:cs typeface="Arial"/>
              </a:rPr>
              <a:t>open</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valve</a:t>
            </a:r>
            <a:r>
              <a:rPr sz="1071" spc="15" dirty="0">
                <a:latin typeface="Arial"/>
                <a:cs typeface="Arial"/>
              </a:rPr>
              <a:t> </a:t>
            </a:r>
            <a:r>
              <a:rPr sz="1071" spc="-24" dirty="0">
                <a:latin typeface="Arial"/>
                <a:cs typeface="Arial"/>
              </a:rPr>
              <a:t>on </a:t>
            </a:r>
            <a:r>
              <a:rPr sz="1071" dirty="0">
                <a:latin typeface="Arial"/>
                <a:cs typeface="Arial"/>
              </a:rPr>
              <a:t>the</a:t>
            </a:r>
            <a:r>
              <a:rPr sz="1071" spc="63" dirty="0">
                <a:latin typeface="Arial"/>
                <a:cs typeface="Arial"/>
              </a:rPr>
              <a:t> </a:t>
            </a:r>
            <a:r>
              <a:rPr sz="1071" dirty="0">
                <a:latin typeface="Arial"/>
                <a:cs typeface="Arial"/>
              </a:rPr>
              <a:t>service</a:t>
            </a:r>
            <a:r>
              <a:rPr sz="1071" spc="63" dirty="0">
                <a:latin typeface="Arial"/>
                <a:cs typeface="Arial"/>
              </a:rPr>
              <a:t> </a:t>
            </a:r>
            <a:r>
              <a:rPr sz="1071" dirty="0">
                <a:latin typeface="Arial"/>
                <a:cs typeface="Arial"/>
              </a:rPr>
              <a:t>hose</a:t>
            </a:r>
            <a:r>
              <a:rPr sz="1071" spc="68" dirty="0">
                <a:latin typeface="Arial"/>
                <a:cs typeface="Arial"/>
              </a:rPr>
              <a:t> </a:t>
            </a:r>
            <a:r>
              <a:rPr sz="1071" dirty="0">
                <a:latin typeface="Arial"/>
                <a:cs typeface="Arial"/>
              </a:rPr>
              <a:t>so</a:t>
            </a:r>
            <a:r>
              <a:rPr sz="1071" spc="68" dirty="0">
                <a:latin typeface="Arial"/>
                <a:cs typeface="Arial"/>
              </a:rPr>
              <a:t> </a:t>
            </a:r>
            <a:r>
              <a:rPr sz="1071" dirty="0">
                <a:latin typeface="Arial"/>
                <a:cs typeface="Arial"/>
              </a:rPr>
              <a:t>refrigerant</a:t>
            </a:r>
            <a:r>
              <a:rPr sz="1071" spc="68" dirty="0">
                <a:latin typeface="Arial"/>
                <a:cs typeface="Arial"/>
              </a:rPr>
              <a:t> </a:t>
            </a:r>
            <a:r>
              <a:rPr sz="1071" dirty="0">
                <a:latin typeface="Arial"/>
                <a:cs typeface="Arial"/>
              </a:rPr>
              <a:t>vapour</a:t>
            </a:r>
            <a:r>
              <a:rPr sz="1071" spc="73" dirty="0">
                <a:latin typeface="Arial"/>
                <a:cs typeface="Arial"/>
              </a:rPr>
              <a:t> </a:t>
            </a:r>
            <a:r>
              <a:rPr sz="1071" dirty="0">
                <a:latin typeface="Arial"/>
                <a:cs typeface="Arial"/>
              </a:rPr>
              <a:t>will</a:t>
            </a:r>
            <a:r>
              <a:rPr sz="1071" spc="68" dirty="0">
                <a:latin typeface="Arial"/>
                <a:cs typeface="Arial"/>
              </a:rPr>
              <a:t> </a:t>
            </a:r>
            <a:r>
              <a:rPr sz="1071" dirty="0">
                <a:latin typeface="Arial"/>
                <a:cs typeface="Arial"/>
              </a:rPr>
              <a:t>release</a:t>
            </a:r>
            <a:r>
              <a:rPr sz="1071" spc="68" dirty="0">
                <a:latin typeface="Arial"/>
                <a:cs typeface="Arial"/>
              </a:rPr>
              <a:t> </a:t>
            </a:r>
            <a:r>
              <a:rPr sz="1071" dirty="0">
                <a:latin typeface="Arial"/>
                <a:cs typeface="Arial"/>
              </a:rPr>
              <a:t>a</a:t>
            </a:r>
            <a:r>
              <a:rPr sz="1071" spc="68" dirty="0">
                <a:latin typeface="Arial"/>
                <a:cs typeface="Arial"/>
              </a:rPr>
              <a:t> </a:t>
            </a:r>
            <a:r>
              <a:rPr sz="1071" dirty="0">
                <a:latin typeface="Arial"/>
                <a:cs typeface="Arial"/>
              </a:rPr>
              <a:t>small</a:t>
            </a:r>
            <a:r>
              <a:rPr sz="1071" spc="68" dirty="0">
                <a:latin typeface="Arial"/>
                <a:cs typeface="Arial"/>
              </a:rPr>
              <a:t> </a:t>
            </a:r>
            <a:r>
              <a:rPr sz="1071" dirty="0">
                <a:latin typeface="Arial"/>
                <a:cs typeface="Arial"/>
              </a:rPr>
              <a:t>amount</a:t>
            </a:r>
            <a:r>
              <a:rPr sz="1071" spc="68" dirty="0">
                <a:latin typeface="Arial"/>
                <a:cs typeface="Arial"/>
              </a:rPr>
              <a:t> </a:t>
            </a:r>
            <a:r>
              <a:rPr sz="1071" dirty="0">
                <a:latin typeface="Arial"/>
                <a:cs typeface="Arial"/>
              </a:rPr>
              <a:t>of</a:t>
            </a:r>
            <a:r>
              <a:rPr sz="1071" spc="73" dirty="0">
                <a:latin typeface="Arial"/>
                <a:cs typeface="Arial"/>
              </a:rPr>
              <a:t> </a:t>
            </a:r>
            <a:r>
              <a:rPr sz="1071" dirty="0">
                <a:latin typeface="Arial"/>
                <a:cs typeface="Arial"/>
              </a:rPr>
              <a:t>refrigerant</a:t>
            </a:r>
            <a:r>
              <a:rPr sz="1071" spc="68" dirty="0">
                <a:latin typeface="Arial"/>
                <a:cs typeface="Arial"/>
              </a:rPr>
              <a:t> </a:t>
            </a:r>
            <a:r>
              <a:rPr sz="1071" dirty="0">
                <a:latin typeface="Arial"/>
                <a:cs typeface="Arial"/>
              </a:rPr>
              <a:t>into</a:t>
            </a:r>
            <a:r>
              <a:rPr sz="1071" spc="63" dirty="0">
                <a:latin typeface="Arial"/>
                <a:cs typeface="Arial"/>
              </a:rPr>
              <a:t> </a:t>
            </a:r>
            <a:r>
              <a:rPr sz="1071" dirty="0">
                <a:latin typeface="Arial"/>
                <a:cs typeface="Arial"/>
              </a:rPr>
              <a:t>the</a:t>
            </a:r>
            <a:r>
              <a:rPr sz="1071" spc="68" dirty="0">
                <a:latin typeface="Arial"/>
                <a:cs typeface="Arial"/>
              </a:rPr>
              <a:t> </a:t>
            </a:r>
            <a:r>
              <a:rPr sz="1071" spc="-10" dirty="0">
                <a:latin typeface="Arial"/>
                <a:cs typeface="Arial"/>
              </a:rPr>
              <a:t>hose. </a:t>
            </a:r>
            <a:r>
              <a:rPr sz="1071" dirty="0">
                <a:latin typeface="Arial"/>
                <a:cs typeface="Arial"/>
              </a:rPr>
              <a:t>This</a:t>
            </a:r>
            <a:r>
              <a:rPr sz="1071" spc="-15" dirty="0">
                <a:latin typeface="Arial"/>
                <a:cs typeface="Arial"/>
              </a:rPr>
              <a:t> </a:t>
            </a:r>
            <a:r>
              <a:rPr sz="1071" dirty="0">
                <a:latin typeface="Arial"/>
                <a:cs typeface="Arial"/>
              </a:rPr>
              <a:t>will</a:t>
            </a:r>
            <a:r>
              <a:rPr sz="1071" spc="-15" dirty="0">
                <a:latin typeface="Arial"/>
                <a:cs typeface="Arial"/>
              </a:rPr>
              <a:t> </a:t>
            </a:r>
            <a:r>
              <a:rPr sz="1071" dirty="0">
                <a:latin typeface="Arial"/>
                <a:cs typeface="Arial"/>
              </a:rPr>
              <a:t>blow</a:t>
            </a:r>
            <a:r>
              <a:rPr sz="1071" spc="-10"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out</a:t>
            </a:r>
            <a:r>
              <a:rPr sz="1071" spc="-10"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hose</a:t>
            </a:r>
            <a:r>
              <a:rPr sz="1071" spc="-15" dirty="0">
                <a:latin typeface="Arial"/>
                <a:cs typeface="Arial"/>
              </a:rPr>
              <a:t> </a:t>
            </a:r>
            <a:r>
              <a:rPr sz="1071" dirty="0">
                <a:latin typeface="Arial"/>
                <a:cs typeface="Arial"/>
              </a:rPr>
              <a:t>(which</a:t>
            </a:r>
            <a:r>
              <a:rPr sz="1071" spc="-10" dirty="0">
                <a:latin typeface="Arial"/>
                <a:cs typeface="Arial"/>
              </a:rPr>
              <a:t> </a:t>
            </a:r>
            <a:r>
              <a:rPr sz="1071" dirty="0">
                <a:latin typeface="Arial"/>
                <a:cs typeface="Arial"/>
              </a:rPr>
              <a:t>you</a:t>
            </a:r>
            <a:r>
              <a:rPr sz="1071" spc="-15" dirty="0">
                <a:latin typeface="Arial"/>
                <a:cs typeface="Arial"/>
              </a:rPr>
              <a:t> </a:t>
            </a:r>
            <a:r>
              <a:rPr sz="1071" dirty="0">
                <a:latin typeface="Arial"/>
                <a:cs typeface="Arial"/>
              </a:rPr>
              <a:t>do</a:t>
            </a:r>
            <a:r>
              <a:rPr sz="1071" spc="-10" dirty="0">
                <a:latin typeface="Arial"/>
                <a:cs typeface="Arial"/>
              </a:rPr>
              <a:t> </a:t>
            </a:r>
            <a:r>
              <a:rPr sz="1071" dirty="0">
                <a:latin typeface="Arial"/>
                <a:cs typeface="Arial"/>
              </a:rPr>
              <a:t>not</a:t>
            </a:r>
            <a:r>
              <a:rPr sz="1071" spc="-15" dirty="0">
                <a:latin typeface="Arial"/>
                <a:cs typeface="Arial"/>
              </a:rPr>
              <a:t> </a:t>
            </a:r>
            <a:r>
              <a:rPr sz="1071" dirty="0">
                <a:latin typeface="Arial"/>
                <a:cs typeface="Arial"/>
              </a:rPr>
              <a:t>want</a:t>
            </a:r>
            <a:r>
              <a:rPr sz="1071" spc="-10" dirty="0">
                <a:latin typeface="Arial"/>
                <a:cs typeface="Arial"/>
              </a:rPr>
              <a:t> </a:t>
            </a:r>
            <a:r>
              <a:rPr sz="1071" dirty="0">
                <a:latin typeface="Arial"/>
                <a:cs typeface="Arial"/>
              </a:rPr>
              <a:t>in</a:t>
            </a:r>
            <a:r>
              <a:rPr sz="1071" spc="-15" dirty="0">
                <a:latin typeface="Arial"/>
                <a:cs typeface="Arial"/>
              </a:rPr>
              <a:t> </a:t>
            </a:r>
            <a:r>
              <a:rPr sz="1071" dirty="0">
                <a:latin typeface="Arial"/>
                <a:cs typeface="Arial"/>
              </a:rPr>
              <a:t>your</a:t>
            </a:r>
            <a:r>
              <a:rPr sz="1071" spc="-10" dirty="0">
                <a:latin typeface="Arial"/>
                <a:cs typeface="Arial"/>
              </a:rPr>
              <a:t> </a:t>
            </a:r>
            <a:r>
              <a:rPr sz="1071" dirty="0">
                <a:latin typeface="Arial"/>
                <a:cs typeface="Arial"/>
              </a:rPr>
              <a:t>A/C</a:t>
            </a:r>
            <a:r>
              <a:rPr sz="1071" spc="-15"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Close</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valve</a:t>
            </a:r>
            <a:r>
              <a:rPr sz="1071" spc="-10" dirty="0">
                <a:latin typeface="Arial"/>
                <a:cs typeface="Arial"/>
              </a:rPr>
              <a:t> </a:t>
            </a:r>
            <a:r>
              <a:rPr sz="1071" spc="-24" dirty="0">
                <a:latin typeface="Arial"/>
                <a:cs typeface="Arial"/>
              </a:rPr>
              <a:t>so</a:t>
            </a:r>
            <a:endParaRPr sz="1071">
              <a:latin typeface="Arial"/>
              <a:cs typeface="Arial"/>
            </a:endParaRPr>
          </a:p>
        </p:txBody>
      </p:sp>
      <p:pic>
        <p:nvPicPr>
          <p:cNvPr id="3" name="object 3"/>
          <p:cNvPicPr/>
          <p:nvPr/>
        </p:nvPicPr>
        <p:blipFill>
          <a:blip r:embed="rId2" cstate="print"/>
          <a:stretch>
            <a:fillRect/>
          </a:stretch>
        </p:blipFill>
        <p:spPr>
          <a:xfrm>
            <a:off x="1809026" y="3680405"/>
            <a:ext cx="3968412" cy="2401241"/>
          </a:xfrm>
          <a:prstGeom prst="rect">
            <a:avLst/>
          </a:prstGeom>
        </p:spPr>
      </p:pic>
      <p:sp>
        <p:nvSpPr>
          <p:cNvPr id="4" name="object 4"/>
          <p:cNvSpPr txBox="1"/>
          <p:nvPr/>
        </p:nvSpPr>
        <p:spPr>
          <a:xfrm>
            <a:off x="878126" y="888953"/>
            <a:ext cx="5814185" cy="2650457"/>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6184" algn="just">
              <a:lnSpc>
                <a:spcPct val="143700"/>
              </a:lnSpc>
            </a:pPr>
            <a:r>
              <a:rPr sz="1071" dirty="0">
                <a:latin typeface="Arial"/>
                <a:cs typeface="Arial"/>
              </a:rPr>
              <a:t>distinguish</a:t>
            </a:r>
            <a:r>
              <a:rPr sz="1071" spc="34" dirty="0">
                <a:latin typeface="Arial"/>
                <a:cs typeface="Arial"/>
              </a:rPr>
              <a:t> </a:t>
            </a:r>
            <a:r>
              <a:rPr sz="1071" dirty="0">
                <a:latin typeface="Arial"/>
                <a:cs typeface="Arial"/>
              </a:rPr>
              <a:t>between</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two.</a:t>
            </a:r>
            <a:r>
              <a:rPr sz="1071" spc="39" dirty="0">
                <a:latin typeface="Arial"/>
                <a:cs typeface="Arial"/>
              </a:rPr>
              <a:t> </a:t>
            </a:r>
            <a:r>
              <a:rPr sz="1071" dirty="0">
                <a:latin typeface="Arial"/>
                <a:cs typeface="Arial"/>
              </a:rPr>
              <a:t>Consult</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service</a:t>
            </a:r>
            <a:r>
              <a:rPr sz="1071" spc="44" dirty="0">
                <a:latin typeface="Arial"/>
                <a:cs typeface="Arial"/>
              </a:rPr>
              <a:t> </a:t>
            </a:r>
            <a:r>
              <a:rPr sz="1071" dirty="0">
                <a:latin typeface="Arial"/>
                <a:cs typeface="Arial"/>
              </a:rPr>
              <a:t>manual</a:t>
            </a:r>
            <a:r>
              <a:rPr sz="1071" spc="3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verify</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exact</a:t>
            </a:r>
            <a:r>
              <a:rPr sz="1071" spc="39" dirty="0">
                <a:latin typeface="Arial"/>
                <a:cs typeface="Arial"/>
              </a:rPr>
              <a:t> </a:t>
            </a:r>
            <a:r>
              <a:rPr sz="1071" dirty="0">
                <a:latin typeface="Arial"/>
                <a:cs typeface="Arial"/>
              </a:rPr>
              <a:t>location</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39" dirty="0">
                <a:latin typeface="Arial"/>
                <a:cs typeface="Arial"/>
              </a:rPr>
              <a:t> </a:t>
            </a:r>
            <a:r>
              <a:rPr sz="1071" spc="-19" dirty="0">
                <a:latin typeface="Arial"/>
                <a:cs typeface="Arial"/>
              </a:rPr>
              <a:t>low- </a:t>
            </a:r>
            <a:r>
              <a:rPr sz="1071" dirty="0">
                <a:latin typeface="Arial"/>
                <a:cs typeface="Arial"/>
              </a:rPr>
              <a:t>side</a:t>
            </a:r>
            <a:r>
              <a:rPr sz="1071" spc="-34" dirty="0">
                <a:latin typeface="Arial"/>
                <a:cs typeface="Arial"/>
              </a:rPr>
              <a:t> </a:t>
            </a:r>
            <a:r>
              <a:rPr sz="1071" dirty="0">
                <a:latin typeface="Arial"/>
                <a:cs typeface="Arial"/>
              </a:rPr>
              <a:t>service</a:t>
            </a:r>
            <a:r>
              <a:rPr sz="1071" spc="-34" dirty="0">
                <a:latin typeface="Arial"/>
                <a:cs typeface="Arial"/>
              </a:rPr>
              <a:t> </a:t>
            </a:r>
            <a:r>
              <a:rPr sz="1071" spc="-10" dirty="0">
                <a:latin typeface="Arial"/>
                <a:cs typeface="Arial"/>
              </a:rPr>
              <a:t>port.</a:t>
            </a:r>
            <a:endParaRPr sz="1071" dirty="0">
              <a:latin typeface="Arial"/>
              <a:cs typeface="Arial"/>
            </a:endParaRPr>
          </a:p>
          <a:p>
            <a:pPr marL="12369" marR="4947" indent="-618" algn="just">
              <a:lnSpc>
                <a:spcPct val="143800"/>
              </a:lnSpc>
              <a:spcBef>
                <a:spcPts val="584"/>
              </a:spcBef>
            </a:pPr>
            <a:r>
              <a:rPr sz="1071" dirty="0">
                <a:latin typeface="Arial"/>
                <a:cs typeface="Arial"/>
              </a:rPr>
              <a:t>The</a:t>
            </a:r>
            <a:r>
              <a:rPr sz="1071" spc="-15" dirty="0">
                <a:latin typeface="Arial"/>
                <a:cs typeface="Arial"/>
              </a:rPr>
              <a:t> </a:t>
            </a:r>
            <a:r>
              <a:rPr sz="1071" dirty="0">
                <a:latin typeface="Arial"/>
                <a:cs typeface="Arial"/>
              </a:rPr>
              <a:t>low</a:t>
            </a:r>
            <a:r>
              <a:rPr sz="1071" spc="-10" dirty="0">
                <a:latin typeface="Arial"/>
                <a:cs typeface="Arial"/>
              </a:rPr>
              <a:t> </a:t>
            </a:r>
            <a:r>
              <a:rPr sz="1071" dirty="0">
                <a:latin typeface="Arial"/>
                <a:cs typeface="Arial"/>
              </a:rPr>
              <a:t>side</a:t>
            </a:r>
            <a:r>
              <a:rPr sz="1071" spc="-15" dirty="0">
                <a:latin typeface="Arial"/>
                <a:cs typeface="Arial"/>
              </a:rPr>
              <a:t> </a:t>
            </a:r>
            <a:r>
              <a:rPr sz="1071" dirty="0">
                <a:latin typeface="Arial"/>
                <a:cs typeface="Arial"/>
              </a:rPr>
              <a:t>port</a:t>
            </a:r>
            <a:r>
              <a:rPr sz="1071" spc="-10"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typically</a:t>
            </a:r>
            <a:r>
              <a:rPr sz="1071" spc="-5" dirty="0">
                <a:latin typeface="Arial"/>
                <a:cs typeface="Arial"/>
              </a:rPr>
              <a:t> </a:t>
            </a:r>
            <a:r>
              <a:rPr sz="1071" dirty="0">
                <a:latin typeface="Arial"/>
                <a:cs typeface="Arial"/>
              </a:rPr>
              <a:t>found</a:t>
            </a:r>
            <a:r>
              <a:rPr sz="1071" spc="-19" dirty="0">
                <a:latin typeface="Arial"/>
                <a:cs typeface="Arial"/>
              </a:rPr>
              <a:t> </a:t>
            </a:r>
            <a:r>
              <a:rPr sz="1071" dirty="0">
                <a:latin typeface="Arial"/>
                <a:cs typeface="Arial"/>
              </a:rPr>
              <a:t>on</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line</a:t>
            </a:r>
            <a:r>
              <a:rPr sz="1071" spc="-15" dirty="0">
                <a:latin typeface="Arial"/>
                <a:cs typeface="Arial"/>
              </a:rPr>
              <a:t> </a:t>
            </a:r>
            <a:r>
              <a:rPr sz="1071" dirty="0">
                <a:latin typeface="Arial"/>
                <a:cs typeface="Arial"/>
              </a:rPr>
              <a:t>connecting</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accumulator and</a:t>
            </a:r>
            <a:r>
              <a:rPr sz="1071" spc="-15" dirty="0">
                <a:latin typeface="Arial"/>
                <a:cs typeface="Arial"/>
              </a:rPr>
              <a:t> </a:t>
            </a:r>
            <a:r>
              <a:rPr sz="1071" dirty="0">
                <a:latin typeface="Arial"/>
                <a:cs typeface="Arial"/>
              </a:rPr>
              <a:t>compressor.</a:t>
            </a:r>
            <a:r>
              <a:rPr sz="1071" spc="-10" dirty="0">
                <a:latin typeface="Arial"/>
                <a:cs typeface="Arial"/>
              </a:rPr>
              <a:t> </a:t>
            </a:r>
            <a:r>
              <a:rPr sz="1071" spc="-24" dirty="0">
                <a:latin typeface="Arial"/>
                <a:cs typeface="Arial"/>
              </a:rPr>
              <a:t>The </a:t>
            </a:r>
            <a:r>
              <a:rPr sz="1071" dirty="0">
                <a:latin typeface="Arial"/>
                <a:cs typeface="Arial"/>
              </a:rPr>
              <a:t>high</a:t>
            </a:r>
            <a:r>
              <a:rPr sz="1071" spc="-73" dirty="0">
                <a:latin typeface="Arial"/>
                <a:cs typeface="Arial"/>
              </a:rPr>
              <a:t> </a:t>
            </a:r>
            <a:r>
              <a:rPr sz="1071" dirty="0">
                <a:latin typeface="Arial"/>
                <a:cs typeface="Arial"/>
              </a:rPr>
              <a:t>side</a:t>
            </a:r>
            <a:r>
              <a:rPr sz="1071" spc="-73" dirty="0">
                <a:latin typeface="Arial"/>
                <a:cs typeface="Arial"/>
              </a:rPr>
              <a:t> </a:t>
            </a:r>
            <a:r>
              <a:rPr sz="1071" dirty="0">
                <a:latin typeface="Arial"/>
                <a:cs typeface="Arial"/>
              </a:rPr>
              <a:t>fitting</a:t>
            </a:r>
            <a:r>
              <a:rPr sz="1071" spc="-34" dirty="0">
                <a:latin typeface="Arial"/>
                <a:cs typeface="Arial"/>
              </a:rPr>
              <a:t> </a:t>
            </a:r>
            <a:r>
              <a:rPr sz="1071" dirty="0">
                <a:latin typeface="Arial"/>
                <a:cs typeface="Arial"/>
              </a:rPr>
              <a:t>is</a:t>
            </a:r>
            <a:r>
              <a:rPr sz="1071" spc="-39" dirty="0">
                <a:latin typeface="Arial"/>
                <a:cs typeface="Arial"/>
              </a:rPr>
              <a:t> </a:t>
            </a:r>
            <a:r>
              <a:rPr sz="1071" dirty="0">
                <a:latin typeface="Arial"/>
                <a:cs typeface="Arial"/>
              </a:rPr>
              <a:t>located</a:t>
            </a:r>
            <a:r>
              <a:rPr sz="1071" spc="-39" dirty="0">
                <a:latin typeface="Arial"/>
                <a:cs typeface="Arial"/>
              </a:rPr>
              <a:t> </a:t>
            </a:r>
            <a:r>
              <a:rPr sz="1071" dirty="0">
                <a:latin typeface="Arial"/>
                <a:cs typeface="Arial"/>
              </a:rPr>
              <a:t>between</a:t>
            </a:r>
            <a:r>
              <a:rPr sz="1071" spc="-39" dirty="0">
                <a:latin typeface="Arial"/>
                <a:cs typeface="Arial"/>
              </a:rPr>
              <a:t> </a:t>
            </a:r>
            <a:r>
              <a:rPr sz="1071" spc="-19" dirty="0">
                <a:latin typeface="Arial"/>
                <a:cs typeface="Arial"/>
              </a:rPr>
              <a:t>the</a:t>
            </a:r>
            <a:r>
              <a:rPr sz="1071" spc="-54" dirty="0">
                <a:latin typeface="Arial"/>
                <a:cs typeface="Arial"/>
              </a:rPr>
              <a:t> </a:t>
            </a:r>
            <a:r>
              <a:rPr sz="1071" dirty="0">
                <a:latin typeface="Arial"/>
                <a:cs typeface="Arial"/>
              </a:rPr>
              <a:t>AC</a:t>
            </a:r>
            <a:r>
              <a:rPr sz="1071" spc="-34" dirty="0">
                <a:latin typeface="Arial"/>
                <a:cs typeface="Arial"/>
              </a:rPr>
              <a:t> </a:t>
            </a:r>
            <a:r>
              <a:rPr sz="1071" spc="-10" dirty="0">
                <a:latin typeface="Arial"/>
                <a:cs typeface="Arial"/>
              </a:rPr>
              <a:t>compressor</a:t>
            </a:r>
            <a:r>
              <a:rPr sz="1071" spc="-63"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condenser</a:t>
            </a:r>
            <a:r>
              <a:rPr sz="1071" spc="-5"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larger</a:t>
            </a:r>
            <a:r>
              <a:rPr sz="1071" spc="-39"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the</a:t>
            </a:r>
            <a:r>
              <a:rPr sz="1071" spc="-34" dirty="0">
                <a:latin typeface="Arial"/>
                <a:cs typeface="Arial"/>
              </a:rPr>
              <a:t> </a:t>
            </a:r>
            <a:r>
              <a:rPr sz="1071" spc="-24" dirty="0">
                <a:latin typeface="Arial"/>
                <a:cs typeface="Arial"/>
              </a:rPr>
              <a:t>two </a:t>
            </a:r>
            <a:r>
              <a:rPr sz="1071" dirty="0">
                <a:latin typeface="Arial"/>
                <a:cs typeface="Arial"/>
              </a:rPr>
              <a:t>fittings.</a:t>
            </a:r>
            <a:r>
              <a:rPr sz="1071" spc="-19" dirty="0">
                <a:latin typeface="Arial"/>
                <a:cs typeface="Arial"/>
              </a:rPr>
              <a:t> </a:t>
            </a:r>
            <a:r>
              <a:rPr sz="1071" dirty="0">
                <a:latin typeface="Arial"/>
                <a:cs typeface="Arial"/>
              </a:rPr>
              <a:t>Sometimes</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ports</a:t>
            </a:r>
            <a:r>
              <a:rPr sz="1071" spc="-19"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labelled</a:t>
            </a:r>
            <a:r>
              <a:rPr sz="1071" spc="-24" dirty="0">
                <a:latin typeface="Arial"/>
                <a:cs typeface="Arial"/>
              </a:rPr>
              <a:t> </a:t>
            </a:r>
            <a:r>
              <a:rPr sz="1071" dirty="0">
                <a:latin typeface="Arial"/>
                <a:cs typeface="Arial"/>
              </a:rPr>
              <a:t>with</a:t>
            </a:r>
            <a:r>
              <a:rPr sz="1071" spc="-19" dirty="0">
                <a:latin typeface="Arial"/>
                <a:cs typeface="Arial"/>
              </a:rPr>
              <a:t> </a:t>
            </a:r>
            <a:r>
              <a:rPr sz="1071" dirty="0">
                <a:latin typeface="Arial"/>
                <a:cs typeface="Arial"/>
              </a:rPr>
              <a:t>“H”</a:t>
            </a:r>
            <a:r>
              <a:rPr sz="1071" spc="-29"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high</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“L”</a:t>
            </a:r>
            <a:r>
              <a:rPr sz="1071" spc="-24"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Most</a:t>
            </a:r>
            <a:r>
              <a:rPr sz="1071" spc="-19" dirty="0">
                <a:latin typeface="Arial"/>
                <a:cs typeface="Arial"/>
              </a:rPr>
              <a:t> </a:t>
            </a:r>
            <a:r>
              <a:rPr sz="1071" dirty="0">
                <a:latin typeface="Arial"/>
                <a:cs typeface="Arial"/>
              </a:rPr>
              <a:t>kits</a:t>
            </a:r>
            <a:r>
              <a:rPr sz="1071" spc="-24" dirty="0">
                <a:latin typeface="Arial"/>
                <a:cs typeface="Arial"/>
              </a:rPr>
              <a:t> </a:t>
            </a:r>
            <a:r>
              <a:rPr sz="1071" dirty="0">
                <a:latin typeface="Arial"/>
                <a:cs typeface="Arial"/>
              </a:rPr>
              <a:t>have</a:t>
            </a:r>
            <a:r>
              <a:rPr sz="1071" spc="-19" dirty="0">
                <a:latin typeface="Arial"/>
                <a:cs typeface="Arial"/>
              </a:rPr>
              <a:t> </a:t>
            </a:r>
            <a:r>
              <a:rPr sz="1071" dirty="0">
                <a:latin typeface="Arial"/>
                <a:cs typeface="Arial"/>
              </a:rPr>
              <a:t>a</a:t>
            </a:r>
            <a:r>
              <a:rPr sz="1071" spc="-19" dirty="0">
                <a:latin typeface="Arial"/>
                <a:cs typeface="Arial"/>
              </a:rPr>
              <a:t> </a:t>
            </a:r>
            <a:r>
              <a:rPr sz="1071" spc="-10" dirty="0">
                <a:latin typeface="Arial"/>
                <a:cs typeface="Arial"/>
              </a:rPr>
              <a:t>hook- </a:t>
            </a:r>
            <a:r>
              <a:rPr sz="1071" dirty="0">
                <a:latin typeface="Arial"/>
                <a:cs typeface="Arial"/>
              </a:rPr>
              <a:t>up</a:t>
            </a:r>
            <a:r>
              <a:rPr sz="1071" spc="-15" dirty="0">
                <a:latin typeface="Arial"/>
                <a:cs typeface="Arial"/>
              </a:rPr>
              <a:t> </a:t>
            </a:r>
            <a:r>
              <a:rPr sz="1071" dirty="0">
                <a:latin typeface="Arial"/>
                <a:cs typeface="Arial"/>
              </a:rPr>
              <a:t>that</a:t>
            </a:r>
            <a:r>
              <a:rPr sz="1071" spc="-15" dirty="0">
                <a:latin typeface="Arial"/>
                <a:cs typeface="Arial"/>
              </a:rPr>
              <a:t> </a:t>
            </a:r>
            <a:r>
              <a:rPr sz="1071" dirty="0">
                <a:latin typeface="Arial"/>
                <a:cs typeface="Arial"/>
              </a:rPr>
              <a:t>only</a:t>
            </a:r>
            <a:r>
              <a:rPr sz="1071" spc="-19" dirty="0">
                <a:latin typeface="Arial"/>
                <a:cs typeface="Arial"/>
              </a:rPr>
              <a:t> </a:t>
            </a:r>
            <a:r>
              <a:rPr sz="1071" dirty="0">
                <a:latin typeface="Arial"/>
                <a:cs typeface="Arial"/>
              </a:rPr>
              <a:t>fits</a:t>
            </a:r>
            <a:r>
              <a:rPr sz="1071" spc="-15" dirty="0">
                <a:latin typeface="Arial"/>
                <a:cs typeface="Arial"/>
              </a:rPr>
              <a:t> </a:t>
            </a:r>
            <a:r>
              <a:rPr sz="1071" dirty="0">
                <a:latin typeface="Arial"/>
                <a:cs typeface="Arial"/>
              </a:rPr>
              <a:t>onto</a:t>
            </a:r>
            <a:r>
              <a:rPr sz="1071" spc="-15"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low-</a:t>
            </a:r>
            <a:r>
              <a:rPr sz="1071" dirty="0">
                <a:latin typeface="Arial"/>
                <a:cs typeface="Arial"/>
              </a:rPr>
              <a:t>pressure</a:t>
            </a:r>
            <a:r>
              <a:rPr sz="1071" spc="-15" dirty="0">
                <a:latin typeface="Arial"/>
                <a:cs typeface="Arial"/>
              </a:rPr>
              <a:t> </a:t>
            </a:r>
            <a:r>
              <a:rPr sz="1071" dirty="0">
                <a:latin typeface="Arial"/>
                <a:cs typeface="Arial"/>
              </a:rPr>
              <a:t>port,</a:t>
            </a:r>
            <a:r>
              <a:rPr sz="1071" spc="-15" dirty="0">
                <a:latin typeface="Arial"/>
                <a:cs typeface="Arial"/>
              </a:rPr>
              <a:t> </a:t>
            </a:r>
            <a:r>
              <a:rPr sz="1071" dirty="0">
                <a:latin typeface="Arial"/>
                <a:cs typeface="Arial"/>
              </a:rPr>
              <a:t>making</a:t>
            </a:r>
            <a:r>
              <a:rPr sz="1071" spc="-15" dirty="0">
                <a:latin typeface="Arial"/>
                <a:cs typeface="Arial"/>
              </a:rPr>
              <a:t> </a:t>
            </a:r>
            <a:r>
              <a:rPr sz="1071" dirty="0">
                <a:latin typeface="Arial"/>
                <a:cs typeface="Arial"/>
              </a:rPr>
              <a:t>it</a:t>
            </a:r>
            <a:r>
              <a:rPr sz="1071" spc="-10" dirty="0">
                <a:latin typeface="Arial"/>
                <a:cs typeface="Arial"/>
              </a:rPr>
              <a:t> </a:t>
            </a:r>
            <a:r>
              <a:rPr sz="1071" dirty="0">
                <a:latin typeface="Arial"/>
                <a:cs typeface="Arial"/>
              </a:rPr>
              <a:t>easier</a:t>
            </a:r>
            <a:r>
              <a:rPr sz="1071" spc="-15"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choose</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right</a:t>
            </a:r>
            <a:r>
              <a:rPr sz="1071" spc="-15" dirty="0">
                <a:latin typeface="Arial"/>
                <a:cs typeface="Arial"/>
              </a:rPr>
              <a:t> </a:t>
            </a:r>
            <a:r>
              <a:rPr sz="1071" spc="-10" dirty="0">
                <a:latin typeface="Arial"/>
                <a:cs typeface="Arial"/>
              </a:rPr>
              <a:t>port.</a:t>
            </a:r>
            <a:endParaRPr sz="1071" dirty="0">
              <a:latin typeface="Arial"/>
              <a:cs typeface="Arial"/>
            </a:endParaRPr>
          </a:p>
          <a:p>
            <a:pPr marL="12369" marR="6803" algn="just">
              <a:lnSpc>
                <a:spcPct val="143900"/>
              </a:lnSpc>
              <a:spcBef>
                <a:spcPts val="579"/>
              </a:spcBef>
            </a:pPr>
            <a:r>
              <a:rPr sz="1071" dirty="0">
                <a:latin typeface="Arial"/>
                <a:cs typeface="Arial"/>
              </a:rPr>
              <a:t>Attach</a:t>
            </a:r>
            <a:r>
              <a:rPr sz="1071" spc="229" dirty="0">
                <a:latin typeface="Arial"/>
                <a:cs typeface="Arial"/>
              </a:rPr>
              <a:t> </a:t>
            </a:r>
            <a:r>
              <a:rPr sz="1071" dirty="0">
                <a:latin typeface="Arial"/>
                <a:cs typeface="Arial"/>
              </a:rPr>
              <a:t>the</a:t>
            </a:r>
            <a:r>
              <a:rPr sz="1071" spc="234" dirty="0">
                <a:latin typeface="Arial"/>
                <a:cs typeface="Arial"/>
              </a:rPr>
              <a:t> </a:t>
            </a:r>
            <a:r>
              <a:rPr sz="1071" dirty="0">
                <a:latin typeface="Arial"/>
                <a:cs typeface="Arial"/>
              </a:rPr>
              <a:t>charging</a:t>
            </a:r>
            <a:r>
              <a:rPr sz="1071" spc="234" dirty="0">
                <a:latin typeface="Arial"/>
                <a:cs typeface="Arial"/>
              </a:rPr>
              <a:t> </a:t>
            </a:r>
            <a:r>
              <a:rPr sz="1071" dirty="0">
                <a:latin typeface="Arial"/>
                <a:cs typeface="Arial"/>
              </a:rPr>
              <a:t>hose</a:t>
            </a:r>
            <a:r>
              <a:rPr sz="1071" spc="234" dirty="0">
                <a:latin typeface="Arial"/>
                <a:cs typeface="Arial"/>
              </a:rPr>
              <a:t> </a:t>
            </a:r>
            <a:r>
              <a:rPr sz="1071" dirty="0">
                <a:latin typeface="Arial"/>
                <a:cs typeface="Arial"/>
              </a:rPr>
              <a:t>to</a:t>
            </a:r>
            <a:r>
              <a:rPr sz="1071" spc="234" dirty="0">
                <a:latin typeface="Arial"/>
                <a:cs typeface="Arial"/>
              </a:rPr>
              <a:t> </a:t>
            </a:r>
            <a:r>
              <a:rPr sz="1071" dirty="0">
                <a:latin typeface="Arial"/>
                <a:cs typeface="Arial"/>
              </a:rPr>
              <a:t>the</a:t>
            </a:r>
            <a:r>
              <a:rPr sz="1071" spc="234" dirty="0">
                <a:latin typeface="Arial"/>
                <a:cs typeface="Arial"/>
              </a:rPr>
              <a:t> </a:t>
            </a:r>
            <a:r>
              <a:rPr sz="1071" spc="-10" dirty="0">
                <a:latin typeface="Arial"/>
                <a:cs typeface="Arial"/>
              </a:rPr>
              <a:t>low-</a:t>
            </a:r>
            <a:r>
              <a:rPr sz="1071" dirty="0">
                <a:latin typeface="Arial"/>
                <a:cs typeface="Arial"/>
              </a:rPr>
              <a:t>side</a:t>
            </a:r>
            <a:r>
              <a:rPr sz="1071" spc="234" dirty="0">
                <a:latin typeface="Arial"/>
                <a:cs typeface="Arial"/>
              </a:rPr>
              <a:t> </a:t>
            </a:r>
            <a:r>
              <a:rPr sz="1071" dirty="0">
                <a:latin typeface="Arial"/>
                <a:cs typeface="Arial"/>
              </a:rPr>
              <a:t>service</a:t>
            </a:r>
            <a:r>
              <a:rPr sz="1071" spc="234" dirty="0">
                <a:latin typeface="Arial"/>
                <a:cs typeface="Arial"/>
              </a:rPr>
              <a:t> </a:t>
            </a:r>
            <a:r>
              <a:rPr sz="1071" dirty="0">
                <a:latin typeface="Arial"/>
                <a:cs typeface="Arial"/>
              </a:rPr>
              <a:t>port</a:t>
            </a:r>
            <a:r>
              <a:rPr sz="1071" spc="234" dirty="0">
                <a:latin typeface="Arial"/>
                <a:cs typeface="Arial"/>
              </a:rPr>
              <a:t> </a:t>
            </a:r>
            <a:r>
              <a:rPr sz="1071" dirty="0">
                <a:latin typeface="Arial"/>
                <a:cs typeface="Arial"/>
              </a:rPr>
              <a:t>and</a:t>
            </a:r>
            <a:r>
              <a:rPr sz="1071" spc="234" dirty="0">
                <a:latin typeface="Arial"/>
                <a:cs typeface="Arial"/>
              </a:rPr>
              <a:t> </a:t>
            </a:r>
            <a:r>
              <a:rPr sz="1071" dirty="0">
                <a:latin typeface="Arial"/>
                <a:cs typeface="Arial"/>
              </a:rPr>
              <a:t>ensure</a:t>
            </a:r>
            <a:r>
              <a:rPr sz="1071" spc="234" dirty="0">
                <a:latin typeface="Arial"/>
                <a:cs typeface="Arial"/>
              </a:rPr>
              <a:t> </a:t>
            </a:r>
            <a:r>
              <a:rPr sz="1071" dirty="0">
                <a:latin typeface="Arial"/>
                <a:cs typeface="Arial"/>
              </a:rPr>
              <a:t>that</a:t>
            </a:r>
            <a:r>
              <a:rPr sz="1071" spc="234" dirty="0">
                <a:latin typeface="Arial"/>
                <a:cs typeface="Arial"/>
              </a:rPr>
              <a:t> </a:t>
            </a:r>
            <a:r>
              <a:rPr sz="1071" dirty="0">
                <a:latin typeface="Arial"/>
                <a:cs typeface="Arial"/>
              </a:rPr>
              <a:t>you</a:t>
            </a:r>
            <a:r>
              <a:rPr sz="1071" spc="234" dirty="0">
                <a:latin typeface="Arial"/>
                <a:cs typeface="Arial"/>
              </a:rPr>
              <a:t> </a:t>
            </a:r>
            <a:r>
              <a:rPr sz="1071" dirty="0">
                <a:latin typeface="Arial"/>
                <a:cs typeface="Arial"/>
              </a:rPr>
              <a:t>have</a:t>
            </a:r>
            <a:r>
              <a:rPr sz="1071" spc="234" dirty="0">
                <a:latin typeface="Arial"/>
                <a:cs typeface="Arial"/>
              </a:rPr>
              <a:t> </a:t>
            </a:r>
            <a:r>
              <a:rPr sz="1071" dirty="0">
                <a:latin typeface="Arial"/>
                <a:cs typeface="Arial"/>
              </a:rPr>
              <a:t>a</a:t>
            </a:r>
            <a:r>
              <a:rPr sz="1071" spc="234" dirty="0">
                <a:latin typeface="Arial"/>
                <a:cs typeface="Arial"/>
              </a:rPr>
              <a:t> </a:t>
            </a:r>
            <a:r>
              <a:rPr sz="1071" spc="-10" dirty="0">
                <a:latin typeface="Arial"/>
                <a:cs typeface="Arial"/>
              </a:rPr>
              <a:t>secure </a:t>
            </a:r>
            <a:r>
              <a:rPr sz="1071" dirty="0">
                <a:latin typeface="Arial"/>
                <a:cs typeface="Arial"/>
              </a:rPr>
              <a:t>connection.</a:t>
            </a:r>
            <a:r>
              <a:rPr sz="1071" spc="111" dirty="0">
                <a:latin typeface="Arial"/>
                <a:cs typeface="Arial"/>
              </a:rPr>
              <a:t> </a:t>
            </a:r>
            <a:r>
              <a:rPr sz="1071" dirty="0">
                <a:latin typeface="Arial"/>
                <a:cs typeface="Arial"/>
              </a:rPr>
              <a:t>If</a:t>
            </a:r>
            <a:r>
              <a:rPr sz="1071" spc="127" dirty="0">
                <a:latin typeface="Arial"/>
                <a:cs typeface="Arial"/>
              </a:rPr>
              <a:t> </a:t>
            </a:r>
            <a:r>
              <a:rPr sz="1071" dirty="0">
                <a:latin typeface="Arial"/>
                <a:cs typeface="Arial"/>
              </a:rPr>
              <a:t>the</a:t>
            </a:r>
            <a:r>
              <a:rPr sz="1071" spc="127" dirty="0">
                <a:latin typeface="Arial"/>
                <a:cs typeface="Arial"/>
              </a:rPr>
              <a:t> </a:t>
            </a:r>
            <a:r>
              <a:rPr sz="1071" dirty="0">
                <a:latin typeface="Arial"/>
                <a:cs typeface="Arial"/>
              </a:rPr>
              <a:t>hose</a:t>
            </a:r>
            <a:r>
              <a:rPr sz="1071" spc="127" dirty="0">
                <a:latin typeface="Arial"/>
                <a:cs typeface="Arial"/>
              </a:rPr>
              <a:t> </a:t>
            </a:r>
            <a:r>
              <a:rPr sz="1071" dirty="0">
                <a:latin typeface="Arial"/>
                <a:cs typeface="Arial"/>
              </a:rPr>
              <a:t>does</a:t>
            </a:r>
            <a:r>
              <a:rPr sz="1071" spc="122" dirty="0">
                <a:latin typeface="Arial"/>
                <a:cs typeface="Arial"/>
              </a:rPr>
              <a:t> </a:t>
            </a:r>
            <a:r>
              <a:rPr sz="1071" dirty="0">
                <a:latin typeface="Arial"/>
                <a:cs typeface="Arial"/>
              </a:rPr>
              <a:t>not</a:t>
            </a:r>
            <a:r>
              <a:rPr sz="1071" spc="127" dirty="0">
                <a:latin typeface="Arial"/>
                <a:cs typeface="Arial"/>
              </a:rPr>
              <a:t> </a:t>
            </a:r>
            <a:r>
              <a:rPr sz="1071" dirty="0">
                <a:latin typeface="Arial"/>
                <a:cs typeface="Arial"/>
              </a:rPr>
              <a:t>attach</a:t>
            </a:r>
            <a:r>
              <a:rPr sz="1071" spc="127" dirty="0">
                <a:latin typeface="Arial"/>
                <a:cs typeface="Arial"/>
              </a:rPr>
              <a:t> </a:t>
            </a:r>
            <a:r>
              <a:rPr sz="1071" dirty="0">
                <a:latin typeface="Arial"/>
                <a:cs typeface="Arial"/>
              </a:rPr>
              <a:t>easily</a:t>
            </a:r>
            <a:r>
              <a:rPr sz="1071" spc="127" dirty="0">
                <a:latin typeface="Arial"/>
                <a:cs typeface="Arial"/>
              </a:rPr>
              <a:t> </a:t>
            </a:r>
            <a:r>
              <a:rPr sz="1071" dirty="0">
                <a:latin typeface="Arial"/>
                <a:cs typeface="Arial"/>
              </a:rPr>
              <a:t>you</a:t>
            </a:r>
            <a:r>
              <a:rPr sz="1071" spc="122" dirty="0">
                <a:latin typeface="Arial"/>
                <a:cs typeface="Arial"/>
              </a:rPr>
              <a:t> </a:t>
            </a:r>
            <a:r>
              <a:rPr sz="1071" dirty="0">
                <a:latin typeface="Arial"/>
                <a:cs typeface="Arial"/>
              </a:rPr>
              <a:t>may</a:t>
            </a:r>
            <a:r>
              <a:rPr sz="1071" spc="127" dirty="0">
                <a:latin typeface="Arial"/>
                <a:cs typeface="Arial"/>
              </a:rPr>
              <a:t> </a:t>
            </a:r>
            <a:r>
              <a:rPr sz="1071" dirty="0">
                <a:latin typeface="Arial"/>
                <a:cs typeface="Arial"/>
              </a:rPr>
              <a:t>be</a:t>
            </a:r>
            <a:r>
              <a:rPr sz="1071" spc="131" dirty="0">
                <a:latin typeface="Arial"/>
                <a:cs typeface="Arial"/>
              </a:rPr>
              <a:t> </a:t>
            </a:r>
            <a:r>
              <a:rPr sz="1071" dirty="0">
                <a:latin typeface="Arial"/>
                <a:cs typeface="Arial"/>
              </a:rPr>
              <a:t>using</a:t>
            </a:r>
            <a:r>
              <a:rPr sz="1071" spc="127"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wrong</a:t>
            </a:r>
            <a:r>
              <a:rPr sz="1071" spc="127" dirty="0">
                <a:latin typeface="Arial"/>
                <a:cs typeface="Arial"/>
              </a:rPr>
              <a:t> </a:t>
            </a:r>
            <a:r>
              <a:rPr sz="1071" dirty="0">
                <a:latin typeface="Arial"/>
                <a:cs typeface="Arial"/>
              </a:rPr>
              <a:t>port.</a:t>
            </a:r>
            <a:r>
              <a:rPr sz="1071" spc="127" dirty="0">
                <a:latin typeface="Arial"/>
                <a:cs typeface="Arial"/>
              </a:rPr>
              <a:t> </a:t>
            </a:r>
            <a:r>
              <a:rPr sz="1071" dirty="0">
                <a:latin typeface="Arial"/>
                <a:cs typeface="Arial"/>
              </a:rPr>
              <a:t>Attach</a:t>
            </a:r>
            <a:r>
              <a:rPr sz="1071" spc="127" dirty="0">
                <a:latin typeface="Arial"/>
                <a:cs typeface="Arial"/>
              </a:rPr>
              <a:t> </a:t>
            </a:r>
            <a:r>
              <a:rPr sz="1071" spc="-19" dirty="0">
                <a:latin typeface="Arial"/>
                <a:cs typeface="Arial"/>
              </a:rPr>
              <a:t>both </a:t>
            </a:r>
            <a:r>
              <a:rPr sz="1071" dirty="0">
                <a:latin typeface="Arial"/>
                <a:cs typeface="Arial"/>
              </a:rPr>
              <a:t>connections</a:t>
            </a:r>
            <a:r>
              <a:rPr sz="1071" spc="-24" dirty="0">
                <a:latin typeface="Arial"/>
                <a:cs typeface="Arial"/>
              </a:rPr>
              <a:t> </a:t>
            </a:r>
            <a:r>
              <a:rPr sz="1071" dirty="0">
                <a:latin typeface="Arial"/>
                <a:cs typeface="Arial"/>
              </a:rPr>
              <a:t>if</a:t>
            </a:r>
            <a:r>
              <a:rPr sz="1071" spc="-19" dirty="0">
                <a:latin typeface="Arial"/>
                <a:cs typeface="Arial"/>
              </a:rPr>
              <a:t> </a:t>
            </a:r>
            <a:r>
              <a:rPr sz="1071" dirty="0">
                <a:latin typeface="Arial"/>
                <a:cs typeface="Arial"/>
              </a:rPr>
              <a:t>using</a:t>
            </a:r>
            <a:r>
              <a:rPr sz="1071" spc="-1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set</a:t>
            </a:r>
            <a:r>
              <a:rPr sz="1071" spc="-19"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gauges.</a:t>
            </a:r>
            <a:endParaRPr sz="1071" dirty="0">
              <a:latin typeface="Arial"/>
              <a:cs typeface="Arial"/>
            </a:endParaRPr>
          </a:p>
        </p:txBody>
      </p:sp>
      <p:sp>
        <p:nvSpPr>
          <p:cNvPr id="5" name="object 5"/>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6" name="object 6"/>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78</a:t>
            </a:r>
          </a:p>
        </p:txBody>
      </p:sp>
      <p:sp>
        <p:nvSpPr>
          <p:cNvPr id="9" name="object 3">
            <a:extLst>
              <a:ext uri="{FF2B5EF4-FFF2-40B4-BE49-F238E27FC236}">
                <a16:creationId xmlns:a16="http://schemas.microsoft.com/office/drawing/2014/main" id="{12EF3C24-37B7-CEE7-BC2B-632318050944}"/>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3"/>
              </a:rPr>
              <a:t>www.mitsde.com</a:t>
            </a:r>
            <a:endParaRPr sz="1200" dirty="0">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126" y="888953"/>
            <a:ext cx="5814185" cy="8023105"/>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4947" algn="just">
              <a:lnSpc>
                <a:spcPct val="143700"/>
              </a:lnSpc>
            </a:pPr>
            <a:r>
              <a:rPr sz="1071" dirty="0">
                <a:latin typeface="Arial"/>
                <a:cs typeface="Arial"/>
              </a:rPr>
              <a:t>no</a:t>
            </a:r>
            <a:r>
              <a:rPr sz="1071" spc="5" dirty="0">
                <a:latin typeface="Arial"/>
                <a:cs typeface="Arial"/>
              </a:rPr>
              <a:t> </a:t>
            </a:r>
            <a:r>
              <a:rPr sz="1071" dirty="0">
                <a:latin typeface="Arial"/>
                <a:cs typeface="Arial"/>
              </a:rPr>
              <a:t>more</a:t>
            </a:r>
            <a:r>
              <a:rPr sz="1071" spc="5" dirty="0">
                <a:latin typeface="Arial"/>
                <a:cs typeface="Arial"/>
              </a:rPr>
              <a:t> </a:t>
            </a:r>
            <a:r>
              <a:rPr sz="1071" dirty="0">
                <a:latin typeface="Arial"/>
                <a:cs typeface="Arial"/>
              </a:rPr>
              <a:t>refrigerant</a:t>
            </a:r>
            <a:r>
              <a:rPr sz="1071" spc="5" dirty="0">
                <a:latin typeface="Arial"/>
                <a:cs typeface="Arial"/>
              </a:rPr>
              <a:t> </a:t>
            </a:r>
            <a:r>
              <a:rPr sz="1071" dirty="0">
                <a:latin typeface="Arial"/>
                <a:cs typeface="Arial"/>
              </a:rPr>
              <a:t>escapes,</a:t>
            </a:r>
            <a:r>
              <a:rPr sz="1071" spc="5" dirty="0">
                <a:latin typeface="Arial"/>
                <a:cs typeface="Arial"/>
              </a:rPr>
              <a:t> </a:t>
            </a:r>
            <a:r>
              <a:rPr sz="1071" dirty="0">
                <a:latin typeface="Arial"/>
                <a:cs typeface="Arial"/>
              </a:rPr>
              <a:t>then</a:t>
            </a:r>
            <a:r>
              <a:rPr sz="1071" spc="5" dirty="0">
                <a:latin typeface="Arial"/>
                <a:cs typeface="Arial"/>
              </a:rPr>
              <a:t> </a:t>
            </a:r>
            <a:r>
              <a:rPr sz="1071" dirty="0">
                <a:latin typeface="Arial"/>
                <a:cs typeface="Arial"/>
              </a:rPr>
              <a:t>quickly</a:t>
            </a:r>
            <a:r>
              <a:rPr sz="1071" spc="10" dirty="0">
                <a:latin typeface="Arial"/>
                <a:cs typeface="Arial"/>
              </a:rPr>
              <a:t> </a:t>
            </a:r>
            <a:r>
              <a:rPr sz="1071" dirty="0">
                <a:latin typeface="Arial"/>
                <a:cs typeface="Arial"/>
              </a:rPr>
              <a:t>connect</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other end</a:t>
            </a:r>
            <a:r>
              <a:rPr sz="1071" spc="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service</a:t>
            </a:r>
            <a:r>
              <a:rPr sz="1071" spc="10" dirty="0">
                <a:latin typeface="Arial"/>
                <a:cs typeface="Arial"/>
              </a:rPr>
              <a:t> </a:t>
            </a:r>
            <a:r>
              <a:rPr sz="1071" dirty="0">
                <a:latin typeface="Arial"/>
                <a:cs typeface="Arial"/>
              </a:rPr>
              <a:t>hose</a:t>
            </a:r>
            <a:r>
              <a:rPr sz="1071" spc="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the</a:t>
            </a:r>
            <a:r>
              <a:rPr sz="1071" spc="15" dirty="0">
                <a:latin typeface="Arial"/>
                <a:cs typeface="Arial"/>
              </a:rPr>
              <a:t> </a:t>
            </a:r>
            <a:r>
              <a:rPr sz="1071" spc="-19" dirty="0">
                <a:latin typeface="Arial"/>
                <a:cs typeface="Arial"/>
              </a:rPr>
              <a:t>Low- </a:t>
            </a:r>
            <a:r>
              <a:rPr sz="1071" dirty="0">
                <a:latin typeface="Arial"/>
                <a:cs typeface="Arial"/>
              </a:rPr>
              <a:t>pressure</a:t>
            </a:r>
            <a:r>
              <a:rPr sz="1071" spc="-24" dirty="0">
                <a:latin typeface="Arial"/>
                <a:cs typeface="Arial"/>
              </a:rPr>
              <a:t> </a:t>
            </a:r>
            <a:r>
              <a:rPr sz="1071" dirty="0">
                <a:latin typeface="Arial"/>
                <a:cs typeface="Arial"/>
              </a:rPr>
              <a:t>service</a:t>
            </a:r>
            <a:r>
              <a:rPr sz="1071" spc="-24" dirty="0">
                <a:latin typeface="Arial"/>
                <a:cs typeface="Arial"/>
              </a:rPr>
              <a:t> </a:t>
            </a:r>
            <a:r>
              <a:rPr sz="1071" dirty="0">
                <a:latin typeface="Arial"/>
                <a:cs typeface="Arial"/>
              </a:rPr>
              <a:t>fitting</a:t>
            </a:r>
            <a:r>
              <a:rPr sz="1071" spc="-19"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A/C</a:t>
            </a:r>
            <a:r>
              <a:rPr sz="1071" spc="-24" dirty="0">
                <a:latin typeface="Arial"/>
                <a:cs typeface="Arial"/>
              </a:rPr>
              <a:t> </a:t>
            </a:r>
            <a:r>
              <a:rPr sz="1071" spc="-10" dirty="0">
                <a:latin typeface="Arial"/>
                <a:cs typeface="Arial"/>
              </a:rPr>
              <a:t>system.</a:t>
            </a:r>
            <a:endParaRPr sz="1071" dirty="0">
              <a:latin typeface="Arial"/>
              <a:cs typeface="Arial"/>
            </a:endParaRPr>
          </a:p>
          <a:p>
            <a:pPr marL="453925" lvl="2" indent="-441557" algn="just">
              <a:spcBef>
                <a:spcPts val="1149"/>
              </a:spcBef>
              <a:buFont typeface="Arial"/>
              <a:buAutoNum type="arabicPeriod" startAt="6"/>
              <a:tabLst>
                <a:tab pos="453925" algn="l"/>
              </a:tabLst>
            </a:pPr>
            <a:r>
              <a:rPr sz="1071" b="1" dirty="0">
                <a:latin typeface="Arial"/>
                <a:cs typeface="Arial"/>
              </a:rPr>
              <a:t>Start</a:t>
            </a:r>
            <a:r>
              <a:rPr sz="1071" b="1" spc="-19" dirty="0">
                <a:latin typeface="Arial"/>
                <a:cs typeface="Arial"/>
              </a:rPr>
              <a:t> </a:t>
            </a:r>
            <a:r>
              <a:rPr sz="1071" b="1" dirty="0">
                <a:latin typeface="Arial"/>
                <a:cs typeface="Arial"/>
              </a:rPr>
              <a:t>the</a:t>
            </a:r>
            <a:r>
              <a:rPr sz="1071" b="1" spc="-15" dirty="0">
                <a:latin typeface="Arial"/>
                <a:cs typeface="Arial"/>
              </a:rPr>
              <a:t> </a:t>
            </a:r>
            <a:r>
              <a:rPr sz="1071" b="1" spc="-10" dirty="0">
                <a:latin typeface="Arial"/>
                <a:cs typeface="Arial"/>
              </a:rPr>
              <a:t>Engine</a:t>
            </a:r>
            <a:endParaRPr sz="1071" dirty="0">
              <a:latin typeface="Arial"/>
              <a:cs typeface="Arial"/>
            </a:endParaRPr>
          </a:p>
          <a:p>
            <a:pPr marL="12369" marR="5566" algn="just">
              <a:lnSpc>
                <a:spcPct val="143700"/>
              </a:lnSpc>
              <a:spcBef>
                <a:spcPts val="589"/>
              </a:spcBef>
            </a:pPr>
            <a:r>
              <a:rPr sz="1071" dirty="0">
                <a:latin typeface="Arial"/>
                <a:cs typeface="Arial"/>
              </a:rPr>
              <a:t>Start</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engine</a:t>
            </a:r>
            <a:r>
              <a:rPr sz="1071" spc="-5"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turn</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A/C</a:t>
            </a:r>
            <a:r>
              <a:rPr sz="1071" spc="-5" dirty="0">
                <a:latin typeface="Arial"/>
                <a:cs typeface="Arial"/>
              </a:rPr>
              <a:t> </a:t>
            </a:r>
            <a:r>
              <a:rPr sz="1071" dirty="0">
                <a:latin typeface="Arial"/>
                <a:cs typeface="Arial"/>
              </a:rPr>
              <a:t>on</a:t>
            </a:r>
            <a:r>
              <a:rPr sz="1071" spc="-5" dirty="0">
                <a:latin typeface="Arial"/>
                <a:cs typeface="Arial"/>
              </a:rPr>
              <a:t> </a:t>
            </a:r>
            <a:r>
              <a:rPr sz="1071" dirty="0">
                <a:latin typeface="Arial"/>
                <a:cs typeface="Arial"/>
              </a:rPr>
              <a:t>MAX/HIGH.</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compressor</a:t>
            </a:r>
            <a:r>
              <a:rPr sz="1071" spc="-5" dirty="0">
                <a:latin typeface="Arial"/>
                <a:cs typeface="Arial"/>
              </a:rPr>
              <a:t> </a:t>
            </a:r>
            <a:r>
              <a:rPr sz="1071" dirty="0">
                <a:latin typeface="Arial"/>
                <a:cs typeface="Arial"/>
              </a:rPr>
              <a:t>may not</a:t>
            </a:r>
            <a:r>
              <a:rPr sz="1071" spc="-5" dirty="0">
                <a:latin typeface="Arial"/>
                <a:cs typeface="Arial"/>
              </a:rPr>
              <a:t> </a:t>
            </a:r>
            <a:r>
              <a:rPr sz="1071" dirty="0">
                <a:latin typeface="Arial"/>
                <a:cs typeface="Arial"/>
              </a:rPr>
              <a:t>engage</a:t>
            </a:r>
            <a:r>
              <a:rPr sz="1071" spc="-5" dirty="0">
                <a:latin typeface="Arial"/>
                <a:cs typeface="Arial"/>
              </a:rPr>
              <a:t> </a:t>
            </a:r>
            <a:r>
              <a:rPr sz="1071" dirty="0">
                <a:latin typeface="Arial"/>
                <a:cs typeface="Arial"/>
              </a:rPr>
              <a:t>if</a:t>
            </a:r>
            <a:r>
              <a:rPr sz="1071" spc="-5"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system is</a:t>
            </a:r>
            <a:r>
              <a:rPr sz="1071" spc="-34" dirty="0">
                <a:latin typeface="Arial"/>
                <a:cs typeface="Arial"/>
              </a:rPr>
              <a:t> </a:t>
            </a:r>
            <a:r>
              <a:rPr sz="1071" dirty="0">
                <a:latin typeface="Arial"/>
                <a:cs typeface="Arial"/>
              </a:rPr>
              <a:t>too</a:t>
            </a:r>
            <a:r>
              <a:rPr sz="1071" spc="-44" dirty="0">
                <a:latin typeface="Arial"/>
                <a:cs typeface="Arial"/>
              </a:rPr>
              <a:t> </a:t>
            </a:r>
            <a:r>
              <a:rPr sz="1071" spc="-10" dirty="0">
                <a:latin typeface="Arial"/>
                <a:cs typeface="Arial"/>
              </a:rPr>
              <a:t>low</a:t>
            </a:r>
            <a:r>
              <a:rPr sz="1071" spc="-34" dirty="0">
                <a:latin typeface="Arial"/>
                <a:cs typeface="Arial"/>
              </a:rPr>
              <a:t> </a:t>
            </a:r>
            <a:r>
              <a:rPr sz="1071" spc="-10" dirty="0">
                <a:latin typeface="Arial"/>
                <a:cs typeface="Arial"/>
              </a:rPr>
              <a:t>on</a:t>
            </a:r>
            <a:r>
              <a:rPr sz="1071" spc="-39" dirty="0">
                <a:latin typeface="Arial"/>
                <a:cs typeface="Arial"/>
              </a:rPr>
              <a:t> </a:t>
            </a:r>
            <a:r>
              <a:rPr sz="1071" spc="-10" dirty="0">
                <a:latin typeface="Arial"/>
                <a:cs typeface="Arial"/>
              </a:rPr>
              <a:t>refrigerant.</a:t>
            </a:r>
            <a:r>
              <a:rPr sz="1071" spc="-44" dirty="0">
                <a:latin typeface="Arial"/>
                <a:cs typeface="Arial"/>
              </a:rPr>
              <a:t> </a:t>
            </a:r>
            <a:r>
              <a:rPr sz="1071" spc="-10" dirty="0">
                <a:latin typeface="Arial"/>
                <a:cs typeface="Arial"/>
              </a:rPr>
              <a:t>The</a:t>
            </a:r>
            <a:r>
              <a:rPr sz="1071" spc="-29" dirty="0">
                <a:latin typeface="Arial"/>
                <a:cs typeface="Arial"/>
              </a:rPr>
              <a:t> </a:t>
            </a:r>
            <a:r>
              <a:rPr sz="1071" spc="-10" dirty="0">
                <a:latin typeface="Arial"/>
                <a:cs typeface="Arial"/>
              </a:rPr>
              <a:t>low-pressure</a:t>
            </a:r>
            <a:r>
              <a:rPr sz="1071" spc="-29" dirty="0">
                <a:latin typeface="Arial"/>
                <a:cs typeface="Arial"/>
              </a:rPr>
              <a:t> </a:t>
            </a:r>
            <a:r>
              <a:rPr sz="1071" spc="-10" dirty="0">
                <a:latin typeface="Arial"/>
                <a:cs typeface="Arial"/>
              </a:rPr>
              <a:t>cut-out</a:t>
            </a:r>
            <a:r>
              <a:rPr sz="1071" spc="-34" dirty="0">
                <a:latin typeface="Arial"/>
                <a:cs typeface="Arial"/>
              </a:rPr>
              <a:t> </a:t>
            </a:r>
            <a:r>
              <a:rPr sz="1071" spc="-10" dirty="0">
                <a:latin typeface="Arial"/>
                <a:cs typeface="Arial"/>
              </a:rPr>
              <a:t>switch</a:t>
            </a:r>
            <a:r>
              <a:rPr sz="1071" spc="-29" dirty="0">
                <a:latin typeface="Arial"/>
                <a:cs typeface="Arial"/>
              </a:rPr>
              <a:t> </a:t>
            </a:r>
            <a:r>
              <a:rPr sz="1071" spc="-19" dirty="0">
                <a:latin typeface="Arial"/>
                <a:cs typeface="Arial"/>
              </a:rPr>
              <a:t>will</a:t>
            </a:r>
            <a:r>
              <a:rPr sz="1071" spc="-39" dirty="0">
                <a:latin typeface="Arial"/>
                <a:cs typeface="Arial"/>
              </a:rPr>
              <a:t> </a:t>
            </a:r>
            <a:r>
              <a:rPr sz="1071" spc="-10" dirty="0">
                <a:latin typeface="Arial"/>
                <a:cs typeface="Arial"/>
              </a:rPr>
              <a:t>prevent</a:t>
            </a:r>
            <a:r>
              <a:rPr sz="1071" spc="-29"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compressor</a:t>
            </a:r>
            <a:r>
              <a:rPr sz="1071" spc="-44" dirty="0">
                <a:latin typeface="Arial"/>
                <a:cs typeface="Arial"/>
              </a:rPr>
              <a:t> </a:t>
            </a:r>
            <a:r>
              <a:rPr sz="1071" dirty="0">
                <a:latin typeface="Arial"/>
                <a:cs typeface="Arial"/>
              </a:rPr>
              <a:t>from</a:t>
            </a:r>
            <a:r>
              <a:rPr sz="1071" spc="-34" dirty="0">
                <a:latin typeface="Arial"/>
                <a:cs typeface="Arial"/>
              </a:rPr>
              <a:t> </a:t>
            </a:r>
            <a:r>
              <a:rPr sz="1071" spc="-10" dirty="0">
                <a:latin typeface="Arial"/>
                <a:cs typeface="Arial"/>
              </a:rPr>
              <a:t>running </a:t>
            </a:r>
            <a:r>
              <a:rPr sz="1071" dirty="0">
                <a:latin typeface="Arial"/>
                <a:cs typeface="Arial"/>
              </a:rPr>
              <a:t>if</a:t>
            </a:r>
            <a:r>
              <a:rPr sz="1071" spc="-3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too</a:t>
            </a:r>
            <a:r>
              <a:rPr sz="1071" spc="-29" dirty="0">
                <a:latin typeface="Arial"/>
                <a:cs typeface="Arial"/>
              </a:rPr>
              <a:t> </a:t>
            </a:r>
            <a:r>
              <a:rPr sz="1071" dirty="0">
                <a:latin typeface="Arial"/>
                <a:cs typeface="Arial"/>
              </a:rPr>
              <a:t>low</a:t>
            </a:r>
            <a:r>
              <a:rPr sz="1071" spc="-29" dirty="0">
                <a:latin typeface="Arial"/>
                <a:cs typeface="Arial"/>
              </a:rPr>
              <a:t> </a:t>
            </a:r>
            <a:r>
              <a:rPr sz="1071" dirty="0">
                <a:latin typeface="Arial"/>
                <a:cs typeface="Arial"/>
              </a:rPr>
              <a:t>on</a:t>
            </a:r>
            <a:r>
              <a:rPr sz="1071" spc="-29" dirty="0">
                <a:latin typeface="Arial"/>
                <a:cs typeface="Arial"/>
              </a:rPr>
              <a:t> </a:t>
            </a:r>
            <a:r>
              <a:rPr sz="1071" dirty="0">
                <a:latin typeface="Arial"/>
                <a:cs typeface="Arial"/>
              </a:rPr>
              <a:t>refrigerant</a:t>
            </a:r>
            <a:r>
              <a:rPr sz="1071" spc="-29" dirty="0">
                <a:latin typeface="Arial"/>
                <a:cs typeface="Arial"/>
              </a:rPr>
              <a:t> </a:t>
            </a:r>
            <a:r>
              <a:rPr sz="1071" dirty="0">
                <a:latin typeface="Arial"/>
                <a:cs typeface="Arial"/>
              </a:rPr>
              <a:t>(this</a:t>
            </a:r>
            <a:r>
              <a:rPr sz="1071" spc="-2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done</a:t>
            </a:r>
            <a:r>
              <a:rPr sz="1071" spc="-34"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protect</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compressor</a:t>
            </a:r>
            <a:r>
              <a:rPr sz="1071" spc="-29" dirty="0">
                <a:latin typeface="Arial"/>
                <a:cs typeface="Arial"/>
              </a:rPr>
              <a:t> </a:t>
            </a:r>
            <a:r>
              <a:rPr sz="1071" dirty="0">
                <a:latin typeface="Arial"/>
                <a:cs typeface="Arial"/>
              </a:rPr>
              <a:t>from</a:t>
            </a:r>
            <a:r>
              <a:rPr sz="1071" spc="-34" dirty="0">
                <a:latin typeface="Arial"/>
                <a:cs typeface="Arial"/>
              </a:rPr>
              <a:t> </a:t>
            </a:r>
            <a:r>
              <a:rPr sz="1071" dirty="0">
                <a:latin typeface="Arial"/>
                <a:cs typeface="Arial"/>
              </a:rPr>
              <a:t>damage</a:t>
            </a:r>
            <a:r>
              <a:rPr sz="1071" spc="-34" dirty="0">
                <a:latin typeface="Arial"/>
                <a:cs typeface="Arial"/>
              </a:rPr>
              <a:t> </a:t>
            </a:r>
            <a:r>
              <a:rPr sz="1071" dirty="0">
                <a:latin typeface="Arial"/>
                <a:cs typeface="Arial"/>
              </a:rPr>
              <a:t>due</a:t>
            </a:r>
            <a:r>
              <a:rPr sz="1071" spc="-29" dirty="0">
                <a:latin typeface="Arial"/>
                <a:cs typeface="Arial"/>
              </a:rPr>
              <a:t> </a:t>
            </a:r>
            <a:r>
              <a:rPr sz="1071" spc="-24" dirty="0">
                <a:latin typeface="Arial"/>
                <a:cs typeface="Arial"/>
              </a:rPr>
              <a:t>to </a:t>
            </a:r>
            <a:r>
              <a:rPr sz="1071" dirty="0">
                <a:latin typeface="Arial"/>
                <a:cs typeface="Arial"/>
              </a:rPr>
              <a:t>a</a:t>
            </a:r>
            <a:r>
              <a:rPr sz="1071" spc="97" dirty="0">
                <a:latin typeface="Arial"/>
                <a:cs typeface="Arial"/>
              </a:rPr>
              <a:t> </a:t>
            </a:r>
            <a:r>
              <a:rPr sz="1071" dirty="0">
                <a:latin typeface="Arial"/>
                <a:cs typeface="Arial"/>
              </a:rPr>
              <a:t>lack</a:t>
            </a:r>
            <a:r>
              <a:rPr sz="1071" spc="102" dirty="0">
                <a:latin typeface="Arial"/>
                <a:cs typeface="Arial"/>
              </a:rPr>
              <a:t> </a:t>
            </a:r>
            <a:r>
              <a:rPr sz="1071" dirty="0">
                <a:latin typeface="Arial"/>
                <a:cs typeface="Arial"/>
              </a:rPr>
              <a:t>of</a:t>
            </a:r>
            <a:r>
              <a:rPr sz="1071" spc="102" dirty="0">
                <a:latin typeface="Arial"/>
                <a:cs typeface="Arial"/>
              </a:rPr>
              <a:t> </a:t>
            </a:r>
            <a:r>
              <a:rPr sz="1071" dirty="0">
                <a:latin typeface="Arial"/>
                <a:cs typeface="Arial"/>
              </a:rPr>
              <a:t>proper</a:t>
            </a:r>
            <a:r>
              <a:rPr sz="1071" spc="102" dirty="0">
                <a:latin typeface="Arial"/>
                <a:cs typeface="Arial"/>
              </a:rPr>
              <a:t> </a:t>
            </a:r>
            <a:r>
              <a:rPr sz="1071" dirty="0">
                <a:latin typeface="Arial"/>
                <a:cs typeface="Arial"/>
              </a:rPr>
              <a:t>lubrication).</a:t>
            </a:r>
            <a:r>
              <a:rPr sz="1071" spc="102" dirty="0">
                <a:latin typeface="Arial"/>
                <a:cs typeface="Arial"/>
              </a:rPr>
              <a:t> </a:t>
            </a:r>
            <a:r>
              <a:rPr sz="1071" dirty="0">
                <a:latin typeface="Arial"/>
                <a:cs typeface="Arial"/>
              </a:rPr>
              <a:t>The</a:t>
            </a:r>
            <a:r>
              <a:rPr sz="1071" spc="102" dirty="0">
                <a:latin typeface="Arial"/>
                <a:cs typeface="Arial"/>
              </a:rPr>
              <a:t> </a:t>
            </a:r>
            <a:r>
              <a:rPr sz="1071" dirty="0">
                <a:latin typeface="Arial"/>
                <a:cs typeface="Arial"/>
              </a:rPr>
              <a:t>compressor</a:t>
            </a:r>
            <a:r>
              <a:rPr sz="1071" spc="102" dirty="0">
                <a:latin typeface="Arial"/>
                <a:cs typeface="Arial"/>
              </a:rPr>
              <a:t> </a:t>
            </a:r>
            <a:r>
              <a:rPr sz="1071" dirty="0">
                <a:latin typeface="Arial"/>
                <a:cs typeface="Arial"/>
              </a:rPr>
              <a:t>must</a:t>
            </a:r>
            <a:r>
              <a:rPr sz="1071" spc="97" dirty="0">
                <a:latin typeface="Arial"/>
                <a:cs typeface="Arial"/>
              </a:rPr>
              <a:t> </a:t>
            </a:r>
            <a:r>
              <a:rPr sz="1071" dirty="0">
                <a:latin typeface="Arial"/>
                <a:cs typeface="Arial"/>
              </a:rPr>
              <a:t>be</a:t>
            </a:r>
            <a:r>
              <a:rPr sz="1071" spc="102" dirty="0">
                <a:latin typeface="Arial"/>
                <a:cs typeface="Arial"/>
              </a:rPr>
              <a:t> </a:t>
            </a:r>
            <a:r>
              <a:rPr sz="1071" dirty="0">
                <a:latin typeface="Arial"/>
                <a:cs typeface="Arial"/>
              </a:rPr>
              <a:t>running</a:t>
            </a:r>
            <a:r>
              <a:rPr sz="1071" spc="102"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suck</a:t>
            </a:r>
            <a:r>
              <a:rPr sz="1071" spc="97" dirty="0">
                <a:latin typeface="Arial"/>
                <a:cs typeface="Arial"/>
              </a:rPr>
              <a:t> </a:t>
            </a:r>
            <a:r>
              <a:rPr sz="1071" dirty="0">
                <a:latin typeface="Arial"/>
                <a:cs typeface="Arial"/>
              </a:rPr>
              <a:t>refrigerant</a:t>
            </a:r>
            <a:r>
              <a:rPr sz="1071" spc="102" dirty="0">
                <a:latin typeface="Arial"/>
                <a:cs typeface="Arial"/>
              </a:rPr>
              <a:t> </a:t>
            </a:r>
            <a:r>
              <a:rPr sz="1071" dirty="0">
                <a:latin typeface="Arial"/>
                <a:cs typeface="Arial"/>
              </a:rPr>
              <a:t>through</a:t>
            </a:r>
            <a:r>
              <a:rPr sz="1071" spc="102" dirty="0">
                <a:latin typeface="Arial"/>
                <a:cs typeface="Arial"/>
              </a:rPr>
              <a:t> </a:t>
            </a:r>
            <a:r>
              <a:rPr sz="1071" spc="-24" dirty="0">
                <a:latin typeface="Arial"/>
                <a:cs typeface="Arial"/>
              </a:rPr>
              <a:t>the </a:t>
            </a:r>
            <a:r>
              <a:rPr sz="1071" dirty="0">
                <a:latin typeface="Arial"/>
                <a:cs typeface="Arial"/>
              </a:rPr>
              <a:t>service</a:t>
            </a:r>
            <a:r>
              <a:rPr sz="1071" spc="-34" dirty="0">
                <a:latin typeface="Arial"/>
                <a:cs typeface="Arial"/>
              </a:rPr>
              <a:t> </a:t>
            </a:r>
            <a:r>
              <a:rPr sz="1071" dirty="0">
                <a:latin typeface="Arial"/>
                <a:cs typeface="Arial"/>
              </a:rPr>
              <a:t>hose</a:t>
            </a:r>
            <a:r>
              <a:rPr sz="1071" spc="-29" dirty="0">
                <a:latin typeface="Arial"/>
                <a:cs typeface="Arial"/>
              </a:rPr>
              <a:t> </a:t>
            </a:r>
            <a:r>
              <a:rPr sz="1071" dirty="0">
                <a:latin typeface="Arial"/>
                <a:cs typeface="Arial"/>
              </a:rPr>
              <a:t>into</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So,</a:t>
            </a:r>
            <a:r>
              <a:rPr sz="1071" spc="-29" dirty="0">
                <a:latin typeface="Arial"/>
                <a:cs typeface="Arial"/>
              </a:rPr>
              <a:t> </a:t>
            </a:r>
            <a:r>
              <a:rPr sz="1071" dirty="0">
                <a:latin typeface="Arial"/>
                <a:cs typeface="Arial"/>
              </a:rPr>
              <a:t>if</a:t>
            </a:r>
            <a:r>
              <a:rPr sz="1071" spc="-29" dirty="0">
                <a:latin typeface="Arial"/>
                <a:cs typeface="Arial"/>
              </a:rPr>
              <a:t> </a:t>
            </a:r>
            <a:r>
              <a:rPr sz="1071" dirty="0">
                <a:latin typeface="Arial"/>
                <a:cs typeface="Arial"/>
              </a:rPr>
              <a:t>it</a:t>
            </a:r>
            <a:r>
              <a:rPr sz="1071" spc="-2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not</a:t>
            </a:r>
            <a:r>
              <a:rPr sz="1071" spc="-29" dirty="0">
                <a:latin typeface="Arial"/>
                <a:cs typeface="Arial"/>
              </a:rPr>
              <a:t> </a:t>
            </a:r>
            <a:r>
              <a:rPr sz="1071" dirty="0">
                <a:latin typeface="Arial"/>
                <a:cs typeface="Arial"/>
              </a:rPr>
              <a:t>engaging</a:t>
            </a:r>
            <a:r>
              <a:rPr sz="1071" spc="-34" dirty="0">
                <a:latin typeface="Arial"/>
                <a:cs typeface="Arial"/>
              </a:rPr>
              <a:t> </a:t>
            </a:r>
            <a:r>
              <a:rPr sz="1071" dirty="0">
                <a:latin typeface="Arial"/>
                <a:cs typeface="Arial"/>
              </a:rPr>
              <a:t>when</a:t>
            </a:r>
            <a:r>
              <a:rPr sz="1071" spc="-29" dirty="0">
                <a:latin typeface="Arial"/>
                <a:cs typeface="Arial"/>
              </a:rPr>
              <a:t> </a:t>
            </a:r>
            <a:r>
              <a:rPr sz="1071" dirty="0">
                <a:latin typeface="Arial"/>
                <a:cs typeface="Arial"/>
              </a:rPr>
              <a:t>you</a:t>
            </a:r>
            <a:r>
              <a:rPr sz="1071" spc="-29" dirty="0">
                <a:latin typeface="Arial"/>
                <a:cs typeface="Arial"/>
              </a:rPr>
              <a:t> </a:t>
            </a:r>
            <a:r>
              <a:rPr sz="1071" dirty="0">
                <a:latin typeface="Arial"/>
                <a:cs typeface="Arial"/>
              </a:rPr>
              <a:t>turn</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A/C</a:t>
            </a:r>
            <a:r>
              <a:rPr sz="1071" spc="-34" dirty="0">
                <a:latin typeface="Arial"/>
                <a:cs typeface="Arial"/>
              </a:rPr>
              <a:t> </a:t>
            </a:r>
            <a:r>
              <a:rPr sz="1071" dirty="0">
                <a:latin typeface="Arial"/>
                <a:cs typeface="Arial"/>
              </a:rPr>
              <a:t>on,</a:t>
            </a:r>
            <a:r>
              <a:rPr sz="1071" spc="-29" dirty="0">
                <a:latin typeface="Arial"/>
                <a:cs typeface="Arial"/>
              </a:rPr>
              <a:t> </a:t>
            </a:r>
            <a:r>
              <a:rPr sz="1071" dirty="0">
                <a:latin typeface="Arial"/>
                <a:cs typeface="Arial"/>
              </a:rPr>
              <a:t>you</a:t>
            </a:r>
            <a:r>
              <a:rPr sz="1071" spc="-29" dirty="0">
                <a:latin typeface="Arial"/>
                <a:cs typeface="Arial"/>
              </a:rPr>
              <a:t> </a:t>
            </a:r>
            <a:r>
              <a:rPr sz="1071" dirty="0">
                <a:latin typeface="Arial"/>
                <a:cs typeface="Arial"/>
              </a:rPr>
              <a:t>may</a:t>
            </a:r>
            <a:r>
              <a:rPr sz="1071" spc="-24" dirty="0">
                <a:latin typeface="Arial"/>
                <a:cs typeface="Arial"/>
              </a:rPr>
              <a:t> </a:t>
            </a:r>
            <a:r>
              <a:rPr sz="1071" dirty="0">
                <a:latin typeface="Arial"/>
                <a:cs typeface="Arial"/>
              </a:rPr>
              <a:t>have</a:t>
            </a:r>
            <a:r>
              <a:rPr sz="1071" spc="-29" dirty="0">
                <a:latin typeface="Arial"/>
                <a:cs typeface="Arial"/>
              </a:rPr>
              <a:t> </a:t>
            </a:r>
            <a:r>
              <a:rPr sz="1071" spc="-24" dirty="0">
                <a:latin typeface="Arial"/>
                <a:cs typeface="Arial"/>
              </a:rPr>
              <a:t>to </a:t>
            </a:r>
            <a:r>
              <a:rPr sz="1071" dirty="0">
                <a:latin typeface="Arial"/>
                <a:cs typeface="Arial"/>
              </a:rPr>
              <a:t>supply</a:t>
            </a:r>
            <a:r>
              <a:rPr sz="1071" spc="83" dirty="0">
                <a:latin typeface="Arial"/>
                <a:cs typeface="Arial"/>
              </a:rPr>
              <a:t> </a:t>
            </a:r>
            <a:r>
              <a:rPr sz="1071" dirty="0">
                <a:latin typeface="Arial"/>
                <a:cs typeface="Arial"/>
              </a:rPr>
              <a:t>battery</a:t>
            </a:r>
            <a:r>
              <a:rPr sz="1071" spc="93" dirty="0">
                <a:latin typeface="Arial"/>
                <a:cs typeface="Arial"/>
              </a:rPr>
              <a:t> </a:t>
            </a:r>
            <a:r>
              <a:rPr sz="1071" dirty="0">
                <a:latin typeface="Arial"/>
                <a:cs typeface="Arial"/>
              </a:rPr>
              <a:t>voltage</a:t>
            </a:r>
            <a:r>
              <a:rPr sz="1071" spc="88" dirty="0">
                <a:latin typeface="Arial"/>
                <a:cs typeface="Arial"/>
              </a:rPr>
              <a:t> </a:t>
            </a:r>
            <a:r>
              <a:rPr sz="1071" dirty="0">
                <a:latin typeface="Arial"/>
                <a:cs typeface="Arial"/>
              </a:rPr>
              <a:t>directly</a:t>
            </a:r>
            <a:r>
              <a:rPr sz="1071" spc="88" dirty="0">
                <a:latin typeface="Arial"/>
                <a:cs typeface="Arial"/>
              </a:rPr>
              <a:t> </a:t>
            </a:r>
            <a:r>
              <a:rPr sz="1071" dirty="0">
                <a:latin typeface="Arial"/>
                <a:cs typeface="Arial"/>
              </a:rPr>
              <a:t>to</a:t>
            </a:r>
            <a:r>
              <a:rPr sz="1071" spc="93"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compressor</a:t>
            </a:r>
            <a:r>
              <a:rPr sz="1071" spc="88" dirty="0">
                <a:latin typeface="Arial"/>
                <a:cs typeface="Arial"/>
              </a:rPr>
              <a:t> </a:t>
            </a:r>
            <a:r>
              <a:rPr sz="1071" dirty="0">
                <a:latin typeface="Arial"/>
                <a:cs typeface="Arial"/>
              </a:rPr>
              <a:t>clutch</a:t>
            </a:r>
            <a:r>
              <a:rPr sz="1071" spc="93" dirty="0">
                <a:latin typeface="Arial"/>
                <a:cs typeface="Arial"/>
              </a:rPr>
              <a:t> </a:t>
            </a:r>
            <a:r>
              <a:rPr sz="1071" dirty="0">
                <a:latin typeface="Arial"/>
                <a:cs typeface="Arial"/>
              </a:rPr>
              <a:t>using</a:t>
            </a:r>
            <a:r>
              <a:rPr sz="1071" spc="88" dirty="0">
                <a:latin typeface="Arial"/>
                <a:cs typeface="Arial"/>
              </a:rPr>
              <a:t> </a:t>
            </a:r>
            <a:r>
              <a:rPr sz="1071" dirty="0">
                <a:latin typeface="Arial"/>
                <a:cs typeface="Arial"/>
              </a:rPr>
              <a:t>a</a:t>
            </a:r>
            <a:r>
              <a:rPr sz="1071" spc="93" dirty="0">
                <a:latin typeface="Arial"/>
                <a:cs typeface="Arial"/>
              </a:rPr>
              <a:t> </a:t>
            </a:r>
            <a:r>
              <a:rPr sz="1071" dirty="0">
                <a:latin typeface="Arial"/>
                <a:cs typeface="Arial"/>
              </a:rPr>
              <a:t>fused</a:t>
            </a:r>
            <a:r>
              <a:rPr sz="1071" spc="93" dirty="0">
                <a:latin typeface="Arial"/>
                <a:cs typeface="Arial"/>
              </a:rPr>
              <a:t> </a:t>
            </a:r>
            <a:r>
              <a:rPr sz="1071" dirty="0">
                <a:latin typeface="Arial"/>
                <a:cs typeface="Arial"/>
              </a:rPr>
              <a:t>jumper</a:t>
            </a:r>
            <a:r>
              <a:rPr sz="1071" spc="83" dirty="0">
                <a:latin typeface="Arial"/>
                <a:cs typeface="Arial"/>
              </a:rPr>
              <a:t> </a:t>
            </a:r>
            <a:r>
              <a:rPr sz="1071" dirty="0">
                <a:latin typeface="Arial"/>
                <a:cs typeface="Arial"/>
              </a:rPr>
              <a:t>wire.</a:t>
            </a:r>
            <a:r>
              <a:rPr sz="1071" spc="93" dirty="0">
                <a:latin typeface="Arial"/>
                <a:cs typeface="Arial"/>
              </a:rPr>
              <a:t> </a:t>
            </a:r>
            <a:r>
              <a:rPr sz="1071" dirty="0">
                <a:latin typeface="Arial"/>
                <a:cs typeface="Arial"/>
              </a:rPr>
              <a:t>Look</a:t>
            </a:r>
            <a:r>
              <a:rPr sz="1071" spc="93" dirty="0">
                <a:latin typeface="Arial"/>
                <a:cs typeface="Arial"/>
              </a:rPr>
              <a:t> </a:t>
            </a:r>
            <a:r>
              <a:rPr sz="1071" dirty="0">
                <a:latin typeface="Arial"/>
                <a:cs typeface="Arial"/>
              </a:rPr>
              <a:t>for</a:t>
            </a:r>
            <a:r>
              <a:rPr sz="1071" spc="78" dirty="0">
                <a:latin typeface="Arial"/>
                <a:cs typeface="Arial"/>
              </a:rPr>
              <a:t> </a:t>
            </a:r>
            <a:r>
              <a:rPr sz="1071" spc="-49" dirty="0">
                <a:latin typeface="Arial"/>
                <a:cs typeface="Arial"/>
              </a:rPr>
              <a:t>a </a:t>
            </a:r>
            <a:r>
              <a:rPr sz="1071" dirty="0">
                <a:latin typeface="Arial"/>
                <a:cs typeface="Arial"/>
              </a:rPr>
              <a:t>single</a:t>
            </a:r>
            <a:r>
              <a:rPr sz="1071" spc="-49" dirty="0">
                <a:latin typeface="Arial"/>
                <a:cs typeface="Arial"/>
              </a:rPr>
              <a:t> </a:t>
            </a:r>
            <a:r>
              <a:rPr sz="1071" dirty="0">
                <a:latin typeface="Arial"/>
                <a:cs typeface="Arial"/>
              </a:rPr>
              <a:t>wire</a:t>
            </a:r>
            <a:r>
              <a:rPr sz="1071" spc="-44" dirty="0">
                <a:latin typeface="Arial"/>
                <a:cs typeface="Arial"/>
              </a:rPr>
              <a:t> </a:t>
            </a:r>
            <a:r>
              <a:rPr sz="1071" dirty="0">
                <a:latin typeface="Arial"/>
                <a:cs typeface="Arial"/>
              </a:rPr>
              <a:t>connector</a:t>
            </a:r>
            <a:r>
              <a:rPr sz="1071" spc="-44" dirty="0">
                <a:latin typeface="Arial"/>
                <a:cs typeface="Arial"/>
              </a:rPr>
              <a:t> </a:t>
            </a:r>
            <a:r>
              <a:rPr sz="1071" dirty="0">
                <a:latin typeface="Arial"/>
                <a:cs typeface="Arial"/>
              </a:rPr>
              <a:t>near</a:t>
            </a:r>
            <a:r>
              <a:rPr sz="1071" spc="-4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front</a:t>
            </a:r>
            <a:r>
              <a:rPr sz="1071" spc="-5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compressor,</a:t>
            </a:r>
            <a:r>
              <a:rPr sz="1071" spc="-39" dirty="0">
                <a:latin typeface="Arial"/>
                <a:cs typeface="Arial"/>
              </a:rPr>
              <a:t> </a:t>
            </a:r>
            <a:r>
              <a:rPr sz="1071" spc="-10" dirty="0">
                <a:latin typeface="Arial"/>
                <a:cs typeface="Arial"/>
              </a:rPr>
              <a:t>unplug</a:t>
            </a:r>
            <a:r>
              <a:rPr sz="1071" spc="-49" dirty="0">
                <a:latin typeface="Arial"/>
                <a:cs typeface="Arial"/>
              </a:rPr>
              <a:t> </a:t>
            </a:r>
            <a:r>
              <a:rPr sz="1071" dirty="0">
                <a:latin typeface="Arial"/>
                <a:cs typeface="Arial"/>
              </a:rPr>
              <a:t>it</a:t>
            </a:r>
            <a:r>
              <a:rPr sz="1071" spc="-44"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hook</a:t>
            </a:r>
            <a:r>
              <a:rPr sz="1071" spc="-49" dirty="0">
                <a:latin typeface="Arial"/>
                <a:cs typeface="Arial"/>
              </a:rPr>
              <a:t> </a:t>
            </a:r>
            <a:r>
              <a:rPr sz="1071" dirty="0">
                <a:latin typeface="Arial"/>
                <a:cs typeface="Arial"/>
              </a:rPr>
              <a:t>up</a:t>
            </a:r>
            <a:r>
              <a:rPr sz="1071" spc="-44"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jumper</a:t>
            </a:r>
            <a:r>
              <a:rPr sz="1071" spc="-49" dirty="0">
                <a:latin typeface="Arial"/>
                <a:cs typeface="Arial"/>
              </a:rPr>
              <a:t> </a:t>
            </a:r>
            <a:r>
              <a:rPr sz="1071" dirty="0">
                <a:latin typeface="Arial"/>
                <a:cs typeface="Arial"/>
              </a:rPr>
              <a:t>wire</a:t>
            </a:r>
            <a:r>
              <a:rPr sz="1071" spc="-44" dirty="0">
                <a:latin typeface="Arial"/>
                <a:cs typeface="Arial"/>
              </a:rPr>
              <a:t> </a:t>
            </a:r>
            <a:r>
              <a:rPr sz="1071" dirty="0">
                <a:latin typeface="Arial"/>
                <a:cs typeface="Arial"/>
              </a:rPr>
              <a:t>to</a:t>
            </a:r>
            <a:r>
              <a:rPr sz="1071" spc="-44" dirty="0">
                <a:latin typeface="Arial"/>
                <a:cs typeface="Arial"/>
              </a:rPr>
              <a:t> </a:t>
            </a:r>
            <a:r>
              <a:rPr sz="1071" spc="-24" dirty="0">
                <a:latin typeface="Arial"/>
                <a:cs typeface="Arial"/>
              </a:rPr>
              <a:t>the </a:t>
            </a:r>
            <a:r>
              <a:rPr sz="1071" dirty="0">
                <a:latin typeface="Arial"/>
                <a:cs typeface="Arial"/>
              </a:rPr>
              <a:t>battery</a:t>
            </a:r>
            <a:r>
              <a:rPr sz="1071" spc="-19" dirty="0">
                <a:latin typeface="Arial"/>
                <a:cs typeface="Arial"/>
              </a:rPr>
              <a:t> </a:t>
            </a:r>
            <a:r>
              <a:rPr sz="1071" dirty="0">
                <a:latin typeface="Arial"/>
                <a:cs typeface="Arial"/>
              </a:rPr>
              <a:t>POSITIVE</a:t>
            </a:r>
            <a:r>
              <a:rPr sz="1071" spc="-19" dirty="0">
                <a:latin typeface="Arial"/>
                <a:cs typeface="Arial"/>
              </a:rPr>
              <a:t> </a:t>
            </a:r>
            <a:r>
              <a:rPr sz="1071" dirty="0">
                <a:latin typeface="Arial"/>
                <a:cs typeface="Arial"/>
              </a:rPr>
              <a:t>terminal.</a:t>
            </a:r>
            <a:r>
              <a:rPr sz="1071" spc="-19"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should</a:t>
            </a:r>
            <a:r>
              <a:rPr sz="1071" spc="-19" dirty="0">
                <a:latin typeface="Arial"/>
                <a:cs typeface="Arial"/>
              </a:rPr>
              <a:t> </a:t>
            </a:r>
            <a:r>
              <a:rPr sz="1071" dirty="0">
                <a:latin typeface="Arial"/>
                <a:cs typeface="Arial"/>
              </a:rPr>
              <a:t>cause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clutch</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engage</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to</a:t>
            </a:r>
            <a:r>
              <a:rPr sz="1071" spc="-19" dirty="0">
                <a:latin typeface="Arial"/>
                <a:cs typeface="Arial"/>
              </a:rPr>
              <a:t> run.</a:t>
            </a:r>
            <a:endParaRPr sz="1071" dirty="0">
              <a:latin typeface="Arial"/>
              <a:cs typeface="Arial"/>
            </a:endParaRPr>
          </a:p>
          <a:p>
            <a:pPr marL="453925" lvl="2" indent="-441557" algn="just">
              <a:spcBef>
                <a:spcPts val="1144"/>
              </a:spcBef>
              <a:buFont typeface="Arial"/>
              <a:buAutoNum type="arabicPeriod" startAt="7"/>
              <a:tabLst>
                <a:tab pos="453925" algn="l"/>
              </a:tabLst>
            </a:pPr>
            <a:r>
              <a:rPr sz="1071" b="1" dirty="0">
                <a:latin typeface="Arial"/>
                <a:cs typeface="Arial"/>
              </a:rPr>
              <a:t>Charging</a:t>
            </a:r>
            <a:r>
              <a:rPr sz="1071" b="1" spc="-34" dirty="0">
                <a:latin typeface="Arial"/>
                <a:cs typeface="Arial"/>
              </a:rPr>
              <a:t> </a:t>
            </a:r>
            <a:r>
              <a:rPr sz="1071" b="1" dirty="0">
                <a:latin typeface="Arial"/>
                <a:cs typeface="Arial"/>
              </a:rPr>
              <a:t>the</a:t>
            </a:r>
            <a:r>
              <a:rPr sz="1071" b="1" spc="-34" dirty="0">
                <a:latin typeface="Arial"/>
                <a:cs typeface="Arial"/>
              </a:rPr>
              <a:t> </a:t>
            </a:r>
            <a:r>
              <a:rPr sz="1071" b="1" spc="-10" dirty="0">
                <a:latin typeface="Arial"/>
                <a:cs typeface="Arial"/>
              </a:rPr>
              <a:t>System</a:t>
            </a:r>
            <a:endParaRPr sz="1071" dirty="0">
              <a:latin typeface="Arial"/>
              <a:cs typeface="Arial"/>
            </a:endParaRPr>
          </a:p>
          <a:p>
            <a:pPr marL="12369" marR="5566" algn="just">
              <a:lnSpc>
                <a:spcPct val="143700"/>
              </a:lnSpc>
              <a:spcBef>
                <a:spcPts val="589"/>
              </a:spcBef>
            </a:pPr>
            <a:r>
              <a:rPr sz="1071" dirty="0">
                <a:latin typeface="Arial"/>
                <a:cs typeface="Arial"/>
              </a:rPr>
              <a:t>Once</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system</a:t>
            </a:r>
            <a:r>
              <a:rPr sz="1071" spc="63" dirty="0">
                <a:latin typeface="Arial"/>
                <a:cs typeface="Arial"/>
              </a:rPr>
              <a:t> </a:t>
            </a:r>
            <a:r>
              <a:rPr sz="1071" dirty="0">
                <a:latin typeface="Arial"/>
                <a:cs typeface="Arial"/>
              </a:rPr>
              <a:t>connections</a:t>
            </a:r>
            <a:r>
              <a:rPr sz="1071" spc="68" dirty="0">
                <a:latin typeface="Arial"/>
                <a:cs typeface="Arial"/>
              </a:rPr>
              <a:t> </a:t>
            </a:r>
            <a:r>
              <a:rPr sz="1071" dirty="0">
                <a:latin typeface="Arial"/>
                <a:cs typeface="Arial"/>
              </a:rPr>
              <a:t>are</a:t>
            </a:r>
            <a:r>
              <a:rPr sz="1071" spc="68" dirty="0">
                <a:latin typeface="Arial"/>
                <a:cs typeface="Arial"/>
              </a:rPr>
              <a:t> </a:t>
            </a:r>
            <a:r>
              <a:rPr sz="1071" dirty="0">
                <a:latin typeface="Arial"/>
                <a:cs typeface="Arial"/>
              </a:rPr>
              <a:t>set,</a:t>
            </a:r>
            <a:r>
              <a:rPr sz="1071" spc="68" dirty="0">
                <a:latin typeface="Arial"/>
                <a:cs typeface="Arial"/>
              </a:rPr>
              <a:t> </a:t>
            </a:r>
            <a:r>
              <a:rPr sz="1071" dirty="0">
                <a:latin typeface="Arial"/>
                <a:cs typeface="Arial"/>
              </a:rPr>
              <a:t>turn</a:t>
            </a:r>
            <a:r>
              <a:rPr sz="1071" spc="68" dirty="0">
                <a:latin typeface="Arial"/>
                <a:cs typeface="Arial"/>
              </a:rPr>
              <a:t> </a:t>
            </a:r>
            <a:r>
              <a:rPr sz="1071" dirty="0">
                <a:latin typeface="Arial"/>
                <a:cs typeface="Arial"/>
              </a:rPr>
              <a:t>on</a:t>
            </a:r>
            <a:r>
              <a:rPr sz="1071" spc="68" dirty="0">
                <a:latin typeface="Arial"/>
                <a:cs typeface="Arial"/>
              </a:rPr>
              <a:t> </a:t>
            </a:r>
            <a:r>
              <a:rPr sz="1071" dirty="0">
                <a:latin typeface="Arial"/>
                <a:cs typeface="Arial"/>
              </a:rPr>
              <a:t>the</a:t>
            </a:r>
            <a:r>
              <a:rPr sz="1071" spc="68" dirty="0">
                <a:latin typeface="Arial"/>
                <a:cs typeface="Arial"/>
              </a:rPr>
              <a:t> </a:t>
            </a:r>
            <a:r>
              <a:rPr sz="1071" dirty="0">
                <a:latin typeface="Arial"/>
                <a:cs typeface="Arial"/>
              </a:rPr>
              <a:t>hose</a:t>
            </a:r>
            <a:r>
              <a:rPr sz="1071" spc="68" dirty="0">
                <a:latin typeface="Arial"/>
                <a:cs typeface="Arial"/>
              </a:rPr>
              <a:t> </a:t>
            </a:r>
            <a:r>
              <a:rPr sz="1071" dirty="0">
                <a:latin typeface="Arial"/>
                <a:cs typeface="Arial"/>
              </a:rPr>
              <a:t>valve.</a:t>
            </a:r>
            <a:r>
              <a:rPr sz="1071" spc="68" dirty="0">
                <a:latin typeface="Arial"/>
                <a:cs typeface="Arial"/>
              </a:rPr>
              <a:t> </a:t>
            </a:r>
            <a:r>
              <a:rPr sz="1071" dirty="0">
                <a:latin typeface="Arial"/>
                <a:cs typeface="Arial"/>
              </a:rPr>
              <a:t>It</a:t>
            </a:r>
            <a:r>
              <a:rPr sz="1071" spc="68" dirty="0">
                <a:latin typeface="Arial"/>
                <a:cs typeface="Arial"/>
              </a:rPr>
              <a:t> </a:t>
            </a:r>
            <a:r>
              <a:rPr sz="1071" dirty="0">
                <a:latin typeface="Arial"/>
                <a:cs typeface="Arial"/>
              </a:rPr>
              <a:t>may</a:t>
            </a:r>
            <a:r>
              <a:rPr sz="1071" spc="68" dirty="0">
                <a:latin typeface="Arial"/>
                <a:cs typeface="Arial"/>
              </a:rPr>
              <a:t> </a:t>
            </a:r>
            <a:r>
              <a:rPr sz="1071" dirty="0">
                <a:latin typeface="Arial"/>
                <a:cs typeface="Arial"/>
              </a:rPr>
              <a:t>take</a:t>
            </a:r>
            <a:r>
              <a:rPr sz="1071" spc="68" dirty="0">
                <a:latin typeface="Arial"/>
                <a:cs typeface="Arial"/>
              </a:rPr>
              <a:t> </a:t>
            </a:r>
            <a:r>
              <a:rPr sz="1071" dirty="0">
                <a:latin typeface="Arial"/>
                <a:cs typeface="Arial"/>
              </a:rPr>
              <a:t>up</a:t>
            </a:r>
            <a:r>
              <a:rPr sz="1071" spc="68" dirty="0">
                <a:latin typeface="Arial"/>
                <a:cs typeface="Arial"/>
              </a:rPr>
              <a:t> </a:t>
            </a:r>
            <a:r>
              <a:rPr sz="1071" dirty="0">
                <a:latin typeface="Arial"/>
                <a:cs typeface="Arial"/>
              </a:rPr>
              <a:t>to</a:t>
            </a:r>
            <a:r>
              <a:rPr sz="1071" spc="68" dirty="0">
                <a:latin typeface="Arial"/>
                <a:cs typeface="Arial"/>
              </a:rPr>
              <a:t> </a:t>
            </a:r>
            <a:r>
              <a:rPr sz="1071" dirty="0">
                <a:latin typeface="Arial"/>
                <a:cs typeface="Arial"/>
              </a:rPr>
              <a:t>10</a:t>
            </a:r>
            <a:r>
              <a:rPr sz="1071" spc="68" dirty="0">
                <a:latin typeface="Arial"/>
                <a:cs typeface="Arial"/>
              </a:rPr>
              <a:t> </a:t>
            </a:r>
            <a:r>
              <a:rPr sz="1071" dirty="0">
                <a:latin typeface="Arial"/>
                <a:cs typeface="Arial"/>
              </a:rPr>
              <a:t>minutes</a:t>
            </a:r>
            <a:r>
              <a:rPr sz="1071" spc="68" dirty="0">
                <a:latin typeface="Arial"/>
                <a:cs typeface="Arial"/>
              </a:rPr>
              <a:t> </a:t>
            </a:r>
            <a:r>
              <a:rPr sz="1071" spc="-24" dirty="0">
                <a:latin typeface="Arial"/>
                <a:cs typeface="Arial"/>
              </a:rPr>
              <a:t>or </a:t>
            </a:r>
            <a:r>
              <a:rPr sz="1071" dirty="0">
                <a:latin typeface="Arial"/>
                <a:cs typeface="Arial"/>
              </a:rPr>
              <a:t>more</a:t>
            </a:r>
            <a:r>
              <a:rPr sz="1071" spc="-44"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suck</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entire</a:t>
            </a:r>
            <a:r>
              <a:rPr sz="1071" spc="-44" dirty="0">
                <a:latin typeface="Arial"/>
                <a:cs typeface="Arial"/>
              </a:rPr>
              <a:t> </a:t>
            </a:r>
            <a:r>
              <a:rPr sz="1071" dirty="0">
                <a:latin typeface="Arial"/>
                <a:cs typeface="Arial"/>
              </a:rPr>
              <a:t>refrigerant</a:t>
            </a:r>
            <a:r>
              <a:rPr sz="1071" spc="-39" dirty="0">
                <a:latin typeface="Arial"/>
                <a:cs typeface="Arial"/>
              </a:rPr>
              <a:t> </a:t>
            </a:r>
            <a:r>
              <a:rPr sz="1071" dirty="0">
                <a:latin typeface="Arial"/>
                <a:cs typeface="Arial"/>
              </a:rPr>
              <a:t>volume</a:t>
            </a:r>
            <a:r>
              <a:rPr sz="1071" spc="-44" dirty="0">
                <a:latin typeface="Arial"/>
                <a:cs typeface="Arial"/>
              </a:rPr>
              <a:t> </a:t>
            </a:r>
            <a:r>
              <a:rPr sz="1071" dirty="0">
                <a:latin typeface="Arial"/>
                <a:cs typeface="Arial"/>
              </a:rPr>
              <a:t>out</a:t>
            </a:r>
            <a:r>
              <a:rPr sz="1071" spc="-44" dirty="0">
                <a:latin typeface="Arial"/>
                <a:cs typeface="Arial"/>
              </a:rPr>
              <a:t> </a:t>
            </a:r>
            <a:r>
              <a:rPr sz="1071" dirty="0">
                <a:latin typeface="Arial"/>
                <a:cs typeface="Arial"/>
              </a:rPr>
              <a:t>of</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CAN</a:t>
            </a:r>
            <a:r>
              <a:rPr sz="1071" spc="-49" dirty="0">
                <a:latin typeface="Arial"/>
                <a:cs typeface="Arial"/>
              </a:rPr>
              <a:t> </a:t>
            </a:r>
            <a:r>
              <a:rPr sz="1071" dirty="0">
                <a:latin typeface="Arial"/>
                <a:cs typeface="Arial"/>
              </a:rPr>
              <a:t>into</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A/C</a:t>
            </a:r>
            <a:r>
              <a:rPr sz="1071" spc="-49" dirty="0">
                <a:latin typeface="Arial"/>
                <a:cs typeface="Arial"/>
              </a:rPr>
              <a:t> </a:t>
            </a:r>
            <a:r>
              <a:rPr sz="1071" dirty="0">
                <a:latin typeface="Arial"/>
                <a:cs typeface="Arial"/>
              </a:rPr>
              <a:t>system.</a:t>
            </a:r>
            <a:r>
              <a:rPr sz="1071" spc="-39" dirty="0">
                <a:latin typeface="Arial"/>
                <a:cs typeface="Arial"/>
              </a:rPr>
              <a:t> </a:t>
            </a:r>
            <a:r>
              <a:rPr sz="1071" spc="-10" dirty="0">
                <a:latin typeface="Arial"/>
                <a:cs typeface="Arial"/>
              </a:rPr>
              <a:t>Recharging</a:t>
            </a:r>
            <a:r>
              <a:rPr sz="1071" spc="-44" dirty="0">
                <a:latin typeface="Arial"/>
                <a:cs typeface="Arial"/>
              </a:rPr>
              <a:t> </a:t>
            </a:r>
            <a:r>
              <a:rPr sz="1071" dirty="0">
                <a:latin typeface="Arial"/>
                <a:cs typeface="Arial"/>
              </a:rPr>
              <a:t>will</a:t>
            </a:r>
            <a:r>
              <a:rPr sz="1071" spc="-44" dirty="0">
                <a:latin typeface="Arial"/>
                <a:cs typeface="Arial"/>
              </a:rPr>
              <a:t> </a:t>
            </a:r>
            <a:r>
              <a:rPr sz="1071" spc="-24" dirty="0">
                <a:latin typeface="Arial"/>
                <a:cs typeface="Arial"/>
              </a:rPr>
              <a:t>go </a:t>
            </a:r>
            <a:r>
              <a:rPr sz="1071" dirty="0">
                <a:latin typeface="Arial"/>
                <a:cs typeface="Arial"/>
              </a:rPr>
              <a:t>more</a:t>
            </a:r>
            <a:r>
              <a:rPr sz="1071" spc="-24" dirty="0">
                <a:latin typeface="Arial"/>
                <a:cs typeface="Arial"/>
              </a:rPr>
              <a:t> </a:t>
            </a:r>
            <a:r>
              <a:rPr sz="1071" dirty="0">
                <a:latin typeface="Arial"/>
                <a:cs typeface="Arial"/>
              </a:rPr>
              <a:t>quickly</a:t>
            </a:r>
            <a:r>
              <a:rPr sz="1071" spc="-19" dirty="0">
                <a:latin typeface="Arial"/>
                <a:cs typeface="Arial"/>
              </a:rPr>
              <a:t> </a:t>
            </a:r>
            <a:r>
              <a:rPr sz="1071" dirty="0">
                <a:latin typeface="Arial"/>
                <a:cs typeface="Arial"/>
              </a:rPr>
              <a:t>during</a:t>
            </a:r>
            <a:r>
              <a:rPr sz="1071" spc="-19" dirty="0">
                <a:latin typeface="Arial"/>
                <a:cs typeface="Arial"/>
              </a:rPr>
              <a:t> </a:t>
            </a:r>
            <a:r>
              <a:rPr sz="1071" dirty="0">
                <a:latin typeface="Arial"/>
                <a:cs typeface="Arial"/>
              </a:rPr>
              <a:t>hot</a:t>
            </a:r>
            <a:r>
              <a:rPr sz="1071" spc="-29" dirty="0">
                <a:latin typeface="Arial"/>
                <a:cs typeface="Arial"/>
              </a:rPr>
              <a:t> </a:t>
            </a:r>
            <a:r>
              <a:rPr sz="1071" dirty="0">
                <a:latin typeface="Arial"/>
                <a:cs typeface="Arial"/>
              </a:rPr>
              <a:t>weather</a:t>
            </a:r>
            <a:r>
              <a:rPr sz="1071" spc="-19" dirty="0">
                <a:latin typeface="Arial"/>
                <a:cs typeface="Arial"/>
              </a:rPr>
              <a:t> </a:t>
            </a:r>
            <a:r>
              <a:rPr sz="1071" dirty="0">
                <a:latin typeface="Arial"/>
                <a:cs typeface="Arial"/>
              </a:rPr>
              <a:t>than</a:t>
            </a:r>
            <a:r>
              <a:rPr sz="1071" spc="-19" dirty="0">
                <a:latin typeface="Arial"/>
                <a:cs typeface="Arial"/>
              </a:rPr>
              <a:t> </a:t>
            </a:r>
            <a:r>
              <a:rPr sz="1071" dirty="0">
                <a:latin typeface="Arial"/>
                <a:cs typeface="Arial"/>
              </a:rPr>
              <a:t>cooler</a:t>
            </a:r>
            <a:r>
              <a:rPr sz="1071" spc="-24" dirty="0">
                <a:latin typeface="Arial"/>
                <a:cs typeface="Arial"/>
              </a:rPr>
              <a:t> </a:t>
            </a:r>
            <a:r>
              <a:rPr sz="1071" spc="-10" dirty="0">
                <a:latin typeface="Arial"/>
                <a:cs typeface="Arial"/>
              </a:rPr>
              <a:t>weather.</a:t>
            </a:r>
            <a:endParaRPr sz="1071" dirty="0">
              <a:latin typeface="Arial"/>
              <a:cs typeface="Arial"/>
            </a:endParaRPr>
          </a:p>
          <a:p>
            <a:pPr marL="12369" algn="just">
              <a:spcBef>
                <a:spcPts val="1144"/>
              </a:spcBef>
            </a:pPr>
            <a:r>
              <a:rPr sz="1071" dirty="0">
                <a:latin typeface="Arial"/>
                <a:cs typeface="Arial"/>
              </a:rPr>
              <a:t>Monitor</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charging</a:t>
            </a:r>
            <a:r>
              <a:rPr sz="1071" spc="-15" dirty="0">
                <a:latin typeface="Arial"/>
                <a:cs typeface="Arial"/>
              </a:rPr>
              <a:t> </a:t>
            </a:r>
            <a:r>
              <a:rPr sz="1071" dirty="0">
                <a:latin typeface="Arial"/>
                <a:cs typeface="Arial"/>
              </a:rPr>
              <a:t>with</a:t>
            </a:r>
            <a:r>
              <a:rPr sz="1071" spc="-15" dirty="0">
                <a:latin typeface="Arial"/>
                <a:cs typeface="Arial"/>
              </a:rPr>
              <a:t> </a:t>
            </a:r>
            <a:r>
              <a:rPr sz="1071" dirty="0">
                <a:latin typeface="Arial"/>
                <a:cs typeface="Arial"/>
              </a:rPr>
              <a:t>aid</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high</a:t>
            </a:r>
            <a:r>
              <a:rPr sz="1071" spc="-19" dirty="0">
                <a:latin typeface="Arial"/>
                <a:cs typeface="Arial"/>
              </a:rPr>
              <a:t> </a:t>
            </a:r>
            <a:r>
              <a:rPr sz="1071" dirty="0">
                <a:latin typeface="Arial"/>
                <a:cs typeface="Arial"/>
              </a:rPr>
              <a:t>or</a:t>
            </a:r>
            <a:r>
              <a:rPr sz="1071" spc="-15" dirty="0">
                <a:latin typeface="Arial"/>
                <a:cs typeface="Arial"/>
              </a:rPr>
              <a:t> </a:t>
            </a:r>
            <a:r>
              <a:rPr sz="1071" spc="-10" dirty="0">
                <a:latin typeface="Arial"/>
                <a:cs typeface="Arial"/>
              </a:rPr>
              <a:t>low-</a:t>
            </a:r>
            <a:r>
              <a:rPr sz="1071" dirty="0">
                <a:latin typeface="Arial"/>
                <a:cs typeface="Arial"/>
              </a:rPr>
              <a:t>pressure</a:t>
            </a:r>
            <a:r>
              <a:rPr sz="1071" spc="-15" dirty="0">
                <a:latin typeface="Arial"/>
                <a:cs typeface="Arial"/>
              </a:rPr>
              <a:t> </a:t>
            </a:r>
            <a:r>
              <a:rPr sz="1071" dirty="0">
                <a:latin typeface="Arial"/>
                <a:cs typeface="Arial"/>
              </a:rPr>
              <a:t>gauge</a:t>
            </a:r>
            <a:r>
              <a:rPr sz="1071" spc="-15"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both</a:t>
            </a:r>
            <a:r>
              <a:rPr sz="1071" spc="-15"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gauges).</a:t>
            </a:r>
            <a:endParaRPr sz="1071" dirty="0">
              <a:latin typeface="Arial"/>
              <a:cs typeface="Arial"/>
            </a:endParaRPr>
          </a:p>
          <a:p>
            <a:pPr marL="455161" marR="6184" lvl="3" indent="-220160" algn="just">
              <a:lnSpc>
                <a:spcPct val="143700"/>
              </a:lnSpc>
              <a:spcBef>
                <a:spcPts val="589"/>
              </a:spcBef>
              <a:buFont typeface="Arial"/>
              <a:buAutoNum type="alphaLcPeriod"/>
              <a:tabLst>
                <a:tab pos="457636" algn="l"/>
              </a:tabLst>
            </a:pPr>
            <a:r>
              <a:rPr sz="1071" b="1" dirty="0">
                <a:latin typeface="Arial"/>
                <a:cs typeface="Arial"/>
              </a:rPr>
              <a:t>Low</a:t>
            </a:r>
            <a:r>
              <a:rPr sz="1071" b="1" spc="-54" dirty="0">
                <a:latin typeface="Arial"/>
                <a:cs typeface="Arial"/>
              </a:rPr>
              <a:t> </a:t>
            </a:r>
            <a:r>
              <a:rPr sz="1071" b="1" dirty="0">
                <a:latin typeface="Arial"/>
                <a:cs typeface="Arial"/>
              </a:rPr>
              <a:t>pressure</a:t>
            </a:r>
            <a:r>
              <a:rPr sz="1071" b="1" spc="-49" dirty="0">
                <a:latin typeface="Arial"/>
                <a:cs typeface="Arial"/>
              </a:rPr>
              <a:t> </a:t>
            </a:r>
            <a:r>
              <a:rPr sz="1071" b="1" dirty="0">
                <a:latin typeface="Arial"/>
                <a:cs typeface="Arial"/>
              </a:rPr>
              <a:t>gauge:</a:t>
            </a:r>
            <a:r>
              <a:rPr sz="1071" b="1" spc="-24" dirty="0">
                <a:latin typeface="Arial"/>
                <a:cs typeface="Arial"/>
              </a:rPr>
              <a:t> </a:t>
            </a:r>
            <a:r>
              <a:rPr sz="1071" dirty="0">
                <a:latin typeface="Arial"/>
                <a:cs typeface="Arial"/>
              </a:rPr>
              <a:t>Stop</a:t>
            </a:r>
            <a:r>
              <a:rPr sz="1071" spc="-44" dirty="0">
                <a:latin typeface="Arial"/>
                <a:cs typeface="Arial"/>
              </a:rPr>
              <a:t> </a:t>
            </a:r>
            <a:r>
              <a:rPr sz="1071" dirty="0">
                <a:latin typeface="Arial"/>
                <a:cs typeface="Arial"/>
              </a:rPr>
              <a:t>charging</a:t>
            </a:r>
            <a:r>
              <a:rPr sz="1071" spc="-54" dirty="0">
                <a:latin typeface="Arial"/>
                <a:cs typeface="Arial"/>
              </a:rPr>
              <a:t> </a:t>
            </a:r>
            <a:r>
              <a:rPr sz="1071" dirty="0">
                <a:latin typeface="Arial"/>
                <a:cs typeface="Arial"/>
              </a:rPr>
              <a:t>when</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reading</a:t>
            </a:r>
            <a:r>
              <a:rPr sz="1071" spc="-49"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between</a:t>
            </a:r>
            <a:r>
              <a:rPr sz="1071" spc="-19" dirty="0">
                <a:latin typeface="Arial"/>
                <a:cs typeface="Arial"/>
              </a:rPr>
              <a:t> </a:t>
            </a:r>
            <a:r>
              <a:rPr sz="1071" dirty="0">
                <a:latin typeface="Arial"/>
                <a:cs typeface="Arial"/>
              </a:rPr>
              <a:t>25</a:t>
            </a:r>
            <a:r>
              <a:rPr sz="1071" spc="-49"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40</a:t>
            </a:r>
            <a:r>
              <a:rPr sz="1071" spc="-44" dirty="0">
                <a:latin typeface="Arial"/>
                <a:cs typeface="Arial"/>
              </a:rPr>
              <a:t> </a:t>
            </a:r>
            <a:r>
              <a:rPr sz="1071" dirty="0">
                <a:latin typeface="Arial"/>
                <a:cs typeface="Arial"/>
              </a:rPr>
              <a:t>psi</a:t>
            </a:r>
            <a:r>
              <a:rPr sz="1071" spc="-19" dirty="0">
                <a:latin typeface="Arial"/>
                <a:cs typeface="Arial"/>
              </a:rPr>
              <a:t> </a:t>
            </a:r>
            <a:r>
              <a:rPr sz="1071" dirty="0">
                <a:latin typeface="Arial"/>
                <a:cs typeface="Arial"/>
              </a:rPr>
              <a:t>with</a:t>
            </a:r>
            <a:r>
              <a:rPr sz="1071" spc="-54" dirty="0">
                <a:latin typeface="Arial"/>
                <a:cs typeface="Arial"/>
              </a:rPr>
              <a:t> </a:t>
            </a:r>
            <a:r>
              <a:rPr sz="1071" spc="-24" dirty="0">
                <a:latin typeface="Arial"/>
                <a:cs typeface="Arial"/>
              </a:rPr>
              <a:t>the 	</a:t>
            </a:r>
            <a:r>
              <a:rPr sz="1071" dirty="0">
                <a:latin typeface="Arial"/>
                <a:cs typeface="Arial"/>
              </a:rPr>
              <a:t>A/C</a:t>
            </a:r>
            <a:r>
              <a:rPr sz="1071" spc="44" dirty="0">
                <a:latin typeface="Arial"/>
                <a:cs typeface="Arial"/>
              </a:rPr>
              <a:t> </a:t>
            </a:r>
            <a:r>
              <a:rPr sz="1071" dirty="0">
                <a:latin typeface="Arial"/>
                <a:cs typeface="Arial"/>
              </a:rPr>
              <a:t>running.</a:t>
            </a:r>
            <a:r>
              <a:rPr sz="1071" spc="-1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is</a:t>
            </a:r>
            <a:r>
              <a:rPr sz="1071" spc="49" dirty="0">
                <a:latin typeface="Arial"/>
                <a:cs typeface="Arial"/>
              </a:rPr>
              <a:t> </a:t>
            </a:r>
            <a:r>
              <a:rPr sz="1071" dirty="0">
                <a:latin typeface="Arial"/>
                <a:cs typeface="Arial"/>
              </a:rPr>
              <a:t>fully</a:t>
            </a:r>
            <a:r>
              <a:rPr sz="1071" spc="49" dirty="0">
                <a:latin typeface="Arial"/>
                <a:cs typeface="Arial"/>
              </a:rPr>
              <a:t> </a:t>
            </a:r>
            <a:r>
              <a:rPr sz="1071" dirty="0">
                <a:latin typeface="Arial"/>
                <a:cs typeface="Arial"/>
              </a:rPr>
              <a:t>charged</a:t>
            </a:r>
            <a:r>
              <a:rPr sz="1071" spc="44"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should</a:t>
            </a:r>
            <a:r>
              <a:rPr sz="1071" spc="44" dirty="0">
                <a:latin typeface="Arial"/>
                <a:cs typeface="Arial"/>
              </a:rPr>
              <a:t> </a:t>
            </a:r>
            <a:r>
              <a:rPr sz="1071" dirty="0">
                <a:latin typeface="Arial"/>
                <a:cs typeface="Arial"/>
              </a:rPr>
              <a:t>be</a:t>
            </a:r>
            <a:r>
              <a:rPr sz="1071" spc="44" dirty="0">
                <a:latin typeface="Arial"/>
                <a:cs typeface="Arial"/>
              </a:rPr>
              <a:t> </a:t>
            </a:r>
            <a:r>
              <a:rPr sz="1071" dirty="0">
                <a:latin typeface="Arial"/>
                <a:cs typeface="Arial"/>
              </a:rPr>
              <a:t>cooling</a:t>
            </a:r>
            <a:r>
              <a:rPr sz="1071" spc="44" dirty="0">
                <a:latin typeface="Arial"/>
                <a:cs typeface="Arial"/>
              </a:rPr>
              <a:t> </a:t>
            </a:r>
            <a:r>
              <a:rPr sz="1071" dirty="0">
                <a:latin typeface="Arial"/>
                <a:cs typeface="Arial"/>
              </a:rPr>
              <a:t>normally.</a:t>
            </a:r>
            <a:r>
              <a:rPr sz="1071" spc="44" dirty="0">
                <a:latin typeface="Arial"/>
                <a:cs typeface="Arial"/>
              </a:rPr>
              <a:t> </a:t>
            </a:r>
            <a:r>
              <a:rPr sz="1071" dirty="0">
                <a:latin typeface="Arial"/>
                <a:cs typeface="Arial"/>
              </a:rPr>
              <a:t>DO</a:t>
            </a:r>
            <a:r>
              <a:rPr sz="1071" spc="44" dirty="0">
                <a:latin typeface="Arial"/>
                <a:cs typeface="Arial"/>
              </a:rPr>
              <a:t> </a:t>
            </a:r>
            <a:r>
              <a:rPr sz="1071" dirty="0">
                <a:latin typeface="Arial"/>
                <a:cs typeface="Arial"/>
              </a:rPr>
              <a:t>NOT</a:t>
            </a:r>
            <a:r>
              <a:rPr sz="1071" spc="49" dirty="0">
                <a:latin typeface="Arial"/>
                <a:cs typeface="Arial"/>
              </a:rPr>
              <a:t> </a:t>
            </a:r>
            <a:r>
              <a:rPr sz="1071" spc="-24" dirty="0">
                <a:latin typeface="Arial"/>
                <a:cs typeface="Arial"/>
              </a:rPr>
              <a:t>add 	</a:t>
            </a:r>
            <a:r>
              <a:rPr sz="1071" dirty="0">
                <a:latin typeface="Arial"/>
                <a:cs typeface="Arial"/>
              </a:rPr>
              <a:t>any</a:t>
            </a:r>
            <a:r>
              <a:rPr sz="1071" spc="29" dirty="0">
                <a:latin typeface="Arial"/>
                <a:cs typeface="Arial"/>
              </a:rPr>
              <a:t> </a:t>
            </a:r>
            <a:r>
              <a:rPr sz="1071" dirty="0">
                <a:latin typeface="Arial"/>
                <a:cs typeface="Arial"/>
              </a:rPr>
              <a:t>more</a:t>
            </a:r>
            <a:r>
              <a:rPr sz="1071" spc="24"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If</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gauge</a:t>
            </a:r>
            <a:r>
              <a:rPr sz="1071" spc="24" dirty="0">
                <a:latin typeface="Arial"/>
                <a:cs typeface="Arial"/>
              </a:rPr>
              <a:t> </a:t>
            </a:r>
            <a:r>
              <a:rPr sz="1071" dirty="0">
                <a:latin typeface="Arial"/>
                <a:cs typeface="Arial"/>
              </a:rPr>
              <a:t>is</a:t>
            </a:r>
            <a:r>
              <a:rPr sz="1071" spc="15" dirty="0">
                <a:latin typeface="Arial"/>
                <a:cs typeface="Arial"/>
              </a:rPr>
              <a:t> </a:t>
            </a:r>
            <a:r>
              <a:rPr sz="1071" dirty="0">
                <a:latin typeface="Arial"/>
                <a:cs typeface="Arial"/>
              </a:rPr>
              <a:t>over</a:t>
            </a:r>
            <a:r>
              <a:rPr sz="1071" spc="24" dirty="0">
                <a:latin typeface="Arial"/>
                <a:cs typeface="Arial"/>
              </a:rPr>
              <a:t> </a:t>
            </a:r>
            <a:r>
              <a:rPr sz="1071" dirty="0">
                <a:latin typeface="Arial"/>
                <a:cs typeface="Arial"/>
              </a:rPr>
              <a:t>50</a:t>
            </a:r>
            <a:r>
              <a:rPr sz="1071" spc="24" dirty="0">
                <a:latin typeface="Arial"/>
                <a:cs typeface="Arial"/>
              </a:rPr>
              <a:t> </a:t>
            </a:r>
            <a:r>
              <a:rPr sz="1071" dirty="0">
                <a:latin typeface="Arial"/>
                <a:cs typeface="Arial"/>
              </a:rPr>
              <a:t>psi,</a:t>
            </a:r>
            <a:r>
              <a:rPr sz="1071" spc="19" dirty="0">
                <a:latin typeface="Arial"/>
                <a:cs typeface="Arial"/>
              </a:rPr>
              <a:t> </a:t>
            </a:r>
            <a:r>
              <a:rPr sz="1071" dirty="0">
                <a:latin typeface="Arial"/>
                <a:cs typeface="Arial"/>
              </a:rPr>
              <a:t>you</a:t>
            </a:r>
            <a:r>
              <a:rPr sz="1071" spc="29" dirty="0">
                <a:latin typeface="Arial"/>
                <a:cs typeface="Arial"/>
              </a:rPr>
              <a:t> </a:t>
            </a:r>
            <a:r>
              <a:rPr sz="1071" dirty="0">
                <a:latin typeface="Arial"/>
                <a:cs typeface="Arial"/>
              </a:rPr>
              <a:t>have</a:t>
            </a:r>
            <a:r>
              <a:rPr sz="1071" spc="24" dirty="0">
                <a:latin typeface="Arial"/>
                <a:cs typeface="Arial"/>
              </a:rPr>
              <a:t> </a:t>
            </a:r>
            <a:r>
              <a:rPr sz="1071" dirty="0">
                <a:latin typeface="Arial"/>
                <a:cs typeface="Arial"/>
              </a:rPr>
              <a:t>overcharged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system</a:t>
            </a:r>
            <a:r>
              <a:rPr sz="1071" spc="15" dirty="0">
                <a:latin typeface="Arial"/>
                <a:cs typeface="Arial"/>
              </a:rPr>
              <a:t> </a:t>
            </a:r>
            <a:r>
              <a:rPr sz="1071" spc="-19" dirty="0">
                <a:latin typeface="Arial"/>
                <a:cs typeface="Arial"/>
              </a:rPr>
              <a:t>with 	</a:t>
            </a:r>
            <a:r>
              <a:rPr sz="1071" dirty="0">
                <a:latin typeface="Arial"/>
                <a:cs typeface="Arial"/>
              </a:rPr>
              <a:t>too</a:t>
            </a:r>
            <a:r>
              <a:rPr sz="1071" spc="156" dirty="0">
                <a:latin typeface="Arial"/>
                <a:cs typeface="Arial"/>
              </a:rPr>
              <a:t> </a:t>
            </a:r>
            <a:r>
              <a:rPr sz="1071" dirty="0">
                <a:latin typeface="Arial"/>
                <a:cs typeface="Arial"/>
              </a:rPr>
              <a:t>much</a:t>
            </a:r>
            <a:r>
              <a:rPr sz="1071" spc="161" dirty="0">
                <a:latin typeface="Arial"/>
                <a:cs typeface="Arial"/>
              </a:rPr>
              <a:t> </a:t>
            </a:r>
            <a:r>
              <a:rPr sz="1071" dirty="0">
                <a:latin typeface="Arial"/>
                <a:cs typeface="Arial"/>
              </a:rPr>
              <a:t>refrigerant.</a:t>
            </a:r>
            <a:r>
              <a:rPr sz="1071" spc="161" dirty="0">
                <a:latin typeface="Arial"/>
                <a:cs typeface="Arial"/>
              </a:rPr>
              <a:t> </a:t>
            </a:r>
            <a:r>
              <a:rPr sz="1071" dirty="0">
                <a:latin typeface="Arial"/>
                <a:cs typeface="Arial"/>
              </a:rPr>
              <a:t>If</a:t>
            </a:r>
            <a:r>
              <a:rPr sz="1071" spc="156" dirty="0">
                <a:latin typeface="Arial"/>
                <a:cs typeface="Arial"/>
              </a:rPr>
              <a:t> </a:t>
            </a:r>
            <a:r>
              <a:rPr sz="1071" dirty="0">
                <a:latin typeface="Arial"/>
                <a:cs typeface="Arial"/>
              </a:rPr>
              <a:t>your</a:t>
            </a:r>
            <a:r>
              <a:rPr sz="1071" spc="156" dirty="0">
                <a:latin typeface="Arial"/>
                <a:cs typeface="Arial"/>
              </a:rPr>
              <a:t> </a:t>
            </a:r>
            <a:r>
              <a:rPr sz="1071" dirty="0">
                <a:latin typeface="Arial"/>
                <a:cs typeface="Arial"/>
              </a:rPr>
              <a:t>gauge</a:t>
            </a:r>
            <a:r>
              <a:rPr sz="1071" spc="161" dirty="0">
                <a:latin typeface="Arial"/>
                <a:cs typeface="Arial"/>
              </a:rPr>
              <a:t> </a:t>
            </a:r>
            <a:r>
              <a:rPr sz="1071" dirty="0">
                <a:latin typeface="Arial"/>
                <a:cs typeface="Arial"/>
              </a:rPr>
              <a:t>has</a:t>
            </a:r>
            <a:r>
              <a:rPr sz="1071" spc="161" dirty="0">
                <a:latin typeface="Arial"/>
                <a:cs typeface="Arial"/>
              </a:rPr>
              <a:t> </a:t>
            </a:r>
            <a:r>
              <a:rPr sz="1071" dirty="0">
                <a:latin typeface="Arial"/>
                <a:cs typeface="Arial"/>
              </a:rPr>
              <a:t>different</a:t>
            </a:r>
            <a:r>
              <a:rPr sz="1071" spc="161" dirty="0">
                <a:latin typeface="Arial"/>
                <a:cs typeface="Arial"/>
              </a:rPr>
              <a:t> </a:t>
            </a:r>
            <a:r>
              <a:rPr sz="1071" spc="-10" dirty="0">
                <a:latin typeface="Arial"/>
                <a:cs typeface="Arial"/>
              </a:rPr>
              <a:t>color-</a:t>
            </a:r>
            <a:r>
              <a:rPr sz="1071" dirty="0">
                <a:latin typeface="Arial"/>
                <a:cs typeface="Arial"/>
              </a:rPr>
              <a:t>coded</a:t>
            </a:r>
            <a:r>
              <a:rPr sz="1071" spc="156" dirty="0">
                <a:latin typeface="Arial"/>
                <a:cs typeface="Arial"/>
              </a:rPr>
              <a:t> </a:t>
            </a:r>
            <a:r>
              <a:rPr sz="1071" dirty="0">
                <a:latin typeface="Arial"/>
                <a:cs typeface="Arial"/>
              </a:rPr>
              <a:t>zones</a:t>
            </a:r>
            <a:r>
              <a:rPr sz="1071" spc="161" dirty="0">
                <a:latin typeface="Arial"/>
                <a:cs typeface="Arial"/>
              </a:rPr>
              <a:t> </a:t>
            </a:r>
            <a:r>
              <a:rPr sz="1071" dirty="0">
                <a:latin typeface="Arial"/>
                <a:cs typeface="Arial"/>
              </a:rPr>
              <a:t>for</a:t>
            </a:r>
            <a:r>
              <a:rPr sz="1071" spc="161" dirty="0">
                <a:latin typeface="Arial"/>
                <a:cs typeface="Arial"/>
              </a:rPr>
              <a:t> </a:t>
            </a:r>
            <a:r>
              <a:rPr sz="1071" spc="-10" dirty="0">
                <a:latin typeface="Arial"/>
                <a:cs typeface="Arial"/>
              </a:rPr>
              <a:t>R-</a:t>
            </a:r>
            <a:r>
              <a:rPr sz="1071" dirty="0">
                <a:latin typeface="Arial"/>
                <a:cs typeface="Arial"/>
              </a:rPr>
              <a:t>12,</a:t>
            </a:r>
            <a:r>
              <a:rPr sz="1071" spc="161" dirty="0">
                <a:latin typeface="Arial"/>
                <a:cs typeface="Arial"/>
              </a:rPr>
              <a:t> </a:t>
            </a:r>
            <a:r>
              <a:rPr sz="1071" spc="-10" dirty="0">
                <a:latin typeface="Arial"/>
                <a:cs typeface="Arial"/>
              </a:rPr>
              <a:t>R-</a:t>
            </a:r>
            <a:r>
              <a:rPr sz="1071" spc="-19" dirty="0">
                <a:latin typeface="Arial"/>
                <a:cs typeface="Arial"/>
              </a:rPr>
              <a:t>134a 	</a:t>
            </a:r>
            <a:r>
              <a:rPr sz="1071" dirty="0">
                <a:latin typeface="Arial"/>
                <a:cs typeface="Arial"/>
              </a:rPr>
              <a:t>and/or</a:t>
            </a:r>
            <a:r>
              <a:rPr sz="1071" spc="-15" dirty="0">
                <a:latin typeface="Arial"/>
                <a:cs typeface="Arial"/>
              </a:rPr>
              <a:t> </a:t>
            </a:r>
            <a:r>
              <a:rPr sz="1071" spc="-10" dirty="0">
                <a:latin typeface="Arial"/>
                <a:cs typeface="Arial"/>
              </a:rPr>
              <a:t>R-</a:t>
            </a:r>
            <a:r>
              <a:rPr sz="1071" dirty="0">
                <a:latin typeface="Arial"/>
                <a:cs typeface="Arial"/>
              </a:rPr>
              <a:t>1234yf,</a:t>
            </a:r>
            <a:r>
              <a:rPr sz="1071" spc="-15" dirty="0">
                <a:latin typeface="Arial"/>
                <a:cs typeface="Arial"/>
              </a:rPr>
              <a:t> </a:t>
            </a:r>
            <a:r>
              <a:rPr sz="1071" dirty="0">
                <a:latin typeface="Arial"/>
                <a:cs typeface="Arial"/>
              </a:rPr>
              <a:t>make</a:t>
            </a:r>
            <a:r>
              <a:rPr sz="1071" spc="-15" dirty="0">
                <a:latin typeface="Arial"/>
                <a:cs typeface="Arial"/>
              </a:rPr>
              <a:t> </a:t>
            </a:r>
            <a:r>
              <a:rPr sz="1071" dirty="0">
                <a:latin typeface="Arial"/>
                <a:cs typeface="Arial"/>
              </a:rPr>
              <a:t>sure</a:t>
            </a:r>
            <a:r>
              <a:rPr sz="1071" spc="-10" dirty="0">
                <a:latin typeface="Arial"/>
                <a:cs typeface="Arial"/>
              </a:rPr>
              <a:t> </a:t>
            </a:r>
            <a:r>
              <a:rPr sz="1071" dirty="0">
                <a:latin typeface="Arial"/>
                <a:cs typeface="Arial"/>
              </a:rPr>
              <a:t>you</a:t>
            </a:r>
            <a:r>
              <a:rPr sz="1071" spc="-15" dirty="0">
                <a:latin typeface="Arial"/>
                <a:cs typeface="Arial"/>
              </a:rPr>
              <a:t> </a:t>
            </a:r>
            <a:r>
              <a:rPr sz="1071" dirty="0">
                <a:latin typeface="Arial"/>
                <a:cs typeface="Arial"/>
              </a:rPr>
              <a:t>are</a:t>
            </a:r>
            <a:r>
              <a:rPr sz="1071" spc="-19" dirty="0">
                <a:latin typeface="Arial"/>
                <a:cs typeface="Arial"/>
              </a:rPr>
              <a:t> </a:t>
            </a:r>
            <a:r>
              <a:rPr sz="1071" dirty="0">
                <a:latin typeface="Arial"/>
                <a:cs typeface="Arial"/>
              </a:rPr>
              <a:t>within</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correct</a:t>
            </a:r>
            <a:r>
              <a:rPr sz="1071" spc="-15" dirty="0">
                <a:latin typeface="Arial"/>
                <a:cs typeface="Arial"/>
              </a:rPr>
              <a:t> </a:t>
            </a:r>
            <a:r>
              <a:rPr sz="1071" dirty="0">
                <a:latin typeface="Arial"/>
                <a:cs typeface="Arial"/>
              </a:rPr>
              <a:t>range</a:t>
            </a:r>
            <a:r>
              <a:rPr sz="1071" spc="-19" dirty="0">
                <a:latin typeface="Arial"/>
                <a:cs typeface="Arial"/>
              </a:rPr>
              <a:t> </a:t>
            </a:r>
            <a:r>
              <a:rPr sz="1071" dirty="0">
                <a:latin typeface="Arial"/>
                <a:cs typeface="Arial"/>
              </a:rPr>
              <a:t>for</a:t>
            </a:r>
            <a:r>
              <a:rPr sz="1071" spc="-10" dirty="0">
                <a:latin typeface="Arial"/>
                <a:cs typeface="Arial"/>
              </a:rPr>
              <a:t> </a:t>
            </a:r>
            <a:r>
              <a:rPr sz="1071" dirty="0">
                <a:latin typeface="Arial"/>
                <a:cs typeface="Arial"/>
              </a:rPr>
              <a:t>your</a:t>
            </a:r>
            <a:r>
              <a:rPr sz="1071" spc="-15" dirty="0">
                <a:latin typeface="Arial"/>
                <a:cs typeface="Arial"/>
              </a:rPr>
              <a:t> </a:t>
            </a:r>
            <a:r>
              <a:rPr sz="1071" dirty="0">
                <a:latin typeface="Arial"/>
                <a:cs typeface="Arial"/>
              </a:rPr>
              <a:t>type</a:t>
            </a:r>
            <a:r>
              <a:rPr sz="1071" spc="-15" dirty="0">
                <a:latin typeface="Arial"/>
                <a:cs typeface="Arial"/>
              </a:rPr>
              <a:t> </a:t>
            </a:r>
            <a:r>
              <a:rPr sz="1071" dirty="0">
                <a:latin typeface="Arial"/>
                <a:cs typeface="Arial"/>
              </a:rPr>
              <a:t>of</a:t>
            </a:r>
            <a:r>
              <a:rPr sz="1071" spc="-15" dirty="0">
                <a:latin typeface="Arial"/>
                <a:cs typeface="Arial"/>
              </a:rPr>
              <a:t> </a:t>
            </a:r>
            <a:r>
              <a:rPr sz="1071" spc="-10" dirty="0">
                <a:latin typeface="Arial"/>
                <a:cs typeface="Arial"/>
              </a:rPr>
              <a:t>refrigerant.</a:t>
            </a:r>
            <a:endParaRPr sz="1071" dirty="0">
              <a:latin typeface="Arial"/>
              <a:cs typeface="Arial"/>
            </a:endParaRPr>
          </a:p>
          <a:p>
            <a:pPr marL="454543" marR="5566" lvl="3" indent="-220160" algn="just">
              <a:lnSpc>
                <a:spcPct val="143700"/>
              </a:lnSpc>
              <a:spcBef>
                <a:spcPts val="5"/>
              </a:spcBef>
              <a:buFont typeface="Arial"/>
              <a:buAutoNum type="alphaLcPeriod"/>
              <a:tabLst>
                <a:tab pos="457636" algn="l"/>
              </a:tabLst>
            </a:pPr>
            <a:r>
              <a:rPr sz="1071" b="1" spc="-10" dirty="0">
                <a:latin typeface="Arial"/>
                <a:cs typeface="Arial"/>
              </a:rPr>
              <a:t>High</a:t>
            </a:r>
            <a:r>
              <a:rPr sz="1071" b="1" spc="-58" dirty="0">
                <a:latin typeface="Arial"/>
                <a:cs typeface="Arial"/>
              </a:rPr>
              <a:t> </a:t>
            </a:r>
            <a:r>
              <a:rPr sz="1071" b="1" spc="-10" dirty="0">
                <a:latin typeface="Arial"/>
                <a:cs typeface="Arial"/>
              </a:rPr>
              <a:t>pressure</a:t>
            </a:r>
            <a:r>
              <a:rPr sz="1071" b="1" spc="-54" dirty="0">
                <a:latin typeface="Arial"/>
                <a:cs typeface="Arial"/>
              </a:rPr>
              <a:t> </a:t>
            </a:r>
            <a:r>
              <a:rPr sz="1071" b="1" dirty="0">
                <a:latin typeface="Arial"/>
                <a:cs typeface="Arial"/>
              </a:rPr>
              <a:t>gauge: </a:t>
            </a:r>
            <a:r>
              <a:rPr sz="1071" dirty="0">
                <a:latin typeface="Arial"/>
                <a:cs typeface="Arial"/>
              </a:rPr>
              <a:t>Stop</a:t>
            </a:r>
            <a:r>
              <a:rPr sz="1071" spc="-58" dirty="0">
                <a:latin typeface="Arial"/>
                <a:cs typeface="Arial"/>
              </a:rPr>
              <a:t> </a:t>
            </a:r>
            <a:r>
              <a:rPr sz="1071" spc="-10" dirty="0">
                <a:latin typeface="Arial"/>
                <a:cs typeface="Arial"/>
              </a:rPr>
              <a:t>charging</a:t>
            </a:r>
            <a:r>
              <a:rPr sz="1071" spc="-54" dirty="0">
                <a:latin typeface="Arial"/>
                <a:cs typeface="Arial"/>
              </a:rPr>
              <a:t> </a:t>
            </a:r>
            <a:r>
              <a:rPr sz="1071" spc="-10" dirty="0">
                <a:latin typeface="Arial"/>
                <a:cs typeface="Arial"/>
              </a:rPr>
              <a:t>when</a:t>
            </a:r>
            <a:r>
              <a:rPr sz="1071" spc="-54" dirty="0">
                <a:latin typeface="Arial"/>
                <a:cs typeface="Arial"/>
              </a:rPr>
              <a:t> </a:t>
            </a:r>
            <a:r>
              <a:rPr sz="1071" dirty="0">
                <a:latin typeface="Arial"/>
                <a:cs typeface="Arial"/>
              </a:rPr>
              <a:t>the</a:t>
            </a:r>
            <a:r>
              <a:rPr sz="1071" spc="-58" dirty="0">
                <a:latin typeface="Arial"/>
                <a:cs typeface="Arial"/>
              </a:rPr>
              <a:t> </a:t>
            </a:r>
            <a:r>
              <a:rPr sz="1071" spc="-10" dirty="0">
                <a:latin typeface="Arial"/>
                <a:cs typeface="Arial"/>
              </a:rPr>
              <a:t>reading</a:t>
            </a:r>
            <a:r>
              <a:rPr sz="1071" spc="-54" dirty="0">
                <a:latin typeface="Arial"/>
                <a:cs typeface="Arial"/>
              </a:rPr>
              <a:t> </a:t>
            </a:r>
            <a:r>
              <a:rPr sz="1071" dirty="0">
                <a:latin typeface="Arial"/>
                <a:cs typeface="Arial"/>
              </a:rPr>
              <a:t>gets</a:t>
            </a:r>
            <a:r>
              <a:rPr sz="1071" spc="-58" dirty="0">
                <a:latin typeface="Arial"/>
                <a:cs typeface="Arial"/>
              </a:rPr>
              <a:t> </a:t>
            </a:r>
            <a:r>
              <a:rPr sz="1071" dirty="0">
                <a:latin typeface="Arial"/>
                <a:cs typeface="Arial"/>
              </a:rPr>
              <a:t>up</a:t>
            </a:r>
            <a:r>
              <a:rPr sz="1071" spc="-58" dirty="0">
                <a:latin typeface="Arial"/>
                <a:cs typeface="Arial"/>
              </a:rPr>
              <a:t> </a:t>
            </a:r>
            <a:r>
              <a:rPr sz="1071" dirty="0">
                <a:latin typeface="Arial"/>
                <a:cs typeface="Arial"/>
              </a:rPr>
              <a:t>around</a:t>
            </a:r>
            <a:r>
              <a:rPr sz="1071" spc="5" dirty="0">
                <a:latin typeface="Arial"/>
                <a:cs typeface="Arial"/>
              </a:rPr>
              <a:t> </a:t>
            </a:r>
            <a:r>
              <a:rPr sz="1071" dirty="0">
                <a:latin typeface="Arial"/>
                <a:cs typeface="Arial"/>
              </a:rPr>
              <a:t>200</a:t>
            </a:r>
            <a:r>
              <a:rPr sz="1071" spc="-54" dirty="0">
                <a:latin typeface="Arial"/>
                <a:cs typeface="Arial"/>
              </a:rPr>
              <a:t> </a:t>
            </a:r>
            <a:r>
              <a:rPr sz="1071" dirty="0">
                <a:latin typeface="Arial"/>
                <a:cs typeface="Arial"/>
              </a:rPr>
              <a:t>to</a:t>
            </a:r>
            <a:r>
              <a:rPr sz="1071" spc="-58" dirty="0">
                <a:latin typeface="Arial"/>
                <a:cs typeface="Arial"/>
              </a:rPr>
              <a:t> </a:t>
            </a:r>
            <a:r>
              <a:rPr sz="1071" dirty="0">
                <a:latin typeface="Arial"/>
                <a:cs typeface="Arial"/>
              </a:rPr>
              <a:t>225</a:t>
            </a:r>
            <a:r>
              <a:rPr sz="1071" spc="-54" dirty="0">
                <a:latin typeface="Arial"/>
                <a:cs typeface="Arial"/>
              </a:rPr>
              <a:t> </a:t>
            </a:r>
            <a:r>
              <a:rPr sz="1071" dirty="0">
                <a:latin typeface="Arial"/>
                <a:cs typeface="Arial"/>
              </a:rPr>
              <a:t>psi </a:t>
            </a:r>
            <a:r>
              <a:rPr sz="1071" spc="-24" dirty="0">
                <a:latin typeface="Arial"/>
                <a:cs typeface="Arial"/>
              </a:rPr>
              <a:t>(R- 	</a:t>
            </a:r>
            <a:r>
              <a:rPr sz="1071" dirty="0">
                <a:latin typeface="Arial"/>
                <a:cs typeface="Arial"/>
              </a:rPr>
              <a:t>12),</a:t>
            </a:r>
            <a:r>
              <a:rPr sz="1071" spc="214" dirty="0">
                <a:latin typeface="Arial"/>
                <a:cs typeface="Arial"/>
              </a:rPr>
              <a:t> </a:t>
            </a:r>
            <a:r>
              <a:rPr sz="1071" dirty="0">
                <a:latin typeface="Arial"/>
                <a:cs typeface="Arial"/>
              </a:rPr>
              <a:t>or</a:t>
            </a:r>
            <a:r>
              <a:rPr sz="1071" spc="214" dirty="0">
                <a:latin typeface="Arial"/>
                <a:cs typeface="Arial"/>
              </a:rPr>
              <a:t> </a:t>
            </a:r>
            <a:r>
              <a:rPr sz="1071" dirty="0">
                <a:latin typeface="Arial"/>
                <a:cs typeface="Arial"/>
              </a:rPr>
              <a:t>225</a:t>
            </a:r>
            <a:r>
              <a:rPr sz="1071" spc="214" dirty="0">
                <a:latin typeface="Arial"/>
                <a:cs typeface="Arial"/>
              </a:rPr>
              <a:t> </a:t>
            </a:r>
            <a:r>
              <a:rPr sz="1071" dirty="0">
                <a:latin typeface="Arial"/>
                <a:cs typeface="Arial"/>
              </a:rPr>
              <a:t>to</a:t>
            </a:r>
            <a:r>
              <a:rPr sz="1071" spc="214" dirty="0">
                <a:latin typeface="Arial"/>
                <a:cs typeface="Arial"/>
              </a:rPr>
              <a:t> </a:t>
            </a:r>
            <a:r>
              <a:rPr sz="1071" dirty="0">
                <a:latin typeface="Arial"/>
                <a:cs typeface="Arial"/>
              </a:rPr>
              <a:t>250</a:t>
            </a:r>
            <a:r>
              <a:rPr sz="1071" spc="214" dirty="0">
                <a:latin typeface="Arial"/>
                <a:cs typeface="Arial"/>
              </a:rPr>
              <a:t> </a:t>
            </a:r>
            <a:r>
              <a:rPr sz="1071" dirty="0">
                <a:latin typeface="Arial"/>
                <a:cs typeface="Arial"/>
              </a:rPr>
              <a:t>psi</a:t>
            </a:r>
            <a:r>
              <a:rPr sz="1071" spc="-15" dirty="0">
                <a:latin typeface="Arial"/>
                <a:cs typeface="Arial"/>
              </a:rPr>
              <a:t> </a:t>
            </a:r>
            <a:r>
              <a:rPr sz="1071" spc="-10" dirty="0">
                <a:latin typeface="Arial"/>
                <a:cs typeface="Arial"/>
              </a:rPr>
              <a:t>(R-</a:t>
            </a:r>
            <a:r>
              <a:rPr sz="1071" dirty="0">
                <a:latin typeface="Arial"/>
                <a:cs typeface="Arial"/>
              </a:rPr>
              <a:t>134a).</a:t>
            </a:r>
            <a:r>
              <a:rPr sz="1071" spc="-10" dirty="0">
                <a:latin typeface="Arial"/>
                <a:cs typeface="Arial"/>
              </a:rPr>
              <a:t> </a:t>
            </a:r>
            <a:r>
              <a:rPr sz="1071" dirty="0">
                <a:latin typeface="Arial"/>
                <a:cs typeface="Arial"/>
              </a:rPr>
              <a:t>The</a:t>
            </a:r>
            <a:r>
              <a:rPr sz="1071" spc="214" dirty="0">
                <a:latin typeface="Arial"/>
                <a:cs typeface="Arial"/>
              </a:rPr>
              <a:t> </a:t>
            </a:r>
            <a:r>
              <a:rPr sz="1071" dirty="0">
                <a:latin typeface="Arial"/>
                <a:cs typeface="Arial"/>
              </a:rPr>
              <a:t>system</a:t>
            </a:r>
            <a:r>
              <a:rPr sz="1071" spc="209" dirty="0">
                <a:latin typeface="Arial"/>
                <a:cs typeface="Arial"/>
              </a:rPr>
              <a:t> </a:t>
            </a:r>
            <a:r>
              <a:rPr sz="1071" dirty="0">
                <a:latin typeface="Arial"/>
                <a:cs typeface="Arial"/>
              </a:rPr>
              <a:t>is</a:t>
            </a:r>
            <a:r>
              <a:rPr sz="1071" spc="214" dirty="0">
                <a:latin typeface="Arial"/>
                <a:cs typeface="Arial"/>
              </a:rPr>
              <a:t> </a:t>
            </a:r>
            <a:r>
              <a:rPr sz="1071" dirty="0">
                <a:latin typeface="Arial"/>
                <a:cs typeface="Arial"/>
              </a:rPr>
              <a:t>fully</a:t>
            </a:r>
            <a:r>
              <a:rPr sz="1071" spc="219" dirty="0">
                <a:latin typeface="Arial"/>
                <a:cs typeface="Arial"/>
              </a:rPr>
              <a:t> </a:t>
            </a:r>
            <a:r>
              <a:rPr sz="1071" dirty="0">
                <a:latin typeface="Arial"/>
                <a:cs typeface="Arial"/>
              </a:rPr>
              <a:t>charged</a:t>
            </a:r>
            <a:r>
              <a:rPr sz="1071" spc="214" dirty="0">
                <a:latin typeface="Arial"/>
                <a:cs typeface="Arial"/>
              </a:rPr>
              <a:t> </a:t>
            </a:r>
            <a:r>
              <a:rPr sz="1071" dirty="0">
                <a:latin typeface="Arial"/>
                <a:cs typeface="Arial"/>
              </a:rPr>
              <a:t>and</a:t>
            </a:r>
            <a:r>
              <a:rPr sz="1071" spc="214" dirty="0">
                <a:latin typeface="Arial"/>
                <a:cs typeface="Arial"/>
              </a:rPr>
              <a:t> </a:t>
            </a:r>
            <a:r>
              <a:rPr sz="1071" dirty="0">
                <a:latin typeface="Arial"/>
                <a:cs typeface="Arial"/>
              </a:rPr>
              <a:t>should</a:t>
            </a:r>
            <a:r>
              <a:rPr sz="1071" spc="214" dirty="0">
                <a:latin typeface="Arial"/>
                <a:cs typeface="Arial"/>
              </a:rPr>
              <a:t> </a:t>
            </a:r>
            <a:r>
              <a:rPr sz="1071" dirty="0">
                <a:latin typeface="Arial"/>
                <a:cs typeface="Arial"/>
              </a:rPr>
              <a:t>be</a:t>
            </a:r>
            <a:r>
              <a:rPr sz="1071" spc="214" dirty="0">
                <a:latin typeface="Arial"/>
                <a:cs typeface="Arial"/>
              </a:rPr>
              <a:t> </a:t>
            </a:r>
            <a:r>
              <a:rPr sz="1071" spc="-10" dirty="0">
                <a:latin typeface="Arial"/>
                <a:cs typeface="Arial"/>
              </a:rPr>
              <a:t>cooling 	</a:t>
            </a:r>
            <a:r>
              <a:rPr sz="1071" dirty="0">
                <a:latin typeface="Arial"/>
                <a:cs typeface="Arial"/>
              </a:rPr>
              <a:t>normally.</a:t>
            </a:r>
            <a:r>
              <a:rPr sz="1071" spc="-19" dirty="0">
                <a:latin typeface="Arial"/>
                <a:cs typeface="Arial"/>
              </a:rPr>
              <a:t> </a:t>
            </a:r>
            <a:r>
              <a:rPr sz="1071" dirty="0">
                <a:latin typeface="Arial"/>
                <a:cs typeface="Arial"/>
              </a:rPr>
              <a:t>DO</a:t>
            </a:r>
            <a:r>
              <a:rPr sz="1071" spc="-24" dirty="0">
                <a:latin typeface="Arial"/>
                <a:cs typeface="Arial"/>
              </a:rPr>
              <a:t> </a:t>
            </a:r>
            <a:r>
              <a:rPr sz="1071" dirty="0">
                <a:latin typeface="Arial"/>
                <a:cs typeface="Arial"/>
              </a:rPr>
              <a:t>NOT</a:t>
            </a:r>
            <a:r>
              <a:rPr sz="1071" spc="-19" dirty="0">
                <a:latin typeface="Arial"/>
                <a:cs typeface="Arial"/>
              </a:rPr>
              <a:t> </a:t>
            </a:r>
            <a:r>
              <a:rPr sz="1071" dirty="0">
                <a:latin typeface="Arial"/>
                <a:cs typeface="Arial"/>
              </a:rPr>
              <a:t>add</a:t>
            </a:r>
            <a:r>
              <a:rPr sz="1071" spc="-19" dirty="0">
                <a:latin typeface="Arial"/>
                <a:cs typeface="Arial"/>
              </a:rPr>
              <a:t> </a:t>
            </a:r>
            <a:r>
              <a:rPr sz="1071" dirty="0">
                <a:latin typeface="Arial"/>
                <a:cs typeface="Arial"/>
              </a:rPr>
              <a:t>any</a:t>
            </a:r>
            <a:r>
              <a:rPr sz="1071" spc="-19" dirty="0">
                <a:latin typeface="Arial"/>
                <a:cs typeface="Arial"/>
              </a:rPr>
              <a:t> </a:t>
            </a:r>
            <a:r>
              <a:rPr sz="1071" dirty="0">
                <a:latin typeface="Arial"/>
                <a:cs typeface="Arial"/>
              </a:rPr>
              <a:t>more</a:t>
            </a:r>
            <a:r>
              <a:rPr sz="1071" spc="-15" dirty="0">
                <a:latin typeface="Arial"/>
                <a:cs typeface="Arial"/>
              </a:rPr>
              <a:t> </a:t>
            </a:r>
            <a:r>
              <a:rPr sz="1071" spc="-10" dirty="0">
                <a:latin typeface="Arial"/>
                <a:cs typeface="Arial"/>
              </a:rPr>
              <a:t>refrigerant.</a:t>
            </a:r>
            <a:endParaRPr sz="1071" dirty="0">
              <a:latin typeface="Arial"/>
              <a:cs typeface="Arial"/>
            </a:endParaRPr>
          </a:p>
          <a:p>
            <a:pPr marL="12987" marR="4947" algn="just">
              <a:lnSpc>
                <a:spcPct val="144100"/>
              </a:lnSpc>
              <a:spcBef>
                <a:spcPts val="579"/>
              </a:spcBef>
            </a:pPr>
            <a:r>
              <a:rPr sz="1071" b="1" dirty="0">
                <a:latin typeface="Arial"/>
                <a:cs typeface="Arial"/>
              </a:rPr>
              <a:t>NOTE:</a:t>
            </a:r>
            <a:r>
              <a:rPr sz="1071" b="1" spc="-19" dirty="0">
                <a:latin typeface="Arial"/>
                <a:cs typeface="Arial"/>
              </a:rPr>
              <a:t> </a:t>
            </a:r>
            <a:r>
              <a:rPr sz="1071" dirty="0">
                <a:latin typeface="Arial"/>
                <a:cs typeface="Arial"/>
              </a:rPr>
              <a:t>The</a:t>
            </a:r>
            <a:r>
              <a:rPr sz="1071" spc="131" dirty="0">
                <a:latin typeface="Arial"/>
                <a:cs typeface="Arial"/>
              </a:rPr>
              <a:t> </a:t>
            </a:r>
            <a:r>
              <a:rPr sz="1071" dirty="0">
                <a:latin typeface="Arial"/>
                <a:cs typeface="Arial"/>
              </a:rPr>
              <a:t>high-</a:t>
            </a:r>
            <a:r>
              <a:rPr sz="1071" spc="131" dirty="0">
                <a:latin typeface="Arial"/>
                <a:cs typeface="Arial"/>
              </a:rPr>
              <a:t> </a:t>
            </a:r>
            <a:r>
              <a:rPr sz="1071" dirty="0">
                <a:latin typeface="Arial"/>
                <a:cs typeface="Arial"/>
              </a:rPr>
              <a:t>and</a:t>
            </a:r>
            <a:r>
              <a:rPr sz="1071" spc="127" dirty="0">
                <a:latin typeface="Arial"/>
                <a:cs typeface="Arial"/>
              </a:rPr>
              <a:t> </a:t>
            </a:r>
            <a:r>
              <a:rPr sz="1071" spc="-10" dirty="0">
                <a:latin typeface="Arial"/>
                <a:cs typeface="Arial"/>
              </a:rPr>
              <a:t>low-</a:t>
            </a:r>
            <a:r>
              <a:rPr sz="1071" dirty="0">
                <a:latin typeface="Arial"/>
                <a:cs typeface="Arial"/>
              </a:rPr>
              <a:t>pressure</a:t>
            </a:r>
            <a:r>
              <a:rPr sz="1071" spc="122" dirty="0">
                <a:latin typeface="Arial"/>
                <a:cs typeface="Arial"/>
              </a:rPr>
              <a:t> </a:t>
            </a:r>
            <a:r>
              <a:rPr sz="1071" dirty="0">
                <a:latin typeface="Arial"/>
                <a:cs typeface="Arial"/>
              </a:rPr>
              <a:t>readings</a:t>
            </a:r>
            <a:r>
              <a:rPr sz="1071" spc="136" dirty="0">
                <a:latin typeface="Arial"/>
                <a:cs typeface="Arial"/>
              </a:rPr>
              <a:t> </a:t>
            </a:r>
            <a:r>
              <a:rPr sz="1071" dirty="0">
                <a:latin typeface="Arial"/>
                <a:cs typeface="Arial"/>
              </a:rPr>
              <a:t>will</a:t>
            </a:r>
            <a:r>
              <a:rPr sz="1071" spc="136" dirty="0">
                <a:latin typeface="Arial"/>
                <a:cs typeface="Arial"/>
              </a:rPr>
              <a:t> </a:t>
            </a:r>
            <a:r>
              <a:rPr sz="1071" dirty="0">
                <a:latin typeface="Arial"/>
                <a:cs typeface="Arial"/>
              </a:rPr>
              <a:t>vary</a:t>
            </a:r>
            <a:r>
              <a:rPr sz="1071" spc="131" dirty="0">
                <a:latin typeface="Arial"/>
                <a:cs typeface="Arial"/>
              </a:rPr>
              <a:t> </a:t>
            </a:r>
            <a:r>
              <a:rPr sz="1071" dirty="0">
                <a:latin typeface="Arial"/>
                <a:cs typeface="Arial"/>
              </a:rPr>
              <a:t>depending</a:t>
            </a:r>
            <a:r>
              <a:rPr sz="1071" spc="131" dirty="0">
                <a:latin typeface="Arial"/>
                <a:cs typeface="Arial"/>
              </a:rPr>
              <a:t> </a:t>
            </a:r>
            <a:r>
              <a:rPr sz="1071" dirty="0">
                <a:latin typeface="Arial"/>
                <a:cs typeface="Arial"/>
              </a:rPr>
              <a:t>on</a:t>
            </a:r>
            <a:r>
              <a:rPr sz="1071" spc="122" dirty="0">
                <a:latin typeface="Arial"/>
                <a:cs typeface="Arial"/>
              </a:rPr>
              <a:t> </a:t>
            </a:r>
            <a:r>
              <a:rPr sz="1071" dirty="0">
                <a:latin typeface="Arial"/>
                <a:cs typeface="Arial"/>
              </a:rPr>
              <a:t>the</a:t>
            </a:r>
            <a:r>
              <a:rPr sz="1071" spc="131" dirty="0">
                <a:latin typeface="Arial"/>
                <a:cs typeface="Arial"/>
              </a:rPr>
              <a:t> </a:t>
            </a:r>
            <a:r>
              <a:rPr sz="1071" dirty="0">
                <a:latin typeface="Arial"/>
                <a:cs typeface="Arial"/>
              </a:rPr>
              <a:t>system</a:t>
            </a:r>
            <a:r>
              <a:rPr sz="1071" spc="131" dirty="0">
                <a:latin typeface="Arial"/>
                <a:cs typeface="Arial"/>
              </a:rPr>
              <a:t> </a:t>
            </a:r>
            <a:r>
              <a:rPr sz="1071" dirty="0">
                <a:latin typeface="Arial"/>
                <a:cs typeface="Arial"/>
              </a:rPr>
              <a:t>and</a:t>
            </a:r>
            <a:r>
              <a:rPr sz="1071" spc="131" dirty="0">
                <a:latin typeface="Arial"/>
                <a:cs typeface="Arial"/>
              </a:rPr>
              <a:t> </a:t>
            </a:r>
            <a:r>
              <a:rPr sz="1071" spc="-10" dirty="0">
                <a:latin typeface="Arial"/>
                <a:cs typeface="Arial"/>
              </a:rPr>
              <a:t>ambient </a:t>
            </a:r>
            <a:r>
              <a:rPr sz="1071" dirty="0">
                <a:latin typeface="Arial"/>
                <a:cs typeface="Arial"/>
              </a:rPr>
              <a:t>temperatures</a:t>
            </a:r>
            <a:r>
              <a:rPr sz="1071" spc="-29" dirty="0">
                <a:latin typeface="Arial"/>
                <a:cs typeface="Arial"/>
              </a:rPr>
              <a:t> </a:t>
            </a:r>
            <a:r>
              <a:rPr sz="1071" dirty="0">
                <a:latin typeface="Arial"/>
                <a:cs typeface="Arial"/>
              </a:rPr>
              <a:t>(higher</a:t>
            </a:r>
            <a:r>
              <a:rPr sz="1071" spc="-29" dirty="0">
                <a:latin typeface="Arial"/>
                <a:cs typeface="Arial"/>
              </a:rPr>
              <a:t> </a:t>
            </a:r>
            <a:r>
              <a:rPr sz="1071" dirty="0">
                <a:latin typeface="Arial"/>
                <a:cs typeface="Arial"/>
              </a:rPr>
              <a:t>temperatures</a:t>
            </a:r>
            <a:r>
              <a:rPr sz="1071" spc="-29" dirty="0">
                <a:latin typeface="Arial"/>
                <a:cs typeface="Arial"/>
              </a:rPr>
              <a:t> </a:t>
            </a:r>
            <a:r>
              <a:rPr sz="1071" dirty="0">
                <a:latin typeface="Arial"/>
                <a:cs typeface="Arial"/>
              </a:rPr>
              <a:t>cause</a:t>
            </a:r>
            <a:r>
              <a:rPr sz="1071" spc="-29" dirty="0">
                <a:latin typeface="Arial"/>
                <a:cs typeface="Arial"/>
              </a:rPr>
              <a:t> </a:t>
            </a:r>
            <a:r>
              <a:rPr sz="1071" dirty="0">
                <a:latin typeface="Arial"/>
                <a:cs typeface="Arial"/>
              </a:rPr>
              <a:t>higher</a:t>
            </a:r>
            <a:r>
              <a:rPr sz="1071" spc="-29" dirty="0">
                <a:latin typeface="Arial"/>
                <a:cs typeface="Arial"/>
              </a:rPr>
              <a:t> </a:t>
            </a:r>
            <a:r>
              <a:rPr sz="1071" dirty="0">
                <a:latin typeface="Arial"/>
                <a:cs typeface="Arial"/>
              </a:rPr>
              <a:t>system</a:t>
            </a:r>
            <a:r>
              <a:rPr sz="1071" spc="-34" dirty="0">
                <a:latin typeface="Arial"/>
                <a:cs typeface="Arial"/>
              </a:rPr>
              <a:t> </a:t>
            </a:r>
            <a:r>
              <a:rPr sz="1071" dirty="0">
                <a:latin typeface="Arial"/>
                <a:cs typeface="Arial"/>
              </a:rPr>
              <a:t>pressure</a:t>
            </a:r>
            <a:r>
              <a:rPr sz="1071" spc="-29" dirty="0">
                <a:latin typeface="Arial"/>
                <a:cs typeface="Arial"/>
              </a:rPr>
              <a:t> </a:t>
            </a:r>
            <a:r>
              <a:rPr sz="1071" spc="-10" dirty="0">
                <a:latin typeface="Arial"/>
                <a:cs typeface="Arial"/>
              </a:rPr>
              <a:t>readings).</a:t>
            </a:r>
            <a:endParaRPr sz="1071" dirty="0">
              <a:latin typeface="Arial"/>
              <a:cs typeface="Arial"/>
            </a:endParaRPr>
          </a:p>
          <a:p>
            <a:pPr marL="12987" marR="4947" algn="just">
              <a:lnSpc>
                <a:spcPct val="143700"/>
              </a:lnSpc>
              <a:spcBef>
                <a:spcPts val="584"/>
              </a:spcBef>
            </a:pPr>
            <a:r>
              <a:rPr sz="1071" dirty="0">
                <a:latin typeface="Arial"/>
                <a:cs typeface="Arial"/>
              </a:rPr>
              <a:t>Refer</a:t>
            </a:r>
            <a:r>
              <a:rPr sz="1071" spc="-10"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vehicle</a:t>
            </a:r>
            <a:r>
              <a:rPr sz="1071" spc="-5" dirty="0">
                <a:latin typeface="Arial"/>
                <a:cs typeface="Arial"/>
              </a:rPr>
              <a:t> </a:t>
            </a:r>
            <a:r>
              <a:rPr sz="1071" dirty="0">
                <a:latin typeface="Arial"/>
                <a:cs typeface="Arial"/>
              </a:rPr>
              <a:t>manufacturer</a:t>
            </a:r>
            <a:r>
              <a:rPr sz="1071" spc="-5" dirty="0">
                <a:latin typeface="Arial"/>
                <a:cs typeface="Arial"/>
              </a:rPr>
              <a:t> </a:t>
            </a:r>
            <a:r>
              <a:rPr sz="1071" dirty="0">
                <a:latin typeface="Arial"/>
                <a:cs typeface="Arial"/>
              </a:rPr>
              <a:t>specifications for</a:t>
            </a:r>
            <a:r>
              <a:rPr sz="1071" spc="-10" dirty="0">
                <a:latin typeface="Arial"/>
                <a:cs typeface="Arial"/>
              </a:rPr>
              <a:t> </a:t>
            </a:r>
            <a:r>
              <a:rPr sz="1071" dirty="0">
                <a:latin typeface="Arial"/>
                <a:cs typeface="Arial"/>
              </a:rPr>
              <a:t>normal system</a:t>
            </a:r>
            <a:r>
              <a:rPr sz="1071" spc="-10" dirty="0">
                <a:latin typeface="Arial"/>
                <a:cs typeface="Arial"/>
              </a:rPr>
              <a:t> </a:t>
            </a:r>
            <a:r>
              <a:rPr sz="1071" dirty="0">
                <a:latin typeface="Arial"/>
                <a:cs typeface="Arial"/>
              </a:rPr>
              <a:t>operating pressures,</a:t>
            </a:r>
            <a:r>
              <a:rPr sz="1071" spc="-5" dirty="0">
                <a:latin typeface="Arial"/>
                <a:cs typeface="Arial"/>
              </a:rPr>
              <a:t> </a:t>
            </a:r>
            <a:r>
              <a:rPr sz="1071" dirty="0">
                <a:latin typeface="Arial"/>
                <a:cs typeface="Arial"/>
              </a:rPr>
              <a:t>and</a:t>
            </a:r>
            <a:r>
              <a:rPr sz="1071" spc="-5" dirty="0">
                <a:latin typeface="Arial"/>
                <a:cs typeface="Arial"/>
              </a:rPr>
              <a:t> </a:t>
            </a:r>
            <a:r>
              <a:rPr sz="1071" spc="-24" dirty="0">
                <a:latin typeface="Arial"/>
                <a:cs typeface="Arial"/>
              </a:rPr>
              <a:t>the </a:t>
            </a:r>
            <a:r>
              <a:rPr sz="1071" dirty="0">
                <a:latin typeface="Arial"/>
                <a:cs typeface="Arial"/>
              </a:rPr>
              <a:t>total</a:t>
            </a:r>
            <a:r>
              <a:rPr sz="1071" spc="5" dirty="0">
                <a:latin typeface="Arial"/>
                <a:cs typeface="Arial"/>
              </a:rPr>
              <a:t> </a:t>
            </a:r>
            <a:r>
              <a:rPr sz="1071" dirty="0">
                <a:latin typeface="Arial"/>
                <a:cs typeface="Arial"/>
              </a:rPr>
              <a:t>refrigerant</a:t>
            </a:r>
            <a:r>
              <a:rPr sz="1071" spc="5" dirty="0">
                <a:latin typeface="Arial"/>
                <a:cs typeface="Arial"/>
              </a:rPr>
              <a:t> </a:t>
            </a:r>
            <a:r>
              <a:rPr sz="1071" dirty="0">
                <a:latin typeface="Arial"/>
                <a:cs typeface="Arial"/>
              </a:rPr>
              <a:t>capacity</a:t>
            </a:r>
            <a:r>
              <a:rPr sz="1071" spc="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Most</a:t>
            </a:r>
            <a:r>
              <a:rPr sz="1071" spc="5" dirty="0">
                <a:latin typeface="Arial"/>
                <a:cs typeface="Arial"/>
              </a:rPr>
              <a:t> </a:t>
            </a:r>
            <a:r>
              <a:rPr sz="1071" dirty="0">
                <a:latin typeface="Arial"/>
                <a:cs typeface="Arial"/>
              </a:rPr>
              <a:t>new</a:t>
            </a:r>
            <a:r>
              <a:rPr sz="1071" spc="5" dirty="0">
                <a:latin typeface="Arial"/>
                <a:cs typeface="Arial"/>
              </a:rPr>
              <a:t> </a:t>
            </a:r>
            <a:r>
              <a:rPr sz="1071" dirty="0">
                <a:latin typeface="Arial"/>
                <a:cs typeface="Arial"/>
              </a:rPr>
              <a:t>passenger</a:t>
            </a:r>
            <a:r>
              <a:rPr sz="1071" spc="5" dirty="0">
                <a:latin typeface="Arial"/>
                <a:cs typeface="Arial"/>
              </a:rPr>
              <a:t> </a:t>
            </a:r>
            <a:r>
              <a:rPr sz="1071" dirty="0">
                <a:latin typeface="Arial"/>
                <a:cs typeface="Arial"/>
              </a:rPr>
              <a:t>car A/C</a:t>
            </a:r>
            <a:r>
              <a:rPr sz="1071" spc="5" dirty="0">
                <a:latin typeface="Arial"/>
                <a:cs typeface="Arial"/>
              </a:rPr>
              <a:t> </a:t>
            </a:r>
            <a:r>
              <a:rPr sz="1071" dirty="0">
                <a:latin typeface="Arial"/>
                <a:cs typeface="Arial"/>
              </a:rPr>
              <a:t>systems</a:t>
            </a:r>
            <a:r>
              <a:rPr sz="1071" spc="10" dirty="0">
                <a:latin typeface="Arial"/>
                <a:cs typeface="Arial"/>
              </a:rPr>
              <a:t> </a:t>
            </a:r>
            <a:r>
              <a:rPr sz="1071" dirty="0">
                <a:latin typeface="Arial"/>
                <a:cs typeface="Arial"/>
              </a:rPr>
              <a:t>do</a:t>
            </a:r>
            <a:r>
              <a:rPr sz="1071" spc="10" dirty="0">
                <a:latin typeface="Arial"/>
                <a:cs typeface="Arial"/>
              </a:rPr>
              <a:t> </a:t>
            </a:r>
            <a:r>
              <a:rPr sz="1071" dirty="0">
                <a:latin typeface="Arial"/>
                <a:cs typeface="Arial"/>
              </a:rPr>
              <a:t>not hold</a:t>
            </a:r>
            <a:r>
              <a:rPr sz="1071" spc="10" dirty="0">
                <a:latin typeface="Arial"/>
                <a:cs typeface="Arial"/>
              </a:rPr>
              <a:t> </a:t>
            </a:r>
            <a:r>
              <a:rPr sz="1071" spc="-19" dirty="0">
                <a:latin typeface="Arial"/>
                <a:cs typeface="Arial"/>
              </a:rPr>
              <a:t>much </a:t>
            </a:r>
            <a:r>
              <a:rPr sz="1071" dirty="0">
                <a:latin typeface="Arial"/>
                <a:cs typeface="Arial"/>
              </a:rPr>
              <a:t>refrigerant</a:t>
            </a:r>
            <a:r>
              <a:rPr sz="1071" spc="-24" dirty="0">
                <a:latin typeface="Arial"/>
                <a:cs typeface="Arial"/>
              </a:rPr>
              <a:t> </a:t>
            </a:r>
            <a:r>
              <a:rPr sz="1071" dirty="0">
                <a:latin typeface="Arial"/>
                <a:cs typeface="Arial"/>
              </a:rPr>
              <a:t>(only</a:t>
            </a:r>
            <a:r>
              <a:rPr sz="1071" spc="-19" dirty="0">
                <a:latin typeface="Arial"/>
                <a:cs typeface="Arial"/>
              </a:rPr>
              <a:t> </a:t>
            </a:r>
            <a:r>
              <a:rPr sz="1071" dirty="0">
                <a:latin typeface="Arial"/>
                <a:cs typeface="Arial"/>
              </a:rPr>
              <a:t>14</a:t>
            </a:r>
            <a:r>
              <a:rPr sz="1071" spc="-29" dirty="0">
                <a:latin typeface="Arial"/>
                <a:cs typeface="Arial"/>
              </a:rPr>
              <a:t> </a:t>
            </a:r>
            <a:r>
              <a:rPr sz="1071" dirty="0">
                <a:latin typeface="Arial"/>
                <a:cs typeface="Arial"/>
              </a:rPr>
              <a:t>to</a:t>
            </a:r>
            <a:r>
              <a:rPr sz="1071" spc="-29" dirty="0">
                <a:latin typeface="Arial"/>
                <a:cs typeface="Arial"/>
              </a:rPr>
              <a:t> </a:t>
            </a:r>
            <a:r>
              <a:rPr sz="1071" dirty="0">
                <a:latin typeface="Arial"/>
                <a:cs typeface="Arial"/>
              </a:rPr>
              <a:t>28</a:t>
            </a:r>
            <a:r>
              <a:rPr sz="1071" spc="-19" dirty="0">
                <a:latin typeface="Arial"/>
                <a:cs typeface="Arial"/>
              </a:rPr>
              <a:t> </a:t>
            </a:r>
            <a:r>
              <a:rPr sz="1071" dirty="0">
                <a:latin typeface="Arial"/>
                <a:cs typeface="Arial"/>
              </a:rPr>
              <a:t>oz.),</a:t>
            </a:r>
            <a:r>
              <a:rPr sz="1071" spc="-29" dirty="0">
                <a:latin typeface="Arial"/>
                <a:cs typeface="Arial"/>
              </a:rPr>
              <a:t> </a:t>
            </a:r>
            <a:r>
              <a:rPr sz="1071" dirty="0">
                <a:latin typeface="Arial"/>
                <a:cs typeface="Arial"/>
              </a:rPr>
              <a:t>so</a:t>
            </a:r>
            <a:r>
              <a:rPr sz="1071" spc="-24" dirty="0">
                <a:latin typeface="Arial"/>
                <a:cs typeface="Arial"/>
              </a:rPr>
              <a:t> </a:t>
            </a:r>
            <a:r>
              <a:rPr sz="1071" dirty="0">
                <a:latin typeface="Arial"/>
                <a:cs typeface="Arial"/>
              </a:rPr>
              <a:t>you</a:t>
            </a:r>
            <a:r>
              <a:rPr sz="1071" spc="-19" dirty="0">
                <a:latin typeface="Arial"/>
                <a:cs typeface="Arial"/>
              </a:rPr>
              <a:t> </a:t>
            </a:r>
            <a:r>
              <a:rPr sz="1071" dirty="0">
                <a:latin typeface="Arial"/>
                <a:cs typeface="Arial"/>
              </a:rPr>
              <a:t>don't</a:t>
            </a:r>
            <a:r>
              <a:rPr sz="1071" spc="-19" dirty="0">
                <a:latin typeface="Arial"/>
                <a:cs typeface="Arial"/>
              </a:rPr>
              <a:t> </a:t>
            </a:r>
            <a:r>
              <a:rPr sz="1071" dirty="0">
                <a:latin typeface="Arial"/>
                <a:cs typeface="Arial"/>
              </a:rPr>
              <a:t>want</a:t>
            </a:r>
            <a:r>
              <a:rPr sz="1071" spc="-2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add</a:t>
            </a:r>
            <a:r>
              <a:rPr sz="1071" spc="-29" dirty="0">
                <a:latin typeface="Arial"/>
                <a:cs typeface="Arial"/>
              </a:rPr>
              <a:t> </a:t>
            </a:r>
            <a:r>
              <a:rPr sz="1071" dirty="0">
                <a:latin typeface="Arial"/>
                <a:cs typeface="Arial"/>
              </a:rPr>
              <a:t>too</a:t>
            </a:r>
            <a:r>
              <a:rPr sz="1071" spc="-24" dirty="0">
                <a:latin typeface="Arial"/>
                <a:cs typeface="Arial"/>
              </a:rPr>
              <a:t> </a:t>
            </a:r>
            <a:r>
              <a:rPr sz="1071" dirty="0">
                <a:latin typeface="Arial"/>
                <a:cs typeface="Arial"/>
              </a:rPr>
              <a:t>much</a:t>
            </a:r>
            <a:r>
              <a:rPr sz="1071" spc="-19" dirty="0">
                <a:latin typeface="Arial"/>
                <a:cs typeface="Arial"/>
              </a:rPr>
              <a:t> </a:t>
            </a:r>
            <a:r>
              <a:rPr sz="1071" dirty="0">
                <a:latin typeface="Arial"/>
                <a:cs typeface="Arial"/>
              </a:rPr>
              <a:t>if</a:t>
            </a:r>
            <a:r>
              <a:rPr sz="1071" spc="-1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low.</a:t>
            </a:r>
            <a:r>
              <a:rPr sz="1071" spc="-19" dirty="0">
                <a:latin typeface="Arial"/>
                <a:cs typeface="Arial"/>
              </a:rPr>
              <a:t> </a:t>
            </a:r>
            <a:r>
              <a:rPr sz="1071" dirty="0">
                <a:latin typeface="Arial"/>
                <a:cs typeface="Arial"/>
              </a:rPr>
              <a:t>One</a:t>
            </a:r>
            <a:r>
              <a:rPr sz="1071" spc="-15" dirty="0">
                <a:latin typeface="Arial"/>
                <a:cs typeface="Arial"/>
              </a:rPr>
              <a:t> </a:t>
            </a:r>
            <a:r>
              <a:rPr sz="1071" dirty="0">
                <a:latin typeface="Arial"/>
                <a:cs typeface="Arial"/>
              </a:rPr>
              <a:t>can</a:t>
            </a:r>
            <a:r>
              <a:rPr sz="1071" spc="-29" dirty="0">
                <a:latin typeface="Arial"/>
                <a:cs typeface="Arial"/>
              </a:rPr>
              <a:t> </a:t>
            </a:r>
            <a:r>
              <a:rPr sz="1071" spc="-24" dirty="0">
                <a:latin typeface="Arial"/>
                <a:cs typeface="Arial"/>
              </a:rPr>
              <a:t>of </a:t>
            </a:r>
            <a:r>
              <a:rPr sz="1071" spc="-10" dirty="0">
                <a:latin typeface="Arial"/>
                <a:cs typeface="Arial"/>
              </a:rPr>
              <a:t>R-</a:t>
            </a:r>
            <a:r>
              <a:rPr sz="1071" dirty="0">
                <a:latin typeface="Arial"/>
                <a:cs typeface="Arial"/>
              </a:rPr>
              <a:t>134a</a:t>
            </a:r>
            <a:r>
              <a:rPr sz="1071" spc="-24" dirty="0">
                <a:latin typeface="Arial"/>
                <a:cs typeface="Arial"/>
              </a:rPr>
              <a:t> </a:t>
            </a:r>
            <a:r>
              <a:rPr sz="1071" dirty="0">
                <a:latin typeface="Arial"/>
                <a:cs typeface="Arial"/>
              </a:rPr>
              <a:t>typically</a:t>
            </a:r>
            <a:r>
              <a:rPr sz="1071" spc="-19" dirty="0">
                <a:latin typeface="Arial"/>
                <a:cs typeface="Arial"/>
              </a:rPr>
              <a:t> </a:t>
            </a:r>
            <a:r>
              <a:rPr sz="1071" dirty="0">
                <a:latin typeface="Arial"/>
                <a:cs typeface="Arial"/>
              </a:rPr>
              <a:t>holds</a:t>
            </a:r>
            <a:r>
              <a:rPr sz="1071" spc="-19" dirty="0">
                <a:latin typeface="Arial"/>
                <a:cs typeface="Arial"/>
              </a:rPr>
              <a:t> </a:t>
            </a:r>
            <a:r>
              <a:rPr sz="1071" dirty="0">
                <a:latin typeface="Arial"/>
                <a:cs typeface="Arial"/>
              </a:rPr>
              <a:t>12</a:t>
            </a:r>
            <a:r>
              <a:rPr sz="1071" spc="-19" dirty="0">
                <a:latin typeface="Arial"/>
                <a:cs typeface="Arial"/>
              </a:rPr>
              <a:t> </a:t>
            </a:r>
            <a:r>
              <a:rPr sz="1071" dirty="0">
                <a:latin typeface="Arial"/>
                <a:cs typeface="Arial"/>
              </a:rPr>
              <a:t>oz.</a:t>
            </a:r>
            <a:r>
              <a:rPr sz="1071" spc="-19"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refrigerant.</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79</a:t>
            </a:r>
          </a:p>
        </p:txBody>
      </p:sp>
      <p:sp>
        <p:nvSpPr>
          <p:cNvPr id="7" name="object 3">
            <a:extLst>
              <a:ext uri="{FF2B5EF4-FFF2-40B4-BE49-F238E27FC236}">
                <a16:creationId xmlns:a16="http://schemas.microsoft.com/office/drawing/2014/main" id="{2B4F65AA-E5AE-1917-8137-396220812A26}"/>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037" y="888954"/>
            <a:ext cx="5813566" cy="8319936"/>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lang="en-IN" sz="974" dirty="0">
              <a:latin typeface="Verdana"/>
              <a:cs typeface="Verdana"/>
            </a:endParaRPr>
          </a:p>
          <a:p>
            <a:pPr>
              <a:spcBef>
                <a:spcPts val="516"/>
              </a:spcBef>
            </a:pPr>
            <a:endParaRPr lang="en-IN" sz="974" dirty="0">
              <a:latin typeface="Verdana"/>
              <a:cs typeface="Verdana"/>
            </a:endParaRPr>
          </a:p>
          <a:p>
            <a:pPr marL="12369" marR="130488" algn="just">
              <a:lnSpc>
                <a:spcPct val="143800"/>
              </a:lnSpc>
            </a:pPr>
            <a:r>
              <a:rPr sz="1071" dirty="0">
                <a:latin typeface="Arial"/>
                <a:cs typeface="Arial"/>
              </a:rPr>
              <a:t>If</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needs</a:t>
            </a:r>
            <a:r>
              <a:rPr sz="1071" spc="-15" dirty="0">
                <a:latin typeface="Arial"/>
                <a:cs typeface="Arial"/>
              </a:rPr>
              <a:t> </a:t>
            </a:r>
            <a:r>
              <a:rPr sz="1071" dirty="0">
                <a:latin typeface="Arial"/>
                <a:cs typeface="Arial"/>
              </a:rPr>
              <a:t>more</a:t>
            </a:r>
            <a:r>
              <a:rPr sz="1071" spc="-19" dirty="0">
                <a:latin typeface="Arial"/>
                <a:cs typeface="Arial"/>
              </a:rPr>
              <a:t> </a:t>
            </a:r>
            <a:r>
              <a:rPr sz="1071" dirty="0">
                <a:latin typeface="Arial"/>
                <a:cs typeface="Arial"/>
              </a:rPr>
              <a:t>refrigerant</a:t>
            </a:r>
            <a:r>
              <a:rPr sz="1071" spc="-15" dirty="0">
                <a:latin typeface="Arial"/>
                <a:cs typeface="Arial"/>
              </a:rPr>
              <a:t> </a:t>
            </a:r>
            <a:r>
              <a:rPr sz="1071" dirty="0">
                <a:latin typeface="Arial"/>
                <a:cs typeface="Arial"/>
              </a:rPr>
              <a:t>after</a:t>
            </a:r>
            <a:r>
              <a:rPr sz="1071" spc="-19" dirty="0">
                <a:latin typeface="Arial"/>
                <a:cs typeface="Arial"/>
              </a:rPr>
              <a:t> </a:t>
            </a:r>
            <a:r>
              <a:rPr sz="1071" dirty="0">
                <a:latin typeface="Arial"/>
                <a:cs typeface="Arial"/>
              </a:rPr>
              <a:t>adding</a:t>
            </a:r>
            <a:r>
              <a:rPr sz="1071" spc="-15" dirty="0">
                <a:latin typeface="Arial"/>
                <a:cs typeface="Arial"/>
              </a:rPr>
              <a:t> </a:t>
            </a:r>
            <a:r>
              <a:rPr sz="1071" dirty="0">
                <a:latin typeface="Arial"/>
                <a:cs typeface="Arial"/>
              </a:rPr>
              <a:t>one</a:t>
            </a:r>
            <a:r>
              <a:rPr sz="1071" spc="-19"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you</a:t>
            </a:r>
            <a:r>
              <a:rPr sz="1071" spc="-19"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add</a:t>
            </a:r>
            <a:r>
              <a:rPr sz="1071" spc="-24"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second</a:t>
            </a:r>
            <a:r>
              <a:rPr sz="1071" spc="-19" dirty="0">
                <a:latin typeface="Arial"/>
                <a:cs typeface="Arial"/>
              </a:rPr>
              <a:t> </a:t>
            </a:r>
            <a:r>
              <a:rPr sz="1071" dirty="0">
                <a:latin typeface="Arial"/>
                <a:cs typeface="Arial"/>
              </a:rPr>
              <a:t>can.</a:t>
            </a:r>
            <a:r>
              <a:rPr sz="1071" spc="-15" dirty="0">
                <a:latin typeface="Arial"/>
                <a:cs typeface="Arial"/>
              </a:rPr>
              <a:t> </a:t>
            </a:r>
            <a:r>
              <a:rPr sz="1071" spc="-10" dirty="0">
                <a:latin typeface="Arial"/>
                <a:cs typeface="Arial"/>
              </a:rPr>
              <a:t>CLOSE </a:t>
            </a:r>
            <a:r>
              <a:rPr sz="1071" dirty="0">
                <a:latin typeface="Arial"/>
                <a:cs typeface="Arial"/>
              </a:rPr>
              <a:t>the</a:t>
            </a:r>
            <a:r>
              <a:rPr sz="1071" spc="-19" dirty="0">
                <a:latin typeface="Arial"/>
                <a:cs typeface="Arial"/>
              </a:rPr>
              <a:t> </a:t>
            </a:r>
            <a:r>
              <a:rPr sz="1071" dirty="0">
                <a:latin typeface="Arial"/>
                <a:cs typeface="Arial"/>
              </a:rPr>
              <a:t>valve</a:t>
            </a:r>
            <a:r>
              <a:rPr sz="1071" spc="-15"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service</a:t>
            </a:r>
            <a:r>
              <a:rPr sz="1071" spc="-19" dirty="0">
                <a:latin typeface="Arial"/>
                <a:cs typeface="Arial"/>
              </a:rPr>
              <a:t> </a:t>
            </a:r>
            <a:r>
              <a:rPr sz="1071" dirty="0">
                <a:latin typeface="Arial"/>
                <a:cs typeface="Arial"/>
              </a:rPr>
              <a:t>hose,</a:t>
            </a:r>
            <a:r>
              <a:rPr sz="1071" spc="-15" dirty="0">
                <a:latin typeface="Arial"/>
                <a:cs typeface="Arial"/>
              </a:rPr>
              <a:t> </a:t>
            </a:r>
            <a:r>
              <a:rPr sz="1071" dirty="0">
                <a:latin typeface="Arial"/>
                <a:cs typeface="Arial"/>
              </a:rPr>
              <a:t>then</a:t>
            </a:r>
            <a:r>
              <a:rPr sz="1071" spc="-15" dirty="0">
                <a:latin typeface="Arial"/>
                <a:cs typeface="Arial"/>
              </a:rPr>
              <a:t> </a:t>
            </a:r>
            <a:r>
              <a:rPr sz="1071" dirty="0">
                <a:latin typeface="Arial"/>
                <a:cs typeface="Arial"/>
              </a:rPr>
              <a:t>disconnect</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hose</a:t>
            </a:r>
            <a:r>
              <a:rPr sz="1071" spc="-15"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empty</a:t>
            </a:r>
            <a:r>
              <a:rPr sz="1071" spc="-15"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screw</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new</a:t>
            </a:r>
            <a:r>
              <a:rPr sz="1071" spc="-19" dirty="0">
                <a:latin typeface="Arial"/>
                <a:cs typeface="Arial"/>
              </a:rPr>
              <a:t> </a:t>
            </a:r>
            <a:r>
              <a:rPr sz="1071" spc="-24" dirty="0">
                <a:latin typeface="Arial"/>
                <a:cs typeface="Arial"/>
              </a:rPr>
              <a:t>can </a:t>
            </a:r>
            <a:r>
              <a:rPr sz="1071" dirty="0">
                <a:latin typeface="Arial"/>
                <a:cs typeface="Arial"/>
              </a:rPr>
              <a:t>onto</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service</a:t>
            </a:r>
            <a:r>
              <a:rPr sz="1071" spc="-15" dirty="0">
                <a:latin typeface="Arial"/>
                <a:cs typeface="Arial"/>
              </a:rPr>
              <a:t> </a:t>
            </a:r>
            <a:r>
              <a:rPr sz="1071" dirty="0">
                <a:latin typeface="Arial"/>
                <a:cs typeface="Arial"/>
              </a:rPr>
              <a:t>hose</a:t>
            </a:r>
            <a:r>
              <a:rPr sz="1071" spc="-15" dirty="0">
                <a:latin typeface="Arial"/>
                <a:cs typeface="Arial"/>
              </a:rPr>
              <a:t> </a:t>
            </a:r>
            <a:r>
              <a:rPr sz="1071" dirty="0">
                <a:latin typeface="Arial"/>
                <a:cs typeface="Arial"/>
              </a:rPr>
              <a:t>valve,</a:t>
            </a:r>
            <a:r>
              <a:rPr sz="1071" spc="-19" dirty="0">
                <a:latin typeface="Arial"/>
                <a:cs typeface="Arial"/>
              </a:rPr>
              <a:t> </a:t>
            </a:r>
            <a:r>
              <a:rPr sz="1071" dirty="0">
                <a:latin typeface="Arial"/>
                <a:cs typeface="Arial"/>
              </a:rPr>
              <a:t>turn</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valve</a:t>
            </a:r>
            <a:r>
              <a:rPr sz="1071" spc="-15"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puncture</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new</a:t>
            </a:r>
            <a:r>
              <a:rPr sz="1071" spc="-1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then</a:t>
            </a:r>
            <a:r>
              <a:rPr sz="1071" spc="-15" dirty="0">
                <a:latin typeface="Arial"/>
                <a:cs typeface="Arial"/>
              </a:rPr>
              <a:t> </a:t>
            </a:r>
            <a:r>
              <a:rPr sz="1071" dirty="0">
                <a:latin typeface="Arial"/>
                <a:cs typeface="Arial"/>
              </a:rPr>
              <a:t>turn</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valve</a:t>
            </a:r>
            <a:r>
              <a:rPr sz="1071" spc="-19" dirty="0">
                <a:latin typeface="Arial"/>
                <a:cs typeface="Arial"/>
              </a:rPr>
              <a:t> </a:t>
            </a:r>
            <a:r>
              <a:rPr sz="1071" dirty="0">
                <a:latin typeface="Arial"/>
                <a:cs typeface="Arial"/>
              </a:rPr>
              <a:t>all</a:t>
            </a:r>
            <a:r>
              <a:rPr sz="1071" spc="-15" dirty="0">
                <a:latin typeface="Arial"/>
                <a:cs typeface="Arial"/>
              </a:rPr>
              <a:t> </a:t>
            </a:r>
            <a:r>
              <a:rPr sz="1071" spc="-24" dirty="0">
                <a:latin typeface="Arial"/>
                <a:cs typeface="Arial"/>
              </a:rPr>
              <a:t>the </a:t>
            </a:r>
            <a:r>
              <a:rPr sz="1071" dirty="0">
                <a:latin typeface="Arial"/>
                <a:cs typeface="Arial"/>
              </a:rPr>
              <a:t>way</a:t>
            </a:r>
            <a:r>
              <a:rPr sz="1071" spc="-19" dirty="0">
                <a:latin typeface="Arial"/>
                <a:cs typeface="Arial"/>
              </a:rPr>
              <a:t> </a:t>
            </a:r>
            <a:r>
              <a:rPr sz="1071" dirty="0">
                <a:latin typeface="Arial"/>
                <a:cs typeface="Arial"/>
              </a:rPr>
              <a:t>back</a:t>
            </a:r>
            <a:r>
              <a:rPr sz="1071" spc="-19" dirty="0">
                <a:latin typeface="Arial"/>
                <a:cs typeface="Arial"/>
              </a:rPr>
              <a:t> </a:t>
            </a:r>
            <a:r>
              <a:rPr sz="1071" dirty="0">
                <a:latin typeface="Arial"/>
                <a:cs typeface="Arial"/>
              </a:rPr>
              <a:t>out</a:t>
            </a:r>
            <a:r>
              <a:rPr sz="1071" spc="-15" dirty="0">
                <a:latin typeface="Arial"/>
                <a:cs typeface="Arial"/>
              </a:rPr>
              <a:t> </a:t>
            </a:r>
            <a:r>
              <a:rPr sz="1071" dirty="0">
                <a:latin typeface="Arial"/>
                <a:cs typeface="Arial"/>
              </a:rPr>
              <a:t>again</a:t>
            </a:r>
            <a:r>
              <a:rPr sz="1071" spc="-19" dirty="0">
                <a:latin typeface="Arial"/>
                <a:cs typeface="Arial"/>
              </a:rPr>
              <a:t> </a:t>
            </a:r>
            <a:r>
              <a:rPr sz="1071" dirty="0">
                <a:latin typeface="Arial"/>
                <a:cs typeface="Arial"/>
              </a:rPr>
              <a:t>so</a:t>
            </a:r>
            <a:r>
              <a:rPr sz="1071" spc="-15"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flow</a:t>
            </a:r>
            <a:r>
              <a:rPr sz="1071" spc="-19" dirty="0">
                <a:latin typeface="Arial"/>
                <a:cs typeface="Arial"/>
              </a:rPr>
              <a:t> </a:t>
            </a:r>
            <a:r>
              <a:rPr sz="1071" dirty="0">
                <a:latin typeface="Arial"/>
                <a:cs typeface="Arial"/>
              </a:rPr>
              <a:t>through</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hose</a:t>
            </a:r>
            <a:r>
              <a:rPr sz="1071" spc="-19" dirty="0">
                <a:latin typeface="Arial"/>
                <a:cs typeface="Arial"/>
              </a:rPr>
              <a:t> </a:t>
            </a:r>
            <a:r>
              <a:rPr sz="1071" dirty="0">
                <a:latin typeface="Arial"/>
                <a:cs typeface="Arial"/>
              </a:rPr>
              <a:t>into</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A/C</a:t>
            </a:r>
            <a:r>
              <a:rPr sz="1071" spc="-19" dirty="0">
                <a:latin typeface="Arial"/>
                <a:cs typeface="Arial"/>
              </a:rPr>
              <a:t> </a:t>
            </a:r>
            <a:r>
              <a:rPr sz="1071" spc="-10" dirty="0">
                <a:latin typeface="Arial"/>
                <a:cs typeface="Arial"/>
              </a:rPr>
              <a:t>system.</a:t>
            </a:r>
            <a:endParaRPr sz="1071" dirty="0">
              <a:latin typeface="Arial"/>
              <a:cs typeface="Arial"/>
            </a:endParaRPr>
          </a:p>
          <a:p>
            <a:pPr marL="453925" lvl="2" indent="-441557" algn="just">
              <a:spcBef>
                <a:spcPts val="1144"/>
              </a:spcBef>
              <a:buFont typeface="Arial"/>
              <a:buAutoNum type="arabicPeriod" startAt="8"/>
              <a:tabLst>
                <a:tab pos="453925" algn="l"/>
              </a:tabLst>
            </a:pPr>
            <a:r>
              <a:rPr sz="1071" b="1" dirty="0">
                <a:latin typeface="Arial"/>
                <a:cs typeface="Arial"/>
              </a:rPr>
              <a:t>Switch</a:t>
            </a:r>
            <a:r>
              <a:rPr sz="1071" b="1" spc="-34" dirty="0">
                <a:latin typeface="Arial"/>
                <a:cs typeface="Arial"/>
              </a:rPr>
              <a:t> </a:t>
            </a:r>
            <a:r>
              <a:rPr sz="1071" b="1" dirty="0">
                <a:latin typeface="Arial"/>
                <a:cs typeface="Arial"/>
              </a:rPr>
              <a:t>off</a:t>
            </a:r>
            <a:r>
              <a:rPr sz="1071" b="1" spc="-29" dirty="0">
                <a:latin typeface="Arial"/>
                <a:cs typeface="Arial"/>
              </a:rPr>
              <a:t> </a:t>
            </a:r>
            <a:r>
              <a:rPr sz="1071" b="1" dirty="0">
                <a:latin typeface="Arial"/>
                <a:cs typeface="Arial"/>
              </a:rPr>
              <a:t>the</a:t>
            </a:r>
            <a:r>
              <a:rPr sz="1071" b="1" spc="-29" dirty="0">
                <a:latin typeface="Arial"/>
                <a:cs typeface="Arial"/>
              </a:rPr>
              <a:t> </a:t>
            </a:r>
            <a:r>
              <a:rPr sz="1071" b="1" dirty="0">
                <a:latin typeface="Arial"/>
                <a:cs typeface="Arial"/>
              </a:rPr>
              <a:t>Engine/Air</a:t>
            </a:r>
            <a:r>
              <a:rPr sz="1071" b="1" spc="-34" dirty="0">
                <a:latin typeface="Arial"/>
                <a:cs typeface="Arial"/>
              </a:rPr>
              <a:t> </a:t>
            </a:r>
            <a:r>
              <a:rPr sz="1071" b="1" dirty="0">
                <a:latin typeface="Arial"/>
                <a:cs typeface="Arial"/>
              </a:rPr>
              <a:t>conditioning</a:t>
            </a:r>
            <a:r>
              <a:rPr sz="1071" b="1" spc="-29" dirty="0">
                <a:latin typeface="Arial"/>
                <a:cs typeface="Arial"/>
              </a:rPr>
              <a:t> </a:t>
            </a:r>
            <a:r>
              <a:rPr sz="1071" b="1" spc="-10" dirty="0">
                <a:latin typeface="Arial"/>
                <a:cs typeface="Arial"/>
              </a:rPr>
              <a:t>System</a:t>
            </a:r>
            <a:endParaRPr sz="1071" dirty="0">
              <a:latin typeface="Arial"/>
              <a:cs typeface="Arial"/>
            </a:endParaRPr>
          </a:p>
          <a:p>
            <a:pPr marL="12369" marR="6184" algn="just">
              <a:lnSpc>
                <a:spcPct val="143800"/>
              </a:lnSpc>
              <a:spcBef>
                <a:spcPts val="584"/>
              </a:spcBef>
            </a:pPr>
            <a:r>
              <a:rPr sz="1071" dirty="0">
                <a:latin typeface="Arial"/>
                <a:cs typeface="Arial"/>
              </a:rPr>
              <a:t>After</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air</a:t>
            </a:r>
            <a:r>
              <a:rPr sz="1071" spc="19" dirty="0">
                <a:latin typeface="Arial"/>
                <a:cs typeface="Arial"/>
              </a:rPr>
              <a:t> </a:t>
            </a:r>
            <a:r>
              <a:rPr sz="1071" dirty="0">
                <a:latin typeface="Arial"/>
                <a:cs typeface="Arial"/>
              </a:rPr>
              <a:t>conditioning</a:t>
            </a:r>
            <a:r>
              <a:rPr sz="1071" spc="19" dirty="0">
                <a:latin typeface="Arial"/>
                <a:cs typeface="Arial"/>
              </a:rPr>
              <a:t> </a:t>
            </a:r>
            <a:r>
              <a:rPr sz="1071" dirty="0">
                <a:latin typeface="Arial"/>
                <a:cs typeface="Arial"/>
              </a:rPr>
              <a:t>system</a:t>
            </a:r>
            <a:r>
              <a:rPr sz="1071" spc="15"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charged</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proper</a:t>
            </a:r>
            <a:r>
              <a:rPr sz="1071" spc="24" dirty="0">
                <a:latin typeface="Arial"/>
                <a:cs typeface="Arial"/>
              </a:rPr>
              <a:t> </a:t>
            </a:r>
            <a:r>
              <a:rPr sz="1071" dirty="0">
                <a:latin typeface="Arial"/>
                <a:cs typeface="Arial"/>
              </a:rPr>
              <a:t>pressure,</a:t>
            </a:r>
            <a:r>
              <a:rPr sz="1071" spc="19" dirty="0">
                <a:latin typeface="Arial"/>
                <a:cs typeface="Arial"/>
              </a:rPr>
              <a:t> </a:t>
            </a:r>
            <a:r>
              <a:rPr sz="1071" dirty="0">
                <a:latin typeface="Arial"/>
                <a:cs typeface="Arial"/>
              </a:rPr>
              <a:t>close</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valve</a:t>
            </a:r>
            <a:r>
              <a:rPr sz="1071" spc="19"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19" dirty="0">
                <a:latin typeface="Arial"/>
                <a:cs typeface="Arial"/>
              </a:rPr>
              <a:t> </a:t>
            </a:r>
            <a:r>
              <a:rPr sz="1071" spc="-19" dirty="0">
                <a:latin typeface="Arial"/>
                <a:cs typeface="Arial"/>
              </a:rPr>
              <a:t>hose </a:t>
            </a:r>
            <a:r>
              <a:rPr sz="1071" dirty="0">
                <a:latin typeface="Arial"/>
                <a:cs typeface="Arial"/>
              </a:rPr>
              <a:t>can</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turn</a:t>
            </a:r>
            <a:r>
              <a:rPr sz="1071" spc="-34" dirty="0">
                <a:latin typeface="Arial"/>
                <a:cs typeface="Arial"/>
              </a:rPr>
              <a:t> </a:t>
            </a:r>
            <a:r>
              <a:rPr sz="1071" dirty="0">
                <a:latin typeface="Arial"/>
                <a:cs typeface="Arial"/>
              </a:rPr>
              <a:t>off</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engine.</a:t>
            </a:r>
            <a:r>
              <a:rPr sz="1071" spc="-34" dirty="0">
                <a:latin typeface="Arial"/>
                <a:cs typeface="Arial"/>
              </a:rPr>
              <a:t> </a:t>
            </a:r>
            <a:r>
              <a:rPr sz="1071" dirty="0">
                <a:latin typeface="Arial"/>
                <a:cs typeface="Arial"/>
              </a:rPr>
              <a:t>You</a:t>
            </a:r>
            <a:r>
              <a:rPr sz="1071" spc="-34" dirty="0">
                <a:latin typeface="Arial"/>
                <a:cs typeface="Arial"/>
              </a:rPr>
              <a:t> </a:t>
            </a:r>
            <a:r>
              <a:rPr sz="1071" dirty="0">
                <a:latin typeface="Arial"/>
                <a:cs typeface="Arial"/>
              </a:rPr>
              <a:t>will</a:t>
            </a:r>
            <a:r>
              <a:rPr sz="1071" spc="-34" dirty="0">
                <a:latin typeface="Arial"/>
                <a:cs typeface="Arial"/>
              </a:rPr>
              <a:t> </a:t>
            </a:r>
            <a:r>
              <a:rPr sz="1071" dirty="0">
                <a:latin typeface="Arial"/>
                <a:cs typeface="Arial"/>
              </a:rPr>
              <a:t>notice</a:t>
            </a:r>
            <a:r>
              <a:rPr sz="1071" spc="-34"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with</a:t>
            </a:r>
            <a:r>
              <a:rPr sz="1071" spc="-2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gauges</a:t>
            </a:r>
            <a:r>
              <a:rPr sz="1071" spc="-34" dirty="0">
                <a:latin typeface="Arial"/>
                <a:cs typeface="Arial"/>
              </a:rPr>
              <a:t> </a:t>
            </a:r>
            <a:r>
              <a:rPr sz="1071" dirty="0">
                <a:latin typeface="Arial"/>
                <a:cs typeface="Arial"/>
              </a:rPr>
              <a:t>hooked</a:t>
            </a:r>
            <a:r>
              <a:rPr sz="1071" spc="-34" dirty="0">
                <a:latin typeface="Arial"/>
                <a:cs typeface="Arial"/>
              </a:rPr>
              <a:t> </a:t>
            </a:r>
            <a:r>
              <a:rPr sz="1071" dirty="0">
                <a:latin typeface="Arial"/>
                <a:cs typeface="Arial"/>
              </a:rPr>
              <a:t>up</a:t>
            </a:r>
            <a:r>
              <a:rPr sz="1071" spc="-34" dirty="0">
                <a:latin typeface="Arial"/>
                <a:cs typeface="Arial"/>
              </a:rPr>
              <a:t> </a:t>
            </a:r>
            <a:r>
              <a:rPr sz="1071" dirty="0">
                <a:latin typeface="Arial"/>
                <a:cs typeface="Arial"/>
              </a:rPr>
              <a:t>to</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air</a:t>
            </a:r>
            <a:r>
              <a:rPr sz="1071" spc="-34" dirty="0">
                <a:latin typeface="Arial"/>
                <a:cs typeface="Arial"/>
              </a:rPr>
              <a:t> </a:t>
            </a:r>
            <a:r>
              <a:rPr sz="1071" spc="-10" dirty="0">
                <a:latin typeface="Arial"/>
                <a:cs typeface="Arial"/>
              </a:rPr>
              <a:t>conditioning </a:t>
            </a:r>
            <a:r>
              <a:rPr sz="1071" dirty="0">
                <a:latin typeface="Arial"/>
                <a:cs typeface="Arial"/>
              </a:rPr>
              <a:t>system</a:t>
            </a:r>
            <a:r>
              <a:rPr sz="1071" spc="-29"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engine</a:t>
            </a:r>
            <a:r>
              <a:rPr sz="1071" spc="-24" dirty="0">
                <a:latin typeface="Arial"/>
                <a:cs typeface="Arial"/>
              </a:rPr>
              <a:t> </a:t>
            </a:r>
            <a:r>
              <a:rPr sz="1071" dirty="0">
                <a:latin typeface="Arial"/>
                <a:cs typeface="Arial"/>
              </a:rPr>
              <a:t>shut</a:t>
            </a:r>
            <a:r>
              <a:rPr sz="1071" spc="-29" dirty="0">
                <a:latin typeface="Arial"/>
                <a:cs typeface="Arial"/>
              </a:rPr>
              <a:t> </a:t>
            </a:r>
            <a:r>
              <a:rPr sz="1071" dirty="0">
                <a:latin typeface="Arial"/>
                <a:cs typeface="Arial"/>
              </a:rPr>
              <a:t>off,</a:t>
            </a:r>
            <a:r>
              <a:rPr sz="1071" spc="-19" dirty="0">
                <a:latin typeface="Arial"/>
                <a:cs typeface="Arial"/>
              </a:rPr>
              <a:t> </a:t>
            </a:r>
            <a:r>
              <a:rPr sz="1071" dirty="0">
                <a:latin typeface="Arial"/>
                <a:cs typeface="Arial"/>
              </a:rPr>
              <a:t>both</a:t>
            </a:r>
            <a:r>
              <a:rPr sz="1071" spc="-3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high</a:t>
            </a:r>
            <a:r>
              <a:rPr sz="1071" spc="-24" dirty="0">
                <a:latin typeface="Arial"/>
                <a:cs typeface="Arial"/>
              </a:rPr>
              <a:t> </a:t>
            </a:r>
            <a:r>
              <a:rPr sz="1071" dirty="0">
                <a:latin typeface="Arial"/>
                <a:cs typeface="Arial"/>
              </a:rPr>
              <a:t>side</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low</a:t>
            </a:r>
            <a:r>
              <a:rPr sz="1071" spc="-29" dirty="0">
                <a:latin typeface="Arial"/>
                <a:cs typeface="Arial"/>
              </a:rPr>
              <a:t> </a:t>
            </a:r>
            <a:r>
              <a:rPr sz="1071" dirty="0">
                <a:latin typeface="Arial"/>
                <a:cs typeface="Arial"/>
              </a:rPr>
              <a:t>side</a:t>
            </a:r>
            <a:r>
              <a:rPr sz="1071" spc="-19" dirty="0">
                <a:latin typeface="Arial"/>
                <a:cs typeface="Arial"/>
              </a:rPr>
              <a:t> </a:t>
            </a:r>
            <a:r>
              <a:rPr sz="1071" dirty="0">
                <a:latin typeface="Arial"/>
                <a:cs typeface="Arial"/>
              </a:rPr>
              <a:t>pressures</a:t>
            </a:r>
            <a:r>
              <a:rPr sz="1071" spc="-24" dirty="0">
                <a:latin typeface="Arial"/>
                <a:cs typeface="Arial"/>
              </a:rPr>
              <a:t> </a:t>
            </a:r>
            <a:r>
              <a:rPr sz="1071" dirty="0">
                <a:latin typeface="Arial"/>
                <a:cs typeface="Arial"/>
              </a:rPr>
              <a:t>should</a:t>
            </a:r>
            <a:r>
              <a:rPr sz="1071" spc="-34"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equal</a:t>
            </a:r>
            <a:r>
              <a:rPr sz="1071" spc="-24" dirty="0">
                <a:latin typeface="Arial"/>
                <a:cs typeface="Arial"/>
              </a:rPr>
              <a:t> in </a:t>
            </a:r>
            <a:r>
              <a:rPr sz="1071" dirty="0">
                <a:latin typeface="Arial"/>
                <a:cs typeface="Arial"/>
              </a:rPr>
              <a:t>a</a:t>
            </a:r>
            <a:r>
              <a:rPr sz="1071" spc="-15" dirty="0">
                <a:latin typeface="Arial"/>
                <a:cs typeface="Arial"/>
              </a:rPr>
              <a:t> </a:t>
            </a:r>
            <a:r>
              <a:rPr sz="1071" dirty="0">
                <a:latin typeface="Arial"/>
                <a:cs typeface="Arial"/>
              </a:rPr>
              <a:t>short</a:t>
            </a:r>
            <a:r>
              <a:rPr sz="1071" spc="-15" dirty="0">
                <a:latin typeface="Arial"/>
                <a:cs typeface="Arial"/>
              </a:rPr>
              <a:t> </a:t>
            </a:r>
            <a:r>
              <a:rPr sz="1071" dirty="0">
                <a:latin typeface="Arial"/>
                <a:cs typeface="Arial"/>
              </a:rPr>
              <a:t>amount</a:t>
            </a:r>
            <a:r>
              <a:rPr sz="1071" spc="-10" dirty="0">
                <a:latin typeface="Arial"/>
                <a:cs typeface="Arial"/>
              </a:rPr>
              <a:t> </a:t>
            </a:r>
            <a:r>
              <a:rPr sz="1071" dirty="0">
                <a:latin typeface="Arial"/>
                <a:cs typeface="Arial"/>
              </a:rPr>
              <a:t>of</a:t>
            </a:r>
            <a:r>
              <a:rPr sz="1071" spc="-15" dirty="0">
                <a:latin typeface="Arial"/>
                <a:cs typeface="Arial"/>
              </a:rPr>
              <a:t> </a:t>
            </a:r>
            <a:r>
              <a:rPr sz="1071" spc="-10" dirty="0">
                <a:latin typeface="Arial"/>
                <a:cs typeface="Arial"/>
              </a:rPr>
              <a:t>time.</a:t>
            </a:r>
            <a:endParaRPr sz="1071" dirty="0">
              <a:latin typeface="Arial"/>
              <a:cs typeface="Arial"/>
            </a:endParaRPr>
          </a:p>
          <a:p>
            <a:pPr marL="453925" lvl="2" indent="-441557" algn="just">
              <a:spcBef>
                <a:spcPts val="1144"/>
              </a:spcBef>
              <a:buFont typeface="Arial"/>
              <a:buAutoNum type="arabicPeriod" startAt="9"/>
              <a:tabLst>
                <a:tab pos="453925" algn="l"/>
              </a:tabLst>
            </a:pPr>
            <a:r>
              <a:rPr sz="1071" b="1" dirty="0">
                <a:latin typeface="Arial"/>
                <a:cs typeface="Arial"/>
              </a:rPr>
              <a:t>Disconnect</a:t>
            </a:r>
            <a:r>
              <a:rPr sz="1071" b="1" spc="-44" dirty="0">
                <a:latin typeface="Arial"/>
                <a:cs typeface="Arial"/>
              </a:rPr>
              <a:t> </a:t>
            </a:r>
            <a:r>
              <a:rPr sz="1071" b="1" dirty="0">
                <a:latin typeface="Arial"/>
                <a:cs typeface="Arial"/>
              </a:rPr>
              <a:t>the</a:t>
            </a:r>
            <a:r>
              <a:rPr sz="1071" b="1" spc="-39" dirty="0">
                <a:latin typeface="Arial"/>
                <a:cs typeface="Arial"/>
              </a:rPr>
              <a:t> </a:t>
            </a:r>
            <a:r>
              <a:rPr sz="1071" b="1" dirty="0">
                <a:latin typeface="Arial"/>
                <a:cs typeface="Arial"/>
              </a:rPr>
              <a:t>Refrigerant</a:t>
            </a:r>
            <a:r>
              <a:rPr sz="1071" b="1" spc="-39" dirty="0">
                <a:latin typeface="Arial"/>
                <a:cs typeface="Arial"/>
              </a:rPr>
              <a:t> </a:t>
            </a:r>
            <a:r>
              <a:rPr sz="1071" b="1" dirty="0">
                <a:latin typeface="Arial"/>
                <a:cs typeface="Arial"/>
              </a:rPr>
              <a:t>Charging</a:t>
            </a:r>
            <a:r>
              <a:rPr sz="1071" b="1" spc="-39" dirty="0">
                <a:latin typeface="Arial"/>
                <a:cs typeface="Arial"/>
              </a:rPr>
              <a:t> </a:t>
            </a:r>
            <a:r>
              <a:rPr sz="1071" b="1" spc="-24" dirty="0">
                <a:latin typeface="Arial"/>
                <a:cs typeface="Arial"/>
              </a:rPr>
              <a:t>Kit</a:t>
            </a:r>
            <a:endParaRPr sz="1071" dirty="0">
              <a:latin typeface="Arial"/>
              <a:cs typeface="Arial"/>
            </a:endParaRPr>
          </a:p>
          <a:p>
            <a:pPr marL="12369" marR="4947" algn="just">
              <a:lnSpc>
                <a:spcPct val="143900"/>
              </a:lnSpc>
              <a:spcBef>
                <a:spcPts val="579"/>
              </a:spcBef>
            </a:pPr>
            <a:r>
              <a:rPr sz="1071" dirty="0">
                <a:latin typeface="Arial"/>
                <a:cs typeface="Arial"/>
              </a:rPr>
              <a:t>Disconnect</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charging</a:t>
            </a:r>
            <a:r>
              <a:rPr sz="1071" spc="5" dirty="0">
                <a:latin typeface="Arial"/>
                <a:cs typeface="Arial"/>
              </a:rPr>
              <a:t> </a:t>
            </a:r>
            <a:r>
              <a:rPr sz="1071" dirty="0">
                <a:latin typeface="Arial"/>
                <a:cs typeface="Arial"/>
              </a:rPr>
              <a:t>hose</a:t>
            </a:r>
            <a:r>
              <a:rPr sz="1071" spc="5" dirty="0">
                <a:latin typeface="Arial"/>
                <a:cs typeface="Arial"/>
              </a:rPr>
              <a:t> </a:t>
            </a:r>
            <a:r>
              <a:rPr sz="1071" dirty="0">
                <a:latin typeface="Arial"/>
                <a:cs typeface="Arial"/>
              </a:rPr>
              <a:t>from the</a:t>
            </a:r>
            <a:r>
              <a:rPr sz="1071" spc="5" dirty="0">
                <a:latin typeface="Arial"/>
                <a:cs typeface="Arial"/>
              </a:rPr>
              <a:t> </a:t>
            </a:r>
            <a:r>
              <a:rPr sz="1071" spc="-10" dirty="0">
                <a:latin typeface="Arial"/>
                <a:cs typeface="Arial"/>
              </a:rPr>
              <a:t>low-</a:t>
            </a:r>
            <a:r>
              <a:rPr sz="1071" dirty="0">
                <a:latin typeface="Arial"/>
                <a:cs typeface="Arial"/>
              </a:rPr>
              <a:t>side</a:t>
            </a:r>
            <a:r>
              <a:rPr sz="1071" spc="5" dirty="0">
                <a:latin typeface="Arial"/>
                <a:cs typeface="Arial"/>
              </a:rPr>
              <a:t> </a:t>
            </a:r>
            <a:r>
              <a:rPr sz="1071" dirty="0">
                <a:latin typeface="Arial"/>
                <a:cs typeface="Arial"/>
              </a:rPr>
              <a:t>service</a:t>
            </a:r>
            <a:r>
              <a:rPr sz="1071" spc="5" dirty="0">
                <a:latin typeface="Arial"/>
                <a:cs typeface="Arial"/>
              </a:rPr>
              <a:t> </a:t>
            </a:r>
            <a:r>
              <a:rPr sz="1071" dirty="0">
                <a:latin typeface="Arial"/>
                <a:cs typeface="Arial"/>
              </a:rPr>
              <a:t>port</a:t>
            </a:r>
            <a:r>
              <a:rPr sz="1071" spc="-5" dirty="0">
                <a:latin typeface="Arial"/>
                <a:cs typeface="Arial"/>
              </a:rPr>
              <a:t> </a:t>
            </a:r>
            <a:r>
              <a:rPr sz="1071" dirty="0">
                <a:latin typeface="Arial"/>
                <a:cs typeface="Arial"/>
              </a:rPr>
              <a:t>(in</a:t>
            </a:r>
            <a:r>
              <a:rPr sz="1071" spc="5" dirty="0">
                <a:latin typeface="Arial"/>
                <a:cs typeface="Arial"/>
              </a:rPr>
              <a:t> </a:t>
            </a:r>
            <a:r>
              <a:rPr sz="1071" dirty="0">
                <a:latin typeface="Arial"/>
                <a:cs typeface="Arial"/>
              </a:rPr>
              <a:t>case</a:t>
            </a:r>
            <a:r>
              <a:rPr sz="1071" spc="5" dirty="0">
                <a:latin typeface="Arial"/>
                <a:cs typeface="Arial"/>
              </a:rPr>
              <a:t> </a:t>
            </a:r>
            <a:r>
              <a:rPr sz="1071" dirty="0">
                <a:latin typeface="Arial"/>
                <a:cs typeface="Arial"/>
              </a:rPr>
              <a:t>there</a:t>
            </a:r>
            <a:r>
              <a:rPr sz="1071" spc="5" dirty="0">
                <a:latin typeface="Arial"/>
                <a:cs typeface="Arial"/>
              </a:rPr>
              <a:t> </a:t>
            </a:r>
            <a:r>
              <a:rPr sz="1071" dirty="0">
                <a:latin typeface="Arial"/>
                <a:cs typeface="Arial"/>
              </a:rPr>
              <a:t>is</a:t>
            </a:r>
            <a:r>
              <a:rPr sz="1071" spc="5" dirty="0">
                <a:latin typeface="Arial"/>
                <a:cs typeface="Arial"/>
              </a:rPr>
              <a:t> </a:t>
            </a:r>
            <a:r>
              <a:rPr sz="1071" dirty="0">
                <a:latin typeface="Arial"/>
                <a:cs typeface="Arial"/>
              </a:rPr>
              <a:t>any</a:t>
            </a:r>
            <a:r>
              <a:rPr sz="1071" spc="5" dirty="0">
                <a:latin typeface="Arial"/>
                <a:cs typeface="Arial"/>
              </a:rPr>
              <a:t> </a:t>
            </a:r>
            <a:r>
              <a:rPr sz="1071" dirty="0">
                <a:latin typeface="Arial"/>
                <a:cs typeface="Arial"/>
              </a:rPr>
              <a:t>refrigerant</a:t>
            </a:r>
            <a:r>
              <a:rPr sz="1071" spc="5" dirty="0">
                <a:latin typeface="Arial"/>
                <a:cs typeface="Arial"/>
              </a:rPr>
              <a:t> </a:t>
            </a:r>
            <a:r>
              <a:rPr sz="1071" spc="-19" dirty="0">
                <a:latin typeface="Arial"/>
                <a:cs typeface="Arial"/>
              </a:rPr>
              <a:t>left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Don't</a:t>
            </a:r>
            <a:r>
              <a:rPr sz="1071" spc="24" dirty="0">
                <a:latin typeface="Arial"/>
                <a:cs typeface="Arial"/>
              </a:rPr>
              <a:t> </a:t>
            </a:r>
            <a:r>
              <a:rPr sz="1071" dirty="0">
                <a:latin typeface="Arial"/>
                <a:cs typeface="Arial"/>
              </a:rPr>
              <a:t>vent</a:t>
            </a:r>
            <a:r>
              <a:rPr sz="1071" spc="29" dirty="0">
                <a:latin typeface="Arial"/>
                <a:cs typeface="Arial"/>
              </a:rPr>
              <a:t> </a:t>
            </a:r>
            <a:r>
              <a:rPr sz="1071" dirty="0">
                <a:latin typeface="Arial"/>
                <a:cs typeface="Arial"/>
              </a:rPr>
              <a:t>any</a:t>
            </a:r>
            <a:r>
              <a:rPr sz="1071" spc="29" dirty="0">
                <a:latin typeface="Arial"/>
                <a:cs typeface="Arial"/>
              </a:rPr>
              <a:t> </a:t>
            </a:r>
            <a:r>
              <a:rPr sz="1071" dirty="0">
                <a:latin typeface="Arial"/>
                <a:cs typeface="Arial"/>
              </a:rPr>
              <a:t>leftover</a:t>
            </a:r>
            <a:r>
              <a:rPr sz="1071" spc="29"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from</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can.</a:t>
            </a:r>
            <a:r>
              <a:rPr sz="1071" spc="24" dirty="0">
                <a:latin typeface="Arial"/>
                <a:cs typeface="Arial"/>
              </a:rPr>
              <a:t> </a:t>
            </a:r>
            <a:r>
              <a:rPr sz="1071" dirty="0">
                <a:latin typeface="Arial"/>
                <a:cs typeface="Arial"/>
              </a:rPr>
              <a:t>Leave</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service</a:t>
            </a:r>
            <a:r>
              <a:rPr sz="1071" spc="24" dirty="0">
                <a:latin typeface="Arial"/>
                <a:cs typeface="Arial"/>
              </a:rPr>
              <a:t> </a:t>
            </a:r>
            <a:r>
              <a:rPr sz="1071" dirty="0">
                <a:latin typeface="Arial"/>
                <a:cs typeface="Arial"/>
              </a:rPr>
              <a:t>hose</a:t>
            </a:r>
            <a:r>
              <a:rPr sz="1071" spc="24" dirty="0">
                <a:latin typeface="Arial"/>
                <a:cs typeface="Arial"/>
              </a:rPr>
              <a:t> </a:t>
            </a:r>
            <a:r>
              <a:rPr sz="1071" dirty="0">
                <a:latin typeface="Arial"/>
                <a:cs typeface="Arial"/>
              </a:rPr>
              <a:t>attached</a:t>
            </a:r>
            <a:r>
              <a:rPr sz="1071" spc="24" dirty="0">
                <a:latin typeface="Arial"/>
                <a:cs typeface="Arial"/>
              </a:rPr>
              <a:t> </a:t>
            </a:r>
            <a:r>
              <a:rPr sz="1071" spc="-24" dirty="0">
                <a:latin typeface="Arial"/>
                <a:cs typeface="Arial"/>
              </a:rPr>
              <a:t>to </a:t>
            </a:r>
            <a:r>
              <a:rPr sz="1071" dirty="0">
                <a:latin typeface="Arial"/>
                <a:cs typeface="Arial"/>
              </a:rPr>
              <a:t>the</a:t>
            </a:r>
            <a:r>
              <a:rPr sz="1071" spc="-15"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with</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valve</a:t>
            </a:r>
            <a:r>
              <a:rPr sz="1071" spc="-19" dirty="0">
                <a:latin typeface="Arial"/>
                <a:cs typeface="Arial"/>
              </a:rPr>
              <a:t> </a:t>
            </a:r>
            <a:r>
              <a:rPr sz="1071" dirty="0">
                <a:latin typeface="Arial"/>
                <a:cs typeface="Arial"/>
              </a:rPr>
              <a:t>closed</a:t>
            </a:r>
            <a:r>
              <a:rPr sz="1071" spc="-15" dirty="0">
                <a:latin typeface="Arial"/>
                <a:cs typeface="Arial"/>
              </a:rPr>
              <a:t> </a:t>
            </a:r>
            <a:r>
              <a:rPr sz="1071" dirty="0">
                <a:latin typeface="Arial"/>
                <a:cs typeface="Arial"/>
              </a:rPr>
              <a:t>so</a:t>
            </a:r>
            <a:r>
              <a:rPr sz="1071" spc="-15" dirty="0">
                <a:latin typeface="Arial"/>
                <a:cs typeface="Arial"/>
              </a:rPr>
              <a:t> </a:t>
            </a:r>
            <a:r>
              <a:rPr sz="1071" dirty="0">
                <a:latin typeface="Arial"/>
                <a:cs typeface="Arial"/>
              </a:rPr>
              <a:t>you</a:t>
            </a:r>
            <a:r>
              <a:rPr sz="1071" spc="-19" dirty="0">
                <a:latin typeface="Arial"/>
                <a:cs typeface="Arial"/>
              </a:rPr>
              <a:t> </a:t>
            </a:r>
            <a:r>
              <a:rPr sz="1071" dirty="0">
                <a:latin typeface="Arial"/>
                <a:cs typeface="Arial"/>
              </a:rPr>
              <a:t>can</a:t>
            </a:r>
            <a:r>
              <a:rPr sz="1071" spc="-15" dirty="0">
                <a:latin typeface="Arial"/>
                <a:cs typeface="Arial"/>
              </a:rPr>
              <a:t> </a:t>
            </a:r>
            <a:r>
              <a:rPr sz="1071" dirty="0">
                <a:latin typeface="Arial"/>
                <a:cs typeface="Arial"/>
              </a:rPr>
              <a:t>save</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for</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future</a:t>
            </a:r>
            <a:r>
              <a:rPr sz="1071" spc="-19" dirty="0">
                <a:latin typeface="Arial"/>
                <a:cs typeface="Arial"/>
              </a:rPr>
              <a:t> </a:t>
            </a:r>
            <a:r>
              <a:rPr sz="1071" spc="-10" dirty="0">
                <a:latin typeface="Arial"/>
                <a:cs typeface="Arial"/>
              </a:rPr>
              <a:t>recharge.</a:t>
            </a:r>
            <a:endParaRPr sz="1071" dirty="0">
              <a:latin typeface="Arial"/>
              <a:cs typeface="Arial"/>
            </a:endParaRPr>
          </a:p>
          <a:p>
            <a:pPr marL="12369" marR="5566" algn="just">
              <a:lnSpc>
                <a:spcPct val="143700"/>
              </a:lnSpc>
              <a:spcBef>
                <a:spcPts val="584"/>
              </a:spcBef>
            </a:pPr>
            <a:r>
              <a:rPr sz="1071" dirty="0">
                <a:latin typeface="Arial"/>
                <a:cs typeface="Arial"/>
              </a:rPr>
              <a:t>Remember</a:t>
            </a:r>
            <a:r>
              <a:rPr sz="1071" spc="-5" dirty="0">
                <a:latin typeface="Arial"/>
                <a:cs typeface="Arial"/>
              </a:rPr>
              <a:t> </a:t>
            </a:r>
            <a:r>
              <a:rPr sz="1071" dirty="0">
                <a:latin typeface="Arial"/>
                <a:cs typeface="Arial"/>
              </a:rPr>
              <a:t>to</a:t>
            </a:r>
            <a:r>
              <a:rPr sz="1071" spc="5" dirty="0">
                <a:latin typeface="Arial"/>
                <a:cs typeface="Arial"/>
              </a:rPr>
              <a:t> </a:t>
            </a:r>
            <a:r>
              <a:rPr sz="1071" dirty="0">
                <a:latin typeface="Arial"/>
                <a:cs typeface="Arial"/>
              </a:rPr>
              <a:t>replace</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plastic caps</a:t>
            </a:r>
            <a:r>
              <a:rPr sz="1071" spc="5" dirty="0">
                <a:latin typeface="Arial"/>
                <a:cs typeface="Arial"/>
              </a:rPr>
              <a:t> </a:t>
            </a:r>
            <a:r>
              <a:rPr sz="1071" dirty="0">
                <a:latin typeface="Arial"/>
                <a:cs typeface="Arial"/>
              </a:rPr>
              <a:t>over</a:t>
            </a:r>
            <a:r>
              <a:rPr sz="1071" spc="-5"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service fittings and</a:t>
            </a:r>
            <a:r>
              <a:rPr sz="1071" spc="5" dirty="0">
                <a:latin typeface="Arial"/>
                <a:cs typeface="Arial"/>
              </a:rPr>
              <a:t> </a:t>
            </a:r>
            <a:r>
              <a:rPr sz="1071" dirty="0">
                <a:latin typeface="Arial"/>
                <a:cs typeface="Arial"/>
              </a:rPr>
              <a:t>remove the</a:t>
            </a:r>
            <a:r>
              <a:rPr sz="1071" spc="-5" dirty="0">
                <a:latin typeface="Arial"/>
                <a:cs typeface="Arial"/>
              </a:rPr>
              <a:t> </a:t>
            </a:r>
            <a:r>
              <a:rPr sz="1071" dirty="0">
                <a:latin typeface="Arial"/>
                <a:cs typeface="Arial"/>
              </a:rPr>
              <a:t>jumper</a:t>
            </a:r>
            <a:r>
              <a:rPr sz="1071" spc="-5" dirty="0">
                <a:latin typeface="Arial"/>
                <a:cs typeface="Arial"/>
              </a:rPr>
              <a:t> </a:t>
            </a:r>
            <a:r>
              <a:rPr sz="1071" dirty="0">
                <a:latin typeface="Arial"/>
                <a:cs typeface="Arial"/>
              </a:rPr>
              <a:t>wire</a:t>
            </a:r>
            <a:r>
              <a:rPr sz="1071" spc="5" dirty="0">
                <a:latin typeface="Arial"/>
                <a:cs typeface="Arial"/>
              </a:rPr>
              <a:t> </a:t>
            </a:r>
            <a:r>
              <a:rPr sz="1071" spc="-19" dirty="0">
                <a:latin typeface="Arial"/>
                <a:cs typeface="Arial"/>
              </a:rPr>
              <a:t>from </a:t>
            </a:r>
            <a:r>
              <a:rPr sz="1071" dirty="0">
                <a:latin typeface="Arial"/>
                <a:cs typeface="Arial"/>
              </a:rPr>
              <a:t>the</a:t>
            </a:r>
            <a:r>
              <a:rPr sz="1071" spc="-15" dirty="0">
                <a:latin typeface="Arial"/>
                <a:cs typeface="Arial"/>
              </a:rPr>
              <a:t> </a:t>
            </a:r>
            <a:r>
              <a:rPr sz="1071" dirty="0">
                <a:latin typeface="Arial"/>
                <a:cs typeface="Arial"/>
              </a:rPr>
              <a:t>compressor</a:t>
            </a:r>
            <a:r>
              <a:rPr sz="1071" spc="-10" dirty="0">
                <a:latin typeface="Arial"/>
                <a:cs typeface="Arial"/>
              </a:rPr>
              <a:t> </a:t>
            </a:r>
            <a:r>
              <a:rPr sz="1071" dirty="0">
                <a:latin typeface="Arial"/>
                <a:cs typeface="Arial"/>
              </a:rPr>
              <a:t>if</a:t>
            </a:r>
            <a:r>
              <a:rPr sz="1071" spc="-10" dirty="0">
                <a:latin typeface="Arial"/>
                <a:cs typeface="Arial"/>
              </a:rPr>
              <a:t> </a:t>
            </a:r>
            <a:r>
              <a:rPr sz="1071" dirty="0">
                <a:latin typeface="Arial"/>
                <a:cs typeface="Arial"/>
              </a:rPr>
              <a:t>you</a:t>
            </a:r>
            <a:r>
              <a:rPr sz="1071" spc="-10" dirty="0">
                <a:latin typeface="Arial"/>
                <a:cs typeface="Arial"/>
              </a:rPr>
              <a:t> </a:t>
            </a:r>
            <a:r>
              <a:rPr sz="1071" dirty="0">
                <a:latin typeface="Arial"/>
                <a:cs typeface="Arial"/>
              </a:rPr>
              <a:t>had</a:t>
            </a:r>
            <a:r>
              <a:rPr sz="1071" spc="-1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jump</a:t>
            </a:r>
            <a:r>
              <a:rPr sz="1071" spc="-10" dirty="0">
                <a:latin typeface="Arial"/>
                <a:cs typeface="Arial"/>
              </a:rPr>
              <a:t> </a:t>
            </a:r>
            <a:r>
              <a:rPr sz="1071" dirty="0">
                <a:latin typeface="Arial"/>
                <a:cs typeface="Arial"/>
              </a:rPr>
              <a:t>it</a:t>
            </a:r>
            <a:r>
              <a:rPr sz="1071" spc="-10"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make</a:t>
            </a:r>
            <a:r>
              <a:rPr sz="1071" spc="-10" dirty="0">
                <a:latin typeface="Arial"/>
                <a:cs typeface="Arial"/>
              </a:rPr>
              <a:t> </a:t>
            </a:r>
            <a:r>
              <a:rPr sz="1071" dirty="0">
                <a:latin typeface="Arial"/>
                <a:cs typeface="Arial"/>
              </a:rPr>
              <a:t>it</a:t>
            </a:r>
            <a:r>
              <a:rPr sz="1071" spc="-10" dirty="0">
                <a:latin typeface="Arial"/>
                <a:cs typeface="Arial"/>
              </a:rPr>
              <a:t> </a:t>
            </a:r>
            <a:r>
              <a:rPr sz="1071" spc="-19" dirty="0">
                <a:latin typeface="Arial"/>
                <a:cs typeface="Arial"/>
              </a:rPr>
              <a:t>run.</a:t>
            </a:r>
            <a:endParaRPr sz="1071" dirty="0">
              <a:latin typeface="Arial"/>
              <a:cs typeface="Arial"/>
            </a:endParaRPr>
          </a:p>
          <a:p>
            <a:pPr marL="452069" lvl="1" indent="-439700" algn="just">
              <a:spcBef>
                <a:spcPts val="1144"/>
              </a:spcBef>
              <a:buFont typeface="Arial"/>
              <a:buAutoNum type="arabicPeriod" startAt="3"/>
              <a:tabLst>
                <a:tab pos="452069" algn="l"/>
              </a:tabLst>
            </a:pPr>
            <a:r>
              <a:rPr sz="1071" b="1" dirty="0">
                <a:latin typeface="Arial"/>
                <a:cs typeface="Arial"/>
              </a:rPr>
              <a:t>Problem:</a:t>
            </a:r>
            <a:r>
              <a:rPr sz="1071" b="1" spc="-34" dirty="0">
                <a:latin typeface="Arial"/>
                <a:cs typeface="Arial"/>
              </a:rPr>
              <a:t> </a:t>
            </a:r>
            <a:r>
              <a:rPr sz="1071" b="1" dirty="0">
                <a:latin typeface="Arial"/>
                <a:cs typeface="Arial"/>
              </a:rPr>
              <a:t>Low</a:t>
            </a:r>
            <a:r>
              <a:rPr sz="1071" b="1" spc="-39" dirty="0">
                <a:latin typeface="Arial"/>
                <a:cs typeface="Arial"/>
              </a:rPr>
              <a:t> </a:t>
            </a:r>
            <a:r>
              <a:rPr sz="1071" b="1" dirty="0">
                <a:latin typeface="Arial"/>
                <a:cs typeface="Arial"/>
              </a:rPr>
              <a:t>Refrigerant</a:t>
            </a:r>
            <a:r>
              <a:rPr sz="1071" b="1" spc="-34" dirty="0">
                <a:latin typeface="Arial"/>
                <a:cs typeface="Arial"/>
              </a:rPr>
              <a:t> </a:t>
            </a:r>
            <a:r>
              <a:rPr sz="1071" b="1" spc="-10" dirty="0">
                <a:latin typeface="Arial"/>
                <a:cs typeface="Arial"/>
              </a:rPr>
              <a:t>Charge</a:t>
            </a:r>
            <a:endParaRPr sz="1071" dirty="0">
              <a:latin typeface="Arial"/>
              <a:cs typeface="Arial"/>
            </a:endParaRPr>
          </a:p>
          <a:p>
            <a:pPr marL="12369">
              <a:spcBef>
                <a:spcPts val="1154"/>
              </a:spcBef>
            </a:pPr>
            <a:r>
              <a:rPr sz="1071" u="sng" dirty="0">
                <a:uFill>
                  <a:solidFill>
                    <a:srgbClr val="000000"/>
                  </a:solidFill>
                </a:uFill>
                <a:latin typeface="Arial"/>
                <a:cs typeface="Arial"/>
              </a:rPr>
              <a:t>Undercharge</a:t>
            </a:r>
            <a:r>
              <a:rPr sz="1071" u="sng" spc="-73" dirty="0">
                <a:uFill>
                  <a:solidFill>
                    <a:srgbClr val="000000"/>
                  </a:solidFill>
                </a:uFill>
                <a:latin typeface="Arial"/>
                <a:cs typeface="Arial"/>
              </a:rPr>
              <a:t> </a:t>
            </a:r>
            <a:r>
              <a:rPr sz="1071" u="sng" spc="-10" dirty="0">
                <a:uFill>
                  <a:solidFill>
                    <a:srgbClr val="000000"/>
                  </a:solidFill>
                </a:uFill>
                <a:latin typeface="Arial"/>
                <a:cs typeface="Arial"/>
              </a:rPr>
              <a:t>symptoms:</a:t>
            </a:r>
            <a:endParaRPr sz="1071" dirty="0">
              <a:latin typeface="Arial"/>
              <a:cs typeface="Arial"/>
            </a:endParaRPr>
          </a:p>
          <a:p>
            <a:pPr marL="455161" lvl="2" indent="-220160">
              <a:spcBef>
                <a:spcPts val="1144"/>
              </a:spcBef>
              <a:buAutoNum type="alphaLcPeriod"/>
              <a:tabLst>
                <a:tab pos="455161" algn="l"/>
              </a:tabLst>
            </a:pPr>
            <a:r>
              <a:rPr sz="1071" dirty="0">
                <a:latin typeface="Arial"/>
                <a:cs typeface="Arial"/>
              </a:rPr>
              <a:t>Low</a:t>
            </a:r>
            <a:r>
              <a:rPr sz="1071" spc="-39" dirty="0">
                <a:latin typeface="Arial"/>
                <a:cs typeface="Arial"/>
              </a:rPr>
              <a:t> </a:t>
            </a:r>
            <a:r>
              <a:rPr sz="1071" dirty="0">
                <a:latin typeface="Arial"/>
                <a:cs typeface="Arial"/>
              </a:rPr>
              <a:t>discharge</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suction</a:t>
            </a:r>
            <a:r>
              <a:rPr sz="1071" spc="-34" dirty="0">
                <a:latin typeface="Arial"/>
                <a:cs typeface="Arial"/>
              </a:rPr>
              <a:t> </a:t>
            </a:r>
            <a:r>
              <a:rPr sz="1071" spc="-10" dirty="0">
                <a:latin typeface="Arial"/>
                <a:cs typeface="Arial"/>
              </a:rPr>
              <a:t>pressure.</a:t>
            </a:r>
            <a:endParaRPr sz="1071" dirty="0">
              <a:latin typeface="Arial"/>
              <a:cs typeface="Arial"/>
            </a:endParaRPr>
          </a:p>
          <a:p>
            <a:pPr marL="455161" lvl="2" indent="-220160">
              <a:spcBef>
                <a:spcPts val="560"/>
              </a:spcBef>
              <a:buAutoNum type="alphaLcPeriod"/>
              <a:tabLst>
                <a:tab pos="455161" algn="l"/>
              </a:tabLst>
            </a:pPr>
            <a:r>
              <a:rPr sz="1071" dirty="0">
                <a:latin typeface="Arial"/>
                <a:cs typeface="Arial"/>
              </a:rPr>
              <a:t>Compressor</a:t>
            </a:r>
            <a:r>
              <a:rPr sz="1071" spc="-19" dirty="0">
                <a:latin typeface="Arial"/>
                <a:cs typeface="Arial"/>
              </a:rPr>
              <a:t> </a:t>
            </a:r>
            <a:r>
              <a:rPr sz="1071" dirty="0">
                <a:latin typeface="Arial"/>
                <a:cs typeface="Arial"/>
              </a:rPr>
              <a:t>motor</a:t>
            </a:r>
            <a:r>
              <a:rPr sz="1071" spc="-15" dirty="0">
                <a:latin typeface="Arial"/>
                <a:cs typeface="Arial"/>
              </a:rPr>
              <a:t> </a:t>
            </a:r>
            <a:r>
              <a:rPr sz="1071" dirty="0">
                <a:latin typeface="Arial"/>
                <a:cs typeface="Arial"/>
              </a:rPr>
              <a:t>getting</a:t>
            </a:r>
            <a:r>
              <a:rPr sz="1071" spc="-19" dirty="0">
                <a:latin typeface="Arial"/>
                <a:cs typeface="Arial"/>
              </a:rPr>
              <a:t> </a:t>
            </a:r>
            <a:r>
              <a:rPr sz="1071" dirty="0">
                <a:latin typeface="Arial"/>
                <a:cs typeface="Arial"/>
              </a:rPr>
              <a:t>tripped</a:t>
            </a:r>
            <a:r>
              <a:rPr sz="1071" spc="-15"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low</a:t>
            </a:r>
            <a:r>
              <a:rPr sz="1071" spc="-19" dirty="0">
                <a:latin typeface="Arial"/>
                <a:cs typeface="Arial"/>
              </a:rPr>
              <a:t> </a:t>
            </a:r>
            <a:r>
              <a:rPr sz="1071" dirty="0">
                <a:latin typeface="Arial"/>
                <a:cs typeface="Arial"/>
              </a:rPr>
              <a:t>pressure</a:t>
            </a:r>
            <a:r>
              <a:rPr sz="1071" spc="-19" dirty="0">
                <a:latin typeface="Arial"/>
                <a:cs typeface="Arial"/>
              </a:rPr>
              <a:t> </a:t>
            </a:r>
            <a:r>
              <a:rPr sz="1071" dirty="0">
                <a:latin typeface="Arial"/>
                <a:cs typeface="Arial"/>
              </a:rPr>
              <a:t>cut</a:t>
            </a:r>
            <a:r>
              <a:rPr sz="1071" spc="-15" dirty="0">
                <a:latin typeface="Arial"/>
                <a:cs typeface="Arial"/>
              </a:rPr>
              <a:t> </a:t>
            </a:r>
            <a:r>
              <a:rPr sz="1071" dirty="0">
                <a:latin typeface="Arial"/>
                <a:cs typeface="Arial"/>
              </a:rPr>
              <a:t>out</a:t>
            </a:r>
            <a:r>
              <a:rPr sz="1071" spc="-15" dirty="0">
                <a:latin typeface="Arial"/>
                <a:cs typeface="Arial"/>
              </a:rPr>
              <a:t> </a:t>
            </a:r>
            <a:r>
              <a:rPr sz="1071" spc="-10" dirty="0">
                <a:latin typeface="Arial"/>
                <a:cs typeface="Arial"/>
              </a:rPr>
              <a:t>trip.</a:t>
            </a:r>
            <a:endParaRPr sz="1071" dirty="0">
              <a:latin typeface="Arial"/>
              <a:cs typeface="Arial"/>
            </a:endParaRPr>
          </a:p>
          <a:p>
            <a:pPr marL="454543" lvl="2" indent="-219541">
              <a:spcBef>
                <a:spcPts val="560"/>
              </a:spcBef>
              <a:buAutoNum type="alphaLcPeriod"/>
              <a:tabLst>
                <a:tab pos="454543" algn="l"/>
              </a:tabLst>
            </a:pPr>
            <a:r>
              <a:rPr sz="1071" dirty="0">
                <a:latin typeface="Arial"/>
                <a:cs typeface="Arial"/>
              </a:rPr>
              <a:t>Large</a:t>
            </a:r>
            <a:r>
              <a:rPr sz="1071" spc="-24" dirty="0">
                <a:latin typeface="Arial"/>
                <a:cs typeface="Arial"/>
              </a:rPr>
              <a:t> </a:t>
            </a:r>
            <a:r>
              <a:rPr sz="1071" dirty="0">
                <a:latin typeface="Arial"/>
                <a:cs typeface="Arial"/>
              </a:rPr>
              <a:t>bubbles</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liquid</a:t>
            </a:r>
            <a:r>
              <a:rPr sz="1071" spc="-24" dirty="0">
                <a:latin typeface="Arial"/>
                <a:cs typeface="Arial"/>
              </a:rPr>
              <a:t> </a:t>
            </a:r>
            <a:r>
              <a:rPr sz="1071" dirty="0">
                <a:latin typeface="Arial"/>
                <a:cs typeface="Arial"/>
              </a:rPr>
              <a:t>sight</a:t>
            </a:r>
            <a:r>
              <a:rPr sz="1071" spc="-19" dirty="0">
                <a:latin typeface="Arial"/>
                <a:cs typeface="Arial"/>
              </a:rPr>
              <a:t> </a:t>
            </a:r>
            <a:r>
              <a:rPr sz="1071" spc="-10" dirty="0">
                <a:latin typeface="Arial"/>
                <a:cs typeface="Arial"/>
              </a:rPr>
              <a:t>glass.</a:t>
            </a:r>
            <a:endParaRPr sz="1071" dirty="0">
              <a:latin typeface="Arial"/>
              <a:cs typeface="Arial"/>
            </a:endParaRPr>
          </a:p>
          <a:p>
            <a:pPr marL="455161" lvl="2" indent="-220160">
              <a:spcBef>
                <a:spcPts val="565"/>
              </a:spcBef>
              <a:buAutoNum type="alphaLcPeriod"/>
              <a:tabLst>
                <a:tab pos="455161" algn="l"/>
              </a:tabLst>
            </a:pPr>
            <a:r>
              <a:rPr sz="1071" dirty="0">
                <a:latin typeface="Arial"/>
                <a:cs typeface="Arial"/>
              </a:rPr>
              <a:t>Compressor</a:t>
            </a:r>
            <a:r>
              <a:rPr sz="1071" spc="-39" dirty="0">
                <a:latin typeface="Arial"/>
                <a:cs typeface="Arial"/>
              </a:rPr>
              <a:t> </a:t>
            </a:r>
            <a:r>
              <a:rPr sz="1071" dirty="0">
                <a:latin typeface="Arial"/>
                <a:cs typeface="Arial"/>
              </a:rPr>
              <a:t>discharge</a:t>
            </a:r>
            <a:r>
              <a:rPr sz="1071" spc="-39" dirty="0">
                <a:latin typeface="Arial"/>
                <a:cs typeface="Arial"/>
              </a:rPr>
              <a:t> </a:t>
            </a:r>
            <a:r>
              <a:rPr sz="1071" dirty="0">
                <a:latin typeface="Arial"/>
                <a:cs typeface="Arial"/>
              </a:rPr>
              <a:t>temperature</a:t>
            </a:r>
            <a:r>
              <a:rPr sz="1071" spc="-39" dirty="0">
                <a:latin typeface="Arial"/>
                <a:cs typeface="Arial"/>
              </a:rPr>
              <a:t> </a:t>
            </a:r>
            <a:r>
              <a:rPr sz="1071" spc="-10" dirty="0">
                <a:latin typeface="Arial"/>
                <a:cs typeface="Arial"/>
              </a:rPr>
              <a:t>high.</a:t>
            </a:r>
            <a:endParaRPr sz="1071" dirty="0">
              <a:latin typeface="Arial"/>
              <a:cs typeface="Arial"/>
            </a:endParaRPr>
          </a:p>
          <a:p>
            <a:pPr marL="455161" lvl="2" indent="-220160">
              <a:spcBef>
                <a:spcPts val="565"/>
              </a:spcBef>
              <a:buAutoNum type="alphaLcPeriod"/>
              <a:tabLst>
                <a:tab pos="455161" algn="l"/>
              </a:tabLst>
            </a:pPr>
            <a:r>
              <a:rPr sz="1071" dirty="0">
                <a:latin typeface="Arial"/>
                <a:cs typeface="Arial"/>
              </a:rPr>
              <a:t>The</a:t>
            </a:r>
            <a:r>
              <a:rPr sz="1071" spc="-24"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runs</a:t>
            </a:r>
            <a:r>
              <a:rPr sz="1071" spc="-19" dirty="0">
                <a:latin typeface="Arial"/>
                <a:cs typeface="Arial"/>
              </a:rPr>
              <a:t> </a:t>
            </a:r>
            <a:r>
              <a:rPr sz="1071" dirty="0">
                <a:latin typeface="Arial"/>
                <a:cs typeface="Arial"/>
              </a:rPr>
              <a:t>longer</a:t>
            </a:r>
            <a:r>
              <a:rPr sz="1071" spc="-24" dirty="0">
                <a:latin typeface="Arial"/>
                <a:cs typeface="Arial"/>
              </a:rPr>
              <a:t> </a:t>
            </a:r>
            <a:r>
              <a:rPr sz="1071" dirty="0">
                <a:latin typeface="Arial"/>
                <a:cs typeface="Arial"/>
              </a:rPr>
              <a:t>period</a:t>
            </a:r>
            <a:r>
              <a:rPr sz="1071" spc="-29" dirty="0">
                <a:latin typeface="Arial"/>
                <a:cs typeface="Arial"/>
              </a:rPr>
              <a:t> </a:t>
            </a:r>
            <a:r>
              <a:rPr sz="1071" dirty="0">
                <a:latin typeface="Arial"/>
                <a:cs typeface="Arial"/>
              </a:rPr>
              <a:t>between</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start</a:t>
            </a:r>
            <a:r>
              <a:rPr sz="1071" spc="-19" dirty="0">
                <a:latin typeface="Arial"/>
                <a:cs typeface="Arial"/>
              </a:rPr>
              <a:t> </a:t>
            </a:r>
            <a:r>
              <a:rPr sz="1071" dirty="0">
                <a:latin typeface="Arial"/>
                <a:cs typeface="Arial"/>
              </a:rPr>
              <a:t>and</a:t>
            </a:r>
            <a:r>
              <a:rPr sz="1071" spc="-24" dirty="0">
                <a:latin typeface="Arial"/>
                <a:cs typeface="Arial"/>
              </a:rPr>
              <a:t> </a:t>
            </a:r>
            <a:r>
              <a:rPr sz="1071" spc="-10" dirty="0">
                <a:latin typeface="Arial"/>
                <a:cs typeface="Arial"/>
              </a:rPr>
              <a:t>stop.</a:t>
            </a:r>
            <a:endParaRPr sz="1071" dirty="0">
              <a:latin typeface="Arial"/>
              <a:cs typeface="Arial"/>
            </a:endParaRPr>
          </a:p>
          <a:p>
            <a:pPr marL="12369">
              <a:spcBef>
                <a:spcPts val="1144"/>
              </a:spcBef>
            </a:pPr>
            <a:r>
              <a:rPr sz="1071" u="sng" spc="-10" dirty="0">
                <a:uFill>
                  <a:solidFill>
                    <a:srgbClr val="000000"/>
                  </a:solidFill>
                </a:uFill>
                <a:latin typeface="Arial"/>
                <a:cs typeface="Arial"/>
              </a:rPr>
              <a:t>Remedy:</a:t>
            </a:r>
            <a:endParaRPr sz="1071" dirty="0">
              <a:latin typeface="Arial"/>
              <a:cs typeface="Arial"/>
            </a:endParaRPr>
          </a:p>
          <a:p>
            <a:pPr marL="455161" indent="-220160">
              <a:spcBef>
                <a:spcPts val="1144"/>
              </a:spcBef>
              <a:buAutoNum type="alphaLcPeriod"/>
              <a:tabLst>
                <a:tab pos="455161" algn="l"/>
              </a:tabLst>
            </a:pPr>
            <a:r>
              <a:rPr sz="1071" dirty="0">
                <a:latin typeface="Arial"/>
                <a:cs typeface="Arial"/>
              </a:rPr>
              <a:t>Check</a:t>
            </a:r>
            <a:r>
              <a:rPr sz="1071" spc="-24"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leaky</a:t>
            </a:r>
            <a:r>
              <a:rPr sz="1071" spc="-24" dirty="0">
                <a:latin typeface="Arial"/>
                <a:cs typeface="Arial"/>
              </a:rPr>
              <a:t> </a:t>
            </a:r>
            <a:r>
              <a:rPr sz="1071" dirty="0">
                <a:latin typeface="Arial"/>
                <a:cs typeface="Arial"/>
              </a:rPr>
              <a:t>points</a:t>
            </a:r>
            <a:r>
              <a:rPr sz="1071" spc="-24"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halide</a:t>
            </a:r>
            <a:r>
              <a:rPr sz="1071" spc="-24" dirty="0">
                <a:latin typeface="Arial"/>
                <a:cs typeface="Arial"/>
              </a:rPr>
              <a:t> </a:t>
            </a:r>
            <a:r>
              <a:rPr sz="1071" dirty="0">
                <a:latin typeface="Arial"/>
                <a:cs typeface="Arial"/>
              </a:rPr>
              <a:t>torch</a:t>
            </a:r>
            <a:r>
              <a:rPr sz="1071" spc="-24"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soap</a:t>
            </a:r>
            <a:r>
              <a:rPr sz="1071" spc="-24" dirty="0">
                <a:latin typeface="Arial"/>
                <a:cs typeface="Arial"/>
              </a:rPr>
              <a:t> </a:t>
            </a:r>
            <a:r>
              <a:rPr sz="1071" dirty="0">
                <a:latin typeface="Arial"/>
                <a:cs typeface="Arial"/>
              </a:rPr>
              <a:t>solution</a:t>
            </a:r>
            <a:r>
              <a:rPr sz="1071" spc="-24"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electronic</a:t>
            </a:r>
            <a:r>
              <a:rPr sz="1071" spc="-24" dirty="0">
                <a:latin typeface="Arial"/>
                <a:cs typeface="Arial"/>
              </a:rPr>
              <a:t> </a:t>
            </a:r>
            <a:r>
              <a:rPr sz="1071" dirty="0">
                <a:latin typeface="Arial"/>
                <a:cs typeface="Arial"/>
              </a:rPr>
              <a:t>leak</a:t>
            </a:r>
            <a:r>
              <a:rPr sz="1071" spc="-24" dirty="0">
                <a:latin typeface="Arial"/>
                <a:cs typeface="Arial"/>
              </a:rPr>
              <a:t> </a:t>
            </a:r>
            <a:r>
              <a:rPr sz="1071" spc="-10" dirty="0">
                <a:latin typeface="Arial"/>
                <a:cs typeface="Arial"/>
              </a:rPr>
              <a:t>detectors.</a:t>
            </a:r>
            <a:endParaRPr sz="1071" dirty="0">
              <a:latin typeface="Arial"/>
              <a:cs typeface="Arial"/>
            </a:endParaRPr>
          </a:p>
          <a:p>
            <a:pPr marL="455161" indent="-220160">
              <a:spcBef>
                <a:spcPts val="565"/>
              </a:spcBef>
              <a:buAutoNum type="alphaLcPeriod"/>
              <a:tabLst>
                <a:tab pos="455161" algn="l"/>
              </a:tabLst>
            </a:pPr>
            <a:r>
              <a:rPr sz="1071" dirty="0">
                <a:latin typeface="Arial"/>
                <a:cs typeface="Arial"/>
              </a:rPr>
              <a:t>Charge</a:t>
            </a:r>
            <a:r>
              <a:rPr sz="1071" spc="-24"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system.</a:t>
            </a:r>
            <a:endParaRPr sz="1071" dirty="0">
              <a:latin typeface="Arial"/>
              <a:cs typeface="Arial"/>
            </a:endParaRPr>
          </a:p>
          <a:p>
            <a:pPr marL="454543" indent="-219541">
              <a:spcBef>
                <a:spcPts val="565"/>
              </a:spcBef>
              <a:buAutoNum type="alphaLcPeriod"/>
              <a:tabLst>
                <a:tab pos="454543" algn="l"/>
              </a:tabLst>
            </a:pPr>
            <a:r>
              <a:rPr sz="1071" dirty="0">
                <a:latin typeface="Arial"/>
                <a:cs typeface="Arial"/>
              </a:rPr>
              <a:t>Achieve</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correct</a:t>
            </a:r>
            <a:r>
              <a:rPr sz="1071" spc="-24" dirty="0">
                <a:latin typeface="Arial"/>
                <a:cs typeface="Arial"/>
              </a:rPr>
              <a:t> </a:t>
            </a:r>
            <a:r>
              <a:rPr sz="1071" dirty="0">
                <a:latin typeface="Arial"/>
                <a:cs typeface="Arial"/>
              </a:rPr>
              <a:t>pressure</a:t>
            </a:r>
            <a:r>
              <a:rPr sz="1071" spc="-19" dirty="0">
                <a:latin typeface="Arial"/>
                <a:cs typeface="Arial"/>
              </a:rPr>
              <a:t> </a:t>
            </a:r>
            <a:r>
              <a:rPr sz="1071" dirty="0">
                <a:latin typeface="Arial"/>
                <a:cs typeface="Arial"/>
              </a:rPr>
              <a:t>gauge</a:t>
            </a:r>
            <a:r>
              <a:rPr sz="1071" spc="-29" dirty="0">
                <a:latin typeface="Arial"/>
                <a:cs typeface="Arial"/>
              </a:rPr>
              <a:t> </a:t>
            </a:r>
            <a:r>
              <a:rPr sz="1071" spc="-10" dirty="0">
                <a:latin typeface="Arial"/>
                <a:cs typeface="Arial"/>
              </a:rPr>
              <a:t>reading.</a:t>
            </a:r>
            <a:endParaRPr sz="1071" dirty="0">
              <a:latin typeface="Arial"/>
              <a:cs typeface="Arial"/>
            </a:endParaRPr>
          </a:p>
          <a:p>
            <a:pPr marL="12369" algn="just">
              <a:spcBef>
                <a:spcPts val="1144"/>
              </a:spcBef>
            </a:pPr>
            <a:r>
              <a:rPr sz="1071" b="1" dirty="0">
                <a:latin typeface="Arial"/>
                <a:cs typeface="Arial"/>
              </a:rPr>
              <a:t>6.4</a:t>
            </a:r>
            <a:r>
              <a:rPr sz="1071" b="1" spc="346" dirty="0">
                <a:latin typeface="Arial"/>
                <a:cs typeface="Arial"/>
              </a:rPr>
              <a:t>   </a:t>
            </a:r>
            <a:r>
              <a:rPr sz="1071" b="1" dirty="0">
                <a:latin typeface="Arial"/>
                <a:cs typeface="Arial"/>
              </a:rPr>
              <a:t>Problem:</a:t>
            </a:r>
            <a:r>
              <a:rPr sz="1071" b="1" spc="-10" dirty="0">
                <a:latin typeface="Arial"/>
                <a:cs typeface="Arial"/>
              </a:rPr>
              <a:t> </a:t>
            </a:r>
            <a:r>
              <a:rPr sz="1071" b="1" dirty="0">
                <a:latin typeface="Arial"/>
                <a:cs typeface="Arial"/>
              </a:rPr>
              <a:t>Refrigerant</a:t>
            </a:r>
            <a:r>
              <a:rPr sz="1071" b="1" spc="-5" dirty="0">
                <a:latin typeface="Arial"/>
                <a:cs typeface="Arial"/>
              </a:rPr>
              <a:t> </a:t>
            </a:r>
            <a:r>
              <a:rPr sz="1071" b="1" spc="-10" dirty="0">
                <a:latin typeface="Arial"/>
                <a:cs typeface="Arial"/>
              </a:rPr>
              <a:t>Overcharge</a:t>
            </a:r>
            <a:endParaRPr sz="1071" dirty="0">
              <a:latin typeface="Arial"/>
              <a:cs typeface="Arial"/>
            </a:endParaRPr>
          </a:p>
          <a:p>
            <a:pPr marL="12369" marR="5566" algn="just">
              <a:lnSpc>
                <a:spcPct val="143700"/>
              </a:lnSpc>
              <a:spcBef>
                <a:spcPts val="584"/>
              </a:spcBef>
            </a:pPr>
            <a:r>
              <a:rPr sz="1071" dirty="0">
                <a:latin typeface="Arial"/>
                <a:cs typeface="Arial"/>
              </a:rPr>
              <a:t>Refrigerating</a:t>
            </a:r>
            <a:r>
              <a:rPr sz="1071" spc="175" dirty="0">
                <a:latin typeface="Arial"/>
                <a:cs typeface="Arial"/>
              </a:rPr>
              <a:t> </a:t>
            </a:r>
            <a:r>
              <a:rPr sz="1071" dirty="0">
                <a:latin typeface="Arial"/>
                <a:cs typeface="Arial"/>
              </a:rPr>
              <a:t>plants</a:t>
            </a:r>
            <a:r>
              <a:rPr sz="1071" spc="175" dirty="0">
                <a:latin typeface="Arial"/>
                <a:cs typeface="Arial"/>
              </a:rPr>
              <a:t> </a:t>
            </a:r>
            <a:r>
              <a:rPr sz="1071" dirty="0">
                <a:latin typeface="Arial"/>
                <a:cs typeface="Arial"/>
              </a:rPr>
              <a:t>should</a:t>
            </a:r>
            <a:r>
              <a:rPr sz="1071" spc="175" dirty="0">
                <a:latin typeface="Arial"/>
                <a:cs typeface="Arial"/>
              </a:rPr>
              <a:t> </a:t>
            </a:r>
            <a:r>
              <a:rPr sz="1071" dirty="0">
                <a:latin typeface="Arial"/>
                <a:cs typeface="Arial"/>
              </a:rPr>
              <a:t>not</a:t>
            </a:r>
            <a:r>
              <a:rPr sz="1071" spc="175" dirty="0">
                <a:latin typeface="Arial"/>
                <a:cs typeface="Arial"/>
              </a:rPr>
              <a:t> </a:t>
            </a:r>
            <a:r>
              <a:rPr sz="1071" dirty="0">
                <a:latin typeface="Arial"/>
                <a:cs typeface="Arial"/>
              </a:rPr>
              <a:t>be</a:t>
            </a:r>
            <a:r>
              <a:rPr sz="1071" spc="175" dirty="0">
                <a:latin typeface="Arial"/>
                <a:cs typeface="Arial"/>
              </a:rPr>
              <a:t> </a:t>
            </a:r>
            <a:r>
              <a:rPr sz="1071" dirty="0">
                <a:latin typeface="Arial"/>
                <a:cs typeface="Arial"/>
              </a:rPr>
              <a:t>charged</a:t>
            </a:r>
            <a:r>
              <a:rPr sz="1071" spc="175" dirty="0">
                <a:latin typeface="Arial"/>
                <a:cs typeface="Arial"/>
              </a:rPr>
              <a:t> </a:t>
            </a:r>
            <a:r>
              <a:rPr sz="1071" dirty="0">
                <a:latin typeface="Arial"/>
                <a:cs typeface="Arial"/>
              </a:rPr>
              <a:t>with</a:t>
            </a:r>
            <a:r>
              <a:rPr sz="1071" spc="180" dirty="0">
                <a:latin typeface="Arial"/>
                <a:cs typeface="Arial"/>
              </a:rPr>
              <a:t> </a:t>
            </a:r>
            <a:r>
              <a:rPr sz="1071" dirty="0">
                <a:latin typeface="Arial"/>
                <a:cs typeface="Arial"/>
              </a:rPr>
              <a:t>excess</a:t>
            </a:r>
            <a:r>
              <a:rPr sz="1071" spc="180" dirty="0">
                <a:latin typeface="Arial"/>
                <a:cs typeface="Arial"/>
              </a:rPr>
              <a:t> </a:t>
            </a:r>
            <a:r>
              <a:rPr sz="1071" dirty="0">
                <a:latin typeface="Arial"/>
                <a:cs typeface="Arial"/>
              </a:rPr>
              <a:t>refrigerant,</a:t>
            </a:r>
            <a:r>
              <a:rPr sz="1071" spc="175" dirty="0">
                <a:latin typeface="Arial"/>
                <a:cs typeface="Arial"/>
              </a:rPr>
              <a:t> </a:t>
            </a:r>
            <a:r>
              <a:rPr sz="1071" dirty="0">
                <a:latin typeface="Arial"/>
                <a:cs typeface="Arial"/>
              </a:rPr>
              <a:t>as</a:t>
            </a:r>
            <a:r>
              <a:rPr sz="1071" spc="180" dirty="0">
                <a:latin typeface="Arial"/>
                <a:cs typeface="Arial"/>
              </a:rPr>
              <a:t> </a:t>
            </a:r>
            <a:r>
              <a:rPr sz="1071" dirty="0">
                <a:latin typeface="Arial"/>
                <a:cs typeface="Arial"/>
              </a:rPr>
              <a:t>this</a:t>
            </a:r>
            <a:r>
              <a:rPr sz="1071" spc="175" dirty="0">
                <a:latin typeface="Arial"/>
                <a:cs typeface="Arial"/>
              </a:rPr>
              <a:t> </a:t>
            </a:r>
            <a:r>
              <a:rPr sz="1071" dirty="0">
                <a:latin typeface="Arial"/>
                <a:cs typeface="Arial"/>
              </a:rPr>
              <a:t>may</a:t>
            </a:r>
            <a:r>
              <a:rPr sz="1071" spc="175" dirty="0">
                <a:latin typeface="Arial"/>
                <a:cs typeface="Arial"/>
              </a:rPr>
              <a:t> </a:t>
            </a:r>
            <a:r>
              <a:rPr sz="1071" dirty="0">
                <a:latin typeface="Arial"/>
                <a:cs typeface="Arial"/>
              </a:rPr>
              <a:t>overload</a:t>
            </a:r>
            <a:r>
              <a:rPr sz="1071" spc="180" dirty="0">
                <a:latin typeface="Arial"/>
                <a:cs typeface="Arial"/>
              </a:rPr>
              <a:t> </a:t>
            </a:r>
            <a:r>
              <a:rPr sz="1071" spc="-24" dirty="0">
                <a:latin typeface="Arial"/>
                <a:cs typeface="Arial"/>
              </a:rPr>
              <a:t>or </a:t>
            </a:r>
            <a:r>
              <a:rPr sz="1071" dirty="0">
                <a:latin typeface="Arial"/>
                <a:cs typeface="Arial"/>
              </a:rPr>
              <a:t>damage</a:t>
            </a:r>
            <a:r>
              <a:rPr sz="1071" spc="83"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compressor.</a:t>
            </a:r>
            <a:r>
              <a:rPr sz="1071" spc="88" dirty="0">
                <a:latin typeface="Arial"/>
                <a:cs typeface="Arial"/>
              </a:rPr>
              <a:t> </a:t>
            </a:r>
            <a:r>
              <a:rPr sz="1071" dirty="0">
                <a:latin typeface="Arial"/>
                <a:cs typeface="Arial"/>
              </a:rPr>
              <a:t>To</a:t>
            </a:r>
            <a:r>
              <a:rPr sz="1071" spc="83" dirty="0">
                <a:latin typeface="Arial"/>
                <a:cs typeface="Arial"/>
              </a:rPr>
              <a:t> </a:t>
            </a:r>
            <a:r>
              <a:rPr sz="1071" dirty="0">
                <a:latin typeface="Arial"/>
                <a:cs typeface="Arial"/>
              </a:rPr>
              <a:t>ensure</a:t>
            </a:r>
            <a:r>
              <a:rPr sz="1071" spc="88" dirty="0">
                <a:latin typeface="Arial"/>
                <a:cs typeface="Arial"/>
              </a:rPr>
              <a:t> </a:t>
            </a:r>
            <a:r>
              <a:rPr sz="1071" dirty="0">
                <a:latin typeface="Arial"/>
                <a:cs typeface="Arial"/>
              </a:rPr>
              <a:t>refrigerant</a:t>
            </a:r>
            <a:r>
              <a:rPr sz="1071" spc="88" dirty="0">
                <a:latin typeface="Arial"/>
                <a:cs typeface="Arial"/>
              </a:rPr>
              <a:t> </a:t>
            </a:r>
            <a:r>
              <a:rPr sz="1071" dirty="0">
                <a:latin typeface="Arial"/>
                <a:cs typeface="Arial"/>
              </a:rPr>
              <a:t>charged</a:t>
            </a:r>
            <a:r>
              <a:rPr sz="1071" spc="88" dirty="0">
                <a:latin typeface="Arial"/>
                <a:cs typeface="Arial"/>
              </a:rPr>
              <a:t> </a:t>
            </a:r>
            <a:r>
              <a:rPr sz="1071" dirty="0">
                <a:latin typeface="Arial"/>
                <a:cs typeface="Arial"/>
              </a:rPr>
              <a:t>correctly,</a:t>
            </a:r>
            <a:r>
              <a:rPr sz="1071" spc="83" dirty="0">
                <a:latin typeface="Arial"/>
                <a:cs typeface="Arial"/>
              </a:rPr>
              <a:t> </a:t>
            </a:r>
            <a:r>
              <a:rPr sz="1071" dirty="0">
                <a:latin typeface="Arial"/>
                <a:cs typeface="Arial"/>
              </a:rPr>
              <a:t>weigh</a:t>
            </a:r>
            <a:r>
              <a:rPr sz="1071" spc="88"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refrigerant</a:t>
            </a:r>
            <a:r>
              <a:rPr sz="1071" spc="78" dirty="0">
                <a:latin typeface="Arial"/>
                <a:cs typeface="Arial"/>
              </a:rPr>
              <a:t> </a:t>
            </a:r>
            <a:r>
              <a:rPr sz="1071" spc="-10" dirty="0">
                <a:latin typeface="Arial"/>
                <a:cs typeface="Arial"/>
              </a:rPr>
              <a:t>before </a:t>
            </a:r>
            <a:r>
              <a:rPr sz="1071" dirty="0">
                <a:latin typeface="Arial"/>
                <a:cs typeface="Arial"/>
              </a:rPr>
              <a:t>charging.</a:t>
            </a:r>
            <a:r>
              <a:rPr sz="1071" spc="-39" dirty="0">
                <a:latin typeface="Arial"/>
                <a:cs typeface="Arial"/>
              </a:rPr>
              <a:t> </a:t>
            </a:r>
            <a:r>
              <a:rPr sz="1071" dirty="0">
                <a:latin typeface="Arial"/>
                <a:cs typeface="Arial"/>
              </a:rPr>
              <a:t>Overcharge</a:t>
            </a:r>
            <a:r>
              <a:rPr sz="1071" spc="-34" dirty="0">
                <a:latin typeface="Arial"/>
                <a:cs typeface="Arial"/>
              </a:rPr>
              <a:t> </a:t>
            </a:r>
            <a:r>
              <a:rPr sz="1071" dirty="0">
                <a:latin typeface="Arial"/>
                <a:cs typeface="Arial"/>
              </a:rPr>
              <a:t>symptoms</a:t>
            </a:r>
            <a:r>
              <a:rPr sz="1071" spc="-34" dirty="0">
                <a:latin typeface="Arial"/>
                <a:cs typeface="Arial"/>
              </a:rPr>
              <a:t> </a:t>
            </a:r>
            <a:r>
              <a:rPr sz="1071" spc="-19" dirty="0">
                <a:latin typeface="Arial"/>
                <a:cs typeface="Arial"/>
              </a:rPr>
              <a:t>are:</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80</a:t>
            </a:r>
          </a:p>
        </p:txBody>
      </p:sp>
      <p:sp>
        <p:nvSpPr>
          <p:cNvPr id="7" name="object 3">
            <a:extLst>
              <a:ext uri="{FF2B5EF4-FFF2-40B4-BE49-F238E27FC236}">
                <a16:creationId xmlns:a16="http://schemas.microsoft.com/office/drawing/2014/main" id="{24EA4C29-73EA-C620-2EE2-0A1DC2776786}"/>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037" y="888954"/>
            <a:ext cx="5813566" cy="8097312"/>
          </a:xfrm>
          <a:prstGeom prst="rect">
            <a:avLst/>
          </a:prstGeom>
        </p:spPr>
        <p:txBody>
          <a:bodyPr vert="horz" wrap="square" lIns="0" tIns="12368" rIns="0" bIns="0" rtlCol="0">
            <a:spAutoFit/>
          </a:bodyPr>
          <a:lstStyle/>
          <a:p>
            <a:pPr marL="2132953">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455161" indent="-220160">
              <a:buAutoNum type="alphaLcPeriod"/>
              <a:tabLst>
                <a:tab pos="455161" algn="l"/>
              </a:tabLst>
            </a:pPr>
            <a:r>
              <a:rPr sz="1071" dirty="0">
                <a:latin typeface="Arial"/>
                <a:cs typeface="Arial"/>
              </a:rPr>
              <a:t>High</a:t>
            </a:r>
            <a:r>
              <a:rPr sz="1071" spc="-39" dirty="0">
                <a:latin typeface="Arial"/>
                <a:cs typeface="Arial"/>
              </a:rPr>
              <a:t> </a:t>
            </a:r>
            <a:r>
              <a:rPr sz="1071" dirty="0">
                <a:latin typeface="Arial"/>
                <a:cs typeface="Arial"/>
              </a:rPr>
              <a:t>compressor</a:t>
            </a:r>
            <a:r>
              <a:rPr sz="1071" spc="-34" dirty="0">
                <a:latin typeface="Arial"/>
                <a:cs typeface="Arial"/>
              </a:rPr>
              <a:t> </a:t>
            </a:r>
            <a:r>
              <a:rPr sz="1071" dirty="0">
                <a:latin typeface="Arial"/>
                <a:cs typeface="Arial"/>
              </a:rPr>
              <a:t>discharge</a:t>
            </a:r>
            <a:r>
              <a:rPr sz="1071" spc="-34" dirty="0">
                <a:latin typeface="Arial"/>
                <a:cs typeface="Arial"/>
              </a:rPr>
              <a:t> </a:t>
            </a:r>
            <a:r>
              <a:rPr sz="1071" spc="-10" dirty="0">
                <a:latin typeface="Arial"/>
                <a:cs typeface="Arial"/>
              </a:rPr>
              <a:t>pressure.</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Full</a:t>
            </a:r>
            <a:r>
              <a:rPr sz="1071" spc="-24" dirty="0">
                <a:latin typeface="Arial"/>
                <a:cs typeface="Arial"/>
              </a:rPr>
              <a:t> </a:t>
            </a:r>
            <a:r>
              <a:rPr sz="1071" dirty="0">
                <a:latin typeface="Arial"/>
                <a:cs typeface="Arial"/>
              </a:rPr>
              <a:t>level</a:t>
            </a:r>
            <a:r>
              <a:rPr sz="1071" spc="-24" dirty="0">
                <a:latin typeface="Arial"/>
                <a:cs typeface="Arial"/>
              </a:rPr>
              <a:t> </a:t>
            </a:r>
            <a:r>
              <a:rPr sz="1071" dirty="0">
                <a:latin typeface="Arial"/>
                <a:cs typeface="Arial"/>
              </a:rPr>
              <a:t>clear</a:t>
            </a:r>
            <a:r>
              <a:rPr sz="1071" spc="-24" dirty="0">
                <a:latin typeface="Arial"/>
                <a:cs typeface="Arial"/>
              </a:rPr>
              <a:t> </a:t>
            </a:r>
            <a:r>
              <a:rPr sz="1071" dirty="0">
                <a:latin typeface="Arial"/>
                <a:cs typeface="Arial"/>
              </a:rPr>
              <a:t>sight</a:t>
            </a:r>
            <a:r>
              <a:rPr sz="1071" spc="-24" dirty="0">
                <a:latin typeface="Arial"/>
                <a:cs typeface="Arial"/>
              </a:rPr>
              <a:t> </a:t>
            </a:r>
            <a:r>
              <a:rPr sz="1071" spc="-10" dirty="0">
                <a:latin typeface="Arial"/>
                <a:cs typeface="Arial"/>
              </a:rPr>
              <a:t>glass.</a:t>
            </a:r>
            <a:endParaRPr sz="1071" dirty="0">
              <a:latin typeface="Arial"/>
              <a:cs typeface="Arial"/>
            </a:endParaRPr>
          </a:p>
          <a:p>
            <a:pPr marL="454543" indent="-219541">
              <a:spcBef>
                <a:spcPts val="560"/>
              </a:spcBef>
              <a:buAutoNum type="alphaLcPeriod"/>
              <a:tabLst>
                <a:tab pos="454543" algn="l"/>
              </a:tabLst>
            </a:pPr>
            <a:r>
              <a:rPr sz="1071" dirty="0">
                <a:latin typeface="Arial"/>
                <a:cs typeface="Arial"/>
              </a:rPr>
              <a:t>The</a:t>
            </a:r>
            <a:r>
              <a:rPr sz="1071" spc="-29"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running</a:t>
            </a:r>
            <a:r>
              <a:rPr sz="1071" spc="-24" dirty="0">
                <a:latin typeface="Arial"/>
                <a:cs typeface="Arial"/>
              </a:rPr>
              <a:t> </a:t>
            </a:r>
            <a:r>
              <a:rPr sz="1071" spc="-19" dirty="0">
                <a:latin typeface="Arial"/>
                <a:cs typeface="Arial"/>
              </a:rPr>
              <a:t>cold.</a:t>
            </a:r>
            <a:endParaRPr sz="1071" dirty="0">
              <a:latin typeface="Arial"/>
              <a:cs typeface="Arial"/>
            </a:endParaRPr>
          </a:p>
          <a:p>
            <a:pPr marL="454543" indent="-220160">
              <a:spcBef>
                <a:spcPts val="570"/>
              </a:spcBef>
              <a:buAutoNum type="alphaLcPeriod"/>
              <a:tabLst>
                <a:tab pos="454543" algn="l"/>
              </a:tabLst>
            </a:pPr>
            <a:r>
              <a:rPr sz="1071" dirty="0">
                <a:latin typeface="Arial"/>
                <a:cs typeface="Arial"/>
              </a:rPr>
              <a:t>Excess</a:t>
            </a:r>
            <a:r>
              <a:rPr sz="1071" spc="-19" dirty="0">
                <a:latin typeface="Arial"/>
                <a:cs typeface="Arial"/>
              </a:rPr>
              <a:t> </a:t>
            </a:r>
            <a:r>
              <a:rPr sz="1071" dirty="0">
                <a:latin typeface="Arial"/>
                <a:cs typeface="Arial"/>
              </a:rPr>
              <a:t>frost</a:t>
            </a:r>
            <a:r>
              <a:rPr sz="1071" spc="-19"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compressor</a:t>
            </a:r>
            <a:r>
              <a:rPr sz="1071" spc="-19" dirty="0">
                <a:latin typeface="Arial"/>
                <a:cs typeface="Arial"/>
              </a:rPr>
              <a:t> </a:t>
            </a:r>
            <a:r>
              <a:rPr sz="1071" spc="-10" dirty="0">
                <a:latin typeface="Arial"/>
                <a:cs typeface="Arial"/>
              </a:rPr>
              <a:t>suction.</a:t>
            </a:r>
            <a:endParaRPr sz="1071" dirty="0">
              <a:latin typeface="Arial"/>
              <a:cs typeface="Arial"/>
            </a:endParaRPr>
          </a:p>
          <a:p>
            <a:pPr marL="454543" marR="7421" indent="-220160">
              <a:lnSpc>
                <a:spcPct val="143700"/>
              </a:lnSpc>
              <a:buAutoNum type="alphaLcPeriod"/>
              <a:tabLst>
                <a:tab pos="457017" algn="l"/>
              </a:tabLst>
            </a:pPr>
            <a:r>
              <a:rPr sz="1071" dirty="0">
                <a:latin typeface="Arial"/>
                <a:cs typeface="Arial"/>
              </a:rPr>
              <a:t>Unusually</a:t>
            </a:r>
            <a:r>
              <a:rPr sz="1071" spc="-24" dirty="0">
                <a:latin typeface="Arial"/>
                <a:cs typeface="Arial"/>
              </a:rPr>
              <a:t> </a:t>
            </a:r>
            <a:r>
              <a:rPr sz="1071" dirty="0">
                <a:latin typeface="Arial"/>
                <a:cs typeface="Arial"/>
              </a:rPr>
              <a:t>large</a:t>
            </a:r>
            <a:r>
              <a:rPr sz="1071" spc="-19"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noise</a:t>
            </a:r>
            <a:r>
              <a:rPr sz="1071" spc="-19" dirty="0">
                <a:latin typeface="Arial"/>
                <a:cs typeface="Arial"/>
              </a:rPr>
              <a:t> </a:t>
            </a:r>
            <a:r>
              <a:rPr sz="1071" dirty="0">
                <a:latin typeface="Arial"/>
                <a:cs typeface="Arial"/>
              </a:rPr>
              <a:t>while</a:t>
            </a:r>
            <a:r>
              <a:rPr sz="1071" spc="-19" dirty="0">
                <a:latin typeface="Arial"/>
                <a:cs typeface="Arial"/>
              </a:rPr>
              <a:t> </a:t>
            </a:r>
            <a:r>
              <a:rPr sz="1071" dirty="0">
                <a:latin typeface="Arial"/>
                <a:cs typeface="Arial"/>
              </a:rPr>
              <a:t>running</a:t>
            </a:r>
            <a:r>
              <a:rPr sz="1071" spc="-29" dirty="0">
                <a:latin typeface="Arial"/>
                <a:cs typeface="Arial"/>
              </a:rPr>
              <a:t> </a:t>
            </a:r>
            <a:r>
              <a:rPr sz="1071" dirty="0">
                <a:latin typeface="Arial"/>
                <a:cs typeface="Arial"/>
              </a:rPr>
              <a:t>due</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liquid</a:t>
            </a:r>
            <a:r>
              <a:rPr sz="1071" spc="-29"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entering</a:t>
            </a:r>
            <a:r>
              <a:rPr sz="1071" spc="-24" dirty="0">
                <a:latin typeface="Arial"/>
                <a:cs typeface="Arial"/>
              </a:rPr>
              <a:t> </a:t>
            </a:r>
            <a:r>
              <a:rPr sz="1071" dirty="0">
                <a:latin typeface="Arial"/>
                <a:cs typeface="Arial"/>
              </a:rPr>
              <a:t>into</a:t>
            </a:r>
            <a:r>
              <a:rPr sz="1071" spc="-24" dirty="0">
                <a:latin typeface="Arial"/>
                <a:cs typeface="Arial"/>
              </a:rPr>
              <a:t> the 	</a:t>
            </a:r>
            <a:r>
              <a:rPr sz="1071" dirty="0">
                <a:latin typeface="Arial"/>
                <a:cs typeface="Arial"/>
              </a:rPr>
              <a:t>compressor</a:t>
            </a:r>
            <a:r>
              <a:rPr sz="1071" spc="-29" dirty="0">
                <a:latin typeface="Arial"/>
                <a:cs typeface="Arial"/>
              </a:rPr>
              <a:t> </a:t>
            </a:r>
            <a:r>
              <a:rPr sz="1071" spc="-10" dirty="0">
                <a:latin typeface="Arial"/>
                <a:cs typeface="Arial"/>
              </a:rPr>
              <a:t>suction.</a:t>
            </a:r>
            <a:endParaRPr sz="1071" dirty="0">
              <a:latin typeface="Arial"/>
              <a:cs typeface="Arial"/>
            </a:endParaRPr>
          </a:p>
          <a:p>
            <a:pPr marL="12369">
              <a:spcBef>
                <a:spcPts val="1144"/>
              </a:spcBef>
            </a:pPr>
            <a:r>
              <a:rPr sz="1071" u="sng" spc="-10" dirty="0">
                <a:uFill>
                  <a:solidFill>
                    <a:srgbClr val="000000"/>
                  </a:solidFill>
                </a:uFill>
                <a:latin typeface="Arial"/>
                <a:cs typeface="Arial"/>
              </a:rPr>
              <a:t>Remedy:</a:t>
            </a:r>
            <a:endParaRPr sz="1071" dirty="0">
              <a:latin typeface="Arial"/>
              <a:cs typeface="Arial"/>
            </a:endParaRPr>
          </a:p>
          <a:p>
            <a:pPr marL="455161" marR="6184" indent="-220160">
              <a:lnSpc>
                <a:spcPct val="143700"/>
              </a:lnSpc>
              <a:spcBef>
                <a:spcPts val="589"/>
              </a:spcBef>
              <a:buAutoNum type="alphaLcPeriod"/>
              <a:tabLst>
                <a:tab pos="457636" algn="l"/>
              </a:tabLst>
            </a:pPr>
            <a:r>
              <a:rPr sz="1071" dirty="0">
                <a:latin typeface="Arial"/>
                <a:cs typeface="Arial"/>
              </a:rPr>
              <a:t>Release</a:t>
            </a:r>
            <a:r>
              <a:rPr sz="1071" spc="247" dirty="0">
                <a:latin typeface="Arial"/>
                <a:cs typeface="Arial"/>
              </a:rPr>
              <a:t> </a:t>
            </a:r>
            <a:r>
              <a:rPr sz="1071" dirty="0">
                <a:latin typeface="Arial"/>
                <a:cs typeface="Arial"/>
              </a:rPr>
              <a:t>the</a:t>
            </a:r>
            <a:r>
              <a:rPr sz="1071" spc="253" dirty="0">
                <a:latin typeface="Arial"/>
                <a:cs typeface="Arial"/>
              </a:rPr>
              <a:t> </a:t>
            </a:r>
            <a:r>
              <a:rPr sz="1071" dirty="0">
                <a:latin typeface="Arial"/>
                <a:cs typeface="Arial"/>
              </a:rPr>
              <a:t>refrigerant</a:t>
            </a:r>
            <a:r>
              <a:rPr sz="1071" spc="253" dirty="0">
                <a:latin typeface="Arial"/>
                <a:cs typeface="Arial"/>
              </a:rPr>
              <a:t> </a:t>
            </a:r>
            <a:r>
              <a:rPr sz="1071" dirty="0">
                <a:latin typeface="Arial"/>
                <a:cs typeface="Arial"/>
              </a:rPr>
              <a:t>into</a:t>
            </a:r>
            <a:r>
              <a:rPr sz="1071" spc="253" dirty="0">
                <a:latin typeface="Arial"/>
                <a:cs typeface="Arial"/>
              </a:rPr>
              <a:t> </a:t>
            </a:r>
            <a:r>
              <a:rPr sz="1071" dirty="0">
                <a:latin typeface="Arial"/>
                <a:cs typeface="Arial"/>
              </a:rPr>
              <a:t>a</a:t>
            </a:r>
            <a:r>
              <a:rPr sz="1071" spc="253" dirty="0">
                <a:latin typeface="Arial"/>
                <a:cs typeface="Arial"/>
              </a:rPr>
              <a:t> </a:t>
            </a:r>
            <a:r>
              <a:rPr sz="1071" dirty="0">
                <a:latin typeface="Arial"/>
                <a:cs typeface="Arial"/>
              </a:rPr>
              <a:t>recovery</a:t>
            </a:r>
            <a:r>
              <a:rPr sz="1071" spc="258" dirty="0">
                <a:latin typeface="Arial"/>
                <a:cs typeface="Arial"/>
              </a:rPr>
              <a:t> </a:t>
            </a:r>
            <a:r>
              <a:rPr sz="1071" dirty="0">
                <a:latin typeface="Arial"/>
                <a:cs typeface="Arial"/>
              </a:rPr>
              <a:t>bottle</a:t>
            </a:r>
            <a:r>
              <a:rPr sz="1071" spc="247" dirty="0">
                <a:latin typeface="Arial"/>
                <a:cs typeface="Arial"/>
              </a:rPr>
              <a:t> </a:t>
            </a:r>
            <a:r>
              <a:rPr sz="1071" dirty="0">
                <a:latin typeface="Arial"/>
                <a:cs typeface="Arial"/>
              </a:rPr>
              <a:t>and</a:t>
            </a:r>
            <a:r>
              <a:rPr sz="1071" spc="253" dirty="0">
                <a:latin typeface="Arial"/>
                <a:cs typeface="Arial"/>
              </a:rPr>
              <a:t> </a:t>
            </a:r>
            <a:r>
              <a:rPr sz="1071" dirty="0">
                <a:latin typeface="Arial"/>
                <a:cs typeface="Arial"/>
              </a:rPr>
              <a:t>avoid</a:t>
            </a:r>
            <a:r>
              <a:rPr sz="1071" spc="247" dirty="0">
                <a:latin typeface="Arial"/>
                <a:cs typeface="Arial"/>
              </a:rPr>
              <a:t> </a:t>
            </a:r>
            <a:r>
              <a:rPr sz="1071" dirty="0">
                <a:latin typeface="Arial"/>
                <a:cs typeface="Arial"/>
              </a:rPr>
              <a:t>any</a:t>
            </a:r>
            <a:r>
              <a:rPr sz="1071" spc="258" dirty="0">
                <a:latin typeface="Arial"/>
                <a:cs typeface="Arial"/>
              </a:rPr>
              <a:t> </a:t>
            </a:r>
            <a:r>
              <a:rPr sz="1071" dirty="0">
                <a:latin typeface="Arial"/>
                <a:cs typeface="Arial"/>
              </a:rPr>
              <a:t>leaks</a:t>
            </a:r>
            <a:r>
              <a:rPr sz="1071" spc="247" dirty="0">
                <a:latin typeface="Arial"/>
                <a:cs typeface="Arial"/>
              </a:rPr>
              <a:t> </a:t>
            </a:r>
            <a:r>
              <a:rPr sz="1071" dirty="0">
                <a:latin typeface="Arial"/>
                <a:cs typeface="Arial"/>
              </a:rPr>
              <a:t>directly</a:t>
            </a:r>
            <a:r>
              <a:rPr sz="1071" spc="258" dirty="0">
                <a:latin typeface="Arial"/>
                <a:cs typeface="Arial"/>
              </a:rPr>
              <a:t> </a:t>
            </a:r>
            <a:r>
              <a:rPr sz="1071" dirty="0">
                <a:latin typeface="Arial"/>
                <a:cs typeface="Arial"/>
              </a:rPr>
              <a:t>into</a:t>
            </a:r>
            <a:r>
              <a:rPr sz="1071" spc="247" dirty="0">
                <a:latin typeface="Arial"/>
                <a:cs typeface="Arial"/>
              </a:rPr>
              <a:t> </a:t>
            </a:r>
            <a:r>
              <a:rPr sz="1071" spc="-24" dirty="0">
                <a:latin typeface="Arial"/>
                <a:cs typeface="Arial"/>
              </a:rPr>
              <a:t>the 	</a:t>
            </a:r>
            <a:r>
              <a:rPr sz="1071" spc="-10" dirty="0">
                <a:latin typeface="Arial"/>
                <a:cs typeface="Arial"/>
              </a:rPr>
              <a:t>atmosphere.</a:t>
            </a:r>
            <a:endParaRPr sz="1071" dirty="0">
              <a:latin typeface="Arial"/>
              <a:cs typeface="Arial"/>
            </a:endParaRPr>
          </a:p>
          <a:p>
            <a:pPr marL="457017" lvl="1" indent="-444649">
              <a:spcBef>
                <a:spcPts val="1144"/>
              </a:spcBef>
              <a:buFont typeface="Arial"/>
              <a:buAutoNum type="arabicPeriod" startAt="5"/>
              <a:tabLst>
                <a:tab pos="457017" algn="l"/>
              </a:tabLst>
            </a:pPr>
            <a:r>
              <a:rPr sz="1071" b="1" dirty="0">
                <a:latin typeface="Arial"/>
                <a:cs typeface="Arial"/>
              </a:rPr>
              <a:t>Problem:</a:t>
            </a:r>
            <a:r>
              <a:rPr sz="1071" b="1" spc="-19" dirty="0">
                <a:latin typeface="Arial"/>
                <a:cs typeface="Arial"/>
              </a:rPr>
              <a:t> </a:t>
            </a:r>
            <a:r>
              <a:rPr sz="1071" b="1" dirty="0">
                <a:latin typeface="Arial"/>
                <a:cs typeface="Arial"/>
              </a:rPr>
              <a:t>Air</a:t>
            </a:r>
            <a:r>
              <a:rPr sz="1071" b="1" spc="-24" dirty="0">
                <a:latin typeface="Arial"/>
                <a:cs typeface="Arial"/>
              </a:rPr>
              <a:t> </a:t>
            </a:r>
            <a:r>
              <a:rPr sz="1071" b="1" dirty="0">
                <a:latin typeface="Arial"/>
                <a:cs typeface="Arial"/>
              </a:rPr>
              <a:t>in</a:t>
            </a:r>
            <a:r>
              <a:rPr sz="1071" b="1" spc="-19" dirty="0">
                <a:latin typeface="Arial"/>
                <a:cs typeface="Arial"/>
              </a:rPr>
              <a:t> </a:t>
            </a:r>
            <a:r>
              <a:rPr sz="1071" b="1" dirty="0">
                <a:latin typeface="Arial"/>
                <a:cs typeface="Arial"/>
              </a:rPr>
              <a:t>the</a:t>
            </a:r>
            <a:r>
              <a:rPr sz="1071" b="1" spc="-19" dirty="0">
                <a:latin typeface="Arial"/>
                <a:cs typeface="Arial"/>
              </a:rPr>
              <a:t> </a:t>
            </a:r>
            <a:r>
              <a:rPr sz="1071" b="1" dirty="0">
                <a:latin typeface="Arial"/>
                <a:cs typeface="Arial"/>
              </a:rPr>
              <a:t>Refrigerant</a:t>
            </a:r>
            <a:r>
              <a:rPr sz="1071" b="1" spc="-19" dirty="0">
                <a:latin typeface="Arial"/>
                <a:cs typeface="Arial"/>
              </a:rPr>
              <a:t> </a:t>
            </a:r>
            <a:r>
              <a:rPr sz="1071" b="1" spc="-10" dirty="0">
                <a:latin typeface="Arial"/>
                <a:cs typeface="Arial"/>
              </a:rPr>
              <a:t>Circuit</a:t>
            </a:r>
            <a:endParaRPr sz="1071" dirty="0">
              <a:latin typeface="Arial"/>
              <a:cs typeface="Arial"/>
            </a:endParaRPr>
          </a:p>
          <a:p>
            <a:pPr marL="12369">
              <a:spcBef>
                <a:spcPts val="1144"/>
              </a:spcBef>
            </a:pPr>
            <a:r>
              <a:rPr sz="1071" dirty="0">
                <a:latin typeface="Arial"/>
                <a:cs typeface="Arial"/>
              </a:rPr>
              <a:t>As</a:t>
            </a:r>
            <a:r>
              <a:rPr sz="1071" spc="-19"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air</a:t>
            </a:r>
            <a:r>
              <a:rPr sz="1071" spc="-15" dirty="0">
                <a:latin typeface="Arial"/>
                <a:cs typeface="Arial"/>
              </a:rPr>
              <a:t> </a:t>
            </a:r>
            <a:r>
              <a:rPr sz="1071" dirty="0">
                <a:latin typeface="Arial"/>
                <a:cs typeface="Arial"/>
              </a:rPr>
              <a:t>is</a:t>
            </a:r>
            <a:r>
              <a:rPr sz="1071" spc="-19" dirty="0">
                <a:latin typeface="Arial"/>
                <a:cs typeface="Arial"/>
              </a:rPr>
              <a:t> </a:t>
            </a:r>
            <a:r>
              <a:rPr sz="1071" spc="-10" dirty="0">
                <a:latin typeface="Arial"/>
                <a:cs typeface="Arial"/>
              </a:rPr>
              <a:t>non-</a:t>
            </a:r>
            <a:r>
              <a:rPr sz="1071" dirty="0">
                <a:latin typeface="Arial"/>
                <a:cs typeface="Arial"/>
              </a:rPr>
              <a:t>condensable,</a:t>
            </a:r>
            <a:r>
              <a:rPr sz="1071" spc="-15"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could</a:t>
            </a:r>
            <a:r>
              <a:rPr sz="1071" spc="-19" dirty="0">
                <a:latin typeface="Arial"/>
                <a:cs typeface="Arial"/>
              </a:rPr>
              <a:t> </a:t>
            </a:r>
            <a:r>
              <a:rPr sz="1071" spc="-10" dirty="0">
                <a:latin typeface="Arial"/>
                <a:cs typeface="Arial"/>
              </a:rPr>
              <a:t>cause:</a:t>
            </a:r>
            <a:endParaRPr sz="1071" dirty="0">
              <a:latin typeface="Arial"/>
              <a:cs typeface="Arial"/>
            </a:endParaRPr>
          </a:p>
          <a:p>
            <a:pPr marL="454543" marR="7421" lvl="2" indent="-220160">
              <a:lnSpc>
                <a:spcPct val="144100"/>
              </a:lnSpc>
              <a:spcBef>
                <a:spcPts val="579"/>
              </a:spcBef>
              <a:buAutoNum type="alphaLcPeriod"/>
              <a:tabLst>
                <a:tab pos="457017" algn="l"/>
              </a:tabLst>
            </a:pPr>
            <a:r>
              <a:rPr sz="1071" dirty="0">
                <a:latin typeface="Arial"/>
                <a:cs typeface="Arial"/>
              </a:rPr>
              <a:t>Compressor</a:t>
            </a:r>
            <a:r>
              <a:rPr sz="1071" spc="141" dirty="0">
                <a:latin typeface="Arial"/>
                <a:cs typeface="Arial"/>
              </a:rPr>
              <a:t>  </a:t>
            </a:r>
            <a:r>
              <a:rPr sz="1071" dirty="0">
                <a:latin typeface="Arial"/>
                <a:cs typeface="Arial"/>
              </a:rPr>
              <a:t>overheating</a:t>
            </a:r>
            <a:r>
              <a:rPr sz="1071" spc="141" dirty="0">
                <a:latin typeface="Arial"/>
                <a:cs typeface="Arial"/>
              </a:rPr>
              <a:t>  </a:t>
            </a:r>
            <a:r>
              <a:rPr sz="1071" dirty="0">
                <a:latin typeface="Arial"/>
                <a:cs typeface="Arial"/>
              </a:rPr>
              <a:t>with</a:t>
            </a:r>
            <a:r>
              <a:rPr sz="1071" spc="146" dirty="0">
                <a:latin typeface="Arial"/>
                <a:cs typeface="Arial"/>
              </a:rPr>
              <a:t>  </a:t>
            </a:r>
            <a:r>
              <a:rPr sz="1071" dirty="0">
                <a:latin typeface="Arial"/>
                <a:cs typeface="Arial"/>
              </a:rPr>
              <a:t>high</a:t>
            </a:r>
            <a:r>
              <a:rPr sz="1071" spc="141" dirty="0">
                <a:latin typeface="Arial"/>
                <a:cs typeface="Arial"/>
              </a:rPr>
              <a:t>  </a:t>
            </a:r>
            <a:r>
              <a:rPr sz="1071" dirty="0">
                <a:latin typeface="Arial"/>
                <a:cs typeface="Arial"/>
              </a:rPr>
              <a:t>discharge</a:t>
            </a:r>
            <a:r>
              <a:rPr sz="1071" spc="141" dirty="0">
                <a:latin typeface="Arial"/>
                <a:cs typeface="Arial"/>
              </a:rPr>
              <a:t>  </a:t>
            </a:r>
            <a:r>
              <a:rPr sz="1071" dirty="0">
                <a:latin typeface="Arial"/>
                <a:cs typeface="Arial"/>
              </a:rPr>
              <a:t>pressure</a:t>
            </a:r>
            <a:r>
              <a:rPr sz="1071" spc="146" dirty="0">
                <a:latin typeface="Arial"/>
                <a:cs typeface="Arial"/>
              </a:rPr>
              <a:t>  </a:t>
            </a:r>
            <a:r>
              <a:rPr sz="1071" dirty="0">
                <a:latin typeface="Arial"/>
                <a:cs typeface="Arial"/>
              </a:rPr>
              <a:t>and</a:t>
            </a:r>
            <a:r>
              <a:rPr sz="1071" spc="141" dirty="0">
                <a:latin typeface="Arial"/>
                <a:cs typeface="Arial"/>
              </a:rPr>
              <a:t>  </a:t>
            </a:r>
            <a:r>
              <a:rPr sz="1071" dirty="0">
                <a:latin typeface="Arial"/>
                <a:cs typeface="Arial"/>
              </a:rPr>
              <a:t>normal</a:t>
            </a:r>
            <a:r>
              <a:rPr sz="1071" spc="141" dirty="0">
                <a:latin typeface="Arial"/>
                <a:cs typeface="Arial"/>
              </a:rPr>
              <a:t>  </a:t>
            </a:r>
            <a:r>
              <a:rPr sz="1071" spc="-10" dirty="0">
                <a:latin typeface="Arial"/>
                <a:cs typeface="Arial"/>
              </a:rPr>
              <a:t>condensing 	temperature.</a:t>
            </a:r>
            <a:endParaRPr sz="1071" dirty="0">
              <a:latin typeface="Arial"/>
              <a:cs typeface="Arial"/>
            </a:endParaRPr>
          </a:p>
          <a:p>
            <a:pPr marL="454543" lvl="2" indent="-220160">
              <a:spcBef>
                <a:spcPts val="560"/>
              </a:spcBef>
              <a:buAutoNum type="alphaLcPeriod"/>
              <a:tabLst>
                <a:tab pos="454543" algn="l"/>
              </a:tabLst>
            </a:pPr>
            <a:r>
              <a:rPr sz="1071" dirty="0">
                <a:latin typeface="Arial"/>
                <a:cs typeface="Arial"/>
              </a:rPr>
              <a:t>The</a:t>
            </a:r>
            <a:r>
              <a:rPr sz="1071" spc="-24" dirty="0">
                <a:latin typeface="Arial"/>
                <a:cs typeface="Arial"/>
              </a:rPr>
              <a:t> </a:t>
            </a:r>
            <a:r>
              <a:rPr sz="1071" dirty="0">
                <a:latin typeface="Arial"/>
                <a:cs typeface="Arial"/>
              </a:rPr>
              <a:t>appearance</a:t>
            </a:r>
            <a:r>
              <a:rPr sz="1071" spc="-1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small</a:t>
            </a:r>
            <a:r>
              <a:rPr sz="1071" spc="-19" dirty="0">
                <a:latin typeface="Arial"/>
                <a:cs typeface="Arial"/>
              </a:rPr>
              <a:t> </a:t>
            </a:r>
            <a:r>
              <a:rPr sz="1071" dirty="0">
                <a:latin typeface="Arial"/>
                <a:cs typeface="Arial"/>
              </a:rPr>
              <a:t>bubbles</a:t>
            </a:r>
            <a:r>
              <a:rPr sz="1071" spc="-24"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sight</a:t>
            </a:r>
            <a:r>
              <a:rPr sz="1071" spc="-19" dirty="0">
                <a:latin typeface="Arial"/>
                <a:cs typeface="Arial"/>
              </a:rPr>
              <a:t> </a:t>
            </a:r>
            <a:r>
              <a:rPr sz="1071" spc="-10" dirty="0">
                <a:latin typeface="Arial"/>
                <a:cs typeface="Arial"/>
              </a:rPr>
              <a:t>glass.</a:t>
            </a:r>
            <a:endParaRPr sz="1071" dirty="0">
              <a:latin typeface="Arial"/>
              <a:cs typeface="Arial"/>
            </a:endParaRPr>
          </a:p>
          <a:p>
            <a:pPr marL="453925" lvl="2" indent="-219541">
              <a:spcBef>
                <a:spcPts val="560"/>
              </a:spcBef>
              <a:buAutoNum type="alphaLcPeriod"/>
              <a:tabLst>
                <a:tab pos="453925" algn="l"/>
              </a:tabLst>
            </a:pPr>
            <a:r>
              <a:rPr sz="1071" dirty="0">
                <a:latin typeface="Arial"/>
                <a:cs typeface="Arial"/>
              </a:rPr>
              <a:t>Condensing</a:t>
            </a:r>
            <a:r>
              <a:rPr sz="1071" spc="-54" dirty="0">
                <a:latin typeface="Arial"/>
                <a:cs typeface="Arial"/>
              </a:rPr>
              <a:t> </a:t>
            </a:r>
            <a:r>
              <a:rPr sz="1071" dirty="0">
                <a:latin typeface="Arial"/>
                <a:cs typeface="Arial"/>
              </a:rPr>
              <a:t>pressure</a:t>
            </a:r>
            <a:r>
              <a:rPr sz="1071" spc="-44" dirty="0">
                <a:latin typeface="Arial"/>
                <a:cs typeface="Arial"/>
              </a:rPr>
              <a:t> </a:t>
            </a:r>
            <a:r>
              <a:rPr sz="1071" spc="-10" dirty="0">
                <a:latin typeface="Arial"/>
                <a:cs typeface="Arial"/>
              </a:rPr>
              <a:t>high.</a:t>
            </a:r>
            <a:endParaRPr sz="1071" dirty="0">
              <a:latin typeface="Arial"/>
              <a:cs typeface="Arial"/>
            </a:endParaRPr>
          </a:p>
          <a:p>
            <a:pPr marL="454543" lvl="2" indent="-220160">
              <a:spcBef>
                <a:spcPts val="560"/>
              </a:spcBef>
              <a:buAutoNum type="alphaLcPeriod"/>
              <a:tabLst>
                <a:tab pos="454543" algn="l"/>
              </a:tabLst>
            </a:pPr>
            <a:r>
              <a:rPr sz="1071" dirty="0">
                <a:latin typeface="Arial"/>
                <a:cs typeface="Arial"/>
              </a:rPr>
              <a:t>Cooling</a:t>
            </a:r>
            <a:r>
              <a:rPr sz="1071" spc="-44" dirty="0">
                <a:latin typeface="Arial"/>
                <a:cs typeface="Arial"/>
              </a:rPr>
              <a:t> </a:t>
            </a:r>
            <a:r>
              <a:rPr sz="1071" dirty="0">
                <a:latin typeface="Arial"/>
                <a:cs typeface="Arial"/>
              </a:rPr>
              <a:t>capacity</a:t>
            </a:r>
            <a:r>
              <a:rPr sz="1071" spc="-44" dirty="0">
                <a:latin typeface="Arial"/>
                <a:cs typeface="Arial"/>
              </a:rPr>
              <a:t> </a:t>
            </a:r>
            <a:r>
              <a:rPr sz="1071" spc="-10" dirty="0">
                <a:latin typeface="Arial"/>
                <a:cs typeface="Arial"/>
              </a:rPr>
              <a:t>reduced.</a:t>
            </a:r>
            <a:endParaRPr sz="1071" dirty="0">
              <a:latin typeface="Arial"/>
              <a:cs typeface="Arial"/>
            </a:endParaRPr>
          </a:p>
          <a:p>
            <a:pPr marL="454543" lvl="2" indent="-220160">
              <a:spcBef>
                <a:spcPts val="570"/>
              </a:spcBef>
              <a:buAutoNum type="alphaLcPeriod"/>
              <a:tabLst>
                <a:tab pos="454543" algn="l"/>
              </a:tabLst>
            </a:pPr>
            <a:r>
              <a:rPr sz="1071" dirty="0">
                <a:latin typeface="Arial"/>
                <a:cs typeface="Arial"/>
              </a:rPr>
              <a:t>Pressure</a:t>
            </a:r>
            <a:r>
              <a:rPr sz="1071" spc="-29" dirty="0">
                <a:latin typeface="Arial"/>
                <a:cs typeface="Arial"/>
              </a:rPr>
              <a:t> </a:t>
            </a:r>
            <a:r>
              <a:rPr sz="1071" dirty="0">
                <a:latin typeface="Arial"/>
                <a:cs typeface="Arial"/>
              </a:rPr>
              <a:t>gauge</a:t>
            </a:r>
            <a:r>
              <a:rPr sz="1071" spc="-24"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condenser</a:t>
            </a:r>
            <a:r>
              <a:rPr sz="1071" spc="-24" dirty="0">
                <a:latin typeface="Arial"/>
                <a:cs typeface="Arial"/>
              </a:rPr>
              <a:t> </a:t>
            </a:r>
            <a:r>
              <a:rPr sz="1071" dirty="0">
                <a:latin typeface="Arial"/>
                <a:cs typeface="Arial"/>
              </a:rPr>
              <a:t>jumps</a:t>
            </a:r>
            <a:r>
              <a:rPr sz="1071" spc="-24" dirty="0">
                <a:latin typeface="Arial"/>
                <a:cs typeface="Arial"/>
              </a:rPr>
              <a:t> </a:t>
            </a:r>
            <a:r>
              <a:rPr sz="1071" spc="-10" dirty="0">
                <a:latin typeface="Arial"/>
                <a:cs typeface="Arial"/>
              </a:rPr>
              <a:t>indefinitely.</a:t>
            </a:r>
            <a:endParaRPr sz="1071" dirty="0">
              <a:latin typeface="Arial"/>
              <a:cs typeface="Arial"/>
            </a:endParaRPr>
          </a:p>
          <a:p>
            <a:pPr marL="12369">
              <a:spcBef>
                <a:spcPts val="1144"/>
              </a:spcBef>
            </a:pPr>
            <a:r>
              <a:rPr sz="1071" u="sng" spc="-10" dirty="0">
                <a:uFill>
                  <a:solidFill>
                    <a:srgbClr val="000000"/>
                  </a:solidFill>
                </a:uFill>
                <a:latin typeface="Arial"/>
                <a:cs typeface="Arial"/>
              </a:rPr>
              <a:t>Reason:</a:t>
            </a:r>
            <a:endParaRPr sz="1071" dirty="0">
              <a:latin typeface="Arial"/>
              <a:cs typeface="Arial"/>
            </a:endParaRPr>
          </a:p>
          <a:p>
            <a:pPr marL="455161" indent="-220160">
              <a:spcBef>
                <a:spcPts val="1144"/>
              </a:spcBef>
              <a:buAutoNum type="alphaLcPeriod"/>
              <a:tabLst>
                <a:tab pos="455161" algn="l"/>
              </a:tabLst>
            </a:pPr>
            <a:r>
              <a:rPr sz="1071" dirty="0">
                <a:latin typeface="Arial"/>
                <a:cs typeface="Arial"/>
              </a:rPr>
              <a:t>Air</a:t>
            </a:r>
            <a:r>
              <a:rPr sz="1071" spc="-19" dirty="0">
                <a:latin typeface="Arial"/>
                <a:cs typeface="Arial"/>
              </a:rPr>
              <a:t> </a:t>
            </a:r>
            <a:r>
              <a:rPr sz="1071" dirty="0">
                <a:latin typeface="Arial"/>
                <a:cs typeface="Arial"/>
              </a:rPr>
              <a:t>may</a:t>
            </a:r>
            <a:r>
              <a:rPr sz="1071" spc="-15" dirty="0">
                <a:latin typeface="Arial"/>
                <a:cs typeface="Arial"/>
              </a:rPr>
              <a:t> </a:t>
            </a:r>
            <a:r>
              <a:rPr sz="1071" dirty="0">
                <a:latin typeface="Arial"/>
                <a:cs typeface="Arial"/>
              </a:rPr>
              <a:t>enter</a:t>
            </a:r>
            <a:r>
              <a:rPr sz="1071" spc="-15" dirty="0">
                <a:latin typeface="Arial"/>
                <a:cs typeface="Arial"/>
              </a:rPr>
              <a:t> </a:t>
            </a:r>
            <a:r>
              <a:rPr sz="1071" dirty="0">
                <a:latin typeface="Arial"/>
                <a:cs typeface="Arial"/>
              </a:rPr>
              <a:t>while</a:t>
            </a:r>
            <a:r>
              <a:rPr sz="1071" spc="-19" dirty="0">
                <a:latin typeface="Arial"/>
                <a:cs typeface="Arial"/>
              </a:rPr>
              <a:t> </a:t>
            </a:r>
            <a:r>
              <a:rPr sz="1071" dirty="0">
                <a:latin typeface="Arial"/>
                <a:cs typeface="Arial"/>
              </a:rPr>
              <a:t>charging</a:t>
            </a:r>
            <a:r>
              <a:rPr sz="1071" spc="-15" dirty="0">
                <a:latin typeface="Arial"/>
                <a:cs typeface="Arial"/>
              </a:rPr>
              <a:t> </a:t>
            </a:r>
            <a:r>
              <a:rPr sz="1071" dirty="0">
                <a:latin typeface="Arial"/>
                <a:cs typeface="Arial"/>
              </a:rPr>
              <a:t>of</a:t>
            </a:r>
            <a:r>
              <a:rPr sz="1071" spc="-15"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refrigerant.</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Air</a:t>
            </a:r>
            <a:r>
              <a:rPr sz="1071" spc="-24" dirty="0">
                <a:latin typeface="Arial"/>
                <a:cs typeface="Arial"/>
              </a:rPr>
              <a:t> </a:t>
            </a:r>
            <a:r>
              <a:rPr sz="1071" dirty="0">
                <a:latin typeface="Arial"/>
                <a:cs typeface="Arial"/>
              </a:rPr>
              <a:t>may</a:t>
            </a:r>
            <a:r>
              <a:rPr sz="1071" spc="-19" dirty="0">
                <a:latin typeface="Arial"/>
                <a:cs typeface="Arial"/>
              </a:rPr>
              <a:t> </a:t>
            </a:r>
            <a:r>
              <a:rPr sz="1071" dirty="0">
                <a:latin typeface="Arial"/>
                <a:cs typeface="Arial"/>
              </a:rPr>
              <a:t>enter</a:t>
            </a:r>
            <a:r>
              <a:rPr sz="1071" spc="-19" dirty="0">
                <a:latin typeface="Arial"/>
                <a:cs typeface="Arial"/>
              </a:rPr>
              <a:t> </a:t>
            </a:r>
            <a:r>
              <a:rPr sz="1071" dirty="0">
                <a:latin typeface="Arial"/>
                <a:cs typeface="Arial"/>
              </a:rPr>
              <a:t>while</a:t>
            </a:r>
            <a:r>
              <a:rPr sz="1071" spc="-19" dirty="0">
                <a:latin typeface="Arial"/>
                <a:cs typeface="Arial"/>
              </a:rPr>
              <a:t> </a:t>
            </a:r>
            <a:r>
              <a:rPr sz="1071" dirty="0">
                <a:latin typeface="Arial"/>
                <a:cs typeface="Arial"/>
              </a:rPr>
              <a:t>carrying</a:t>
            </a:r>
            <a:r>
              <a:rPr sz="1071" spc="-24" dirty="0">
                <a:latin typeface="Arial"/>
                <a:cs typeface="Arial"/>
              </a:rPr>
              <a:t> </a:t>
            </a:r>
            <a:r>
              <a:rPr sz="1071" dirty="0">
                <a:latin typeface="Arial"/>
                <a:cs typeface="Arial"/>
              </a:rPr>
              <a:t>out</a:t>
            </a:r>
            <a:r>
              <a:rPr sz="1071" spc="-19" dirty="0">
                <a:latin typeface="Arial"/>
                <a:cs typeface="Arial"/>
              </a:rPr>
              <a:t> </a:t>
            </a:r>
            <a:r>
              <a:rPr sz="1071" dirty="0">
                <a:latin typeface="Arial"/>
                <a:cs typeface="Arial"/>
              </a:rPr>
              <a:t>routine</a:t>
            </a:r>
            <a:r>
              <a:rPr sz="1071" spc="-19" dirty="0">
                <a:latin typeface="Arial"/>
                <a:cs typeface="Arial"/>
              </a:rPr>
              <a:t> </a:t>
            </a:r>
            <a:r>
              <a:rPr sz="1071" spc="-10" dirty="0">
                <a:latin typeface="Arial"/>
                <a:cs typeface="Arial"/>
              </a:rPr>
              <a:t>maintenance.</a:t>
            </a:r>
            <a:endParaRPr sz="1071" dirty="0">
              <a:latin typeface="Arial"/>
              <a:cs typeface="Arial"/>
            </a:endParaRPr>
          </a:p>
          <a:p>
            <a:pPr marL="453925" marR="6184" indent="-219541">
              <a:lnSpc>
                <a:spcPts val="1850"/>
              </a:lnSpc>
              <a:spcBef>
                <a:spcPts val="156"/>
              </a:spcBef>
              <a:buAutoNum type="alphaLcPeriod"/>
              <a:tabLst>
                <a:tab pos="457017" algn="l"/>
              </a:tabLst>
            </a:pPr>
            <a:r>
              <a:rPr sz="1071" dirty="0">
                <a:latin typeface="Arial"/>
                <a:cs typeface="Arial"/>
              </a:rPr>
              <a:t>If</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suction</a:t>
            </a:r>
            <a:r>
              <a:rPr sz="1071" spc="-39" dirty="0">
                <a:latin typeface="Arial"/>
                <a:cs typeface="Arial"/>
              </a:rPr>
              <a:t> </a:t>
            </a:r>
            <a:r>
              <a:rPr sz="1071" dirty="0">
                <a:latin typeface="Arial"/>
                <a:cs typeface="Arial"/>
              </a:rPr>
              <a:t>pressure</a:t>
            </a:r>
            <a:r>
              <a:rPr sz="1071" spc="-39" dirty="0">
                <a:latin typeface="Arial"/>
                <a:cs typeface="Arial"/>
              </a:rPr>
              <a:t> </a:t>
            </a:r>
            <a:r>
              <a:rPr sz="1071" dirty="0">
                <a:latin typeface="Arial"/>
                <a:cs typeface="Arial"/>
              </a:rPr>
              <a:t>goes</a:t>
            </a:r>
            <a:r>
              <a:rPr sz="1071" spc="-29" dirty="0">
                <a:latin typeface="Arial"/>
                <a:cs typeface="Arial"/>
              </a:rPr>
              <a:t> </a:t>
            </a:r>
            <a:r>
              <a:rPr sz="1071" dirty="0">
                <a:latin typeface="Arial"/>
                <a:cs typeface="Arial"/>
              </a:rPr>
              <a:t>below</a:t>
            </a:r>
            <a:r>
              <a:rPr sz="1071" spc="-39" dirty="0">
                <a:latin typeface="Arial"/>
                <a:cs typeface="Arial"/>
              </a:rPr>
              <a:t> </a:t>
            </a:r>
            <a:r>
              <a:rPr sz="1071" spc="-10" dirty="0">
                <a:latin typeface="Arial"/>
                <a:cs typeface="Arial"/>
              </a:rPr>
              <a:t>atmospheric</a:t>
            </a:r>
            <a:r>
              <a:rPr sz="1071" spc="-34" dirty="0">
                <a:latin typeface="Arial"/>
                <a:cs typeface="Arial"/>
              </a:rPr>
              <a:t> </a:t>
            </a:r>
            <a:r>
              <a:rPr sz="1071" dirty="0">
                <a:latin typeface="Arial"/>
                <a:cs typeface="Arial"/>
              </a:rPr>
              <a:t>pressure,</a:t>
            </a:r>
            <a:r>
              <a:rPr sz="1071" spc="-39" dirty="0">
                <a:latin typeface="Arial"/>
                <a:cs typeface="Arial"/>
              </a:rPr>
              <a:t> </a:t>
            </a:r>
            <a:r>
              <a:rPr sz="1071" dirty="0">
                <a:latin typeface="Arial"/>
                <a:cs typeface="Arial"/>
              </a:rPr>
              <a:t>during</a:t>
            </a:r>
            <a:r>
              <a:rPr sz="1071" spc="-39"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evacuation,</a:t>
            </a:r>
            <a:r>
              <a:rPr sz="1071" spc="-44" dirty="0">
                <a:latin typeface="Arial"/>
                <a:cs typeface="Arial"/>
              </a:rPr>
              <a:t> </a:t>
            </a:r>
            <a:r>
              <a:rPr sz="1071" spc="-19" dirty="0">
                <a:latin typeface="Arial"/>
                <a:cs typeface="Arial"/>
              </a:rPr>
              <a:t>then 	</a:t>
            </a:r>
            <a:r>
              <a:rPr sz="1071" dirty="0">
                <a:latin typeface="Arial"/>
                <a:cs typeface="Arial"/>
              </a:rPr>
              <a:t>air</a:t>
            </a:r>
            <a:r>
              <a:rPr sz="1071" spc="-15" dirty="0">
                <a:latin typeface="Arial"/>
                <a:cs typeface="Arial"/>
              </a:rPr>
              <a:t> </a:t>
            </a:r>
            <a:r>
              <a:rPr sz="1071" dirty="0">
                <a:latin typeface="Arial"/>
                <a:cs typeface="Arial"/>
              </a:rPr>
              <a:t>may</a:t>
            </a:r>
            <a:r>
              <a:rPr sz="1071" spc="-15" dirty="0">
                <a:latin typeface="Arial"/>
                <a:cs typeface="Arial"/>
              </a:rPr>
              <a:t> </a:t>
            </a:r>
            <a:r>
              <a:rPr sz="1071" dirty="0">
                <a:latin typeface="Arial"/>
                <a:cs typeface="Arial"/>
              </a:rPr>
              <a:t>enter</a:t>
            </a:r>
            <a:r>
              <a:rPr sz="1071" spc="-15" dirty="0">
                <a:latin typeface="Arial"/>
                <a:cs typeface="Arial"/>
              </a:rPr>
              <a:t> </a:t>
            </a:r>
            <a:r>
              <a:rPr sz="1071" dirty="0">
                <a:latin typeface="Arial"/>
                <a:cs typeface="Arial"/>
              </a:rPr>
              <a:t>from</a:t>
            </a:r>
            <a:r>
              <a:rPr sz="1071" spc="-15" dirty="0">
                <a:latin typeface="Arial"/>
                <a:cs typeface="Arial"/>
              </a:rPr>
              <a:t> </a:t>
            </a:r>
            <a:r>
              <a:rPr sz="1071" dirty="0">
                <a:latin typeface="Arial"/>
                <a:cs typeface="Arial"/>
              </a:rPr>
              <a:t>leaky</a:t>
            </a:r>
            <a:r>
              <a:rPr sz="1071" spc="-19" dirty="0">
                <a:latin typeface="Arial"/>
                <a:cs typeface="Arial"/>
              </a:rPr>
              <a:t> </a:t>
            </a:r>
            <a:r>
              <a:rPr sz="1071" dirty="0">
                <a:latin typeface="Arial"/>
                <a:cs typeface="Arial"/>
              </a:rPr>
              <a:t>gaskets</a:t>
            </a:r>
            <a:r>
              <a:rPr sz="1071" spc="-15"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loose</a:t>
            </a:r>
            <a:r>
              <a:rPr sz="1071" spc="-10" dirty="0">
                <a:latin typeface="Arial"/>
                <a:cs typeface="Arial"/>
              </a:rPr>
              <a:t> connections.</a:t>
            </a:r>
            <a:endParaRPr sz="1071" dirty="0">
              <a:latin typeface="Arial"/>
              <a:cs typeface="Arial"/>
            </a:endParaRPr>
          </a:p>
          <a:p>
            <a:pPr marL="12369">
              <a:spcBef>
                <a:spcPts val="989"/>
              </a:spcBef>
            </a:pPr>
            <a:r>
              <a:rPr sz="1071" u="sng" spc="-10" dirty="0">
                <a:uFill>
                  <a:solidFill>
                    <a:srgbClr val="000000"/>
                  </a:solidFill>
                </a:uFill>
                <a:latin typeface="Arial"/>
                <a:cs typeface="Arial"/>
              </a:rPr>
              <a:t>Remedy:</a:t>
            </a:r>
            <a:endParaRPr sz="1071" dirty="0">
              <a:latin typeface="Arial"/>
              <a:cs typeface="Arial"/>
            </a:endParaRPr>
          </a:p>
          <a:p>
            <a:pPr marL="455161" marR="4947" indent="-220160" algn="just">
              <a:lnSpc>
                <a:spcPct val="143700"/>
              </a:lnSpc>
              <a:spcBef>
                <a:spcPts val="584"/>
              </a:spcBef>
              <a:buAutoNum type="alphaLcPeriod"/>
              <a:tabLst>
                <a:tab pos="457636" algn="l"/>
              </a:tabLst>
            </a:pPr>
            <a:r>
              <a:rPr sz="1071" dirty="0">
                <a:latin typeface="Arial"/>
                <a:cs typeface="Arial"/>
              </a:rPr>
              <a:t>Vacuum</a:t>
            </a:r>
            <a:r>
              <a:rPr sz="1071" spc="214" dirty="0">
                <a:latin typeface="Arial"/>
                <a:cs typeface="Arial"/>
              </a:rPr>
              <a:t> </a:t>
            </a:r>
            <a:r>
              <a:rPr sz="1071" dirty="0">
                <a:latin typeface="Arial"/>
                <a:cs typeface="Arial"/>
              </a:rPr>
              <a:t>Purging</a:t>
            </a:r>
            <a:r>
              <a:rPr sz="1071" spc="219" dirty="0">
                <a:latin typeface="Arial"/>
                <a:cs typeface="Arial"/>
              </a:rPr>
              <a:t> </a:t>
            </a:r>
            <a:r>
              <a:rPr sz="1071" dirty="0">
                <a:latin typeface="Arial"/>
                <a:cs typeface="Arial"/>
              </a:rPr>
              <a:t>an</a:t>
            </a:r>
            <a:r>
              <a:rPr sz="1071" spc="219" dirty="0">
                <a:latin typeface="Arial"/>
                <a:cs typeface="Arial"/>
              </a:rPr>
              <a:t> </a:t>
            </a:r>
            <a:r>
              <a:rPr sz="1071" dirty="0">
                <a:latin typeface="Arial"/>
                <a:cs typeface="Arial"/>
              </a:rPr>
              <a:t>air</a:t>
            </a:r>
            <a:r>
              <a:rPr sz="1071" spc="214" dirty="0">
                <a:latin typeface="Arial"/>
                <a:cs typeface="Arial"/>
              </a:rPr>
              <a:t> </a:t>
            </a:r>
            <a:r>
              <a:rPr sz="1071" dirty="0">
                <a:latin typeface="Arial"/>
                <a:cs typeface="Arial"/>
              </a:rPr>
              <a:t>conditioning</a:t>
            </a:r>
            <a:r>
              <a:rPr sz="1071" spc="219" dirty="0">
                <a:latin typeface="Arial"/>
                <a:cs typeface="Arial"/>
              </a:rPr>
              <a:t> </a:t>
            </a:r>
            <a:r>
              <a:rPr sz="1071" dirty="0">
                <a:latin typeface="Arial"/>
                <a:cs typeface="Arial"/>
              </a:rPr>
              <a:t>system</a:t>
            </a:r>
            <a:r>
              <a:rPr sz="1071" spc="219" dirty="0">
                <a:latin typeface="Arial"/>
                <a:cs typeface="Arial"/>
              </a:rPr>
              <a:t> </a:t>
            </a:r>
            <a:r>
              <a:rPr sz="1071" dirty="0">
                <a:latin typeface="Arial"/>
                <a:cs typeface="Arial"/>
              </a:rPr>
              <a:t>prior</a:t>
            </a:r>
            <a:r>
              <a:rPr sz="1071" spc="219" dirty="0">
                <a:latin typeface="Arial"/>
                <a:cs typeface="Arial"/>
              </a:rPr>
              <a:t> </a:t>
            </a:r>
            <a:r>
              <a:rPr sz="1071" dirty="0">
                <a:latin typeface="Arial"/>
                <a:cs typeface="Arial"/>
              </a:rPr>
              <a:t>to</a:t>
            </a:r>
            <a:r>
              <a:rPr sz="1071" spc="219" dirty="0">
                <a:latin typeface="Arial"/>
                <a:cs typeface="Arial"/>
              </a:rPr>
              <a:t> </a:t>
            </a:r>
            <a:r>
              <a:rPr sz="1071" dirty="0">
                <a:latin typeface="Arial"/>
                <a:cs typeface="Arial"/>
              </a:rPr>
              <a:t>recharging</a:t>
            </a:r>
            <a:r>
              <a:rPr sz="1071" spc="219" dirty="0">
                <a:latin typeface="Arial"/>
                <a:cs typeface="Arial"/>
              </a:rPr>
              <a:t> </a:t>
            </a:r>
            <a:r>
              <a:rPr sz="1071" dirty="0">
                <a:latin typeface="Arial"/>
                <a:cs typeface="Arial"/>
              </a:rPr>
              <a:t>an</a:t>
            </a:r>
            <a:r>
              <a:rPr sz="1071" spc="219" dirty="0">
                <a:latin typeface="Arial"/>
                <a:cs typeface="Arial"/>
              </a:rPr>
              <a:t> </a:t>
            </a:r>
            <a:r>
              <a:rPr sz="1071" dirty="0">
                <a:latin typeface="Arial"/>
                <a:cs typeface="Arial"/>
              </a:rPr>
              <a:t>empty</a:t>
            </a:r>
            <a:r>
              <a:rPr sz="1071" spc="223" dirty="0">
                <a:latin typeface="Arial"/>
                <a:cs typeface="Arial"/>
              </a:rPr>
              <a:t> </a:t>
            </a:r>
            <a:r>
              <a:rPr sz="1071" dirty="0">
                <a:latin typeface="Arial"/>
                <a:cs typeface="Arial"/>
              </a:rPr>
              <a:t>system</a:t>
            </a:r>
            <a:r>
              <a:rPr sz="1071" spc="219" dirty="0">
                <a:latin typeface="Arial"/>
                <a:cs typeface="Arial"/>
              </a:rPr>
              <a:t> </a:t>
            </a:r>
            <a:r>
              <a:rPr sz="1071" spc="-24" dirty="0">
                <a:latin typeface="Arial"/>
                <a:cs typeface="Arial"/>
              </a:rPr>
              <a:t>is 	</a:t>
            </a:r>
            <a:r>
              <a:rPr sz="1071" dirty="0">
                <a:latin typeface="Arial"/>
                <a:cs typeface="Arial"/>
              </a:rPr>
              <a:t>required</a:t>
            </a:r>
            <a:r>
              <a:rPr sz="1071" spc="102" dirty="0">
                <a:latin typeface="Arial"/>
                <a:cs typeface="Arial"/>
              </a:rPr>
              <a:t> </a:t>
            </a:r>
            <a:r>
              <a:rPr sz="1071" dirty="0">
                <a:latin typeface="Arial"/>
                <a:cs typeface="Arial"/>
              </a:rPr>
              <a:t>to</a:t>
            </a:r>
            <a:r>
              <a:rPr sz="1071" spc="102" dirty="0">
                <a:latin typeface="Arial"/>
                <a:cs typeface="Arial"/>
              </a:rPr>
              <a:t> </a:t>
            </a:r>
            <a:r>
              <a:rPr sz="1071" dirty="0">
                <a:latin typeface="Arial"/>
                <a:cs typeface="Arial"/>
              </a:rPr>
              <a:t>remove</a:t>
            </a:r>
            <a:r>
              <a:rPr sz="1071" spc="107" dirty="0">
                <a:latin typeface="Arial"/>
                <a:cs typeface="Arial"/>
              </a:rPr>
              <a:t> </a:t>
            </a:r>
            <a:r>
              <a:rPr sz="1071" dirty="0">
                <a:latin typeface="Arial"/>
                <a:cs typeface="Arial"/>
              </a:rPr>
              <a:t>air</a:t>
            </a:r>
            <a:r>
              <a:rPr sz="1071" spc="102" dirty="0">
                <a:latin typeface="Arial"/>
                <a:cs typeface="Arial"/>
              </a:rPr>
              <a:t> </a:t>
            </a:r>
            <a:r>
              <a:rPr sz="1071" dirty="0">
                <a:latin typeface="Arial"/>
                <a:cs typeface="Arial"/>
              </a:rPr>
              <a:t>and</a:t>
            </a:r>
            <a:r>
              <a:rPr sz="1071" spc="107" dirty="0">
                <a:latin typeface="Arial"/>
                <a:cs typeface="Arial"/>
              </a:rPr>
              <a:t> </a:t>
            </a:r>
            <a:r>
              <a:rPr sz="1071" dirty="0">
                <a:latin typeface="Arial"/>
                <a:cs typeface="Arial"/>
              </a:rPr>
              <a:t>moisture.</a:t>
            </a:r>
            <a:r>
              <a:rPr sz="1071" spc="102" dirty="0">
                <a:latin typeface="Arial"/>
                <a:cs typeface="Arial"/>
              </a:rPr>
              <a:t> </a:t>
            </a:r>
            <a:r>
              <a:rPr sz="1071" dirty="0">
                <a:latin typeface="Arial"/>
                <a:cs typeface="Arial"/>
              </a:rPr>
              <a:t>To</a:t>
            </a:r>
            <a:r>
              <a:rPr sz="1071" spc="107" dirty="0">
                <a:latin typeface="Arial"/>
                <a:cs typeface="Arial"/>
              </a:rPr>
              <a:t> </a:t>
            </a:r>
            <a:r>
              <a:rPr sz="1071" dirty="0">
                <a:latin typeface="Arial"/>
                <a:cs typeface="Arial"/>
              </a:rPr>
              <a:t>properly</a:t>
            </a:r>
            <a:r>
              <a:rPr sz="1071" spc="111" dirty="0">
                <a:latin typeface="Arial"/>
                <a:cs typeface="Arial"/>
              </a:rPr>
              <a:t> </a:t>
            </a:r>
            <a:r>
              <a:rPr sz="1071" dirty="0">
                <a:latin typeface="Arial"/>
                <a:cs typeface="Arial"/>
              </a:rPr>
              <a:t>evacuate</a:t>
            </a:r>
            <a:r>
              <a:rPr sz="1071" spc="102" dirty="0">
                <a:latin typeface="Arial"/>
                <a:cs typeface="Arial"/>
              </a:rPr>
              <a:t> </a:t>
            </a:r>
            <a:r>
              <a:rPr sz="1071" dirty="0">
                <a:latin typeface="Arial"/>
                <a:cs typeface="Arial"/>
              </a:rPr>
              <a:t>an</a:t>
            </a:r>
            <a:r>
              <a:rPr sz="1071" spc="107" dirty="0">
                <a:latin typeface="Arial"/>
                <a:cs typeface="Arial"/>
              </a:rPr>
              <a:t> </a:t>
            </a:r>
            <a:r>
              <a:rPr sz="1071" dirty="0">
                <a:latin typeface="Arial"/>
                <a:cs typeface="Arial"/>
              </a:rPr>
              <a:t>AC</a:t>
            </a:r>
            <a:r>
              <a:rPr sz="1071" spc="102" dirty="0">
                <a:latin typeface="Arial"/>
                <a:cs typeface="Arial"/>
              </a:rPr>
              <a:t> </a:t>
            </a:r>
            <a:r>
              <a:rPr sz="1071" dirty="0">
                <a:latin typeface="Arial"/>
                <a:cs typeface="Arial"/>
              </a:rPr>
              <a:t>system</a:t>
            </a:r>
            <a:r>
              <a:rPr sz="1071" spc="102" dirty="0">
                <a:latin typeface="Arial"/>
                <a:cs typeface="Arial"/>
              </a:rPr>
              <a:t> </a:t>
            </a:r>
            <a:r>
              <a:rPr sz="1071" dirty="0">
                <a:latin typeface="Arial"/>
                <a:cs typeface="Arial"/>
              </a:rPr>
              <a:t>the</a:t>
            </a:r>
            <a:r>
              <a:rPr sz="1071" spc="107" dirty="0">
                <a:latin typeface="Arial"/>
                <a:cs typeface="Arial"/>
              </a:rPr>
              <a:t> </a:t>
            </a:r>
            <a:r>
              <a:rPr sz="1071" spc="-10" dirty="0">
                <a:latin typeface="Arial"/>
                <a:cs typeface="Arial"/>
              </a:rPr>
              <a:t>vacuum 	</a:t>
            </a:r>
            <a:r>
              <a:rPr sz="1071" dirty="0">
                <a:latin typeface="Arial"/>
                <a:cs typeface="Arial"/>
              </a:rPr>
              <a:t>pump</a:t>
            </a:r>
            <a:r>
              <a:rPr sz="1071" spc="5" dirty="0">
                <a:latin typeface="Arial"/>
                <a:cs typeface="Arial"/>
              </a:rPr>
              <a:t> </a:t>
            </a:r>
            <a:r>
              <a:rPr sz="1071" dirty="0">
                <a:latin typeface="Arial"/>
                <a:cs typeface="Arial"/>
              </a:rPr>
              <a:t>should</a:t>
            </a:r>
            <a:r>
              <a:rPr sz="1071" spc="10" dirty="0">
                <a:latin typeface="Arial"/>
                <a:cs typeface="Arial"/>
              </a:rPr>
              <a:t> </a:t>
            </a:r>
            <a:r>
              <a:rPr sz="1071" dirty="0">
                <a:latin typeface="Arial"/>
                <a:cs typeface="Arial"/>
              </a:rPr>
              <a:t>run</a:t>
            </a:r>
            <a:r>
              <a:rPr sz="1071" spc="10" dirty="0">
                <a:latin typeface="Arial"/>
                <a:cs typeface="Arial"/>
              </a:rPr>
              <a:t> </a:t>
            </a:r>
            <a:r>
              <a:rPr sz="1071" dirty="0">
                <a:latin typeface="Arial"/>
                <a:cs typeface="Arial"/>
              </a:rPr>
              <a:t>for</a:t>
            </a:r>
            <a:r>
              <a:rPr sz="1071" spc="5" dirty="0">
                <a:latin typeface="Arial"/>
                <a:cs typeface="Arial"/>
              </a:rPr>
              <a:t> </a:t>
            </a:r>
            <a:r>
              <a:rPr sz="1071" dirty="0">
                <a:latin typeface="Arial"/>
                <a:cs typeface="Arial"/>
              </a:rPr>
              <a:t>30</a:t>
            </a:r>
            <a:r>
              <a:rPr sz="1071" spc="15" dirty="0">
                <a:latin typeface="Arial"/>
                <a:cs typeface="Arial"/>
              </a:rPr>
              <a:t> </a:t>
            </a:r>
            <a:r>
              <a:rPr sz="1071" dirty="0">
                <a:latin typeface="Arial"/>
                <a:cs typeface="Arial"/>
              </a:rPr>
              <a:t>min.</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charge</a:t>
            </a:r>
            <a:r>
              <a:rPr sz="1071" spc="10" dirty="0">
                <a:latin typeface="Arial"/>
                <a:cs typeface="Arial"/>
              </a:rPr>
              <a:t> </a:t>
            </a:r>
            <a:r>
              <a:rPr sz="1071" dirty="0">
                <a:latin typeface="Arial"/>
                <a:cs typeface="Arial"/>
              </a:rPr>
              <a:t>a</a:t>
            </a:r>
            <a:r>
              <a:rPr sz="1071" spc="10" dirty="0">
                <a:latin typeface="Arial"/>
                <a:cs typeface="Arial"/>
              </a:rPr>
              <a:t> </a:t>
            </a:r>
            <a:r>
              <a:rPr sz="1071" dirty="0">
                <a:latin typeface="Arial"/>
                <a:cs typeface="Arial"/>
              </a:rPr>
              <a:t>system</a:t>
            </a:r>
            <a:r>
              <a:rPr sz="1071" spc="5" dirty="0">
                <a:latin typeface="Arial"/>
                <a:cs typeface="Arial"/>
              </a:rPr>
              <a:t> </a:t>
            </a:r>
            <a:r>
              <a:rPr sz="1071" dirty="0">
                <a:latin typeface="Arial"/>
                <a:cs typeface="Arial"/>
              </a:rPr>
              <a:t>with</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engine</a:t>
            </a:r>
            <a:r>
              <a:rPr sz="1071" spc="10" dirty="0">
                <a:latin typeface="Arial"/>
                <a:cs typeface="Arial"/>
              </a:rPr>
              <a:t> </a:t>
            </a:r>
            <a:r>
              <a:rPr sz="1071" dirty="0">
                <a:latin typeface="Arial"/>
                <a:cs typeface="Arial"/>
              </a:rPr>
              <a:t>running,</a:t>
            </a:r>
            <a:r>
              <a:rPr sz="1071" spc="10" dirty="0">
                <a:latin typeface="Arial"/>
                <a:cs typeface="Arial"/>
              </a:rPr>
              <a:t> </a:t>
            </a:r>
            <a:r>
              <a:rPr sz="1071" dirty="0">
                <a:latin typeface="Arial"/>
                <a:cs typeface="Arial"/>
              </a:rPr>
              <a:t>the</a:t>
            </a:r>
            <a:r>
              <a:rPr sz="1071" spc="10" dirty="0">
                <a:latin typeface="Arial"/>
                <a:cs typeface="Arial"/>
              </a:rPr>
              <a:t> </a:t>
            </a:r>
            <a:r>
              <a:rPr sz="1071" spc="-10" dirty="0">
                <a:latin typeface="Arial"/>
                <a:cs typeface="Arial"/>
              </a:rPr>
              <a:t>refrigerant 	</a:t>
            </a:r>
            <a:r>
              <a:rPr sz="1071" dirty="0">
                <a:latin typeface="Arial"/>
                <a:cs typeface="Arial"/>
              </a:rPr>
              <a:t>should</a:t>
            </a:r>
            <a:r>
              <a:rPr sz="1071" spc="44" dirty="0">
                <a:latin typeface="Arial"/>
                <a:cs typeface="Arial"/>
              </a:rPr>
              <a:t> </a:t>
            </a:r>
            <a:r>
              <a:rPr sz="1071" dirty="0">
                <a:latin typeface="Arial"/>
                <a:cs typeface="Arial"/>
              </a:rPr>
              <a:t>be</a:t>
            </a:r>
            <a:r>
              <a:rPr sz="1071" spc="44" dirty="0">
                <a:latin typeface="Arial"/>
                <a:cs typeface="Arial"/>
              </a:rPr>
              <a:t> </a:t>
            </a:r>
            <a:r>
              <a:rPr sz="1071" dirty="0">
                <a:latin typeface="Arial"/>
                <a:cs typeface="Arial"/>
              </a:rPr>
              <a:t>added</a:t>
            </a:r>
            <a:r>
              <a:rPr sz="1071" spc="4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low</a:t>
            </a:r>
            <a:r>
              <a:rPr sz="1071" spc="44" dirty="0">
                <a:latin typeface="Arial"/>
                <a:cs typeface="Arial"/>
              </a:rPr>
              <a:t> </a:t>
            </a:r>
            <a:r>
              <a:rPr sz="1071" dirty="0">
                <a:latin typeface="Arial"/>
                <a:cs typeface="Arial"/>
              </a:rPr>
              <a:t>side</a:t>
            </a:r>
            <a:r>
              <a:rPr sz="1071" spc="49"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system.</a:t>
            </a:r>
            <a:r>
              <a:rPr sz="1071" spc="39" dirty="0">
                <a:latin typeface="Arial"/>
                <a:cs typeface="Arial"/>
              </a:rPr>
              <a:t> </a:t>
            </a:r>
            <a:r>
              <a:rPr sz="1071" dirty="0">
                <a:latin typeface="Arial"/>
                <a:cs typeface="Arial"/>
              </a:rPr>
              <a:t>Low</a:t>
            </a:r>
            <a:r>
              <a:rPr sz="1071" spc="49" dirty="0">
                <a:latin typeface="Arial"/>
                <a:cs typeface="Arial"/>
              </a:rPr>
              <a:t> </a:t>
            </a:r>
            <a:r>
              <a:rPr sz="1071" dirty="0">
                <a:latin typeface="Arial"/>
                <a:cs typeface="Arial"/>
              </a:rPr>
              <a:t>side</a:t>
            </a:r>
            <a:r>
              <a:rPr sz="1071" spc="44" dirty="0">
                <a:latin typeface="Arial"/>
                <a:cs typeface="Arial"/>
              </a:rPr>
              <a:t> </a:t>
            </a:r>
            <a:r>
              <a:rPr sz="1071" dirty="0">
                <a:latin typeface="Arial"/>
                <a:cs typeface="Arial"/>
              </a:rPr>
              <a:t>charging</a:t>
            </a:r>
            <a:r>
              <a:rPr sz="1071" spc="49"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also</a:t>
            </a:r>
            <a:r>
              <a:rPr sz="1071" spc="49" dirty="0">
                <a:latin typeface="Arial"/>
                <a:cs typeface="Arial"/>
              </a:rPr>
              <a:t> </a:t>
            </a:r>
            <a:r>
              <a:rPr sz="1071" dirty="0">
                <a:latin typeface="Arial"/>
                <a:cs typeface="Arial"/>
              </a:rPr>
              <a:t>referred</a:t>
            </a:r>
            <a:r>
              <a:rPr sz="1071" spc="44" dirty="0">
                <a:latin typeface="Arial"/>
                <a:cs typeface="Arial"/>
              </a:rPr>
              <a:t> </a:t>
            </a:r>
            <a:r>
              <a:rPr sz="1071" dirty="0">
                <a:latin typeface="Arial"/>
                <a:cs typeface="Arial"/>
              </a:rPr>
              <a:t>to</a:t>
            </a:r>
            <a:r>
              <a:rPr sz="1071" spc="49" dirty="0">
                <a:latin typeface="Arial"/>
                <a:cs typeface="Arial"/>
              </a:rPr>
              <a:t> </a:t>
            </a:r>
            <a:r>
              <a:rPr sz="1071" spc="-24" dirty="0">
                <a:latin typeface="Arial"/>
                <a:cs typeface="Arial"/>
              </a:rPr>
              <a:t>as 	</a:t>
            </a:r>
            <a:r>
              <a:rPr sz="1071" dirty="0">
                <a:latin typeface="Arial"/>
                <a:cs typeface="Arial"/>
              </a:rPr>
              <a:t>vapor</a:t>
            </a:r>
            <a:r>
              <a:rPr sz="1071" spc="-10" dirty="0">
                <a:latin typeface="Arial"/>
                <a:cs typeface="Arial"/>
              </a:rPr>
              <a:t> </a:t>
            </a:r>
            <a:r>
              <a:rPr sz="1071" dirty="0">
                <a:latin typeface="Arial"/>
                <a:cs typeface="Arial"/>
              </a:rPr>
              <a:t>charging,</a:t>
            </a:r>
            <a:r>
              <a:rPr sz="1071" spc="-5" dirty="0">
                <a:latin typeface="Arial"/>
                <a:cs typeface="Arial"/>
              </a:rPr>
              <a:t> </a:t>
            </a:r>
            <a:r>
              <a:rPr sz="1071" dirty="0">
                <a:latin typeface="Arial"/>
                <a:cs typeface="Arial"/>
              </a:rPr>
              <a:t>which</a:t>
            </a:r>
            <a:r>
              <a:rPr sz="1071" spc="-5" dirty="0">
                <a:latin typeface="Arial"/>
                <a:cs typeface="Arial"/>
              </a:rPr>
              <a:t> </a:t>
            </a:r>
            <a:r>
              <a:rPr sz="1071" dirty="0">
                <a:latin typeface="Arial"/>
                <a:cs typeface="Arial"/>
              </a:rPr>
              <a:t>means ONLY</a:t>
            </a:r>
            <a:r>
              <a:rPr sz="1071" spc="-5" dirty="0">
                <a:latin typeface="Arial"/>
                <a:cs typeface="Arial"/>
              </a:rPr>
              <a:t> </a:t>
            </a:r>
            <a:r>
              <a:rPr sz="1071" dirty="0">
                <a:latin typeface="Arial"/>
                <a:cs typeface="Arial"/>
              </a:rPr>
              <a:t>refrigerant</a:t>
            </a:r>
            <a:r>
              <a:rPr sz="1071" spc="-10" dirty="0">
                <a:latin typeface="Arial"/>
                <a:cs typeface="Arial"/>
              </a:rPr>
              <a:t> </a:t>
            </a:r>
            <a:r>
              <a:rPr sz="1071" dirty="0">
                <a:latin typeface="Arial"/>
                <a:cs typeface="Arial"/>
              </a:rPr>
              <a:t>vapor</a:t>
            </a:r>
            <a:r>
              <a:rPr sz="1071" spc="-5" dirty="0">
                <a:latin typeface="Arial"/>
                <a:cs typeface="Arial"/>
              </a:rPr>
              <a:t> </a:t>
            </a:r>
            <a:r>
              <a:rPr sz="1071" dirty="0">
                <a:latin typeface="Arial"/>
                <a:cs typeface="Arial"/>
              </a:rPr>
              <a:t>or</a:t>
            </a:r>
            <a:r>
              <a:rPr sz="1071" spc="-5" dirty="0">
                <a:latin typeface="Arial"/>
                <a:cs typeface="Arial"/>
              </a:rPr>
              <a:t> </a:t>
            </a:r>
            <a:r>
              <a:rPr sz="1071" dirty="0">
                <a:latin typeface="Arial"/>
                <a:cs typeface="Arial"/>
              </a:rPr>
              <a:t>gas</a:t>
            </a:r>
            <a:r>
              <a:rPr sz="1071" spc="-5" dirty="0">
                <a:latin typeface="Arial"/>
                <a:cs typeface="Arial"/>
              </a:rPr>
              <a:t> </a:t>
            </a:r>
            <a:r>
              <a:rPr sz="1071" dirty="0">
                <a:latin typeface="Arial"/>
                <a:cs typeface="Arial"/>
              </a:rPr>
              <a:t>enters the</a:t>
            </a:r>
            <a:r>
              <a:rPr sz="1071" spc="-10" dirty="0">
                <a:latin typeface="Arial"/>
                <a:cs typeface="Arial"/>
              </a:rPr>
              <a:t> </a:t>
            </a:r>
            <a:r>
              <a:rPr sz="1071" dirty="0">
                <a:latin typeface="Arial"/>
                <a:cs typeface="Arial"/>
              </a:rPr>
              <a:t>system.</a:t>
            </a:r>
            <a:r>
              <a:rPr sz="1071" spc="-5" dirty="0">
                <a:latin typeface="Arial"/>
                <a:cs typeface="Arial"/>
              </a:rPr>
              <a:t> </a:t>
            </a:r>
            <a:r>
              <a:rPr sz="1071" dirty="0">
                <a:latin typeface="Arial"/>
                <a:cs typeface="Arial"/>
              </a:rPr>
              <a:t>With</a:t>
            </a:r>
            <a:r>
              <a:rPr sz="1071" spc="-10" dirty="0">
                <a:latin typeface="Arial"/>
                <a:cs typeface="Arial"/>
              </a:rPr>
              <a:t> </a:t>
            </a:r>
            <a:r>
              <a:rPr sz="1071" spc="-24" dirty="0">
                <a:latin typeface="Arial"/>
                <a:cs typeface="Arial"/>
              </a:rPr>
              <a:t>the 	</a:t>
            </a:r>
            <a:r>
              <a:rPr sz="1071" dirty="0">
                <a:latin typeface="Arial"/>
                <a:cs typeface="Arial"/>
              </a:rPr>
              <a:t>gauges</a:t>
            </a:r>
            <a:r>
              <a:rPr sz="1071" spc="54" dirty="0">
                <a:latin typeface="Arial"/>
                <a:cs typeface="Arial"/>
              </a:rPr>
              <a:t> </a:t>
            </a:r>
            <a:r>
              <a:rPr sz="1071" dirty="0">
                <a:latin typeface="Arial"/>
                <a:cs typeface="Arial"/>
              </a:rPr>
              <a:t>hooked</a:t>
            </a:r>
            <a:r>
              <a:rPr sz="1071" spc="54" dirty="0">
                <a:latin typeface="Arial"/>
                <a:cs typeface="Arial"/>
              </a:rPr>
              <a:t> </a:t>
            </a:r>
            <a:r>
              <a:rPr sz="1071" dirty="0">
                <a:latin typeface="Arial"/>
                <a:cs typeface="Arial"/>
              </a:rPr>
              <a:t>up</a:t>
            </a:r>
            <a:r>
              <a:rPr sz="1071" spc="49" dirty="0">
                <a:latin typeface="Arial"/>
                <a:cs typeface="Arial"/>
              </a:rPr>
              <a:t> </a:t>
            </a:r>
            <a:r>
              <a:rPr sz="1071" dirty="0">
                <a:latin typeface="Arial"/>
                <a:cs typeface="Arial"/>
              </a:rPr>
              <a:t>to</a:t>
            </a:r>
            <a:r>
              <a:rPr sz="1071" spc="58"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air</a:t>
            </a:r>
            <a:r>
              <a:rPr sz="1071" spc="49" dirty="0">
                <a:latin typeface="Arial"/>
                <a:cs typeface="Arial"/>
              </a:rPr>
              <a:t> </a:t>
            </a:r>
            <a:r>
              <a:rPr sz="1071" dirty="0">
                <a:latin typeface="Arial"/>
                <a:cs typeface="Arial"/>
              </a:rPr>
              <a:t>conditioning</a:t>
            </a:r>
            <a:r>
              <a:rPr sz="1071" spc="54" dirty="0">
                <a:latin typeface="Arial"/>
                <a:cs typeface="Arial"/>
              </a:rPr>
              <a:t> </a:t>
            </a:r>
            <a:r>
              <a:rPr sz="1071" dirty="0">
                <a:latin typeface="Arial"/>
                <a:cs typeface="Arial"/>
              </a:rPr>
              <a:t>system</a:t>
            </a:r>
            <a:r>
              <a:rPr sz="1071" spc="54" dirty="0">
                <a:latin typeface="Arial"/>
                <a:cs typeface="Arial"/>
              </a:rPr>
              <a:t> </a:t>
            </a:r>
            <a:r>
              <a:rPr sz="1071" dirty="0">
                <a:latin typeface="Arial"/>
                <a:cs typeface="Arial"/>
              </a:rPr>
              <a:t>and</a:t>
            </a:r>
            <a:r>
              <a:rPr sz="1071" spc="54" dirty="0">
                <a:latin typeface="Arial"/>
                <a:cs typeface="Arial"/>
              </a:rPr>
              <a:t> </a:t>
            </a:r>
            <a:r>
              <a:rPr sz="1071" dirty="0">
                <a:latin typeface="Arial"/>
                <a:cs typeface="Arial"/>
              </a:rPr>
              <a:t>the</a:t>
            </a:r>
            <a:r>
              <a:rPr sz="1071" spc="58" dirty="0">
                <a:latin typeface="Arial"/>
                <a:cs typeface="Arial"/>
              </a:rPr>
              <a:t> </a:t>
            </a:r>
            <a:r>
              <a:rPr sz="1071" dirty="0">
                <a:latin typeface="Arial"/>
                <a:cs typeface="Arial"/>
              </a:rPr>
              <a:t>engine</a:t>
            </a:r>
            <a:r>
              <a:rPr sz="1071" spc="54" dirty="0">
                <a:latin typeface="Arial"/>
                <a:cs typeface="Arial"/>
              </a:rPr>
              <a:t> </a:t>
            </a:r>
            <a:r>
              <a:rPr sz="1071" dirty="0">
                <a:latin typeface="Arial"/>
                <a:cs typeface="Arial"/>
              </a:rPr>
              <a:t>shut</a:t>
            </a:r>
            <a:r>
              <a:rPr sz="1071" spc="44" dirty="0">
                <a:latin typeface="Arial"/>
                <a:cs typeface="Arial"/>
              </a:rPr>
              <a:t> </a:t>
            </a:r>
            <a:r>
              <a:rPr sz="1071" dirty="0">
                <a:latin typeface="Arial"/>
                <a:cs typeface="Arial"/>
              </a:rPr>
              <a:t>off,</a:t>
            </a:r>
            <a:r>
              <a:rPr sz="1071" spc="54" dirty="0">
                <a:latin typeface="Arial"/>
                <a:cs typeface="Arial"/>
              </a:rPr>
              <a:t> </a:t>
            </a:r>
            <a:r>
              <a:rPr sz="1071" dirty="0">
                <a:latin typeface="Arial"/>
                <a:cs typeface="Arial"/>
              </a:rPr>
              <a:t>both</a:t>
            </a:r>
            <a:r>
              <a:rPr sz="1071" spc="49" dirty="0">
                <a:latin typeface="Arial"/>
                <a:cs typeface="Arial"/>
              </a:rPr>
              <a:t> </a:t>
            </a:r>
            <a:r>
              <a:rPr sz="1071" dirty="0">
                <a:latin typeface="Arial"/>
                <a:cs typeface="Arial"/>
              </a:rPr>
              <a:t>the</a:t>
            </a:r>
            <a:r>
              <a:rPr sz="1071" spc="49" dirty="0">
                <a:latin typeface="Arial"/>
                <a:cs typeface="Arial"/>
              </a:rPr>
              <a:t> </a:t>
            </a:r>
            <a:r>
              <a:rPr sz="1071" spc="-19" dirty="0">
                <a:latin typeface="Arial"/>
                <a:cs typeface="Arial"/>
              </a:rPr>
              <a:t>high 	</a:t>
            </a:r>
            <a:r>
              <a:rPr sz="1071" dirty="0">
                <a:latin typeface="Arial"/>
                <a:cs typeface="Arial"/>
              </a:rPr>
              <a:t>side</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low</a:t>
            </a:r>
            <a:r>
              <a:rPr sz="1071" spc="-24" dirty="0">
                <a:latin typeface="Arial"/>
                <a:cs typeface="Arial"/>
              </a:rPr>
              <a:t> </a:t>
            </a:r>
            <a:r>
              <a:rPr sz="1071" dirty="0">
                <a:latin typeface="Arial"/>
                <a:cs typeface="Arial"/>
              </a:rPr>
              <a:t>side</a:t>
            </a:r>
            <a:r>
              <a:rPr sz="1071" spc="-19" dirty="0">
                <a:latin typeface="Arial"/>
                <a:cs typeface="Arial"/>
              </a:rPr>
              <a:t> </a:t>
            </a:r>
            <a:r>
              <a:rPr sz="1071" dirty="0">
                <a:latin typeface="Arial"/>
                <a:cs typeface="Arial"/>
              </a:rPr>
              <a:t>pressures</a:t>
            </a:r>
            <a:r>
              <a:rPr sz="1071" spc="-19" dirty="0">
                <a:latin typeface="Arial"/>
                <a:cs typeface="Arial"/>
              </a:rPr>
              <a:t> </a:t>
            </a:r>
            <a:r>
              <a:rPr sz="1071" dirty="0">
                <a:latin typeface="Arial"/>
                <a:cs typeface="Arial"/>
              </a:rPr>
              <a:t>should</a:t>
            </a:r>
            <a:r>
              <a:rPr sz="1071" spc="-19" dirty="0">
                <a:latin typeface="Arial"/>
                <a:cs typeface="Arial"/>
              </a:rPr>
              <a:t> </a:t>
            </a:r>
            <a:r>
              <a:rPr sz="1071" dirty="0">
                <a:latin typeface="Arial"/>
                <a:cs typeface="Arial"/>
              </a:rPr>
              <a:t>be</a:t>
            </a:r>
            <a:r>
              <a:rPr sz="1071" spc="-19" dirty="0">
                <a:latin typeface="Arial"/>
                <a:cs typeface="Arial"/>
              </a:rPr>
              <a:t> </a:t>
            </a:r>
            <a:r>
              <a:rPr sz="1071" dirty="0">
                <a:latin typeface="Arial"/>
                <a:cs typeface="Arial"/>
              </a:rPr>
              <a:t>equal</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short</a:t>
            </a:r>
            <a:r>
              <a:rPr sz="1071" spc="-24" dirty="0">
                <a:latin typeface="Arial"/>
                <a:cs typeface="Arial"/>
              </a:rPr>
              <a:t> </a:t>
            </a:r>
            <a:r>
              <a:rPr sz="1071" dirty="0">
                <a:latin typeface="Arial"/>
                <a:cs typeface="Arial"/>
              </a:rPr>
              <a:t>amount</a:t>
            </a:r>
            <a:r>
              <a:rPr sz="1071" spc="-19"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time.</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81</a:t>
            </a:r>
          </a:p>
        </p:txBody>
      </p:sp>
      <p:sp>
        <p:nvSpPr>
          <p:cNvPr id="7" name="object 3">
            <a:extLst>
              <a:ext uri="{FF2B5EF4-FFF2-40B4-BE49-F238E27FC236}">
                <a16:creationId xmlns:a16="http://schemas.microsoft.com/office/drawing/2014/main" id="{6FE3869C-D04C-FD3C-1428-74B1CE98F027}"/>
              </a:ext>
            </a:extLst>
          </p:cNvPr>
          <p:cNvSpPr txBox="1"/>
          <p:nvPr/>
        </p:nvSpPr>
        <p:spPr>
          <a:xfrm>
            <a:off x="3284346" y="1012651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766" y="888954"/>
            <a:ext cx="5813566" cy="8245728"/>
          </a:xfrm>
          <a:prstGeom prst="rect">
            <a:avLst/>
          </a:prstGeom>
        </p:spPr>
        <p:txBody>
          <a:bodyPr vert="horz" wrap="square" lIns="0" tIns="12368" rIns="0" bIns="0" rtlCol="0">
            <a:spAutoFit/>
          </a:bodyPr>
          <a:lstStyle/>
          <a:p>
            <a:pPr marL="2133571">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457636" marR="4947" indent="-222634" algn="just">
              <a:lnSpc>
                <a:spcPct val="143800"/>
              </a:lnSpc>
            </a:pPr>
            <a:r>
              <a:rPr sz="1071" dirty="0">
                <a:latin typeface="Arial"/>
                <a:cs typeface="Arial"/>
              </a:rPr>
              <a:t>b.</a:t>
            </a:r>
            <a:r>
              <a:rPr sz="1071" spc="122"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in</a:t>
            </a:r>
            <a:r>
              <a:rPr sz="1071" spc="-34"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gets</a:t>
            </a:r>
            <a:r>
              <a:rPr sz="1071" spc="-34" dirty="0">
                <a:latin typeface="Arial"/>
                <a:cs typeface="Arial"/>
              </a:rPr>
              <a:t> </a:t>
            </a:r>
            <a:r>
              <a:rPr sz="1071" dirty="0">
                <a:latin typeface="Arial"/>
                <a:cs typeface="Arial"/>
              </a:rPr>
              <a:t>removed</a:t>
            </a:r>
            <a:r>
              <a:rPr sz="1071" spc="-39" dirty="0">
                <a:latin typeface="Arial"/>
                <a:cs typeface="Arial"/>
              </a:rPr>
              <a:t> </a:t>
            </a:r>
            <a:r>
              <a:rPr sz="1071" dirty="0">
                <a:latin typeface="Arial"/>
                <a:cs typeface="Arial"/>
              </a:rPr>
              <a:t>by</a:t>
            </a:r>
            <a:r>
              <a:rPr sz="1071" spc="-34" dirty="0">
                <a:latin typeface="Arial"/>
                <a:cs typeface="Arial"/>
              </a:rPr>
              <a:t> </a:t>
            </a:r>
            <a:r>
              <a:rPr sz="1071" spc="-10" dirty="0">
                <a:latin typeface="Arial"/>
                <a:cs typeface="Arial"/>
              </a:rPr>
              <a:t>collecting</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system</a:t>
            </a:r>
            <a:r>
              <a:rPr sz="1071" spc="-44" dirty="0">
                <a:latin typeface="Arial"/>
                <a:cs typeface="Arial"/>
              </a:rPr>
              <a:t> </a:t>
            </a:r>
            <a:r>
              <a:rPr sz="1071" dirty="0">
                <a:latin typeface="Arial"/>
                <a:cs typeface="Arial"/>
              </a:rPr>
              <a:t>gas</a:t>
            </a:r>
            <a:r>
              <a:rPr sz="1071" spc="-39" dirty="0">
                <a:latin typeface="Arial"/>
                <a:cs typeface="Arial"/>
              </a:rPr>
              <a:t> </a:t>
            </a:r>
            <a:r>
              <a:rPr sz="1071" dirty="0">
                <a:latin typeface="Arial"/>
                <a:cs typeface="Arial"/>
              </a:rPr>
              <a:t>into</a:t>
            </a:r>
            <a:r>
              <a:rPr sz="1071" spc="-34"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condenser</a:t>
            </a:r>
            <a:r>
              <a:rPr sz="1071" spc="-39" dirty="0">
                <a:latin typeface="Arial"/>
                <a:cs typeface="Arial"/>
              </a:rPr>
              <a:t> </a:t>
            </a:r>
            <a:r>
              <a:rPr sz="1071" dirty="0">
                <a:latin typeface="Arial"/>
                <a:cs typeface="Arial"/>
              </a:rPr>
              <a:t>by</a:t>
            </a:r>
            <a:r>
              <a:rPr sz="1071" spc="-39" dirty="0">
                <a:latin typeface="Arial"/>
                <a:cs typeface="Arial"/>
              </a:rPr>
              <a:t> </a:t>
            </a:r>
            <a:r>
              <a:rPr sz="1071" spc="-10" dirty="0">
                <a:latin typeface="Arial"/>
                <a:cs typeface="Arial"/>
              </a:rPr>
              <a:t>closing </a:t>
            </a:r>
            <a:r>
              <a:rPr sz="1071" dirty="0">
                <a:latin typeface="Arial"/>
                <a:cs typeface="Arial"/>
              </a:rPr>
              <a:t>the</a:t>
            </a:r>
            <a:r>
              <a:rPr sz="1071" spc="-44" dirty="0">
                <a:latin typeface="Arial"/>
                <a:cs typeface="Arial"/>
              </a:rPr>
              <a:t> </a:t>
            </a:r>
            <a:r>
              <a:rPr sz="1071" spc="-10" dirty="0">
                <a:latin typeface="Arial"/>
                <a:cs typeface="Arial"/>
              </a:rPr>
              <a:t>condenser</a:t>
            </a:r>
            <a:r>
              <a:rPr sz="1071" spc="-39" dirty="0">
                <a:latin typeface="Arial"/>
                <a:cs typeface="Arial"/>
              </a:rPr>
              <a:t> </a:t>
            </a:r>
            <a:r>
              <a:rPr sz="1071" dirty="0">
                <a:latin typeface="Arial"/>
                <a:cs typeface="Arial"/>
              </a:rPr>
              <a:t>outlet</a:t>
            </a:r>
            <a:r>
              <a:rPr sz="1071" spc="-39" dirty="0">
                <a:latin typeface="Arial"/>
                <a:cs typeface="Arial"/>
              </a:rPr>
              <a:t> </a:t>
            </a:r>
            <a:r>
              <a:rPr sz="1071" spc="-10" dirty="0">
                <a:latin typeface="Arial"/>
                <a:cs typeface="Arial"/>
              </a:rPr>
              <a:t>valve</a:t>
            </a:r>
            <a:r>
              <a:rPr sz="1071" spc="-39" dirty="0">
                <a:latin typeface="Arial"/>
                <a:cs typeface="Arial"/>
              </a:rPr>
              <a:t> </a:t>
            </a:r>
            <a:r>
              <a:rPr sz="1071" spc="-10" dirty="0">
                <a:latin typeface="Arial"/>
                <a:cs typeface="Arial"/>
              </a:rPr>
              <a:t>while</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compressor</a:t>
            </a:r>
            <a:r>
              <a:rPr sz="1071" spc="-39" dirty="0">
                <a:latin typeface="Arial"/>
                <a:cs typeface="Arial"/>
              </a:rPr>
              <a:t> </a:t>
            </a:r>
            <a:r>
              <a:rPr sz="1071" dirty="0">
                <a:latin typeface="Arial"/>
                <a:cs typeface="Arial"/>
              </a:rPr>
              <a:t>is</a:t>
            </a:r>
            <a:r>
              <a:rPr sz="1071" spc="-34" dirty="0">
                <a:latin typeface="Arial"/>
                <a:cs typeface="Arial"/>
              </a:rPr>
              <a:t> </a:t>
            </a:r>
            <a:r>
              <a:rPr sz="1071" dirty="0">
                <a:latin typeface="Arial"/>
                <a:cs typeface="Arial"/>
              </a:rPr>
              <a:t>running.</a:t>
            </a:r>
            <a:r>
              <a:rPr sz="1071" spc="-29" dirty="0">
                <a:latin typeface="Arial"/>
                <a:cs typeface="Arial"/>
              </a:rPr>
              <a:t> </a:t>
            </a:r>
            <a:r>
              <a:rPr sz="1071" dirty="0">
                <a:latin typeface="Arial"/>
                <a:cs typeface="Arial"/>
              </a:rPr>
              <a:t>Vent</a:t>
            </a:r>
            <a:r>
              <a:rPr sz="1071" spc="-39" dirty="0">
                <a:latin typeface="Arial"/>
                <a:cs typeface="Arial"/>
              </a:rPr>
              <a:t> </a:t>
            </a:r>
            <a:r>
              <a:rPr sz="1071" dirty="0">
                <a:latin typeface="Arial"/>
                <a:cs typeface="Arial"/>
              </a:rPr>
              <a:t>the</a:t>
            </a:r>
            <a:r>
              <a:rPr sz="1071" spc="-39" dirty="0">
                <a:latin typeface="Arial"/>
                <a:cs typeface="Arial"/>
              </a:rPr>
              <a:t> </a:t>
            </a:r>
            <a:r>
              <a:rPr sz="1071" spc="-10" dirty="0">
                <a:latin typeface="Arial"/>
                <a:cs typeface="Arial"/>
              </a:rPr>
              <a:t>collected</a:t>
            </a:r>
            <a:r>
              <a:rPr sz="1071" spc="-39"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from</a:t>
            </a:r>
            <a:r>
              <a:rPr sz="1071" spc="-34" dirty="0">
                <a:latin typeface="Arial"/>
                <a:cs typeface="Arial"/>
              </a:rPr>
              <a:t> </a:t>
            </a:r>
            <a:r>
              <a:rPr sz="1071" spc="-24" dirty="0">
                <a:latin typeface="Arial"/>
                <a:cs typeface="Arial"/>
              </a:rPr>
              <a:t>the </a:t>
            </a:r>
            <a:r>
              <a:rPr sz="1071" dirty="0">
                <a:latin typeface="Arial"/>
                <a:cs typeface="Arial"/>
              </a:rPr>
              <a:t>venting</a:t>
            </a:r>
            <a:r>
              <a:rPr sz="1071" spc="10" dirty="0">
                <a:latin typeface="Arial"/>
                <a:cs typeface="Arial"/>
              </a:rPr>
              <a:t> </a:t>
            </a:r>
            <a:r>
              <a:rPr sz="1071" dirty="0">
                <a:latin typeface="Arial"/>
                <a:cs typeface="Arial"/>
              </a:rPr>
              <a:t>valve</a:t>
            </a:r>
            <a:r>
              <a:rPr sz="1071" spc="15" dirty="0">
                <a:latin typeface="Arial"/>
                <a:cs typeface="Arial"/>
              </a:rPr>
              <a:t> </a:t>
            </a:r>
            <a:r>
              <a:rPr sz="1071" dirty="0">
                <a:latin typeface="Arial"/>
                <a:cs typeface="Arial"/>
              </a:rPr>
              <a:t>using</a:t>
            </a:r>
            <a:r>
              <a:rPr sz="1071" spc="10"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thermometer,</a:t>
            </a:r>
            <a:r>
              <a:rPr sz="1071" spc="15" dirty="0">
                <a:latin typeface="Arial"/>
                <a:cs typeface="Arial"/>
              </a:rPr>
              <a:t> </a:t>
            </a:r>
            <a:r>
              <a:rPr sz="1071" dirty="0">
                <a:latin typeface="Arial"/>
                <a:cs typeface="Arial"/>
              </a:rPr>
              <a:t>as</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temperature</a:t>
            </a:r>
            <a:r>
              <a:rPr sz="1071" spc="15" dirty="0">
                <a:latin typeface="Arial"/>
                <a:cs typeface="Arial"/>
              </a:rPr>
              <a:t> </a:t>
            </a:r>
            <a:r>
              <a:rPr sz="1071" dirty="0">
                <a:latin typeface="Arial"/>
                <a:cs typeface="Arial"/>
              </a:rPr>
              <a:t>drops,</a:t>
            </a:r>
            <a:r>
              <a:rPr sz="1071" spc="15" dirty="0">
                <a:latin typeface="Arial"/>
                <a:cs typeface="Arial"/>
              </a:rPr>
              <a:t> </a:t>
            </a:r>
            <a:r>
              <a:rPr sz="1071" dirty="0">
                <a:latin typeface="Arial"/>
                <a:cs typeface="Arial"/>
              </a:rPr>
              <a:t>immediately</a:t>
            </a:r>
            <a:r>
              <a:rPr sz="1071" spc="15" dirty="0">
                <a:latin typeface="Arial"/>
                <a:cs typeface="Arial"/>
              </a:rPr>
              <a:t> </a:t>
            </a:r>
            <a:r>
              <a:rPr sz="1071" dirty="0">
                <a:latin typeface="Arial"/>
                <a:cs typeface="Arial"/>
              </a:rPr>
              <a:t>shut</a:t>
            </a:r>
            <a:r>
              <a:rPr sz="1071" spc="15" dirty="0">
                <a:latin typeface="Arial"/>
                <a:cs typeface="Arial"/>
              </a:rPr>
              <a:t> </a:t>
            </a:r>
            <a:r>
              <a:rPr sz="1071" dirty="0">
                <a:latin typeface="Arial"/>
                <a:cs typeface="Arial"/>
              </a:rPr>
              <a:t>the</a:t>
            </a:r>
            <a:r>
              <a:rPr sz="1071" spc="5" dirty="0">
                <a:latin typeface="Arial"/>
                <a:cs typeface="Arial"/>
              </a:rPr>
              <a:t> </a:t>
            </a:r>
            <a:r>
              <a:rPr sz="1071" spc="-19" dirty="0">
                <a:latin typeface="Arial"/>
                <a:cs typeface="Arial"/>
              </a:rPr>
              <a:t>vent </a:t>
            </a:r>
            <a:r>
              <a:rPr sz="1071" spc="-10" dirty="0">
                <a:latin typeface="Arial"/>
                <a:cs typeface="Arial"/>
              </a:rPr>
              <a:t>valve.</a:t>
            </a:r>
            <a:endParaRPr sz="1071" dirty="0">
              <a:latin typeface="Arial"/>
              <a:cs typeface="Arial"/>
            </a:endParaRPr>
          </a:p>
          <a:p>
            <a:pPr marL="457636" lvl="1" indent="-445267">
              <a:spcBef>
                <a:spcPts val="1144"/>
              </a:spcBef>
              <a:buFont typeface="Arial"/>
              <a:buAutoNum type="arabicPeriod" startAt="6"/>
              <a:tabLst>
                <a:tab pos="457636" algn="l"/>
              </a:tabLst>
            </a:pPr>
            <a:r>
              <a:rPr sz="1071" b="1" dirty="0">
                <a:latin typeface="Arial"/>
                <a:cs typeface="Arial"/>
              </a:rPr>
              <a:t>Problem:</a:t>
            </a:r>
            <a:r>
              <a:rPr sz="1071" b="1" spc="-24" dirty="0">
                <a:latin typeface="Arial"/>
                <a:cs typeface="Arial"/>
              </a:rPr>
              <a:t> </a:t>
            </a:r>
            <a:r>
              <a:rPr sz="1071" b="1" dirty="0">
                <a:latin typeface="Arial"/>
                <a:cs typeface="Arial"/>
              </a:rPr>
              <a:t>Moisture</a:t>
            </a:r>
            <a:r>
              <a:rPr sz="1071" b="1" spc="-24" dirty="0">
                <a:latin typeface="Arial"/>
                <a:cs typeface="Arial"/>
              </a:rPr>
              <a:t> </a:t>
            </a:r>
            <a:r>
              <a:rPr sz="1071" b="1" dirty="0">
                <a:latin typeface="Arial"/>
                <a:cs typeface="Arial"/>
              </a:rPr>
              <a:t>in</a:t>
            </a:r>
            <a:r>
              <a:rPr sz="1071" b="1" spc="-19" dirty="0">
                <a:latin typeface="Arial"/>
                <a:cs typeface="Arial"/>
              </a:rPr>
              <a:t> </a:t>
            </a:r>
            <a:r>
              <a:rPr sz="1071" b="1" dirty="0">
                <a:latin typeface="Arial"/>
                <a:cs typeface="Arial"/>
              </a:rPr>
              <a:t>the</a:t>
            </a:r>
            <a:r>
              <a:rPr sz="1071" b="1" spc="-24" dirty="0">
                <a:latin typeface="Arial"/>
                <a:cs typeface="Arial"/>
              </a:rPr>
              <a:t> </a:t>
            </a:r>
            <a:r>
              <a:rPr sz="1071" b="1" dirty="0">
                <a:latin typeface="Arial"/>
                <a:cs typeface="Arial"/>
              </a:rPr>
              <a:t>Refrigeration</a:t>
            </a:r>
            <a:r>
              <a:rPr sz="1071" b="1" spc="-19" dirty="0">
                <a:latin typeface="Arial"/>
                <a:cs typeface="Arial"/>
              </a:rPr>
              <a:t> </a:t>
            </a:r>
            <a:r>
              <a:rPr sz="1071" b="1" spc="-10" dirty="0">
                <a:latin typeface="Arial"/>
                <a:cs typeface="Arial"/>
              </a:rPr>
              <a:t>Circuit</a:t>
            </a:r>
            <a:endParaRPr sz="1071" dirty="0">
              <a:latin typeface="Arial"/>
              <a:cs typeface="Arial"/>
            </a:endParaRPr>
          </a:p>
          <a:p>
            <a:pPr marL="12369">
              <a:spcBef>
                <a:spcPts val="1144"/>
              </a:spcBef>
            </a:pPr>
            <a:r>
              <a:rPr sz="1071" dirty="0">
                <a:latin typeface="Arial"/>
                <a:cs typeface="Arial"/>
              </a:rPr>
              <a:t>The</a:t>
            </a:r>
            <a:r>
              <a:rPr sz="1071" spc="-24" dirty="0">
                <a:latin typeface="Arial"/>
                <a:cs typeface="Arial"/>
              </a:rPr>
              <a:t> </a:t>
            </a:r>
            <a:r>
              <a:rPr sz="1071" dirty="0">
                <a:latin typeface="Arial"/>
                <a:cs typeface="Arial"/>
              </a:rPr>
              <a:t>moisture</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refrigeration</a:t>
            </a:r>
            <a:r>
              <a:rPr sz="1071" spc="-24"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could</a:t>
            </a:r>
            <a:r>
              <a:rPr sz="1071" spc="-19" dirty="0">
                <a:latin typeface="Arial"/>
                <a:cs typeface="Arial"/>
              </a:rPr>
              <a:t> </a:t>
            </a:r>
            <a:r>
              <a:rPr sz="1071" dirty="0">
                <a:latin typeface="Arial"/>
                <a:cs typeface="Arial"/>
              </a:rPr>
              <a:t>lead</a:t>
            </a:r>
            <a:r>
              <a:rPr sz="1071" spc="-24" dirty="0">
                <a:latin typeface="Arial"/>
                <a:cs typeface="Arial"/>
              </a:rPr>
              <a:t> to:</a:t>
            </a:r>
            <a:endParaRPr sz="1071" dirty="0">
              <a:latin typeface="Arial"/>
              <a:cs typeface="Arial"/>
            </a:endParaRPr>
          </a:p>
          <a:p>
            <a:pPr marL="454543" marR="6803" lvl="2" indent="-220160">
              <a:lnSpc>
                <a:spcPct val="144100"/>
              </a:lnSpc>
              <a:spcBef>
                <a:spcPts val="579"/>
              </a:spcBef>
              <a:buAutoNum type="alphaLcPeriod"/>
              <a:tabLst>
                <a:tab pos="457017" algn="l"/>
              </a:tabLst>
            </a:pPr>
            <a:r>
              <a:rPr sz="1071" dirty="0">
                <a:latin typeface="Arial"/>
                <a:cs typeface="Arial"/>
              </a:rPr>
              <a:t>Evaporator</a:t>
            </a:r>
            <a:r>
              <a:rPr sz="1071" spc="336" dirty="0">
                <a:latin typeface="Arial"/>
                <a:cs typeface="Arial"/>
              </a:rPr>
              <a:t> </a:t>
            </a:r>
            <a:r>
              <a:rPr sz="1071" dirty="0">
                <a:latin typeface="Arial"/>
                <a:cs typeface="Arial"/>
              </a:rPr>
              <a:t>starving</a:t>
            </a:r>
            <a:r>
              <a:rPr sz="1071" spc="341" dirty="0">
                <a:latin typeface="Arial"/>
                <a:cs typeface="Arial"/>
              </a:rPr>
              <a:t> </a:t>
            </a:r>
            <a:r>
              <a:rPr sz="1071" dirty="0">
                <a:latin typeface="Arial"/>
                <a:cs typeface="Arial"/>
              </a:rPr>
              <a:t>of</a:t>
            </a:r>
            <a:r>
              <a:rPr sz="1071" spc="341" dirty="0">
                <a:latin typeface="Arial"/>
                <a:cs typeface="Arial"/>
              </a:rPr>
              <a:t> </a:t>
            </a:r>
            <a:r>
              <a:rPr sz="1071" dirty="0">
                <a:latin typeface="Arial"/>
                <a:cs typeface="Arial"/>
              </a:rPr>
              <a:t>refrigerant</a:t>
            </a:r>
            <a:r>
              <a:rPr sz="1071" spc="341" dirty="0">
                <a:latin typeface="Arial"/>
                <a:cs typeface="Arial"/>
              </a:rPr>
              <a:t> </a:t>
            </a:r>
            <a:r>
              <a:rPr sz="1071" dirty="0">
                <a:latin typeface="Arial"/>
                <a:cs typeface="Arial"/>
              </a:rPr>
              <a:t>and</a:t>
            </a:r>
            <a:r>
              <a:rPr sz="1071" spc="341" dirty="0">
                <a:latin typeface="Arial"/>
                <a:cs typeface="Arial"/>
              </a:rPr>
              <a:t> </a:t>
            </a:r>
            <a:r>
              <a:rPr sz="1071" dirty="0">
                <a:latin typeface="Arial"/>
                <a:cs typeface="Arial"/>
              </a:rPr>
              <a:t>rapid</a:t>
            </a:r>
            <a:r>
              <a:rPr sz="1071" spc="341" dirty="0">
                <a:latin typeface="Arial"/>
                <a:cs typeface="Arial"/>
              </a:rPr>
              <a:t> </a:t>
            </a:r>
            <a:r>
              <a:rPr sz="1071" dirty="0">
                <a:latin typeface="Arial"/>
                <a:cs typeface="Arial"/>
              </a:rPr>
              <a:t>rise</a:t>
            </a:r>
            <a:r>
              <a:rPr sz="1071" spc="341" dirty="0">
                <a:latin typeface="Arial"/>
                <a:cs typeface="Arial"/>
              </a:rPr>
              <a:t> </a:t>
            </a:r>
            <a:r>
              <a:rPr sz="1071" dirty="0">
                <a:latin typeface="Arial"/>
                <a:cs typeface="Arial"/>
              </a:rPr>
              <a:t>in</a:t>
            </a:r>
            <a:r>
              <a:rPr sz="1071" spc="341" dirty="0">
                <a:latin typeface="Arial"/>
                <a:cs typeface="Arial"/>
              </a:rPr>
              <a:t> </a:t>
            </a:r>
            <a:r>
              <a:rPr sz="1071" dirty="0">
                <a:latin typeface="Arial"/>
                <a:cs typeface="Arial"/>
              </a:rPr>
              <a:t>condenser</a:t>
            </a:r>
            <a:r>
              <a:rPr sz="1071" spc="341" dirty="0">
                <a:latin typeface="Arial"/>
                <a:cs typeface="Arial"/>
              </a:rPr>
              <a:t> </a:t>
            </a:r>
            <a:r>
              <a:rPr sz="1071" dirty="0">
                <a:latin typeface="Arial"/>
                <a:cs typeface="Arial"/>
              </a:rPr>
              <a:t>pressure</a:t>
            </a:r>
            <a:r>
              <a:rPr sz="1071" spc="341" dirty="0">
                <a:latin typeface="Arial"/>
                <a:cs typeface="Arial"/>
              </a:rPr>
              <a:t> </a:t>
            </a:r>
            <a:r>
              <a:rPr sz="1071" dirty="0">
                <a:latin typeface="Arial"/>
                <a:cs typeface="Arial"/>
              </a:rPr>
              <a:t>causes</a:t>
            </a:r>
            <a:r>
              <a:rPr sz="1071" spc="346" dirty="0">
                <a:latin typeface="Arial"/>
                <a:cs typeface="Arial"/>
              </a:rPr>
              <a:t> </a:t>
            </a:r>
            <a:r>
              <a:rPr sz="1071" spc="-49" dirty="0">
                <a:latin typeface="Arial"/>
                <a:cs typeface="Arial"/>
              </a:rPr>
              <a:t>a 	</a:t>
            </a:r>
            <a:r>
              <a:rPr sz="1071" dirty="0">
                <a:latin typeface="Arial"/>
                <a:cs typeface="Arial"/>
              </a:rPr>
              <a:t>compressor</a:t>
            </a:r>
            <a:r>
              <a:rPr sz="1071" spc="-19"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short</a:t>
            </a:r>
            <a:r>
              <a:rPr sz="1071" spc="-15" dirty="0">
                <a:latin typeface="Arial"/>
                <a:cs typeface="Arial"/>
              </a:rPr>
              <a:t> </a:t>
            </a:r>
            <a:r>
              <a:rPr sz="1071" spc="-10" dirty="0">
                <a:latin typeface="Arial"/>
                <a:cs typeface="Arial"/>
              </a:rPr>
              <a:t>cycle.</a:t>
            </a:r>
            <a:endParaRPr sz="1071" dirty="0">
              <a:latin typeface="Arial"/>
              <a:cs typeface="Arial"/>
            </a:endParaRPr>
          </a:p>
          <a:p>
            <a:pPr marL="454543" marR="4947" lvl="2" indent="-220160">
              <a:lnSpc>
                <a:spcPct val="143700"/>
              </a:lnSpc>
              <a:buAutoNum type="alphaLcPeriod"/>
              <a:tabLst>
                <a:tab pos="457017" algn="l"/>
              </a:tabLst>
            </a:pPr>
            <a:r>
              <a:rPr sz="1071" dirty="0">
                <a:latin typeface="Arial"/>
                <a:cs typeface="Arial"/>
              </a:rPr>
              <a:t>Icing</a:t>
            </a:r>
            <a:r>
              <a:rPr sz="1071" spc="39" dirty="0">
                <a:latin typeface="Arial"/>
                <a:cs typeface="Arial"/>
              </a:rPr>
              <a:t> </a:t>
            </a:r>
            <a:r>
              <a:rPr sz="1071" dirty="0">
                <a:latin typeface="Arial"/>
                <a:cs typeface="Arial"/>
              </a:rPr>
              <a:t>at</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expansion</a:t>
            </a:r>
            <a:r>
              <a:rPr sz="1071" spc="34" dirty="0">
                <a:latin typeface="Arial"/>
                <a:cs typeface="Arial"/>
              </a:rPr>
              <a:t> </a:t>
            </a:r>
            <a:r>
              <a:rPr sz="1071" dirty="0">
                <a:latin typeface="Arial"/>
                <a:cs typeface="Arial"/>
              </a:rPr>
              <a:t>valve</a:t>
            </a:r>
            <a:r>
              <a:rPr sz="1071" spc="39" dirty="0">
                <a:latin typeface="Arial"/>
                <a:cs typeface="Arial"/>
              </a:rPr>
              <a:t> </a:t>
            </a:r>
            <a:r>
              <a:rPr sz="1071" dirty="0">
                <a:latin typeface="Arial"/>
                <a:cs typeface="Arial"/>
              </a:rPr>
              <a:t>filter.</a:t>
            </a:r>
            <a:r>
              <a:rPr sz="1071" spc="34" dirty="0">
                <a:latin typeface="Arial"/>
                <a:cs typeface="Arial"/>
              </a:rPr>
              <a:t> </a:t>
            </a:r>
            <a:r>
              <a:rPr sz="1071" dirty="0">
                <a:latin typeface="Arial"/>
                <a:cs typeface="Arial"/>
              </a:rPr>
              <a:t>When</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expansion</a:t>
            </a:r>
            <a:r>
              <a:rPr sz="1071" spc="39" dirty="0">
                <a:latin typeface="Arial"/>
                <a:cs typeface="Arial"/>
              </a:rPr>
              <a:t> </a:t>
            </a:r>
            <a:r>
              <a:rPr sz="1071" dirty="0">
                <a:latin typeface="Arial"/>
                <a:cs typeface="Arial"/>
              </a:rPr>
              <a:t>valve</a:t>
            </a:r>
            <a:r>
              <a:rPr sz="1071" spc="39" dirty="0">
                <a:latin typeface="Arial"/>
                <a:cs typeface="Arial"/>
              </a:rPr>
              <a:t> </a:t>
            </a:r>
            <a:r>
              <a:rPr sz="1071" dirty="0">
                <a:latin typeface="Arial"/>
                <a:cs typeface="Arial"/>
              </a:rPr>
              <a:t>freezes,</a:t>
            </a:r>
            <a:r>
              <a:rPr sz="1071" spc="34" dirty="0">
                <a:latin typeface="Arial"/>
                <a:cs typeface="Arial"/>
              </a:rPr>
              <a:t> </a:t>
            </a:r>
            <a:r>
              <a:rPr sz="1071" dirty="0">
                <a:latin typeface="Arial"/>
                <a:cs typeface="Arial"/>
              </a:rPr>
              <a:t>refrigerant</a:t>
            </a:r>
            <a:r>
              <a:rPr sz="1071" spc="39" dirty="0">
                <a:latin typeface="Arial"/>
                <a:cs typeface="Arial"/>
              </a:rPr>
              <a:t> </a:t>
            </a:r>
            <a:r>
              <a:rPr sz="1071" dirty="0">
                <a:latin typeface="Arial"/>
                <a:cs typeface="Arial"/>
              </a:rPr>
              <a:t>flow</a:t>
            </a:r>
            <a:r>
              <a:rPr sz="1071" spc="39" dirty="0">
                <a:latin typeface="Arial"/>
                <a:cs typeface="Arial"/>
              </a:rPr>
              <a:t> </a:t>
            </a:r>
            <a:r>
              <a:rPr sz="1071" spc="-24" dirty="0">
                <a:latin typeface="Arial"/>
                <a:cs typeface="Arial"/>
              </a:rPr>
              <a:t>is 	</a:t>
            </a:r>
            <a:r>
              <a:rPr sz="1071" dirty="0">
                <a:latin typeface="Arial"/>
                <a:cs typeface="Arial"/>
              </a:rPr>
              <a:t>reduced,</a:t>
            </a:r>
            <a:r>
              <a:rPr sz="1071" spc="-2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cooling</a:t>
            </a:r>
            <a:r>
              <a:rPr sz="1071" spc="-24" dirty="0">
                <a:latin typeface="Arial"/>
                <a:cs typeface="Arial"/>
              </a:rPr>
              <a:t> </a:t>
            </a:r>
            <a:r>
              <a:rPr sz="1071" dirty="0">
                <a:latin typeface="Arial"/>
                <a:cs typeface="Arial"/>
              </a:rPr>
              <a:t>is</a:t>
            </a:r>
            <a:r>
              <a:rPr sz="1071" spc="-29" dirty="0">
                <a:latin typeface="Arial"/>
                <a:cs typeface="Arial"/>
              </a:rPr>
              <a:t> </a:t>
            </a:r>
            <a:r>
              <a:rPr sz="1071" dirty="0">
                <a:latin typeface="Arial"/>
                <a:cs typeface="Arial"/>
              </a:rPr>
              <a:t>also</a:t>
            </a:r>
            <a:r>
              <a:rPr sz="1071" spc="-24" dirty="0">
                <a:latin typeface="Arial"/>
                <a:cs typeface="Arial"/>
              </a:rPr>
              <a:t> </a:t>
            </a:r>
            <a:r>
              <a:rPr sz="1071" spc="-10" dirty="0">
                <a:latin typeface="Arial"/>
                <a:cs typeface="Arial"/>
              </a:rPr>
              <a:t>reduced.</a:t>
            </a:r>
            <a:endParaRPr sz="1071" dirty="0">
              <a:latin typeface="Arial"/>
              <a:cs typeface="Arial"/>
            </a:endParaRPr>
          </a:p>
          <a:p>
            <a:pPr marL="453925" lvl="2" indent="-219541">
              <a:spcBef>
                <a:spcPts val="560"/>
              </a:spcBef>
              <a:buAutoNum type="alphaLcPeriod"/>
              <a:tabLst>
                <a:tab pos="453925" algn="l"/>
              </a:tabLst>
            </a:pPr>
            <a:r>
              <a:rPr sz="1071" dirty="0">
                <a:latin typeface="Arial"/>
                <a:cs typeface="Arial"/>
              </a:rPr>
              <a:t>Moisture</a:t>
            </a:r>
            <a:r>
              <a:rPr sz="1071" spc="-1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cause</a:t>
            </a:r>
            <a:r>
              <a:rPr sz="1071" spc="-19" dirty="0">
                <a:latin typeface="Arial"/>
                <a:cs typeface="Arial"/>
              </a:rPr>
              <a:t> </a:t>
            </a:r>
            <a:r>
              <a:rPr sz="1071" dirty="0">
                <a:latin typeface="Arial"/>
                <a:cs typeface="Arial"/>
              </a:rPr>
              <a:t>corrosion</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damage</a:t>
            </a:r>
            <a:r>
              <a:rPr sz="1071" spc="-19"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motor</a:t>
            </a:r>
            <a:r>
              <a:rPr sz="1071" spc="-19" dirty="0">
                <a:latin typeface="Arial"/>
                <a:cs typeface="Arial"/>
              </a:rPr>
              <a:t> </a:t>
            </a:r>
            <a:r>
              <a:rPr sz="1071" spc="-10" dirty="0">
                <a:latin typeface="Arial"/>
                <a:cs typeface="Arial"/>
              </a:rPr>
              <a:t>windings.</a:t>
            </a:r>
            <a:endParaRPr sz="1071" dirty="0">
              <a:latin typeface="Arial"/>
              <a:cs typeface="Arial"/>
            </a:endParaRPr>
          </a:p>
          <a:p>
            <a:pPr marL="12369">
              <a:spcBef>
                <a:spcPts val="1149"/>
              </a:spcBef>
            </a:pPr>
            <a:r>
              <a:rPr sz="1071" u="sng" spc="-10" dirty="0">
                <a:uFill>
                  <a:solidFill>
                    <a:srgbClr val="000000"/>
                  </a:solidFill>
                </a:uFill>
                <a:latin typeface="Arial"/>
                <a:cs typeface="Arial"/>
              </a:rPr>
              <a:t>Remedy:</a:t>
            </a:r>
            <a:endParaRPr sz="1071" dirty="0">
              <a:latin typeface="Arial"/>
              <a:cs typeface="Arial"/>
            </a:endParaRPr>
          </a:p>
          <a:p>
            <a:pPr marL="455161" indent="-220160">
              <a:spcBef>
                <a:spcPts val="1149"/>
              </a:spcBef>
              <a:buAutoNum type="alphaLcPeriod"/>
              <a:tabLst>
                <a:tab pos="455161" algn="l"/>
              </a:tabLst>
            </a:pPr>
            <a:r>
              <a:rPr sz="1071" dirty="0">
                <a:latin typeface="Arial"/>
                <a:cs typeface="Arial"/>
              </a:rPr>
              <a:t>Clean</a:t>
            </a:r>
            <a:r>
              <a:rPr sz="1071" spc="-44" dirty="0">
                <a:latin typeface="Arial"/>
                <a:cs typeface="Arial"/>
              </a:rPr>
              <a:t> </a:t>
            </a:r>
            <a:r>
              <a:rPr sz="1071" dirty="0">
                <a:latin typeface="Arial"/>
                <a:cs typeface="Arial"/>
              </a:rPr>
              <a:t>expansion</a:t>
            </a:r>
            <a:r>
              <a:rPr sz="1071" spc="-44" dirty="0">
                <a:latin typeface="Arial"/>
                <a:cs typeface="Arial"/>
              </a:rPr>
              <a:t> </a:t>
            </a:r>
            <a:r>
              <a:rPr sz="1071" dirty="0">
                <a:latin typeface="Arial"/>
                <a:cs typeface="Arial"/>
              </a:rPr>
              <a:t>valve</a:t>
            </a:r>
            <a:r>
              <a:rPr sz="1071" spc="-39" dirty="0">
                <a:latin typeface="Arial"/>
                <a:cs typeface="Arial"/>
              </a:rPr>
              <a:t> </a:t>
            </a:r>
            <a:r>
              <a:rPr sz="1071" spc="-10" dirty="0">
                <a:latin typeface="Arial"/>
                <a:cs typeface="Arial"/>
              </a:rPr>
              <a:t>filter.</a:t>
            </a:r>
            <a:endParaRPr sz="1071" dirty="0">
              <a:latin typeface="Arial"/>
              <a:cs typeface="Arial"/>
            </a:endParaRPr>
          </a:p>
          <a:p>
            <a:pPr marL="455161" indent="-220160">
              <a:spcBef>
                <a:spcPts val="560"/>
              </a:spcBef>
              <a:buAutoNum type="alphaLcPeriod"/>
              <a:tabLst>
                <a:tab pos="455161" algn="l"/>
              </a:tabLst>
            </a:pPr>
            <a:r>
              <a:rPr sz="1071" dirty="0">
                <a:latin typeface="Arial"/>
                <a:cs typeface="Arial"/>
              </a:rPr>
              <a:t>Renew</a:t>
            </a:r>
            <a:r>
              <a:rPr sz="1071" spc="-24" dirty="0">
                <a:latin typeface="Arial"/>
                <a:cs typeface="Arial"/>
              </a:rPr>
              <a:t> </a:t>
            </a:r>
            <a:r>
              <a:rPr sz="1071" dirty="0">
                <a:latin typeface="Arial"/>
                <a:cs typeface="Arial"/>
              </a:rPr>
              <a:t>drying</a:t>
            </a:r>
            <a:r>
              <a:rPr sz="1071" spc="-19" dirty="0">
                <a:latin typeface="Arial"/>
                <a:cs typeface="Arial"/>
              </a:rPr>
              <a:t> </a:t>
            </a:r>
            <a:r>
              <a:rPr sz="1071" dirty="0">
                <a:latin typeface="Arial"/>
                <a:cs typeface="Arial"/>
              </a:rPr>
              <a:t>agent</a:t>
            </a:r>
            <a:r>
              <a:rPr sz="1071" spc="-19" dirty="0">
                <a:latin typeface="Arial"/>
                <a:cs typeface="Arial"/>
              </a:rPr>
              <a:t> </a:t>
            </a:r>
            <a:r>
              <a:rPr sz="1071" dirty="0">
                <a:latin typeface="Arial"/>
                <a:cs typeface="Arial"/>
              </a:rPr>
              <a:t>or</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dryer</a:t>
            </a:r>
            <a:r>
              <a:rPr sz="1071" spc="-19" dirty="0">
                <a:latin typeface="Arial"/>
                <a:cs typeface="Arial"/>
              </a:rPr>
              <a:t> </a:t>
            </a:r>
            <a:r>
              <a:rPr sz="1071" spc="-10" dirty="0">
                <a:latin typeface="Arial"/>
                <a:cs typeface="Arial"/>
              </a:rPr>
              <a:t>unit.</a:t>
            </a:r>
            <a:endParaRPr sz="1071" dirty="0">
              <a:latin typeface="Arial"/>
              <a:cs typeface="Arial"/>
            </a:endParaRPr>
          </a:p>
          <a:p>
            <a:pPr marL="457636" lvl="1" indent="-445267">
              <a:spcBef>
                <a:spcPts val="1144"/>
              </a:spcBef>
              <a:buFont typeface="Arial"/>
              <a:buAutoNum type="arabicPeriod" startAt="7"/>
              <a:tabLst>
                <a:tab pos="457636" algn="l"/>
              </a:tabLst>
            </a:pPr>
            <a:r>
              <a:rPr sz="1071" b="1" dirty="0">
                <a:latin typeface="Arial"/>
                <a:cs typeface="Arial"/>
              </a:rPr>
              <a:t>Problem:</a:t>
            </a:r>
            <a:r>
              <a:rPr sz="1071" b="1" spc="-24" dirty="0">
                <a:latin typeface="Arial"/>
                <a:cs typeface="Arial"/>
              </a:rPr>
              <a:t> </a:t>
            </a:r>
            <a:r>
              <a:rPr sz="1071" b="1" dirty="0">
                <a:latin typeface="Arial"/>
                <a:cs typeface="Arial"/>
              </a:rPr>
              <a:t>Insufficient</a:t>
            </a:r>
            <a:r>
              <a:rPr sz="1071" b="1" spc="-24" dirty="0">
                <a:latin typeface="Arial"/>
                <a:cs typeface="Arial"/>
              </a:rPr>
              <a:t> </a:t>
            </a:r>
            <a:r>
              <a:rPr sz="1071" b="1" dirty="0">
                <a:latin typeface="Arial"/>
                <a:cs typeface="Arial"/>
              </a:rPr>
              <a:t>Air</a:t>
            </a:r>
            <a:r>
              <a:rPr sz="1071" b="1" spc="-24" dirty="0">
                <a:latin typeface="Arial"/>
                <a:cs typeface="Arial"/>
              </a:rPr>
              <a:t> </a:t>
            </a:r>
            <a:r>
              <a:rPr sz="1071" b="1" dirty="0">
                <a:latin typeface="Arial"/>
                <a:cs typeface="Arial"/>
              </a:rPr>
              <a:t>from</a:t>
            </a:r>
            <a:r>
              <a:rPr sz="1071" b="1" spc="-24" dirty="0">
                <a:latin typeface="Arial"/>
                <a:cs typeface="Arial"/>
              </a:rPr>
              <a:t> </a:t>
            </a:r>
            <a:r>
              <a:rPr sz="1071" b="1" dirty="0">
                <a:latin typeface="Arial"/>
                <a:cs typeface="Arial"/>
              </a:rPr>
              <a:t>the</a:t>
            </a:r>
            <a:r>
              <a:rPr sz="1071" b="1" spc="-24" dirty="0">
                <a:latin typeface="Arial"/>
                <a:cs typeface="Arial"/>
              </a:rPr>
              <a:t> </a:t>
            </a:r>
            <a:r>
              <a:rPr sz="1071" b="1" spc="-19" dirty="0">
                <a:latin typeface="Arial"/>
                <a:cs typeface="Arial"/>
              </a:rPr>
              <a:t>Vents</a:t>
            </a:r>
            <a:endParaRPr sz="1071" dirty="0">
              <a:latin typeface="Arial"/>
              <a:cs typeface="Arial"/>
            </a:endParaRPr>
          </a:p>
          <a:p>
            <a:pPr marL="12369">
              <a:spcBef>
                <a:spcPts val="1149"/>
              </a:spcBef>
            </a:pPr>
            <a:r>
              <a:rPr sz="1071" dirty="0">
                <a:latin typeface="Arial"/>
                <a:cs typeface="Arial"/>
              </a:rPr>
              <a:t>The</a:t>
            </a:r>
            <a:r>
              <a:rPr sz="1071" spc="-24" dirty="0">
                <a:latin typeface="Arial"/>
                <a:cs typeface="Arial"/>
              </a:rPr>
              <a:t> </a:t>
            </a:r>
            <a:r>
              <a:rPr sz="1071" dirty="0">
                <a:latin typeface="Arial"/>
                <a:cs typeface="Arial"/>
              </a:rPr>
              <a:t>main</a:t>
            </a:r>
            <a:r>
              <a:rPr sz="1071" spc="-19" dirty="0">
                <a:latin typeface="Arial"/>
                <a:cs typeface="Arial"/>
              </a:rPr>
              <a:t> </a:t>
            </a:r>
            <a:r>
              <a:rPr sz="1071" dirty="0">
                <a:latin typeface="Arial"/>
                <a:cs typeface="Arial"/>
              </a:rPr>
              <a:t>causes</a:t>
            </a:r>
            <a:r>
              <a:rPr sz="1071" spc="-24"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weak</a:t>
            </a:r>
            <a:r>
              <a:rPr sz="1071" spc="-19" dirty="0">
                <a:latin typeface="Arial"/>
                <a:cs typeface="Arial"/>
              </a:rPr>
              <a:t> </a:t>
            </a:r>
            <a:r>
              <a:rPr sz="1071" spc="-10" dirty="0">
                <a:latin typeface="Arial"/>
                <a:cs typeface="Arial"/>
              </a:rPr>
              <a:t>airflow:</a:t>
            </a:r>
            <a:endParaRPr sz="1071" dirty="0">
              <a:latin typeface="Arial"/>
              <a:cs typeface="Arial"/>
            </a:endParaRPr>
          </a:p>
          <a:p>
            <a:pPr marL="12369" marR="7421">
              <a:lnSpc>
                <a:spcPct val="143700"/>
              </a:lnSpc>
              <a:spcBef>
                <a:spcPts val="589"/>
              </a:spcBef>
            </a:pPr>
            <a:r>
              <a:rPr sz="1071" dirty="0">
                <a:latin typeface="Arial"/>
                <a:cs typeface="Arial"/>
              </a:rPr>
              <a:t>A</a:t>
            </a:r>
            <a:r>
              <a:rPr sz="1071" spc="107" dirty="0">
                <a:latin typeface="Arial"/>
                <a:cs typeface="Arial"/>
              </a:rPr>
              <a:t> </a:t>
            </a:r>
            <a:r>
              <a:rPr sz="1071" dirty="0">
                <a:latin typeface="Arial"/>
                <a:cs typeface="Arial"/>
              </a:rPr>
              <a:t>customer</a:t>
            </a:r>
            <a:r>
              <a:rPr sz="1071" spc="107" dirty="0">
                <a:latin typeface="Arial"/>
                <a:cs typeface="Arial"/>
              </a:rPr>
              <a:t> </a:t>
            </a:r>
            <a:r>
              <a:rPr sz="1071" dirty="0">
                <a:latin typeface="Arial"/>
                <a:cs typeface="Arial"/>
              </a:rPr>
              <a:t>complains</a:t>
            </a:r>
            <a:r>
              <a:rPr sz="1071" spc="117" dirty="0">
                <a:latin typeface="Arial"/>
                <a:cs typeface="Arial"/>
              </a:rPr>
              <a:t> </a:t>
            </a:r>
            <a:r>
              <a:rPr sz="1071" dirty="0">
                <a:latin typeface="Arial"/>
                <a:cs typeface="Arial"/>
              </a:rPr>
              <a:t>of</a:t>
            </a:r>
            <a:r>
              <a:rPr sz="1071" spc="111" dirty="0">
                <a:latin typeface="Arial"/>
                <a:cs typeface="Arial"/>
              </a:rPr>
              <a:t> </a:t>
            </a:r>
            <a:r>
              <a:rPr sz="1071" dirty="0">
                <a:latin typeface="Arial"/>
                <a:cs typeface="Arial"/>
              </a:rPr>
              <a:t>low</a:t>
            </a:r>
            <a:r>
              <a:rPr sz="1071" spc="111" dirty="0">
                <a:latin typeface="Arial"/>
                <a:cs typeface="Arial"/>
              </a:rPr>
              <a:t> </a:t>
            </a:r>
            <a:r>
              <a:rPr sz="1071" dirty="0">
                <a:latin typeface="Arial"/>
                <a:cs typeface="Arial"/>
              </a:rPr>
              <a:t>air</a:t>
            </a:r>
            <a:r>
              <a:rPr sz="1071" spc="111" dirty="0">
                <a:latin typeface="Arial"/>
                <a:cs typeface="Arial"/>
              </a:rPr>
              <a:t> </a:t>
            </a:r>
            <a:r>
              <a:rPr sz="1071" dirty="0">
                <a:latin typeface="Arial"/>
                <a:cs typeface="Arial"/>
              </a:rPr>
              <a:t>flow</a:t>
            </a:r>
            <a:r>
              <a:rPr sz="1071" spc="111" dirty="0">
                <a:latin typeface="Arial"/>
                <a:cs typeface="Arial"/>
              </a:rPr>
              <a:t> </a:t>
            </a:r>
            <a:r>
              <a:rPr sz="1071" dirty="0">
                <a:latin typeface="Arial"/>
                <a:cs typeface="Arial"/>
              </a:rPr>
              <a:t>through</a:t>
            </a:r>
            <a:r>
              <a:rPr sz="1071" spc="107" dirty="0">
                <a:latin typeface="Arial"/>
                <a:cs typeface="Arial"/>
              </a:rPr>
              <a:t> </a:t>
            </a:r>
            <a:r>
              <a:rPr sz="1071" dirty="0">
                <a:latin typeface="Arial"/>
                <a:cs typeface="Arial"/>
              </a:rPr>
              <a:t>the</a:t>
            </a:r>
            <a:r>
              <a:rPr sz="1071" spc="111" dirty="0">
                <a:latin typeface="Arial"/>
                <a:cs typeface="Arial"/>
              </a:rPr>
              <a:t> </a:t>
            </a:r>
            <a:r>
              <a:rPr sz="1071" dirty="0">
                <a:latin typeface="Arial"/>
                <a:cs typeface="Arial"/>
              </a:rPr>
              <a:t>instrument</a:t>
            </a:r>
            <a:r>
              <a:rPr sz="1071" spc="111" dirty="0">
                <a:latin typeface="Arial"/>
                <a:cs typeface="Arial"/>
              </a:rPr>
              <a:t> </a:t>
            </a:r>
            <a:r>
              <a:rPr sz="1071" dirty="0">
                <a:latin typeface="Arial"/>
                <a:cs typeface="Arial"/>
              </a:rPr>
              <a:t>panel</a:t>
            </a:r>
            <a:r>
              <a:rPr sz="1071" spc="117" dirty="0">
                <a:latin typeface="Arial"/>
                <a:cs typeface="Arial"/>
              </a:rPr>
              <a:t> </a:t>
            </a:r>
            <a:r>
              <a:rPr sz="1071" dirty="0">
                <a:latin typeface="Arial"/>
                <a:cs typeface="Arial"/>
              </a:rPr>
              <a:t>duct</a:t>
            </a:r>
            <a:r>
              <a:rPr sz="1071" spc="111" dirty="0">
                <a:latin typeface="Arial"/>
                <a:cs typeface="Arial"/>
              </a:rPr>
              <a:t> </a:t>
            </a:r>
            <a:r>
              <a:rPr sz="1071" dirty="0">
                <a:latin typeface="Arial"/>
                <a:cs typeface="Arial"/>
              </a:rPr>
              <a:t>outlets.</a:t>
            </a:r>
            <a:r>
              <a:rPr sz="1071" spc="107" dirty="0">
                <a:latin typeface="Arial"/>
                <a:cs typeface="Arial"/>
              </a:rPr>
              <a:t> </a:t>
            </a:r>
            <a:r>
              <a:rPr sz="1071" dirty="0">
                <a:latin typeface="Arial"/>
                <a:cs typeface="Arial"/>
              </a:rPr>
              <a:t>Which</a:t>
            </a:r>
            <a:r>
              <a:rPr sz="1071" spc="111" dirty="0">
                <a:latin typeface="Arial"/>
                <a:cs typeface="Arial"/>
              </a:rPr>
              <a:t> </a:t>
            </a:r>
            <a:r>
              <a:rPr sz="1071" dirty="0">
                <a:latin typeface="Arial"/>
                <a:cs typeface="Arial"/>
              </a:rPr>
              <a:t>of</a:t>
            </a:r>
            <a:r>
              <a:rPr sz="1071" spc="107" dirty="0">
                <a:latin typeface="Arial"/>
                <a:cs typeface="Arial"/>
              </a:rPr>
              <a:t> </a:t>
            </a:r>
            <a:r>
              <a:rPr sz="1071" spc="-24" dirty="0">
                <a:latin typeface="Arial"/>
                <a:cs typeface="Arial"/>
              </a:rPr>
              <a:t>the </a:t>
            </a:r>
            <a:r>
              <a:rPr sz="1071" dirty="0">
                <a:latin typeface="Arial"/>
                <a:cs typeface="Arial"/>
              </a:rPr>
              <a:t>following</a:t>
            </a:r>
            <a:r>
              <a:rPr sz="1071" spc="-29" dirty="0">
                <a:latin typeface="Arial"/>
                <a:cs typeface="Arial"/>
              </a:rPr>
              <a:t> </a:t>
            </a:r>
            <a:r>
              <a:rPr sz="1071" dirty="0">
                <a:latin typeface="Arial"/>
                <a:cs typeface="Arial"/>
              </a:rPr>
              <a:t>could</a:t>
            </a:r>
            <a:r>
              <a:rPr sz="1071" spc="-24"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the</a:t>
            </a:r>
            <a:r>
              <a:rPr sz="1071" spc="-24" dirty="0">
                <a:latin typeface="Arial"/>
                <a:cs typeface="Arial"/>
              </a:rPr>
              <a:t> </a:t>
            </a:r>
            <a:r>
              <a:rPr sz="1071" spc="-10" dirty="0">
                <a:latin typeface="Arial"/>
                <a:cs typeface="Arial"/>
              </a:rPr>
              <a:t>cause?</a:t>
            </a:r>
            <a:endParaRPr sz="1071" dirty="0">
              <a:latin typeface="Arial"/>
              <a:cs typeface="Arial"/>
            </a:endParaRPr>
          </a:p>
          <a:p>
            <a:pPr marL="455161" lvl="2" indent="-220160">
              <a:spcBef>
                <a:spcPts val="1144"/>
              </a:spcBef>
              <a:buAutoNum type="alphaLcPeriod"/>
              <a:tabLst>
                <a:tab pos="455161" algn="l"/>
              </a:tabLst>
            </a:pPr>
            <a:r>
              <a:rPr sz="1071" dirty="0">
                <a:latin typeface="Arial"/>
                <a:cs typeface="Arial"/>
              </a:rPr>
              <a:t>Clogged</a:t>
            </a:r>
            <a:r>
              <a:rPr sz="1071" spc="-39" dirty="0">
                <a:latin typeface="Arial"/>
                <a:cs typeface="Arial"/>
              </a:rPr>
              <a:t> </a:t>
            </a:r>
            <a:r>
              <a:rPr sz="1071" dirty="0">
                <a:latin typeface="Arial"/>
                <a:cs typeface="Arial"/>
              </a:rPr>
              <a:t>passenger</a:t>
            </a:r>
            <a:r>
              <a:rPr sz="1071" spc="-39" dirty="0">
                <a:latin typeface="Arial"/>
                <a:cs typeface="Arial"/>
              </a:rPr>
              <a:t> </a:t>
            </a:r>
            <a:r>
              <a:rPr sz="1071" dirty="0">
                <a:latin typeface="Arial"/>
                <a:cs typeface="Arial"/>
              </a:rPr>
              <a:t>compartment</a:t>
            </a:r>
            <a:r>
              <a:rPr sz="1071" spc="-34" dirty="0">
                <a:latin typeface="Arial"/>
                <a:cs typeface="Arial"/>
              </a:rPr>
              <a:t> </a:t>
            </a:r>
            <a:r>
              <a:rPr sz="1071" dirty="0">
                <a:latin typeface="Arial"/>
                <a:cs typeface="Arial"/>
              </a:rPr>
              <a:t>air</a:t>
            </a:r>
            <a:r>
              <a:rPr sz="1071" spc="-34" dirty="0">
                <a:latin typeface="Arial"/>
                <a:cs typeface="Arial"/>
              </a:rPr>
              <a:t> </a:t>
            </a:r>
            <a:r>
              <a:rPr sz="1071" spc="-10" dirty="0">
                <a:latin typeface="Arial"/>
                <a:cs typeface="Arial"/>
              </a:rPr>
              <a:t>filter.</a:t>
            </a:r>
            <a:endParaRPr sz="1071" dirty="0">
              <a:latin typeface="Arial"/>
              <a:cs typeface="Arial"/>
            </a:endParaRPr>
          </a:p>
          <a:p>
            <a:pPr marL="455161" marR="6803" lvl="2" indent="-220160">
              <a:lnSpc>
                <a:spcPct val="143700"/>
              </a:lnSpc>
              <a:buAutoNum type="alphaLcPeriod"/>
              <a:tabLst>
                <a:tab pos="457636" algn="l"/>
              </a:tabLst>
            </a:pPr>
            <a:r>
              <a:rPr sz="1071" dirty="0">
                <a:latin typeface="Arial"/>
                <a:cs typeface="Arial"/>
              </a:rPr>
              <a:t>Mold</a:t>
            </a:r>
            <a:r>
              <a:rPr sz="1071" spc="111" dirty="0">
                <a:latin typeface="Arial"/>
                <a:cs typeface="Arial"/>
              </a:rPr>
              <a:t> </a:t>
            </a:r>
            <a:r>
              <a:rPr sz="1071" dirty="0">
                <a:latin typeface="Arial"/>
                <a:cs typeface="Arial"/>
              </a:rPr>
              <a:t>or</a:t>
            </a:r>
            <a:r>
              <a:rPr sz="1071" spc="111" dirty="0">
                <a:latin typeface="Arial"/>
                <a:cs typeface="Arial"/>
              </a:rPr>
              <a:t> </a:t>
            </a:r>
            <a:r>
              <a:rPr sz="1071" dirty="0">
                <a:latin typeface="Arial"/>
                <a:cs typeface="Arial"/>
              </a:rPr>
              <a:t>mildew</a:t>
            </a:r>
            <a:r>
              <a:rPr sz="1071" spc="117" dirty="0">
                <a:latin typeface="Arial"/>
                <a:cs typeface="Arial"/>
              </a:rPr>
              <a:t> </a:t>
            </a:r>
            <a:r>
              <a:rPr sz="1071" dirty="0">
                <a:latin typeface="Arial"/>
                <a:cs typeface="Arial"/>
              </a:rPr>
              <a:t>may</a:t>
            </a:r>
            <a:r>
              <a:rPr sz="1071" spc="111" dirty="0">
                <a:latin typeface="Arial"/>
                <a:cs typeface="Arial"/>
              </a:rPr>
              <a:t> </a:t>
            </a:r>
            <a:r>
              <a:rPr sz="1071" dirty="0">
                <a:latin typeface="Arial"/>
                <a:cs typeface="Arial"/>
              </a:rPr>
              <a:t>have</a:t>
            </a:r>
            <a:r>
              <a:rPr sz="1071" spc="111" dirty="0">
                <a:latin typeface="Arial"/>
                <a:cs typeface="Arial"/>
              </a:rPr>
              <a:t> </a:t>
            </a:r>
            <a:r>
              <a:rPr sz="1071" dirty="0">
                <a:latin typeface="Arial"/>
                <a:cs typeface="Arial"/>
              </a:rPr>
              <a:t>accumulated</a:t>
            </a:r>
            <a:r>
              <a:rPr sz="1071" spc="111" dirty="0">
                <a:latin typeface="Arial"/>
                <a:cs typeface="Arial"/>
              </a:rPr>
              <a:t> </a:t>
            </a:r>
            <a:r>
              <a:rPr sz="1071" dirty="0">
                <a:latin typeface="Arial"/>
                <a:cs typeface="Arial"/>
              </a:rPr>
              <a:t>in</a:t>
            </a:r>
            <a:r>
              <a:rPr sz="1071" spc="117" dirty="0">
                <a:latin typeface="Arial"/>
                <a:cs typeface="Arial"/>
              </a:rPr>
              <a:t> </a:t>
            </a:r>
            <a:r>
              <a:rPr sz="1071" dirty="0">
                <a:latin typeface="Arial"/>
                <a:cs typeface="Arial"/>
              </a:rPr>
              <a:t>the</a:t>
            </a:r>
            <a:r>
              <a:rPr sz="1071" spc="111" dirty="0">
                <a:latin typeface="Arial"/>
                <a:cs typeface="Arial"/>
              </a:rPr>
              <a:t> </a:t>
            </a:r>
            <a:r>
              <a:rPr sz="1071" dirty="0">
                <a:latin typeface="Arial"/>
                <a:cs typeface="Arial"/>
              </a:rPr>
              <a:t>evaporator</a:t>
            </a:r>
            <a:r>
              <a:rPr sz="1071" spc="111" dirty="0">
                <a:latin typeface="Arial"/>
                <a:cs typeface="Arial"/>
              </a:rPr>
              <a:t> </a:t>
            </a:r>
            <a:r>
              <a:rPr sz="1071" dirty="0">
                <a:latin typeface="Arial"/>
                <a:cs typeface="Arial"/>
              </a:rPr>
              <a:t>core</a:t>
            </a:r>
            <a:r>
              <a:rPr sz="1071" spc="111" dirty="0">
                <a:latin typeface="Arial"/>
                <a:cs typeface="Arial"/>
              </a:rPr>
              <a:t> </a:t>
            </a:r>
            <a:r>
              <a:rPr sz="1071" dirty="0">
                <a:latin typeface="Arial"/>
                <a:cs typeface="Arial"/>
              </a:rPr>
              <a:t>from</a:t>
            </a:r>
            <a:r>
              <a:rPr sz="1071" spc="111" dirty="0">
                <a:latin typeface="Arial"/>
                <a:cs typeface="Arial"/>
              </a:rPr>
              <a:t> </a:t>
            </a:r>
            <a:r>
              <a:rPr sz="1071" dirty="0">
                <a:latin typeface="Arial"/>
                <a:cs typeface="Arial"/>
              </a:rPr>
              <a:t>residual</a:t>
            </a:r>
            <a:r>
              <a:rPr sz="1071" spc="117" dirty="0">
                <a:latin typeface="Arial"/>
                <a:cs typeface="Arial"/>
              </a:rPr>
              <a:t> </a:t>
            </a:r>
            <a:r>
              <a:rPr sz="1071" spc="-10" dirty="0">
                <a:latin typeface="Arial"/>
                <a:cs typeface="Arial"/>
              </a:rPr>
              <a:t>moisture. 	</a:t>
            </a:r>
            <a:r>
              <a:rPr sz="1071" dirty="0">
                <a:latin typeface="Arial"/>
                <a:cs typeface="Arial"/>
              </a:rPr>
              <a:t>When</a:t>
            </a:r>
            <a:r>
              <a:rPr sz="1071" spc="-29" dirty="0">
                <a:latin typeface="Arial"/>
                <a:cs typeface="Arial"/>
              </a:rPr>
              <a:t> </a:t>
            </a:r>
            <a:r>
              <a:rPr sz="1071" dirty="0">
                <a:latin typeface="Arial"/>
                <a:cs typeface="Arial"/>
              </a:rPr>
              <a:t>this</a:t>
            </a:r>
            <a:r>
              <a:rPr sz="1071" spc="-24" dirty="0">
                <a:latin typeface="Arial"/>
                <a:cs typeface="Arial"/>
              </a:rPr>
              <a:t> </a:t>
            </a:r>
            <a:r>
              <a:rPr sz="1071" dirty="0">
                <a:latin typeface="Arial"/>
                <a:cs typeface="Arial"/>
              </a:rPr>
              <a:t>happens,</a:t>
            </a:r>
            <a:r>
              <a:rPr sz="1071" spc="-24" dirty="0">
                <a:latin typeface="Arial"/>
                <a:cs typeface="Arial"/>
              </a:rPr>
              <a:t> </a:t>
            </a:r>
            <a:r>
              <a:rPr sz="1071" dirty="0">
                <a:latin typeface="Arial"/>
                <a:cs typeface="Arial"/>
              </a:rPr>
              <a:t>air</a:t>
            </a:r>
            <a:r>
              <a:rPr sz="1071" spc="-34" dirty="0">
                <a:latin typeface="Arial"/>
                <a:cs typeface="Arial"/>
              </a:rPr>
              <a:t> </a:t>
            </a:r>
            <a:r>
              <a:rPr sz="1071" dirty="0">
                <a:latin typeface="Arial"/>
                <a:cs typeface="Arial"/>
              </a:rPr>
              <a:t>will</a:t>
            </a:r>
            <a:r>
              <a:rPr sz="1071" spc="-24" dirty="0">
                <a:latin typeface="Arial"/>
                <a:cs typeface="Arial"/>
              </a:rPr>
              <a:t> </a:t>
            </a:r>
            <a:r>
              <a:rPr sz="1071" dirty="0">
                <a:latin typeface="Arial"/>
                <a:cs typeface="Arial"/>
              </a:rPr>
              <a:t>have</a:t>
            </a:r>
            <a:r>
              <a:rPr sz="1071" spc="-24" dirty="0">
                <a:latin typeface="Arial"/>
                <a:cs typeface="Arial"/>
              </a:rPr>
              <a:t> </a:t>
            </a:r>
            <a:r>
              <a:rPr sz="1071" dirty="0">
                <a:latin typeface="Arial"/>
                <a:cs typeface="Arial"/>
              </a:rPr>
              <a:t>trouble</a:t>
            </a:r>
            <a:r>
              <a:rPr sz="1071" spc="-24" dirty="0">
                <a:latin typeface="Arial"/>
                <a:cs typeface="Arial"/>
              </a:rPr>
              <a:t> </a:t>
            </a:r>
            <a:r>
              <a:rPr sz="1071" dirty="0">
                <a:latin typeface="Arial"/>
                <a:cs typeface="Arial"/>
              </a:rPr>
              <a:t>reaching</a:t>
            </a:r>
            <a:r>
              <a:rPr sz="1071" spc="-29" dirty="0">
                <a:latin typeface="Arial"/>
                <a:cs typeface="Arial"/>
              </a:rPr>
              <a:t> </a:t>
            </a:r>
            <a:r>
              <a:rPr sz="1071" dirty="0">
                <a:latin typeface="Arial"/>
                <a:cs typeface="Arial"/>
              </a:rPr>
              <a:t>your</a:t>
            </a:r>
            <a:r>
              <a:rPr sz="1071" spc="-24" dirty="0">
                <a:latin typeface="Arial"/>
                <a:cs typeface="Arial"/>
              </a:rPr>
              <a:t> </a:t>
            </a:r>
            <a:r>
              <a:rPr sz="1071" dirty="0">
                <a:latin typeface="Arial"/>
                <a:cs typeface="Arial"/>
              </a:rPr>
              <a:t>air</a:t>
            </a:r>
            <a:r>
              <a:rPr sz="1071" spc="-24" dirty="0">
                <a:latin typeface="Arial"/>
                <a:cs typeface="Arial"/>
              </a:rPr>
              <a:t> </a:t>
            </a:r>
            <a:r>
              <a:rPr sz="1071" spc="-10" dirty="0">
                <a:latin typeface="Arial"/>
                <a:cs typeface="Arial"/>
              </a:rPr>
              <a:t>vents.</a:t>
            </a:r>
            <a:endParaRPr sz="1071" dirty="0">
              <a:latin typeface="Arial"/>
              <a:cs typeface="Arial"/>
            </a:endParaRPr>
          </a:p>
          <a:p>
            <a:pPr marL="454543" marR="7421" lvl="2" indent="-219541">
              <a:lnSpc>
                <a:spcPct val="143700"/>
              </a:lnSpc>
              <a:spcBef>
                <a:spcPts val="5"/>
              </a:spcBef>
              <a:buAutoNum type="alphaLcPeriod"/>
              <a:tabLst>
                <a:tab pos="457636" algn="l"/>
              </a:tabLst>
            </a:pPr>
            <a:r>
              <a:rPr sz="1071" dirty="0">
                <a:latin typeface="Arial"/>
                <a:cs typeface="Arial"/>
              </a:rPr>
              <a:t>The</a:t>
            </a:r>
            <a:r>
              <a:rPr sz="1071" spc="-19" dirty="0">
                <a:latin typeface="Arial"/>
                <a:cs typeface="Arial"/>
              </a:rPr>
              <a:t> </a:t>
            </a:r>
            <a:r>
              <a:rPr sz="1071" dirty="0">
                <a:latin typeface="Arial"/>
                <a:cs typeface="Arial"/>
              </a:rPr>
              <a:t>hose</a:t>
            </a:r>
            <a:r>
              <a:rPr sz="1071" spc="-19" dirty="0">
                <a:latin typeface="Arial"/>
                <a:cs typeface="Arial"/>
              </a:rPr>
              <a:t> </a:t>
            </a:r>
            <a:r>
              <a:rPr sz="1071" dirty="0">
                <a:latin typeface="Arial"/>
                <a:cs typeface="Arial"/>
              </a:rPr>
              <a:t>has</a:t>
            </a:r>
            <a:r>
              <a:rPr sz="1071" spc="-19" dirty="0">
                <a:latin typeface="Arial"/>
                <a:cs typeface="Arial"/>
              </a:rPr>
              <a:t> </a:t>
            </a:r>
            <a:r>
              <a:rPr sz="1071" dirty="0">
                <a:latin typeface="Arial"/>
                <a:cs typeface="Arial"/>
              </a:rPr>
              <a:t>come</a:t>
            </a:r>
            <a:r>
              <a:rPr sz="1071" spc="-19" dirty="0">
                <a:latin typeface="Arial"/>
                <a:cs typeface="Arial"/>
              </a:rPr>
              <a:t> </a:t>
            </a:r>
            <a:r>
              <a:rPr sz="1071" dirty="0">
                <a:latin typeface="Arial"/>
                <a:cs typeface="Arial"/>
              </a:rPr>
              <a:t>loose.</a:t>
            </a:r>
            <a:r>
              <a:rPr sz="1071" spc="-19" dirty="0">
                <a:latin typeface="Arial"/>
                <a:cs typeface="Arial"/>
              </a:rPr>
              <a:t> </a:t>
            </a:r>
            <a:r>
              <a:rPr sz="1071" dirty="0">
                <a:latin typeface="Arial"/>
                <a:cs typeface="Arial"/>
              </a:rPr>
              <a:t>This</a:t>
            </a:r>
            <a:r>
              <a:rPr sz="1071" spc="-19" dirty="0">
                <a:latin typeface="Arial"/>
                <a:cs typeface="Arial"/>
              </a:rPr>
              <a:t> </a:t>
            </a:r>
            <a:r>
              <a:rPr sz="1071" dirty="0">
                <a:latin typeface="Arial"/>
                <a:cs typeface="Arial"/>
              </a:rPr>
              <a:t>usually</a:t>
            </a:r>
            <a:r>
              <a:rPr sz="1071" spc="-19" dirty="0">
                <a:latin typeface="Arial"/>
                <a:cs typeface="Arial"/>
              </a:rPr>
              <a:t> </a:t>
            </a:r>
            <a:r>
              <a:rPr sz="1071" dirty="0">
                <a:latin typeface="Arial"/>
                <a:cs typeface="Arial"/>
              </a:rPr>
              <a:t>happens</a:t>
            </a:r>
            <a:r>
              <a:rPr sz="1071" spc="-24" dirty="0">
                <a:latin typeface="Arial"/>
                <a:cs typeface="Arial"/>
              </a:rPr>
              <a:t> </a:t>
            </a:r>
            <a:r>
              <a:rPr sz="1071" dirty="0">
                <a:latin typeface="Arial"/>
                <a:cs typeface="Arial"/>
              </a:rPr>
              <a:t>with</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blower</a:t>
            </a:r>
            <a:r>
              <a:rPr sz="1071" spc="-19" dirty="0">
                <a:latin typeface="Arial"/>
                <a:cs typeface="Arial"/>
              </a:rPr>
              <a:t> </a:t>
            </a:r>
            <a:r>
              <a:rPr sz="1071" dirty="0">
                <a:latin typeface="Arial"/>
                <a:cs typeface="Arial"/>
              </a:rPr>
              <a:t>hose</a:t>
            </a:r>
            <a:r>
              <a:rPr sz="1071" spc="-19"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supplies</a:t>
            </a:r>
            <a:r>
              <a:rPr sz="1071" spc="-24" dirty="0">
                <a:latin typeface="Arial"/>
                <a:cs typeface="Arial"/>
              </a:rPr>
              <a:t> </a:t>
            </a:r>
            <a:r>
              <a:rPr sz="1071" dirty="0">
                <a:latin typeface="Arial"/>
                <a:cs typeface="Arial"/>
              </a:rPr>
              <a:t>air</a:t>
            </a:r>
            <a:r>
              <a:rPr sz="1071" spc="-19" dirty="0">
                <a:latin typeface="Arial"/>
                <a:cs typeface="Arial"/>
              </a:rPr>
              <a:t> </a:t>
            </a:r>
            <a:r>
              <a:rPr sz="1071" spc="-24" dirty="0">
                <a:latin typeface="Arial"/>
                <a:cs typeface="Arial"/>
              </a:rPr>
              <a:t>to 	</a:t>
            </a:r>
            <a:r>
              <a:rPr sz="1071" dirty="0">
                <a:latin typeface="Arial"/>
                <a:cs typeface="Arial"/>
              </a:rPr>
              <a:t>the</a:t>
            </a:r>
            <a:r>
              <a:rPr sz="1071" spc="-15" dirty="0">
                <a:latin typeface="Arial"/>
                <a:cs typeface="Arial"/>
              </a:rPr>
              <a:t> </a:t>
            </a:r>
            <a:r>
              <a:rPr sz="1071" dirty="0">
                <a:latin typeface="Arial"/>
                <a:cs typeface="Arial"/>
              </a:rPr>
              <a:t>blower</a:t>
            </a:r>
            <a:r>
              <a:rPr sz="1071" spc="-15" dirty="0">
                <a:latin typeface="Arial"/>
                <a:cs typeface="Arial"/>
              </a:rPr>
              <a:t> </a:t>
            </a:r>
            <a:r>
              <a:rPr sz="1071" spc="-10" dirty="0">
                <a:latin typeface="Arial"/>
                <a:cs typeface="Arial"/>
              </a:rPr>
              <a:t>unit.</a:t>
            </a:r>
            <a:endParaRPr sz="1071" dirty="0">
              <a:latin typeface="Arial"/>
              <a:cs typeface="Arial"/>
            </a:endParaRPr>
          </a:p>
          <a:p>
            <a:pPr marL="455161" lvl="2" indent="-220160">
              <a:spcBef>
                <a:spcPts val="560"/>
              </a:spcBef>
              <a:buAutoNum type="alphaLcPeriod"/>
              <a:tabLst>
                <a:tab pos="455161" algn="l"/>
              </a:tabLst>
            </a:pPr>
            <a:r>
              <a:rPr sz="1071" dirty="0">
                <a:latin typeface="Arial"/>
                <a:cs typeface="Arial"/>
              </a:rPr>
              <a:t>Ventilation</a:t>
            </a:r>
            <a:r>
              <a:rPr sz="1071" spc="-34" dirty="0">
                <a:latin typeface="Arial"/>
                <a:cs typeface="Arial"/>
              </a:rPr>
              <a:t> </a:t>
            </a:r>
            <a:r>
              <a:rPr sz="1071" dirty="0">
                <a:latin typeface="Arial"/>
                <a:cs typeface="Arial"/>
              </a:rPr>
              <a:t>fan</a:t>
            </a:r>
            <a:r>
              <a:rPr sz="1071" spc="-24"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not</a:t>
            </a:r>
            <a:r>
              <a:rPr sz="1071" spc="-24" dirty="0">
                <a:latin typeface="Arial"/>
                <a:cs typeface="Arial"/>
              </a:rPr>
              <a:t> </a:t>
            </a:r>
            <a:r>
              <a:rPr sz="1071" dirty="0">
                <a:latin typeface="Arial"/>
                <a:cs typeface="Arial"/>
              </a:rPr>
              <a:t>blowing;</a:t>
            </a:r>
            <a:r>
              <a:rPr sz="1071" spc="-19"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won’t</a:t>
            </a:r>
            <a:r>
              <a:rPr sz="1071" spc="-24"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flowing</a:t>
            </a:r>
            <a:r>
              <a:rPr sz="1071" spc="-24" dirty="0">
                <a:latin typeface="Arial"/>
                <a:cs typeface="Arial"/>
              </a:rPr>
              <a:t> </a:t>
            </a:r>
            <a:r>
              <a:rPr sz="1071" dirty="0">
                <a:latin typeface="Arial"/>
                <a:cs typeface="Arial"/>
              </a:rPr>
              <a:t>very</a:t>
            </a:r>
            <a:r>
              <a:rPr sz="1071" spc="-19" dirty="0">
                <a:latin typeface="Arial"/>
                <a:cs typeface="Arial"/>
              </a:rPr>
              <a:t> </a:t>
            </a:r>
            <a:r>
              <a:rPr sz="1071" spc="-10" dirty="0">
                <a:latin typeface="Arial"/>
                <a:cs typeface="Arial"/>
              </a:rPr>
              <a:t>well.</a:t>
            </a:r>
            <a:endParaRPr sz="1071" dirty="0">
              <a:latin typeface="Arial"/>
              <a:cs typeface="Arial"/>
            </a:endParaRPr>
          </a:p>
          <a:p>
            <a:pPr marL="454543" lvl="2" indent="-220160">
              <a:spcBef>
                <a:spcPts val="560"/>
              </a:spcBef>
              <a:buAutoNum type="alphaLcPeriod"/>
              <a:tabLst>
                <a:tab pos="454543" algn="l"/>
                <a:tab pos="457636" algn="l"/>
              </a:tabLst>
            </a:pPr>
            <a:r>
              <a:rPr sz="1071" dirty="0">
                <a:latin typeface="Arial"/>
                <a:cs typeface="Arial"/>
              </a:rPr>
              <a:t>Core</a:t>
            </a:r>
            <a:r>
              <a:rPr sz="1071" spc="49" dirty="0">
                <a:latin typeface="Arial"/>
                <a:cs typeface="Arial"/>
              </a:rPr>
              <a:t> </a:t>
            </a:r>
            <a:r>
              <a:rPr sz="1071" dirty="0">
                <a:latin typeface="Arial"/>
                <a:cs typeface="Arial"/>
              </a:rPr>
              <a:t>case</a:t>
            </a:r>
            <a:r>
              <a:rPr sz="1071" spc="54" dirty="0">
                <a:latin typeface="Arial"/>
                <a:cs typeface="Arial"/>
              </a:rPr>
              <a:t> </a:t>
            </a:r>
            <a:r>
              <a:rPr sz="1071" dirty="0">
                <a:latin typeface="Arial"/>
                <a:cs typeface="Arial"/>
              </a:rPr>
              <a:t>seals,</a:t>
            </a:r>
            <a:r>
              <a:rPr sz="1071" spc="54" dirty="0">
                <a:latin typeface="Arial"/>
                <a:cs typeface="Arial"/>
              </a:rPr>
              <a:t> </a:t>
            </a:r>
            <a:r>
              <a:rPr sz="1071" dirty="0">
                <a:latin typeface="Arial"/>
                <a:cs typeface="Arial"/>
              </a:rPr>
              <a:t>blower</a:t>
            </a:r>
            <a:r>
              <a:rPr sz="1071" spc="49" dirty="0">
                <a:latin typeface="Arial"/>
                <a:cs typeface="Arial"/>
              </a:rPr>
              <a:t> </a:t>
            </a:r>
            <a:r>
              <a:rPr sz="1071" dirty="0">
                <a:latin typeface="Arial"/>
                <a:cs typeface="Arial"/>
              </a:rPr>
              <a:t>house</a:t>
            </a:r>
            <a:r>
              <a:rPr sz="1071" spc="54" dirty="0">
                <a:latin typeface="Arial"/>
                <a:cs typeface="Arial"/>
              </a:rPr>
              <a:t> </a:t>
            </a:r>
            <a:r>
              <a:rPr sz="1071" dirty="0">
                <a:latin typeface="Arial"/>
                <a:cs typeface="Arial"/>
              </a:rPr>
              <a:t>seals,</a:t>
            </a:r>
            <a:r>
              <a:rPr sz="1071" spc="54" dirty="0">
                <a:latin typeface="Arial"/>
                <a:cs typeface="Arial"/>
              </a:rPr>
              <a:t> </a:t>
            </a:r>
            <a:r>
              <a:rPr sz="1071" dirty="0">
                <a:latin typeface="Arial"/>
                <a:cs typeface="Arial"/>
              </a:rPr>
              <a:t>or</a:t>
            </a:r>
            <a:r>
              <a:rPr sz="1071" spc="54" dirty="0">
                <a:latin typeface="Arial"/>
                <a:cs typeface="Arial"/>
              </a:rPr>
              <a:t> </a:t>
            </a:r>
            <a:r>
              <a:rPr sz="1071" dirty="0">
                <a:latin typeface="Arial"/>
                <a:cs typeface="Arial"/>
              </a:rPr>
              <a:t>evaporator</a:t>
            </a:r>
            <a:r>
              <a:rPr sz="1071" spc="49" dirty="0">
                <a:latin typeface="Arial"/>
                <a:cs typeface="Arial"/>
              </a:rPr>
              <a:t> </a:t>
            </a:r>
            <a:r>
              <a:rPr sz="1071" dirty="0">
                <a:latin typeface="Arial"/>
                <a:cs typeface="Arial"/>
              </a:rPr>
              <a:t>core</a:t>
            </a:r>
            <a:r>
              <a:rPr sz="1071" spc="54" dirty="0">
                <a:latin typeface="Arial"/>
                <a:cs typeface="Arial"/>
              </a:rPr>
              <a:t> </a:t>
            </a:r>
            <a:r>
              <a:rPr sz="1071" dirty="0">
                <a:latin typeface="Arial"/>
                <a:cs typeface="Arial"/>
              </a:rPr>
              <a:t>case</a:t>
            </a:r>
            <a:r>
              <a:rPr sz="1071" spc="49" dirty="0">
                <a:latin typeface="Arial"/>
                <a:cs typeface="Arial"/>
              </a:rPr>
              <a:t> </a:t>
            </a:r>
            <a:r>
              <a:rPr sz="1071" dirty="0">
                <a:latin typeface="Arial"/>
                <a:cs typeface="Arial"/>
              </a:rPr>
              <a:t>seals</a:t>
            </a:r>
            <a:r>
              <a:rPr sz="1071" spc="63" dirty="0">
                <a:latin typeface="Arial"/>
                <a:cs typeface="Arial"/>
              </a:rPr>
              <a:t> </a:t>
            </a:r>
            <a:r>
              <a:rPr sz="1071" dirty="0">
                <a:latin typeface="Arial"/>
                <a:cs typeface="Arial"/>
              </a:rPr>
              <a:t>open</a:t>
            </a:r>
            <a:r>
              <a:rPr sz="1071" spc="54" dirty="0">
                <a:latin typeface="Arial"/>
                <a:cs typeface="Arial"/>
              </a:rPr>
              <a:t> </a:t>
            </a:r>
            <a:r>
              <a:rPr sz="1071" dirty="0">
                <a:latin typeface="Arial"/>
                <a:cs typeface="Arial"/>
              </a:rPr>
              <a:t>up</a:t>
            </a:r>
            <a:r>
              <a:rPr sz="1071" spc="49" dirty="0">
                <a:latin typeface="Arial"/>
                <a:cs typeface="Arial"/>
              </a:rPr>
              <a:t> </a:t>
            </a:r>
            <a:r>
              <a:rPr sz="1071" dirty="0">
                <a:latin typeface="Arial"/>
                <a:cs typeface="Arial"/>
              </a:rPr>
              <a:t>over</a:t>
            </a:r>
            <a:r>
              <a:rPr sz="1071" spc="49" dirty="0">
                <a:latin typeface="Arial"/>
                <a:cs typeface="Arial"/>
              </a:rPr>
              <a:t> </a:t>
            </a:r>
            <a:r>
              <a:rPr sz="1071" spc="-19" dirty="0">
                <a:latin typeface="Arial"/>
                <a:cs typeface="Arial"/>
              </a:rPr>
              <a:t>time</a:t>
            </a:r>
            <a:endParaRPr sz="1071" dirty="0">
              <a:latin typeface="Arial"/>
              <a:cs typeface="Arial"/>
            </a:endParaRPr>
          </a:p>
          <a:p>
            <a:pPr marL="457636" marR="4947">
              <a:lnSpc>
                <a:spcPct val="143700"/>
              </a:lnSpc>
              <a:spcBef>
                <a:spcPts val="5"/>
              </a:spcBef>
            </a:pPr>
            <a:r>
              <a:rPr sz="1071" dirty="0">
                <a:latin typeface="Arial"/>
                <a:cs typeface="Arial"/>
              </a:rPr>
              <a:t>and</a:t>
            </a:r>
            <a:r>
              <a:rPr sz="1071" spc="-5" dirty="0">
                <a:latin typeface="Arial"/>
                <a:cs typeface="Arial"/>
              </a:rPr>
              <a:t> </a:t>
            </a:r>
            <a:r>
              <a:rPr sz="1071" dirty="0">
                <a:latin typeface="Arial"/>
                <a:cs typeface="Arial"/>
              </a:rPr>
              <a:t>diminish</a:t>
            </a:r>
            <a:r>
              <a:rPr sz="1071" spc="-5" dirty="0">
                <a:latin typeface="Arial"/>
                <a:cs typeface="Arial"/>
              </a:rPr>
              <a:t> </a:t>
            </a:r>
            <a:r>
              <a:rPr sz="1071" dirty="0">
                <a:latin typeface="Arial"/>
                <a:cs typeface="Arial"/>
              </a:rPr>
              <a:t>airflow.</a:t>
            </a:r>
            <a:r>
              <a:rPr sz="1071" spc="-5" dirty="0">
                <a:latin typeface="Arial"/>
                <a:cs typeface="Arial"/>
              </a:rPr>
              <a:t> </a:t>
            </a:r>
            <a:r>
              <a:rPr sz="1071" dirty="0">
                <a:latin typeface="Arial"/>
                <a:cs typeface="Arial"/>
              </a:rPr>
              <a:t>A/C</a:t>
            </a:r>
            <a:r>
              <a:rPr sz="1071" spc="-5" dirty="0">
                <a:latin typeface="Arial"/>
                <a:cs typeface="Arial"/>
              </a:rPr>
              <a:t> </a:t>
            </a:r>
            <a:r>
              <a:rPr sz="1071" dirty="0">
                <a:latin typeface="Arial"/>
                <a:cs typeface="Arial"/>
              </a:rPr>
              <a:t>ventilation</a:t>
            </a:r>
            <a:r>
              <a:rPr sz="1071" spc="-15" dirty="0">
                <a:latin typeface="Arial"/>
                <a:cs typeface="Arial"/>
              </a:rPr>
              <a:t> </a:t>
            </a:r>
            <a:r>
              <a:rPr sz="1071" dirty="0">
                <a:latin typeface="Arial"/>
                <a:cs typeface="Arial"/>
              </a:rPr>
              <a:t>systems</a:t>
            </a:r>
            <a:r>
              <a:rPr sz="1071" spc="-5" dirty="0">
                <a:latin typeface="Arial"/>
                <a:cs typeface="Arial"/>
              </a:rPr>
              <a:t> </a:t>
            </a:r>
            <a:r>
              <a:rPr sz="1071" dirty="0">
                <a:latin typeface="Arial"/>
                <a:cs typeface="Arial"/>
              </a:rPr>
              <a:t>are very</a:t>
            </a:r>
            <a:r>
              <a:rPr sz="1071" spc="-5" dirty="0">
                <a:latin typeface="Arial"/>
                <a:cs typeface="Arial"/>
              </a:rPr>
              <a:t> </a:t>
            </a:r>
            <a:r>
              <a:rPr sz="1071" dirty="0">
                <a:latin typeface="Arial"/>
                <a:cs typeface="Arial"/>
              </a:rPr>
              <a:t>sensitive</a:t>
            </a:r>
            <a:r>
              <a:rPr sz="1071" spc="-5" dirty="0">
                <a:latin typeface="Arial"/>
                <a:cs typeface="Arial"/>
              </a:rPr>
              <a:t> </a:t>
            </a:r>
            <a:r>
              <a:rPr sz="1071" dirty="0">
                <a:latin typeface="Arial"/>
                <a:cs typeface="Arial"/>
              </a:rPr>
              <a:t>and must</a:t>
            </a:r>
            <a:r>
              <a:rPr sz="1071" spc="-5" dirty="0">
                <a:latin typeface="Arial"/>
                <a:cs typeface="Arial"/>
              </a:rPr>
              <a:t> </a:t>
            </a:r>
            <a:r>
              <a:rPr sz="1071" dirty="0">
                <a:latin typeface="Arial"/>
                <a:cs typeface="Arial"/>
              </a:rPr>
              <a:t>remain</a:t>
            </a:r>
            <a:r>
              <a:rPr sz="1071" spc="-5" dirty="0">
                <a:latin typeface="Arial"/>
                <a:cs typeface="Arial"/>
              </a:rPr>
              <a:t> </a:t>
            </a:r>
            <a:r>
              <a:rPr sz="1071" spc="-10" dirty="0">
                <a:latin typeface="Arial"/>
                <a:cs typeface="Arial"/>
              </a:rPr>
              <a:t>sealed. </a:t>
            </a:r>
            <a:r>
              <a:rPr sz="1071" dirty="0">
                <a:latin typeface="Arial"/>
                <a:cs typeface="Arial"/>
              </a:rPr>
              <a:t>Once</a:t>
            </a:r>
            <a:r>
              <a:rPr sz="1071" spc="-24" dirty="0">
                <a:latin typeface="Arial"/>
                <a:cs typeface="Arial"/>
              </a:rPr>
              <a:t> </a:t>
            </a:r>
            <a:r>
              <a:rPr sz="1071" dirty="0">
                <a:latin typeface="Arial"/>
                <a:cs typeface="Arial"/>
              </a:rPr>
              <a:t>they’re</a:t>
            </a:r>
            <a:r>
              <a:rPr sz="1071" spc="-24" dirty="0">
                <a:latin typeface="Arial"/>
                <a:cs typeface="Arial"/>
              </a:rPr>
              <a:t> </a:t>
            </a:r>
            <a:r>
              <a:rPr sz="1071" dirty="0">
                <a:latin typeface="Arial"/>
                <a:cs typeface="Arial"/>
              </a:rPr>
              <a:t>opened,</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whole</a:t>
            </a:r>
            <a:r>
              <a:rPr sz="1071" spc="-24" dirty="0">
                <a:latin typeface="Arial"/>
                <a:cs typeface="Arial"/>
              </a:rPr>
              <a:t> </a:t>
            </a:r>
            <a:r>
              <a:rPr sz="1071" dirty="0">
                <a:latin typeface="Arial"/>
                <a:cs typeface="Arial"/>
              </a:rPr>
              <a:t>system</a:t>
            </a:r>
            <a:r>
              <a:rPr sz="1071" spc="-29" dirty="0">
                <a:latin typeface="Arial"/>
                <a:cs typeface="Arial"/>
              </a:rPr>
              <a:t> </a:t>
            </a:r>
            <a:r>
              <a:rPr sz="1071" dirty="0">
                <a:latin typeface="Arial"/>
                <a:cs typeface="Arial"/>
              </a:rPr>
              <a:t>is</a:t>
            </a:r>
            <a:r>
              <a:rPr sz="1071" spc="-24" dirty="0">
                <a:latin typeface="Arial"/>
                <a:cs typeface="Arial"/>
              </a:rPr>
              <a:t> </a:t>
            </a:r>
            <a:r>
              <a:rPr sz="1071" spc="-10" dirty="0">
                <a:latin typeface="Arial"/>
                <a:cs typeface="Arial"/>
              </a:rPr>
              <a:t>compromised.</a:t>
            </a:r>
            <a:endParaRPr sz="1071" dirty="0">
              <a:latin typeface="Arial"/>
              <a:cs typeface="Arial"/>
            </a:endParaRPr>
          </a:p>
          <a:p>
            <a:pPr marL="457636" lvl="2" indent="-222634">
              <a:spcBef>
                <a:spcPts val="560"/>
              </a:spcBef>
              <a:buAutoNum type="alphaLcPeriod" startAt="6"/>
              <a:tabLst>
                <a:tab pos="457636" algn="l"/>
              </a:tabLst>
            </a:pPr>
            <a:r>
              <a:rPr sz="1071" dirty="0">
                <a:latin typeface="Arial"/>
                <a:cs typeface="Arial"/>
              </a:rPr>
              <a:t>Faulty</a:t>
            </a:r>
            <a:r>
              <a:rPr sz="1071" spc="-24" dirty="0">
                <a:latin typeface="Arial"/>
                <a:cs typeface="Arial"/>
              </a:rPr>
              <a:t> </a:t>
            </a:r>
            <a:r>
              <a:rPr sz="1071" dirty="0">
                <a:latin typeface="Arial"/>
                <a:cs typeface="Arial"/>
              </a:rPr>
              <a:t>blower</a:t>
            </a:r>
            <a:r>
              <a:rPr sz="1071" spc="-19" dirty="0">
                <a:latin typeface="Arial"/>
                <a:cs typeface="Arial"/>
              </a:rPr>
              <a:t> </a:t>
            </a:r>
            <a:r>
              <a:rPr sz="1071" dirty="0">
                <a:latin typeface="Arial"/>
                <a:cs typeface="Arial"/>
              </a:rPr>
              <a:t>motor</a:t>
            </a:r>
            <a:r>
              <a:rPr sz="1071" spc="-19" dirty="0">
                <a:latin typeface="Arial"/>
                <a:cs typeface="Arial"/>
              </a:rPr>
              <a:t> </a:t>
            </a:r>
            <a:r>
              <a:rPr sz="1071" dirty="0">
                <a:latin typeface="Arial"/>
                <a:cs typeface="Arial"/>
              </a:rPr>
              <a:t>and/or</a:t>
            </a:r>
            <a:r>
              <a:rPr sz="1071" spc="-19" dirty="0">
                <a:latin typeface="Arial"/>
                <a:cs typeface="Arial"/>
              </a:rPr>
              <a:t> </a:t>
            </a:r>
            <a:r>
              <a:rPr sz="1071" dirty="0">
                <a:latin typeface="Arial"/>
                <a:cs typeface="Arial"/>
              </a:rPr>
              <a:t>electrical</a:t>
            </a:r>
            <a:r>
              <a:rPr sz="1071" spc="-19" dirty="0">
                <a:latin typeface="Arial"/>
                <a:cs typeface="Arial"/>
              </a:rPr>
              <a:t> </a:t>
            </a:r>
            <a:r>
              <a:rPr sz="1071" spc="-10" dirty="0">
                <a:latin typeface="Arial"/>
                <a:cs typeface="Arial"/>
              </a:rPr>
              <a:t>faults</a:t>
            </a:r>
            <a:endParaRPr sz="1071" dirty="0">
              <a:latin typeface="Arial"/>
              <a:cs typeface="Arial"/>
            </a:endParaRPr>
          </a:p>
          <a:p>
            <a:pPr marL="12369">
              <a:spcBef>
                <a:spcPts val="1144"/>
              </a:spcBef>
            </a:pPr>
            <a:r>
              <a:rPr sz="1071" u="sng" spc="-10" dirty="0">
                <a:uFill>
                  <a:solidFill>
                    <a:srgbClr val="000000"/>
                  </a:solidFill>
                </a:uFill>
                <a:latin typeface="Arial"/>
                <a:cs typeface="Arial"/>
              </a:rPr>
              <a:t>Remedy:</a:t>
            </a:r>
            <a:endParaRPr sz="1071" dirty="0">
              <a:latin typeface="Arial"/>
              <a:cs typeface="Arial"/>
            </a:endParaRPr>
          </a:p>
          <a:p>
            <a:pPr marL="12369">
              <a:spcBef>
                <a:spcPts val="1144"/>
              </a:spcBef>
            </a:pPr>
            <a:r>
              <a:rPr sz="1071" dirty="0">
                <a:latin typeface="Arial"/>
                <a:cs typeface="Arial"/>
              </a:rPr>
              <a:t>The</a:t>
            </a:r>
            <a:r>
              <a:rPr sz="1071" spc="-34" dirty="0">
                <a:latin typeface="Arial"/>
                <a:cs typeface="Arial"/>
              </a:rPr>
              <a:t> </a:t>
            </a:r>
            <a:r>
              <a:rPr sz="1071" dirty="0">
                <a:latin typeface="Arial"/>
                <a:cs typeface="Arial"/>
              </a:rPr>
              <a:t>technician</a:t>
            </a:r>
            <a:r>
              <a:rPr sz="1071" spc="-34" dirty="0">
                <a:latin typeface="Arial"/>
                <a:cs typeface="Arial"/>
              </a:rPr>
              <a:t> </a:t>
            </a:r>
            <a:r>
              <a:rPr sz="1071" dirty="0">
                <a:latin typeface="Arial"/>
                <a:cs typeface="Arial"/>
              </a:rPr>
              <a:t>may</a:t>
            </a:r>
            <a:r>
              <a:rPr sz="1071" spc="-29" dirty="0">
                <a:latin typeface="Arial"/>
                <a:cs typeface="Arial"/>
              </a:rPr>
              <a:t> </a:t>
            </a:r>
            <a:r>
              <a:rPr sz="1071" dirty="0">
                <a:latin typeface="Arial"/>
                <a:cs typeface="Arial"/>
              </a:rPr>
              <a:t>begin</a:t>
            </a:r>
            <a:r>
              <a:rPr sz="1071" spc="-34" dirty="0">
                <a:latin typeface="Arial"/>
                <a:cs typeface="Arial"/>
              </a:rPr>
              <a:t> </a:t>
            </a:r>
            <a:r>
              <a:rPr sz="1071" dirty="0">
                <a:latin typeface="Arial"/>
                <a:cs typeface="Arial"/>
              </a:rPr>
              <a:t>checking</a:t>
            </a:r>
            <a:r>
              <a:rPr sz="1071" spc="-34" dirty="0">
                <a:latin typeface="Arial"/>
                <a:cs typeface="Arial"/>
              </a:rPr>
              <a:t> </a:t>
            </a:r>
            <a:r>
              <a:rPr sz="1071" spc="-19" dirty="0">
                <a:latin typeface="Arial"/>
                <a:cs typeface="Arial"/>
              </a:rPr>
              <a:t>for:</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82</a:t>
            </a:r>
          </a:p>
        </p:txBody>
      </p:sp>
      <p:sp>
        <p:nvSpPr>
          <p:cNvPr id="7" name="object 3">
            <a:extLst>
              <a:ext uri="{FF2B5EF4-FFF2-40B4-BE49-F238E27FC236}">
                <a16:creationId xmlns:a16="http://schemas.microsoft.com/office/drawing/2014/main" id="{9DE34ACD-9B87-649A-F18A-617346AE4C03}"/>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625" y="888954"/>
            <a:ext cx="5813566" cy="8269846"/>
          </a:xfrm>
          <a:prstGeom prst="rect">
            <a:avLst/>
          </a:prstGeom>
        </p:spPr>
        <p:txBody>
          <a:bodyPr vert="horz" wrap="square" lIns="0" tIns="12368" rIns="0" bIns="0" rtlCol="0">
            <a:spAutoFit/>
          </a:bodyPr>
          <a:lstStyle/>
          <a:p>
            <a:pPr marL="2133571">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endParaRPr sz="974" dirty="0">
              <a:latin typeface="Verdana"/>
              <a:cs typeface="Verdana"/>
            </a:endParaRPr>
          </a:p>
          <a:p>
            <a:pPr>
              <a:spcBef>
                <a:spcPts val="516"/>
              </a:spcBef>
            </a:pPr>
            <a:endParaRPr sz="974" dirty="0">
              <a:latin typeface="Verdana"/>
              <a:cs typeface="Verdana"/>
            </a:endParaRPr>
          </a:p>
          <a:p>
            <a:pPr marL="455161" marR="6184" indent="-220160" algn="just">
              <a:lnSpc>
                <a:spcPct val="143800"/>
              </a:lnSpc>
              <a:buAutoNum type="alphaLcPeriod"/>
              <a:tabLst>
                <a:tab pos="457636" algn="l"/>
              </a:tabLst>
            </a:pPr>
            <a:r>
              <a:rPr sz="1071" dirty="0">
                <a:latin typeface="Arial"/>
                <a:cs typeface="Arial"/>
              </a:rPr>
              <a:t>Blocked</a:t>
            </a:r>
            <a:r>
              <a:rPr sz="1071" spc="10" dirty="0">
                <a:latin typeface="Arial"/>
                <a:cs typeface="Arial"/>
              </a:rPr>
              <a:t> </a:t>
            </a:r>
            <a:r>
              <a:rPr sz="1071" dirty="0">
                <a:latin typeface="Arial"/>
                <a:cs typeface="Arial"/>
              </a:rPr>
              <a:t>air</a:t>
            </a:r>
            <a:r>
              <a:rPr sz="1071" spc="5" dirty="0">
                <a:latin typeface="Arial"/>
                <a:cs typeface="Arial"/>
              </a:rPr>
              <a:t> </a:t>
            </a:r>
            <a:r>
              <a:rPr sz="1071" dirty="0">
                <a:latin typeface="Arial"/>
                <a:cs typeface="Arial"/>
              </a:rPr>
              <a:t>intake</a:t>
            </a:r>
            <a:r>
              <a:rPr sz="1071" spc="19" dirty="0">
                <a:latin typeface="Arial"/>
                <a:cs typeface="Arial"/>
              </a:rPr>
              <a:t> </a:t>
            </a:r>
            <a:r>
              <a:rPr sz="1071" dirty="0">
                <a:latin typeface="Arial"/>
                <a:cs typeface="Arial"/>
              </a:rPr>
              <a:t>–</a:t>
            </a:r>
            <a:r>
              <a:rPr sz="1071" spc="10" dirty="0">
                <a:latin typeface="Arial"/>
                <a:cs typeface="Arial"/>
              </a:rPr>
              <a:t> </a:t>
            </a:r>
            <a:r>
              <a:rPr sz="1071" dirty="0">
                <a:latin typeface="Arial"/>
                <a:cs typeface="Arial"/>
              </a:rPr>
              <a:t>Vehicles</a:t>
            </a:r>
            <a:r>
              <a:rPr sz="1071" spc="10" dirty="0">
                <a:latin typeface="Arial"/>
                <a:cs typeface="Arial"/>
              </a:rPr>
              <a:t> </a:t>
            </a:r>
            <a:r>
              <a:rPr sz="1071" dirty="0">
                <a:latin typeface="Arial"/>
                <a:cs typeface="Arial"/>
              </a:rPr>
              <a:t>have</a:t>
            </a:r>
            <a:r>
              <a:rPr sz="1071" spc="10" dirty="0">
                <a:latin typeface="Arial"/>
                <a:cs typeface="Arial"/>
              </a:rPr>
              <a:t> </a:t>
            </a:r>
            <a:r>
              <a:rPr sz="1071" dirty="0">
                <a:latin typeface="Arial"/>
                <a:cs typeface="Arial"/>
              </a:rPr>
              <a:t>two</a:t>
            </a:r>
            <a:r>
              <a:rPr sz="1071" spc="15" dirty="0">
                <a:latin typeface="Arial"/>
                <a:cs typeface="Arial"/>
              </a:rPr>
              <a:t> </a:t>
            </a:r>
            <a:r>
              <a:rPr sz="1071" dirty="0">
                <a:latin typeface="Arial"/>
                <a:cs typeface="Arial"/>
              </a:rPr>
              <a:t>areas</a:t>
            </a:r>
            <a:r>
              <a:rPr sz="1071" spc="10" dirty="0">
                <a:latin typeface="Arial"/>
                <a:cs typeface="Arial"/>
              </a:rPr>
              <a:t> </a:t>
            </a:r>
            <a:r>
              <a:rPr sz="1071" dirty="0">
                <a:latin typeface="Arial"/>
                <a:cs typeface="Arial"/>
              </a:rPr>
              <a:t>where</a:t>
            </a:r>
            <a:r>
              <a:rPr sz="1071" spc="15" dirty="0">
                <a:latin typeface="Arial"/>
                <a:cs typeface="Arial"/>
              </a:rPr>
              <a:t> </a:t>
            </a:r>
            <a:r>
              <a:rPr sz="1071" dirty="0">
                <a:latin typeface="Arial"/>
                <a:cs typeface="Arial"/>
              </a:rPr>
              <a:t>air</a:t>
            </a:r>
            <a:r>
              <a:rPr sz="1071" spc="10" dirty="0">
                <a:latin typeface="Arial"/>
                <a:cs typeface="Arial"/>
              </a:rPr>
              <a:t> </a:t>
            </a:r>
            <a:r>
              <a:rPr sz="1071" dirty="0">
                <a:latin typeface="Arial"/>
                <a:cs typeface="Arial"/>
              </a:rPr>
              <a:t>enters</a:t>
            </a:r>
            <a:r>
              <a:rPr sz="1071" spc="1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vehicle.</a:t>
            </a:r>
            <a:r>
              <a:rPr sz="1071" spc="15" dirty="0">
                <a:latin typeface="Arial"/>
                <a:cs typeface="Arial"/>
              </a:rPr>
              <a:t> </a:t>
            </a:r>
            <a:r>
              <a:rPr sz="1071" dirty="0">
                <a:latin typeface="Arial"/>
                <a:cs typeface="Arial"/>
              </a:rPr>
              <a:t>One</a:t>
            </a:r>
            <a:r>
              <a:rPr sz="1071" spc="10" dirty="0">
                <a:latin typeface="Arial"/>
                <a:cs typeface="Arial"/>
              </a:rPr>
              <a:t> </a:t>
            </a:r>
            <a:r>
              <a:rPr sz="1071" dirty="0">
                <a:latin typeface="Arial"/>
                <a:cs typeface="Arial"/>
              </a:rPr>
              <a:t>is</a:t>
            </a:r>
            <a:r>
              <a:rPr sz="1071" spc="5" dirty="0">
                <a:latin typeface="Arial"/>
                <a:cs typeface="Arial"/>
              </a:rPr>
              <a:t> </a:t>
            </a:r>
            <a:r>
              <a:rPr sz="1071" spc="-10" dirty="0">
                <a:latin typeface="Arial"/>
                <a:cs typeface="Arial"/>
              </a:rPr>
              <a:t>where 	</a:t>
            </a:r>
            <a:r>
              <a:rPr sz="1071" dirty="0">
                <a:latin typeface="Arial"/>
                <a:cs typeface="Arial"/>
              </a:rPr>
              <a:t>air</a:t>
            </a:r>
            <a:r>
              <a:rPr sz="1071" spc="24" dirty="0">
                <a:latin typeface="Arial"/>
                <a:cs typeface="Arial"/>
              </a:rPr>
              <a:t> </a:t>
            </a:r>
            <a:r>
              <a:rPr sz="1071" dirty="0">
                <a:latin typeface="Arial"/>
                <a:cs typeface="Arial"/>
              </a:rPr>
              <a:t>enters</a:t>
            </a:r>
            <a:r>
              <a:rPr sz="1071" spc="34" dirty="0">
                <a:latin typeface="Arial"/>
                <a:cs typeface="Arial"/>
              </a:rPr>
              <a:t> </a:t>
            </a:r>
            <a:r>
              <a:rPr sz="1071" dirty="0">
                <a:latin typeface="Arial"/>
                <a:cs typeface="Arial"/>
              </a:rPr>
              <a:t>your</a:t>
            </a:r>
            <a:r>
              <a:rPr sz="1071" spc="24" dirty="0">
                <a:latin typeface="Arial"/>
                <a:cs typeface="Arial"/>
              </a:rPr>
              <a:t> </a:t>
            </a:r>
            <a:r>
              <a:rPr sz="1071" dirty="0">
                <a:latin typeface="Arial"/>
                <a:cs typeface="Arial"/>
              </a:rPr>
              <a:t>vehicle</a:t>
            </a:r>
            <a:r>
              <a:rPr sz="1071" spc="24" dirty="0">
                <a:latin typeface="Arial"/>
                <a:cs typeface="Arial"/>
              </a:rPr>
              <a:t> </a:t>
            </a:r>
            <a:r>
              <a:rPr sz="1071" dirty="0">
                <a:latin typeface="Arial"/>
                <a:cs typeface="Arial"/>
              </a:rPr>
              <a:t>through</a:t>
            </a:r>
            <a:r>
              <a:rPr sz="1071" spc="24" dirty="0">
                <a:latin typeface="Arial"/>
                <a:cs typeface="Arial"/>
              </a:rPr>
              <a:t> </a:t>
            </a:r>
            <a:r>
              <a:rPr sz="1071" dirty="0">
                <a:latin typeface="Arial"/>
                <a:cs typeface="Arial"/>
              </a:rPr>
              <a:t>vents</a:t>
            </a:r>
            <a:r>
              <a:rPr sz="1071" spc="34" dirty="0">
                <a:latin typeface="Arial"/>
                <a:cs typeface="Arial"/>
              </a:rPr>
              <a:t> </a:t>
            </a:r>
            <a:r>
              <a:rPr sz="1071" dirty="0">
                <a:latin typeface="Arial"/>
                <a:cs typeface="Arial"/>
              </a:rPr>
              <a:t>by</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lower</a:t>
            </a:r>
            <a:r>
              <a:rPr sz="1071" spc="24" dirty="0">
                <a:latin typeface="Arial"/>
                <a:cs typeface="Arial"/>
              </a:rPr>
              <a:t> </a:t>
            </a:r>
            <a:r>
              <a:rPr sz="1071" dirty="0">
                <a:latin typeface="Arial"/>
                <a:cs typeface="Arial"/>
              </a:rPr>
              <a:t>half</a:t>
            </a:r>
            <a:r>
              <a:rPr sz="1071" spc="29" dirty="0">
                <a:latin typeface="Arial"/>
                <a:cs typeface="Arial"/>
              </a:rPr>
              <a:t> </a:t>
            </a:r>
            <a:r>
              <a:rPr sz="1071" dirty="0">
                <a:latin typeface="Arial"/>
                <a:cs typeface="Arial"/>
              </a:rPr>
              <a:t>of</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windshield</a:t>
            </a:r>
            <a:r>
              <a:rPr sz="1071" spc="19"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other</a:t>
            </a:r>
            <a:r>
              <a:rPr sz="1071" spc="29" dirty="0">
                <a:latin typeface="Arial"/>
                <a:cs typeface="Arial"/>
              </a:rPr>
              <a:t> </a:t>
            </a:r>
            <a:r>
              <a:rPr sz="1071" spc="-24" dirty="0">
                <a:latin typeface="Arial"/>
                <a:cs typeface="Arial"/>
              </a:rPr>
              <a:t>is 	</a:t>
            </a:r>
            <a:r>
              <a:rPr sz="1071" dirty="0">
                <a:latin typeface="Arial"/>
                <a:cs typeface="Arial"/>
              </a:rPr>
              <a:t>the</a:t>
            </a:r>
            <a:r>
              <a:rPr sz="1071" spc="-49" dirty="0">
                <a:latin typeface="Arial"/>
                <a:cs typeface="Arial"/>
              </a:rPr>
              <a:t> </a:t>
            </a:r>
            <a:r>
              <a:rPr sz="1071" dirty="0">
                <a:latin typeface="Arial"/>
                <a:cs typeface="Arial"/>
              </a:rPr>
              <a:t>air</a:t>
            </a:r>
            <a:r>
              <a:rPr sz="1071" spc="-44" dirty="0">
                <a:latin typeface="Arial"/>
                <a:cs typeface="Arial"/>
              </a:rPr>
              <a:t> </a:t>
            </a:r>
            <a:r>
              <a:rPr sz="1071" dirty="0">
                <a:latin typeface="Arial"/>
                <a:cs typeface="Arial"/>
              </a:rPr>
              <a:t>that</a:t>
            </a:r>
            <a:r>
              <a:rPr sz="1071" spc="-44" dirty="0">
                <a:latin typeface="Arial"/>
                <a:cs typeface="Arial"/>
              </a:rPr>
              <a:t> </a:t>
            </a:r>
            <a:r>
              <a:rPr sz="1071" dirty="0">
                <a:latin typeface="Arial"/>
                <a:cs typeface="Arial"/>
              </a:rPr>
              <a:t>is</a:t>
            </a:r>
            <a:r>
              <a:rPr sz="1071" spc="-39" dirty="0">
                <a:latin typeface="Arial"/>
                <a:cs typeface="Arial"/>
              </a:rPr>
              <a:t> </a:t>
            </a:r>
            <a:r>
              <a:rPr sz="1071" spc="-10" dirty="0">
                <a:latin typeface="Arial"/>
                <a:cs typeface="Arial"/>
              </a:rPr>
              <a:t>recirculated</a:t>
            </a:r>
            <a:r>
              <a:rPr sz="1071" spc="-44" dirty="0">
                <a:latin typeface="Arial"/>
                <a:cs typeface="Arial"/>
              </a:rPr>
              <a:t> </a:t>
            </a:r>
            <a:r>
              <a:rPr sz="1071" dirty="0">
                <a:latin typeface="Arial"/>
                <a:cs typeface="Arial"/>
              </a:rPr>
              <a:t>from</a:t>
            </a:r>
            <a:r>
              <a:rPr sz="1071" spc="-44" dirty="0">
                <a:latin typeface="Arial"/>
                <a:cs typeface="Arial"/>
              </a:rPr>
              <a:t> </a:t>
            </a:r>
            <a:r>
              <a:rPr sz="1071" spc="-10" dirty="0">
                <a:latin typeface="Arial"/>
                <a:cs typeface="Arial"/>
              </a:rPr>
              <a:t>inside</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cabin.</a:t>
            </a:r>
            <a:r>
              <a:rPr sz="1071" spc="-49" dirty="0">
                <a:latin typeface="Arial"/>
                <a:cs typeface="Arial"/>
              </a:rPr>
              <a:t> </a:t>
            </a:r>
            <a:r>
              <a:rPr sz="1071" dirty="0">
                <a:latin typeface="Arial"/>
                <a:cs typeface="Arial"/>
              </a:rPr>
              <a:t>If</a:t>
            </a:r>
            <a:r>
              <a:rPr sz="1071" spc="-44" dirty="0">
                <a:latin typeface="Arial"/>
                <a:cs typeface="Arial"/>
              </a:rPr>
              <a:t> </a:t>
            </a:r>
            <a:r>
              <a:rPr sz="1071" dirty="0">
                <a:latin typeface="Arial"/>
                <a:cs typeface="Arial"/>
              </a:rPr>
              <a:t>either</a:t>
            </a:r>
            <a:r>
              <a:rPr sz="1071" spc="-44" dirty="0">
                <a:latin typeface="Arial"/>
                <a:cs typeface="Arial"/>
              </a:rPr>
              <a:t> </a:t>
            </a:r>
            <a:r>
              <a:rPr sz="1071" dirty="0">
                <a:latin typeface="Arial"/>
                <a:cs typeface="Arial"/>
              </a:rPr>
              <a:t>of</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air</a:t>
            </a:r>
            <a:r>
              <a:rPr sz="1071" spc="-44" dirty="0">
                <a:latin typeface="Arial"/>
                <a:cs typeface="Arial"/>
              </a:rPr>
              <a:t> </a:t>
            </a:r>
            <a:r>
              <a:rPr sz="1071" dirty="0">
                <a:latin typeface="Arial"/>
                <a:cs typeface="Arial"/>
              </a:rPr>
              <a:t>intake</a:t>
            </a:r>
            <a:r>
              <a:rPr sz="1071" spc="-49" dirty="0">
                <a:latin typeface="Arial"/>
                <a:cs typeface="Arial"/>
              </a:rPr>
              <a:t> </a:t>
            </a:r>
            <a:r>
              <a:rPr sz="1071" dirty="0">
                <a:latin typeface="Arial"/>
                <a:cs typeface="Arial"/>
              </a:rPr>
              <a:t>areas</a:t>
            </a:r>
            <a:r>
              <a:rPr sz="1071" spc="-34" dirty="0">
                <a:latin typeface="Arial"/>
                <a:cs typeface="Arial"/>
              </a:rPr>
              <a:t> </a:t>
            </a:r>
            <a:r>
              <a:rPr sz="1071" dirty="0">
                <a:latin typeface="Arial"/>
                <a:cs typeface="Arial"/>
              </a:rPr>
              <a:t>are</a:t>
            </a:r>
            <a:r>
              <a:rPr sz="1071" spc="-44" dirty="0">
                <a:latin typeface="Arial"/>
                <a:cs typeface="Arial"/>
              </a:rPr>
              <a:t> </a:t>
            </a:r>
            <a:r>
              <a:rPr sz="1071" spc="-10" dirty="0">
                <a:latin typeface="Arial"/>
                <a:cs typeface="Arial"/>
              </a:rPr>
              <a:t>blocked 	</a:t>
            </a:r>
            <a:r>
              <a:rPr sz="1071" dirty="0">
                <a:latin typeface="Arial"/>
                <a:cs typeface="Arial"/>
              </a:rPr>
              <a:t>from</a:t>
            </a:r>
            <a:r>
              <a:rPr sz="1071" spc="-24"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clogged</a:t>
            </a:r>
            <a:r>
              <a:rPr sz="1071" spc="-15" dirty="0">
                <a:latin typeface="Arial"/>
                <a:cs typeface="Arial"/>
              </a:rPr>
              <a:t> </a:t>
            </a:r>
            <a:r>
              <a:rPr sz="1071" dirty="0">
                <a:latin typeface="Arial"/>
                <a:cs typeface="Arial"/>
              </a:rPr>
              <a:t>filter</a:t>
            </a:r>
            <a:r>
              <a:rPr sz="1071" spc="-15"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other</a:t>
            </a:r>
            <a:r>
              <a:rPr sz="1071" spc="-19" dirty="0">
                <a:latin typeface="Arial"/>
                <a:cs typeface="Arial"/>
              </a:rPr>
              <a:t> </a:t>
            </a:r>
            <a:r>
              <a:rPr sz="1071" dirty="0">
                <a:latin typeface="Arial"/>
                <a:cs typeface="Arial"/>
              </a:rPr>
              <a:t>debris,</a:t>
            </a:r>
            <a:r>
              <a:rPr sz="1071" spc="-15" dirty="0">
                <a:latin typeface="Arial"/>
                <a:cs typeface="Arial"/>
              </a:rPr>
              <a:t> </a:t>
            </a:r>
            <a:r>
              <a:rPr sz="1071" dirty="0">
                <a:latin typeface="Arial"/>
                <a:cs typeface="Arial"/>
              </a:rPr>
              <a:t>your</a:t>
            </a:r>
            <a:r>
              <a:rPr sz="1071" spc="-15" dirty="0">
                <a:latin typeface="Arial"/>
                <a:cs typeface="Arial"/>
              </a:rPr>
              <a:t> </a:t>
            </a:r>
            <a:r>
              <a:rPr sz="1071" dirty="0">
                <a:latin typeface="Arial"/>
                <a:cs typeface="Arial"/>
              </a:rPr>
              <a:t>vents</a:t>
            </a:r>
            <a:r>
              <a:rPr sz="1071" spc="-15" dirty="0">
                <a:latin typeface="Arial"/>
                <a:cs typeface="Arial"/>
              </a:rPr>
              <a:t> </a:t>
            </a:r>
            <a:r>
              <a:rPr sz="1071" dirty="0">
                <a:latin typeface="Arial"/>
                <a:cs typeface="Arial"/>
              </a:rPr>
              <a:t>may</a:t>
            </a:r>
            <a:r>
              <a:rPr sz="1071" spc="-15" dirty="0">
                <a:latin typeface="Arial"/>
                <a:cs typeface="Arial"/>
              </a:rPr>
              <a:t> </a:t>
            </a:r>
            <a:r>
              <a:rPr sz="1071" dirty="0">
                <a:latin typeface="Arial"/>
                <a:cs typeface="Arial"/>
              </a:rPr>
              <a:t>blow</a:t>
            </a:r>
            <a:r>
              <a:rPr sz="1071" spc="-24" dirty="0">
                <a:latin typeface="Arial"/>
                <a:cs typeface="Arial"/>
              </a:rPr>
              <a:t> </a:t>
            </a:r>
            <a:r>
              <a:rPr sz="1071" dirty="0">
                <a:latin typeface="Arial"/>
                <a:cs typeface="Arial"/>
              </a:rPr>
              <a:t>little</a:t>
            </a:r>
            <a:r>
              <a:rPr sz="1071" spc="-19"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no</a:t>
            </a:r>
            <a:r>
              <a:rPr sz="1071" spc="-15" dirty="0">
                <a:latin typeface="Arial"/>
                <a:cs typeface="Arial"/>
              </a:rPr>
              <a:t> </a:t>
            </a:r>
            <a:r>
              <a:rPr sz="1071" spc="-19" dirty="0">
                <a:latin typeface="Arial"/>
                <a:cs typeface="Arial"/>
              </a:rPr>
              <a:t>air.</a:t>
            </a:r>
            <a:endParaRPr sz="1071" dirty="0">
              <a:latin typeface="Arial"/>
              <a:cs typeface="Arial"/>
            </a:endParaRPr>
          </a:p>
          <a:p>
            <a:pPr marL="455161" marR="6803" indent="-220160" algn="just">
              <a:lnSpc>
                <a:spcPct val="143700"/>
              </a:lnSpc>
              <a:buAutoNum type="alphaLcPeriod"/>
              <a:tabLst>
                <a:tab pos="457636" algn="l"/>
              </a:tabLst>
            </a:pPr>
            <a:r>
              <a:rPr sz="1071" dirty="0">
                <a:latin typeface="Arial"/>
                <a:cs typeface="Arial"/>
              </a:rPr>
              <a:t>Damaged</a:t>
            </a:r>
            <a:r>
              <a:rPr sz="1071" spc="73" dirty="0">
                <a:latin typeface="Arial"/>
                <a:cs typeface="Arial"/>
              </a:rPr>
              <a:t> </a:t>
            </a:r>
            <a:r>
              <a:rPr sz="1071" dirty="0">
                <a:latin typeface="Arial"/>
                <a:cs typeface="Arial"/>
              </a:rPr>
              <a:t>belts</a:t>
            </a:r>
            <a:r>
              <a:rPr sz="1071" spc="83" dirty="0">
                <a:latin typeface="Arial"/>
                <a:cs typeface="Arial"/>
              </a:rPr>
              <a:t> </a:t>
            </a:r>
            <a:r>
              <a:rPr sz="1071" dirty="0">
                <a:latin typeface="Arial"/>
                <a:cs typeface="Arial"/>
              </a:rPr>
              <a:t>and</a:t>
            </a:r>
            <a:r>
              <a:rPr sz="1071" spc="68" dirty="0">
                <a:latin typeface="Arial"/>
                <a:cs typeface="Arial"/>
              </a:rPr>
              <a:t> </a:t>
            </a:r>
            <a:r>
              <a:rPr sz="1071" dirty="0">
                <a:latin typeface="Arial"/>
                <a:cs typeface="Arial"/>
              </a:rPr>
              <a:t>hoses</a:t>
            </a:r>
            <a:r>
              <a:rPr sz="1071" spc="83" dirty="0">
                <a:latin typeface="Arial"/>
                <a:cs typeface="Arial"/>
              </a:rPr>
              <a:t> </a:t>
            </a:r>
            <a:r>
              <a:rPr sz="1071" dirty="0">
                <a:latin typeface="Arial"/>
                <a:cs typeface="Arial"/>
              </a:rPr>
              <a:t>–</a:t>
            </a:r>
            <a:r>
              <a:rPr sz="1071" spc="73"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air</a:t>
            </a:r>
            <a:r>
              <a:rPr sz="1071" spc="73" dirty="0">
                <a:latin typeface="Arial"/>
                <a:cs typeface="Arial"/>
              </a:rPr>
              <a:t> </a:t>
            </a:r>
            <a:r>
              <a:rPr sz="1071" dirty="0">
                <a:latin typeface="Arial"/>
                <a:cs typeface="Arial"/>
              </a:rPr>
              <a:t>conditioning</a:t>
            </a:r>
            <a:r>
              <a:rPr sz="1071" spc="78" dirty="0">
                <a:latin typeface="Arial"/>
                <a:cs typeface="Arial"/>
              </a:rPr>
              <a:t> </a:t>
            </a:r>
            <a:r>
              <a:rPr sz="1071" dirty="0">
                <a:latin typeface="Arial"/>
                <a:cs typeface="Arial"/>
              </a:rPr>
              <a:t>system</a:t>
            </a:r>
            <a:r>
              <a:rPr sz="1071" spc="73" dirty="0">
                <a:latin typeface="Arial"/>
                <a:cs typeface="Arial"/>
              </a:rPr>
              <a:t> </a:t>
            </a:r>
            <a:r>
              <a:rPr sz="1071" dirty="0">
                <a:latin typeface="Arial"/>
                <a:cs typeface="Arial"/>
              </a:rPr>
              <a:t>is</a:t>
            </a:r>
            <a:r>
              <a:rPr sz="1071" spc="83" dirty="0">
                <a:latin typeface="Arial"/>
                <a:cs typeface="Arial"/>
              </a:rPr>
              <a:t> </a:t>
            </a:r>
            <a:r>
              <a:rPr sz="1071" dirty="0">
                <a:latin typeface="Arial"/>
                <a:cs typeface="Arial"/>
              </a:rPr>
              <a:t>equipped</a:t>
            </a:r>
            <a:r>
              <a:rPr sz="1071" spc="68" dirty="0">
                <a:latin typeface="Arial"/>
                <a:cs typeface="Arial"/>
              </a:rPr>
              <a:t> </a:t>
            </a:r>
            <a:r>
              <a:rPr sz="1071" dirty="0">
                <a:latin typeface="Arial"/>
                <a:cs typeface="Arial"/>
              </a:rPr>
              <a:t>with</a:t>
            </a:r>
            <a:r>
              <a:rPr sz="1071" spc="73" dirty="0">
                <a:latin typeface="Arial"/>
                <a:cs typeface="Arial"/>
              </a:rPr>
              <a:t> </a:t>
            </a:r>
            <a:r>
              <a:rPr sz="1071" dirty="0">
                <a:latin typeface="Arial"/>
                <a:cs typeface="Arial"/>
              </a:rPr>
              <a:t>many</a:t>
            </a:r>
            <a:r>
              <a:rPr sz="1071" spc="83" dirty="0">
                <a:latin typeface="Arial"/>
                <a:cs typeface="Arial"/>
              </a:rPr>
              <a:t> </a:t>
            </a:r>
            <a:r>
              <a:rPr sz="1071" spc="-10" dirty="0">
                <a:latin typeface="Arial"/>
                <a:cs typeface="Arial"/>
              </a:rPr>
              <a:t>hoses 	</a:t>
            </a:r>
            <a:r>
              <a:rPr sz="1071" dirty="0">
                <a:latin typeface="Arial"/>
                <a:cs typeface="Arial"/>
              </a:rPr>
              <a:t>and</a:t>
            </a:r>
            <a:r>
              <a:rPr sz="1071" spc="-34" dirty="0">
                <a:latin typeface="Arial"/>
                <a:cs typeface="Arial"/>
              </a:rPr>
              <a:t> </a:t>
            </a:r>
            <a:r>
              <a:rPr sz="1071" dirty="0">
                <a:latin typeface="Arial"/>
                <a:cs typeface="Arial"/>
              </a:rPr>
              <a:t>belts</a:t>
            </a:r>
            <a:r>
              <a:rPr sz="1071" spc="-39" dirty="0">
                <a:latin typeface="Arial"/>
                <a:cs typeface="Arial"/>
              </a:rPr>
              <a:t> </a:t>
            </a:r>
            <a:r>
              <a:rPr sz="1071" dirty="0">
                <a:latin typeface="Arial"/>
                <a:cs typeface="Arial"/>
              </a:rPr>
              <a:t>that</a:t>
            </a:r>
            <a:r>
              <a:rPr sz="1071" spc="-34" dirty="0">
                <a:latin typeface="Arial"/>
                <a:cs typeface="Arial"/>
              </a:rPr>
              <a:t> </a:t>
            </a:r>
            <a:r>
              <a:rPr sz="1071" dirty="0">
                <a:latin typeface="Arial"/>
                <a:cs typeface="Arial"/>
              </a:rPr>
              <a:t>operate</a:t>
            </a:r>
            <a:r>
              <a:rPr sz="1071" spc="-34"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system.</a:t>
            </a:r>
            <a:r>
              <a:rPr sz="1071" spc="-34" dirty="0">
                <a:latin typeface="Arial"/>
                <a:cs typeface="Arial"/>
              </a:rPr>
              <a:t> </a:t>
            </a:r>
            <a:r>
              <a:rPr sz="1071" dirty="0">
                <a:latin typeface="Arial"/>
                <a:cs typeface="Arial"/>
              </a:rPr>
              <a:t>Any</a:t>
            </a:r>
            <a:r>
              <a:rPr sz="1071" spc="-29" dirty="0">
                <a:latin typeface="Arial"/>
                <a:cs typeface="Arial"/>
              </a:rPr>
              <a:t> </a:t>
            </a:r>
            <a:r>
              <a:rPr sz="1071" dirty="0">
                <a:latin typeface="Arial"/>
                <a:cs typeface="Arial"/>
              </a:rPr>
              <a:t>sort</a:t>
            </a:r>
            <a:r>
              <a:rPr sz="1071" spc="-34" dirty="0">
                <a:latin typeface="Arial"/>
                <a:cs typeface="Arial"/>
              </a:rPr>
              <a:t> </a:t>
            </a:r>
            <a:r>
              <a:rPr sz="1071" dirty="0">
                <a:latin typeface="Arial"/>
                <a:cs typeface="Arial"/>
              </a:rPr>
              <a:t>of</a:t>
            </a:r>
            <a:r>
              <a:rPr sz="1071" spc="-34" dirty="0">
                <a:latin typeface="Arial"/>
                <a:cs typeface="Arial"/>
              </a:rPr>
              <a:t> </a:t>
            </a:r>
            <a:r>
              <a:rPr sz="1071" dirty="0">
                <a:latin typeface="Arial"/>
                <a:cs typeface="Arial"/>
              </a:rPr>
              <a:t>leak,</a:t>
            </a:r>
            <a:r>
              <a:rPr sz="1071" spc="-34" dirty="0">
                <a:latin typeface="Arial"/>
                <a:cs typeface="Arial"/>
              </a:rPr>
              <a:t> </a:t>
            </a:r>
            <a:r>
              <a:rPr sz="1071" dirty="0">
                <a:latin typeface="Arial"/>
                <a:cs typeface="Arial"/>
              </a:rPr>
              <a:t>detachment,</a:t>
            </a:r>
            <a:r>
              <a:rPr sz="1071" spc="-34" dirty="0">
                <a:latin typeface="Arial"/>
                <a:cs typeface="Arial"/>
              </a:rPr>
              <a:t> </a:t>
            </a:r>
            <a:r>
              <a:rPr sz="1071" dirty="0">
                <a:latin typeface="Arial"/>
                <a:cs typeface="Arial"/>
              </a:rPr>
              <a:t>or</a:t>
            </a:r>
            <a:r>
              <a:rPr sz="1071" spc="-29" dirty="0">
                <a:latin typeface="Arial"/>
                <a:cs typeface="Arial"/>
              </a:rPr>
              <a:t> </a:t>
            </a:r>
            <a:r>
              <a:rPr sz="1071" spc="-10" dirty="0">
                <a:latin typeface="Arial"/>
                <a:cs typeface="Arial"/>
              </a:rPr>
              <a:t>blockages</a:t>
            </a:r>
            <a:r>
              <a:rPr sz="1071" spc="-34" dirty="0">
                <a:latin typeface="Arial"/>
                <a:cs typeface="Arial"/>
              </a:rPr>
              <a:t> </a:t>
            </a:r>
            <a:r>
              <a:rPr sz="1071" dirty="0">
                <a:latin typeface="Arial"/>
                <a:cs typeface="Arial"/>
              </a:rPr>
              <a:t>will</a:t>
            </a:r>
            <a:r>
              <a:rPr sz="1071" spc="-39" dirty="0">
                <a:latin typeface="Arial"/>
                <a:cs typeface="Arial"/>
              </a:rPr>
              <a:t> </a:t>
            </a:r>
            <a:r>
              <a:rPr sz="1071" spc="-10" dirty="0">
                <a:latin typeface="Arial"/>
                <a:cs typeface="Arial"/>
              </a:rPr>
              <a:t>prevent 	</a:t>
            </a:r>
            <a:r>
              <a:rPr sz="1071" dirty="0">
                <a:latin typeface="Arial"/>
                <a:cs typeface="Arial"/>
              </a:rPr>
              <a:t>proper</a:t>
            </a:r>
            <a:r>
              <a:rPr sz="1071" spc="-15" dirty="0">
                <a:latin typeface="Arial"/>
                <a:cs typeface="Arial"/>
              </a:rPr>
              <a:t> </a:t>
            </a:r>
            <a:r>
              <a:rPr sz="1071" dirty="0">
                <a:latin typeface="Arial"/>
                <a:cs typeface="Arial"/>
              </a:rPr>
              <a:t>airflow</a:t>
            </a:r>
            <a:r>
              <a:rPr sz="1071" spc="-15" dirty="0">
                <a:latin typeface="Arial"/>
                <a:cs typeface="Arial"/>
              </a:rPr>
              <a:t> </a:t>
            </a:r>
            <a:r>
              <a:rPr sz="1071" dirty="0">
                <a:latin typeface="Arial"/>
                <a:cs typeface="Arial"/>
              </a:rPr>
              <a:t>from</a:t>
            </a:r>
            <a:r>
              <a:rPr sz="1071" spc="-19" dirty="0">
                <a:latin typeface="Arial"/>
                <a:cs typeface="Arial"/>
              </a:rPr>
              <a:t> </a:t>
            </a:r>
            <a:r>
              <a:rPr sz="1071" dirty="0">
                <a:latin typeface="Arial"/>
                <a:cs typeface="Arial"/>
              </a:rPr>
              <a:t>the</a:t>
            </a:r>
            <a:r>
              <a:rPr sz="1071" spc="-10" dirty="0">
                <a:latin typeface="Arial"/>
                <a:cs typeface="Arial"/>
              </a:rPr>
              <a:t> vents.</a:t>
            </a:r>
            <a:endParaRPr sz="1071" dirty="0">
              <a:latin typeface="Arial"/>
              <a:cs typeface="Arial"/>
            </a:endParaRPr>
          </a:p>
          <a:p>
            <a:pPr marL="454543" marR="5566" indent="-219541" algn="just">
              <a:lnSpc>
                <a:spcPct val="143700"/>
              </a:lnSpc>
              <a:spcBef>
                <a:spcPts val="5"/>
              </a:spcBef>
              <a:buAutoNum type="alphaLcPeriod"/>
              <a:tabLst>
                <a:tab pos="457636" algn="l"/>
              </a:tabLst>
            </a:pPr>
            <a:r>
              <a:rPr sz="1071" dirty="0">
                <a:latin typeface="Arial"/>
                <a:cs typeface="Arial"/>
              </a:rPr>
              <a:t>A</a:t>
            </a:r>
            <a:r>
              <a:rPr sz="1071" spc="102" dirty="0">
                <a:latin typeface="Arial"/>
                <a:cs typeface="Arial"/>
              </a:rPr>
              <a:t> </a:t>
            </a:r>
            <a:r>
              <a:rPr sz="1071" dirty="0">
                <a:latin typeface="Arial"/>
                <a:cs typeface="Arial"/>
              </a:rPr>
              <a:t>blown</a:t>
            </a:r>
            <a:r>
              <a:rPr sz="1071" spc="107" dirty="0">
                <a:latin typeface="Arial"/>
                <a:cs typeface="Arial"/>
              </a:rPr>
              <a:t> </a:t>
            </a:r>
            <a:r>
              <a:rPr sz="1071" dirty="0">
                <a:latin typeface="Arial"/>
                <a:cs typeface="Arial"/>
              </a:rPr>
              <a:t>fuse</a:t>
            </a:r>
            <a:r>
              <a:rPr sz="1071" spc="107" dirty="0">
                <a:latin typeface="Arial"/>
                <a:cs typeface="Arial"/>
              </a:rPr>
              <a:t> </a:t>
            </a:r>
            <a:r>
              <a:rPr sz="1071" dirty="0">
                <a:latin typeface="Arial"/>
                <a:cs typeface="Arial"/>
              </a:rPr>
              <a:t>or</a:t>
            </a:r>
            <a:r>
              <a:rPr sz="1071" spc="107" dirty="0">
                <a:latin typeface="Arial"/>
                <a:cs typeface="Arial"/>
              </a:rPr>
              <a:t> </a:t>
            </a:r>
            <a:r>
              <a:rPr sz="1071" dirty="0">
                <a:latin typeface="Arial"/>
                <a:cs typeface="Arial"/>
              </a:rPr>
              <a:t>bad</a:t>
            </a:r>
            <a:r>
              <a:rPr sz="1071" spc="107" dirty="0">
                <a:latin typeface="Arial"/>
                <a:cs typeface="Arial"/>
              </a:rPr>
              <a:t> </a:t>
            </a:r>
            <a:r>
              <a:rPr sz="1071" dirty="0">
                <a:latin typeface="Arial"/>
                <a:cs typeface="Arial"/>
              </a:rPr>
              <a:t>relay</a:t>
            </a:r>
            <a:r>
              <a:rPr sz="1071" spc="107" dirty="0">
                <a:latin typeface="Arial"/>
                <a:cs typeface="Arial"/>
              </a:rPr>
              <a:t> </a:t>
            </a:r>
            <a:r>
              <a:rPr sz="1071" dirty="0">
                <a:latin typeface="Arial"/>
                <a:cs typeface="Arial"/>
              </a:rPr>
              <a:t>–</a:t>
            </a:r>
            <a:r>
              <a:rPr sz="1071" spc="107" dirty="0">
                <a:latin typeface="Arial"/>
                <a:cs typeface="Arial"/>
              </a:rPr>
              <a:t> </a:t>
            </a:r>
            <a:r>
              <a:rPr sz="1071" dirty="0">
                <a:latin typeface="Arial"/>
                <a:cs typeface="Arial"/>
              </a:rPr>
              <a:t>If</a:t>
            </a:r>
            <a:r>
              <a:rPr sz="1071" spc="107" dirty="0">
                <a:latin typeface="Arial"/>
                <a:cs typeface="Arial"/>
              </a:rPr>
              <a:t> </a:t>
            </a:r>
            <a:r>
              <a:rPr sz="1071" dirty="0">
                <a:latin typeface="Arial"/>
                <a:cs typeface="Arial"/>
              </a:rPr>
              <a:t>the</a:t>
            </a:r>
            <a:r>
              <a:rPr sz="1071" spc="107" dirty="0">
                <a:latin typeface="Arial"/>
                <a:cs typeface="Arial"/>
              </a:rPr>
              <a:t> </a:t>
            </a:r>
            <a:r>
              <a:rPr sz="1071" dirty="0">
                <a:latin typeface="Arial"/>
                <a:cs typeface="Arial"/>
              </a:rPr>
              <a:t>ventilation</a:t>
            </a:r>
            <a:r>
              <a:rPr sz="1071" spc="102" dirty="0">
                <a:latin typeface="Arial"/>
                <a:cs typeface="Arial"/>
              </a:rPr>
              <a:t> </a:t>
            </a:r>
            <a:r>
              <a:rPr sz="1071" dirty="0">
                <a:latin typeface="Arial"/>
                <a:cs typeface="Arial"/>
              </a:rPr>
              <a:t>fuse</a:t>
            </a:r>
            <a:r>
              <a:rPr sz="1071" spc="107" dirty="0">
                <a:latin typeface="Arial"/>
                <a:cs typeface="Arial"/>
              </a:rPr>
              <a:t> </a:t>
            </a:r>
            <a:r>
              <a:rPr sz="1071" dirty="0">
                <a:latin typeface="Arial"/>
                <a:cs typeface="Arial"/>
              </a:rPr>
              <a:t>blows</a:t>
            </a:r>
            <a:r>
              <a:rPr sz="1071" spc="107" dirty="0">
                <a:latin typeface="Arial"/>
                <a:cs typeface="Arial"/>
              </a:rPr>
              <a:t> </a:t>
            </a:r>
            <a:r>
              <a:rPr sz="1071" dirty="0">
                <a:latin typeface="Arial"/>
                <a:cs typeface="Arial"/>
              </a:rPr>
              <a:t>there</a:t>
            </a:r>
            <a:r>
              <a:rPr sz="1071" spc="107" dirty="0">
                <a:latin typeface="Arial"/>
                <a:cs typeface="Arial"/>
              </a:rPr>
              <a:t> </a:t>
            </a:r>
            <a:r>
              <a:rPr sz="1071" dirty="0">
                <a:latin typeface="Arial"/>
                <a:cs typeface="Arial"/>
              </a:rPr>
              <a:t>will</a:t>
            </a:r>
            <a:r>
              <a:rPr sz="1071" spc="107" dirty="0">
                <a:latin typeface="Arial"/>
                <a:cs typeface="Arial"/>
              </a:rPr>
              <a:t> </a:t>
            </a:r>
            <a:r>
              <a:rPr sz="1071" dirty="0">
                <a:latin typeface="Arial"/>
                <a:cs typeface="Arial"/>
              </a:rPr>
              <a:t>be</a:t>
            </a:r>
            <a:r>
              <a:rPr sz="1071" spc="102" dirty="0">
                <a:latin typeface="Arial"/>
                <a:cs typeface="Arial"/>
              </a:rPr>
              <a:t> </a:t>
            </a:r>
            <a:r>
              <a:rPr sz="1071" dirty="0">
                <a:latin typeface="Arial"/>
                <a:cs typeface="Arial"/>
              </a:rPr>
              <a:t>no</a:t>
            </a:r>
            <a:r>
              <a:rPr sz="1071" spc="107" dirty="0">
                <a:latin typeface="Arial"/>
                <a:cs typeface="Arial"/>
              </a:rPr>
              <a:t> </a:t>
            </a:r>
            <a:r>
              <a:rPr sz="1071" dirty="0">
                <a:latin typeface="Arial"/>
                <a:cs typeface="Arial"/>
              </a:rPr>
              <a:t>power</a:t>
            </a:r>
            <a:r>
              <a:rPr sz="1071" spc="107" dirty="0">
                <a:latin typeface="Arial"/>
                <a:cs typeface="Arial"/>
              </a:rPr>
              <a:t> </a:t>
            </a:r>
            <a:r>
              <a:rPr sz="1071" dirty="0">
                <a:latin typeface="Arial"/>
                <a:cs typeface="Arial"/>
              </a:rPr>
              <a:t>to</a:t>
            </a:r>
            <a:r>
              <a:rPr sz="1071" spc="107" dirty="0">
                <a:latin typeface="Arial"/>
                <a:cs typeface="Arial"/>
              </a:rPr>
              <a:t> </a:t>
            </a:r>
            <a:r>
              <a:rPr sz="1071" spc="-24" dirty="0">
                <a:latin typeface="Arial"/>
                <a:cs typeface="Arial"/>
              </a:rPr>
              <a:t>the 	</a:t>
            </a:r>
            <a:r>
              <a:rPr sz="1071" spc="-10" dirty="0">
                <a:latin typeface="Arial"/>
                <a:cs typeface="Arial"/>
              </a:rPr>
              <a:t>blower</a:t>
            </a:r>
            <a:r>
              <a:rPr sz="1071" spc="-44" dirty="0">
                <a:latin typeface="Arial"/>
                <a:cs typeface="Arial"/>
              </a:rPr>
              <a:t> </a:t>
            </a:r>
            <a:r>
              <a:rPr sz="1071" dirty="0">
                <a:latin typeface="Arial"/>
                <a:cs typeface="Arial"/>
              </a:rPr>
              <a:t>motor</a:t>
            </a:r>
            <a:r>
              <a:rPr sz="1071" spc="-39" dirty="0">
                <a:latin typeface="Arial"/>
                <a:cs typeface="Arial"/>
              </a:rPr>
              <a:t> </a:t>
            </a:r>
            <a:r>
              <a:rPr sz="1071" spc="-10" dirty="0">
                <a:latin typeface="Arial"/>
                <a:cs typeface="Arial"/>
              </a:rPr>
              <a:t>preventing</a:t>
            </a:r>
            <a:r>
              <a:rPr sz="1071" spc="-44"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from</a:t>
            </a:r>
            <a:r>
              <a:rPr sz="1071" spc="-44" dirty="0">
                <a:latin typeface="Arial"/>
                <a:cs typeface="Arial"/>
              </a:rPr>
              <a:t> </a:t>
            </a:r>
            <a:r>
              <a:rPr sz="1071" spc="-10" dirty="0">
                <a:latin typeface="Arial"/>
                <a:cs typeface="Arial"/>
              </a:rPr>
              <a:t>blowing</a:t>
            </a:r>
            <a:r>
              <a:rPr sz="1071" spc="-39" dirty="0">
                <a:latin typeface="Arial"/>
                <a:cs typeface="Arial"/>
              </a:rPr>
              <a:t> </a:t>
            </a:r>
            <a:r>
              <a:rPr sz="1071" spc="-10" dirty="0">
                <a:latin typeface="Arial"/>
                <a:cs typeface="Arial"/>
              </a:rPr>
              <a:t>through</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vents.</a:t>
            </a:r>
            <a:r>
              <a:rPr sz="1071" spc="-44" dirty="0">
                <a:latin typeface="Arial"/>
                <a:cs typeface="Arial"/>
              </a:rPr>
              <a:t> </a:t>
            </a:r>
            <a:r>
              <a:rPr sz="1071" spc="-10" dirty="0">
                <a:latin typeface="Arial"/>
                <a:cs typeface="Arial"/>
              </a:rPr>
              <a:t>Likewise,</a:t>
            </a:r>
            <a:r>
              <a:rPr sz="1071" spc="-39"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bad</a:t>
            </a:r>
            <a:r>
              <a:rPr sz="1071" spc="-39" dirty="0">
                <a:latin typeface="Arial"/>
                <a:cs typeface="Arial"/>
              </a:rPr>
              <a:t> </a:t>
            </a:r>
            <a:r>
              <a:rPr sz="1071" spc="-10" dirty="0">
                <a:latin typeface="Arial"/>
                <a:cs typeface="Arial"/>
              </a:rPr>
              <a:t>relay</a:t>
            </a:r>
            <a:r>
              <a:rPr sz="1071" spc="-39" dirty="0">
                <a:latin typeface="Arial"/>
                <a:cs typeface="Arial"/>
              </a:rPr>
              <a:t> </a:t>
            </a:r>
            <a:r>
              <a:rPr sz="1071" spc="-10" dirty="0">
                <a:latin typeface="Arial"/>
                <a:cs typeface="Arial"/>
              </a:rPr>
              <a:t>can</a:t>
            </a:r>
            <a:r>
              <a:rPr sz="1071" spc="-39" dirty="0">
                <a:latin typeface="Arial"/>
                <a:cs typeface="Arial"/>
              </a:rPr>
              <a:t> </a:t>
            </a:r>
            <a:r>
              <a:rPr sz="1071" spc="-19" dirty="0">
                <a:latin typeface="Arial"/>
                <a:cs typeface="Arial"/>
              </a:rPr>
              <a:t>also 	</a:t>
            </a:r>
            <a:r>
              <a:rPr sz="1071" dirty="0">
                <a:latin typeface="Arial"/>
                <a:cs typeface="Arial"/>
              </a:rPr>
              <a:t>be</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culprit</a:t>
            </a:r>
            <a:r>
              <a:rPr sz="1071" spc="15" dirty="0">
                <a:latin typeface="Arial"/>
                <a:cs typeface="Arial"/>
              </a:rPr>
              <a:t> </a:t>
            </a:r>
            <a:r>
              <a:rPr sz="1071" dirty="0">
                <a:latin typeface="Arial"/>
                <a:cs typeface="Arial"/>
              </a:rPr>
              <a:t>since</a:t>
            </a:r>
            <a:r>
              <a:rPr sz="1071" spc="15"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relay</a:t>
            </a:r>
            <a:r>
              <a:rPr sz="1071" spc="15" dirty="0">
                <a:latin typeface="Arial"/>
                <a:cs typeface="Arial"/>
              </a:rPr>
              <a:t> </a:t>
            </a:r>
            <a:r>
              <a:rPr sz="1071" dirty="0">
                <a:latin typeface="Arial"/>
                <a:cs typeface="Arial"/>
              </a:rPr>
              <a:t>takes</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small</a:t>
            </a:r>
            <a:r>
              <a:rPr sz="1071" spc="15" dirty="0">
                <a:latin typeface="Arial"/>
                <a:cs typeface="Arial"/>
              </a:rPr>
              <a:t> </a:t>
            </a:r>
            <a:r>
              <a:rPr sz="1071" dirty="0">
                <a:latin typeface="Arial"/>
                <a:cs typeface="Arial"/>
              </a:rPr>
              <a:t>electrical</a:t>
            </a:r>
            <a:r>
              <a:rPr sz="1071" spc="15" dirty="0">
                <a:latin typeface="Arial"/>
                <a:cs typeface="Arial"/>
              </a:rPr>
              <a:t> </a:t>
            </a:r>
            <a:r>
              <a:rPr sz="1071" dirty="0">
                <a:latin typeface="Arial"/>
                <a:cs typeface="Arial"/>
              </a:rPr>
              <a:t>current</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uses</a:t>
            </a:r>
            <a:r>
              <a:rPr sz="1071" spc="10" dirty="0">
                <a:latin typeface="Arial"/>
                <a:cs typeface="Arial"/>
              </a:rPr>
              <a:t> </a:t>
            </a:r>
            <a:r>
              <a:rPr sz="1071" dirty="0">
                <a:latin typeface="Arial"/>
                <a:cs typeface="Arial"/>
              </a:rPr>
              <a:t>it</a:t>
            </a:r>
            <a:r>
              <a:rPr sz="1071" spc="24"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regulate</a:t>
            </a:r>
            <a:r>
              <a:rPr sz="1071" spc="15" dirty="0">
                <a:latin typeface="Arial"/>
                <a:cs typeface="Arial"/>
              </a:rPr>
              <a:t> </a:t>
            </a:r>
            <a:r>
              <a:rPr sz="1071" spc="-24" dirty="0">
                <a:latin typeface="Arial"/>
                <a:cs typeface="Arial"/>
              </a:rPr>
              <a:t>the 	</a:t>
            </a:r>
            <a:r>
              <a:rPr sz="1071" dirty="0">
                <a:latin typeface="Arial"/>
                <a:cs typeface="Arial"/>
              </a:rPr>
              <a:t>larger</a:t>
            </a:r>
            <a:r>
              <a:rPr sz="1071" spc="-24" dirty="0">
                <a:latin typeface="Arial"/>
                <a:cs typeface="Arial"/>
              </a:rPr>
              <a:t> </a:t>
            </a:r>
            <a:r>
              <a:rPr sz="1071" dirty="0">
                <a:latin typeface="Arial"/>
                <a:cs typeface="Arial"/>
              </a:rPr>
              <a:t>current</a:t>
            </a:r>
            <a:r>
              <a:rPr sz="1071" spc="-19" dirty="0">
                <a:latin typeface="Arial"/>
                <a:cs typeface="Arial"/>
              </a:rPr>
              <a:t> </a:t>
            </a:r>
            <a:r>
              <a:rPr sz="1071" dirty="0">
                <a:latin typeface="Arial"/>
                <a:cs typeface="Arial"/>
              </a:rPr>
              <a:t>needed</a:t>
            </a:r>
            <a:r>
              <a:rPr sz="1071" spc="-19" dirty="0">
                <a:latin typeface="Arial"/>
                <a:cs typeface="Arial"/>
              </a:rPr>
              <a:t> </a:t>
            </a:r>
            <a:r>
              <a:rPr sz="1071" dirty="0">
                <a:latin typeface="Arial"/>
                <a:cs typeface="Arial"/>
              </a:rPr>
              <a:t>for</a:t>
            </a:r>
            <a:r>
              <a:rPr sz="1071" spc="-19" dirty="0">
                <a:latin typeface="Arial"/>
                <a:cs typeface="Arial"/>
              </a:rPr>
              <a:t> </a:t>
            </a:r>
            <a:r>
              <a:rPr sz="1071" spc="-10" dirty="0">
                <a:latin typeface="Arial"/>
                <a:cs typeface="Arial"/>
              </a:rPr>
              <a:t>ventilation.</a:t>
            </a:r>
            <a:endParaRPr sz="1071" dirty="0">
              <a:latin typeface="Arial"/>
              <a:cs typeface="Arial"/>
            </a:endParaRPr>
          </a:p>
          <a:p>
            <a:pPr marL="454543" indent="-220160" algn="just">
              <a:spcBef>
                <a:spcPts val="560"/>
              </a:spcBef>
              <a:buAutoNum type="alphaLcPeriod"/>
              <a:tabLst>
                <a:tab pos="454543" algn="l"/>
                <a:tab pos="457636" algn="l"/>
              </a:tabLst>
            </a:pPr>
            <a:r>
              <a:rPr sz="1071" dirty="0">
                <a:latin typeface="Arial"/>
                <a:cs typeface="Arial"/>
              </a:rPr>
              <a:t>Damage</a:t>
            </a:r>
            <a:r>
              <a:rPr sz="1071" spc="-2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blower</a:t>
            </a:r>
            <a:r>
              <a:rPr sz="1071" spc="-29" dirty="0">
                <a:latin typeface="Arial"/>
                <a:cs typeface="Arial"/>
              </a:rPr>
              <a:t> </a:t>
            </a:r>
            <a:r>
              <a:rPr sz="1071" dirty="0">
                <a:latin typeface="Arial"/>
                <a:cs typeface="Arial"/>
              </a:rPr>
              <a:t>motor</a:t>
            </a:r>
            <a:r>
              <a:rPr sz="1071" spc="-29"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blower</a:t>
            </a:r>
            <a:r>
              <a:rPr sz="1071" spc="-29" dirty="0">
                <a:latin typeface="Arial"/>
                <a:cs typeface="Arial"/>
              </a:rPr>
              <a:t> </a:t>
            </a:r>
            <a:r>
              <a:rPr sz="1071" dirty="0">
                <a:latin typeface="Arial"/>
                <a:cs typeface="Arial"/>
              </a:rPr>
              <a:t>resistor</a:t>
            </a:r>
            <a:r>
              <a:rPr sz="1071" spc="-29" dirty="0">
                <a:latin typeface="Arial"/>
                <a:cs typeface="Arial"/>
              </a:rPr>
              <a:t> </a:t>
            </a:r>
            <a:r>
              <a:rPr sz="1071" dirty="0">
                <a:latin typeface="Arial"/>
                <a:cs typeface="Arial"/>
              </a:rPr>
              <a:t>–</a:t>
            </a:r>
            <a:r>
              <a:rPr sz="1071" spc="-1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blower</a:t>
            </a:r>
            <a:r>
              <a:rPr sz="1071" spc="-24" dirty="0">
                <a:latin typeface="Arial"/>
                <a:cs typeface="Arial"/>
              </a:rPr>
              <a:t> </a:t>
            </a:r>
            <a:r>
              <a:rPr sz="1071" dirty="0">
                <a:latin typeface="Arial"/>
                <a:cs typeface="Arial"/>
              </a:rPr>
              <a:t>motor</a:t>
            </a:r>
            <a:r>
              <a:rPr sz="1071" spc="-2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what</a:t>
            </a:r>
            <a:r>
              <a:rPr sz="1071" spc="-29" dirty="0">
                <a:latin typeface="Arial"/>
                <a:cs typeface="Arial"/>
              </a:rPr>
              <a:t> </a:t>
            </a:r>
            <a:r>
              <a:rPr sz="1071" dirty="0">
                <a:latin typeface="Arial"/>
                <a:cs typeface="Arial"/>
              </a:rPr>
              <a:t>pushes</a:t>
            </a:r>
            <a:r>
              <a:rPr sz="1071" spc="-24" dirty="0">
                <a:latin typeface="Arial"/>
                <a:cs typeface="Arial"/>
              </a:rPr>
              <a:t> </a:t>
            </a:r>
            <a:r>
              <a:rPr sz="1071" dirty="0">
                <a:latin typeface="Arial"/>
                <a:cs typeface="Arial"/>
              </a:rPr>
              <a:t>the</a:t>
            </a:r>
            <a:r>
              <a:rPr sz="1071" spc="-29" dirty="0">
                <a:latin typeface="Arial"/>
                <a:cs typeface="Arial"/>
              </a:rPr>
              <a:t> </a:t>
            </a:r>
            <a:r>
              <a:rPr sz="1071" spc="-24" dirty="0">
                <a:latin typeface="Arial"/>
                <a:cs typeface="Arial"/>
              </a:rPr>
              <a:t>air</a:t>
            </a:r>
            <a:endParaRPr sz="1071" dirty="0">
              <a:latin typeface="Arial"/>
              <a:cs typeface="Arial"/>
            </a:endParaRPr>
          </a:p>
          <a:p>
            <a:pPr marL="457636" marR="6803" algn="just">
              <a:lnSpc>
                <a:spcPct val="143700"/>
              </a:lnSpc>
              <a:spcBef>
                <a:spcPts val="5"/>
              </a:spcBef>
            </a:pPr>
            <a:r>
              <a:rPr sz="1071" dirty="0">
                <a:latin typeface="Arial"/>
                <a:cs typeface="Arial"/>
              </a:rPr>
              <a:t>through</a:t>
            </a:r>
            <a:r>
              <a:rPr sz="1071" spc="351" dirty="0">
                <a:latin typeface="Arial"/>
                <a:cs typeface="Arial"/>
              </a:rPr>
              <a:t> </a:t>
            </a:r>
            <a:r>
              <a:rPr sz="1071" dirty="0">
                <a:latin typeface="Arial"/>
                <a:cs typeface="Arial"/>
              </a:rPr>
              <a:t>the</a:t>
            </a:r>
            <a:r>
              <a:rPr sz="1071" spc="346" dirty="0">
                <a:latin typeface="Arial"/>
                <a:cs typeface="Arial"/>
              </a:rPr>
              <a:t> </a:t>
            </a:r>
            <a:r>
              <a:rPr sz="1071" dirty="0">
                <a:latin typeface="Arial"/>
                <a:cs typeface="Arial"/>
              </a:rPr>
              <a:t>vents</a:t>
            </a:r>
            <a:r>
              <a:rPr sz="1071" spc="351" dirty="0">
                <a:latin typeface="Arial"/>
                <a:cs typeface="Arial"/>
              </a:rPr>
              <a:t> </a:t>
            </a:r>
            <a:r>
              <a:rPr sz="1071" dirty="0">
                <a:latin typeface="Arial"/>
                <a:cs typeface="Arial"/>
              </a:rPr>
              <a:t>in</a:t>
            </a:r>
            <a:r>
              <a:rPr sz="1071" spc="346" dirty="0">
                <a:latin typeface="Arial"/>
                <a:cs typeface="Arial"/>
              </a:rPr>
              <a:t> </a:t>
            </a:r>
            <a:r>
              <a:rPr sz="1071" dirty="0">
                <a:latin typeface="Arial"/>
                <a:cs typeface="Arial"/>
              </a:rPr>
              <a:t>the</a:t>
            </a:r>
            <a:r>
              <a:rPr sz="1071" spc="355" dirty="0">
                <a:latin typeface="Arial"/>
                <a:cs typeface="Arial"/>
              </a:rPr>
              <a:t> </a:t>
            </a:r>
            <a:r>
              <a:rPr sz="1071" dirty="0">
                <a:latin typeface="Arial"/>
                <a:cs typeface="Arial"/>
              </a:rPr>
              <a:t>car,</a:t>
            </a:r>
            <a:r>
              <a:rPr sz="1071" spc="351" dirty="0">
                <a:latin typeface="Arial"/>
                <a:cs typeface="Arial"/>
              </a:rPr>
              <a:t> </a:t>
            </a:r>
            <a:r>
              <a:rPr sz="1071" dirty="0">
                <a:latin typeface="Arial"/>
                <a:cs typeface="Arial"/>
              </a:rPr>
              <a:t>like</a:t>
            </a:r>
            <a:r>
              <a:rPr sz="1071" spc="346" dirty="0">
                <a:latin typeface="Arial"/>
                <a:cs typeface="Arial"/>
              </a:rPr>
              <a:t> </a:t>
            </a:r>
            <a:r>
              <a:rPr sz="1071" dirty="0">
                <a:latin typeface="Arial"/>
                <a:cs typeface="Arial"/>
              </a:rPr>
              <a:t>a</a:t>
            </a:r>
            <a:r>
              <a:rPr sz="1071" spc="351" dirty="0">
                <a:latin typeface="Arial"/>
                <a:cs typeface="Arial"/>
              </a:rPr>
              <a:t> </a:t>
            </a:r>
            <a:r>
              <a:rPr sz="1071" dirty="0">
                <a:latin typeface="Arial"/>
                <a:cs typeface="Arial"/>
              </a:rPr>
              <a:t>fan</a:t>
            </a:r>
            <a:r>
              <a:rPr sz="1071" spc="346" dirty="0">
                <a:latin typeface="Arial"/>
                <a:cs typeface="Arial"/>
              </a:rPr>
              <a:t> </a:t>
            </a:r>
            <a:r>
              <a:rPr sz="1071" dirty="0">
                <a:latin typeface="Arial"/>
                <a:cs typeface="Arial"/>
              </a:rPr>
              <a:t>in</a:t>
            </a:r>
            <a:r>
              <a:rPr sz="1071" spc="346" dirty="0">
                <a:latin typeface="Arial"/>
                <a:cs typeface="Arial"/>
              </a:rPr>
              <a:t> </a:t>
            </a:r>
            <a:r>
              <a:rPr sz="1071" dirty="0">
                <a:latin typeface="Arial"/>
                <a:cs typeface="Arial"/>
              </a:rPr>
              <a:t>your</a:t>
            </a:r>
            <a:r>
              <a:rPr sz="1071" spc="351" dirty="0">
                <a:latin typeface="Arial"/>
                <a:cs typeface="Arial"/>
              </a:rPr>
              <a:t> </a:t>
            </a:r>
            <a:r>
              <a:rPr sz="1071" dirty="0">
                <a:latin typeface="Arial"/>
                <a:cs typeface="Arial"/>
              </a:rPr>
              <a:t>home.</a:t>
            </a:r>
            <a:r>
              <a:rPr sz="1071" spc="351" dirty="0">
                <a:latin typeface="Arial"/>
                <a:cs typeface="Arial"/>
              </a:rPr>
              <a:t> </a:t>
            </a:r>
            <a:r>
              <a:rPr sz="1071" dirty="0">
                <a:latin typeface="Arial"/>
                <a:cs typeface="Arial"/>
              </a:rPr>
              <a:t>Blower</a:t>
            </a:r>
            <a:r>
              <a:rPr sz="1071" spc="351" dirty="0">
                <a:latin typeface="Arial"/>
                <a:cs typeface="Arial"/>
              </a:rPr>
              <a:t> </a:t>
            </a:r>
            <a:r>
              <a:rPr sz="1071" dirty="0">
                <a:latin typeface="Arial"/>
                <a:cs typeface="Arial"/>
              </a:rPr>
              <a:t>motors</a:t>
            </a:r>
            <a:r>
              <a:rPr sz="1071" spc="355" dirty="0">
                <a:latin typeface="Arial"/>
                <a:cs typeface="Arial"/>
              </a:rPr>
              <a:t> </a:t>
            </a:r>
            <a:r>
              <a:rPr sz="1071" dirty="0">
                <a:latin typeface="Arial"/>
                <a:cs typeface="Arial"/>
              </a:rPr>
              <a:t>that</a:t>
            </a:r>
            <a:r>
              <a:rPr sz="1071" spc="346" dirty="0">
                <a:latin typeface="Arial"/>
                <a:cs typeface="Arial"/>
              </a:rPr>
              <a:t> </a:t>
            </a:r>
            <a:r>
              <a:rPr sz="1071" spc="-19" dirty="0">
                <a:latin typeface="Arial"/>
                <a:cs typeface="Arial"/>
              </a:rPr>
              <a:t>have </a:t>
            </a:r>
            <a:r>
              <a:rPr sz="1071" spc="-10" dirty="0">
                <a:latin typeface="Arial"/>
                <a:cs typeface="Arial"/>
              </a:rPr>
              <a:t>malfunctioned</a:t>
            </a:r>
            <a:r>
              <a:rPr sz="1071" spc="-49" dirty="0">
                <a:latin typeface="Arial"/>
                <a:cs typeface="Arial"/>
              </a:rPr>
              <a:t> </a:t>
            </a:r>
            <a:r>
              <a:rPr sz="1071" dirty="0">
                <a:latin typeface="Arial"/>
                <a:cs typeface="Arial"/>
              </a:rPr>
              <a:t>due</a:t>
            </a:r>
            <a:r>
              <a:rPr sz="1071" spc="-49"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wear</a:t>
            </a:r>
            <a:r>
              <a:rPr sz="1071" spc="-49" dirty="0">
                <a:latin typeface="Arial"/>
                <a:cs typeface="Arial"/>
              </a:rPr>
              <a:t> </a:t>
            </a:r>
            <a:r>
              <a:rPr sz="1071" dirty="0">
                <a:latin typeface="Arial"/>
                <a:cs typeface="Arial"/>
              </a:rPr>
              <a:t>or</a:t>
            </a:r>
            <a:r>
              <a:rPr sz="1071" spc="-49" dirty="0">
                <a:latin typeface="Arial"/>
                <a:cs typeface="Arial"/>
              </a:rPr>
              <a:t> </a:t>
            </a:r>
            <a:r>
              <a:rPr sz="1071" dirty="0">
                <a:latin typeface="Arial"/>
                <a:cs typeface="Arial"/>
              </a:rPr>
              <a:t>age</a:t>
            </a:r>
            <a:r>
              <a:rPr sz="1071" spc="-44" dirty="0">
                <a:latin typeface="Arial"/>
                <a:cs typeface="Arial"/>
              </a:rPr>
              <a:t> </a:t>
            </a:r>
            <a:r>
              <a:rPr sz="1071" spc="-10" dirty="0">
                <a:latin typeface="Arial"/>
                <a:cs typeface="Arial"/>
              </a:rPr>
              <a:t>will</a:t>
            </a:r>
            <a:r>
              <a:rPr sz="1071" spc="-49" dirty="0">
                <a:latin typeface="Arial"/>
                <a:cs typeface="Arial"/>
              </a:rPr>
              <a:t> </a:t>
            </a:r>
            <a:r>
              <a:rPr sz="1071" dirty="0">
                <a:latin typeface="Arial"/>
                <a:cs typeface="Arial"/>
              </a:rPr>
              <a:t>prevent</a:t>
            </a:r>
            <a:r>
              <a:rPr sz="1071" spc="-49" dirty="0">
                <a:latin typeface="Arial"/>
                <a:cs typeface="Arial"/>
              </a:rPr>
              <a:t> </a:t>
            </a:r>
            <a:r>
              <a:rPr sz="1071" dirty="0">
                <a:latin typeface="Arial"/>
                <a:cs typeface="Arial"/>
              </a:rPr>
              <a:t>air</a:t>
            </a:r>
            <a:r>
              <a:rPr sz="1071" spc="-49" dirty="0">
                <a:latin typeface="Arial"/>
                <a:cs typeface="Arial"/>
              </a:rPr>
              <a:t> </a:t>
            </a:r>
            <a:r>
              <a:rPr sz="1071" dirty="0">
                <a:latin typeface="Arial"/>
                <a:cs typeface="Arial"/>
              </a:rPr>
              <a:t>from</a:t>
            </a:r>
            <a:r>
              <a:rPr sz="1071" spc="-54" dirty="0">
                <a:latin typeface="Arial"/>
                <a:cs typeface="Arial"/>
              </a:rPr>
              <a:t> </a:t>
            </a:r>
            <a:r>
              <a:rPr sz="1071" spc="-10" dirty="0">
                <a:latin typeface="Arial"/>
                <a:cs typeface="Arial"/>
              </a:rPr>
              <a:t>coming</a:t>
            </a:r>
            <a:r>
              <a:rPr sz="1071" spc="-49" dirty="0">
                <a:latin typeface="Arial"/>
                <a:cs typeface="Arial"/>
              </a:rPr>
              <a:t> </a:t>
            </a:r>
            <a:r>
              <a:rPr sz="1071" dirty="0">
                <a:latin typeface="Arial"/>
                <a:cs typeface="Arial"/>
              </a:rPr>
              <a:t>through</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vents.</a:t>
            </a:r>
            <a:r>
              <a:rPr sz="1071" spc="-54" dirty="0">
                <a:latin typeface="Arial"/>
                <a:cs typeface="Arial"/>
              </a:rPr>
              <a:t> </a:t>
            </a:r>
            <a:r>
              <a:rPr sz="1071" spc="-10" dirty="0">
                <a:latin typeface="Arial"/>
                <a:cs typeface="Arial"/>
              </a:rPr>
              <a:t>Similarly, </a:t>
            </a:r>
            <a:r>
              <a:rPr sz="1071" dirty="0">
                <a:latin typeface="Arial"/>
                <a:cs typeface="Arial"/>
              </a:rPr>
              <a:t>the</a:t>
            </a:r>
            <a:r>
              <a:rPr sz="1071" spc="93" dirty="0">
                <a:latin typeface="Arial"/>
                <a:cs typeface="Arial"/>
              </a:rPr>
              <a:t> </a:t>
            </a:r>
            <a:r>
              <a:rPr sz="1071" dirty="0">
                <a:latin typeface="Arial"/>
                <a:cs typeface="Arial"/>
              </a:rPr>
              <a:t>blower</a:t>
            </a:r>
            <a:r>
              <a:rPr sz="1071" spc="102" dirty="0">
                <a:latin typeface="Arial"/>
                <a:cs typeface="Arial"/>
              </a:rPr>
              <a:t> </a:t>
            </a:r>
            <a:r>
              <a:rPr sz="1071" dirty="0">
                <a:latin typeface="Arial"/>
                <a:cs typeface="Arial"/>
              </a:rPr>
              <a:t>resistor</a:t>
            </a:r>
            <a:r>
              <a:rPr sz="1071" spc="93" dirty="0">
                <a:latin typeface="Arial"/>
                <a:cs typeface="Arial"/>
              </a:rPr>
              <a:t> </a:t>
            </a:r>
            <a:r>
              <a:rPr sz="1071" dirty="0">
                <a:latin typeface="Arial"/>
                <a:cs typeface="Arial"/>
              </a:rPr>
              <a:t>works</a:t>
            </a:r>
            <a:r>
              <a:rPr sz="1071" spc="102" dirty="0">
                <a:latin typeface="Arial"/>
                <a:cs typeface="Arial"/>
              </a:rPr>
              <a:t> </a:t>
            </a:r>
            <a:r>
              <a:rPr sz="1071" dirty="0">
                <a:latin typeface="Arial"/>
                <a:cs typeface="Arial"/>
              </a:rPr>
              <a:t>with</a:t>
            </a:r>
            <a:r>
              <a:rPr sz="1071" spc="97" dirty="0">
                <a:latin typeface="Arial"/>
                <a:cs typeface="Arial"/>
              </a:rPr>
              <a:t> </a:t>
            </a:r>
            <a:r>
              <a:rPr sz="1071" dirty="0">
                <a:latin typeface="Arial"/>
                <a:cs typeface="Arial"/>
              </a:rPr>
              <a:t>the</a:t>
            </a:r>
            <a:r>
              <a:rPr sz="1071" spc="97" dirty="0">
                <a:latin typeface="Arial"/>
                <a:cs typeface="Arial"/>
              </a:rPr>
              <a:t> </a:t>
            </a:r>
            <a:r>
              <a:rPr sz="1071" dirty="0">
                <a:latin typeface="Arial"/>
                <a:cs typeface="Arial"/>
              </a:rPr>
              <a:t>blower</a:t>
            </a:r>
            <a:r>
              <a:rPr sz="1071" spc="102" dirty="0">
                <a:latin typeface="Arial"/>
                <a:cs typeface="Arial"/>
              </a:rPr>
              <a:t> </a:t>
            </a:r>
            <a:r>
              <a:rPr sz="1071" dirty="0">
                <a:latin typeface="Arial"/>
                <a:cs typeface="Arial"/>
              </a:rPr>
              <a:t>motor</a:t>
            </a:r>
            <a:r>
              <a:rPr sz="1071" spc="102" dirty="0">
                <a:latin typeface="Arial"/>
                <a:cs typeface="Arial"/>
              </a:rPr>
              <a:t> </a:t>
            </a:r>
            <a:r>
              <a:rPr sz="1071" dirty="0">
                <a:latin typeface="Arial"/>
                <a:cs typeface="Arial"/>
              </a:rPr>
              <a:t>to</a:t>
            </a:r>
            <a:r>
              <a:rPr sz="1071" spc="97" dirty="0">
                <a:latin typeface="Arial"/>
                <a:cs typeface="Arial"/>
              </a:rPr>
              <a:t> </a:t>
            </a:r>
            <a:r>
              <a:rPr sz="1071" dirty="0">
                <a:latin typeface="Arial"/>
                <a:cs typeface="Arial"/>
              </a:rPr>
              <a:t>control</a:t>
            </a:r>
            <a:r>
              <a:rPr sz="1071" spc="97"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level</a:t>
            </a:r>
            <a:r>
              <a:rPr sz="1071" spc="102" dirty="0">
                <a:latin typeface="Arial"/>
                <a:cs typeface="Arial"/>
              </a:rPr>
              <a:t> </a:t>
            </a:r>
            <a:r>
              <a:rPr sz="1071" dirty="0">
                <a:latin typeface="Arial"/>
                <a:cs typeface="Arial"/>
              </a:rPr>
              <a:t>of</a:t>
            </a:r>
            <a:r>
              <a:rPr sz="1071" spc="88" dirty="0">
                <a:latin typeface="Arial"/>
                <a:cs typeface="Arial"/>
              </a:rPr>
              <a:t> </a:t>
            </a:r>
            <a:r>
              <a:rPr sz="1071" dirty="0">
                <a:latin typeface="Arial"/>
                <a:cs typeface="Arial"/>
              </a:rPr>
              <a:t>how</a:t>
            </a:r>
            <a:r>
              <a:rPr sz="1071" spc="93" dirty="0">
                <a:latin typeface="Arial"/>
                <a:cs typeface="Arial"/>
              </a:rPr>
              <a:t> </a:t>
            </a:r>
            <a:r>
              <a:rPr sz="1071" dirty="0">
                <a:latin typeface="Arial"/>
                <a:cs typeface="Arial"/>
              </a:rPr>
              <a:t>much</a:t>
            </a:r>
            <a:r>
              <a:rPr sz="1071" spc="102" dirty="0">
                <a:latin typeface="Arial"/>
                <a:cs typeface="Arial"/>
              </a:rPr>
              <a:t> </a:t>
            </a:r>
            <a:r>
              <a:rPr sz="1071" dirty="0">
                <a:latin typeface="Arial"/>
                <a:cs typeface="Arial"/>
              </a:rPr>
              <a:t>air</a:t>
            </a:r>
            <a:r>
              <a:rPr sz="1071" spc="102" dirty="0">
                <a:latin typeface="Arial"/>
                <a:cs typeface="Arial"/>
              </a:rPr>
              <a:t> </a:t>
            </a:r>
            <a:r>
              <a:rPr sz="1071" spc="-24" dirty="0">
                <a:latin typeface="Arial"/>
                <a:cs typeface="Arial"/>
              </a:rPr>
              <a:t>is </a:t>
            </a:r>
            <a:r>
              <a:rPr sz="1071" dirty="0">
                <a:latin typeface="Arial"/>
                <a:cs typeface="Arial"/>
              </a:rPr>
              <a:t>produced</a:t>
            </a:r>
            <a:r>
              <a:rPr sz="1071" spc="-1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flow</a:t>
            </a:r>
            <a:r>
              <a:rPr sz="1071" spc="-24" dirty="0">
                <a:latin typeface="Arial"/>
                <a:cs typeface="Arial"/>
              </a:rPr>
              <a:t> </a:t>
            </a:r>
            <a:r>
              <a:rPr sz="1071" dirty="0">
                <a:latin typeface="Arial"/>
                <a:cs typeface="Arial"/>
              </a:rPr>
              <a:t>through</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vents</a:t>
            </a:r>
            <a:r>
              <a:rPr sz="1071" spc="-19" dirty="0">
                <a:latin typeface="Arial"/>
                <a:cs typeface="Arial"/>
              </a:rPr>
              <a:t> </a:t>
            </a:r>
            <a:r>
              <a:rPr sz="1071" dirty="0">
                <a:latin typeface="Arial"/>
                <a:cs typeface="Arial"/>
              </a:rPr>
              <a:t>(low,</a:t>
            </a:r>
            <a:r>
              <a:rPr sz="1071" spc="-19" dirty="0">
                <a:latin typeface="Arial"/>
                <a:cs typeface="Arial"/>
              </a:rPr>
              <a:t> </a:t>
            </a:r>
            <a:r>
              <a:rPr sz="1071" dirty="0">
                <a:latin typeface="Arial"/>
                <a:cs typeface="Arial"/>
              </a:rPr>
              <a:t>medium,</a:t>
            </a:r>
            <a:r>
              <a:rPr sz="1071" spc="-15" dirty="0">
                <a:latin typeface="Arial"/>
                <a:cs typeface="Arial"/>
              </a:rPr>
              <a:t> </a:t>
            </a:r>
            <a:r>
              <a:rPr sz="1071" dirty="0">
                <a:latin typeface="Arial"/>
                <a:cs typeface="Arial"/>
              </a:rPr>
              <a:t>high)</a:t>
            </a:r>
            <a:r>
              <a:rPr sz="1071" spc="-19" dirty="0">
                <a:latin typeface="Arial"/>
                <a:cs typeface="Arial"/>
              </a:rPr>
              <a:t> </a:t>
            </a:r>
            <a:r>
              <a:rPr sz="1071" dirty="0">
                <a:latin typeface="Arial"/>
                <a:cs typeface="Arial"/>
              </a:rPr>
              <a:t>based</a:t>
            </a:r>
            <a:r>
              <a:rPr sz="1071" spc="-19"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your</a:t>
            </a:r>
            <a:r>
              <a:rPr sz="1071" spc="-15" dirty="0">
                <a:latin typeface="Arial"/>
                <a:cs typeface="Arial"/>
              </a:rPr>
              <a:t> </a:t>
            </a:r>
            <a:r>
              <a:rPr sz="1071" spc="-10" dirty="0">
                <a:latin typeface="Arial"/>
                <a:cs typeface="Arial"/>
              </a:rPr>
              <a:t>preference.</a:t>
            </a:r>
            <a:endParaRPr sz="1071" dirty="0">
              <a:latin typeface="Arial"/>
              <a:cs typeface="Arial"/>
            </a:endParaRPr>
          </a:p>
          <a:p>
            <a:pPr marL="12369" algn="just">
              <a:spcBef>
                <a:spcPts val="1154"/>
              </a:spcBef>
            </a:pPr>
            <a:r>
              <a:rPr sz="1071" b="1" dirty="0">
                <a:latin typeface="Arial"/>
                <a:cs typeface="Arial"/>
              </a:rPr>
              <a:t>6.8</a:t>
            </a:r>
            <a:r>
              <a:rPr sz="1071" b="1" spc="351" dirty="0">
                <a:latin typeface="Arial"/>
                <a:cs typeface="Arial"/>
              </a:rPr>
              <a:t>   </a:t>
            </a:r>
            <a:r>
              <a:rPr sz="1071" b="1" dirty="0">
                <a:latin typeface="Arial"/>
                <a:cs typeface="Arial"/>
              </a:rPr>
              <a:t>Problem:</a:t>
            </a:r>
            <a:r>
              <a:rPr sz="1071" b="1" spc="-10" dirty="0">
                <a:latin typeface="Arial"/>
                <a:cs typeface="Arial"/>
              </a:rPr>
              <a:t> </a:t>
            </a:r>
            <a:r>
              <a:rPr sz="1071" b="1" dirty="0">
                <a:latin typeface="Arial"/>
                <a:cs typeface="Arial"/>
              </a:rPr>
              <a:t>Smell</a:t>
            </a:r>
            <a:r>
              <a:rPr sz="1071" b="1" spc="-5" dirty="0">
                <a:latin typeface="Arial"/>
                <a:cs typeface="Arial"/>
              </a:rPr>
              <a:t> </a:t>
            </a:r>
            <a:r>
              <a:rPr sz="1071" b="1" dirty="0">
                <a:latin typeface="Arial"/>
                <a:cs typeface="Arial"/>
              </a:rPr>
              <a:t>and</a:t>
            </a:r>
            <a:r>
              <a:rPr sz="1071" b="1" spc="-10" dirty="0">
                <a:latin typeface="Arial"/>
                <a:cs typeface="Arial"/>
              </a:rPr>
              <a:t> </a:t>
            </a:r>
            <a:r>
              <a:rPr sz="1071" b="1" spc="-19" dirty="0">
                <a:latin typeface="Arial"/>
                <a:cs typeface="Arial"/>
              </a:rPr>
              <a:t>Odors</a:t>
            </a:r>
            <a:endParaRPr sz="1071" dirty="0">
              <a:latin typeface="Arial"/>
              <a:cs typeface="Arial"/>
            </a:endParaRPr>
          </a:p>
          <a:p>
            <a:pPr marL="12369" marR="4947" algn="just">
              <a:lnSpc>
                <a:spcPct val="143700"/>
              </a:lnSpc>
              <a:spcBef>
                <a:spcPts val="584"/>
              </a:spcBef>
            </a:pPr>
            <a:r>
              <a:rPr sz="1071" dirty="0">
                <a:latin typeface="Arial"/>
                <a:cs typeface="Arial"/>
              </a:rPr>
              <a:t>You</a:t>
            </a:r>
            <a:r>
              <a:rPr sz="1071" spc="102" dirty="0">
                <a:latin typeface="Arial"/>
                <a:cs typeface="Arial"/>
              </a:rPr>
              <a:t> </a:t>
            </a:r>
            <a:r>
              <a:rPr sz="1071" dirty="0">
                <a:latin typeface="Arial"/>
                <a:cs typeface="Arial"/>
              </a:rPr>
              <a:t>may</a:t>
            </a:r>
            <a:r>
              <a:rPr sz="1071" spc="107" dirty="0">
                <a:latin typeface="Arial"/>
                <a:cs typeface="Arial"/>
              </a:rPr>
              <a:t> </a:t>
            </a:r>
            <a:r>
              <a:rPr sz="1071" dirty="0">
                <a:latin typeface="Arial"/>
                <a:cs typeface="Arial"/>
              </a:rPr>
              <a:t>smell</a:t>
            </a:r>
            <a:r>
              <a:rPr sz="1071" spc="107" dirty="0">
                <a:latin typeface="Arial"/>
                <a:cs typeface="Arial"/>
              </a:rPr>
              <a:t> </a:t>
            </a:r>
            <a:r>
              <a:rPr sz="1071" dirty="0">
                <a:latin typeface="Arial"/>
                <a:cs typeface="Arial"/>
              </a:rPr>
              <a:t>strong</a:t>
            </a:r>
            <a:r>
              <a:rPr sz="1071" spc="102" dirty="0">
                <a:latin typeface="Arial"/>
                <a:cs typeface="Arial"/>
              </a:rPr>
              <a:t> </a:t>
            </a:r>
            <a:r>
              <a:rPr sz="1071" dirty="0">
                <a:latin typeface="Arial"/>
                <a:cs typeface="Arial"/>
              </a:rPr>
              <a:t>odours</a:t>
            </a:r>
            <a:r>
              <a:rPr sz="1071" spc="111" dirty="0">
                <a:latin typeface="Arial"/>
                <a:cs typeface="Arial"/>
              </a:rPr>
              <a:t> </a:t>
            </a:r>
            <a:r>
              <a:rPr sz="1071" dirty="0">
                <a:latin typeface="Arial"/>
                <a:cs typeface="Arial"/>
              </a:rPr>
              <a:t>emanating</a:t>
            </a:r>
            <a:r>
              <a:rPr sz="1071" spc="102" dirty="0">
                <a:latin typeface="Arial"/>
                <a:cs typeface="Arial"/>
              </a:rPr>
              <a:t> </a:t>
            </a:r>
            <a:r>
              <a:rPr sz="1071" dirty="0">
                <a:latin typeface="Arial"/>
                <a:cs typeface="Arial"/>
              </a:rPr>
              <a:t>from</a:t>
            </a:r>
            <a:r>
              <a:rPr sz="1071" spc="107" dirty="0">
                <a:latin typeface="Arial"/>
                <a:cs typeface="Arial"/>
              </a:rPr>
              <a:t> </a:t>
            </a:r>
            <a:r>
              <a:rPr sz="1071" dirty="0">
                <a:latin typeface="Arial"/>
                <a:cs typeface="Arial"/>
              </a:rPr>
              <a:t>your</a:t>
            </a:r>
            <a:r>
              <a:rPr sz="1071" spc="107" dirty="0">
                <a:latin typeface="Arial"/>
                <a:cs typeface="Arial"/>
              </a:rPr>
              <a:t> </a:t>
            </a:r>
            <a:r>
              <a:rPr sz="1071" dirty="0">
                <a:latin typeface="Arial"/>
                <a:cs typeface="Arial"/>
              </a:rPr>
              <a:t>vehicle</a:t>
            </a:r>
            <a:r>
              <a:rPr sz="1071" spc="97" dirty="0">
                <a:latin typeface="Arial"/>
                <a:cs typeface="Arial"/>
              </a:rPr>
              <a:t> </a:t>
            </a:r>
            <a:r>
              <a:rPr sz="1071" dirty="0">
                <a:latin typeface="Arial"/>
                <a:cs typeface="Arial"/>
              </a:rPr>
              <a:t>vents,</a:t>
            </a:r>
            <a:r>
              <a:rPr sz="1071" spc="107" dirty="0">
                <a:latin typeface="Arial"/>
                <a:cs typeface="Arial"/>
              </a:rPr>
              <a:t> </a:t>
            </a:r>
            <a:r>
              <a:rPr sz="1071" dirty="0">
                <a:latin typeface="Arial"/>
                <a:cs typeface="Arial"/>
              </a:rPr>
              <a:t>dashboard,</a:t>
            </a:r>
            <a:r>
              <a:rPr sz="1071" spc="111" dirty="0">
                <a:latin typeface="Arial"/>
                <a:cs typeface="Arial"/>
              </a:rPr>
              <a:t> </a:t>
            </a:r>
            <a:r>
              <a:rPr sz="1071" dirty="0">
                <a:latin typeface="Arial"/>
                <a:cs typeface="Arial"/>
              </a:rPr>
              <a:t>or</a:t>
            </a:r>
            <a:r>
              <a:rPr sz="1071" spc="107" dirty="0">
                <a:latin typeface="Arial"/>
                <a:cs typeface="Arial"/>
              </a:rPr>
              <a:t> </a:t>
            </a:r>
            <a:r>
              <a:rPr sz="1071" dirty="0">
                <a:latin typeface="Arial"/>
                <a:cs typeface="Arial"/>
              </a:rPr>
              <a:t>floor</a:t>
            </a:r>
            <a:r>
              <a:rPr sz="1071" spc="102" dirty="0">
                <a:latin typeface="Arial"/>
                <a:cs typeface="Arial"/>
              </a:rPr>
              <a:t> </a:t>
            </a:r>
            <a:r>
              <a:rPr sz="1071" spc="-10" dirty="0">
                <a:latin typeface="Arial"/>
                <a:cs typeface="Arial"/>
              </a:rPr>
              <a:t>carpets </a:t>
            </a:r>
            <a:r>
              <a:rPr sz="1071" dirty="0">
                <a:latin typeface="Arial"/>
                <a:cs typeface="Arial"/>
              </a:rPr>
              <a:t>particularly</a:t>
            </a:r>
            <a:r>
              <a:rPr sz="1071" spc="44" dirty="0">
                <a:latin typeface="Arial"/>
                <a:cs typeface="Arial"/>
              </a:rPr>
              <a:t> </a:t>
            </a:r>
            <a:r>
              <a:rPr sz="1071" dirty="0">
                <a:latin typeface="Arial"/>
                <a:cs typeface="Arial"/>
              </a:rPr>
              <a:t>when</a:t>
            </a:r>
            <a:r>
              <a:rPr sz="1071" spc="49"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A/C</a:t>
            </a:r>
            <a:r>
              <a:rPr sz="1071" spc="44" dirty="0">
                <a:latin typeface="Arial"/>
                <a:cs typeface="Arial"/>
              </a:rPr>
              <a:t> </a:t>
            </a:r>
            <a:r>
              <a:rPr sz="1071" dirty="0">
                <a:latin typeface="Arial"/>
                <a:cs typeface="Arial"/>
              </a:rPr>
              <a:t>is</a:t>
            </a:r>
            <a:r>
              <a:rPr sz="1071" spc="54" dirty="0">
                <a:latin typeface="Arial"/>
                <a:cs typeface="Arial"/>
              </a:rPr>
              <a:t> </a:t>
            </a:r>
            <a:r>
              <a:rPr sz="1071" dirty="0">
                <a:latin typeface="Arial"/>
                <a:cs typeface="Arial"/>
              </a:rPr>
              <a:t>on.</a:t>
            </a:r>
            <a:r>
              <a:rPr sz="1071" spc="49" dirty="0">
                <a:latin typeface="Arial"/>
                <a:cs typeface="Arial"/>
              </a:rPr>
              <a:t> </a:t>
            </a:r>
            <a:r>
              <a:rPr sz="1071" dirty="0">
                <a:latin typeface="Arial"/>
                <a:cs typeface="Arial"/>
              </a:rPr>
              <a:t>It’s</a:t>
            </a:r>
            <a:r>
              <a:rPr sz="1071" spc="44" dirty="0">
                <a:latin typeface="Arial"/>
                <a:cs typeface="Arial"/>
              </a:rPr>
              <a:t> </a:t>
            </a:r>
            <a:r>
              <a:rPr sz="1071" dirty="0">
                <a:latin typeface="Arial"/>
                <a:cs typeface="Arial"/>
              </a:rPr>
              <a:t>mainly</a:t>
            </a:r>
            <a:r>
              <a:rPr sz="1071" spc="54" dirty="0">
                <a:latin typeface="Arial"/>
                <a:cs typeface="Arial"/>
              </a:rPr>
              <a:t> </a:t>
            </a:r>
            <a:r>
              <a:rPr sz="1071" dirty="0">
                <a:latin typeface="Arial"/>
                <a:cs typeface="Arial"/>
              </a:rPr>
              <a:t>because</a:t>
            </a:r>
            <a:r>
              <a:rPr sz="1071" spc="49"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growth</a:t>
            </a:r>
            <a:r>
              <a:rPr sz="1071" spc="49"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bacteria,</a:t>
            </a:r>
            <a:r>
              <a:rPr sz="1071" spc="49" dirty="0">
                <a:latin typeface="Arial"/>
                <a:cs typeface="Arial"/>
              </a:rPr>
              <a:t> </a:t>
            </a:r>
            <a:r>
              <a:rPr sz="1071" dirty="0">
                <a:latin typeface="Arial"/>
                <a:cs typeface="Arial"/>
              </a:rPr>
              <a:t>mould,</a:t>
            </a:r>
            <a:r>
              <a:rPr sz="1071" spc="44" dirty="0">
                <a:latin typeface="Arial"/>
                <a:cs typeface="Arial"/>
              </a:rPr>
              <a:t> </a:t>
            </a:r>
            <a:r>
              <a:rPr sz="1071" dirty="0">
                <a:latin typeface="Arial"/>
                <a:cs typeface="Arial"/>
              </a:rPr>
              <a:t>fungi</a:t>
            </a:r>
            <a:r>
              <a:rPr sz="1071" spc="49" dirty="0">
                <a:latin typeface="Arial"/>
                <a:cs typeface="Arial"/>
              </a:rPr>
              <a:t> </a:t>
            </a:r>
            <a:r>
              <a:rPr sz="1071" spc="-24" dirty="0">
                <a:latin typeface="Arial"/>
                <a:cs typeface="Arial"/>
              </a:rPr>
              <a:t>and </a:t>
            </a:r>
            <a:r>
              <a:rPr sz="1071" dirty="0">
                <a:latin typeface="Arial"/>
                <a:cs typeface="Arial"/>
              </a:rPr>
              <a:t>other</a:t>
            </a:r>
            <a:r>
              <a:rPr sz="1071" spc="24" dirty="0">
                <a:latin typeface="Arial"/>
                <a:cs typeface="Arial"/>
              </a:rPr>
              <a:t> </a:t>
            </a:r>
            <a:r>
              <a:rPr sz="1071" spc="-10" dirty="0">
                <a:latin typeface="Arial"/>
                <a:cs typeface="Arial"/>
              </a:rPr>
              <a:t>micro-</a:t>
            </a:r>
            <a:r>
              <a:rPr sz="1071" dirty="0">
                <a:latin typeface="Arial"/>
                <a:cs typeface="Arial"/>
              </a:rPr>
              <a:t>organisms</a:t>
            </a:r>
            <a:r>
              <a:rPr sz="1071" spc="29" dirty="0">
                <a:latin typeface="Arial"/>
                <a:cs typeface="Arial"/>
              </a:rPr>
              <a:t> </a:t>
            </a:r>
            <a:r>
              <a:rPr sz="1071" dirty="0">
                <a:latin typeface="Arial"/>
                <a:cs typeface="Arial"/>
              </a:rPr>
              <a:t>build</a:t>
            </a:r>
            <a:r>
              <a:rPr sz="1071" spc="24" dirty="0">
                <a:latin typeface="Arial"/>
                <a:cs typeface="Arial"/>
              </a:rPr>
              <a:t> </a:t>
            </a:r>
            <a:r>
              <a:rPr sz="1071" dirty="0">
                <a:latin typeface="Arial"/>
                <a:cs typeface="Arial"/>
              </a:rPr>
              <a:t>up</a:t>
            </a:r>
            <a:r>
              <a:rPr sz="1071" spc="24" dirty="0">
                <a:latin typeface="Arial"/>
                <a:cs typeface="Arial"/>
              </a:rPr>
              <a:t> </a:t>
            </a:r>
            <a:r>
              <a:rPr sz="1071" dirty="0">
                <a:latin typeface="Arial"/>
                <a:cs typeface="Arial"/>
              </a:rPr>
              <a:t>on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evaporator</a:t>
            </a:r>
            <a:r>
              <a:rPr sz="1071" spc="24" dirty="0">
                <a:latin typeface="Arial"/>
                <a:cs typeface="Arial"/>
              </a:rPr>
              <a:t> </a:t>
            </a:r>
            <a:r>
              <a:rPr sz="1071" dirty="0">
                <a:latin typeface="Arial"/>
                <a:cs typeface="Arial"/>
              </a:rPr>
              <a:t>coil,</a:t>
            </a:r>
            <a:r>
              <a:rPr sz="1071" spc="24" dirty="0">
                <a:latin typeface="Arial"/>
                <a:cs typeface="Arial"/>
              </a:rPr>
              <a:t> </a:t>
            </a:r>
            <a:r>
              <a:rPr sz="1071" dirty="0">
                <a:latin typeface="Arial"/>
                <a:cs typeface="Arial"/>
              </a:rPr>
              <a:t>filters,</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A/C</a:t>
            </a:r>
            <a:r>
              <a:rPr sz="1071" spc="24" dirty="0">
                <a:latin typeface="Arial"/>
                <a:cs typeface="Arial"/>
              </a:rPr>
              <a:t> </a:t>
            </a:r>
            <a:r>
              <a:rPr sz="1071" dirty="0">
                <a:latin typeface="Arial"/>
                <a:cs typeface="Arial"/>
              </a:rPr>
              <a:t>heater</a:t>
            </a:r>
            <a:r>
              <a:rPr sz="1071" spc="24" dirty="0">
                <a:latin typeface="Arial"/>
                <a:cs typeface="Arial"/>
              </a:rPr>
              <a:t> </a:t>
            </a:r>
            <a:r>
              <a:rPr sz="1071" dirty="0">
                <a:latin typeface="Arial"/>
                <a:cs typeface="Arial"/>
              </a:rPr>
              <a:t>box</a:t>
            </a:r>
            <a:r>
              <a:rPr sz="1071" spc="29" dirty="0">
                <a:latin typeface="Arial"/>
                <a:cs typeface="Arial"/>
              </a:rPr>
              <a:t> </a:t>
            </a:r>
            <a:r>
              <a:rPr sz="1071" spc="-10" dirty="0">
                <a:latin typeface="Arial"/>
                <a:cs typeface="Arial"/>
              </a:rPr>
              <a:t>located </a:t>
            </a:r>
            <a:r>
              <a:rPr sz="1071" dirty="0">
                <a:latin typeface="Arial"/>
                <a:cs typeface="Arial"/>
              </a:rPr>
              <a:t>under</a:t>
            </a:r>
            <a:r>
              <a:rPr sz="1071" spc="-29" dirty="0">
                <a:latin typeface="Arial"/>
                <a:cs typeface="Arial"/>
              </a:rPr>
              <a:t> </a:t>
            </a:r>
            <a:r>
              <a:rPr sz="1071" dirty="0">
                <a:latin typeface="Arial"/>
                <a:cs typeface="Arial"/>
              </a:rPr>
              <a:t>your</a:t>
            </a:r>
            <a:r>
              <a:rPr sz="1071" spc="-29" dirty="0">
                <a:latin typeface="Arial"/>
                <a:cs typeface="Arial"/>
              </a:rPr>
              <a:t> </a:t>
            </a:r>
            <a:r>
              <a:rPr sz="1071" spc="-10" dirty="0">
                <a:latin typeface="Arial"/>
                <a:cs typeface="Arial"/>
              </a:rPr>
              <a:t>dashboard.</a:t>
            </a:r>
            <a:endParaRPr sz="1071" dirty="0">
              <a:latin typeface="Arial"/>
              <a:cs typeface="Arial"/>
            </a:endParaRPr>
          </a:p>
          <a:p>
            <a:pPr marL="12369" marR="4947" algn="just">
              <a:lnSpc>
                <a:spcPct val="143700"/>
              </a:lnSpc>
              <a:spcBef>
                <a:spcPts val="589"/>
              </a:spcBef>
            </a:pPr>
            <a:r>
              <a:rPr sz="1071" dirty="0">
                <a:latin typeface="Arial"/>
                <a:cs typeface="Arial"/>
              </a:rPr>
              <a:t>Air</a:t>
            </a:r>
            <a:r>
              <a:rPr sz="1071" spc="49" dirty="0">
                <a:latin typeface="Arial"/>
                <a:cs typeface="Arial"/>
              </a:rPr>
              <a:t> </a:t>
            </a:r>
            <a:r>
              <a:rPr sz="1071" dirty="0">
                <a:latin typeface="Arial"/>
                <a:cs typeface="Arial"/>
              </a:rPr>
              <a:t>filters</a:t>
            </a:r>
            <a:r>
              <a:rPr sz="1071" spc="54"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evaporator</a:t>
            </a:r>
            <a:r>
              <a:rPr sz="1071" spc="49" dirty="0">
                <a:latin typeface="Arial"/>
                <a:cs typeface="Arial"/>
              </a:rPr>
              <a:t> </a:t>
            </a:r>
            <a:r>
              <a:rPr sz="1071" dirty="0">
                <a:latin typeface="Arial"/>
                <a:cs typeface="Arial"/>
              </a:rPr>
              <a:t>coils</a:t>
            </a:r>
            <a:r>
              <a:rPr sz="1071" spc="44" dirty="0">
                <a:latin typeface="Arial"/>
                <a:cs typeface="Arial"/>
              </a:rPr>
              <a:t> </a:t>
            </a:r>
            <a:r>
              <a:rPr sz="1071" dirty="0">
                <a:latin typeface="Arial"/>
                <a:cs typeface="Arial"/>
              </a:rPr>
              <a:t>can</a:t>
            </a:r>
            <a:r>
              <a:rPr sz="1071" spc="44" dirty="0">
                <a:latin typeface="Arial"/>
                <a:cs typeface="Arial"/>
              </a:rPr>
              <a:t> </a:t>
            </a:r>
            <a:r>
              <a:rPr sz="1071" dirty="0">
                <a:latin typeface="Arial"/>
                <a:cs typeface="Arial"/>
              </a:rPr>
              <a:t>collect</a:t>
            </a:r>
            <a:r>
              <a:rPr sz="1071" spc="49" dirty="0">
                <a:latin typeface="Arial"/>
                <a:cs typeface="Arial"/>
              </a:rPr>
              <a:t> </a:t>
            </a:r>
            <a:r>
              <a:rPr sz="1071" dirty="0">
                <a:latin typeface="Arial"/>
                <a:cs typeface="Arial"/>
              </a:rPr>
              <a:t>dirt,</a:t>
            </a:r>
            <a:r>
              <a:rPr sz="1071" spc="49" dirty="0">
                <a:latin typeface="Arial"/>
                <a:cs typeface="Arial"/>
              </a:rPr>
              <a:t> </a:t>
            </a:r>
            <a:r>
              <a:rPr sz="1071" dirty="0">
                <a:latin typeface="Arial"/>
                <a:cs typeface="Arial"/>
              </a:rPr>
              <a:t>water,</a:t>
            </a:r>
            <a:r>
              <a:rPr sz="1071" spc="49" dirty="0">
                <a:latin typeface="Arial"/>
                <a:cs typeface="Arial"/>
              </a:rPr>
              <a:t> </a:t>
            </a:r>
            <a:r>
              <a:rPr sz="1071" dirty="0">
                <a:latin typeface="Arial"/>
                <a:cs typeface="Arial"/>
              </a:rPr>
              <a:t>dust,</a:t>
            </a:r>
            <a:r>
              <a:rPr sz="1071" spc="49"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other</a:t>
            </a:r>
            <a:r>
              <a:rPr sz="1071" spc="49" dirty="0">
                <a:latin typeface="Arial"/>
                <a:cs typeface="Arial"/>
              </a:rPr>
              <a:t> </a:t>
            </a:r>
            <a:r>
              <a:rPr sz="1071" dirty="0">
                <a:latin typeface="Arial"/>
                <a:cs typeface="Arial"/>
              </a:rPr>
              <a:t>pollutants</a:t>
            </a:r>
            <a:r>
              <a:rPr sz="1071" spc="49" dirty="0">
                <a:latin typeface="Arial"/>
                <a:cs typeface="Arial"/>
              </a:rPr>
              <a:t> </a:t>
            </a:r>
            <a:r>
              <a:rPr sz="1071" dirty="0">
                <a:latin typeface="Arial"/>
                <a:cs typeface="Arial"/>
              </a:rPr>
              <a:t>and</a:t>
            </a:r>
            <a:r>
              <a:rPr sz="1071" spc="44" dirty="0">
                <a:latin typeface="Arial"/>
                <a:cs typeface="Arial"/>
              </a:rPr>
              <a:t> </a:t>
            </a:r>
            <a:r>
              <a:rPr sz="1071" dirty="0">
                <a:latin typeface="Arial"/>
                <a:cs typeface="Arial"/>
              </a:rPr>
              <a:t>after</a:t>
            </a:r>
            <a:r>
              <a:rPr sz="1071" spc="54" dirty="0">
                <a:latin typeface="Arial"/>
                <a:cs typeface="Arial"/>
              </a:rPr>
              <a:t> </a:t>
            </a:r>
            <a:r>
              <a:rPr sz="1071" spc="-19" dirty="0">
                <a:latin typeface="Arial"/>
                <a:cs typeface="Arial"/>
              </a:rPr>
              <a:t>some </a:t>
            </a:r>
            <a:r>
              <a:rPr sz="1071" dirty="0">
                <a:latin typeface="Arial"/>
                <a:cs typeface="Arial"/>
              </a:rPr>
              <a:t>time</a:t>
            </a:r>
            <a:r>
              <a:rPr sz="1071" spc="73" dirty="0">
                <a:latin typeface="Arial"/>
                <a:cs typeface="Arial"/>
              </a:rPr>
              <a:t> </a:t>
            </a:r>
            <a:r>
              <a:rPr sz="1071" dirty="0">
                <a:latin typeface="Arial"/>
                <a:cs typeface="Arial"/>
              </a:rPr>
              <a:t>producing</a:t>
            </a:r>
            <a:r>
              <a:rPr sz="1071" spc="78" dirty="0">
                <a:latin typeface="Arial"/>
                <a:cs typeface="Arial"/>
              </a:rPr>
              <a:t> </a:t>
            </a:r>
            <a:r>
              <a:rPr sz="1071" dirty="0">
                <a:latin typeface="Arial"/>
                <a:cs typeface="Arial"/>
              </a:rPr>
              <a:t>an</a:t>
            </a:r>
            <a:r>
              <a:rPr sz="1071" spc="78" dirty="0">
                <a:latin typeface="Arial"/>
                <a:cs typeface="Arial"/>
              </a:rPr>
              <a:t> </a:t>
            </a:r>
            <a:r>
              <a:rPr sz="1071" dirty="0">
                <a:latin typeface="Arial"/>
                <a:cs typeface="Arial"/>
              </a:rPr>
              <a:t>odor.</a:t>
            </a:r>
            <a:r>
              <a:rPr sz="1071" spc="73"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contaminated</a:t>
            </a:r>
            <a:r>
              <a:rPr sz="1071" spc="83" dirty="0">
                <a:latin typeface="Arial"/>
                <a:cs typeface="Arial"/>
              </a:rPr>
              <a:t> </a:t>
            </a:r>
            <a:r>
              <a:rPr sz="1071" dirty="0">
                <a:latin typeface="Arial"/>
                <a:cs typeface="Arial"/>
              </a:rPr>
              <a:t>airflow</a:t>
            </a:r>
            <a:r>
              <a:rPr sz="1071" spc="78" dirty="0">
                <a:latin typeface="Arial"/>
                <a:cs typeface="Arial"/>
              </a:rPr>
              <a:t> </a:t>
            </a:r>
            <a:r>
              <a:rPr sz="1071" dirty="0">
                <a:latin typeface="Arial"/>
                <a:cs typeface="Arial"/>
              </a:rPr>
              <a:t>mixes</a:t>
            </a:r>
            <a:r>
              <a:rPr sz="1071" spc="78" dirty="0">
                <a:latin typeface="Arial"/>
                <a:cs typeface="Arial"/>
              </a:rPr>
              <a:t> </a:t>
            </a:r>
            <a:r>
              <a:rPr sz="1071" dirty="0">
                <a:latin typeface="Arial"/>
                <a:cs typeface="Arial"/>
              </a:rPr>
              <a:t>with</a:t>
            </a:r>
            <a:r>
              <a:rPr sz="1071" spc="78" dirty="0">
                <a:latin typeface="Arial"/>
                <a:cs typeface="Arial"/>
              </a:rPr>
              <a:t> </a:t>
            </a:r>
            <a:r>
              <a:rPr sz="1071" dirty="0">
                <a:latin typeface="Arial"/>
                <a:cs typeface="Arial"/>
              </a:rPr>
              <a:t>the</a:t>
            </a:r>
            <a:r>
              <a:rPr sz="1071" spc="73" dirty="0">
                <a:latin typeface="Arial"/>
                <a:cs typeface="Arial"/>
              </a:rPr>
              <a:t> </a:t>
            </a:r>
            <a:r>
              <a:rPr sz="1071" dirty="0">
                <a:latin typeface="Arial"/>
                <a:cs typeface="Arial"/>
              </a:rPr>
              <a:t>condensation</a:t>
            </a:r>
            <a:r>
              <a:rPr sz="1071" spc="73" dirty="0">
                <a:latin typeface="Arial"/>
                <a:cs typeface="Arial"/>
              </a:rPr>
              <a:t> </a:t>
            </a:r>
            <a:r>
              <a:rPr sz="1071" dirty="0">
                <a:latin typeface="Arial"/>
                <a:cs typeface="Arial"/>
              </a:rPr>
              <a:t>from</a:t>
            </a:r>
            <a:r>
              <a:rPr sz="1071" spc="78" dirty="0">
                <a:latin typeface="Arial"/>
                <a:cs typeface="Arial"/>
              </a:rPr>
              <a:t> </a:t>
            </a:r>
            <a:r>
              <a:rPr sz="1071" dirty="0">
                <a:latin typeface="Arial"/>
                <a:cs typeface="Arial"/>
              </a:rPr>
              <a:t>the</a:t>
            </a:r>
            <a:r>
              <a:rPr sz="1071" spc="78" dirty="0">
                <a:latin typeface="Arial"/>
                <a:cs typeface="Arial"/>
              </a:rPr>
              <a:t> </a:t>
            </a:r>
            <a:r>
              <a:rPr sz="1071" spc="-10" dirty="0">
                <a:latin typeface="Arial"/>
                <a:cs typeface="Arial"/>
              </a:rPr>
              <a:t>coils, </a:t>
            </a:r>
            <a:r>
              <a:rPr sz="1071" dirty="0">
                <a:latin typeface="Arial"/>
                <a:cs typeface="Arial"/>
              </a:rPr>
              <a:t>creating</a:t>
            </a:r>
            <a:r>
              <a:rPr sz="1071" spc="-39"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slimy</a:t>
            </a:r>
            <a:r>
              <a:rPr sz="1071" spc="-39" dirty="0">
                <a:latin typeface="Arial"/>
                <a:cs typeface="Arial"/>
              </a:rPr>
              <a:t> </a:t>
            </a:r>
            <a:r>
              <a:rPr sz="1071" dirty="0">
                <a:latin typeface="Arial"/>
                <a:cs typeface="Arial"/>
              </a:rPr>
              <a:t>film</a:t>
            </a:r>
            <a:r>
              <a:rPr sz="1071" spc="-39" dirty="0">
                <a:latin typeface="Arial"/>
                <a:cs typeface="Arial"/>
              </a:rPr>
              <a:t> </a:t>
            </a:r>
            <a:r>
              <a:rPr sz="1071" dirty="0">
                <a:latin typeface="Arial"/>
                <a:cs typeface="Arial"/>
              </a:rPr>
              <a:t>on</a:t>
            </a:r>
            <a:r>
              <a:rPr sz="1071" spc="-39" dirty="0">
                <a:latin typeface="Arial"/>
                <a:cs typeface="Arial"/>
              </a:rPr>
              <a:t> </a:t>
            </a:r>
            <a:r>
              <a:rPr sz="1071" dirty="0">
                <a:latin typeface="Arial"/>
                <a:cs typeface="Arial"/>
              </a:rPr>
              <a:t>the</a:t>
            </a:r>
            <a:r>
              <a:rPr sz="1071" spc="-39" dirty="0">
                <a:latin typeface="Arial"/>
                <a:cs typeface="Arial"/>
              </a:rPr>
              <a:t> </a:t>
            </a:r>
            <a:r>
              <a:rPr sz="1071" dirty="0">
                <a:latin typeface="Arial"/>
                <a:cs typeface="Arial"/>
              </a:rPr>
              <a:t>A/C</a:t>
            </a:r>
            <a:r>
              <a:rPr sz="1071" spc="-39" dirty="0">
                <a:latin typeface="Arial"/>
                <a:cs typeface="Arial"/>
              </a:rPr>
              <a:t> </a:t>
            </a:r>
            <a:r>
              <a:rPr sz="1071" dirty="0">
                <a:latin typeface="Arial"/>
                <a:cs typeface="Arial"/>
              </a:rPr>
              <a:t>fins</a:t>
            </a:r>
            <a:r>
              <a:rPr sz="1071" spc="-49" dirty="0">
                <a:latin typeface="Arial"/>
                <a:cs typeface="Arial"/>
              </a:rPr>
              <a:t> </a:t>
            </a:r>
            <a:r>
              <a:rPr sz="1071" dirty="0">
                <a:latin typeface="Arial"/>
                <a:cs typeface="Arial"/>
              </a:rPr>
              <a:t>and</a:t>
            </a:r>
            <a:r>
              <a:rPr sz="1071" spc="-39" dirty="0">
                <a:latin typeface="Arial"/>
                <a:cs typeface="Arial"/>
              </a:rPr>
              <a:t> </a:t>
            </a:r>
            <a:r>
              <a:rPr sz="1071" dirty="0">
                <a:latin typeface="Arial"/>
                <a:cs typeface="Arial"/>
              </a:rPr>
              <a:t>producing</a:t>
            </a:r>
            <a:r>
              <a:rPr sz="1071" spc="-39" dirty="0">
                <a:latin typeface="Arial"/>
                <a:cs typeface="Arial"/>
              </a:rPr>
              <a:t> </a:t>
            </a:r>
            <a:r>
              <a:rPr sz="1071" dirty="0">
                <a:latin typeface="Arial"/>
                <a:cs typeface="Arial"/>
              </a:rPr>
              <a:t>a</a:t>
            </a:r>
            <a:r>
              <a:rPr sz="1071" spc="-34" dirty="0">
                <a:latin typeface="Arial"/>
                <a:cs typeface="Arial"/>
              </a:rPr>
              <a:t> </a:t>
            </a:r>
            <a:r>
              <a:rPr sz="1071" dirty="0">
                <a:latin typeface="Arial"/>
                <a:cs typeface="Arial"/>
              </a:rPr>
              <a:t>mouldy</a:t>
            </a:r>
            <a:r>
              <a:rPr sz="1071" spc="-39" dirty="0">
                <a:latin typeface="Arial"/>
                <a:cs typeface="Arial"/>
              </a:rPr>
              <a:t> </a:t>
            </a:r>
            <a:r>
              <a:rPr sz="1071" dirty="0">
                <a:latin typeface="Arial"/>
                <a:cs typeface="Arial"/>
              </a:rPr>
              <a:t>smell.</a:t>
            </a:r>
            <a:r>
              <a:rPr sz="1071" spc="-39" dirty="0">
                <a:latin typeface="Arial"/>
                <a:cs typeface="Arial"/>
              </a:rPr>
              <a:t> </a:t>
            </a:r>
            <a:r>
              <a:rPr sz="1071" dirty="0">
                <a:latin typeface="Arial"/>
                <a:cs typeface="Arial"/>
              </a:rPr>
              <a:t>After</a:t>
            </a:r>
            <a:r>
              <a:rPr sz="1071" spc="-49"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time,</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film</a:t>
            </a:r>
            <a:r>
              <a:rPr sz="1071" spc="-44" dirty="0">
                <a:latin typeface="Arial"/>
                <a:cs typeface="Arial"/>
              </a:rPr>
              <a:t> </a:t>
            </a:r>
            <a:r>
              <a:rPr sz="1071" dirty="0">
                <a:latin typeface="Arial"/>
                <a:cs typeface="Arial"/>
              </a:rPr>
              <a:t>builds</a:t>
            </a:r>
            <a:r>
              <a:rPr sz="1071" spc="-44" dirty="0">
                <a:latin typeface="Arial"/>
                <a:cs typeface="Arial"/>
              </a:rPr>
              <a:t> </a:t>
            </a:r>
            <a:r>
              <a:rPr sz="1071" spc="-24" dirty="0">
                <a:latin typeface="Arial"/>
                <a:cs typeface="Arial"/>
              </a:rPr>
              <a:t>up </a:t>
            </a:r>
            <a:r>
              <a:rPr sz="1071" dirty="0">
                <a:latin typeface="Arial"/>
                <a:cs typeface="Arial"/>
              </a:rPr>
              <a:t>and</a:t>
            </a:r>
            <a:r>
              <a:rPr sz="1071" spc="1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clog</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drain</a:t>
            </a:r>
            <a:r>
              <a:rPr sz="1071" spc="24" dirty="0">
                <a:latin typeface="Arial"/>
                <a:cs typeface="Arial"/>
              </a:rPr>
              <a:t> </a:t>
            </a:r>
            <a:r>
              <a:rPr sz="1071" dirty="0">
                <a:latin typeface="Arial"/>
                <a:cs typeface="Arial"/>
              </a:rPr>
              <a:t>line.</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drain</a:t>
            </a:r>
            <a:r>
              <a:rPr sz="1071" spc="24" dirty="0">
                <a:latin typeface="Arial"/>
                <a:cs typeface="Arial"/>
              </a:rPr>
              <a:t> </a:t>
            </a:r>
            <a:r>
              <a:rPr sz="1071" dirty="0">
                <a:latin typeface="Arial"/>
                <a:cs typeface="Arial"/>
              </a:rPr>
              <a:t>line</a:t>
            </a:r>
            <a:r>
              <a:rPr sz="1071" spc="1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rubber</a:t>
            </a:r>
            <a:r>
              <a:rPr sz="1071" spc="24" dirty="0">
                <a:latin typeface="Arial"/>
                <a:cs typeface="Arial"/>
              </a:rPr>
              <a:t> </a:t>
            </a:r>
            <a:r>
              <a:rPr sz="1071" dirty="0">
                <a:latin typeface="Arial"/>
                <a:cs typeface="Arial"/>
              </a:rPr>
              <a:t>hose</a:t>
            </a:r>
            <a:r>
              <a:rPr sz="1071" spc="19" dirty="0">
                <a:latin typeface="Arial"/>
                <a:cs typeface="Arial"/>
              </a:rPr>
              <a:t> </a:t>
            </a:r>
            <a:r>
              <a:rPr sz="1071" dirty="0">
                <a:latin typeface="Arial"/>
                <a:cs typeface="Arial"/>
              </a:rPr>
              <a:t>that</a:t>
            </a:r>
            <a:r>
              <a:rPr sz="1071" spc="24" dirty="0">
                <a:latin typeface="Arial"/>
                <a:cs typeface="Arial"/>
              </a:rPr>
              <a:t> </a:t>
            </a:r>
            <a:r>
              <a:rPr sz="1071" dirty="0">
                <a:latin typeface="Arial"/>
                <a:cs typeface="Arial"/>
              </a:rPr>
              <a:t>begins</a:t>
            </a:r>
            <a:r>
              <a:rPr sz="1071" spc="1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evaporator</a:t>
            </a:r>
            <a:r>
              <a:rPr sz="1071" spc="24" dirty="0">
                <a:latin typeface="Arial"/>
                <a:cs typeface="Arial"/>
              </a:rPr>
              <a:t> </a:t>
            </a:r>
            <a:r>
              <a:rPr sz="1071" spc="-10" dirty="0">
                <a:latin typeface="Arial"/>
                <a:cs typeface="Arial"/>
              </a:rPr>
              <a:t>heater </a:t>
            </a:r>
            <a:r>
              <a:rPr sz="1071" dirty="0">
                <a:latin typeface="Arial"/>
                <a:cs typeface="Arial"/>
              </a:rPr>
              <a:t>box</a:t>
            </a:r>
            <a:r>
              <a:rPr sz="1071" spc="-5" dirty="0">
                <a:latin typeface="Arial"/>
                <a:cs typeface="Arial"/>
              </a:rPr>
              <a:t> </a:t>
            </a:r>
            <a:r>
              <a:rPr sz="1071" dirty="0">
                <a:latin typeface="Arial"/>
                <a:cs typeface="Arial"/>
              </a:rPr>
              <a:t>goes</a:t>
            </a:r>
            <a:r>
              <a:rPr sz="1071" spc="-5" dirty="0">
                <a:latin typeface="Arial"/>
                <a:cs typeface="Arial"/>
              </a:rPr>
              <a:t> </a:t>
            </a:r>
            <a:r>
              <a:rPr sz="1071" dirty="0">
                <a:latin typeface="Arial"/>
                <a:cs typeface="Arial"/>
              </a:rPr>
              <a:t>through</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floor,</a:t>
            </a:r>
            <a:r>
              <a:rPr sz="1071" spc="-10" dirty="0">
                <a:latin typeface="Arial"/>
                <a:cs typeface="Arial"/>
              </a:rPr>
              <a:t> </a:t>
            </a:r>
            <a:r>
              <a:rPr sz="1071" dirty="0">
                <a:latin typeface="Arial"/>
                <a:cs typeface="Arial"/>
              </a:rPr>
              <a:t>and</a:t>
            </a:r>
            <a:r>
              <a:rPr sz="1071" spc="-5"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the</a:t>
            </a:r>
            <a:r>
              <a:rPr sz="1071" spc="-5" dirty="0">
                <a:latin typeface="Arial"/>
                <a:cs typeface="Arial"/>
              </a:rPr>
              <a:t> </a:t>
            </a:r>
            <a:r>
              <a:rPr sz="1071" dirty="0">
                <a:latin typeface="Arial"/>
                <a:cs typeface="Arial"/>
              </a:rPr>
              <a:t>undercarriage</a:t>
            </a:r>
            <a:r>
              <a:rPr sz="1071" spc="-10" dirty="0">
                <a:latin typeface="Arial"/>
                <a:cs typeface="Arial"/>
              </a:rPr>
              <a:t> </a:t>
            </a:r>
            <a:r>
              <a:rPr sz="1071" dirty="0">
                <a:latin typeface="Arial"/>
                <a:cs typeface="Arial"/>
              </a:rPr>
              <a:t>to</a:t>
            </a:r>
            <a:r>
              <a:rPr sz="1071" spc="-10" dirty="0">
                <a:latin typeface="Arial"/>
                <a:cs typeface="Arial"/>
              </a:rPr>
              <a:t> </a:t>
            </a:r>
            <a:r>
              <a:rPr sz="1071" dirty="0">
                <a:latin typeface="Arial"/>
                <a:cs typeface="Arial"/>
              </a:rPr>
              <a:t>remove</a:t>
            </a:r>
            <a:r>
              <a:rPr sz="1071" spc="-5" dirty="0">
                <a:latin typeface="Arial"/>
                <a:cs typeface="Arial"/>
              </a:rPr>
              <a:t> </a:t>
            </a:r>
            <a:r>
              <a:rPr sz="1071" dirty="0">
                <a:latin typeface="Arial"/>
                <a:cs typeface="Arial"/>
              </a:rPr>
              <a:t>excess</a:t>
            </a:r>
            <a:r>
              <a:rPr sz="1071" spc="-15" dirty="0">
                <a:latin typeface="Arial"/>
                <a:cs typeface="Arial"/>
              </a:rPr>
              <a:t> </a:t>
            </a:r>
            <a:r>
              <a:rPr sz="1071" dirty="0">
                <a:latin typeface="Arial"/>
                <a:cs typeface="Arial"/>
              </a:rPr>
              <a:t>moisture.</a:t>
            </a:r>
            <a:r>
              <a:rPr sz="1071" spc="-5" dirty="0">
                <a:latin typeface="Arial"/>
                <a:cs typeface="Arial"/>
              </a:rPr>
              <a:t> </a:t>
            </a:r>
            <a:r>
              <a:rPr sz="1071" dirty="0">
                <a:latin typeface="Arial"/>
                <a:cs typeface="Arial"/>
              </a:rPr>
              <a:t>Once</a:t>
            </a:r>
            <a:r>
              <a:rPr sz="1071" spc="-10" dirty="0">
                <a:latin typeface="Arial"/>
                <a:cs typeface="Arial"/>
              </a:rPr>
              <a:t> plugged, </a:t>
            </a:r>
            <a:r>
              <a:rPr sz="1071" dirty="0">
                <a:latin typeface="Arial"/>
                <a:cs typeface="Arial"/>
              </a:rPr>
              <a:t>water</a:t>
            </a:r>
            <a:r>
              <a:rPr sz="1071" spc="-5" dirty="0">
                <a:latin typeface="Arial"/>
                <a:cs typeface="Arial"/>
              </a:rPr>
              <a:t> </a:t>
            </a:r>
            <a:r>
              <a:rPr sz="1071" dirty="0">
                <a:latin typeface="Arial"/>
                <a:cs typeface="Arial"/>
              </a:rPr>
              <a:t>from the</a:t>
            </a:r>
            <a:r>
              <a:rPr sz="1071" spc="-5" dirty="0">
                <a:latin typeface="Arial"/>
                <a:cs typeface="Arial"/>
              </a:rPr>
              <a:t> </a:t>
            </a:r>
            <a:r>
              <a:rPr sz="1071" dirty="0">
                <a:latin typeface="Arial"/>
                <a:cs typeface="Arial"/>
              </a:rPr>
              <a:t>condensation fills up</a:t>
            </a:r>
            <a:r>
              <a:rPr sz="1071" spc="-5" dirty="0">
                <a:latin typeface="Arial"/>
                <a:cs typeface="Arial"/>
              </a:rPr>
              <a:t> </a:t>
            </a:r>
            <a:r>
              <a:rPr sz="1071" dirty="0">
                <a:latin typeface="Arial"/>
                <a:cs typeface="Arial"/>
              </a:rPr>
              <a:t>the heater</a:t>
            </a:r>
            <a:r>
              <a:rPr sz="1071" spc="-5" dirty="0">
                <a:latin typeface="Arial"/>
                <a:cs typeface="Arial"/>
              </a:rPr>
              <a:t> </a:t>
            </a:r>
            <a:r>
              <a:rPr sz="1071" dirty="0">
                <a:latin typeface="Arial"/>
                <a:cs typeface="Arial"/>
              </a:rPr>
              <a:t>box</a:t>
            </a:r>
            <a:r>
              <a:rPr sz="1071" spc="5" dirty="0">
                <a:latin typeface="Arial"/>
                <a:cs typeface="Arial"/>
              </a:rPr>
              <a:t> </a:t>
            </a:r>
            <a:r>
              <a:rPr sz="1071" dirty="0">
                <a:latin typeface="Arial"/>
                <a:cs typeface="Arial"/>
              </a:rPr>
              <a:t>and begins dripping</a:t>
            </a:r>
            <a:r>
              <a:rPr sz="1071" spc="-5" dirty="0">
                <a:latin typeface="Arial"/>
                <a:cs typeface="Arial"/>
              </a:rPr>
              <a:t> </a:t>
            </a:r>
            <a:r>
              <a:rPr sz="1071" dirty="0">
                <a:latin typeface="Arial"/>
                <a:cs typeface="Arial"/>
              </a:rPr>
              <a:t>out</a:t>
            </a:r>
            <a:r>
              <a:rPr sz="1071" spc="-5" dirty="0">
                <a:latin typeface="Arial"/>
                <a:cs typeface="Arial"/>
              </a:rPr>
              <a:t> </a:t>
            </a:r>
            <a:r>
              <a:rPr sz="1071" dirty="0">
                <a:latin typeface="Arial"/>
                <a:cs typeface="Arial"/>
              </a:rPr>
              <a:t>and onto the</a:t>
            </a:r>
            <a:r>
              <a:rPr sz="1071" spc="-5" dirty="0">
                <a:latin typeface="Arial"/>
                <a:cs typeface="Arial"/>
              </a:rPr>
              <a:t> </a:t>
            </a:r>
            <a:r>
              <a:rPr sz="1071" dirty="0">
                <a:latin typeface="Arial"/>
                <a:cs typeface="Arial"/>
              </a:rPr>
              <a:t>floor </a:t>
            </a:r>
            <a:r>
              <a:rPr sz="1071" spc="-24" dirty="0">
                <a:latin typeface="Arial"/>
                <a:cs typeface="Arial"/>
              </a:rPr>
              <a:t>of </a:t>
            </a:r>
            <a:r>
              <a:rPr sz="1071" dirty="0">
                <a:latin typeface="Arial"/>
                <a:cs typeface="Arial"/>
              </a:rPr>
              <a:t>the</a:t>
            </a:r>
            <a:r>
              <a:rPr sz="1071" spc="-19" dirty="0">
                <a:latin typeface="Arial"/>
                <a:cs typeface="Arial"/>
              </a:rPr>
              <a:t> </a:t>
            </a:r>
            <a:r>
              <a:rPr sz="1071" dirty="0">
                <a:latin typeface="Arial"/>
                <a:cs typeface="Arial"/>
              </a:rPr>
              <a:t>vehicle,</a:t>
            </a:r>
            <a:r>
              <a:rPr sz="1071" spc="-19" dirty="0">
                <a:latin typeface="Arial"/>
                <a:cs typeface="Arial"/>
              </a:rPr>
              <a:t> </a:t>
            </a:r>
            <a:r>
              <a:rPr sz="1071" dirty="0">
                <a:latin typeface="Arial"/>
                <a:cs typeface="Arial"/>
              </a:rPr>
              <a:t>wetting</a:t>
            </a:r>
            <a:r>
              <a:rPr sz="1071" spc="-15"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carpets.</a:t>
            </a:r>
            <a:endParaRPr sz="1071" dirty="0">
              <a:latin typeface="Arial"/>
              <a:cs typeface="Arial"/>
            </a:endParaRPr>
          </a:p>
          <a:p>
            <a:pPr marL="12369">
              <a:spcBef>
                <a:spcPts val="1139"/>
              </a:spcBef>
            </a:pPr>
            <a:r>
              <a:rPr sz="1071" u="sng" spc="-10" dirty="0">
                <a:uFill>
                  <a:solidFill>
                    <a:srgbClr val="000000"/>
                  </a:solidFill>
                </a:uFill>
                <a:latin typeface="Arial"/>
                <a:cs typeface="Arial"/>
              </a:rPr>
              <a:t>Remedy:</a:t>
            </a:r>
            <a:endParaRPr sz="1071" dirty="0">
              <a:latin typeface="Arial"/>
              <a:cs typeface="Arial"/>
            </a:endParaRPr>
          </a:p>
          <a:p>
            <a:pPr marL="12369" marR="5566" algn="just">
              <a:lnSpc>
                <a:spcPct val="143900"/>
              </a:lnSpc>
              <a:spcBef>
                <a:spcPts val="579"/>
              </a:spcBef>
            </a:pPr>
            <a:r>
              <a:rPr sz="1071" dirty="0">
                <a:latin typeface="Arial"/>
                <a:cs typeface="Arial"/>
              </a:rPr>
              <a:t>Replacing</a:t>
            </a:r>
            <a:r>
              <a:rPr sz="1071" spc="44" dirty="0">
                <a:latin typeface="Arial"/>
                <a:cs typeface="Arial"/>
              </a:rPr>
              <a:t> </a:t>
            </a:r>
            <a:r>
              <a:rPr sz="1071" dirty="0">
                <a:latin typeface="Arial"/>
                <a:cs typeface="Arial"/>
              </a:rPr>
              <a:t>your</a:t>
            </a:r>
            <a:r>
              <a:rPr sz="1071" spc="49" dirty="0">
                <a:latin typeface="Arial"/>
                <a:cs typeface="Arial"/>
              </a:rPr>
              <a:t> </a:t>
            </a:r>
            <a:r>
              <a:rPr sz="1071" dirty="0">
                <a:latin typeface="Arial"/>
                <a:cs typeface="Arial"/>
              </a:rPr>
              <a:t>air</a:t>
            </a:r>
            <a:r>
              <a:rPr sz="1071" spc="44" dirty="0">
                <a:latin typeface="Arial"/>
                <a:cs typeface="Arial"/>
              </a:rPr>
              <a:t> </a:t>
            </a:r>
            <a:r>
              <a:rPr sz="1071" dirty="0">
                <a:latin typeface="Arial"/>
                <a:cs typeface="Arial"/>
              </a:rPr>
              <a:t>filter</a:t>
            </a:r>
            <a:r>
              <a:rPr sz="1071" spc="44" dirty="0">
                <a:latin typeface="Arial"/>
                <a:cs typeface="Arial"/>
              </a:rPr>
              <a:t> </a:t>
            </a:r>
            <a:r>
              <a:rPr sz="1071" dirty="0">
                <a:latin typeface="Arial"/>
                <a:cs typeface="Arial"/>
              </a:rPr>
              <a:t>will</a:t>
            </a:r>
            <a:r>
              <a:rPr sz="1071" spc="44" dirty="0">
                <a:latin typeface="Arial"/>
                <a:cs typeface="Arial"/>
              </a:rPr>
              <a:t> </a:t>
            </a:r>
            <a:r>
              <a:rPr sz="1071" dirty="0">
                <a:latin typeface="Arial"/>
                <a:cs typeface="Arial"/>
              </a:rPr>
              <a:t>help</a:t>
            </a:r>
            <a:r>
              <a:rPr sz="1071" spc="44" dirty="0">
                <a:latin typeface="Arial"/>
                <a:cs typeface="Arial"/>
              </a:rPr>
              <a:t> </a:t>
            </a:r>
            <a:r>
              <a:rPr sz="1071" dirty="0">
                <a:latin typeface="Arial"/>
                <a:cs typeface="Arial"/>
              </a:rPr>
              <a:t>combat</a:t>
            </a:r>
            <a:r>
              <a:rPr sz="1071" spc="44" dirty="0">
                <a:latin typeface="Arial"/>
                <a:cs typeface="Arial"/>
              </a:rPr>
              <a:t> </a:t>
            </a:r>
            <a:r>
              <a:rPr sz="1071" dirty="0">
                <a:latin typeface="Arial"/>
                <a:cs typeface="Arial"/>
              </a:rPr>
              <a:t>this</a:t>
            </a:r>
            <a:r>
              <a:rPr sz="1071" spc="54" dirty="0">
                <a:latin typeface="Arial"/>
                <a:cs typeface="Arial"/>
              </a:rPr>
              <a:t> </a:t>
            </a:r>
            <a:r>
              <a:rPr sz="1071" dirty="0">
                <a:latin typeface="Arial"/>
                <a:cs typeface="Arial"/>
              </a:rPr>
              <a:t>issue.</a:t>
            </a:r>
            <a:r>
              <a:rPr sz="1071" spc="44" dirty="0">
                <a:latin typeface="Arial"/>
                <a:cs typeface="Arial"/>
              </a:rPr>
              <a:t> </a:t>
            </a:r>
            <a:r>
              <a:rPr sz="1071" dirty="0">
                <a:latin typeface="Arial"/>
                <a:cs typeface="Arial"/>
              </a:rPr>
              <a:t>If</a:t>
            </a:r>
            <a:r>
              <a:rPr sz="1071" spc="49" dirty="0">
                <a:latin typeface="Arial"/>
                <a:cs typeface="Arial"/>
              </a:rPr>
              <a:t> </a:t>
            </a:r>
            <a:r>
              <a:rPr sz="1071" dirty="0">
                <a:latin typeface="Arial"/>
                <a:cs typeface="Arial"/>
              </a:rPr>
              <a:t>replacing</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filter</a:t>
            </a:r>
            <a:r>
              <a:rPr sz="1071" spc="44" dirty="0">
                <a:latin typeface="Arial"/>
                <a:cs typeface="Arial"/>
              </a:rPr>
              <a:t> </a:t>
            </a:r>
            <a:r>
              <a:rPr sz="1071" dirty="0">
                <a:latin typeface="Arial"/>
                <a:cs typeface="Arial"/>
              </a:rPr>
              <a:t>does</a:t>
            </a:r>
            <a:r>
              <a:rPr sz="1071" spc="49" dirty="0">
                <a:latin typeface="Arial"/>
                <a:cs typeface="Arial"/>
              </a:rPr>
              <a:t> </a:t>
            </a:r>
            <a:r>
              <a:rPr sz="1071" dirty="0">
                <a:latin typeface="Arial"/>
                <a:cs typeface="Arial"/>
              </a:rPr>
              <a:t>not</a:t>
            </a:r>
            <a:r>
              <a:rPr sz="1071" spc="39" dirty="0">
                <a:latin typeface="Arial"/>
                <a:cs typeface="Arial"/>
              </a:rPr>
              <a:t> </a:t>
            </a:r>
            <a:r>
              <a:rPr sz="1071" dirty="0">
                <a:latin typeface="Arial"/>
                <a:cs typeface="Arial"/>
              </a:rPr>
              <a:t>eradicate</a:t>
            </a:r>
            <a:r>
              <a:rPr sz="1071" spc="49" dirty="0">
                <a:latin typeface="Arial"/>
                <a:cs typeface="Arial"/>
              </a:rPr>
              <a:t> </a:t>
            </a:r>
            <a:r>
              <a:rPr sz="1071" spc="-24" dirty="0">
                <a:latin typeface="Arial"/>
                <a:cs typeface="Arial"/>
              </a:rPr>
              <a:t>the </a:t>
            </a:r>
            <a:r>
              <a:rPr sz="1071" spc="-10" dirty="0">
                <a:latin typeface="Arial"/>
                <a:cs typeface="Arial"/>
              </a:rPr>
              <a:t>stench,</a:t>
            </a:r>
            <a:r>
              <a:rPr sz="1071" spc="-49" dirty="0">
                <a:latin typeface="Arial"/>
                <a:cs typeface="Arial"/>
              </a:rPr>
              <a:t> </a:t>
            </a:r>
            <a:r>
              <a:rPr sz="1071" spc="-19" dirty="0">
                <a:latin typeface="Arial"/>
                <a:cs typeface="Arial"/>
              </a:rPr>
              <a:t>add</a:t>
            </a:r>
            <a:r>
              <a:rPr sz="1071" spc="-49" dirty="0">
                <a:latin typeface="Arial"/>
                <a:cs typeface="Arial"/>
              </a:rPr>
              <a:t> </a:t>
            </a:r>
            <a:r>
              <a:rPr sz="1071" spc="-19" dirty="0">
                <a:latin typeface="Arial"/>
                <a:cs typeface="Arial"/>
              </a:rPr>
              <a:t>an</a:t>
            </a:r>
            <a:r>
              <a:rPr sz="1071" spc="-44" dirty="0">
                <a:latin typeface="Arial"/>
                <a:cs typeface="Arial"/>
              </a:rPr>
              <a:t> </a:t>
            </a:r>
            <a:r>
              <a:rPr sz="1071" spc="-10" dirty="0">
                <a:latin typeface="Arial"/>
                <a:cs typeface="Arial"/>
              </a:rPr>
              <a:t>anti-bacterial</a:t>
            </a:r>
            <a:r>
              <a:rPr sz="1071" spc="-39" dirty="0">
                <a:latin typeface="Arial"/>
                <a:cs typeface="Arial"/>
              </a:rPr>
              <a:t> </a:t>
            </a:r>
            <a:r>
              <a:rPr sz="1071" spc="-10" dirty="0">
                <a:latin typeface="Arial"/>
                <a:cs typeface="Arial"/>
              </a:rPr>
              <a:t>solution</a:t>
            </a:r>
            <a:r>
              <a:rPr sz="1071" spc="-49" dirty="0">
                <a:latin typeface="Arial"/>
                <a:cs typeface="Arial"/>
              </a:rPr>
              <a:t> </a:t>
            </a:r>
            <a:r>
              <a:rPr sz="1071" spc="-10" dirty="0">
                <a:latin typeface="Arial"/>
                <a:cs typeface="Arial"/>
              </a:rPr>
              <a:t>into</a:t>
            </a:r>
            <a:r>
              <a:rPr sz="1071" spc="-44" dirty="0">
                <a:latin typeface="Arial"/>
                <a:cs typeface="Arial"/>
              </a:rPr>
              <a:t> </a:t>
            </a:r>
            <a:r>
              <a:rPr sz="1071" dirty="0">
                <a:latin typeface="Arial"/>
                <a:cs typeface="Arial"/>
              </a:rPr>
              <a:t>the</a:t>
            </a:r>
            <a:r>
              <a:rPr sz="1071" spc="-44" dirty="0">
                <a:latin typeface="Arial"/>
                <a:cs typeface="Arial"/>
              </a:rPr>
              <a:t> </a:t>
            </a:r>
            <a:r>
              <a:rPr sz="1071" spc="-10" dirty="0">
                <a:latin typeface="Arial"/>
                <a:cs typeface="Arial"/>
              </a:rPr>
              <a:t>evaporator</a:t>
            </a:r>
            <a:r>
              <a:rPr sz="1071" spc="-44" dirty="0">
                <a:latin typeface="Arial"/>
                <a:cs typeface="Arial"/>
              </a:rPr>
              <a:t> </a:t>
            </a:r>
            <a:r>
              <a:rPr sz="1071" spc="-10" dirty="0">
                <a:latin typeface="Arial"/>
                <a:cs typeface="Arial"/>
              </a:rPr>
              <a:t>area</a:t>
            </a:r>
            <a:r>
              <a:rPr sz="1071" spc="-44"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kill</a:t>
            </a:r>
            <a:r>
              <a:rPr sz="1071" spc="-39" dirty="0">
                <a:latin typeface="Arial"/>
                <a:cs typeface="Arial"/>
              </a:rPr>
              <a:t> </a:t>
            </a:r>
            <a:r>
              <a:rPr sz="1071" spc="-10" dirty="0">
                <a:latin typeface="Arial"/>
                <a:cs typeface="Arial"/>
              </a:rPr>
              <a:t>mould</a:t>
            </a:r>
            <a:r>
              <a:rPr sz="1071" spc="-39" dirty="0">
                <a:latin typeface="Arial"/>
                <a:cs typeface="Arial"/>
              </a:rPr>
              <a:t> </a:t>
            </a:r>
            <a:r>
              <a:rPr sz="1071" spc="-10" dirty="0">
                <a:latin typeface="Arial"/>
                <a:cs typeface="Arial"/>
              </a:rPr>
              <a:t>and</a:t>
            </a:r>
            <a:r>
              <a:rPr sz="1071" spc="-44" dirty="0">
                <a:latin typeface="Arial"/>
                <a:cs typeface="Arial"/>
              </a:rPr>
              <a:t> </a:t>
            </a:r>
            <a:r>
              <a:rPr sz="1071" dirty="0">
                <a:latin typeface="Arial"/>
                <a:cs typeface="Arial"/>
              </a:rPr>
              <a:t>other</a:t>
            </a:r>
            <a:r>
              <a:rPr sz="1071" spc="-44" dirty="0">
                <a:latin typeface="Arial"/>
                <a:cs typeface="Arial"/>
              </a:rPr>
              <a:t> </a:t>
            </a:r>
            <a:r>
              <a:rPr sz="1071" spc="-10" dirty="0">
                <a:latin typeface="Arial"/>
                <a:cs typeface="Arial"/>
              </a:rPr>
              <a:t>contaminants </a:t>
            </a:r>
            <a:r>
              <a:rPr sz="1071" dirty="0">
                <a:latin typeface="Arial"/>
                <a:cs typeface="Arial"/>
              </a:rPr>
              <a:t>from</a:t>
            </a:r>
            <a:r>
              <a:rPr sz="1071" spc="-5" dirty="0">
                <a:latin typeface="Arial"/>
                <a:cs typeface="Arial"/>
              </a:rPr>
              <a:t> </a:t>
            </a:r>
            <a:r>
              <a:rPr sz="1071" dirty="0">
                <a:latin typeface="Arial"/>
                <a:cs typeface="Arial"/>
              </a:rPr>
              <a:t>the</a:t>
            </a:r>
            <a:r>
              <a:rPr sz="1071" spc="5" dirty="0">
                <a:latin typeface="Arial"/>
                <a:cs typeface="Arial"/>
              </a:rPr>
              <a:t> </a:t>
            </a:r>
            <a:r>
              <a:rPr sz="1071" spc="-10" dirty="0">
                <a:latin typeface="Arial"/>
                <a:cs typeface="Arial"/>
              </a:rPr>
              <a:t>system.</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83</a:t>
            </a:r>
          </a:p>
        </p:txBody>
      </p:sp>
      <p:sp>
        <p:nvSpPr>
          <p:cNvPr id="7" name="object 3">
            <a:extLst>
              <a:ext uri="{FF2B5EF4-FFF2-40B4-BE49-F238E27FC236}">
                <a16:creationId xmlns:a16="http://schemas.microsoft.com/office/drawing/2014/main" id="{A0F49B91-DBB9-F642-9A64-843516E0F877}"/>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854" y="888953"/>
            <a:ext cx="5814185" cy="8406512"/>
          </a:xfrm>
          <a:prstGeom prst="rect">
            <a:avLst/>
          </a:prstGeom>
        </p:spPr>
        <p:txBody>
          <a:bodyPr vert="horz" wrap="square" lIns="0" tIns="12368" rIns="0" bIns="0" rtlCol="0">
            <a:spAutoFit/>
          </a:bodyPr>
          <a:lstStyle/>
          <a:p>
            <a:pPr marL="2133571">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1081"/>
              </a:spcBef>
            </a:pPr>
            <a:endParaRPr sz="974" dirty="0">
              <a:latin typeface="Verdana"/>
              <a:cs typeface="Verdana"/>
            </a:endParaRPr>
          </a:p>
          <a:p>
            <a:pPr marL="12369" algn="just"/>
            <a:r>
              <a:rPr sz="1071" b="1" dirty="0">
                <a:latin typeface="Arial"/>
                <a:cs typeface="Arial"/>
              </a:rPr>
              <a:t>6.9</a:t>
            </a:r>
            <a:r>
              <a:rPr sz="1071" b="1" spc="346" dirty="0">
                <a:latin typeface="Arial"/>
                <a:cs typeface="Arial"/>
              </a:rPr>
              <a:t>   </a:t>
            </a:r>
            <a:r>
              <a:rPr sz="1071" b="1" dirty="0">
                <a:latin typeface="Arial"/>
                <a:cs typeface="Arial"/>
              </a:rPr>
              <a:t>Problem:</a:t>
            </a:r>
            <a:r>
              <a:rPr sz="1071" b="1" spc="-5" dirty="0">
                <a:latin typeface="Arial"/>
                <a:cs typeface="Arial"/>
              </a:rPr>
              <a:t> </a:t>
            </a:r>
            <a:r>
              <a:rPr sz="1071" b="1" dirty="0">
                <a:latin typeface="Arial"/>
                <a:cs typeface="Arial"/>
              </a:rPr>
              <a:t>AC</a:t>
            </a:r>
            <a:r>
              <a:rPr sz="1071" b="1" spc="-15" dirty="0">
                <a:latin typeface="Arial"/>
                <a:cs typeface="Arial"/>
              </a:rPr>
              <a:t> </a:t>
            </a:r>
            <a:r>
              <a:rPr sz="1071" b="1" dirty="0">
                <a:latin typeface="Arial"/>
                <a:cs typeface="Arial"/>
              </a:rPr>
              <a:t>Makes</a:t>
            </a:r>
            <a:r>
              <a:rPr sz="1071" b="1" spc="-10" dirty="0">
                <a:latin typeface="Arial"/>
                <a:cs typeface="Arial"/>
              </a:rPr>
              <a:t> Noise</a:t>
            </a:r>
            <a:endParaRPr sz="1071" dirty="0">
              <a:latin typeface="Arial"/>
              <a:cs typeface="Arial"/>
            </a:endParaRPr>
          </a:p>
          <a:p>
            <a:pPr marL="12369" marR="5566" algn="just">
              <a:lnSpc>
                <a:spcPct val="143800"/>
              </a:lnSpc>
              <a:spcBef>
                <a:spcPts val="579"/>
              </a:spcBef>
            </a:pPr>
            <a:r>
              <a:rPr sz="1071" dirty="0">
                <a:latin typeface="Arial"/>
                <a:cs typeface="Arial"/>
              </a:rPr>
              <a:t>Air</a:t>
            </a:r>
            <a:r>
              <a:rPr sz="1071" spc="93" dirty="0">
                <a:latin typeface="Arial"/>
                <a:cs typeface="Arial"/>
              </a:rPr>
              <a:t> </a:t>
            </a:r>
            <a:r>
              <a:rPr sz="1071" dirty="0">
                <a:latin typeface="Arial"/>
                <a:cs typeface="Arial"/>
              </a:rPr>
              <a:t>conditioning</a:t>
            </a:r>
            <a:r>
              <a:rPr sz="1071" spc="97" dirty="0">
                <a:latin typeface="Arial"/>
                <a:cs typeface="Arial"/>
              </a:rPr>
              <a:t> </a:t>
            </a:r>
            <a:r>
              <a:rPr sz="1071" dirty="0">
                <a:latin typeface="Arial"/>
                <a:cs typeface="Arial"/>
              </a:rPr>
              <a:t>systems</a:t>
            </a:r>
            <a:r>
              <a:rPr sz="1071" spc="97" dirty="0">
                <a:latin typeface="Arial"/>
                <a:cs typeface="Arial"/>
              </a:rPr>
              <a:t> </a:t>
            </a:r>
            <a:r>
              <a:rPr sz="1071" dirty="0">
                <a:latin typeface="Arial"/>
                <a:cs typeface="Arial"/>
              </a:rPr>
              <a:t>are</a:t>
            </a:r>
            <a:r>
              <a:rPr sz="1071" spc="93" dirty="0">
                <a:latin typeface="Arial"/>
                <a:cs typeface="Arial"/>
              </a:rPr>
              <a:t> </a:t>
            </a:r>
            <a:r>
              <a:rPr sz="1071" dirty="0">
                <a:latin typeface="Arial"/>
                <a:cs typeface="Arial"/>
              </a:rPr>
              <a:t>relatively</a:t>
            </a:r>
            <a:r>
              <a:rPr sz="1071" spc="97" dirty="0">
                <a:latin typeface="Arial"/>
                <a:cs typeface="Arial"/>
              </a:rPr>
              <a:t> </a:t>
            </a:r>
            <a:r>
              <a:rPr sz="1071" dirty="0">
                <a:latin typeface="Arial"/>
                <a:cs typeface="Arial"/>
              </a:rPr>
              <a:t>quiet</a:t>
            </a:r>
            <a:r>
              <a:rPr sz="1071" spc="97" dirty="0">
                <a:latin typeface="Arial"/>
                <a:cs typeface="Arial"/>
              </a:rPr>
              <a:t> </a:t>
            </a:r>
            <a:r>
              <a:rPr sz="1071" dirty="0">
                <a:latin typeface="Arial"/>
                <a:cs typeface="Arial"/>
              </a:rPr>
              <a:t>when</a:t>
            </a:r>
            <a:r>
              <a:rPr sz="1071" spc="93" dirty="0">
                <a:latin typeface="Arial"/>
                <a:cs typeface="Arial"/>
              </a:rPr>
              <a:t> </a:t>
            </a:r>
            <a:r>
              <a:rPr sz="1071" dirty="0">
                <a:latin typeface="Arial"/>
                <a:cs typeface="Arial"/>
              </a:rPr>
              <a:t>in</a:t>
            </a:r>
            <a:r>
              <a:rPr sz="1071" spc="97" dirty="0">
                <a:latin typeface="Arial"/>
                <a:cs typeface="Arial"/>
              </a:rPr>
              <a:t> </a:t>
            </a:r>
            <a:r>
              <a:rPr sz="1071" dirty="0">
                <a:latin typeface="Arial"/>
                <a:cs typeface="Arial"/>
              </a:rPr>
              <a:t>use.</a:t>
            </a:r>
            <a:r>
              <a:rPr sz="1071" spc="93" dirty="0">
                <a:latin typeface="Arial"/>
                <a:cs typeface="Arial"/>
              </a:rPr>
              <a:t> </a:t>
            </a:r>
            <a:r>
              <a:rPr sz="1071" dirty="0">
                <a:latin typeface="Arial"/>
                <a:cs typeface="Arial"/>
              </a:rPr>
              <a:t>When</a:t>
            </a:r>
            <a:r>
              <a:rPr sz="1071" spc="97" dirty="0">
                <a:latin typeface="Arial"/>
                <a:cs typeface="Arial"/>
              </a:rPr>
              <a:t> </a:t>
            </a:r>
            <a:r>
              <a:rPr sz="1071" dirty="0">
                <a:latin typeface="Arial"/>
                <a:cs typeface="Arial"/>
              </a:rPr>
              <a:t>you</a:t>
            </a:r>
            <a:r>
              <a:rPr sz="1071" spc="93" dirty="0">
                <a:latin typeface="Arial"/>
                <a:cs typeface="Arial"/>
              </a:rPr>
              <a:t> </a:t>
            </a:r>
            <a:r>
              <a:rPr sz="1071" dirty="0">
                <a:latin typeface="Arial"/>
                <a:cs typeface="Arial"/>
              </a:rPr>
              <a:t>hear</a:t>
            </a:r>
            <a:r>
              <a:rPr sz="1071" spc="97" dirty="0">
                <a:latin typeface="Arial"/>
                <a:cs typeface="Arial"/>
              </a:rPr>
              <a:t> </a:t>
            </a:r>
            <a:r>
              <a:rPr sz="1071" dirty="0">
                <a:latin typeface="Arial"/>
                <a:cs typeface="Arial"/>
              </a:rPr>
              <a:t>rattling,</a:t>
            </a:r>
            <a:r>
              <a:rPr sz="1071" spc="83" dirty="0">
                <a:latin typeface="Arial"/>
                <a:cs typeface="Arial"/>
              </a:rPr>
              <a:t> </a:t>
            </a:r>
            <a:r>
              <a:rPr sz="1071" dirty="0">
                <a:latin typeface="Arial"/>
                <a:cs typeface="Arial"/>
              </a:rPr>
              <a:t>banging,</a:t>
            </a:r>
            <a:r>
              <a:rPr sz="1071" spc="97" dirty="0">
                <a:latin typeface="Arial"/>
                <a:cs typeface="Arial"/>
              </a:rPr>
              <a:t> </a:t>
            </a:r>
            <a:r>
              <a:rPr sz="1071" spc="-24" dirty="0">
                <a:latin typeface="Arial"/>
                <a:cs typeface="Arial"/>
              </a:rPr>
              <a:t>or </a:t>
            </a:r>
            <a:r>
              <a:rPr sz="1071" dirty="0">
                <a:latin typeface="Arial"/>
                <a:cs typeface="Arial"/>
              </a:rPr>
              <a:t>other</a:t>
            </a:r>
            <a:r>
              <a:rPr sz="1071" spc="-44" dirty="0">
                <a:latin typeface="Arial"/>
                <a:cs typeface="Arial"/>
              </a:rPr>
              <a:t> </a:t>
            </a:r>
            <a:r>
              <a:rPr sz="1071" dirty="0">
                <a:latin typeface="Arial"/>
                <a:cs typeface="Arial"/>
              </a:rPr>
              <a:t>unusual</a:t>
            </a:r>
            <a:r>
              <a:rPr sz="1071" spc="-44" dirty="0">
                <a:latin typeface="Arial"/>
                <a:cs typeface="Arial"/>
              </a:rPr>
              <a:t> </a:t>
            </a:r>
            <a:r>
              <a:rPr sz="1071" dirty="0">
                <a:latin typeface="Arial"/>
                <a:cs typeface="Arial"/>
              </a:rPr>
              <a:t>sounds,</a:t>
            </a:r>
            <a:r>
              <a:rPr sz="1071" spc="-39" dirty="0">
                <a:latin typeface="Arial"/>
                <a:cs typeface="Arial"/>
              </a:rPr>
              <a:t> </a:t>
            </a:r>
            <a:r>
              <a:rPr sz="1071" dirty="0">
                <a:latin typeface="Arial"/>
                <a:cs typeface="Arial"/>
              </a:rPr>
              <a:t>it’s</a:t>
            </a:r>
            <a:r>
              <a:rPr sz="1071" spc="-44" dirty="0">
                <a:latin typeface="Arial"/>
                <a:cs typeface="Arial"/>
              </a:rPr>
              <a:t> </a:t>
            </a:r>
            <a:r>
              <a:rPr sz="1071" dirty="0">
                <a:latin typeface="Arial"/>
                <a:cs typeface="Arial"/>
              </a:rPr>
              <a:t>normal</a:t>
            </a:r>
            <a:r>
              <a:rPr sz="1071" spc="-39" dirty="0">
                <a:latin typeface="Arial"/>
                <a:cs typeface="Arial"/>
              </a:rPr>
              <a:t> </a:t>
            </a:r>
            <a:r>
              <a:rPr sz="1071" dirty="0">
                <a:latin typeface="Arial"/>
                <a:cs typeface="Arial"/>
              </a:rPr>
              <a:t>to</a:t>
            </a:r>
            <a:r>
              <a:rPr sz="1071" spc="-44" dirty="0">
                <a:latin typeface="Arial"/>
                <a:cs typeface="Arial"/>
              </a:rPr>
              <a:t> </a:t>
            </a:r>
            <a:r>
              <a:rPr sz="1071" dirty="0">
                <a:latin typeface="Arial"/>
                <a:cs typeface="Arial"/>
              </a:rPr>
              <a:t>feel</a:t>
            </a:r>
            <a:r>
              <a:rPr sz="1071" spc="-44" dirty="0">
                <a:latin typeface="Arial"/>
                <a:cs typeface="Arial"/>
              </a:rPr>
              <a:t> </a:t>
            </a:r>
            <a:r>
              <a:rPr sz="1071" dirty="0">
                <a:latin typeface="Arial"/>
                <a:cs typeface="Arial"/>
              </a:rPr>
              <a:t>a</a:t>
            </a:r>
            <a:r>
              <a:rPr sz="1071" spc="-39" dirty="0">
                <a:latin typeface="Arial"/>
                <a:cs typeface="Arial"/>
              </a:rPr>
              <a:t> </a:t>
            </a:r>
            <a:r>
              <a:rPr sz="1071" dirty="0">
                <a:latin typeface="Arial"/>
                <a:cs typeface="Arial"/>
              </a:rPr>
              <a:t>bit</a:t>
            </a:r>
            <a:r>
              <a:rPr sz="1071" spc="-44" dirty="0">
                <a:latin typeface="Arial"/>
                <a:cs typeface="Arial"/>
              </a:rPr>
              <a:t> </a:t>
            </a:r>
            <a:r>
              <a:rPr sz="1071" spc="-10" dirty="0">
                <a:latin typeface="Arial"/>
                <a:cs typeface="Arial"/>
              </a:rPr>
              <a:t>nervous</a:t>
            </a:r>
            <a:r>
              <a:rPr sz="1071" spc="-39" dirty="0">
                <a:latin typeface="Arial"/>
                <a:cs typeface="Arial"/>
              </a:rPr>
              <a:t> </a:t>
            </a:r>
            <a:r>
              <a:rPr sz="1071" dirty="0">
                <a:latin typeface="Arial"/>
                <a:cs typeface="Arial"/>
              </a:rPr>
              <a:t>about</a:t>
            </a:r>
            <a:r>
              <a:rPr sz="1071" spc="-54" dirty="0">
                <a:latin typeface="Arial"/>
                <a:cs typeface="Arial"/>
              </a:rPr>
              <a:t> </a:t>
            </a:r>
            <a:r>
              <a:rPr sz="1071" dirty="0">
                <a:latin typeface="Arial"/>
                <a:cs typeface="Arial"/>
              </a:rPr>
              <a:t>what</a:t>
            </a:r>
            <a:r>
              <a:rPr sz="1071" spc="-39" dirty="0">
                <a:latin typeface="Arial"/>
                <a:cs typeface="Arial"/>
              </a:rPr>
              <a:t> </a:t>
            </a:r>
            <a:r>
              <a:rPr sz="1071" dirty="0">
                <a:latin typeface="Arial"/>
                <a:cs typeface="Arial"/>
              </a:rPr>
              <a:t>is</a:t>
            </a:r>
            <a:r>
              <a:rPr sz="1071" spc="-44" dirty="0">
                <a:latin typeface="Arial"/>
                <a:cs typeface="Arial"/>
              </a:rPr>
              <a:t> </a:t>
            </a:r>
            <a:r>
              <a:rPr sz="1071" spc="-10" dirty="0">
                <a:latin typeface="Arial"/>
                <a:cs typeface="Arial"/>
              </a:rPr>
              <a:t>causing</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issue.</a:t>
            </a:r>
            <a:r>
              <a:rPr sz="1071" spc="-44" dirty="0">
                <a:latin typeface="Arial"/>
                <a:cs typeface="Arial"/>
              </a:rPr>
              <a:t> </a:t>
            </a:r>
            <a:r>
              <a:rPr sz="1071" dirty="0">
                <a:latin typeface="Arial"/>
                <a:cs typeface="Arial"/>
              </a:rPr>
              <a:t>It</a:t>
            </a:r>
            <a:r>
              <a:rPr sz="1071" spc="-39" dirty="0">
                <a:latin typeface="Arial"/>
                <a:cs typeface="Arial"/>
              </a:rPr>
              <a:t> </a:t>
            </a:r>
            <a:r>
              <a:rPr sz="1071" dirty="0">
                <a:latin typeface="Arial"/>
                <a:cs typeface="Arial"/>
              </a:rPr>
              <a:t>could</a:t>
            </a:r>
            <a:r>
              <a:rPr sz="1071" spc="-44" dirty="0">
                <a:latin typeface="Arial"/>
                <a:cs typeface="Arial"/>
              </a:rPr>
              <a:t> </a:t>
            </a:r>
            <a:r>
              <a:rPr sz="1071" spc="-24" dirty="0">
                <a:latin typeface="Arial"/>
                <a:cs typeface="Arial"/>
              </a:rPr>
              <a:t>be </a:t>
            </a:r>
            <a:r>
              <a:rPr sz="1071" dirty="0">
                <a:latin typeface="Arial"/>
                <a:cs typeface="Arial"/>
              </a:rPr>
              <a:t>as</a:t>
            </a:r>
            <a:r>
              <a:rPr sz="1071" spc="122" dirty="0">
                <a:latin typeface="Arial"/>
                <a:cs typeface="Arial"/>
              </a:rPr>
              <a:t> </a:t>
            </a:r>
            <a:r>
              <a:rPr sz="1071" dirty="0">
                <a:latin typeface="Arial"/>
                <a:cs typeface="Arial"/>
              </a:rPr>
              <a:t>simple</a:t>
            </a:r>
            <a:r>
              <a:rPr sz="1071" spc="122" dirty="0">
                <a:latin typeface="Arial"/>
                <a:cs typeface="Arial"/>
              </a:rPr>
              <a:t> </a:t>
            </a:r>
            <a:r>
              <a:rPr sz="1071" dirty="0">
                <a:latin typeface="Arial"/>
                <a:cs typeface="Arial"/>
              </a:rPr>
              <a:t>as</a:t>
            </a:r>
            <a:r>
              <a:rPr sz="1071" spc="122" dirty="0">
                <a:latin typeface="Arial"/>
                <a:cs typeface="Arial"/>
              </a:rPr>
              <a:t> </a:t>
            </a:r>
            <a:r>
              <a:rPr sz="1071" dirty="0">
                <a:latin typeface="Arial"/>
                <a:cs typeface="Arial"/>
              </a:rPr>
              <a:t>leaves</a:t>
            </a:r>
            <a:r>
              <a:rPr sz="1071" spc="122" dirty="0">
                <a:latin typeface="Arial"/>
                <a:cs typeface="Arial"/>
              </a:rPr>
              <a:t> </a:t>
            </a:r>
            <a:r>
              <a:rPr sz="1071" dirty="0">
                <a:latin typeface="Arial"/>
                <a:cs typeface="Arial"/>
              </a:rPr>
              <a:t>or</a:t>
            </a:r>
            <a:r>
              <a:rPr sz="1071" spc="111" dirty="0">
                <a:latin typeface="Arial"/>
                <a:cs typeface="Arial"/>
              </a:rPr>
              <a:t> </a:t>
            </a:r>
            <a:r>
              <a:rPr sz="1071" dirty="0">
                <a:latin typeface="Arial"/>
                <a:cs typeface="Arial"/>
              </a:rPr>
              <a:t>other</a:t>
            </a:r>
            <a:r>
              <a:rPr sz="1071" spc="117" dirty="0">
                <a:latin typeface="Arial"/>
                <a:cs typeface="Arial"/>
              </a:rPr>
              <a:t> </a:t>
            </a:r>
            <a:r>
              <a:rPr sz="1071" dirty="0">
                <a:latin typeface="Arial"/>
                <a:cs typeface="Arial"/>
              </a:rPr>
              <a:t>road</a:t>
            </a:r>
            <a:r>
              <a:rPr sz="1071" spc="111" dirty="0">
                <a:latin typeface="Arial"/>
                <a:cs typeface="Arial"/>
              </a:rPr>
              <a:t> </a:t>
            </a:r>
            <a:r>
              <a:rPr sz="1071" dirty="0">
                <a:latin typeface="Arial"/>
                <a:cs typeface="Arial"/>
              </a:rPr>
              <a:t>debris</a:t>
            </a:r>
            <a:r>
              <a:rPr sz="1071" spc="122" dirty="0">
                <a:latin typeface="Arial"/>
                <a:cs typeface="Arial"/>
              </a:rPr>
              <a:t> </a:t>
            </a:r>
            <a:r>
              <a:rPr sz="1071" dirty="0">
                <a:latin typeface="Arial"/>
                <a:cs typeface="Arial"/>
              </a:rPr>
              <a:t>blocking</a:t>
            </a:r>
            <a:r>
              <a:rPr sz="1071" spc="122" dirty="0">
                <a:latin typeface="Arial"/>
                <a:cs typeface="Arial"/>
              </a:rPr>
              <a:t> </a:t>
            </a:r>
            <a:r>
              <a:rPr sz="1071" dirty="0">
                <a:latin typeface="Arial"/>
                <a:cs typeface="Arial"/>
              </a:rPr>
              <a:t>the</a:t>
            </a:r>
            <a:r>
              <a:rPr sz="1071" spc="122" dirty="0">
                <a:latin typeface="Arial"/>
                <a:cs typeface="Arial"/>
              </a:rPr>
              <a:t> </a:t>
            </a:r>
            <a:r>
              <a:rPr sz="1071" dirty="0">
                <a:latin typeface="Arial"/>
                <a:cs typeface="Arial"/>
              </a:rPr>
              <a:t>unit</a:t>
            </a:r>
            <a:r>
              <a:rPr sz="1071" spc="107" dirty="0">
                <a:latin typeface="Arial"/>
                <a:cs typeface="Arial"/>
              </a:rPr>
              <a:t> </a:t>
            </a:r>
            <a:r>
              <a:rPr sz="1071" dirty="0">
                <a:latin typeface="Arial"/>
                <a:cs typeface="Arial"/>
              </a:rPr>
              <a:t>and</a:t>
            </a:r>
            <a:r>
              <a:rPr sz="1071" spc="122" dirty="0">
                <a:latin typeface="Arial"/>
                <a:cs typeface="Arial"/>
              </a:rPr>
              <a:t> </a:t>
            </a:r>
            <a:r>
              <a:rPr sz="1071" dirty="0">
                <a:latin typeface="Arial"/>
                <a:cs typeface="Arial"/>
              </a:rPr>
              <a:t>producing</a:t>
            </a:r>
            <a:r>
              <a:rPr sz="1071" spc="122" dirty="0">
                <a:latin typeface="Arial"/>
                <a:cs typeface="Arial"/>
              </a:rPr>
              <a:t> </a:t>
            </a:r>
            <a:r>
              <a:rPr sz="1071" dirty="0">
                <a:latin typeface="Arial"/>
                <a:cs typeface="Arial"/>
              </a:rPr>
              <a:t>all</a:t>
            </a:r>
            <a:r>
              <a:rPr sz="1071" spc="117" dirty="0">
                <a:latin typeface="Arial"/>
                <a:cs typeface="Arial"/>
              </a:rPr>
              <a:t> </a:t>
            </a:r>
            <a:r>
              <a:rPr sz="1071" dirty="0">
                <a:latin typeface="Arial"/>
                <a:cs typeface="Arial"/>
              </a:rPr>
              <a:t>sorts</a:t>
            </a:r>
            <a:r>
              <a:rPr sz="1071" spc="117" dirty="0">
                <a:latin typeface="Arial"/>
                <a:cs typeface="Arial"/>
              </a:rPr>
              <a:t> </a:t>
            </a:r>
            <a:r>
              <a:rPr sz="1071" dirty="0">
                <a:latin typeface="Arial"/>
                <a:cs typeface="Arial"/>
              </a:rPr>
              <a:t>of</a:t>
            </a:r>
            <a:r>
              <a:rPr sz="1071" spc="122" dirty="0">
                <a:latin typeface="Arial"/>
                <a:cs typeface="Arial"/>
              </a:rPr>
              <a:t> </a:t>
            </a:r>
            <a:r>
              <a:rPr sz="1071" spc="-10" dirty="0">
                <a:latin typeface="Arial"/>
                <a:cs typeface="Arial"/>
              </a:rPr>
              <a:t>unusual </a:t>
            </a:r>
            <a:r>
              <a:rPr sz="1071" dirty="0">
                <a:latin typeface="Arial"/>
                <a:cs typeface="Arial"/>
              </a:rPr>
              <a:t>noises.</a:t>
            </a:r>
            <a:r>
              <a:rPr sz="1071" spc="-29" dirty="0">
                <a:latin typeface="Arial"/>
                <a:cs typeface="Arial"/>
              </a:rPr>
              <a:t> </a:t>
            </a:r>
            <a:r>
              <a:rPr sz="1071" dirty="0">
                <a:latin typeface="Arial"/>
                <a:cs typeface="Arial"/>
              </a:rPr>
              <a:t>Other</a:t>
            </a:r>
            <a:r>
              <a:rPr sz="1071" spc="-24" dirty="0">
                <a:latin typeface="Arial"/>
                <a:cs typeface="Arial"/>
              </a:rPr>
              <a:t> </a:t>
            </a:r>
            <a:r>
              <a:rPr sz="1071" dirty="0">
                <a:latin typeface="Arial"/>
                <a:cs typeface="Arial"/>
              </a:rPr>
              <a:t>sources</a:t>
            </a:r>
            <a:r>
              <a:rPr sz="1071" spc="-24" dirty="0">
                <a:latin typeface="Arial"/>
                <a:cs typeface="Arial"/>
              </a:rPr>
              <a:t> </a:t>
            </a:r>
            <a:r>
              <a:rPr sz="1071" spc="-10" dirty="0">
                <a:latin typeface="Arial"/>
                <a:cs typeface="Arial"/>
              </a:rPr>
              <a:t>include:</a:t>
            </a:r>
            <a:endParaRPr sz="1071" dirty="0">
              <a:latin typeface="Arial"/>
              <a:cs typeface="Arial"/>
            </a:endParaRPr>
          </a:p>
          <a:p>
            <a:pPr marL="455161" marR="5566" indent="-220160" algn="just">
              <a:lnSpc>
                <a:spcPct val="143700"/>
              </a:lnSpc>
              <a:spcBef>
                <a:spcPts val="584"/>
              </a:spcBef>
              <a:buAutoNum type="alphaLcPeriod"/>
              <a:tabLst>
                <a:tab pos="457636" algn="l"/>
              </a:tabLst>
            </a:pPr>
            <a:r>
              <a:rPr sz="1071" spc="-10" dirty="0">
                <a:latin typeface="Arial"/>
                <a:cs typeface="Arial"/>
              </a:rPr>
              <a:t>Cross-contaminated</a:t>
            </a:r>
            <a:r>
              <a:rPr sz="1071" spc="-24" dirty="0">
                <a:latin typeface="Arial"/>
                <a:cs typeface="Arial"/>
              </a:rPr>
              <a:t> </a:t>
            </a:r>
            <a:r>
              <a:rPr sz="1071" dirty="0">
                <a:latin typeface="Arial"/>
                <a:cs typeface="Arial"/>
              </a:rPr>
              <a:t>refrigerant</a:t>
            </a:r>
            <a:r>
              <a:rPr sz="1071" spc="-24" dirty="0">
                <a:latin typeface="Arial"/>
                <a:cs typeface="Arial"/>
              </a:rPr>
              <a:t> </a:t>
            </a:r>
            <a:r>
              <a:rPr sz="1071" spc="-10" dirty="0">
                <a:latin typeface="Arial"/>
                <a:cs typeface="Arial"/>
              </a:rPr>
              <a:t>(operating</a:t>
            </a:r>
            <a:r>
              <a:rPr sz="1071" spc="-24" dirty="0">
                <a:latin typeface="Arial"/>
                <a:cs typeface="Arial"/>
              </a:rPr>
              <a:t> </a:t>
            </a:r>
            <a:r>
              <a:rPr sz="1071" dirty="0">
                <a:latin typeface="Arial"/>
                <a:cs typeface="Arial"/>
              </a:rPr>
              <a:t>pressure</a:t>
            </a:r>
            <a:r>
              <a:rPr sz="1071" spc="-24" dirty="0">
                <a:latin typeface="Arial"/>
                <a:cs typeface="Arial"/>
              </a:rPr>
              <a:t> </a:t>
            </a:r>
            <a:r>
              <a:rPr sz="1071" dirty="0">
                <a:latin typeface="Arial"/>
                <a:cs typeface="Arial"/>
              </a:rPr>
              <a:t>too</a:t>
            </a:r>
            <a:r>
              <a:rPr sz="1071" spc="-24" dirty="0">
                <a:latin typeface="Arial"/>
                <a:cs typeface="Arial"/>
              </a:rPr>
              <a:t> </a:t>
            </a:r>
            <a:r>
              <a:rPr sz="1071" dirty="0">
                <a:latin typeface="Arial"/>
                <a:cs typeface="Arial"/>
              </a:rPr>
              <a:t>high),</a:t>
            </a:r>
            <a:r>
              <a:rPr sz="1071" spc="-24"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or</a:t>
            </a:r>
            <a:r>
              <a:rPr sz="1071" spc="-24" dirty="0">
                <a:latin typeface="Arial"/>
                <a:cs typeface="Arial"/>
              </a:rPr>
              <a:t> the 	</a:t>
            </a:r>
            <a:r>
              <a:rPr sz="1071" dirty="0">
                <a:latin typeface="Arial"/>
                <a:cs typeface="Arial"/>
              </a:rPr>
              <a:t>wrong</a:t>
            </a:r>
            <a:r>
              <a:rPr sz="1071" spc="-19" dirty="0">
                <a:latin typeface="Arial"/>
                <a:cs typeface="Arial"/>
              </a:rPr>
              <a:t> </a:t>
            </a:r>
            <a:r>
              <a:rPr sz="1071" dirty="0">
                <a:latin typeface="Arial"/>
                <a:cs typeface="Arial"/>
              </a:rPr>
              <a:t>type</a:t>
            </a:r>
            <a:r>
              <a:rPr sz="1071" spc="-19" dirty="0">
                <a:latin typeface="Arial"/>
                <a:cs typeface="Arial"/>
              </a:rPr>
              <a:t> </a:t>
            </a:r>
            <a:r>
              <a:rPr sz="1071" dirty="0">
                <a:latin typeface="Arial"/>
                <a:cs typeface="Arial"/>
              </a:rPr>
              <a:t>of</a:t>
            </a:r>
            <a:r>
              <a:rPr sz="1071" spc="-19" dirty="0">
                <a:latin typeface="Arial"/>
                <a:cs typeface="Arial"/>
              </a:rPr>
              <a:t> </a:t>
            </a:r>
            <a:r>
              <a:rPr sz="1071" dirty="0">
                <a:latin typeface="Arial"/>
                <a:cs typeface="Arial"/>
              </a:rPr>
              <a:t>compressor</a:t>
            </a:r>
            <a:r>
              <a:rPr sz="1071" spc="-19" dirty="0">
                <a:latin typeface="Arial"/>
                <a:cs typeface="Arial"/>
              </a:rPr>
              <a:t> </a:t>
            </a:r>
            <a:r>
              <a:rPr sz="1071" spc="-10" dirty="0">
                <a:latin typeface="Arial"/>
                <a:cs typeface="Arial"/>
              </a:rPr>
              <a:t>lubricant.</a:t>
            </a:r>
            <a:endParaRPr sz="1071" dirty="0">
              <a:latin typeface="Arial"/>
              <a:cs typeface="Arial"/>
            </a:endParaRPr>
          </a:p>
          <a:p>
            <a:pPr marL="455161" marR="8040" indent="-220160" algn="just">
              <a:lnSpc>
                <a:spcPct val="143700"/>
              </a:lnSpc>
              <a:spcBef>
                <a:spcPts val="5"/>
              </a:spcBef>
              <a:buAutoNum type="alphaLcPeriod"/>
              <a:tabLst>
                <a:tab pos="457636" algn="l"/>
              </a:tabLst>
            </a:pPr>
            <a:r>
              <a:rPr sz="1071" dirty="0">
                <a:latin typeface="Arial"/>
                <a:cs typeface="Arial"/>
              </a:rPr>
              <a:t>Hoses</a:t>
            </a:r>
            <a:r>
              <a:rPr sz="1071" spc="-39" dirty="0">
                <a:latin typeface="Arial"/>
                <a:cs typeface="Arial"/>
              </a:rPr>
              <a:t> </a:t>
            </a:r>
            <a:r>
              <a:rPr sz="1071" dirty="0">
                <a:latin typeface="Arial"/>
                <a:cs typeface="Arial"/>
              </a:rPr>
              <a:t>or</a:t>
            </a:r>
            <a:r>
              <a:rPr sz="1071" spc="-49" dirty="0">
                <a:latin typeface="Arial"/>
                <a:cs typeface="Arial"/>
              </a:rPr>
              <a:t> </a:t>
            </a:r>
            <a:r>
              <a:rPr sz="1071" dirty="0">
                <a:latin typeface="Arial"/>
                <a:cs typeface="Arial"/>
              </a:rPr>
              <a:t>other</a:t>
            </a:r>
            <a:r>
              <a:rPr sz="1071" spc="-39" dirty="0">
                <a:latin typeface="Arial"/>
                <a:cs typeface="Arial"/>
              </a:rPr>
              <a:t> </a:t>
            </a:r>
            <a:r>
              <a:rPr sz="1071" dirty="0">
                <a:latin typeface="Arial"/>
                <a:cs typeface="Arial"/>
              </a:rPr>
              <a:t>parts</a:t>
            </a:r>
            <a:r>
              <a:rPr sz="1071" spc="-44" dirty="0">
                <a:latin typeface="Arial"/>
                <a:cs typeface="Arial"/>
              </a:rPr>
              <a:t> </a:t>
            </a:r>
            <a:r>
              <a:rPr sz="1071" dirty="0">
                <a:latin typeface="Arial"/>
                <a:cs typeface="Arial"/>
              </a:rPr>
              <a:t>rattling</a:t>
            </a:r>
            <a:r>
              <a:rPr sz="1071" spc="-39" dirty="0">
                <a:latin typeface="Arial"/>
                <a:cs typeface="Arial"/>
              </a:rPr>
              <a:t> </a:t>
            </a:r>
            <a:r>
              <a:rPr sz="1071" spc="-10" dirty="0">
                <a:latin typeface="Arial"/>
                <a:cs typeface="Arial"/>
              </a:rPr>
              <a:t>against</a:t>
            </a:r>
            <a:r>
              <a:rPr sz="1071" spc="-54" dirty="0">
                <a:latin typeface="Arial"/>
                <a:cs typeface="Arial"/>
              </a:rPr>
              <a:t> </a:t>
            </a:r>
            <a:r>
              <a:rPr sz="1071" dirty="0">
                <a:latin typeface="Arial"/>
                <a:cs typeface="Arial"/>
              </a:rPr>
              <a:t>other</a:t>
            </a:r>
            <a:r>
              <a:rPr sz="1071" spc="-39" dirty="0">
                <a:latin typeface="Arial"/>
                <a:cs typeface="Arial"/>
              </a:rPr>
              <a:t> </a:t>
            </a:r>
            <a:r>
              <a:rPr sz="1071" spc="-10" dirty="0">
                <a:latin typeface="Arial"/>
                <a:cs typeface="Arial"/>
              </a:rPr>
              <a:t>components</a:t>
            </a:r>
            <a:r>
              <a:rPr sz="1071" spc="-39" dirty="0">
                <a:latin typeface="Arial"/>
                <a:cs typeface="Arial"/>
              </a:rPr>
              <a:t> </a:t>
            </a:r>
            <a:r>
              <a:rPr sz="1071" dirty="0">
                <a:latin typeface="Arial"/>
                <a:cs typeface="Arial"/>
              </a:rPr>
              <a:t>in</a:t>
            </a:r>
            <a:r>
              <a:rPr sz="1071" spc="-44" dirty="0">
                <a:latin typeface="Arial"/>
                <a:cs typeface="Arial"/>
              </a:rPr>
              <a:t> </a:t>
            </a:r>
            <a:r>
              <a:rPr sz="1071" dirty="0">
                <a:latin typeface="Arial"/>
                <a:cs typeface="Arial"/>
              </a:rPr>
              <a:t>the</a:t>
            </a:r>
            <a:r>
              <a:rPr sz="1071" spc="-49" dirty="0">
                <a:latin typeface="Arial"/>
                <a:cs typeface="Arial"/>
              </a:rPr>
              <a:t> </a:t>
            </a:r>
            <a:r>
              <a:rPr sz="1071" dirty="0">
                <a:latin typeface="Arial"/>
                <a:cs typeface="Arial"/>
              </a:rPr>
              <a:t>engine</a:t>
            </a:r>
            <a:r>
              <a:rPr sz="1071" spc="-39" dirty="0">
                <a:latin typeface="Arial"/>
                <a:cs typeface="Arial"/>
              </a:rPr>
              <a:t> </a:t>
            </a:r>
            <a:r>
              <a:rPr sz="1071" dirty="0">
                <a:latin typeface="Arial"/>
                <a:cs typeface="Arial"/>
              </a:rPr>
              <a:t>compartment.</a:t>
            </a:r>
            <a:r>
              <a:rPr sz="1071" spc="-39" dirty="0">
                <a:latin typeface="Arial"/>
                <a:cs typeface="Arial"/>
              </a:rPr>
              <a:t> </a:t>
            </a:r>
            <a:r>
              <a:rPr sz="1071" spc="-10" dirty="0">
                <a:latin typeface="Arial"/>
                <a:cs typeface="Arial"/>
              </a:rPr>
              <a:t>Check 	</a:t>
            </a:r>
            <a:r>
              <a:rPr sz="1071" dirty="0">
                <a:latin typeface="Arial"/>
                <a:cs typeface="Arial"/>
              </a:rPr>
              <a:t>the</a:t>
            </a:r>
            <a:r>
              <a:rPr sz="1071" spc="-15" dirty="0">
                <a:latin typeface="Arial"/>
                <a:cs typeface="Arial"/>
              </a:rPr>
              <a:t> </a:t>
            </a:r>
            <a:r>
              <a:rPr sz="1071" dirty="0">
                <a:latin typeface="Arial"/>
                <a:cs typeface="Arial"/>
              </a:rPr>
              <a:t>routing</a:t>
            </a:r>
            <a:r>
              <a:rPr sz="1071" spc="-15" dirty="0">
                <a:latin typeface="Arial"/>
                <a:cs typeface="Arial"/>
              </a:rPr>
              <a:t> </a:t>
            </a:r>
            <a:r>
              <a:rPr sz="1071" dirty="0">
                <a:latin typeface="Arial"/>
                <a:cs typeface="Arial"/>
              </a:rPr>
              <a:t>of</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hoses,</a:t>
            </a:r>
            <a:r>
              <a:rPr sz="1071" spc="-19" dirty="0">
                <a:latin typeface="Arial"/>
                <a:cs typeface="Arial"/>
              </a:rPr>
              <a:t> </a:t>
            </a:r>
            <a:r>
              <a:rPr sz="1071" dirty="0">
                <a:latin typeface="Arial"/>
                <a:cs typeface="Arial"/>
              </a:rPr>
              <a:t>support</a:t>
            </a:r>
            <a:r>
              <a:rPr sz="1071" spc="-10" dirty="0">
                <a:latin typeface="Arial"/>
                <a:cs typeface="Arial"/>
              </a:rPr>
              <a:t> </a:t>
            </a:r>
            <a:r>
              <a:rPr sz="1071" dirty="0">
                <a:latin typeface="Arial"/>
                <a:cs typeface="Arial"/>
              </a:rPr>
              <a:t>brackets,</a:t>
            </a:r>
            <a:r>
              <a:rPr sz="1071" spc="-15" dirty="0">
                <a:latin typeface="Arial"/>
                <a:cs typeface="Arial"/>
              </a:rPr>
              <a:t> </a:t>
            </a:r>
            <a:r>
              <a:rPr sz="1071" dirty="0">
                <a:latin typeface="Arial"/>
                <a:cs typeface="Arial"/>
              </a:rPr>
              <a:t>etc.,</a:t>
            </a:r>
            <a:r>
              <a:rPr sz="1071" spc="-15"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pinpoint</a:t>
            </a:r>
            <a:r>
              <a:rPr sz="1071" spc="-10"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noise.</a:t>
            </a:r>
            <a:endParaRPr sz="1071" dirty="0">
              <a:latin typeface="Arial"/>
              <a:cs typeface="Arial"/>
            </a:endParaRPr>
          </a:p>
          <a:p>
            <a:pPr marL="454543" marR="5566" indent="-219541" algn="just">
              <a:lnSpc>
                <a:spcPct val="143700"/>
              </a:lnSpc>
              <a:buAutoNum type="alphaLcPeriod"/>
              <a:tabLst>
                <a:tab pos="457636" algn="l"/>
              </a:tabLst>
            </a:pPr>
            <a:r>
              <a:rPr sz="1071" dirty="0">
                <a:latin typeface="Arial"/>
                <a:cs typeface="Arial"/>
              </a:rPr>
              <a:t>Major</a:t>
            </a:r>
            <a:r>
              <a:rPr sz="1071" spc="146" dirty="0">
                <a:latin typeface="Arial"/>
                <a:cs typeface="Arial"/>
              </a:rPr>
              <a:t> </a:t>
            </a:r>
            <a:r>
              <a:rPr sz="1071" dirty="0">
                <a:latin typeface="Arial"/>
                <a:cs typeface="Arial"/>
              </a:rPr>
              <a:t>component</a:t>
            </a:r>
            <a:r>
              <a:rPr sz="1071" spc="146" dirty="0">
                <a:latin typeface="Arial"/>
                <a:cs typeface="Arial"/>
              </a:rPr>
              <a:t> </a:t>
            </a:r>
            <a:r>
              <a:rPr sz="1071" dirty="0">
                <a:latin typeface="Arial"/>
                <a:cs typeface="Arial"/>
              </a:rPr>
              <a:t>could</a:t>
            </a:r>
            <a:r>
              <a:rPr sz="1071" spc="146" dirty="0">
                <a:latin typeface="Arial"/>
                <a:cs typeface="Arial"/>
              </a:rPr>
              <a:t> </a:t>
            </a:r>
            <a:r>
              <a:rPr sz="1071" dirty="0">
                <a:latin typeface="Arial"/>
                <a:cs typeface="Arial"/>
              </a:rPr>
              <a:t>be</a:t>
            </a:r>
            <a:r>
              <a:rPr sz="1071" spc="151" dirty="0">
                <a:latin typeface="Arial"/>
                <a:cs typeface="Arial"/>
              </a:rPr>
              <a:t> </a:t>
            </a:r>
            <a:r>
              <a:rPr sz="1071" dirty="0">
                <a:latin typeface="Arial"/>
                <a:cs typeface="Arial"/>
              </a:rPr>
              <a:t>in</a:t>
            </a:r>
            <a:r>
              <a:rPr sz="1071" spc="146" dirty="0">
                <a:latin typeface="Arial"/>
                <a:cs typeface="Arial"/>
              </a:rPr>
              <a:t> </a:t>
            </a:r>
            <a:r>
              <a:rPr sz="1071" dirty="0">
                <a:latin typeface="Arial"/>
                <a:cs typeface="Arial"/>
              </a:rPr>
              <a:t>failure.</a:t>
            </a:r>
            <a:r>
              <a:rPr sz="1071" spc="151" dirty="0">
                <a:latin typeface="Arial"/>
                <a:cs typeface="Arial"/>
              </a:rPr>
              <a:t> </a:t>
            </a:r>
            <a:r>
              <a:rPr sz="1071" dirty="0">
                <a:latin typeface="Arial"/>
                <a:cs typeface="Arial"/>
              </a:rPr>
              <a:t>If</a:t>
            </a:r>
            <a:r>
              <a:rPr sz="1071" spc="146" dirty="0">
                <a:latin typeface="Arial"/>
                <a:cs typeface="Arial"/>
              </a:rPr>
              <a:t> </a:t>
            </a:r>
            <a:r>
              <a:rPr sz="1071" dirty="0">
                <a:latin typeface="Arial"/>
                <a:cs typeface="Arial"/>
              </a:rPr>
              <a:t>a</a:t>
            </a:r>
            <a:r>
              <a:rPr sz="1071" spc="146" dirty="0">
                <a:latin typeface="Arial"/>
                <a:cs typeface="Arial"/>
              </a:rPr>
              <a:t> </a:t>
            </a:r>
            <a:r>
              <a:rPr sz="1071" dirty="0">
                <a:latin typeface="Arial"/>
                <a:cs typeface="Arial"/>
              </a:rPr>
              <a:t>bearing</a:t>
            </a:r>
            <a:r>
              <a:rPr sz="1071" spc="151" dirty="0">
                <a:latin typeface="Arial"/>
                <a:cs typeface="Arial"/>
              </a:rPr>
              <a:t> </a:t>
            </a:r>
            <a:r>
              <a:rPr sz="1071" dirty="0">
                <a:latin typeface="Arial"/>
                <a:cs typeface="Arial"/>
              </a:rPr>
              <a:t>is</a:t>
            </a:r>
            <a:r>
              <a:rPr sz="1071" spc="146" dirty="0">
                <a:latin typeface="Arial"/>
                <a:cs typeface="Arial"/>
              </a:rPr>
              <a:t> </a:t>
            </a:r>
            <a:r>
              <a:rPr sz="1071" dirty="0">
                <a:latin typeface="Arial"/>
                <a:cs typeface="Arial"/>
              </a:rPr>
              <a:t>worn</a:t>
            </a:r>
            <a:r>
              <a:rPr sz="1071" spc="141" dirty="0">
                <a:latin typeface="Arial"/>
                <a:cs typeface="Arial"/>
              </a:rPr>
              <a:t> </a:t>
            </a:r>
            <a:r>
              <a:rPr sz="1071" dirty="0">
                <a:latin typeface="Arial"/>
                <a:cs typeface="Arial"/>
              </a:rPr>
              <a:t>out</a:t>
            </a:r>
            <a:r>
              <a:rPr sz="1071" spc="151" dirty="0">
                <a:latin typeface="Arial"/>
                <a:cs typeface="Arial"/>
              </a:rPr>
              <a:t> </a:t>
            </a:r>
            <a:r>
              <a:rPr sz="1071" dirty="0">
                <a:latin typeface="Arial"/>
                <a:cs typeface="Arial"/>
              </a:rPr>
              <a:t>the</a:t>
            </a:r>
            <a:r>
              <a:rPr sz="1071" spc="151" dirty="0">
                <a:latin typeface="Arial"/>
                <a:cs typeface="Arial"/>
              </a:rPr>
              <a:t> </a:t>
            </a:r>
            <a:r>
              <a:rPr sz="1071" dirty="0">
                <a:latin typeface="Arial"/>
                <a:cs typeface="Arial"/>
              </a:rPr>
              <a:t>air</a:t>
            </a:r>
            <a:r>
              <a:rPr sz="1071" spc="141" dirty="0">
                <a:latin typeface="Arial"/>
                <a:cs typeface="Arial"/>
              </a:rPr>
              <a:t> </a:t>
            </a:r>
            <a:r>
              <a:rPr sz="1071" dirty="0">
                <a:latin typeface="Arial"/>
                <a:cs typeface="Arial"/>
              </a:rPr>
              <a:t>conditioning</a:t>
            </a:r>
            <a:r>
              <a:rPr sz="1071" spc="141" dirty="0">
                <a:latin typeface="Arial"/>
                <a:cs typeface="Arial"/>
              </a:rPr>
              <a:t> </a:t>
            </a:r>
            <a:r>
              <a:rPr sz="1071" spc="-19" dirty="0">
                <a:latin typeface="Arial"/>
                <a:cs typeface="Arial"/>
              </a:rPr>
              <a:t>will 	</a:t>
            </a:r>
            <a:r>
              <a:rPr sz="1071" dirty="0">
                <a:latin typeface="Arial"/>
                <a:cs typeface="Arial"/>
              </a:rPr>
              <a:t>produce</a:t>
            </a:r>
            <a:r>
              <a:rPr sz="1071" spc="15"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grinding</a:t>
            </a:r>
            <a:r>
              <a:rPr sz="1071" spc="15" dirty="0">
                <a:latin typeface="Arial"/>
                <a:cs typeface="Arial"/>
              </a:rPr>
              <a:t> </a:t>
            </a:r>
            <a:r>
              <a:rPr sz="1071" dirty="0">
                <a:latin typeface="Arial"/>
                <a:cs typeface="Arial"/>
              </a:rPr>
              <a:t>or</a:t>
            </a:r>
            <a:r>
              <a:rPr sz="1071" spc="15" dirty="0">
                <a:latin typeface="Arial"/>
                <a:cs typeface="Arial"/>
              </a:rPr>
              <a:t> </a:t>
            </a:r>
            <a:r>
              <a:rPr sz="1071" dirty="0">
                <a:latin typeface="Arial"/>
                <a:cs typeface="Arial"/>
              </a:rPr>
              <a:t>squealing</a:t>
            </a:r>
            <a:r>
              <a:rPr sz="1071" spc="15" dirty="0">
                <a:latin typeface="Arial"/>
                <a:cs typeface="Arial"/>
              </a:rPr>
              <a:t> </a:t>
            </a:r>
            <a:r>
              <a:rPr sz="1071" dirty="0">
                <a:latin typeface="Arial"/>
                <a:cs typeface="Arial"/>
              </a:rPr>
              <a:t>sound.</a:t>
            </a:r>
            <a:r>
              <a:rPr sz="1071" spc="19"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rattling</a:t>
            </a:r>
            <a:r>
              <a:rPr sz="1071" spc="15" dirty="0">
                <a:latin typeface="Arial"/>
                <a:cs typeface="Arial"/>
              </a:rPr>
              <a:t> </a:t>
            </a:r>
            <a:r>
              <a:rPr sz="1071" dirty="0">
                <a:latin typeface="Arial"/>
                <a:cs typeface="Arial"/>
              </a:rPr>
              <a:t>sound</a:t>
            </a:r>
            <a:r>
              <a:rPr sz="1071" spc="15" dirty="0">
                <a:latin typeface="Arial"/>
                <a:cs typeface="Arial"/>
              </a:rPr>
              <a:t> </a:t>
            </a:r>
            <a:r>
              <a:rPr sz="1071" dirty="0">
                <a:latin typeface="Arial"/>
                <a:cs typeface="Arial"/>
              </a:rPr>
              <a:t>could</a:t>
            </a:r>
            <a:r>
              <a:rPr sz="1071" spc="15" dirty="0">
                <a:latin typeface="Arial"/>
                <a:cs typeface="Arial"/>
              </a:rPr>
              <a:t> </a:t>
            </a:r>
            <a:r>
              <a:rPr sz="1071" dirty="0">
                <a:latin typeface="Arial"/>
                <a:cs typeface="Arial"/>
              </a:rPr>
              <a:t>indicate</a:t>
            </a:r>
            <a:r>
              <a:rPr sz="1071" spc="29" dirty="0">
                <a:latin typeface="Arial"/>
                <a:cs typeface="Arial"/>
              </a:rPr>
              <a:t> </a:t>
            </a:r>
            <a:r>
              <a:rPr sz="1071" dirty="0">
                <a:latin typeface="Arial"/>
                <a:cs typeface="Arial"/>
              </a:rPr>
              <a:t>the</a:t>
            </a:r>
            <a:r>
              <a:rPr sz="1071" spc="15" dirty="0">
                <a:latin typeface="Arial"/>
                <a:cs typeface="Arial"/>
              </a:rPr>
              <a:t> </a:t>
            </a:r>
            <a:r>
              <a:rPr sz="1071" spc="-10" dirty="0">
                <a:latin typeface="Arial"/>
                <a:cs typeface="Arial"/>
              </a:rPr>
              <a:t>compressor’s 	</a:t>
            </a:r>
            <a:r>
              <a:rPr sz="1071" dirty="0">
                <a:latin typeface="Arial"/>
                <a:cs typeface="Arial"/>
              </a:rPr>
              <a:t>clutch</a:t>
            </a:r>
            <a:r>
              <a:rPr sz="1071" spc="-19" dirty="0">
                <a:latin typeface="Arial"/>
                <a:cs typeface="Arial"/>
              </a:rPr>
              <a:t> </a:t>
            </a:r>
            <a:r>
              <a:rPr sz="1071" dirty="0">
                <a:latin typeface="Arial"/>
                <a:cs typeface="Arial"/>
              </a:rPr>
              <a:t>has</a:t>
            </a:r>
            <a:r>
              <a:rPr sz="1071" spc="-19" dirty="0">
                <a:latin typeface="Arial"/>
                <a:cs typeface="Arial"/>
              </a:rPr>
              <a:t> </a:t>
            </a:r>
            <a:r>
              <a:rPr sz="1071" dirty="0">
                <a:latin typeface="Arial"/>
                <a:cs typeface="Arial"/>
              </a:rPr>
              <a:t>failed.</a:t>
            </a:r>
            <a:r>
              <a:rPr sz="1071" spc="-19" dirty="0">
                <a:latin typeface="Arial"/>
                <a:cs typeface="Arial"/>
              </a:rPr>
              <a:t> </a:t>
            </a:r>
            <a:r>
              <a:rPr sz="1071" dirty="0">
                <a:latin typeface="Arial"/>
                <a:cs typeface="Arial"/>
              </a:rPr>
              <a:t>Noise</a:t>
            </a:r>
            <a:r>
              <a:rPr sz="1071" spc="-34" dirty="0">
                <a:latin typeface="Arial"/>
                <a:cs typeface="Arial"/>
              </a:rPr>
              <a:t> </a:t>
            </a:r>
            <a:r>
              <a:rPr sz="1071" dirty="0">
                <a:latin typeface="Arial"/>
                <a:cs typeface="Arial"/>
              </a:rPr>
              <a:t>from</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usually</a:t>
            </a:r>
            <a:r>
              <a:rPr sz="1071" spc="-19" dirty="0">
                <a:latin typeface="Arial"/>
                <a:cs typeface="Arial"/>
              </a:rPr>
              <a:t> </a:t>
            </a:r>
            <a:r>
              <a:rPr sz="1071" dirty="0">
                <a:latin typeface="Arial"/>
                <a:cs typeface="Arial"/>
              </a:rPr>
              <a:t>means</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its</a:t>
            </a:r>
            <a:r>
              <a:rPr sz="1071" spc="-24" dirty="0">
                <a:latin typeface="Arial"/>
                <a:cs typeface="Arial"/>
              </a:rPr>
              <a:t> way</a:t>
            </a:r>
            <a:endParaRPr sz="1071" dirty="0">
              <a:latin typeface="Arial"/>
              <a:cs typeface="Arial"/>
            </a:endParaRPr>
          </a:p>
          <a:p>
            <a:pPr marL="457636">
              <a:spcBef>
                <a:spcPts val="565"/>
              </a:spcBef>
            </a:pPr>
            <a:r>
              <a:rPr sz="1071" spc="-19" dirty="0">
                <a:latin typeface="Arial"/>
                <a:cs typeface="Arial"/>
              </a:rPr>
              <a:t>out.</a:t>
            </a:r>
            <a:endParaRPr sz="1071" dirty="0">
              <a:latin typeface="Arial"/>
              <a:cs typeface="Arial"/>
            </a:endParaRPr>
          </a:p>
          <a:p>
            <a:pPr marL="12369" marR="6184">
              <a:lnSpc>
                <a:spcPct val="143700"/>
              </a:lnSpc>
              <a:spcBef>
                <a:spcPts val="584"/>
              </a:spcBef>
            </a:pPr>
            <a:r>
              <a:rPr sz="1071" dirty="0">
                <a:latin typeface="Arial"/>
                <a:cs typeface="Arial"/>
              </a:rPr>
              <a:t>Continuing</a:t>
            </a:r>
            <a:r>
              <a:rPr sz="1071" spc="4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use</a:t>
            </a:r>
            <a:r>
              <a:rPr sz="1071" spc="49" dirty="0">
                <a:latin typeface="Arial"/>
                <a:cs typeface="Arial"/>
              </a:rPr>
              <a:t> </a:t>
            </a:r>
            <a:r>
              <a:rPr sz="1071" dirty="0">
                <a:latin typeface="Arial"/>
                <a:cs typeface="Arial"/>
              </a:rPr>
              <a:t>your</a:t>
            </a:r>
            <a:r>
              <a:rPr sz="1071" spc="44" dirty="0">
                <a:latin typeface="Arial"/>
                <a:cs typeface="Arial"/>
              </a:rPr>
              <a:t> </a:t>
            </a:r>
            <a:r>
              <a:rPr sz="1071" dirty="0">
                <a:latin typeface="Arial"/>
                <a:cs typeface="Arial"/>
              </a:rPr>
              <a:t>A/C</a:t>
            </a:r>
            <a:r>
              <a:rPr sz="1071" spc="49" dirty="0">
                <a:latin typeface="Arial"/>
                <a:cs typeface="Arial"/>
              </a:rPr>
              <a:t> </a:t>
            </a:r>
            <a:r>
              <a:rPr sz="1071" dirty="0">
                <a:latin typeface="Arial"/>
                <a:cs typeface="Arial"/>
              </a:rPr>
              <a:t>may</a:t>
            </a:r>
            <a:r>
              <a:rPr sz="1071" spc="54" dirty="0">
                <a:latin typeface="Arial"/>
                <a:cs typeface="Arial"/>
              </a:rPr>
              <a:t> </a:t>
            </a:r>
            <a:r>
              <a:rPr sz="1071" dirty="0">
                <a:latin typeface="Arial"/>
                <a:cs typeface="Arial"/>
              </a:rPr>
              <a:t>only</a:t>
            </a:r>
            <a:r>
              <a:rPr sz="1071" spc="54" dirty="0">
                <a:latin typeface="Arial"/>
                <a:cs typeface="Arial"/>
              </a:rPr>
              <a:t> </a:t>
            </a:r>
            <a:r>
              <a:rPr sz="1071" dirty="0">
                <a:latin typeface="Arial"/>
                <a:cs typeface="Arial"/>
              </a:rPr>
              <a:t>make</a:t>
            </a:r>
            <a:r>
              <a:rPr sz="1071" spc="44" dirty="0">
                <a:latin typeface="Arial"/>
                <a:cs typeface="Arial"/>
              </a:rPr>
              <a:t> </a:t>
            </a:r>
            <a:r>
              <a:rPr sz="1071" dirty="0">
                <a:latin typeface="Arial"/>
                <a:cs typeface="Arial"/>
              </a:rPr>
              <a:t>things</a:t>
            </a:r>
            <a:r>
              <a:rPr sz="1071" spc="54" dirty="0">
                <a:latin typeface="Arial"/>
                <a:cs typeface="Arial"/>
              </a:rPr>
              <a:t> </a:t>
            </a:r>
            <a:r>
              <a:rPr sz="1071" dirty="0">
                <a:latin typeface="Arial"/>
                <a:cs typeface="Arial"/>
              </a:rPr>
              <a:t>worse.</a:t>
            </a:r>
            <a:r>
              <a:rPr sz="1071" spc="49" dirty="0">
                <a:latin typeface="Arial"/>
                <a:cs typeface="Arial"/>
              </a:rPr>
              <a:t> </a:t>
            </a:r>
            <a:r>
              <a:rPr sz="1071" dirty="0">
                <a:latin typeface="Arial"/>
                <a:cs typeface="Arial"/>
              </a:rPr>
              <a:t>A</a:t>
            </a:r>
            <a:r>
              <a:rPr sz="1071" spc="49" dirty="0">
                <a:latin typeface="Arial"/>
                <a:cs typeface="Arial"/>
              </a:rPr>
              <a:t> </a:t>
            </a:r>
            <a:r>
              <a:rPr sz="1071" dirty="0">
                <a:latin typeface="Arial"/>
                <a:cs typeface="Arial"/>
              </a:rPr>
              <a:t>thorough</a:t>
            </a:r>
            <a:r>
              <a:rPr sz="1071" spc="49" dirty="0">
                <a:latin typeface="Arial"/>
                <a:cs typeface="Arial"/>
              </a:rPr>
              <a:t> </a:t>
            </a:r>
            <a:r>
              <a:rPr sz="1071" dirty="0">
                <a:latin typeface="Arial"/>
                <a:cs typeface="Arial"/>
              </a:rPr>
              <a:t>inspection</a:t>
            </a:r>
            <a:r>
              <a:rPr sz="1071" spc="49" dirty="0">
                <a:latin typeface="Arial"/>
                <a:cs typeface="Arial"/>
              </a:rPr>
              <a:t> </a:t>
            </a:r>
            <a:r>
              <a:rPr sz="1071" dirty="0">
                <a:latin typeface="Arial"/>
                <a:cs typeface="Arial"/>
              </a:rPr>
              <a:t>will</a:t>
            </a:r>
            <a:r>
              <a:rPr sz="1071" spc="44" dirty="0">
                <a:latin typeface="Arial"/>
                <a:cs typeface="Arial"/>
              </a:rPr>
              <a:t> </a:t>
            </a:r>
            <a:r>
              <a:rPr sz="1071" dirty="0">
                <a:latin typeface="Arial"/>
                <a:cs typeface="Arial"/>
              </a:rPr>
              <a:t>be</a:t>
            </a:r>
            <a:r>
              <a:rPr sz="1071" spc="44" dirty="0">
                <a:latin typeface="Arial"/>
                <a:cs typeface="Arial"/>
              </a:rPr>
              <a:t> </a:t>
            </a:r>
            <a:r>
              <a:rPr sz="1071" dirty="0">
                <a:latin typeface="Arial"/>
                <a:cs typeface="Arial"/>
              </a:rPr>
              <a:t>able</a:t>
            </a:r>
            <a:r>
              <a:rPr sz="1071" spc="49" dirty="0">
                <a:latin typeface="Arial"/>
                <a:cs typeface="Arial"/>
              </a:rPr>
              <a:t> </a:t>
            </a:r>
            <a:r>
              <a:rPr sz="1071" spc="-24" dirty="0">
                <a:latin typeface="Arial"/>
                <a:cs typeface="Arial"/>
              </a:rPr>
              <a:t>to </a:t>
            </a:r>
            <a:r>
              <a:rPr sz="1071" dirty="0">
                <a:latin typeface="Arial"/>
                <a:cs typeface="Arial"/>
              </a:rPr>
              <a:t>determine</a:t>
            </a:r>
            <a:r>
              <a:rPr sz="1071" spc="-19" dirty="0">
                <a:latin typeface="Arial"/>
                <a:cs typeface="Arial"/>
              </a:rPr>
              <a:t> </a:t>
            </a:r>
            <a:r>
              <a:rPr sz="1071" dirty="0">
                <a:latin typeface="Arial"/>
                <a:cs typeface="Arial"/>
              </a:rPr>
              <a:t>if</a:t>
            </a:r>
            <a:r>
              <a:rPr sz="1071" spc="-15" dirty="0">
                <a:latin typeface="Arial"/>
                <a:cs typeface="Arial"/>
              </a:rPr>
              <a:t> </a:t>
            </a:r>
            <a:r>
              <a:rPr sz="1071" dirty="0">
                <a:latin typeface="Arial"/>
                <a:cs typeface="Arial"/>
              </a:rPr>
              <a:t>a</a:t>
            </a:r>
            <a:r>
              <a:rPr sz="1071" spc="-19" dirty="0">
                <a:latin typeface="Arial"/>
                <a:cs typeface="Arial"/>
              </a:rPr>
              <a:t> </a:t>
            </a:r>
            <a:r>
              <a:rPr sz="1071" dirty="0">
                <a:latin typeface="Arial"/>
                <a:cs typeface="Arial"/>
              </a:rPr>
              <a:t>major</a:t>
            </a:r>
            <a:r>
              <a:rPr sz="1071" spc="-15" dirty="0">
                <a:latin typeface="Arial"/>
                <a:cs typeface="Arial"/>
              </a:rPr>
              <a:t> </a:t>
            </a:r>
            <a:r>
              <a:rPr sz="1071" dirty="0">
                <a:latin typeface="Arial"/>
                <a:cs typeface="Arial"/>
              </a:rPr>
              <a:t>component</a:t>
            </a:r>
            <a:r>
              <a:rPr sz="1071" spc="-15" dirty="0">
                <a:latin typeface="Arial"/>
                <a:cs typeface="Arial"/>
              </a:rPr>
              <a:t> </a:t>
            </a:r>
            <a:r>
              <a:rPr sz="1071" dirty="0">
                <a:latin typeface="Arial"/>
                <a:cs typeface="Arial"/>
              </a:rPr>
              <a:t>is</a:t>
            </a:r>
            <a:r>
              <a:rPr sz="1071" spc="-19"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failure</a:t>
            </a:r>
            <a:r>
              <a:rPr sz="1071" spc="-19"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whether</a:t>
            </a:r>
            <a:r>
              <a:rPr sz="1071" spc="-15" dirty="0">
                <a:latin typeface="Arial"/>
                <a:cs typeface="Arial"/>
              </a:rPr>
              <a:t> </a:t>
            </a:r>
            <a:r>
              <a:rPr sz="1071" dirty="0">
                <a:latin typeface="Arial"/>
                <a:cs typeface="Arial"/>
              </a:rPr>
              <a:t>it</a:t>
            </a:r>
            <a:r>
              <a:rPr sz="1071" spc="-19" dirty="0">
                <a:latin typeface="Arial"/>
                <a:cs typeface="Arial"/>
              </a:rPr>
              <a:t> </a:t>
            </a:r>
            <a:r>
              <a:rPr sz="1071" dirty="0">
                <a:latin typeface="Arial"/>
                <a:cs typeface="Arial"/>
              </a:rPr>
              <a:t>will</a:t>
            </a:r>
            <a:r>
              <a:rPr sz="1071" spc="-15" dirty="0">
                <a:latin typeface="Arial"/>
                <a:cs typeface="Arial"/>
              </a:rPr>
              <a:t> </a:t>
            </a:r>
            <a:r>
              <a:rPr sz="1071" dirty="0">
                <a:latin typeface="Arial"/>
                <a:cs typeface="Arial"/>
              </a:rPr>
              <a:t>need</a:t>
            </a:r>
            <a:r>
              <a:rPr sz="1071" spc="-19" dirty="0">
                <a:latin typeface="Arial"/>
                <a:cs typeface="Arial"/>
              </a:rPr>
              <a:t> </a:t>
            </a:r>
            <a:r>
              <a:rPr sz="1071" dirty="0">
                <a:latin typeface="Arial"/>
                <a:cs typeface="Arial"/>
              </a:rPr>
              <a:t>to</a:t>
            </a:r>
            <a:r>
              <a:rPr sz="1071" spc="-15" dirty="0">
                <a:latin typeface="Arial"/>
                <a:cs typeface="Arial"/>
              </a:rPr>
              <a:t> </a:t>
            </a:r>
            <a:r>
              <a:rPr sz="1071" dirty="0">
                <a:latin typeface="Arial"/>
                <a:cs typeface="Arial"/>
              </a:rPr>
              <a:t>be</a:t>
            </a:r>
            <a:r>
              <a:rPr sz="1071" spc="-19" dirty="0">
                <a:latin typeface="Arial"/>
                <a:cs typeface="Arial"/>
              </a:rPr>
              <a:t> </a:t>
            </a:r>
            <a:r>
              <a:rPr sz="1071" spc="-10" dirty="0">
                <a:latin typeface="Arial"/>
                <a:cs typeface="Arial"/>
              </a:rPr>
              <a:t>replaced.</a:t>
            </a:r>
            <a:endParaRPr sz="1071" dirty="0">
              <a:latin typeface="Arial"/>
              <a:cs typeface="Arial"/>
            </a:endParaRPr>
          </a:p>
          <a:p>
            <a:pPr marL="12369" algn="just">
              <a:spcBef>
                <a:spcPts val="1144"/>
              </a:spcBef>
            </a:pPr>
            <a:r>
              <a:rPr sz="1071" b="1" dirty="0">
                <a:latin typeface="Arial"/>
                <a:cs typeface="Arial"/>
              </a:rPr>
              <a:t>6.10</a:t>
            </a:r>
            <a:r>
              <a:rPr sz="1071" b="1" spc="360" dirty="0">
                <a:latin typeface="Arial"/>
                <a:cs typeface="Arial"/>
              </a:rPr>
              <a:t>  </a:t>
            </a:r>
            <a:r>
              <a:rPr sz="1071" b="1" dirty="0">
                <a:latin typeface="Arial"/>
                <a:cs typeface="Arial"/>
              </a:rPr>
              <a:t>Problem:</a:t>
            </a:r>
            <a:r>
              <a:rPr sz="1071" b="1" spc="-19" dirty="0">
                <a:latin typeface="Arial"/>
                <a:cs typeface="Arial"/>
              </a:rPr>
              <a:t> </a:t>
            </a:r>
            <a:r>
              <a:rPr sz="1071" b="1" dirty="0">
                <a:latin typeface="Arial"/>
                <a:cs typeface="Arial"/>
              </a:rPr>
              <a:t>Air</a:t>
            </a:r>
            <a:r>
              <a:rPr sz="1071" b="1" spc="-19" dirty="0">
                <a:latin typeface="Arial"/>
                <a:cs typeface="Arial"/>
              </a:rPr>
              <a:t> </a:t>
            </a:r>
            <a:r>
              <a:rPr sz="1071" b="1" dirty="0">
                <a:latin typeface="Arial"/>
                <a:cs typeface="Arial"/>
              </a:rPr>
              <a:t>Conditioning</a:t>
            </a:r>
            <a:r>
              <a:rPr sz="1071" b="1" spc="-19" dirty="0">
                <a:latin typeface="Arial"/>
                <a:cs typeface="Arial"/>
              </a:rPr>
              <a:t> </a:t>
            </a:r>
            <a:r>
              <a:rPr sz="1071" b="1" dirty="0">
                <a:latin typeface="Arial"/>
                <a:cs typeface="Arial"/>
              </a:rPr>
              <a:t>Goes</a:t>
            </a:r>
            <a:r>
              <a:rPr sz="1071" b="1" spc="-19" dirty="0">
                <a:latin typeface="Arial"/>
                <a:cs typeface="Arial"/>
              </a:rPr>
              <a:t> </a:t>
            </a:r>
            <a:r>
              <a:rPr sz="1071" b="1" dirty="0">
                <a:latin typeface="Arial"/>
                <a:cs typeface="Arial"/>
              </a:rPr>
              <a:t>from</a:t>
            </a:r>
            <a:r>
              <a:rPr sz="1071" b="1" spc="-15" dirty="0">
                <a:latin typeface="Arial"/>
                <a:cs typeface="Arial"/>
              </a:rPr>
              <a:t> </a:t>
            </a:r>
            <a:r>
              <a:rPr sz="1071" b="1" dirty="0">
                <a:latin typeface="Arial"/>
                <a:cs typeface="Arial"/>
              </a:rPr>
              <a:t>Cold</a:t>
            </a:r>
            <a:r>
              <a:rPr sz="1071" b="1" spc="-19" dirty="0">
                <a:latin typeface="Arial"/>
                <a:cs typeface="Arial"/>
              </a:rPr>
              <a:t> </a:t>
            </a:r>
            <a:r>
              <a:rPr sz="1071" b="1" dirty="0">
                <a:latin typeface="Arial"/>
                <a:cs typeface="Arial"/>
              </a:rPr>
              <a:t>to</a:t>
            </a:r>
            <a:r>
              <a:rPr sz="1071" b="1" spc="-19" dirty="0">
                <a:latin typeface="Arial"/>
                <a:cs typeface="Arial"/>
              </a:rPr>
              <a:t> </a:t>
            </a:r>
            <a:r>
              <a:rPr sz="1071" b="1" spc="-24" dirty="0">
                <a:latin typeface="Arial"/>
                <a:cs typeface="Arial"/>
              </a:rPr>
              <a:t>Hot</a:t>
            </a:r>
            <a:endParaRPr sz="1071" dirty="0">
              <a:latin typeface="Arial"/>
              <a:cs typeface="Arial"/>
            </a:endParaRPr>
          </a:p>
          <a:p>
            <a:pPr marL="12369" marR="6184" algn="just">
              <a:lnSpc>
                <a:spcPct val="143700"/>
              </a:lnSpc>
              <a:spcBef>
                <a:spcPts val="589"/>
              </a:spcBef>
            </a:pPr>
            <a:r>
              <a:rPr sz="1071" dirty="0">
                <a:latin typeface="Arial"/>
                <a:cs typeface="Arial"/>
              </a:rPr>
              <a:t>When</a:t>
            </a:r>
            <a:r>
              <a:rPr sz="1071" spc="49" dirty="0">
                <a:latin typeface="Arial"/>
                <a:cs typeface="Arial"/>
              </a:rPr>
              <a:t> </a:t>
            </a:r>
            <a:r>
              <a:rPr sz="1071" dirty="0">
                <a:latin typeface="Arial"/>
                <a:cs typeface="Arial"/>
              </a:rPr>
              <a:t>you’re</a:t>
            </a:r>
            <a:r>
              <a:rPr sz="1071" spc="49" dirty="0">
                <a:latin typeface="Arial"/>
                <a:cs typeface="Arial"/>
              </a:rPr>
              <a:t> </a:t>
            </a:r>
            <a:r>
              <a:rPr sz="1071" dirty="0">
                <a:latin typeface="Arial"/>
                <a:cs typeface="Arial"/>
              </a:rPr>
              <a:t>driving</a:t>
            </a:r>
            <a:r>
              <a:rPr sz="1071" spc="54"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the</a:t>
            </a:r>
            <a:r>
              <a:rPr sz="1071" spc="54" dirty="0">
                <a:latin typeface="Arial"/>
                <a:cs typeface="Arial"/>
              </a:rPr>
              <a:t> </a:t>
            </a:r>
            <a:r>
              <a:rPr sz="1071" dirty="0">
                <a:latin typeface="Arial"/>
                <a:cs typeface="Arial"/>
              </a:rPr>
              <a:t>air</a:t>
            </a:r>
            <a:r>
              <a:rPr sz="1071" spc="49" dirty="0">
                <a:latin typeface="Arial"/>
                <a:cs typeface="Arial"/>
              </a:rPr>
              <a:t> </a:t>
            </a:r>
            <a:r>
              <a:rPr sz="1071" dirty="0">
                <a:latin typeface="Arial"/>
                <a:cs typeface="Arial"/>
              </a:rPr>
              <a:t>suddenly</a:t>
            </a:r>
            <a:r>
              <a:rPr sz="1071" spc="58" dirty="0">
                <a:latin typeface="Arial"/>
                <a:cs typeface="Arial"/>
              </a:rPr>
              <a:t> </a:t>
            </a:r>
            <a:r>
              <a:rPr sz="1071" dirty="0">
                <a:latin typeface="Arial"/>
                <a:cs typeface="Arial"/>
              </a:rPr>
              <a:t>goes</a:t>
            </a:r>
            <a:r>
              <a:rPr sz="1071" spc="49" dirty="0">
                <a:latin typeface="Arial"/>
                <a:cs typeface="Arial"/>
              </a:rPr>
              <a:t> </a:t>
            </a:r>
            <a:r>
              <a:rPr sz="1071" dirty="0">
                <a:latin typeface="Arial"/>
                <a:cs typeface="Arial"/>
              </a:rPr>
              <a:t>from</a:t>
            </a:r>
            <a:r>
              <a:rPr sz="1071" spc="49" dirty="0">
                <a:latin typeface="Arial"/>
                <a:cs typeface="Arial"/>
              </a:rPr>
              <a:t> </a:t>
            </a:r>
            <a:r>
              <a:rPr sz="1071" dirty="0">
                <a:latin typeface="Arial"/>
                <a:cs typeface="Arial"/>
              </a:rPr>
              <a:t>comfortably</a:t>
            </a:r>
            <a:r>
              <a:rPr sz="1071" spc="54" dirty="0">
                <a:latin typeface="Arial"/>
                <a:cs typeface="Arial"/>
              </a:rPr>
              <a:t> </a:t>
            </a:r>
            <a:r>
              <a:rPr sz="1071" dirty="0">
                <a:latin typeface="Arial"/>
                <a:cs typeface="Arial"/>
              </a:rPr>
              <a:t>cool</a:t>
            </a:r>
            <a:r>
              <a:rPr sz="1071" spc="44" dirty="0">
                <a:latin typeface="Arial"/>
                <a:cs typeface="Arial"/>
              </a:rPr>
              <a:t> </a:t>
            </a:r>
            <a:r>
              <a:rPr sz="1071" dirty="0">
                <a:latin typeface="Arial"/>
                <a:cs typeface="Arial"/>
              </a:rPr>
              <a:t>to</a:t>
            </a:r>
            <a:r>
              <a:rPr sz="1071" spc="49" dirty="0">
                <a:latin typeface="Arial"/>
                <a:cs typeface="Arial"/>
              </a:rPr>
              <a:t> </a:t>
            </a:r>
            <a:r>
              <a:rPr sz="1071" dirty="0">
                <a:latin typeface="Arial"/>
                <a:cs typeface="Arial"/>
              </a:rPr>
              <a:t>horribly</a:t>
            </a:r>
            <a:r>
              <a:rPr sz="1071" spc="54" dirty="0">
                <a:latin typeface="Arial"/>
                <a:cs typeface="Arial"/>
              </a:rPr>
              <a:t> </a:t>
            </a:r>
            <a:r>
              <a:rPr sz="1071" dirty="0">
                <a:latin typeface="Arial"/>
                <a:cs typeface="Arial"/>
              </a:rPr>
              <a:t>hot,</a:t>
            </a:r>
            <a:r>
              <a:rPr sz="1071" spc="49" dirty="0">
                <a:latin typeface="Arial"/>
                <a:cs typeface="Arial"/>
              </a:rPr>
              <a:t> </a:t>
            </a:r>
            <a:r>
              <a:rPr sz="1071" dirty="0">
                <a:latin typeface="Arial"/>
                <a:cs typeface="Arial"/>
              </a:rPr>
              <a:t>you</a:t>
            </a:r>
            <a:r>
              <a:rPr sz="1071" spc="49" dirty="0">
                <a:latin typeface="Arial"/>
                <a:cs typeface="Arial"/>
              </a:rPr>
              <a:t> </a:t>
            </a:r>
            <a:r>
              <a:rPr sz="1071" spc="-19" dirty="0">
                <a:latin typeface="Arial"/>
                <a:cs typeface="Arial"/>
              </a:rPr>
              <a:t>know </a:t>
            </a:r>
            <a:r>
              <a:rPr sz="1071" dirty="0">
                <a:latin typeface="Arial"/>
                <a:cs typeface="Arial"/>
              </a:rPr>
              <a:t>there’s</a:t>
            </a:r>
            <a:r>
              <a:rPr sz="1071" spc="-19" dirty="0">
                <a:latin typeface="Arial"/>
                <a:cs typeface="Arial"/>
              </a:rPr>
              <a:t> </a:t>
            </a:r>
            <a:r>
              <a:rPr sz="1071" dirty="0">
                <a:latin typeface="Arial"/>
                <a:cs typeface="Arial"/>
              </a:rPr>
              <a:t>a</a:t>
            </a:r>
            <a:r>
              <a:rPr sz="1071" spc="-15" dirty="0">
                <a:latin typeface="Arial"/>
                <a:cs typeface="Arial"/>
              </a:rPr>
              <a:t> </a:t>
            </a:r>
            <a:r>
              <a:rPr sz="1071" dirty="0">
                <a:latin typeface="Arial"/>
                <a:cs typeface="Arial"/>
              </a:rPr>
              <a:t>problem.</a:t>
            </a:r>
            <a:r>
              <a:rPr sz="1071" spc="-15" dirty="0">
                <a:latin typeface="Arial"/>
                <a:cs typeface="Arial"/>
              </a:rPr>
              <a:t> </a:t>
            </a:r>
            <a:r>
              <a:rPr sz="1071" dirty="0">
                <a:latin typeface="Arial"/>
                <a:cs typeface="Arial"/>
              </a:rPr>
              <a:t>This</a:t>
            </a:r>
            <a:r>
              <a:rPr sz="1071" spc="-19" dirty="0">
                <a:latin typeface="Arial"/>
                <a:cs typeface="Arial"/>
              </a:rPr>
              <a:t> </a:t>
            </a:r>
            <a:r>
              <a:rPr sz="1071" dirty="0">
                <a:latin typeface="Arial"/>
                <a:cs typeface="Arial"/>
              </a:rPr>
              <a:t>may</a:t>
            </a:r>
            <a:r>
              <a:rPr sz="1071" spc="-15" dirty="0">
                <a:latin typeface="Arial"/>
                <a:cs typeface="Arial"/>
              </a:rPr>
              <a:t> </a:t>
            </a:r>
            <a:r>
              <a:rPr sz="1071" dirty="0">
                <a:latin typeface="Arial"/>
                <a:cs typeface="Arial"/>
              </a:rPr>
              <a:t>be</a:t>
            </a:r>
            <a:r>
              <a:rPr sz="1071" spc="-15" dirty="0">
                <a:latin typeface="Arial"/>
                <a:cs typeface="Arial"/>
              </a:rPr>
              <a:t> </a:t>
            </a:r>
            <a:r>
              <a:rPr sz="1071" dirty="0">
                <a:latin typeface="Arial"/>
                <a:cs typeface="Arial"/>
              </a:rPr>
              <a:t>due</a:t>
            </a:r>
            <a:r>
              <a:rPr sz="1071" spc="-19" dirty="0">
                <a:latin typeface="Arial"/>
                <a:cs typeface="Arial"/>
              </a:rPr>
              <a:t> </a:t>
            </a:r>
            <a:r>
              <a:rPr sz="1071" spc="-24" dirty="0">
                <a:latin typeface="Arial"/>
                <a:cs typeface="Arial"/>
              </a:rPr>
              <a:t>to:</a:t>
            </a:r>
            <a:endParaRPr sz="1071" dirty="0">
              <a:latin typeface="Arial"/>
              <a:cs typeface="Arial"/>
            </a:endParaRPr>
          </a:p>
          <a:p>
            <a:pPr marL="454543" marR="4947" indent="-220160" algn="just">
              <a:lnSpc>
                <a:spcPct val="143800"/>
              </a:lnSpc>
              <a:spcBef>
                <a:spcPts val="584"/>
              </a:spcBef>
              <a:buAutoNum type="alphaLcPeriod"/>
              <a:tabLst>
                <a:tab pos="457017" algn="l"/>
              </a:tabLst>
            </a:pPr>
            <a:r>
              <a:rPr sz="1071" dirty="0">
                <a:latin typeface="Arial"/>
                <a:cs typeface="Arial"/>
              </a:rPr>
              <a:t>Moisture</a:t>
            </a:r>
            <a:r>
              <a:rPr sz="1071" spc="93" dirty="0">
                <a:latin typeface="Arial"/>
                <a:cs typeface="Arial"/>
              </a:rPr>
              <a:t> </a:t>
            </a:r>
            <a:r>
              <a:rPr sz="1071" dirty="0">
                <a:latin typeface="Arial"/>
                <a:cs typeface="Arial"/>
              </a:rPr>
              <a:t>in</a:t>
            </a:r>
            <a:r>
              <a:rPr sz="1071" spc="93"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refrigeration</a:t>
            </a:r>
            <a:r>
              <a:rPr sz="1071" spc="97" dirty="0">
                <a:latin typeface="Arial"/>
                <a:cs typeface="Arial"/>
              </a:rPr>
              <a:t> </a:t>
            </a:r>
            <a:r>
              <a:rPr sz="1071" dirty="0">
                <a:latin typeface="Arial"/>
                <a:cs typeface="Arial"/>
              </a:rPr>
              <a:t>system</a:t>
            </a:r>
            <a:r>
              <a:rPr sz="1071" spc="93" dirty="0">
                <a:latin typeface="Arial"/>
                <a:cs typeface="Arial"/>
              </a:rPr>
              <a:t> </a:t>
            </a:r>
            <a:r>
              <a:rPr sz="1071" dirty="0">
                <a:latin typeface="Arial"/>
                <a:cs typeface="Arial"/>
              </a:rPr>
              <a:t>could</a:t>
            </a:r>
            <a:r>
              <a:rPr sz="1071" spc="93" dirty="0">
                <a:latin typeface="Arial"/>
                <a:cs typeface="Arial"/>
              </a:rPr>
              <a:t> </a:t>
            </a:r>
            <a:r>
              <a:rPr sz="1071" dirty="0">
                <a:latin typeface="Arial"/>
                <a:cs typeface="Arial"/>
              </a:rPr>
              <a:t>block/freeze</a:t>
            </a:r>
            <a:r>
              <a:rPr sz="1071" spc="97" dirty="0">
                <a:latin typeface="Arial"/>
                <a:cs typeface="Arial"/>
              </a:rPr>
              <a:t> </a:t>
            </a:r>
            <a:r>
              <a:rPr sz="1071" dirty="0">
                <a:latin typeface="Arial"/>
                <a:cs typeface="Arial"/>
              </a:rPr>
              <a:t>the</a:t>
            </a:r>
            <a:r>
              <a:rPr sz="1071" spc="93" dirty="0">
                <a:latin typeface="Arial"/>
                <a:cs typeface="Arial"/>
              </a:rPr>
              <a:t> </a:t>
            </a:r>
            <a:r>
              <a:rPr sz="1071" dirty="0">
                <a:latin typeface="Arial"/>
                <a:cs typeface="Arial"/>
              </a:rPr>
              <a:t>expansion</a:t>
            </a:r>
            <a:r>
              <a:rPr sz="1071" spc="93" dirty="0">
                <a:latin typeface="Arial"/>
                <a:cs typeface="Arial"/>
              </a:rPr>
              <a:t> </a:t>
            </a:r>
            <a:r>
              <a:rPr sz="1071" dirty="0">
                <a:latin typeface="Arial"/>
                <a:cs typeface="Arial"/>
              </a:rPr>
              <a:t>valve.</a:t>
            </a:r>
            <a:r>
              <a:rPr sz="1071" spc="107" dirty="0">
                <a:latin typeface="Arial"/>
                <a:cs typeface="Arial"/>
              </a:rPr>
              <a:t> </a:t>
            </a:r>
            <a:r>
              <a:rPr sz="1071" dirty="0">
                <a:latin typeface="Arial"/>
                <a:cs typeface="Arial"/>
              </a:rPr>
              <a:t>A</a:t>
            </a:r>
            <a:r>
              <a:rPr sz="1071" spc="93" dirty="0">
                <a:latin typeface="Arial"/>
                <a:cs typeface="Arial"/>
              </a:rPr>
              <a:t> </a:t>
            </a:r>
            <a:r>
              <a:rPr sz="1071" spc="-10" dirty="0">
                <a:latin typeface="Arial"/>
                <a:cs typeface="Arial"/>
              </a:rPr>
              <a:t>blocked 	</a:t>
            </a:r>
            <a:r>
              <a:rPr sz="1071" dirty="0">
                <a:latin typeface="Arial"/>
                <a:cs typeface="Arial"/>
              </a:rPr>
              <a:t>expansion</a:t>
            </a:r>
            <a:r>
              <a:rPr sz="1071" spc="-10" dirty="0">
                <a:latin typeface="Arial"/>
                <a:cs typeface="Arial"/>
              </a:rPr>
              <a:t> </a:t>
            </a:r>
            <a:r>
              <a:rPr sz="1071" dirty="0">
                <a:latin typeface="Arial"/>
                <a:cs typeface="Arial"/>
              </a:rPr>
              <a:t>valve</a:t>
            </a:r>
            <a:r>
              <a:rPr sz="1071" spc="-10" dirty="0">
                <a:latin typeface="Arial"/>
                <a:cs typeface="Arial"/>
              </a:rPr>
              <a:t> </a:t>
            </a:r>
            <a:r>
              <a:rPr sz="1071" dirty="0">
                <a:latin typeface="Arial"/>
                <a:cs typeface="Arial"/>
              </a:rPr>
              <a:t>prevents</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refrigerant</a:t>
            </a:r>
            <a:r>
              <a:rPr sz="1071" spc="-10" dirty="0">
                <a:latin typeface="Arial"/>
                <a:cs typeface="Arial"/>
              </a:rPr>
              <a:t> </a:t>
            </a:r>
            <a:r>
              <a:rPr sz="1071" dirty="0">
                <a:latin typeface="Arial"/>
                <a:cs typeface="Arial"/>
              </a:rPr>
              <a:t>from</a:t>
            </a:r>
            <a:r>
              <a:rPr sz="1071" spc="-10" dirty="0">
                <a:latin typeface="Arial"/>
                <a:cs typeface="Arial"/>
              </a:rPr>
              <a:t> </a:t>
            </a:r>
            <a:r>
              <a:rPr sz="1071" dirty="0">
                <a:latin typeface="Arial"/>
                <a:cs typeface="Arial"/>
              </a:rPr>
              <a:t>reaching</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evaporator.</a:t>
            </a:r>
            <a:r>
              <a:rPr sz="1071" spc="-10" dirty="0">
                <a:latin typeface="Arial"/>
                <a:cs typeface="Arial"/>
              </a:rPr>
              <a:t> </a:t>
            </a:r>
            <a:r>
              <a:rPr sz="1071" dirty="0">
                <a:latin typeface="Arial"/>
                <a:cs typeface="Arial"/>
              </a:rPr>
              <a:t>As</a:t>
            </a:r>
            <a:r>
              <a:rPr sz="1071" spc="-5" dirty="0">
                <a:latin typeface="Arial"/>
                <a:cs typeface="Arial"/>
              </a:rPr>
              <a:t> </a:t>
            </a:r>
            <a:r>
              <a:rPr sz="1071" dirty="0">
                <a:latin typeface="Arial"/>
                <a:cs typeface="Arial"/>
              </a:rPr>
              <a:t>the</a:t>
            </a:r>
            <a:r>
              <a:rPr sz="1071" spc="-10" dirty="0">
                <a:latin typeface="Arial"/>
                <a:cs typeface="Arial"/>
              </a:rPr>
              <a:t> expansion 	</a:t>
            </a:r>
            <a:r>
              <a:rPr sz="1071" dirty="0">
                <a:latin typeface="Arial"/>
                <a:cs typeface="Arial"/>
              </a:rPr>
              <a:t>valve</a:t>
            </a:r>
            <a:r>
              <a:rPr sz="1071" spc="282" dirty="0">
                <a:latin typeface="Arial"/>
                <a:cs typeface="Arial"/>
              </a:rPr>
              <a:t> </a:t>
            </a:r>
            <a:r>
              <a:rPr sz="1071" dirty="0">
                <a:latin typeface="Arial"/>
                <a:cs typeface="Arial"/>
              </a:rPr>
              <a:t>thaws,</a:t>
            </a:r>
            <a:r>
              <a:rPr sz="1071" spc="282" dirty="0">
                <a:latin typeface="Arial"/>
                <a:cs typeface="Arial"/>
              </a:rPr>
              <a:t> </a:t>
            </a:r>
            <a:r>
              <a:rPr sz="1071" dirty="0">
                <a:latin typeface="Arial"/>
                <a:cs typeface="Arial"/>
              </a:rPr>
              <a:t>the</a:t>
            </a:r>
            <a:r>
              <a:rPr sz="1071" spc="282" dirty="0">
                <a:latin typeface="Arial"/>
                <a:cs typeface="Arial"/>
              </a:rPr>
              <a:t> </a:t>
            </a:r>
            <a:r>
              <a:rPr sz="1071" dirty="0">
                <a:latin typeface="Arial"/>
                <a:cs typeface="Arial"/>
              </a:rPr>
              <a:t>refrigerant</a:t>
            </a:r>
            <a:r>
              <a:rPr sz="1071" spc="278" dirty="0">
                <a:latin typeface="Arial"/>
                <a:cs typeface="Arial"/>
              </a:rPr>
              <a:t> </a:t>
            </a:r>
            <a:r>
              <a:rPr sz="1071" dirty="0">
                <a:latin typeface="Arial"/>
                <a:cs typeface="Arial"/>
              </a:rPr>
              <a:t>flow</a:t>
            </a:r>
            <a:r>
              <a:rPr sz="1071" spc="282" dirty="0">
                <a:latin typeface="Arial"/>
                <a:cs typeface="Arial"/>
              </a:rPr>
              <a:t> </a:t>
            </a:r>
            <a:r>
              <a:rPr sz="1071" dirty="0">
                <a:latin typeface="Arial"/>
                <a:cs typeface="Arial"/>
              </a:rPr>
              <a:t>is</a:t>
            </a:r>
            <a:r>
              <a:rPr sz="1071" spc="287" dirty="0">
                <a:latin typeface="Arial"/>
                <a:cs typeface="Arial"/>
              </a:rPr>
              <a:t> </a:t>
            </a:r>
            <a:r>
              <a:rPr sz="1071" dirty="0">
                <a:latin typeface="Arial"/>
                <a:cs typeface="Arial"/>
              </a:rPr>
              <a:t>restored,</a:t>
            </a:r>
            <a:r>
              <a:rPr sz="1071" spc="273" dirty="0">
                <a:latin typeface="Arial"/>
                <a:cs typeface="Arial"/>
              </a:rPr>
              <a:t> </a:t>
            </a:r>
            <a:r>
              <a:rPr sz="1071" dirty="0">
                <a:latin typeface="Arial"/>
                <a:cs typeface="Arial"/>
              </a:rPr>
              <a:t>and</a:t>
            </a:r>
            <a:r>
              <a:rPr sz="1071" spc="282" dirty="0">
                <a:latin typeface="Arial"/>
                <a:cs typeface="Arial"/>
              </a:rPr>
              <a:t> </a:t>
            </a:r>
            <a:r>
              <a:rPr sz="1071" dirty="0">
                <a:latin typeface="Arial"/>
                <a:cs typeface="Arial"/>
              </a:rPr>
              <a:t>cooling</a:t>
            </a:r>
            <a:r>
              <a:rPr sz="1071" spc="278" dirty="0">
                <a:latin typeface="Arial"/>
                <a:cs typeface="Arial"/>
              </a:rPr>
              <a:t> </a:t>
            </a:r>
            <a:r>
              <a:rPr sz="1071" dirty="0">
                <a:latin typeface="Arial"/>
                <a:cs typeface="Arial"/>
              </a:rPr>
              <a:t>is</a:t>
            </a:r>
            <a:r>
              <a:rPr sz="1071" spc="282" dirty="0">
                <a:latin typeface="Arial"/>
                <a:cs typeface="Arial"/>
              </a:rPr>
              <a:t> </a:t>
            </a:r>
            <a:r>
              <a:rPr sz="1071" dirty="0">
                <a:latin typeface="Arial"/>
                <a:cs typeface="Arial"/>
              </a:rPr>
              <a:t>also</a:t>
            </a:r>
            <a:r>
              <a:rPr sz="1071" spc="282" dirty="0">
                <a:latin typeface="Arial"/>
                <a:cs typeface="Arial"/>
              </a:rPr>
              <a:t> </a:t>
            </a:r>
            <a:r>
              <a:rPr sz="1071" dirty="0">
                <a:latin typeface="Arial"/>
                <a:cs typeface="Arial"/>
              </a:rPr>
              <a:t>restored</a:t>
            </a:r>
            <a:r>
              <a:rPr sz="1071" spc="282" dirty="0">
                <a:latin typeface="Arial"/>
                <a:cs typeface="Arial"/>
              </a:rPr>
              <a:t> </a:t>
            </a:r>
            <a:r>
              <a:rPr sz="1071" dirty="0">
                <a:latin typeface="Arial"/>
                <a:cs typeface="Arial"/>
              </a:rPr>
              <a:t>until</a:t>
            </a:r>
            <a:r>
              <a:rPr sz="1071" spc="273" dirty="0">
                <a:latin typeface="Arial"/>
                <a:cs typeface="Arial"/>
              </a:rPr>
              <a:t> </a:t>
            </a:r>
            <a:r>
              <a:rPr sz="1071" spc="-24" dirty="0">
                <a:latin typeface="Arial"/>
                <a:cs typeface="Arial"/>
              </a:rPr>
              <a:t>the 	</a:t>
            </a:r>
            <a:r>
              <a:rPr sz="1071" dirty="0">
                <a:latin typeface="Arial"/>
                <a:cs typeface="Arial"/>
              </a:rPr>
              <a:t>expansion</a:t>
            </a:r>
            <a:r>
              <a:rPr sz="1071" spc="-44" dirty="0">
                <a:latin typeface="Arial"/>
                <a:cs typeface="Arial"/>
              </a:rPr>
              <a:t> </a:t>
            </a:r>
            <a:r>
              <a:rPr sz="1071" dirty="0">
                <a:latin typeface="Arial"/>
                <a:cs typeface="Arial"/>
              </a:rPr>
              <a:t>valve</a:t>
            </a:r>
            <a:r>
              <a:rPr sz="1071" spc="-39" dirty="0">
                <a:latin typeface="Arial"/>
                <a:cs typeface="Arial"/>
              </a:rPr>
              <a:t> </a:t>
            </a:r>
            <a:r>
              <a:rPr sz="1071" dirty="0">
                <a:latin typeface="Arial"/>
                <a:cs typeface="Arial"/>
              </a:rPr>
              <a:t>freezes</a:t>
            </a:r>
            <a:r>
              <a:rPr sz="1071" spc="-39" dirty="0">
                <a:latin typeface="Arial"/>
                <a:cs typeface="Arial"/>
              </a:rPr>
              <a:t> </a:t>
            </a:r>
            <a:r>
              <a:rPr sz="1071" spc="-10" dirty="0">
                <a:latin typeface="Arial"/>
                <a:cs typeface="Arial"/>
              </a:rPr>
              <a:t>again.</a:t>
            </a:r>
            <a:endParaRPr sz="1071" dirty="0">
              <a:latin typeface="Arial"/>
              <a:cs typeface="Arial"/>
            </a:endParaRPr>
          </a:p>
          <a:p>
            <a:pPr marL="454543" marR="5566" indent="-220160" algn="just">
              <a:lnSpc>
                <a:spcPct val="143700"/>
              </a:lnSpc>
              <a:buAutoNum type="alphaLcPeriod"/>
              <a:tabLst>
                <a:tab pos="457017" algn="l"/>
              </a:tabLst>
            </a:pPr>
            <a:r>
              <a:rPr sz="1071" dirty="0">
                <a:latin typeface="Arial"/>
                <a:cs typeface="Arial"/>
              </a:rPr>
              <a:t>The</a:t>
            </a:r>
            <a:r>
              <a:rPr sz="1071" spc="19"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cycles</a:t>
            </a:r>
            <a:r>
              <a:rPr sz="1071" spc="19" dirty="0">
                <a:latin typeface="Arial"/>
                <a:cs typeface="Arial"/>
              </a:rPr>
              <a:t> </a:t>
            </a:r>
            <a:r>
              <a:rPr sz="1071" dirty="0">
                <a:latin typeface="Arial"/>
                <a:cs typeface="Arial"/>
              </a:rPr>
              <a:t>quickly</a:t>
            </a:r>
            <a:r>
              <a:rPr sz="1071" spc="29" dirty="0">
                <a:latin typeface="Arial"/>
                <a:cs typeface="Arial"/>
              </a:rPr>
              <a:t> </a:t>
            </a:r>
            <a:r>
              <a:rPr sz="1071" dirty="0">
                <a:latin typeface="Arial"/>
                <a:cs typeface="Arial"/>
              </a:rPr>
              <a:t>on</a:t>
            </a:r>
            <a:r>
              <a:rPr sz="1071" spc="1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off</a:t>
            </a:r>
            <a:r>
              <a:rPr sz="1071" spc="24" dirty="0">
                <a:latin typeface="Arial"/>
                <a:cs typeface="Arial"/>
              </a:rPr>
              <a:t> </a:t>
            </a:r>
            <a:r>
              <a:rPr sz="1071" dirty="0">
                <a:latin typeface="Arial"/>
                <a:cs typeface="Arial"/>
              </a:rPr>
              <a:t>several</a:t>
            </a:r>
            <a:r>
              <a:rPr sz="1071" spc="24" dirty="0">
                <a:latin typeface="Arial"/>
                <a:cs typeface="Arial"/>
              </a:rPr>
              <a:t> </a:t>
            </a:r>
            <a:r>
              <a:rPr sz="1071" dirty="0">
                <a:latin typeface="Arial"/>
                <a:cs typeface="Arial"/>
              </a:rPr>
              <a:t>times</a:t>
            </a:r>
            <a:r>
              <a:rPr sz="1071" spc="29" dirty="0">
                <a:latin typeface="Arial"/>
                <a:cs typeface="Arial"/>
              </a:rPr>
              <a:t> </a:t>
            </a:r>
            <a:r>
              <a:rPr sz="1071" dirty="0">
                <a:latin typeface="Arial"/>
                <a:cs typeface="Arial"/>
              </a:rPr>
              <a:t>per</a:t>
            </a:r>
            <a:r>
              <a:rPr sz="1071" spc="19" dirty="0">
                <a:latin typeface="Arial"/>
                <a:cs typeface="Arial"/>
              </a:rPr>
              <a:t> </a:t>
            </a:r>
            <a:r>
              <a:rPr sz="1071" dirty="0">
                <a:latin typeface="Arial"/>
                <a:cs typeface="Arial"/>
              </a:rPr>
              <a:t>minute</a:t>
            </a:r>
            <a:r>
              <a:rPr sz="1071" spc="24" dirty="0">
                <a:latin typeface="Arial"/>
                <a:cs typeface="Arial"/>
              </a:rPr>
              <a:t> </a:t>
            </a:r>
            <a:r>
              <a:rPr sz="1071" dirty="0">
                <a:latin typeface="Arial"/>
                <a:cs typeface="Arial"/>
              </a:rPr>
              <a:t>and</a:t>
            </a:r>
            <a:r>
              <a:rPr sz="1071" spc="29" dirty="0">
                <a:latin typeface="Arial"/>
                <a:cs typeface="Arial"/>
              </a:rPr>
              <a:t> </a:t>
            </a:r>
            <a:r>
              <a:rPr sz="1071" dirty="0">
                <a:latin typeface="Arial"/>
                <a:cs typeface="Arial"/>
              </a:rPr>
              <a:t>air</a:t>
            </a:r>
            <a:r>
              <a:rPr sz="1071" spc="24" dirty="0">
                <a:latin typeface="Arial"/>
                <a:cs typeface="Arial"/>
              </a:rPr>
              <a:t> </a:t>
            </a:r>
            <a:r>
              <a:rPr sz="1071" dirty="0">
                <a:latin typeface="Arial"/>
                <a:cs typeface="Arial"/>
              </a:rPr>
              <a:t>coming</a:t>
            </a:r>
            <a:r>
              <a:rPr sz="1071" spc="29" dirty="0">
                <a:latin typeface="Arial"/>
                <a:cs typeface="Arial"/>
              </a:rPr>
              <a:t> </a:t>
            </a:r>
            <a:r>
              <a:rPr sz="1071" spc="-19" dirty="0">
                <a:latin typeface="Arial"/>
                <a:cs typeface="Arial"/>
              </a:rPr>
              <a:t>from 	</a:t>
            </a:r>
            <a:r>
              <a:rPr sz="1071" dirty="0">
                <a:latin typeface="Arial"/>
                <a:cs typeface="Arial"/>
              </a:rPr>
              <a:t>the</a:t>
            </a:r>
            <a:r>
              <a:rPr sz="1071" spc="5" dirty="0">
                <a:latin typeface="Arial"/>
                <a:cs typeface="Arial"/>
              </a:rPr>
              <a:t> </a:t>
            </a:r>
            <a:r>
              <a:rPr sz="1071" dirty="0">
                <a:latin typeface="Arial"/>
                <a:cs typeface="Arial"/>
              </a:rPr>
              <a:t>vents</a:t>
            </a:r>
            <a:r>
              <a:rPr sz="1071" spc="5" dirty="0">
                <a:latin typeface="Arial"/>
                <a:cs typeface="Arial"/>
              </a:rPr>
              <a:t> </a:t>
            </a:r>
            <a:r>
              <a:rPr sz="1071" dirty="0">
                <a:latin typeface="Arial"/>
                <a:cs typeface="Arial"/>
              </a:rPr>
              <a:t>is only</a:t>
            </a:r>
            <a:r>
              <a:rPr sz="1071" spc="5" dirty="0">
                <a:latin typeface="Arial"/>
                <a:cs typeface="Arial"/>
              </a:rPr>
              <a:t> </a:t>
            </a:r>
            <a:r>
              <a:rPr sz="1071" dirty="0">
                <a:latin typeface="Arial"/>
                <a:cs typeface="Arial"/>
              </a:rPr>
              <a:t>slightly cool.</a:t>
            </a:r>
            <a:r>
              <a:rPr sz="1071" spc="5"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reasons</a:t>
            </a:r>
            <a:r>
              <a:rPr sz="1071" spc="5" dirty="0">
                <a:latin typeface="Arial"/>
                <a:cs typeface="Arial"/>
              </a:rPr>
              <a:t> </a:t>
            </a:r>
            <a:r>
              <a:rPr sz="1071" dirty="0">
                <a:latin typeface="Arial"/>
                <a:cs typeface="Arial"/>
              </a:rPr>
              <a:t>may</a:t>
            </a:r>
            <a:r>
              <a:rPr sz="1071" spc="5" dirty="0">
                <a:latin typeface="Arial"/>
                <a:cs typeface="Arial"/>
              </a:rPr>
              <a:t> </a:t>
            </a:r>
            <a:r>
              <a:rPr sz="1071" dirty="0">
                <a:latin typeface="Arial"/>
                <a:cs typeface="Arial"/>
              </a:rPr>
              <a:t>be</a:t>
            </a:r>
            <a:r>
              <a:rPr sz="1071" spc="5" dirty="0">
                <a:latin typeface="Arial"/>
                <a:cs typeface="Arial"/>
              </a:rPr>
              <a:t> </a:t>
            </a:r>
            <a:r>
              <a:rPr sz="1071" dirty="0">
                <a:latin typeface="Arial"/>
                <a:cs typeface="Arial"/>
              </a:rPr>
              <a:t>that the</a:t>
            </a:r>
            <a:r>
              <a:rPr sz="1071" spc="5" dirty="0">
                <a:latin typeface="Arial"/>
                <a:cs typeface="Arial"/>
              </a:rPr>
              <a:t> </a:t>
            </a:r>
            <a:r>
              <a:rPr sz="1071" dirty="0">
                <a:latin typeface="Arial"/>
                <a:cs typeface="Arial"/>
              </a:rPr>
              <a:t>defective</a:t>
            </a:r>
            <a:r>
              <a:rPr sz="1071" spc="10" dirty="0">
                <a:latin typeface="Arial"/>
                <a:cs typeface="Arial"/>
              </a:rPr>
              <a:t> </a:t>
            </a:r>
            <a:r>
              <a:rPr sz="1071" dirty="0">
                <a:latin typeface="Arial"/>
                <a:cs typeface="Arial"/>
              </a:rPr>
              <a:t>thermostatic</a:t>
            </a:r>
            <a:r>
              <a:rPr sz="1071" spc="5" dirty="0">
                <a:latin typeface="Arial"/>
                <a:cs typeface="Arial"/>
              </a:rPr>
              <a:t> </a:t>
            </a:r>
            <a:r>
              <a:rPr sz="1071" spc="-10" dirty="0">
                <a:latin typeface="Arial"/>
                <a:cs typeface="Arial"/>
              </a:rPr>
              <a:t>switch 	</a:t>
            </a:r>
            <a:r>
              <a:rPr sz="1071" dirty="0">
                <a:latin typeface="Arial"/>
                <a:cs typeface="Arial"/>
              </a:rPr>
              <a:t>may</a:t>
            </a:r>
            <a:r>
              <a:rPr sz="1071" spc="-19" dirty="0">
                <a:latin typeface="Arial"/>
                <a:cs typeface="Arial"/>
              </a:rPr>
              <a:t> </a:t>
            </a:r>
            <a:r>
              <a:rPr sz="1071" dirty="0">
                <a:latin typeface="Arial"/>
                <a:cs typeface="Arial"/>
              </a:rPr>
              <a:t>not</a:t>
            </a:r>
            <a:r>
              <a:rPr sz="1071" spc="-19" dirty="0">
                <a:latin typeface="Arial"/>
                <a:cs typeface="Arial"/>
              </a:rPr>
              <a:t> </a:t>
            </a:r>
            <a:r>
              <a:rPr sz="1071" dirty="0">
                <a:latin typeface="Arial"/>
                <a:cs typeface="Arial"/>
              </a:rPr>
              <a:t>be</a:t>
            </a:r>
            <a:r>
              <a:rPr sz="1071" spc="-29" dirty="0">
                <a:latin typeface="Arial"/>
                <a:cs typeface="Arial"/>
              </a:rPr>
              <a:t> </a:t>
            </a:r>
            <a:r>
              <a:rPr sz="1071" dirty="0">
                <a:latin typeface="Arial"/>
                <a:cs typeface="Arial"/>
              </a:rPr>
              <a:t>engaging</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long</a:t>
            </a:r>
            <a:r>
              <a:rPr sz="1071" spc="-19" dirty="0">
                <a:latin typeface="Arial"/>
                <a:cs typeface="Arial"/>
              </a:rPr>
              <a:t> </a:t>
            </a:r>
            <a:r>
              <a:rPr sz="1071" dirty="0">
                <a:latin typeface="Arial"/>
                <a:cs typeface="Arial"/>
              </a:rPr>
              <a:t>enough</a:t>
            </a:r>
            <a:r>
              <a:rPr sz="1071" spc="-15"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also,</a:t>
            </a:r>
            <a:r>
              <a:rPr sz="1071" spc="-24" dirty="0">
                <a:latin typeface="Arial"/>
                <a:cs typeface="Arial"/>
              </a:rPr>
              <a:t> </a:t>
            </a:r>
            <a:r>
              <a:rPr sz="1071" dirty="0">
                <a:latin typeface="Arial"/>
                <a:cs typeface="Arial"/>
              </a:rPr>
              <a:t>if</a:t>
            </a:r>
            <a:r>
              <a:rPr sz="1071" spc="-1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level</a:t>
            </a:r>
            <a:r>
              <a:rPr sz="1071" spc="-24" dirty="0">
                <a:latin typeface="Arial"/>
                <a:cs typeface="Arial"/>
              </a:rPr>
              <a:t> </a:t>
            </a:r>
            <a:r>
              <a:rPr sz="1071" dirty="0">
                <a:latin typeface="Arial"/>
                <a:cs typeface="Arial"/>
              </a:rPr>
              <a:t>is</a:t>
            </a:r>
            <a:r>
              <a:rPr sz="1071" spc="-19" dirty="0">
                <a:latin typeface="Arial"/>
                <a:cs typeface="Arial"/>
              </a:rPr>
              <a:t> low,</a:t>
            </a:r>
            <a:endParaRPr sz="1071" dirty="0">
              <a:latin typeface="Arial"/>
              <a:cs typeface="Arial"/>
            </a:endParaRPr>
          </a:p>
          <a:p>
            <a:pPr marL="457017" algn="just">
              <a:spcBef>
                <a:spcPts val="565"/>
              </a:spcBef>
            </a:pPr>
            <a:r>
              <a:rPr sz="1071" dirty="0">
                <a:latin typeface="Arial"/>
                <a:cs typeface="Arial"/>
              </a:rPr>
              <a:t>it</a:t>
            </a:r>
            <a:r>
              <a:rPr sz="1071" spc="-19" dirty="0">
                <a:latin typeface="Arial"/>
                <a:cs typeface="Arial"/>
              </a:rPr>
              <a:t> </a:t>
            </a:r>
            <a:r>
              <a:rPr sz="1071" dirty="0">
                <a:latin typeface="Arial"/>
                <a:cs typeface="Arial"/>
              </a:rPr>
              <a:t>will</a:t>
            </a:r>
            <a:r>
              <a:rPr sz="1071" spc="-19" dirty="0">
                <a:latin typeface="Arial"/>
                <a:cs typeface="Arial"/>
              </a:rPr>
              <a:t> </a:t>
            </a:r>
            <a:r>
              <a:rPr sz="1071" dirty="0">
                <a:latin typeface="Arial"/>
                <a:cs typeface="Arial"/>
              </a:rPr>
              <a:t>cause</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clutch</a:t>
            </a:r>
            <a:r>
              <a:rPr sz="1071" spc="-15"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cycle</a:t>
            </a:r>
            <a:r>
              <a:rPr sz="1071" spc="-15" dirty="0">
                <a:latin typeface="Arial"/>
                <a:cs typeface="Arial"/>
              </a:rPr>
              <a:t> </a:t>
            </a:r>
            <a:r>
              <a:rPr sz="1071" spc="-10" dirty="0">
                <a:latin typeface="Arial"/>
                <a:cs typeface="Arial"/>
              </a:rPr>
              <a:t>quickly.</a:t>
            </a:r>
            <a:endParaRPr sz="1071" dirty="0">
              <a:latin typeface="Arial"/>
              <a:cs typeface="Arial"/>
            </a:endParaRPr>
          </a:p>
          <a:p>
            <a:pPr marL="12369">
              <a:spcBef>
                <a:spcPts val="1144"/>
              </a:spcBef>
            </a:pPr>
            <a:r>
              <a:rPr sz="1071" u="sng" spc="-10" dirty="0">
                <a:uFill>
                  <a:solidFill>
                    <a:srgbClr val="000000"/>
                  </a:solidFill>
                </a:uFill>
                <a:latin typeface="Arial"/>
                <a:cs typeface="Arial"/>
              </a:rPr>
              <a:t>Remedy:</a:t>
            </a:r>
            <a:endParaRPr sz="1071" dirty="0">
              <a:latin typeface="Arial"/>
              <a:cs typeface="Arial"/>
            </a:endParaRPr>
          </a:p>
          <a:p>
            <a:pPr marL="12369">
              <a:spcBef>
                <a:spcPts val="1144"/>
              </a:spcBef>
            </a:pPr>
            <a:r>
              <a:rPr sz="1071" dirty="0">
                <a:latin typeface="Arial"/>
                <a:cs typeface="Arial"/>
              </a:rPr>
              <a:t>Properly</a:t>
            </a:r>
            <a:r>
              <a:rPr sz="1071" spc="-24" dirty="0">
                <a:latin typeface="Arial"/>
                <a:cs typeface="Arial"/>
              </a:rPr>
              <a:t> </a:t>
            </a:r>
            <a:r>
              <a:rPr sz="1071" dirty="0">
                <a:latin typeface="Arial"/>
                <a:cs typeface="Arial"/>
              </a:rPr>
              <a:t>test</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system’s</a:t>
            </a:r>
            <a:r>
              <a:rPr sz="1071" spc="-24" dirty="0">
                <a:latin typeface="Arial"/>
                <a:cs typeface="Arial"/>
              </a:rPr>
              <a:t> </a:t>
            </a:r>
            <a:r>
              <a:rPr sz="1071" dirty="0">
                <a:latin typeface="Arial"/>
                <a:cs typeface="Arial"/>
              </a:rPr>
              <a:t>pressure</a:t>
            </a:r>
            <a:r>
              <a:rPr sz="1071" spc="-2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inspect</a:t>
            </a:r>
            <a:r>
              <a:rPr sz="1071" spc="-29" dirty="0">
                <a:latin typeface="Arial"/>
                <a:cs typeface="Arial"/>
              </a:rPr>
              <a:t> </a:t>
            </a:r>
            <a:r>
              <a:rPr sz="1071" dirty="0">
                <a:latin typeface="Arial"/>
                <a:cs typeface="Arial"/>
              </a:rPr>
              <a:t>components</a:t>
            </a:r>
            <a:r>
              <a:rPr sz="1071" spc="-24" dirty="0">
                <a:latin typeface="Arial"/>
                <a:cs typeface="Arial"/>
              </a:rPr>
              <a:t> </a:t>
            </a:r>
            <a:r>
              <a:rPr sz="1071" dirty="0">
                <a:latin typeface="Arial"/>
                <a:cs typeface="Arial"/>
              </a:rPr>
              <a:t>for</a:t>
            </a:r>
            <a:r>
              <a:rPr sz="1071" spc="-24" dirty="0">
                <a:latin typeface="Arial"/>
                <a:cs typeface="Arial"/>
              </a:rPr>
              <a:t> </a:t>
            </a:r>
            <a:r>
              <a:rPr sz="1071" dirty="0">
                <a:latin typeface="Arial"/>
                <a:cs typeface="Arial"/>
              </a:rPr>
              <a:t>blockages</a:t>
            </a:r>
            <a:r>
              <a:rPr sz="1071" spc="-24" dirty="0">
                <a:latin typeface="Arial"/>
                <a:cs typeface="Arial"/>
              </a:rPr>
              <a:t> </a:t>
            </a:r>
            <a:r>
              <a:rPr sz="1071" dirty="0">
                <a:latin typeface="Arial"/>
                <a:cs typeface="Arial"/>
              </a:rPr>
              <a:t>or</a:t>
            </a:r>
            <a:r>
              <a:rPr sz="1071" spc="-24" dirty="0">
                <a:latin typeface="Arial"/>
                <a:cs typeface="Arial"/>
              </a:rPr>
              <a:t> </a:t>
            </a:r>
            <a:r>
              <a:rPr sz="1071" spc="-10" dirty="0">
                <a:latin typeface="Arial"/>
                <a:cs typeface="Arial"/>
              </a:rPr>
              <a:t>malfunctions.</a:t>
            </a:r>
            <a:endParaRPr sz="1071" dirty="0">
              <a:latin typeface="Arial"/>
              <a:cs typeface="Arial"/>
            </a:endParaRPr>
          </a:p>
          <a:p>
            <a:pPr marL="12369">
              <a:spcBef>
                <a:spcPts val="1144"/>
              </a:spcBef>
              <a:tabLst>
                <a:tab pos="457636" algn="l"/>
              </a:tabLst>
            </a:pPr>
            <a:r>
              <a:rPr sz="1071" b="1" spc="-19" dirty="0">
                <a:latin typeface="Arial"/>
                <a:cs typeface="Arial"/>
              </a:rPr>
              <a:t>6.11</a:t>
            </a:r>
            <a:r>
              <a:rPr sz="1071" b="1" dirty="0">
                <a:latin typeface="Arial"/>
                <a:cs typeface="Arial"/>
              </a:rPr>
              <a:t>	Common</a:t>
            </a:r>
            <a:r>
              <a:rPr sz="1071" b="1" spc="-19" dirty="0">
                <a:latin typeface="Arial"/>
                <a:cs typeface="Arial"/>
              </a:rPr>
              <a:t> </a:t>
            </a:r>
            <a:r>
              <a:rPr sz="1071" b="1" dirty="0">
                <a:latin typeface="Arial"/>
                <a:cs typeface="Arial"/>
              </a:rPr>
              <a:t>Problems</a:t>
            </a:r>
            <a:r>
              <a:rPr sz="1071" b="1" spc="-15" dirty="0">
                <a:latin typeface="Arial"/>
                <a:cs typeface="Arial"/>
              </a:rPr>
              <a:t> </a:t>
            </a:r>
            <a:r>
              <a:rPr sz="1071" b="1" dirty="0">
                <a:latin typeface="Arial"/>
                <a:cs typeface="Arial"/>
              </a:rPr>
              <a:t>with</a:t>
            </a:r>
            <a:r>
              <a:rPr sz="1071" b="1" spc="-15" dirty="0">
                <a:latin typeface="Arial"/>
                <a:cs typeface="Arial"/>
              </a:rPr>
              <a:t> </a:t>
            </a:r>
            <a:r>
              <a:rPr sz="1071" b="1" spc="-10" dirty="0">
                <a:latin typeface="Arial"/>
                <a:cs typeface="Arial"/>
              </a:rPr>
              <a:t>Compressors</a:t>
            </a:r>
            <a:r>
              <a:rPr sz="1071" b="1" spc="-15" dirty="0">
                <a:latin typeface="Arial"/>
                <a:cs typeface="Arial"/>
              </a:rPr>
              <a:t> </a:t>
            </a:r>
            <a:r>
              <a:rPr sz="1071" b="1" dirty="0">
                <a:latin typeface="Arial"/>
                <a:cs typeface="Arial"/>
              </a:rPr>
              <a:t>and</a:t>
            </a:r>
            <a:r>
              <a:rPr sz="1071" b="1" spc="-15" dirty="0">
                <a:latin typeface="Arial"/>
                <a:cs typeface="Arial"/>
              </a:rPr>
              <a:t> </a:t>
            </a:r>
            <a:r>
              <a:rPr sz="1071" b="1" spc="-10" dirty="0">
                <a:latin typeface="Arial"/>
                <a:cs typeface="Arial"/>
              </a:rPr>
              <a:t>Clutches</a:t>
            </a:r>
            <a:endParaRPr sz="1071" dirty="0">
              <a:latin typeface="Arial"/>
              <a:cs typeface="Arial"/>
            </a:endParaRPr>
          </a:p>
          <a:p>
            <a:pPr marL="12369" marR="4947">
              <a:lnSpc>
                <a:spcPct val="144100"/>
              </a:lnSpc>
              <a:spcBef>
                <a:spcPts val="579"/>
              </a:spcBef>
            </a:pPr>
            <a:r>
              <a:rPr sz="1071" dirty="0">
                <a:latin typeface="Arial"/>
                <a:cs typeface="Arial"/>
              </a:rPr>
              <a:t>Malfunctions</a:t>
            </a:r>
            <a:r>
              <a:rPr sz="1071" spc="24" dirty="0">
                <a:latin typeface="Arial"/>
                <a:cs typeface="Arial"/>
              </a:rPr>
              <a:t> </a:t>
            </a:r>
            <a:r>
              <a:rPr sz="1071" dirty="0">
                <a:latin typeface="Arial"/>
                <a:cs typeface="Arial"/>
              </a:rPr>
              <a:t>in</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refrigeration</a:t>
            </a:r>
            <a:r>
              <a:rPr sz="1071" spc="19" dirty="0">
                <a:latin typeface="Arial"/>
                <a:cs typeface="Arial"/>
              </a:rPr>
              <a:t> </a:t>
            </a:r>
            <a:r>
              <a:rPr sz="1071" dirty="0">
                <a:latin typeface="Arial"/>
                <a:cs typeface="Arial"/>
              </a:rPr>
              <a:t>system</a:t>
            </a:r>
            <a:r>
              <a:rPr sz="1071" spc="19" dirty="0">
                <a:latin typeface="Arial"/>
                <a:cs typeface="Arial"/>
              </a:rPr>
              <a:t> </a:t>
            </a:r>
            <a:r>
              <a:rPr sz="1071" dirty="0">
                <a:latin typeface="Arial"/>
                <a:cs typeface="Arial"/>
              </a:rPr>
              <a:t>can</a:t>
            </a:r>
            <a:r>
              <a:rPr sz="1071" spc="19" dirty="0">
                <a:latin typeface="Arial"/>
                <a:cs typeface="Arial"/>
              </a:rPr>
              <a:t> </a:t>
            </a:r>
            <a:r>
              <a:rPr sz="1071" dirty="0">
                <a:latin typeface="Arial"/>
                <a:cs typeface="Arial"/>
              </a:rPr>
              <a:t>occur</a:t>
            </a:r>
            <a:r>
              <a:rPr sz="1071" spc="19" dirty="0">
                <a:latin typeface="Arial"/>
                <a:cs typeface="Arial"/>
              </a:rPr>
              <a:t> </a:t>
            </a:r>
            <a:r>
              <a:rPr sz="1071" dirty="0">
                <a:latin typeface="Arial"/>
                <a:cs typeface="Arial"/>
              </a:rPr>
              <a:t>with</a:t>
            </a:r>
            <a:r>
              <a:rPr sz="1071" spc="24"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condenser,</a:t>
            </a:r>
            <a:r>
              <a:rPr sz="1071" spc="15" dirty="0">
                <a:latin typeface="Arial"/>
                <a:cs typeface="Arial"/>
              </a:rPr>
              <a:t> </a:t>
            </a:r>
            <a:r>
              <a:rPr sz="1071" spc="-10" dirty="0">
                <a:latin typeface="Arial"/>
                <a:cs typeface="Arial"/>
              </a:rPr>
              <a:t>evaporator, </a:t>
            </a:r>
            <a:r>
              <a:rPr sz="1071" dirty="0">
                <a:latin typeface="Arial"/>
                <a:cs typeface="Arial"/>
              </a:rPr>
              <a:t>orifice</a:t>
            </a:r>
            <a:r>
              <a:rPr sz="1071" spc="317" dirty="0">
                <a:latin typeface="Arial"/>
                <a:cs typeface="Arial"/>
              </a:rPr>
              <a:t> </a:t>
            </a:r>
            <a:r>
              <a:rPr sz="1071" dirty="0">
                <a:latin typeface="Arial"/>
                <a:cs typeface="Arial"/>
              </a:rPr>
              <a:t>tube</a:t>
            </a:r>
            <a:r>
              <a:rPr sz="1071" spc="321" dirty="0">
                <a:latin typeface="Arial"/>
                <a:cs typeface="Arial"/>
              </a:rPr>
              <a:t> </a:t>
            </a:r>
            <a:r>
              <a:rPr sz="1071" dirty="0">
                <a:latin typeface="Arial"/>
                <a:cs typeface="Arial"/>
              </a:rPr>
              <a:t>or</a:t>
            </a:r>
            <a:r>
              <a:rPr sz="1071" spc="326" dirty="0">
                <a:latin typeface="Arial"/>
                <a:cs typeface="Arial"/>
              </a:rPr>
              <a:t> </a:t>
            </a:r>
            <a:r>
              <a:rPr sz="1071" dirty="0">
                <a:latin typeface="Arial"/>
                <a:cs typeface="Arial"/>
              </a:rPr>
              <a:t>thermostatic</a:t>
            </a:r>
            <a:r>
              <a:rPr sz="1071" spc="317" dirty="0">
                <a:latin typeface="Arial"/>
                <a:cs typeface="Arial"/>
              </a:rPr>
              <a:t> </a:t>
            </a:r>
            <a:r>
              <a:rPr sz="1071" dirty="0">
                <a:latin typeface="Arial"/>
                <a:cs typeface="Arial"/>
              </a:rPr>
              <a:t>expansion</a:t>
            </a:r>
            <a:r>
              <a:rPr sz="1071" spc="321" dirty="0">
                <a:latin typeface="Arial"/>
                <a:cs typeface="Arial"/>
              </a:rPr>
              <a:t> </a:t>
            </a:r>
            <a:r>
              <a:rPr sz="1071" dirty="0">
                <a:latin typeface="Arial"/>
                <a:cs typeface="Arial"/>
              </a:rPr>
              <a:t>valve,</a:t>
            </a:r>
            <a:r>
              <a:rPr sz="1071" spc="326" dirty="0">
                <a:latin typeface="Arial"/>
                <a:cs typeface="Arial"/>
              </a:rPr>
              <a:t> </a:t>
            </a:r>
            <a:r>
              <a:rPr sz="1071" dirty="0">
                <a:latin typeface="Arial"/>
                <a:cs typeface="Arial"/>
              </a:rPr>
              <a:t>receiver/dryer</a:t>
            </a:r>
            <a:r>
              <a:rPr sz="1071" spc="326" dirty="0">
                <a:latin typeface="Arial"/>
                <a:cs typeface="Arial"/>
              </a:rPr>
              <a:t> </a:t>
            </a:r>
            <a:r>
              <a:rPr sz="1071" dirty="0">
                <a:latin typeface="Arial"/>
                <a:cs typeface="Arial"/>
              </a:rPr>
              <a:t>or</a:t>
            </a:r>
            <a:r>
              <a:rPr sz="1071" spc="326" dirty="0">
                <a:latin typeface="Arial"/>
                <a:cs typeface="Arial"/>
              </a:rPr>
              <a:t> </a:t>
            </a:r>
            <a:r>
              <a:rPr sz="1071" dirty="0">
                <a:latin typeface="Arial"/>
                <a:cs typeface="Arial"/>
              </a:rPr>
              <a:t>accumulator/dryer,</a:t>
            </a:r>
            <a:r>
              <a:rPr sz="1071" spc="326" dirty="0">
                <a:latin typeface="Arial"/>
                <a:cs typeface="Arial"/>
              </a:rPr>
              <a:t> </a:t>
            </a:r>
            <a:r>
              <a:rPr sz="1071" dirty="0">
                <a:latin typeface="Arial"/>
                <a:cs typeface="Arial"/>
              </a:rPr>
              <a:t>and</a:t>
            </a:r>
            <a:r>
              <a:rPr sz="1071" spc="321" dirty="0">
                <a:latin typeface="Arial"/>
                <a:cs typeface="Arial"/>
              </a:rPr>
              <a:t> </a:t>
            </a:r>
            <a:r>
              <a:rPr sz="1071" spc="-24" dirty="0">
                <a:latin typeface="Arial"/>
                <a:cs typeface="Arial"/>
              </a:rPr>
              <a:t>the</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84</a:t>
            </a:r>
          </a:p>
        </p:txBody>
      </p:sp>
      <p:sp>
        <p:nvSpPr>
          <p:cNvPr id="7" name="object 3">
            <a:extLst>
              <a:ext uri="{FF2B5EF4-FFF2-40B4-BE49-F238E27FC236}">
                <a16:creationId xmlns:a16="http://schemas.microsoft.com/office/drawing/2014/main" id="{6459C4D0-C02A-0DF8-3A8E-21DBAF701EB5}"/>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718" y="888953"/>
            <a:ext cx="5813566" cy="8418880"/>
          </a:xfrm>
          <a:prstGeom prst="rect">
            <a:avLst/>
          </a:prstGeom>
        </p:spPr>
        <p:txBody>
          <a:bodyPr vert="horz" wrap="square" lIns="0" tIns="12368" rIns="0" bIns="0" rtlCol="0">
            <a:spAutoFit/>
          </a:bodyPr>
          <a:lstStyle/>
          <a:p>
            <a:pPr marL="2133571">
              <a:spcBef>
                <a:spcPts val="97"/>
              </a:spcBef>
            </a:pPr>
            <a:r>
              <a:rPr sz="974" i="1" dirty="0">
                <a:latin typeface="Verdana"/>
                <a:cs typeface="Verdana"/>
              </a:rPr>
              <a:t>HVAC</a:t>
            </a:r>
            <a:r>
              <a:rPr sz="974" i="1" spc="-19" dirty="0">
                <a:latin typeface="Verdana"/>
                <a:cs typeface="Verdana"/>
              </a:rPr>
              <a:t> </a:t>
            </a:r>
            <a:r>
              <a:rPr sz="974" i="1" dirty="0">
                <a:latin typeface="Verdana"/>
                <a:cs typeface="Verdana"/>
              </a:rPr>
              <a:t>System</a:t>
            </a:r>
            <a:r>
              <a:rPr sz="974" i="1" spc="-19" dirty="0">
                <a:latin typeface="Verdana"/>
                <a:cs typeface="Verdana"/>
              </a:rPr>
              <a:t> </a:t>
            </a:r>
            <a:r>
              <a:rPr sz="974" i="1" dirty="0">
                <a:latin typeface="Verdana"/>
                <a:cs typeface="Verdana"/>
              </a:rPr>
              <a:t>for</a:t>
            </a:r>
            <a:r>
              <a:rPr sz="974" i="1" spc="-19" dirty="0">
                <a:latin typeface="Verdana"/>
                <a:cs typeface="Verdana"/>
              </a:rPr>
              <a:t> </a:t>
            </a:r>
            <a:r>
              <a:rPr sz="974" i="1" dirty="0">
                <a:latin typeface="Verdana"/>
                <a:cs typeface="Verdana"/>
              </a:rPr>
              <a:t>Cars</a:t>
            </a:r>
            <a:r>
              <a:rPr sz="974" i="1" spc="-29" dirty="0">
                <a:latin typeface="Verdana"/>
                <a:cs typeface="Verdana"/>
              </a:rPr>
              <a:t> </a:t>
            </a:r>
            <a:r>
              <a:rPr sz="974" i="1" dirty="0">
                <a:latin typeface="Verdana"/>
                <a:cs typeface="Verdana"/>
              </a:rPr>
              <a:t>and</a:t>
            </a:r>
            <a:r>
              <a:rPr sz="974" i="1" spc="-19" dirty="0">
                <a:latin typeface="Verdana"/>
                <a:cs typeface="Verdana"/>
              </a:rPr>
              <a:t> </a:t>
            </a:r>
            <a:r>
              <a:rPr sz="974" i="1" spc="-10" dirty="0">
                <a:latin typeface="Verdana"/>
                <a:cs typeface="Verdana"/>
              </a:rPr>
              <a:t>Automotive</a:t>
            </a:r>
            <a:r>
              <a:rPr sz="974" i="1" spc="-19" dirty="0">
                <a:latin typeface="Verdana"/>
                <a:cs typeface="Verdana"/>
              </a:rPr>
              <a:t> </a:t>
            </a:r>
            <a:r>
              <a:rPr sz="974" i="1" dirty="0">
                <a:latin typeface="Verdana"/>
                <a:cs typeface="Verdana"/>
              </a:rPr>
              <a:t>Vehicles</a:t>
            </a:r>
            <a:r>
              <a:rPr sz="974" i="1" spc="-10" dirty="0">
                <a:latin typeface="Verdana"/>
                <a:cs typeface="Verdana"/>
              </a:rPr>
              <a:t> </a:t>
            </a:r>
            <a:endParaRPr sz="974" dirty="0">
              <a:latin typeface="Verdana"/>
              <a:cs typeface="Verdana"/>
            </a:endParaRPr>
          </a:p>
          <a:p>
            <a:pPr>
              <a:spcBef>
                <a:spcPts val="516"/>
              </a:spcBef>
            </a:pPr>
            <a:endParaRPr sz="974" dirty="0">
              <a:latin typeface="Verdana"/>
              <a:cs typeface="Verdana"/>
            </a:endParaRPr>
          </a:p>
          <a:p>
            <a:pPr marL="12369" marR="5566" algn="just">
              <a:lnSpc>
                <a:spcPct val="143700"/>
              </a:lnSpc>
            </a:pPr>
            <a:r>
              <a:rPr sz="1071" dirty="0">
                <a:latin typeface="Arial"/>
                <a:cs typeface="Arial"/>
              </a:rPr>
              <a:t>compressor</a:t>
            </a:r>
            <a:r>
              <a:rPr sz="1071" spc="-58" dirty="0">
                <a:latin typeface="Arial"/>
                <a:cs typeface="Arial"/>
              </a:rPr>
              <a:t> </a:t>
            </a:r>
            <a:r>
              <a:rPr sz="1071" dirty="0">
                <a:latin typeface="Arial"/>
                <a:cs typeface="Arial"/>
              </a:rPr>
              <a:t>controls.</a:t>
            </a:r>
            <a:r>
              <a:rPr sz="1071" spc="-54" dirty="0">
                <a:latin typeface="Arial"/>
                <a:cs typeface="Arial"/>
              </a:rPr>
              <a:t> </a:t>
            </a:r>
            <a:r>
              <a:rPr sz="1071" spc="-10" dirty="0">
                <a:latin typeface="Arial"/>
                <a:cs typeface="Arial"/>
              </a:rPr>
              <a:t>Restrictions</a:t>
            </a:r>
            <a:r>
              <a:rPr sz="1071" spc="-49" dirty="0">
                <a:latin typeface="Arial"/>
                <a:cs typeface="Arial"/>
              </a:rPr>
              <a:t> </a:t>
            </a:r>
            <a:r>
              <a:rPr sz="1071" dirty="0">
                <a:latin typeface="Arial"/>
                <a:cs typeface="Arial"/>
              </a:rPr>
              <a:t>in</a:t>
            </a:r>
            <a:r>
              <a:rPr sz="1071" spc="-54" dirty="0">
                <a:latin typeface="Arial"/>
                <a:cs typeface="Arial"/>
              </a:rPr>
              <a:t> </a:t>
            </a:r>
            <a:r>
              <a:rPr sz="1071" dirty="0">
                <a:latin typeface="Arial"/>
                <a:cs typeface="Arial"/>
              </a:rPr>
              <a:t>lines</a:t>
            </a:r>
            <a:r>
              <a:rPr sz="1071" spc="-54" dirty="0">
                <a:latin typeface="Arial"/>
                <a:cs typeface="Arial"/>
              </a:rPr>
              <a:t> </a:t>
            </a:r>
            <a:r>
              <a:rPr sz="1071" dirty="0">
                <a:latin typeface="Arial"/>
                <a:cs typeface="Arial"/>
              </a:rPr>
              <a:t>and</a:t>
            </a:r>
            <a:r>
              <a:rPr sz="1071" spc="-49" dirty="0">
                <a:latin typeface="Arial"/>
                <a:cs typeface="Arial"/>
              </a:rPr>
              <a:t> </a:t>
            </a:r>
            <a:r>
              <a:rPr sz="1071" dirty="0">
                <a:latin typeface="Arial"/>
                <a:cs typeface="Arial"/>
              </a:rPr>
              <a:t>hoses</a:t>
            </a:r>
            <a:r>
              <a:rPr sz="1071" spc="-54" dirty="0">
                <a:latin typeface="Arial"/>
                <a:cs typeface="Arial"/>
              </a:rPr>
              <a:t> </a:t>
            </a:r>
            <a:r>
              <a:rPr sz="1071" dirty="0">
                <a:latin typeface="Arial"/>
                <a:cs typeface="Arial"/>
              </a:rPr>
              <a:t>reduce</a:t>
            </a:r>
            <a:r>
              <a:rPr sz="1071" spc="-54" dirty="0">
                <a:latin typeface="Arial"/>
                <a:cs typeface="Arial"/>
              </a:rPr>
              <a:t> </a:t>
            </a:r>
            <a:r>
              <a:rPr sz="1071" dirty="0">
                <a:latin typeface="Arial"/>
                <a:cs typeface="Arial"/>
              </a:rPr>
              <a:t>refrigerant</a:t>
            </a:r>
            <a:r>
              <a:rPr sz="1071" spc="-49" dirty="0">
                <a:latin typeface="Arial"/>
                <a:cs typeface="Arial"/>
              </a:rPr>
              <a:t> </a:t>
            </a:r>
            <a:r>
              <a:rPr sz="1071" dirty="0">
                <a:latin typeface="Arial"/>
                <a:cs typeface="Arial"/>
              </a:rPr>
              <a:t>flow</a:t>
            </a:r>
            <a:r>
              <a:rPr sz="1071" spc="-58" dirty="0">
                <a:latin typeface="Arial"/>
                <a:cs typeface="Arial"/>
              </a:rPr>
              <a:t> </a:t>
            </a:r>
            <a:r>
              <a:rPr sz="1071" dirty="0">
                <a:latin typeface="Arial"/>
                <a:cs typeface="Arial"/>
              </a:rPr>
              <a:t>and</a:t>
            </a:r>
            <a:r>
              <a:rPr sz="1071" spc="-54" dirty="0">
                <a:latin typeface="Arial"/>
                <a:cs typeface="Arial"/>
              </a:rPr>
              <a:t> </a:t>
            </a:r>
            <a:r>
              <a:rPr sz="1071" dirty="0">
                <a:latin typeface="Arial"/>
                <a:cs typeface="Arial"/>
              </a:rPr>
              <a:t>cooling</a:t>
            </a:r>
            <a:r>
              <a:rPr sz="1071" spc="-49" dirty="0">
                <a:latin typeface="Arial"/>
                <a:cs typeface="Arial"/>
              </a:rPr>
              <a:t> </a:t>
            </a:r>
            <a:r>
              <a:rPr sz="1071" spc="-10" dirty="0">
                <a:latin typeface="Arial"/>
                <a:cs typeface="Arial"/>
              </a:rPr>
              <a:t>capacity, </a:t>
            </a:r>
            <a:r>
              <a:rPr sz="1071" dirty="0">
                <a:latin typeface="Arial"/>
                <a:cs typeface="Arial"/>
              </a:rPr>
              <a:t>as</a:t>
            </a:r>
            <a:r>
              <a:rPr sz="1071" spc="-24" dirty="0">
                <a:latin typeface="Arial"/>
                <a:cs typeface="Arial"/>
              </a:rPr>
              <a:t> </a:t>
            </a:r>
            <a:r>
              <a:rPr sz="1071" dirty="0">
                <a:latin typeface="Arial"/>
                <a:cs typeface="Arial"/>
              </a:rPr>
              <a:t>does</a:t>
            </a:r>
            <a:r>
              <a:rPr sz="1071" spc="-19" dirty="0">
                <a:latin typeface="Arial"/>
                <a:cs typeface="Arial"/>
              </a:rPr>
              <a:t> </a:t>
            </a:r>
            <a:r>
              <a:rPr sz="1071" dirty="0">
                <a:latin typeface="Arial"/>
                <a:cs typeface="Arial"/>
              </a:rPr>
              <a:t>an</a:t>
            </a:r>
            <a:r>
              <a:rPr sz="1071" spc="-24" dirty="0">
                <a:latin typeface="Arial"/>
                <a:cs typeface="Arial"/>
              </a:rPr>
              <a:t> </a:t>
            </a:r>
            <a:r>
              <a:rPr sz="1071" dirty="0">
                <a:latin typeface="Arial"/>
                <a:cs typeface="Arial"/>
              </a:rPr>
              <a:t>inadequate</a:t>
            </a:r>
            <a:r>
              <a:rPr sz="1071" spc="-19" dirty="0">
                <a:latin typeface="Arial"/>
                <a:cs typeface="Arial"/>
              </a:rPr>
              <a:t> </a:t>
            </a:r>
            <a:r>
              <a:rPr sz="1071" dirty="0">
                <a:latin typeface="Arial"/>
                <a:cs typeface="Arial"/>
              </a:rPr>
              <a:t>or</a:t>
            </a:r>
            <a:r>
              <a:rPr sz="1071" spc="-19" dirty="0">
                <a:latin typeface="Arial"/>
                <a:cs typeface="Arial"/>
              </a:rPr>
              <a:t> </a:t>
            </a:r>
            <a:r>
              <a:rPr sz="1071" dirty="0">
                <a:latin typeface="Arial"/>
                <a:cs typeface="Arial"/>
              </a:rPr>
              <a:t>lost</a:t>
            </a:r>
            <a:r>
              <a:rPr sz="1071" spc="-24" dirty="0">
                <a:latin typeface="Arial"/>
                <a:cs typeface="Arial"/>
              </a:rPr>
              <a:t> </a:t>
            </a:r>
            <a:r>
              <a:rPr sz="1071" dirty="0">
                <a:latin typeface="Arial"/>
                <a:cs typeface="Arial"/>
              </a:rPr>
              <a:t>charge</a:t>
            </a:r>
            <a:r>
              <a:rPr sz="1071" spc="-24" dirty="0">
                <a:latin typeface="Arial"/>
                <a:cs typeface="Arial"/>
              </a:rPr>
              <a:t> </a:t>
            </a:r>
            <a:r>
              <a:rPr sz="1071" dirty="0">
                <a:latin typeface="Arial"/>
                <a:cs typeface="Arial"/>
              </a:rPr>
              <a:t>of</a:t>
            </a:r>
            <a:r>
              <a:rPr sz="1071" spc="-19" dirty="0">
                <a:latin typeface="Arial"/>
                <a:cs typeface="Arial"/>
              </a:rPr>
              <a:t> </a:t>
            </a:r>
            <a:r>
              <a:rPr sz="1071" spc="-10" dirty="0">
                <a:latin typeface="Arial"/>
                <a:cs typeface="Arial"/>
              </a:rPr>
              <a:t>refrigerant.</a:t>
            </a:r>
            <a:endParaRPr sz="1071" dirty="0">
              <a:latin typeface="Arial"/>
              <a:cs typeface="Arial"/>
            </a:endParaRPr>
          </a:p>
          <a:p>
            <a:pPr marL="455161" lvl="2" indent="-442792" algn="just">
              <a:spcBef>
                <a:spcPts val="1149"/>
              </a:spcBef>
              <a:buFont typeface="Arial"/>
              <a:buAutoNum type="arabicPeriod"/>
              <a:tabLst>
                <a:tab pos="455161" algn="l"/>
              </a:tabLst>
            </a:pPr>
            <a:r>
              <a:rPr sz="1071" b="1" dirty="0">
                <a:latin typeface="Arial"/>
                <a:cs typeface="Arial"/>
              </a:rPr>
              <a:t>Compressor</a:t>
            </a:r>
            <a:r>
              <a:rPr sz="1071" b="1" spc="-54" dirty="0">
                <a:latin typeface="Arial"/>
                <a:cs typeface="Arial"/>
              </a:rPr>
              <a:t> </a:t>
            </a:r>
            <a:r>
              <a:rPr sz="1071" b="1" dirty="0">
                <a:latin typeface="Arial"/>
                <a:cs typeface="Arial"/>
              </a:rPr>
              <a:t>Suction</a:t>
            </a:r>
            <a:r>
              <a:rPr sz="1071" b="1" spc="-49" dirty="0">
                <a:latin typeface="Arial"/>
                <a:cs typeface="Arial"/>
              </a:rPr>
              <a:t> </a:t>
            </a:r>
            <a:r>
              <a:rPr sz="1071" b="1" dirty="0">
                <a:latin typeface="Arial"/>
                <a:cs typeface="Arial"/>
              </a:rPr>
              <a:t>Pressure</a:t>
            </a:r>
            <a:r>
              <a:rPr sz="1071" b="1" spc="-49" dirty="0">
                <a:latin typeface="Arial"/>
                <a:cs typeface="Arial"/>
              </a:rPr>
              <a:t> </a:t>
            </a:r>
            <a:r>
              <a:rPr sz="1071" b="1" spc="-19" dirty="0">
                <a:latin typeface="Arial"/>
                <a:cs typeface="Arial"/>
              </a:rPr>
              <a:t>High</a:t>
            </a:r>
            <a:endParaRPr sz="1071" dirty="0">
              <a:latin typeface="Arial"/>
              <a:cs typeface="Arial"/>
            </a:endParaRPr>
          </a:p>
          <a:p>
            <a:pPr marL="455161" lvl="3" indent="-220160">
              <a:spcBef>
                <a:spcPts val="1149"/>
              </a:spcBef>
              <a:buAutoNum type="alphaLcPeriod"/>
              <a:tabLst>
                <a:tab pos="455161" algn="l"/>
              </a:tabLst>
            </a:pPr>
            <a:r>
              <a:rPr sz="1071" dirty="0">
                <a:latin typeface="Arial"/>
                <a:cs typeface="Arial"/>
              </a:rPr>
              <a:t>Fractured</a:t>
            </a:r>
            <a:r>
              <a:rPr sz="1071" spc="-29"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valves,</a:t>
            </a:r>
            <a:r>
              <a:rPr sz="1071" spc="-29" dirty="0">
                <a:latin typeface="Arial"/>
                <a:cs typeface="Arial"/>
              </a:rPr>
              <a:t> </a:t>
            </a:r>
            <a:r>
              <a:rPr sz="1071" dirty="0">
                <a:latin typeface="Arial"/>
                <a:cs typeface="Arial"/>
              </a:rPr>
              <a:t>causing</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capacity</a:t>
            </a:r>
            <a:r>
              <a:rPr sz="1071" spc="-29" dirty="0">
                <a:latin typeface="Arial"/>
                <a:cs typeface="Arial"/>
              </a:rPr>
              <a:t> </a:t>
            </a:r>
            <a:r>
              <a:rPr sz="1071" dirty="0">
                <a:latin typeface="Arial"/>
                <a:cs typeface="Arial"/>
              </a:rPr>
              <a:t>to</a:t>
            </a:r>
            <a:r>
              <a:rPr sz="1071" spc="-24" dirty="0">
                <a:latin typeface="Arial"/>
                <a:cs typeface="Arial"/>
              </a:rPr>
              <a:t> </a:t>
            </a:r>
            <a:r>
              <a:rPr sz="1071" spc="-10" dirty="0">
                <a:latin typeface="Arial"/>
                <a:cs typeface="Arial"/>
              </a:rPr>
              <a:t>fall.</a:t>
            </a:r>
            <a:endParaRPr sz="1071" dirty="0">
              <a:latin typeface="Arial"/>
              <a:cs typeface="Arial"/>
            </a:endParaRPr>
          </a:p>
          <a:p>
            <a:pPr marL="455161" lvl="3" indent="-220160">
              <a:spcBef>
                <a:spcPts val="560"/>
              </a:spcBef>
              <a:buAutoNum type="alphaLcPeriod"/>
              <a:tabLst>
                <a:tab pos="455161" algn="l"/>
              </a:tabLst>
            </a:pPr>
            <a:r>
              <a:rPr sz="1071" dirty="0">
                <a:latin typeface="Arial"/>
                <a:cs typeface="Arial"/>
              </a:rPr>
              <a:t>Evaporator</a:t>
            </a:r>
            <a:r>
              <a:rPr sz="1071" spc="-24" dirty="0">
                <a:latin typeface="Arial"/>
                <a:cs typeface="Arial"/>
              </a:rPr>
              <a:t> </a:t>
            </a:r>
            <a:r>
              <a:rPr sz="1071" dirty="0">
                <a:latin typeface="Arial"/>
                <a:cs typeface="Arial"/>
              </a:rPr>
              <a:t>load</a:t>
            </a:r>
            <a:r>
              <a:rPr sz="1071" spc="-19" dirty="0">
                <a:latin typeface="Arial"/>
                <a:cs typeface="Arial"/>
              </a:rPr>
              <a:t> </a:t>
            </a:r>
            <a:r>
              <a:rPr sz="1071" dirty="0">
                <a:latin typeface="Arial"/>
                <a:cs typeface="Arial"/>
              </a:rPr>
              <a:t>too</a:t>
            </a:r>
            <a:r>
              <a:rPr sz="1071" spc="-19" dirty="0">
                <a:latin typeface="Arial"/>
                <a:cs typeface="Arial"/>
              </a:rPr>
              <a:t> </a:t>
            </a:r>
            <a:r>
              <a:rPr sz="1071" dirty="0">
                <a:latin typeface="Arial"/>
                <a:cs typeface="Arial"/>
              </a:rPr>
              <a:t>high,</a:t>
            </a:r>
            <a:r>
              <a:rPr sz="1071" spc="-19" dirty="0">
                <a:latin typeface="Arial"/>
                <a:cs typeface="Arial"/>
              </a:rPr>
              <a:t> </a:t>
            </a:r>
            <a:r>
              <a:rPr sz="1071" dirty="0">
                <a:latin typeface="Arial"/>
                <a:cs typeface="Arial"/>
              </a:rPr>
              <a:t>caused</a:t>
            </a:r>
            <a:r>
              <a:rPr sz="1071" spc="-19"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high</a:t>
            </a:r>
            <a:r>
              <a:rPr sz="1071" spc="-24" dirty="0">
                <a:latin typeface="Arial"/>
                <a:cs typeface="Arial"/>
              </a:rPr>
              <a:t> </a:t>
            </a:r>
            <a:r>
              <a:rPr sz="1071" dirty="0">
                <a:latin typeface="Arial"/>
                <a:cs typeface="Arial"/>
              </a:rPr>
              <a:t>heat</a:t>
            </a:r>
            <a:r>
              <a:rPr sz="1071" spc="-19" dirty="0">
                <a:latin typeface="Arial"/>
                <a:cs typeface="Arial"/>
              </a:rPr>
              <a:t> </a:t>
            </a:r>
            <a:r>
              <a:rPr sz="1071" dirty="0">
                <a:latin typeface="Arial"/>
                <a:cs typeface="Arial"/>
              </a:rPr>
              <a:t>or</a:t>
            </a:r>
            <a:r>
              <a:rPr sz="1071" spc="-29" dirty="0">
                <a:latin typeface="Arial"/>
                <a:cs typeface="Arial"/>
              </a:rPr>
              <a:t> </a:t>
            </a:r>
            <a:r>
              <a:rPr sz="1071" dirty="0">
                <a:latin typeface="Arial"/>
                <a:cs typeface="Arial"/>
              </a:rPr>
              <a:t>car</a:t>
            </a:r>
            <a:r>
              <a:rPr sz="1071" spc="-19" dirty="0">
                <a:latin typeface="Arial"/>
                <a:cs typeface="Arial"/>
              </a:rPr>
              <a:t> </a:t>
            </a:r>
            <a:r>
              <a:rPr sz="1071" dirty="0">
                <a:latin typeface="Arial"/>
                <a:cs typeface="Arial"/>
              </a:rPr>
              <a:t>window</a:t>
            </a:r>
            <a:r>
              <a:rPr sz="1071" spc="-24" dirty="0">
                <a:latin typeface="Arial"/>
                <a:cs typeface="Arial"/>
              </a:rPr>
              <a:t> </a:t>
            </a:r>
            <a:r>
              <a:rPr sz="1071" dirty="0">
                <a:latin typeface="Arial"/>
                <a:cs typeface="Arial"/>
              </a:rPr>
              <a:t>left</a:t>
            </a:r>
            <a:r>
              <a:rPr sz="1071" spc="-19" dirty="0">
                <a:latin typeface="Arial"/>
                <a:cs typeface="Arial"/>
              </a:rPr>
              <a:t> </a:t>
            </a:r>
            <a:r>
              <a:rPr sz="1071" spc="-10" dirty="0">
                <a:latin typeface="Arial"/>
                <a:cs typeface="Arial"/>
              </a:rPr>
              <a:t>open.</a:t>
            </a:r>
            <a:endParaRPr sz="1071" dirty="0">
              <a:latin typeface="Arial"/>
              <a:cs typeface="Arial"/>
            </a:endParaRPr>
          </a:p>
          <a:p>
            <a:pPr marL="454543" marR="5566" lvl="3" indent="-219541">
              <a:lnSpc>
                <a:spcPct val="143700"/>
              </a:lnSpc>
              <a:buAutoNum type="alphaLcPeriod"/>
              <a:tabLst>
                <a:tab pos="457636" algn="l"/>
              </a:tabLst>
            </a:pPr>
            <a:r>
              <a:rPr sz="1071" dirty="0">
                <a:latin typeface="Arial"/>
                <a:cs typeface="Arial"/>
              </a:rPr>
              <a:t>Excess</a:t>
            </a:r>
            <a:r>
              <a:rPr sz="1071" spc="44"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charge.</a:t>
            </a:r>
            <a:r>
              <a:rPr sz="1071" spc="44" dirty="0">
                <a:latin typeface="Arial"/>
                <a:cs typeface="Arial"/>
              </a:rPr>
              <a:t> </a:t>
            </a:r>
            <a:r>
              <a:rPr sz="1071" dirty="0">
                <a:latin typeface="Arial"/>
                <a:cs typeface="Arial"/>
              </a:rPr>
              <a:t>This</a:t>
            </a:r>
            <a:r>
              <a:rPr sz="1071" spc="49" dirty="0">
                <a:latin typeface="Arial"/>
                <a:cs typeface="Arial"/>
              </a:rPr>
              <a:t> </a:t>
            </a:r>
            <a:r>
              <a:rPr sz="1071" dirty="0">
                <a:latin typeface="Arial"/>
                <a:cs typeface="Arial"/>
              </a:rPr>
              <a:t>fault</a:t>
            </a:r>
            <a:r>
              <a:rPr sz="1071" spc="44" dirty="0">
                <a:latin typeface="Arial"/>
                <a:cs typeface="Arial"/>
              </a:rPr>
              <a:t> </a:t>
            </a:r>
            <a:r>
              <a:rPr sz="1071" dirty="0">
                <a:latin typeface="Arial"/>
                <a:cs typeface="Arial"/>
              </a:rPr>
              <a:t>is</a:t>
            </a:r>
            <a:r>
              <a:rPr sz="1071" spc="44" dirty="0">
                <a:latin typeface="Arial"/>
                <a:cs typeface="Arial"/>
              </a:rPr>
              <a:t> </a:t>
            </a:r>
            <a:r>
              <a:rPr sz="1071" dirty="0">
                <a:latin typeface="Arial"/>
                <a:cs typeface="Arial"/>
              </a:rPr>
              <a:t>combined</a:t>
            </a:r>
            <a:r>
              <a:rPr sz="1071" spc="44" dirty="0">
                <a:latin typeface="Arial"/>
                <a:cs typeface="Arial"/>
              </a:rPr>
              <a:t> </a:t>
            </a:r>
            <a:r>
              <a:rPr sz="1071" dirty="0">
                <a:latin typeface="Arial"/>
                <a:cs typeface="Arial"/>
              </a:rPr>
              <a:t>with</a:t>
            </a:r>
            <a:r>
              <a:rPr sz="1071" spc="44" dirty="0">
                <a:latin typeface="Arial"/>
                <a:cs typeface="Arial"/>
              </a:rPr>
              <a:t> </a:t>
            </a:r>
            <a:r>
              <a:rPr sz="1071" dirty="0">
                <a:latin typeface="Arial"/>
                <a:cs typeface="Arial"/>
              </a:rPr>
              <a:t>a</a:t>
            </a:r>
            <a:r>
              <a:rPr sz="1071" spc="44" dirty="0">
                <a:latin typeface="Arial"/>
                <a:cs typeface="Arial"/>
              </a:rPr>
              <a:t> </a:t>
            </a:r>
            <a:r>
              <a:rPr sz="1071" dirty="0">
                <a:latin typeface="Arial"/>
                <a:cs typeface="Arial"/>
              </a:rPr>
              <a:t>low</a:t>
            </a:r>
            <a:r>
              <a:rPr sz="1071" spc="49" dirty="0">
                <a:latin typeface="Arial"/>
                <a:cs typeface="Arial"/>
              </a:rPr>
              <a:t> </a:t>
            </a:r>
            <a:r>
              <a:rPr sz="1071" dirty="0">
                <a:latin typeface="Arial"/>
                <a:cs typeface="Arial"/>
              </a:rPr>
              <a:t>compressor</a:t>
            </a:r>
            <a:r>
              <a:rPr sz="1071" spc="39" dirty="0">
                <a:latin typeface="Arial"/>
                <a:cs typeface="Arial"/>
              </a:rPr>
              <a:t> </a:t>
            </a:r>
            <a:r>
              <a:rPr sz="1071" dirty="0">
                <a:latin typeface="Arial"/>
                <a:cs typeface="Arial"/>
              </a:rPr>
              <a:t>superheat</a:t>
            </a:r>
            <a:r>
              <a:rPr sz="1071" spc="44" dirty="0">
                <a:latin typeface="Arial"/>
                <a:cs typeface="Arial"/>
              </a:rPr>
              <a:t> </a:t>
            </a:r>
            <a:r>
              <a:rPr sz="1071" spc="-24" dirty="0">
                <a:latin typeface="Arial"/>
                <a:cs typeface="Arial"/>
              </a:rPr>
              <a:t>and 	</a:t>
            </a:r>
            <a:r>
              <a:rPr sz="1071" dirty="0">
                <a:latin typeface="Arial"/>
                <a:cs typeface="Arial"/>
              </a:rPr>
              <a:t>indicates</a:t>
            </a:r>
            <a:r>
              <a:rPr sz="1071" spc="-34" dirty="0">
                <a:latin typeface="Arial"/>
                <a:cs typeface="Arial"/>
              </a:rPr>
              <a:t> </a:t>
            </a:r>
            <a:r>
              <a:rPr sz="1071" dirty="0">
                <a:latin typeface="Arial"/>
                <a:cs typeface="Arial"/>
              </a:rPr>
              <a:t>liquid</a:t>
            </a:r>
            <a:r>
              <a:rPr sz="1071" spc="-29"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suction</a:t>
            </a:r>
            <a:r>
              <a:rPr sz="1071" spc="-24" dirty="0">
                <a:latin typeface="Arial"/>
                <a:cs typeface="Arial"/>
              </a:rPr>
              <a:t> </a:t>
            </a:r>
            <a:r>
              <a:rPr sz="1071" dirty="0">
                <a:latin typeface="Arial"/>
                <a:cs typeface="Arial"/>
              </a:rPr>
              <a:t>line.</a:t>
            </a:r>
            <a:r>
              <a:rPr sz="1071" spc="-29"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solenoid</a:t>
            </a:r>
            <a:r>
              <a:rPr sz="1071" spc="-34" dirty="0">
                <a:latin typeface="Arial"/>
                <a:cs typeface="Arial"/>
              </a:rPr>
              <a:t> </a:t>
            </a:r>
            <a:r>
              <a:rPr sz="1071" dirty="0">
                <a:latin typeface="Arial"/>
                <a:cs typeface="Arial"/>
              </a:rPr>
              <a:t>valve</a:t>
            </a:r>
            <a:r>
              <a:rPr sz="1071" spc="-29" dirty="0">
                <a:latin typeface="Arial"/>
                <a:cs typeface="Arial"/>
              </a:rPr>
              <a:t> </a:t>
            </a:r>
            <a:r>
              <a:rPr sz="1071" dirty="0">
                <a:latin typeface="Arial"/>
                <a:cs typeface="Arial"/>
              </a:rPr>
              <a:t>should</a:t>
            </a:r>
            <a:r>
              <a:rPr sz="1071" spc="-34" dirty="0">
                <a:latin typeface="Arial"/>
                <a:cs typeface="Arial"/>
              </a:rPr>
              <a:t> </a:t>
            </a:r>
            <a:r>
              <a:rPr sz="1071" dirty="0">
                <a:latin typeface="Arial"/>
                <a:cs typeface="Arial"/>
              </a:rPr>
              <a:t>be</a:t>
            </a:r>
            <a:r>
              <a:rPr sz="1071" spc="-29" dirty="0">
                <a:latin typeface="Arial"/>
                <a:cs typeface="Arial"/>
              </a:rPr>
              <a:t> </a:t>
            </a:r>
            <a:r>
              <a:rPr sz="1071" dirty="0">
                <a:latin typeface="Arial"/>
                <a:cs typeface="Arial"/>
              </a:rPr>
              <a:t>closed</a:t>
            </a:r>
            <a:r>
              <a:rPr sz="1071" spc="-29" dirty="0">
                <a:latin typeface="Arial"/>
                <a:cs typeface="Arial"/>
              </a:rPr>
              <a:t> </a:t>
            </a:r>
            <a:r>
              <a:rPr sz="1071" dirty="0">
                <a:latin typeface="Arial"/>
                <a:cs typeface="Arial"/>
              </a:rPr>
              <a:t>quickly</a:t>
            </a:r>
            <a:r>
              <a:rPr sz="1071" spc="-29" dirty="0">
                <a:latin typeface="Arial"/>
                <a:cs typeface="Arial"/>
              </a:rPr>
              <a:t> </a:t>
            </a:r>
            <a:r>
              <a:rPr sz="1071" dirty="0">
                <a:latin typeface="Arial"/>
                <a:cs typeface="Arial"/>
              </a:rPr>
              <a:t>to</a:t>
            </a:r>
            <a:r>
              <a:rPr sz="1071" spc="-29" dirty="0">
                <a:latin typeface="Arial"/>
                <a:cs typeface="Arial"/>
              </a:rPr>
              <a:t> </a:t>
            </a:r>
            <a:r>
              <a:rPr sz="1071" spc="-10" dirty="0">
                <a:latin typeface="Arial"/>
                <a:cs typeface="Arial"/>
              </a:rPr>
              <a:t>prevent</a:t>
            </a:r>
            <a:endParaRPr sz="1071" dirty="0">
              <a:latin typeface="Arial"/>
              <a:cs typeface="Arial"/>
            </a:endParaRPr>
          </a:p>
          <a:p>
            <a:pPr marL="457636">
              <a:spcBef>
                <a:spcPts val="570"/>
              </a:spcBef>
            </a:pPr>
            <a:r>
              <a:rPr sz="1071" dirty="0">
                <a:latin typeface="Arial"/>
                <a:cs typeface="Arial"/>
              </a:rPr>
              <a:t>liquid</a:t>
            </a:r>
            <a:r>
              <a:rPr sz="1071" spc="-24" dirty="0">
                <a:latin typeface="Arial"/>
                <a:cs typeface="Arial"/>
              </a:rPr>
              <a:t> </a:t>
            </a:r>
            <a:r>
              <a:rPr sz="1071" dirty="0">
                <a:latin typeface="Arial"/>
                <a:cs typeface="Arial"/>
              </a:rPr>
              <a:t>damage</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the</a:t>
            </a:r>
            <a:r>
              <a:rPr sz="1071" spc="-19" dirty="0">
                <a:latin typeface="Arial"/>
                <a:cs typeface="Arial"/>
              </a:rPr>
              <a:t> </a:t>
            </a:r>
            <a:r>
              <a:rPr sz="1071" spc="-10" dirty="0">
                <a:latin typeface="Arial"/>
                <a:cs typeface="Arial"/>
              </a:rPr>
              <a:t>compressor.</a:t>
            </a:r>
            <a:endParaRPr sz="1071" dirty="0">
              <a:latin typeface="Arial"/>
              <a:cs typeface="Arial"/>
            </a:endParaRPr>
          </a:p>
          <a:p>
            <a:pPr marL="455161" lvl="3" indent="-220160">
              <a:spcBef>
                <a:spcPts val="560"/>
              </a:spcBef>
              <a:buAutoNum type="alphaLcPeriod" startAt="4"/>
              <a:tabLst>
                <a:tab pos="455161" algn="l"/>
              </a:tabLst>
            </a:pPr>
            <a:r>
              <a:rPr sz="1071" dirty="0">
                <a:latin typeface="Arial"/>
                <a:cs typeface="Arial"/>
              </a:rPr>
              <a:t>Expansion</a:t>
            </a:r>
            <a:r>
              <a:rPr sz="1071" spc="-24" dirty="0">
                <a:latin typeface="Arial"/>
                <a:cs typeface="Arial"/>
              </a:rPr>
              <a:t> </a:t>
            </a:r>
            <a:r>
              <a:rPr sz="1071" dirty="0">
                <a:latin typeface="Arial"/>
                <a:cs typeface="Arial"/>
              </a:rPr>
              <a:t>valve</a:t>
            </a:r>
            <a:r>
              <a:rPr sz="1071" spc="-24" dirty="0">
                <a:latin typeface="Arial"/>
                <a:cs typeface="Arial"/>
              </a:rPr>
              <a:t> </a:t>
            </a:r>
            <a:r>
              <a:rPr sz="1071" dirty="0">
                <a:latin typeface="Arial"/>
                <a:cs typeface="Arial"/>
              </a:rPr>
              <a:t>stuck</a:t>
            </a:r>
            <a:r>
              <a:rPr sz="1071" spc="-24" dirty="0">
                <a:latin typeface="Arial"/>
                <a:cs typeface="Arial"/>
              </a:rPr>
              <a:t> </a:t>
            </a:r>
            <a:r>
              <a:rPr sz="1071" dirty="0">
                <a:latin typeface="Arial"/>
                <a:cs typeface="Arial"/>
              </a:rPr>
              <a:t>in</a:t>
            </a:r>
            <a:r>
              <a:rPr sz="1071" spc="-29" dirty="0">
                <a:latin typeface="Arial"/>
                <a:cs typeface="Arial"/>
              </a:rPr>
              <a:t> </a:t>
            </a:r>
            <a:r>
              <a:rPr sz="1071" dirty="0">
                <a:latin typeface="Arial"/>
                <a:cs typeface="Arial"/>
              </a:rPr>
              <a:t>a</a:t>
            </a:r>
            <a:r>
              <a:rPr sz="1071" spc="-24" dirty="0">
                <a:latin typeface="Arial"/>
                <a:cs typeface="Arial"/>
              </a:rPr>
              <a:t> </a:t>
            </a:r>
            <a:r>
              <a:rPr sz="1071" dirty="0">
                <a:latin typeface="Arial"/>
                <a:cs typeface="Arial"/>
              </a:rPr>
              <a:t>fully</a:t>
            </a:r>
            <a:r>
              <a:rPr sz="1071" spc="-24" dirty="0">
                <a:latin typeface="Arial"/>
                <a:cs typeface="Arial"/>
              </a:rPr>
              <a:t> </a:t>
            </a:r>
            <a:r>
              <a:rPr sz="1071" dirty="0">
                <a:latin typeface="Arial"/>
                <a:cs typeface="Arial"/>
              </a:rPr>
              <a:t>open</a:t>
            </a:r>
            <a:r>
              <a:rPr sz="1071" spc="-29" dirty="0">
                <a:latin typeface="Arial"/>
                <a:cs typeface="Arial"/>
              </a:rPr>
              <a:t> </a:t>
            </a:r>
            <a:r>
              <a:rPr sz="1071" dirty="0">
                <a:latin typeface="Arial"/>
                <a:cs typeface="Arial"/>
              </a:rPr>
              <a:t>position,</a:t>
            </a:r>
            <a:r>
              <a:rPr sz="1071" spc="-34" dirty="0">
                <a:latin typeface="Arial"/>
                <a:cs typeface="Arial"/>
              </a:rPr>
              <a:t> </a:t>
            </a:r>
            <a:r>
              <a:rPr sz="1071" dirty="0">
                <a:latin typeface="Arial"/>
                <a:cs typeface="Arial"/>
              </a:rPr>
              <a:t>caused</a:t>
            </a:r>
            <a:r>
              <a:rPr sz="1071" spc="-24" dirty="0">
                <a:latin typeface="Arial"/>
                <a:cs typeface="Arial"/>
              </a:rPr>
              <a:t> </a:t>
            </a:r>
            <a:r>
              <a:rPr sz="1071" dirty="0">
                <a:latin typeface="Arial"/>
                <a:cs typeface="Arial"/>
              </a:rPr>
              <a:t>by</a:t>
            </a:r>
            <a:r>
              <a:rPr sz="1071" spc="-24" dirty="0">
                <a:latin typeface="Arial"/>
                <a:cs typeface="Arial"/>
              </a:rPr>
              <a:t> </a:t>
            </a:r>
            <a:r>
              <a:rPr sz="1071" dirty="0">
                <a:latin typeface="Arial"/>
                <a:cs typeface="Arial"/>
              </a:rPr>
              <a:t>dirt</a:t>
            </a:r>
            <a:r>
              <a:rPr sz="1071" spc="-29"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expansion</a:t>
            </a:r>
            <a:r>
              <a:rPr sz="1071" spc="-19" dirty="0">
                <a:latin typeface="Arial"/>
                <a:cs typeface="Arial"/>
              </a:rPr>
              <a:t> </a:t>
            </a:r>
            <a:r>
              <a:rPr sz="1071" spc="-10" dirty="0">
                <a:latin typeface="Arial"/>
                <a:cs typeface="Arial"/>
              </a:rPr>
              <a:t>valve.</a:t>
            </a:r>
            <a:endParaRPr sz="1071" dirty="0">
              <a:latin typeface="Arial"/>
              <a:cs typeface="Arial"/>
            </a:endParaRPr>
          </a:p>
          <a:p>
            <a:pPr marL="492886" lvl="2" indent="-480517" algn="just">
              <a:spcBef>
                <a:spcPts val="1144"/>
              </a:spcBef>
              <a:buFont typeface="Arial"/>
              <a:buAutoNum type="arabicPeriod"/>
              <a:tabLst>
                <a:tab pos="492886" algn="l"/>
              </a:tabLst>
            </a:pPr>
            <a:r>
              <a:rPr sz="1071" b="1" dirty="0">
                <a:latin typeface="Arial"/>
                <a:cs typeface="Arial"/>
              </a:rPr>
              <a:t>Low</a:t>
            </a:r>
            <a:r>
              <a:rPr sz="1071" b="1" spc="-39" dirty="0">
                <a:latin typeface="Arial"/>
                <a:cs typeface="Arial"/>
              </a:rPr>
              <a:t> </a:t>
            </a:r>
            <a:r>
              <a:rPr sz="1071" b="1" dirty="0">
                <a:latin typeface="Arial"/>
                <a:cs typeface="Arial"/>
              </a:rPr>
              <a:t>Suction</a:t>
            </a:r>
            <a:r>
              <a:rPr sz="1071" b="1" spc="-34" dirty="0">
                <a:latin typeface="Arial"/>
                <a:cs typeface="Arial"/>
              </a:rPr>
              <a:t> </a:t>
            </a:r>
            <a:r>
              <a:rPr sz="1071" b="1" dirty="0">
                <a:latin typeface="Arial"/>
                <a:cs typeface="Arial"/>
              </a:rPr>
              <a:t>and</a:t>
            </a:r>
            <a:r>
              <a:rPr sz="1071" b="1" spc="-34" dirty="0">
                <a:latin typeface="Arial"/>
                <a:cs typeface="Arial"/>
              </a:rPr>
              <a:t> </a:t>
            </a:r>
            <a:r>
              <a:rPr sz="1071" b="1" dirty="0">
                <a:latin typeface="Arial"/>
                <a:cs typeface="Arial"/>
              </a:rPr>
              <a:t>Discharge</a:t>
            </a:r>
            <a:r>
              <a:rPr sz="1071" b="1" spc="-29" dirty="0">
                <a:latin typeface="Arial"/>
                <a:cs typeface="Arial"/>
              </a:rPr>
              <a:t> </a:t>
            </a:r>
            <a:r>
              <a:rPr sz="1071" b="1" spc="-10" dirty="0">
                <a:latin typeface="Arial"/>
                <a:cs typeface="Arial"/>
              </a:rPr>
              <a:t>Pressure</a:t>
            </a:r>
            <a:endParaRPr sz="1071" dirty="0">
              <a:latin typeface="Arial"/>
              <a:cs typeface="Arial"/>
            </a:endParaRPr>
          </a:p>
          <a:p>
            <a:pPr marL="12369" marR="4947" algn="just">
              <a:lnSpc>
                <a:spcPct val="143800"/>
              </a:lnSpc>
              <a:spcBef>
                <a:spcPts val="579"/>
              </a:spcBef>
            </a:pPr>
            <a:r>
              <a:rPr sz="1071" dirty="0">
                <a:latin typeface="Arial"/>
                <a:cs typeface="Arial"/>
              </a:rPr>
              <a:t>Low</a:t>
            </a:r>
            <a:r>
              <a:rPr sz="1071" spc="-34" dirty="0">
                <a:latin typeface="Arial"/>
                <a:cs typeface="Arial"/>
              </a:rPr>
              <a:t> </a:t>
            </a:r>
            <a:r>
              <a:rPr sz="1071" dirty="0">
                <a:latin typeface="Arial"/>
                <a:cs typeface="Arial"/>
              </a:rPr>
              <a:t>compressor</a:t>
            </a:r>
            <a:r>
              <a:rPr sz="1071" spc="-29" dirty="0">
                <a:latin typeface="Arial"/>
                <a:cs typeface="Arial"/>
              </a:rPr>
              <a:t> </a:t>
            </a:r>
            <a:r>
              <a:rPr sz="1071" spc="-10" dirty="0">
                <a:latin typeface="Arial"/>
                <a:cs typeface="Arial"/>
              </a:rPr>
              <a:t>discharge</a:t>
            </a:r>
            <a:r>
              <a:rPr sz="1071" spc="-29" dirty="0">
                <a:latin typeface="Arial"/>
                <a:cs typeface="Arial"/>
              </a:rPr>
              <a:t> </a:t>
            </a:r>
            <a:r>
              <a:rPr sz="1071" dirty="0">
                <a:latin typeface="Arial"/>
                <a:cs typeface="Arial"/>
              </a:rPr>
              <a:t>pressure</a:t>
            </a:r>
            <a:r>
              <a:rPr sz="1071" spc="-39" dirty="0">
                <a:latin typeface="Arial"/>
                <a:cs typeface="Arial"/>
              </a:rPr>
              <a:t> </a:t>
            </a:r>
            <a:r>
              <a:rPr sz="1071" dirty="0">
                <a:latin typeface="Arial"/>
                <a:cs typeface="Arial"/>
              </a:rPr>
              <a:t>may</a:t>
            </a:r>
            <a:r>
              <a:rPr sz="1071" spc="-24" dirty="0">
                <a:latin typeface="Arial"/>
                <a:cs typeface="Arial"/>
              </a:rPr>
              <a:t> </a:t>
            </a:r>
            <a:r>
              <a:rPr sz="1071" dirty="0">
                <a:latin typeface="Arial"/>
                <a:cs typeface="Arial"/>
              </a:rPr>
              <a:t>be</a:t>
            </a:r>
            <a:r>
              <a:rPr sz="1071" spc="-29" dirty="0">
                <a:latin typeface="Arial"/>
                <a:cs typeface="Arial"/>
              </a:rPr>
              <a:t> </a:t>
            </a:r>
            <a:r>
              <a:rPr sz="1071" dirty="0">
                <a:latin typeface="Arial"/>
                <a:cs typeface="Arial"/>
              </a:rPr>
              <a:t>caused</a:t>
            </a:r>
            <a:r>
              <a:rPr sz="1071" spc="-34" dirty="0">
                <a:latin typeface="Arial"/>
                <a:cs typeface="Arial"/>
              </a:rPr>
              <a:t> </a:t>
            </a:r>
            <a:r>
              <a:rPr sz="1071" dirty="0">
                <a:latin typeface="Arial"/>
                <a:cs typeface="Arial"/>
              </a:rPr>
              <a:t>by</a:t>
            </a:r>
            <a:r>
              <a:rPr sz="1071" spc="-29" dirty="0">
                <a:latin typeface="Arial"/>
                <a:cs typeface="Arial"/>
              </a:rPr>
              <a:t> </a:t>
            </a:r>
            <a:r>
              <a:rPr sz="1071" dirty="0">
                <a:latin typeface="Arial"/>
                <a:cs typeface="Arial"/>
              </a:rPr>
              <a:t>a</a:t>
            </a:r>
            <a:r>
              <a:rPr sz="1071" spc="-29" dirty="0">
                <a:latin typeface="Arial"/>
                <a:cs typeface="Arial"/>
              </a:rPr>
              <a:t> </a:t>
            </a:r>
            <a:r>
              <a:rPr sz="1071" dirty="0">
                <a:latin typeface="Arial"/>
                <a:cs typeface="Arial"/>
              </a:rPr>
              <a:t>faulty</a:t>
            </a:r>
            <a:r>
              <a:rPr sz="1071" spc="-24" dirty="0">
                <a:latin typeface="Arial"/>
                <a:cs typeface="Arial"/>
              </a:rPr>
              <a:t> </a:t>
            </a:r>
            <a:r>
              <a:rPr sz="1071" dirty="0">
                <a:latin typeface="Arial"/>
                <a:cs typeface="Arial"/>
              </a:rPr>
              <a:t>internal</a:t>
            </a:r>
            <a:r>
              <a:rPr sz="1071" spc="-34" dirty="0">
                <a:latin typeface="Arial"/>
                <a:cs typeface="Arial"/>
              </a:rPr>
              <a:t> </a:t>
            </a:r>
            <a:r>
              <a:rPr sz="1071" dirty="0">
                <a:latin typeface="Arial"/>
                <a:cs typeface="Arial"/>
              </a:rPr>
              <a:t>seal</a:t>
            </a:r>
            <a:r>
              <a:rPr sz="1071" spc="-24" dirty="0">
                <a:latin typeface="Arial"/>
                <a:cs typeface="Arial"/>
              </a:rPr>
              <a:t> </a:t>
            </a:r>
            <a:r>
              <a:rPr sz="1071" dirty="0">
                <a:latin typeface="Arial"/>
                <a:cs typeface="Arial"/>
              </a:rPr>
              <a:t>or</a:t>
            </a:r>
            <a:r>
              <a:rPr sz="1071" spc="-34" dirty="0">
                <a:latin typeface="Arial"/>
                <a:cs typeface="Arial"/>
              </a:rPr>
              <a:t> </a:t>
            </a:r>
            <a:r>
              <a:rPr sz="1071" dirty="0">
                <a:latin typeface="Arial"/>
                <a:cs typeface="Arial"/>
              </a:rPr>
              <a:t>even</a:t>
            </a:r>
            <a:r>
              <a:rPr sz="1071" spc="-34" dirty="0">
                <a:latin typeface="Arial"/>
                <a:cs typeface="Arial"/>
              </a:rPr>
              <a:t> </a:t>
            </a:r>
            <a:r>
              <a:rPr sz="1071" dirty="0">
                <a:latin typeface="Arial"/>
                <a:cs typeface="Arial"/>
              </a:rPr>
              <a:t>a</a:t>
            </a:r>
            <a:r>
              <a:rPr sz="1071" spc="-29" dirty="0">
                <a:latin typeface="Arial"/>
                <a:cs typeface="Arial"/>
              </a:rPr>
              <a:t> </a:t>
            </a:r>
            <a:r>
              <a:rPr sz="1071" spc="-10" dirty="0">
                <a:latin typeface="Arial"/>
                <a:cs typeface="Arial"/>
              </a:rPr>
              <a:t>restriction </a:t>
            </a:r>
            <a:r>
              <a:rPr sz="1071" dirty="0">
                <a:latin typeface="Arial"/>
                <a:cs typeface="Arial"/>
              </a:rPr>
              <a:t>inside</a:t>
            </a:r>
            <a:r>
              <a:rPr sz="1071" spc="209" dirty="0">
                <a:latin typeface="Arial"/>
                <a:cs typeface="Arial"/>
              </a:rPr>
              <a:t> </a:t>
            </a:r>
            <a:r>
              <a:rPr sz="1071" dirty="0">
                <a:latin typeface="Arial"/>
                <a:cs typeface="Arial"/>
              </a:rPr>
              <a:t>the</a:t>
            </a:r>
            <a:r>
              <a:rPr sz="1071" spc="209" dirty="0">
                <a:latin typeface="Arial"/>
                <a:cs typeface="Arial"/>
              </a:rPr>
              <a:t> </a:t>
            </a:r>
            <a:r>
              <a:rPr sz="1071" dirty="0">
                <a:latin typeface="Arial"/>
                <a:cs typeface="Arial"/>
              </a:rPr>
              <a:t>compressor.</a:t>
            </a:r>
            <a:r>
              <a:rPr sz="1071" spc="209" dirty="0">
                <a:latin typeface="Arial"/>
                <a:cs typeface="Arial"/>
              </a:rPr>
              <a:t> </a:t>
            </a:r>
            <a:r>
              <a:rPr sz="1071" dirty="0">
                <a:latin typeface="Arial"/>
                <a:cs typeface="Arial"/>
              </a:rPr>
              <a:t>Restrictions</a:t>
            </a:r>
            <a:r>
              <a:rPr sz="1071" spc="209" dirty="0">
                <a:latin typeface="Arial"/>
                <a:cs typeface="Arial"/>
              </a:rPr>
              <a:t> </a:t>
            </a:r>
            <a:r>
              <a:rPr sz="1071" dirty="0">
                <a:latin typeface="Arial"/>
                <a:cs typeface="Arial"/>
              </a:rPr>
              <a:t>elsewhere</a:t>
            </a:r>
            <a:r>
              <a:rPr sz="1071" spc="209" dirty="0">
                <a:latin typeface="Arial"/>
                <a:cs typeface="Arial"/>
              </a:rPr>
              <a:t> </a:t>
            </a:r>
            <a:r>
              <a:rPr sz="1071" dirty="0">
                <a:latin typeface="Arial"/>
                <a:cs typeface="Arial"/>
              </a:rPr>
              <a:t>in</a:t>
            </a:r>
            <a:r>
              <a:rPr sz="1071" spc="209" dirty="0">
                <a:latin typeface="Arial"/>
                <a:cs typeface="Arial"/>
              </a:rPr>
              <a:t> </a:t>
            </a:r>
            <a:r>
              <a:rPr sz="1071" dirty="0">
                <a:latin typeface="Arial"/>
                <a:cs typeface="Arial"/>
              </a:rPr>
              <a:t>the</a:t>
            </a:r>
            <a:r>
              <a:rPr sz="1071" spc="209" dirty="0">
                <a:latin typeface="Arial"/>
                <a:cs typeface="Arial"/>
              </a:rPr>
              <a:t> </a:t>
            </a:r>
            <a:r>
              <a:rPr sz="1071" dirty="0">
                <a:latin typeface="Arial"/>
                <a:cs typeface="Arial"/>
              </a:rPr>
              <a:t>system</a:t>
            </a:r>
            <a:r>
              <a:rPr sz="1071" spc="209" dirty="0">
                <a:latin typeface="Arial"/>
                <a:cs typeface="Arial"/>
              </a:rPr>
              <a:t> </a:t>
            </a:r>
            <a:r>
              <a:rPr sz="1071" dirty="0">
                <a:latin typeface="Arial"/>
                <a:cs typeface="Arial"/>
              </a:rPr>
              <a:t>or</a:t>
            </a:r>
            <a:r>
              <a:rPr sz="1071" spc="209" dirty="0">
                <a:latin typeface="Arial"/>
                <a:cs typeface="Arial"/>
              </a:rPr>
              <a:t> </a:t>
            </a:r>
            <a:r>
              <a:rPr sz="1071" dirty="0">
                <a:latin typeface="Arial"/>
                <a:cs typeface="Arial"/>
              </a:rPr>
              <a:t>simply</a:t>
            </a:r>
            <a:r>
              <a:rPr sz="1071" spc="209" dirty="0">
                <a:latin typeface="Arial"/>
                <a:cs typeface="Arial"/>
              </a:rPr>
              <a:t> </a:t>
            </a:r>
            <a:r>
              <a:rPr sz="1071" dirty="0">
                <a:latin typeface="Arial"/>
                <a:cs typeface="Arial"/>
              </a:rPr>
              <a:t>a</a:t>
            </a:r>
            <a:r>
              <a:rPr sz="1071" spc="214" dirty="0">
                <a:latin typeface="Arial"/>
                <a:cs typeface="Arial"/>
              </a:rPr>
              <a:t> </a:t>
            </a:r>
            <a:r>
              <a:rPr sz="1071" dirty="0">
                <a:latin typeface="Arial"/>
                <a:cs typeface="Arial"/>
              </a:rPr>
              <a:t>too-low</a:t>
            </a:r>
            <a:r>
              <a:rPr sz="1071" spc="209" dirty="0">
                <a:latin typeface="Arial"/>
                <a:cs typeface="Arial"/>
              </a:rPr>
              <a:t> </a:t>
            </a:r>
            <a:r>
              <a:rPr sz="1071" dirty="0">
                <a:latin typeface="Arial"/>
                <a:cs typeface="Arial"/>
              </a:rPr>
              <a:t>charge</a:t>
            </a:r>
            <a:r>
              <a:rPr sz="1071" spc="209" dirty="0">
                <a:latin typeface="Arial"/>
                <a:cs typeface="Arial"/>
              </a:rPr>
              <a:t> </a:t>
            </a:r>
            <a:r>
              <a:rPr sz="1071" spc="-24" dirty="0">
                <a:latin typeface="Arial"/>
                <a:cs typeface="Arial"/>
              </a:rPr>
              <a:t>of </a:t>
            </a:r>
            <a:r>
              <a:rPr sz="1071" dirty="0">
                <a:latin typeface="Arial"/>
                <a:cs typeface="Arial"/>
              </a:rPr>
              <a:t>refrigerant</a:t>
            </a:r>
            <a:r>
              <a:rPr sz="1071" spc="39" dirty="0">
                <a:latin typeface="Arial"/>
                <a:cs typeface="Arial"/>
              </a:rPr>
              <a:t> </a:t>
            </a:r>
            <a:r>
              <a:rPr sz="1071" dirty="0">
                <a:latin typeface="Arial"/>
                <a:cs typeface="Arial"/>
              </a:rPr>
              <a:t>may</a:t>
            </a:r>
            <a:r>
              <a:rPr sz="1071" spc="44" dirty="0">
                <a:latin typeface="Arial"/>
                <a:cs typeface="Arial"/>
              </a:rPr>
              <a:t> </a:t>
            </a:r>
            <a:r>
              <a:rPr sz="1071" dirty="0">
                <a:latin typeface="Arial"/>
                <a:cs typeface="Arial"/>
              </a:rPr>
              <a:t>cause</a:t>
            </a:r>
            <a:r>
              <a:rPr sz="1071" spc="39" dirty="0">
                <a:latin typeface="Arial"/>
                <a:cs typeface="Arial"/>
              </a:rPr>
              <a:t> </a:t>
            </a:r>
            <a:r>
              <a:rPr sz="1071" dirty="0">
                <a:latin typeface="Arial"/>
                <a:cs typeface="Arial"/>
              </a:rPr>
              <a:t>low</a:t>
            </a:r>
            <a:r>
              <a:rPr sz="1071" spc="39" dirty="0">
                <a:latin typeface="Arial"/>
                <a:cs typeface="Arial"/>
              </a:rPr>
              <a:t> </a:t>
            </a:r>
            <a:r>
              <a:rPr sz="1071" dirty="0">
                <a:latin typeface="Arial"/>
                <a:cs typeface="Arial"/>
              </a:rPr>
              <a:t>refrigerant</a:t>
            </a:r>
            <a:r>
              <a:rPr sz="1071" spc="44" dirty="0">
                <a:latin typeface="Arial"/>
                <a:cs typeface="Arial"/>
              </a:rPr>
              <a:t> </a:t>
            </a:r>
            <a:r>
              <a:rPr sz="1071" dirty="0">
                <a:latin typeface="Arial"/>
                <a:cs typeface="Arial"/>
              </a:rPr>
              <a:t>pressures</a:t>
            </a:r>
            <a:r>
              <a:rPr sz="1071" spc="34" dirty="0">
                <a:latin typeface="Arial"/>
                <a:cs typeface="Arial"/>
              </a:rPr>
              <a:t> </a:t>
            </a:r>
            <a:r>
              <a:rPr sz="1071" dirty="0">
                <a:latin typeface="Arial"/>
                <a:cs typeface="Arial"/>
              </a:rPr>
              <a:t>on</a:t>
            </a:r>
            <a:r>
              <a:rPr sz="1071" spc="44" dirty="0">
                <a:latin typeface="Arial"/>
                <a:cs typeface="Arial"/>
              </a:rPr>
              <a:t> </a:t>
            </a:r>
            <a:r>
              <a:rPr sz="1071" dirty="0">
                <a:latin typeface="Arial"/>
                <a:cs typeface="Arial"/>
              </a:rPr>
              <a:t>both</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low</a:t>
            </a:r>
            <a:r>
              <a:rPr sz="1071" spc="39"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high-</a:t>
            </a:r>
            <a:r>
              <a:rPr sz="1071" dirty="0">
                <a:latin typeface="Arial"/>
                <a:cs typeface="Arial"/>
              </a:rPr>
              <a:t>pressure</a:t>
            </a:r>
            <a:r>
              <a:rPr sz="1071" spc="44" dirty="0">
                <a:latin typeface="Arial"/>
                <a:cs typeface="Arial"/>
              </a:rPr>
              <a:t> </a:t>
            </a:r>
            <a:r>
              <a:rPr sz="1071" dirty="0">
                <a:latin typeface="Arial"/>
                <a:cs typeface="Arial"/>
              </a:rPr>
              <a:t>sides</a:t>
            </a:r>
            <a:r>
              <a:rPr sz="1071" spc="44" dirty="0">
                <a:latin typeface="Arial"/>
                <a:cs typeface="Arial"/>
              </a:rPr>
              <a:t> </a:t>
            </a:r>
            <a:r>
              <a:rPr sz="1071" dirty="0">
                <a:latin typeface="Arial"/>
                <a:cs typeface="Arial"/>
              </a:rPr>
              <a:t>of</a:t>
            </a:r>
            <a:r>
              <a:rPr sz="1071" spc="39" dirty="0">
                <a:latin typeface="Arial"/>
                <a:cs typeface="Arial"/>
              </a:rPr>
              <a:t> </a:t>
            </a:r>
            <a:r>
              <a:rPr sz="1071" spc="-24" dirty="0">
                <a:latin typeface="Arial"/>
                <a:cs typeface="Arial"/>
              </a:rPr>
              <a:t>the </a:t>
            </a:r>
            <a:r>
              <a:rPr sz="1071" dirty="0">
                <a:latin typeface="Arial"/>
                <a:cs typeface="Arial"/>
              </a:rPr>
              <a:t>system.</a:t>
            </a:r>
            <a:r>
              <a:rPr sz="1071" spc="-29"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reasons</a:t>
            </a:r>
            <a:r>
              <a:rPr sz="1071" spc="-24" dirty="0">
                <a:latin typeface="Arial"/>
                <a:cs typeface="Arial"/>
              </a:rPr>
              <a:t> </a:t>
            </a:r>
            <a:r>
              <a:rPr sz="1071" dirty="0">
                <a:latin typeface="Arial"/>
                <a:cs typeface="Arial"/>
              </a:rPr>
              <a:t>could</a:t>
            </a:r>
            <a:r>
              <a:rPr sz="1071" spc="-24" dirty="0">
                <a:latin typeface="Arial"/>
                <a:cs typeface="Arial"/>
              </a:rPr>
              <a:t> be:</a:t>
            </a:r>
            <a:endParaRPr sz="1071" dirty="0">
              <a:latin typeface="Arial"/>
              <a:cs typeface="Arial"/>
            </a:endParaRPr>
          </a:p>
          <a:p>
            <a:pPr marL="455161" marR="4947" lvl="3" indent="-220160" algn="just">
              <a:lnSpc>
                <a:spcPct val="143900"/>
              </a:lnSpc>
              <a:spcBef>
                <a:spcPts val="584"/>
              </a:spcBef>
              <a:buAutoNum type="alphaLcPeriod"/>
              <a:tabLst>
                <a:tab pos="457636" algn="l"/>
              </a:tabLst>
            </a:pPr>
            <a:r>
              <a:rPr sz="1071" dirty="0">
                <a:latin typeface="Arial"/>
                <a:cs typeface="Arial"/>
              </a:rPr>
              <a:t>Blocked</a:t>
            </a:r>
            <a:r>
              <a:rPr sz="1071" spc="83" dirty="0">
                <a:latin typeface="Arial"/>
                <a:cs typeface="Arial"/>
              </a:rPr>
              <a:t> </a:t>
            </a:r>
            <a:r>
              <a:rPr sz="1071" dirty="0">
                <a:latin typeface="Arial"/>
                <a:cs typeface="Arial"/>
              </a:rPr>
              <a:t>filter</a:t>
            </a:r>
            <a:r>
              <a:rPr sz="1071" spc="83" dirty="0">
                <a:latin typeface="Arial"/>
                <a:cs typeface="Arial"/>
              </a:rPr>
              <a:t> </a:t>
            </a:r>
            <a:r>
              <a:rPr sz="1071" dirty="0">
                <a:latin typeface="Arial"/>
                <a:cs typeface="Arial"/>
              </a:rPr>
              <a:t>or</a:t>
            </a:r>
            <a:r>
              <a:rPr sz="1071" spc="83" dirty="0">
                <a:latin typeface="Arial"/>
                <a:cs typeface="Arial"/>
              </a:rPr>
              <a:t> </a:t>
            </a:r>
            <a:r>
              <a:rPr sz="1071" dirty="0">
                <a:latin typeface="Arial"/>
                <a:cs typeface="Arial"/>
              </a:rPr>
              <a:t>closed</a:t>
            </a:r>
            <a:r>
              <a:rPr sz="1071" spc="78" dirty="0">
                <a:latin typeface="Arial"/>
                <a:cs typeface="Arial"/>
              </a:rPr>
              <a:t> </a:t>
            </a:r>
            <a:r>
              <a:rPr sz="1071" dirty="0">
                <a:latin typeface="Arial"/>
                <a:cs typeface="Arial"/>
              </a:rPr>
              <a:t>valve</a:t>
            </a:r>
            <a:r>
              <a:rPr sz="1071" spc="88" dirty="0">
                <a:latin typeface="Arial"/>
                <a:cs typeface="Arial"/>
              </a:rPr>
              <a:t> </a:t>
            </a:r>
            <a:r>
              <a:rPr sz="1071" dirty="0">
                <a:latin typeface="Arial"/>
                <a:cs typeface="Arial"/>
              </a:rPr>
              <a:t>in</a:t>
            </a:r>
            <a:r>
              <a:rPr sz="1071" spc="78" dirty="0">
                <a:latin typeface="Arial"/>
                <a:cs typeface="Arial"/>
              </a:rPr>
              <a:t> </a:t>
            </a:r>
            <a:r>
              <a:rPr sz="1071" dirty="0">
                <a:latin typeface="Arial"/>
                <a:cs typeface="Arial"/>
              </a:rPr>
              <a:t>the</a:t>
            </a:r>
            <a:r>
              <a:rPr sz="1071" spc="78" dirty="0">
                <a:latin typeface="Arial"/>
                <a:cs typeface="Arial"/>
              </a:rPr>
              <a:t> </a:t>
            </a:r>
            <a:r>
              <a:rPr sz="1071" dirty="0">
                <a:latin typeface="Arial"/>
                <a:cs typeface="Arial"/>
              </a:rPr>
              <a:t>system.</a:t>
            </a:r>
            <a:r>
              <a:rPr sz="1071" spc="83" dirty="0">
                <a:latin typeface="Arial"/>
                <a:cs typeface="Arial"/>
              </a:rPr>
              <a:t> </a:t>
            </a:r>
            <a:r>
              <a:rPr sz="1071" dirty="0">
                <a:latin typeface="Arial"/>
                <a:cs typeface="Arial"/>
              </a:rPr>
              <a:t>In</a:t>
            </a:r>
            <a:r>
              <a:rPr sz="1071" spc="83" dirty="0">
                <a:latin typeface="Arial"/>
                <a:cs typeface="Arial"/>
              </a:rPr>
              <a:t> </a:t>
            </a:r>
            <a:r>
              <a:rPr sz="1071" dirty="0">
                <a:latin typeface="Arial"/>
                <a:cs typeface="Arial"/>
              </a:rPr>
              <a:t>this</a:t>
            </a:r>
            <a:r>
              <a:rPr sz="1071" spc="88" dirty="0">
                <a:latin typeface="Arial"/>
                <a:cs typeface="Arial"/>
              </a:rPr>
              <a:t> </a:t>
            </a:r>
            <a:r>
              <a:rPr sz="1071" dirty="0">
                <a:latin typeface="Arial"/>
                <a:cs typeface="Arial"/>
              </a:rPr>
              <a:t>mode,</a:t>
            </a:r>
            <a:r>
              <a:rPr sz="1071" spc="83"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compressor</a:t>
            </a:r>
            <a:r>
              <a:rPr sz="1071" spc="83" dirty="0">
                <a:latin typeface="Arial"/>
                <a:cs typeface="Arial"/>
              </a:rPr>
              <a:t> </a:t>
            </a:r>
            <a:r>
              <a:rPr sz="1071" dirty="0">
                <a:latin typeface="Arial"/>
                <a:cs typeface="Arial"/>
              </a:rPr>
              <a:t>is</a:t>
            </a:r>
            <a:r>
              <a:rPr sz="1071" spc="88" dirty="0">
                <a:latin typeface="Arial"/>
                <a:cs typeface="Arial"/>
              </a:rPr>
              <a:t> </a:t>
            </a:r>
            <a:r>
              <a:rPr sz="1071" spc="-10" dirty="0">
                <a:latin typeface="Arial"/>
                <a:cs typeface="Arial"/>
              </a:rPr>
              <a:t>extracting 	</a:t>
            </a:r>
            <a:r>
              <a:rPr sz="1071" dirty="0">
                <a:latin typeface="Arial"/>
                <a:cs typeface="Arial"/>
              </a:rPr>
              <a:t>more</a:t>
            </a:r>
            <a:r>
              <a:rPr sz="1071" spc="78" dirty="0">
                <a:latin typeface="Arial"/>
                <a:cs typeface="Arial"/>
              </a:rPr>
              <a:t> </a:t>
            </a:r>
            <a:r>
              <a:rPr sz="1071" dirty="0">
                <a:latin typeface="Arial"/>
                <a:cs typeface="Arial"/>
              </a:rPr>
              <a:t>from</a:t>
            </a:r>
            <a:r>
              <a:rPr sz="1071" spc="78" dirty="0">
                <a:latin typeface="Arial"/>
                <a:cs typeface="Arial"/>
              </a:rPr>
              <a:t> </a:t>
            </a:r>
            <a:r>
              <a:rPr sz="1071" dirty="0">
                <a:latin typeface="Arial"/>
                <a:cs typeface="Arial"/>
              </a:rPr>
              <a:t>the</a:t>
            </a:r>
            <a:r>
              <a:rPr sz="1071" spc="83" dirty="0">
                <a:latin typeface="Arial"/>
                <a:cs typeface="Arial"/>
              </a:rPr>
              <a:t> </a:t>
            </a:r>
            <a:r>
              <a:rPr sz="1071" dirty="0">
                <a:latin typeface="Arial"/>
                <a:cs typeface="Arial"/>
              </a:rPr>
              <a:t>evaporator</a:t>
            </a:r>
            <a:r>
              <a:rPr sz="1071" spc="78" dirty="0">
                <a:latin typeface="Arial"/>
                <a:cs typeface="Arial"/>
              </a:rPr>
              <a:t> </a:t>
            </a:r>
            <a:r>
              <a:rPr sz="1071" dirty="0">
                <a:latin typeface="Arial"/>
                <a:cs typeface="Arial"/>
              </a:rPr>
              <a:t>than</a:t>
            </a:r>
            <a:r>
              <a:rPr sz="1071" spc="83" dirty="0">
                <a:latin typeface="Arial"/>
                <a:cs typeface="Arial"/>
              </a:rPr>
              <a:t> </a:t>
            </a:r>
            <a:r>
              <a:rPr sz="1071" dirty="0">
                <a:latin typeface="Arial"/>
                <a:cs typeface="Arial"/>
              </a:rPr>
              <a:t>the</a:t>
            </a:r>
            <a:r>
              <a:rPr sz="1071" spc="88" dirty="0">
                <a:latin typeface="Arial"/>
                <a:cs typeface="Arial"/>
              </a:rPr>
              <a:t> </a:t>
            </a:r>
            <a:r>
              <a:rPr sz="1071" dirty="0">
                <a:latin typeface="Arial"/>
                <a:cs typeface="Arial"/>
              </a:rPr>
              <a:t>expansion</a:t>
            </a:r>
            <a:r>
              <a:rPr sz="1071" spc="78" dirty="0">
                <a:latin typeface="Arial"/>
                <a:cs typeface="Arial"/>
              </a:rPr>
              <a:t> </a:t>
            </a:r>
            <a:r>
              <a:rPr sz="1071" dirty="0">
                <a:latin typeface="Arial"/>
                <a:cs typeface="Arial"/>
              </a:rPr>
              <a:t>valve</a:t>
            </a:r>
            <a:r>
              <a:rPr sz="1071" spc="83" dirty="0">
                <a:latin typeface="Arial"/>
                <a:cs typeface="Arial"/>
              </a:rPr>
              <a:t> </a:t>
            </a:r>
            <a:r>
              <a:rPr sz="1071" dirty="0">
                <a:latin typeface="Arial"/>
                <a:cs typeface="Arial"/>
              </a:rPr>
              <a:t>is</a:t>
            </a:r>
            <a:r>
              <a:rPr sz="1071" spc="83" dirty="0">
                <a:latin typeface="Arial"/>
                <a:cs typeface="Arial"/>
              </a:rPr>
              <a:t> </a:t>
            </a:r>
            <a:r>
              <a:rPr sz="1071" dirty="0">
                <a:latin typeface="Arial"/>
                <a:cs typeface="Arial"/>
              </a:rPr>
              <a:t>supplying</a:t>
            </a:r>
            <a:r>
              <a:rPr sz="1071" spc="83" dirty="0">
                <a:latin typeface="Arial"/>
                <a:cs typeface="Arial"/>
              </a:rPr>
              <a:t> </a:t>
            </a:r>
            <a:r>
              <a:rPr sz="1071" dirty="0">
                <a:latin typeface="Arial"/>
                <a:cs typeface="Arial"/>
              </a:rPr>
              <a:t>leading</a:t>
            </a:r>
            <a:r>
              <a:rPr sz="1071" spc="78" dirty="0">
                <a:latin typeface="Arial"/>
                <a:cs typeface="Arial"/>
              </a:rPr>
              <a:t> </a:t>
            </a:r>
            <a:r>
              <a:rPr sz="1071" dirty="0">
                <a:latin typeface="Arial"/>
                <a:cs typeface="Arial"/>
              </a:rPr>
              <a:t>to</a:t>
            </a:r>
            <a:r>
              <a:rPr sz="1071" spc="83" dirty="0">
                <a:latin typeface="Arial"/>
                <a:cs typeface="Arial"/>
              </a:rPr>
              <a:t> </a:t>
            </a:r>
            <a:r>
              <a:rPr sz="1071" dirty="0">
                <a:latin typeface="Arial"/>
                <a:cs typeface="Arial"/>
              </a:rPr>
              <a:t>low</a:t>
            </a:r>
            <a:r>
              <a:rPr sz="1071" spc="78" dirty="0">
                <a:latin typeface="Arial"/>
                <a:cs typeface="Arial"/>
              </a:rPr>
              <a:t> </a:t>
            </a:r>
            <a:r>
              <a:rPr sz="1071" spc="-10" dirty="0">
                <a:latin typeface="Arial"/>
                <a:cs typeface="Arial"/>
              </a:rPr>
              <a:t>suction 	</a:t>
            </a:r>
            <a:r>
              <a:rPr sz="1071" dirty="0">
                <a:latin typeface="Arial"/>
                <a:cs typeface="Arial"/>
              </a:rPr>
              <a:t>pressure</a:t>
            </a:r>
            <a:r>
              <a:rPr sz="1071" spc="-24"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possibly</a:t>
            </a:r>
            <a:r>
              <a:rPr sz="1071" spc="-24" dirty="0">
                <a:latin typeface="Arial"/>
                <a:cs typeface="Arial"/>
              </a:rPr>
              <a:t> </a:t>
            </a:r>
            <a:r>
              <a:rPr sz="1071" dirty="0">
                <a:latin typeface="Arial"/>
                <a:cs typeface="Arial"/>
              </a:rPr>
              <a:t>compressor</a:t>
            </a:r>
            <a:r>
              <a:rPr sz="1071" spc="-24"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short</a:t>
            </a:r>
            <a:r>
              <a:rPr sz="1071" spc="-24" dirty="0">
                <a:latin typeface="Arial"/>
                <a:cs typeface="Arial"/>
              </a:rPr>
              <a:t> </a:t>
            </a:r>
            <a:r>
              <a:rPr sz="1071" spc="-10" dirty="0">
                <a:latin typeface="Arial"/>
                <a:cs typeface="Arial"/>
              </a:rPr>
              <a:t>cycle.</a:t>
            </a:r>
            <a:endParaRPr sz="1071" dirty="0">
              <a:latin typeface="Arial"/>
              <a:cs typeface="Arial"/>
            </a:endParaRPr>
          </a:p>
          <a:p>
            <a:pPr marL="455161" marR="5566" lvl="3" indent="-220160" algn="just">
              <a:lnSpc>
                <a:spcPct val="143700"/>
              </a:lnSpc>
              <a:buAutoNum type="alphaLcPeriod"/>
              <a:tabLst>
                <a:tab pos="457636" algn="l"/>
              </a:tabLst>
            </a:pPr>
            <a:r>
              <a:rPr sz="1071" dirty="0">
                <a:latin typeface="Arial"/>
                <a:cs typeface="Arial"/>
              </a:rPr>
              <a:t>Refrigerant</a:t>
            </a:r>
            <a:r>
              <a:rPr sz="1071" spc="-34" dirty="0">
                <a:latin typeface="Arial"/>
                <a:cs typeface="Arial"/>
              </a:rPr>
              <a:t> </a:t>
            </a:r>
            <a:r>
              <a:rPr sz="1071" dirty="0">
                <a:latin typeface="Arial"/>
                <a:cs typeface="Arial"/>
              </a:rPr>
              <a:t>charge</a:t>
            </a:r>
            <a:r>
              <a:rPr sz="1071" spc="-19" dirty="0">
                <a:latin typeface="Arial"/>
                <a:cs typeface="Arial"/>
              </a:rPr>
              <a:t> </a:t>
            </a:r>
            <a:r>
              <a:rPr sz="1071" dirty="0">
                <a:latin typeface="Arial"/>
                <a:cs typeface="Arial"/>
              </a:rPr>
              <a:t>too</a:t>
            </a:r>
            <a:r>
              <a:rPr sz="1071" spc="-24" dirty="0">
                <a:latin typeface="Arial"/>
                <a:cs typeface="Arial"/>
              </a:rPr>
              <a:t> </a:t>
            </a:r>
            <a:r>
              <a:rPr sz="1071" dirty="0">
                <a:latin typeface="Arial"/>
                <a:cs typeface="Arial"/>
              </a:rPr>
              <a:t>low.</a:t>
            </a:r>
            <a:r>
              <a:rPr sz="1071" spc="-19" dirty="0">
                <a:latin typeface="Arial"/>
                <a:cs typeface="Arial"/>
              </a:rPr>
              <a:t> </a:t>
            </a:r>
            <a:r>
              <a:rPr sz="1071" dirty="0">
                <a:latin typeface="Arial"/>
                <a:cs typeface="Arial"/>
              </a:rPr>
              <a:t>There</a:t>
            </a:r>
            <a:r>
              <a:rPr sz="1071" spc="-19" dirty="0">
                <a:latin typeface="Arial"/>
                <a:cs typeface="Arial"/>
              </a:rPr>
              <a:t> </a:t>
            </a:r>
            <a:r>
              <a:rPr sz="1071" dirty="0">
                <a:latin typeface="Arial"/>
                <a:cs typeface="Arial"/>
              </a:rPr>
              <a:t>is</a:t>
            </a:r>
            <a:r>
              <a:rPr sz="1071" spc="-24" dirty="0">
                <a:latin typeface="Arial"/>
                <a:cs typeface="Arial"/>
              </a:rPr>
              <a:t> </a:t>
            </a:r>
            <a:r>
              <a:rPr sz="1071" dirty="0">
                <a:latin typeface="Arial"/>
                <a:cs typeface="Arial"/>
              </a:rPr>
              <a:t>not</a:t>
            </a:r>
            <a:r>
              <a:rPr sz="1071" spc="-19" dirty="0">
                <a:latin typeface="Arial"/>
                <a:cs typeface="Arial"/>
              </a:rPr>
              <a:t> </a:t>
            </a:r>
            <a:r>
              <a:rPr sz="1071" dirty="0">
                <a:latin typeface="Arial"/>
                <a:cs typeface="Arial"/>
              </a:rPr>
              <a:t>enough</a:t>
            </a:r>
            <a:r>
              <a:rPr sz="1071" spc="-34" dirty="0">
                <a:latin typeface="Arial"/>
                <a:cs typeface="Arial"/>
              </a:rPr>
              <a:t> </a:t>
            </a:r>
            <a:r>
              <a:rPr sz="1071" dirty="0">
                <a:latin typeface="Arial"/>
                <a:cs typeface="Arial"/>
              </a:rPr>
              <a:t>refrigerant</a:t>
            </a:r>
            <a:r>
              <a:rPr sz="1071" spc="-19" dirty="0">
                <a:latin typeface="Arial"/>
                <a:cs typeface="Arial"/>
              </a:rPr>
              <a:t> </a:t>
            </a:r>
            <a:r>
              <a:rPr sz="1071" dirty="0">
                <a:latin typeface="Arial"/>
                <a:cs typeface="Arial"/>
              </a:rPr>
              <a:t>within</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system</a:t>
            </a:r>
            <a:r>
              <a:rPr sz="1071" spc="-24"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allow</a:t>
            </a:r>
            <a:r>
              <a:rPr sz="1071" spc="-29" dirty="0">
                <a:latin typeface="Arial"/>
                <a:cs typeface="Arial"/>
              </a:rPr>
              <a:t> </a:t>
            </a:r>
            <a:r>
              <a:rPr sz="1071" spc="-24" dirty="0">
                <a:latin typeface="Arial"/>
                <a:cs typeface="Arial"/>
              </a:rPr>
              <a:t>the 	</a:t>
            </a:r>
            <a:r>
              <a:rPr sz="1071" dirty="0">
                <a:latin typeface="Arial"/>
                <a:cs typeface="Arial"/>
              </a:rPr>
              <a:t>compressor</a:t>
            </a:r>
            <a:r>
              <a:rPr sz="1071" spc="-19" dirty="0">
                <a:latin typeface="Arial"/>
                <a:cs typeface="Arial"/>
              </a:rPr>
              <a:t> </a:t>
            </a:r>
            <a:r>
              <a:rPr sz="1071" dirty="0">
                <a:latin typeface="Arial"/>
                <a:cs typeface="Arial"/>
              </a:rPr>
              <a:t>to</a:t>
            </a:r>
            <a:r>
              <a:rPr sz="1071" spc="-19" dirty="0">
                <a:latin typeface="Arial"/>
                <a:cs typeface="Arial"/>
              </a:rPr>
              <a:t> </a:t>
            </a:r>
            <a:r>
              <a:rPr sz="1071" dirty="0">
                <a:latin typeface="Arial"/>
                <a:cs typeface="Arial"/>
              </a:rPr>
              <a:t>operate</a:t>
            </a:r>
            <a:r>
              <a:rPr sz="1071" spc="-19" dirty="0">
                <a:latin typeface="Arial"/>
                <a:cs typeface="Arial"/>
              </a:rPr>
              <a:t> </a:t>
            </a:r>
            <a:r>
              <a:rPr sz="1071" dirty="0">
                <a:latin typeface="Arial"/>
                <a:cs typeface="Arial"/>
              </a:rPr>
              <a:t>at</a:t>
            </a:r>
            <a:r>
              <a:rPr sz="1071" spc="-19"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present</a:t>
            </a:r>
            <a:r>
              <a:rPr sz="1071" spc="-29" dirty="0">
                <a:latin typeface="Arial"/>
                <a:cs typeface="Arial"/>
              </a:rPr>
              <a:t> </a:t>
            </a:r>
            <a:r>
              <a:rPr sz="1071" dirty="0">
                <a:latin typeface="Arial"/>
                <a:cs typeface="Arial"/>
              </a:rPr>
              <a:t>capacity</a:t>
            </a:r>
            <a:r>
              <a:rPr sz="1071" spc="-19" dirty="0">
                <a:latin typeface="Arial"/>
                <a:cs typeface="Arial"/>
              </a:rPr>
              <a:t> </a:t>
            </a:r>
            <a:r>
              <a:rPr sz="1071" dirty="0">
                <a:latin typeface="Arial"/>
                <a:cs typeface="Arial"/>
              </a:rPr>
              <a:t>setting.</a:t>
            </a:r>
            <a:r>
              <a:rPr sz="1071" spc="-19" dirty="0">
                <a:latin typeface="Arial"/>
                <a:cs typeface="Arial"/>
              </a:rPr>
              <a:t> </a:t>
            </a:r>
            <a:r>
              <a:rPr sz="1071" dirty="0">
                <a:latin typeface="Arial"/>
                <a:cs typeface="Arial"/>
              </a:rPr>
              <a:t>Increased</a:t>
            </a:r>
            <a:r>
              <a:rPr sz="1071" spc="-19" dirty="0">
                <a:latin typeface="Arial"/>
                <a:cs typeface="Arial"/>
              </a:rPr>
              <a:t> </a:t>
            </a:r>
            <a:r>
              <a:rPr sz="1071" dirty="0">
                <a:latin typeface="Arial"/>
                <a:cs typeface="Arial"/>
              </a:rPr>
              <a:t>compressor</a:t>
            </a:r>
            <a:r>
              <a:rPr sz="1071" spc="-19" dirty="0">
                <a:latin typeface="Arial"/>
                <a:cs typeface="Arial"/>
              </a:rPr>
              <a:t> </a:t>
            </a:r>
            <a:r>
              <a:rPr sz="1071" dirty="0">
                <a:latin typeface="Arial"/>
                <a:cs typeface="Arial"/>
              </a:rPr>
              <a:t>run</a:t>
            </a:r>
            <a:r>
              <a:rPr sz="1071" spc="-15" dirty="0">
                <a:latin typeface="Arial"/>
                <a:cs typeface="Arial"/>
              </a:rPr>
              <a:t> </a:t>
            </a:r>
            <a:r>
              <a:rPr sz="1071" spc="-10" dirty="0">
                <a:latin typeface="Arial"/>
                <a:cs typeface="Arial"/>
              </a:rPr>
              <a:t>time.</a:t>
            </a:r>
            <a:endParaRPr sz="1071" dirty="0">
              <a:latin typeface="Arial"/>
              <a:cs typeface="Arial"/>
            </a:endParaRPr>
          </a:p>
          <a:p>
            <a:pPr marL="454543" marR="5566" lvl="3" indent="-219541" algn="just">
              <a:lnSpc>
                <a:spcPct val="143700"/>
              </a:lnSpc>
              <a:buAutoNum type="alphaLcPeriod"/>
              <a:tabLst>
                <a:tab pos="457636" algn="l"/>
              </a:tabLst>
            </a:pPr>
            <a:r>
              <a:rPr sz="1071" dirty="0">
                <a:latin typeface="Arial"/>
                <a:cs typeface="Arial"/>
              </a:rPr>
              <a:t>The</a:t>
            </a:r>
            <a:r>
              <a:rPr sz="1071" spc="-24" dirty="0">
                <a:latin typeface="Arial"/>
                <a:cs typeface="Arial"/>
              </a:rPr>
              <a:t> </a:t>
            </a:r>
            <a:r>
              <a:rPr sz="1071" dirty="0">
                <a:latin typeface="Arial"/>
                <a:cs typeface="Arial"/>
              </a:rPr>
              <a:t>liquid</a:t>
            </a:r>
            <a:r>
              <a:rPr sz="1071" spc="-29" dirty="0">
                <a:latin typeface="Arial"/>
                <a:cs typeface="Arial"/>
              </a:rPr>
              <a:t> </a:t>
            </a:r>
            <a:r>
              <a:rPr sz="1071" dirty="0">
                <a:latin typeface="Arial"/>
                <a:cs typeface="Arial"/>
              </a:rPr>
              <a:t>refrigerant</a:t>
            </a:r>
            <a:r>
              <a:rPr sz="1071" spc="-24" dirty="0">
                <a:latin typeface="Arial"/>
                <a:cs typeface="Arial"/>
              </a:rPr>
              <a:t> </a:t>
            </a:r>
            <a:r>
              <a:rPr sz="1071" dirty="0">
                <a:latin typeface="Arial"/>
                <a:cs typeface="Arial"/>
              </a:rPr>
              <a:t>flow</a:t>
            </a:r>
            <a:r>
              <a:rPr sz="1071" spc="-24" dirty="0">
                <a:latin typeface="Arial"/>
                <a:cs typeface="Arial"/>
              </a:rPr>
              <a:t> </a:t>
            </a:r>
            <a:r>
              <a:rPr sz="1071" dirty="0">
                <a:latin typeface="Arial"/>
                <a:cs typeface="Arial"/>
              </a:rPr>
              <a:t>may</a:t>
            </a:r>
            <a:r>
              <a:rPr sz="1071" spc="-24" dirty="0">
                <a:latin typeface="Arial"/>
                <a:cs typeface="Arial"/>
              </a:rPr>
              <a:t> </a:t>
            </a:r>
            <a:r>
              <a:rPr sz="1071" dirty="0">
                <a:latin typeface="Arial"/>
                <a:cs typeface="Arial"/>
              </a:rPr>
              <a:t>be</a:t>
            </a:r>
            <a:r>
              <a:rPr sz="1071" spc="-24" dirty="0">
                <a:latin typeface="Arial"/>
                <a:cs typeface="Arial"/>
              </a:rPr>
              <a:t> </a:t>
            </a:r>
            <a:r>
              <a:rPr sz="1071" dirty="0">
                <a:latin typeface="Arial"/>
                <a:cs typeface="Arial"/>
              </a:rPr>
              <a:t>disturbed:</a:t>
            </a:r>
            <a:r>
              <a:rPr sz="1071" spc="-24" dirty="0">
                <a:latin typeface="Arial"/>
                <a:cs typeface="Arial"/>
              </a:rPr>
              <a:t> </a:t>
            </a:r>
            <a:r>
              <a:rPr sz="1071" dirty="0">
                <a:latin typeface="Arial"/>
                <a:cs typeface="Arial"/>
              </a:rPr>
              <a:t>Fully</a:t>
            </a:r>
            <a:r>
              <a:rPr sz="1071" spc="-19" dirty="0">
                <a:latin typeface="Arial"/>
                <a:cs typeface="Arial"/>
              </a:rPr>
              <a:t> </a:t>
            </a:r>
            <a:r>
              <a:rPr sz="1071" dirty="0">
                <a:latin typeface="Arial"/>
                <a:cs typeface="Arial"/>
              </a:rPr>
              <a:t>open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valves</a:t>
            </a:r>
            <a:r>
              <a:rPr sz="1071" spc="-24" dirty="0">
                <a:latin typeface="Arial"/>
                <a:cs typeface="Arial"/>
              </a:rPr>
              <a:t> </a:t>
            </a:r>
            <a:r>
              <a:rPr sz="1071" dirty="0">
                <a:latin typeface="Arial"/>
                <a:cs typeface="Arial"/>
              </a:rPr>
              <a:t>in</a:t>
            </a:r>
            <a:r>
              <a:rPr sz="1071" spc="-24" dirty="0">
                <a:latin typeface="Arial"/>
                <a:cs typeface="Arial"/>
              </a:rPr>
              <a:t> </a:t>
            </a:r>
            <a:r>
              <a:rPr sz="1071" dirty="0">
                <a:latin typeface="Arial"/>
                <a:cs typeface="Arial"/>
              </a:rPr>
              <a:t>the</a:t>
            </a:r>
            <a:r>
              <a:rPr sz="1071" spc="-29" dirty="0">
                <a:latin typeface="Arial"/>
                <a:cs typeface="Arial"/>
              </a:rPr>
              <a:t> </a:t>
            </a:r>
            <a:r>
              <a:rPr sz="1071" dirty="0">
                <a:latin typeface="Arial"/>
                <a:cs typeface="Arial"/>
              </a:rPr>
              <a:t>liquid</a:t>
            </a:r>
            <a:r>
              <a:rPr sz="1071" spc="-24" dirty="0">
                <a:latin typeface="Arial"/>
                <a:cs typeface="Arial"/>
              </a:rPr>
              <a:t> </a:t>
            </a:r>
            <a:r>
              <a:rPr sz="1071" spc="-10" dirty="0">
                <a:latin typeface="Arial"/>
                <a:cs typeface="Arial"/>
              </a:rPr>
              <a:t>refrigerant 	</a:t>
            </a:r>
            <a:r>
              <a:rPr sz="1071" dirty="0">
                <a:latin typeface="Arial"/>
                <a:cs typeface="Arial"/>
              </a:rPr>
              <a:t>line</a:t>
            </a:r>
            <a:r>
              <a:rPr sz="1071" spc="-19" dirty="0">
                <a:latin typeface="Arial"/>
                <a:cs typeface="Arial"/>
              </a:rPr>
              <a:t> </a:t>
            </a:r>
            <a:r>
              <a:rPr sz="1071" dirty="0">
                <a:latin typeface="Arial"/>
                <a:cs typeface="Arial"/>
              </a:rPr>
              <a:t>if</a:t>
            </a:r>
            <a:r>
              <a:rPr sz="1071" spc="-19" dirty="0">
                <a:latin typeface="Arial"/>
                <a:cs typeface="Arial"/>
              </a:rPr>
              <a:t> </a:t>
            </a:r>
            <a:r>
              <a:rPr sz="1071" dirty="0">
                <a:latin typeface="Arial"/>
                <a:cs typeface="Arial"/>
              </a:rPr>
              <a:t>not</a:t>
            </a:r>
            <a:r>
              <a:rPr sz="1071" spc="-15" dirty="0">
                <a:latin typeface="Arial"/>
                <a:cs typeface="Arial"/>
              </a:rPr>
              <a:t> </a:t>
            </a:r>
            <a:r>
              <a:rPr sz="1071" dirty="0">
                <a:latin typeface="Arial"/>
                <a:cs typeface="Arial"/>
              </a:rPr>
              <a:t>fully</a:t>
            </a:r>
            <a:r>
              <a:rPr sz="1071" spc="-19" dirty="0">
                <a:latin typeface="Arial"/>
                <a:cs typeface="Arial"/>
              </a:rPr>
              <a:t> </a:t>
            </a:r>
            <a:r>
              <a:rPr sz="1071" dirty="0">
                <a:latin typeface="Arial"/>
                <a:cs typeface="Arial"/>
              </a:rPr>
              <a:t>open.</a:t>
            </a:r>
            <a:r>
              <a:rPr sz="1071" spc="-19" dirty="0">
                <a:latin typeface="Arial"/>
                <a:cs typeface="Arial"/>
              </a:rPr>
              <a:t> </a:t>
            </a:r>
            <a:r>
              <a:rPr sz="1071" dirty="0">
                <a:latin typeface="Arial"/>
                <a:cs typeface="Arial"/>
              </a:rPr>
              <a:t>Check</a:t>
            </a:r>
            <a:r>
              <a:rPr sz="1071" spc="-15" dirty="0">
                <a:latin typeface="Arial"/>
                <a:cs typeface="Arial"/>
              </a:rPr>
              <a:t> </a:t>
            </a:r>
            <a:r>
              <a:rPr sz="1071" dirty="0">
                <a:latin typeface="Arial"/>
                <a:cs typeface="Arial"/>
              </a:rPr>
              <a:t>that</a:t>
            </a:r>
            <a:r>
              <a:rPr sz="1071" spc="-19" dirty="0">
                <a:latin typeface="Arial"/>
                <a:cs typeface="Arial"/>
              </a:rPr>
              <a:t> </a:t>
            </a:r>
            <a:r>
              <a:rPr sz="1071" dirty="0">
                <a:latin typeface="Arial"/>
                <a:cs typeface="Arial"/>
              </a:rPr>
              <a:t>line</a:t>
            </a:r>
            <a:r>
              <a:rPr sz="1071" spc="-19" dirty="0">
                <a:latin typeface="Arial"/>
                <a:cs typeface="Arial"/>
              </a:rPr>
              <a:t> </a:t>
            </a:r>
            <a:r>
              <a:rPr sz="1071" dirty="0">
                <a:latin typeface="Arial"/>
                <a:cs typeface="Arial"/>
              </a:rPr>
              <a:t>filters</a:t>
            </a:r>
            <a:r>
              <a:rPr sz="1071" spc="-15" dirty="0">
                <a:latin typeface="Arial"/>
                <a:cs typeface="Arial"/>
              </a:rPr>
              <a:t> </a:t>
            </a:r>
            <a:r>
              <a:rPr sz="1071" dirty="0">
                <a:latin typeface="Arial"/>
                <a:cs typeface="Arial"/>
              </a:rPr>
              <a:t>not</a:t>
            </a:r>
            <a:r>
              <a:rPr sz="1071" spc="-19" dirty="0">
                <a:latin typeface="Arial"/>
                <a:cs typeface="Arial"/>
              </a:rPr>
              <a:t> </a:t>
            </a:r>
            <a:r>
              <a:rPr sz="1071" spc="-10" dirty="0">
                <a:latin typeface="Arial"/>
                <a:cs typeface="Arial"/>
              </a:rPr>
              <a:t>chocked.</a:t>
            </a:r>
            <a:endParaRPr sz="1071" dirty="0">
              <a:latin typeface="Arial"/>
              <a:cs typeface="Arial"/>
            </a:endParaRPr>
          </a:p>
          <a:p>
            <a:pPr marL="455161" marR="4947" lvl="3" indent="-220160" algn="just">
              <a:lnSpc>
                <a:spcPct val="143700"/>
              </a:lnSpc>
              <a:buAutoNum type="alphaLcPeriod"/>
              <a:tabLst>
                <a:tab pos="457636" algn="l"/>
              </a:tabLst>
            </a:pPr>
            <a:r>
              <a:rPr sz="1071" dirty="0">
                <a:latin typeface="Arial"/>
                <a:cs typeface="Arial"/>
              </a:rPr>
              <a:t>Thermostatic</a:t>
            </a:r>
            <a:r>
              <a:rPr sz="1071" spc="10" dirty="0">
                <a:latin typeface="Arial"/>
                <a:cs typeface="Arial"/>
              </a:rPr>
              <a:t> </a:t>
            </a:r>
            <a:r>
              <a:rPr sz="1071" dirty="0">
                <a:latin typeface="Arial"/>
                <a:cs typeface="Arial"/>
              </a:rPr>
              <a:t>expansion</a:t>
            </a:r>
            <a:r>
              <a:rPr sz="1071" spc="5" dirty="0">
                <a:latin typeface="Arial"/>
                <a:cs typeface="Arial"/>
              </a:rPr>
              <a:t> </a:t>
            </a:r>
            <a:r>
              <a:rPr sz="1071" dirty="0">
                <a:latin typeface="Arial"/>
                <a:cs typeface="Arial"/>
              </a:rPr>
              <a:t>valve</a:t>
            </a:r>
            <a:r>
              <a:rPr sz="1071" spc="10" dirty="0">
                <a:latin typeface="Arial"/>
                <a:cs typeface="Arial"/>
              </a:rPr>
              <a:t> </a:t>
            </a:r>
            <a:r>
              <a:rPr sz="1071" dirty="0">
                <a:latin typeface="Arial"/>
                <a:cs typeface="Arial"/>
              </a:rPr>
              <a:t>clogged</a:t>
            </a:r>
            <a:r>
              <a:rPr sz="1071" spc="10" dirty="0">
                <a:latin typeface="Arial"/>
                <a:cs typeface="Arial"/>
              </a:rPr>
              <a:t> </a:t>
            </a:r>
            <a:r>
              <a:rPr sz="1071" dirty="0">
                <a:latin typeface="Arial"/>
                <a:cs typeface="Arial"/>
              </a:rPr>
              <a:t>with</a:t>
            </a:r>
            <a:r>
              <a:rPr sz="1071" spc="10" dirty="0">
                <a:latin typeface="Arial"/>
                <a:cs typeface="Arial"/>
              </a:rPr>
              <a:t> </a:t>
            </a:r>
            <a:r>
              <a:rPr sz="1071" dirty="0">
                <a:latin typeface="Arial"/>
                <a:cs typeface="Arial"/>
              </a:rPr>
              <a:t>ice</a:t>
            </a:r>
            <a:r>
              <a:rPr sz="1071" spc="5"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oil</a:t>
            </a:r>
            <a:r>
              <a:rPr sz="1071" spc="10" dirty="0">
                <a:latin typeface="Arial"/>
                <a:cs typeface="Arial"/>
              </a:rPr>
              <a:t> </a:t>
            </a:r>
            <a:r>
              <a:rPr sz="1071" dirty="0">
                <a:latin typeface="Arial"/>
                <a:cs typeface="Arial"/>
              </a:rPr>
              <a:t>dust</a:t>
            </a:r>
            <a:r>
              <a:rPr sz="1071" spc="10" dirty="0">
                <a:latin typeface="Arial"/>
                <a:cs typeface="Arial"/>
              </a:rPr>
              <a:t> </a:t>
            </a:r>
            <a:r>
              <a:rPr sz="1071" dirty="0">
                <a:latin typeface="Arial"/>
                <a:cs typeface="Arial"/>
              </a:rPr>
              <a:t>mixture:</a:t>
            </a:r>
            <a:r>
              <a:rPr sz="1071" spc="10" dirty="0">
                <a:latin typeface="Arial"/>
                <a:cs typeface="Arial"/>
              </a:rPr>
              <a:t> </a:t>
            </a:r>
            <a:r>
              <a:rPr sz="1071" dirty="0">
                <a:latin typeface="Arial"/>
                <a:cs typeface="Arial"/>
              </a:rPr>
              <a:t>Dissemble</a:t>
            </a:r>
            <a:r>
              <a:rPr sz="1071" spc="5" dirty="0">
                <a:latin typeface="Arial"/>
                <a:cs typeface="Arial"/>
              </a:rPr>
              <a:t> </a:t>
            </a:r>
            <a:r>
              <a:rPr sz="1071" spc="-10" dirty="0">
                <a:latin typeface="Arial"/>
                <a:cs typeface="Arial"/>
              </a:rPr>
              <a:t>expansion 	</a:t>
            </a:r>
            <a:r>
              <a:rPr sz="1071" dirty="0">
                <a:latin typeface="Arial"/>
                <a:cs typeface="Arial"/>
              </a:rPr>
              <a:t>valve</a:t>
            </a:r>
            <a:r>
              <a:rPr sz="1071" spc="34" dirty="0">
                <a:latin typeface="Arial"/>
                <a:cs typeface="Arial"/>
              </a:rPr>
              <a:t> </a:t>
            </a:r>
            <a:r>
              <a:rPr sz="1071" dirty="0">
                <a:latin typeface="Arial"/>
                <a:cs typeface="Arial"/>
              </a:rPr>
              <a:t>and</a:t>
            </a:r>
            <a:r>
              <a:rPr sz="1071" spc="34" dirty="0">
                <a:latin typeface="Arial"/>
                <a:cs typeface="Arial"/>
              </a:rPr>
              <a:t> </a:t>
            </a:r>
            <a:r>
              <a:rPr sz="1071" dirty="0">
                <a:latin typeface="Arial"/>
                <a:cs typeface="Arial"/>
              </a:rPr>
              <a:t>clean</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ice</a:t>
            </a:r>
            <a:r>
              <a:rPr sz="1071" spc="34" dirty="0">
                <a:latin typeface="Arial"/>
                <a:cs typeface="Arial"/>
              </a:rPr>
              <a:t> </a:t>
            </a:r>
            <a:r>
              <a:rPr sz="1071" dirty="0">
                <a:latin typeface="Arial"/>
                <a:cs typeface="Arial"/>
              </a:rPr>
              <a:t>with</a:t>
            </a:r>
            <a:r>
              <a:rPr sz="1071" spc="39" dirty="0">
                <a:latin typeface="Arial"/>
                <a:cs typeface="Arial"/>
              </a:rPr>
              <a:t> </a:t>
            </a:r>
            <a:r>
              <a:rPr sz="1071" dirty="0">
                <a:latin typeface="Arial"/>
                <a:cs typeface="Arial"/>
              </a:rPr>
              <a:t>dry</a:t>
            </a:r>
            <a:r>
              <a:rPr sz="1071" spc="39" dirty="0">
                <a:latin typeface="Arial"/>
                <a:cs typeface="Arial"/>
              </a:rPr>
              <a:t> </a:t>
            </a:r>
            <a:r>
              <a:rPr sz="1071" dirty="0">
                <a:latin typeface="Arial"/>
                <a:cs typeface="Arial"/>
              </a:rPr>
              <a:t>compressed</a:t>
            </a:r>
            <a:r>
              <a:rPr sz="1071" spc="34" dirty="0">
                <a:latin typeface="Arial"/>
                <a:cs typeface="Arial"/>
              </a:rPr>
              <a:t> </a:t>
            </a:r>
            <a:r>
              <a:rPr sz="1071" dirty="0">
                <a:latin typeface="Arial"/>
                <a:cs typeface="Arial"/>
              </a:rPr>
              <a:t>air.</a:t>
            </a:r>
            <a:r>
              <a:rPr sz="1071" spc="39" dirty="0">
                <a:latin typeface="Arial"/>
                <a:cs typeface="Arial"/>
              </a:rPr>
              <a:t> </a:t>
            </a:r>
            <a:r>
              <a:rPr sz="1071" dirty="0">
                <a:latin typeface="Arial"/>
                <a:cs typeface="Arial"/>
              </a:rPr>
              <a:t>Activate</a:t>
            </a:r>
            <a:r>
              <a:rPr sz="1071" spc="39" dirty="0">
                <a:latin typeface="Arial"/>
                <a:cs typeface="Arial"/>
              </a:rPr>
              <a:t> </a:t>
            </a:r>
            <a:r>
              <a:rPr sz="1071" dirty="0">
                <a:latin typeface="Arial"/>
                <a:cs typeface="Arial"/>
              </a:rPr>
              <a:t>the</a:t>
            </a:r>
            <a:r>
              <a:rPr sz="1071" spc="34" dirty="0">
                <a:latin typeface="Arial"/>
                <a:cs typeface="Arial"/>
              </a:rPr>
              <a:t> </a:t>
            </a:r>
            <a:r>
              <a:rPr sz="1071" dirty="0">
                <a:latin typeface="Arial"/>
                <a:cs typeface="Arial"/>
              </a:rPr>
              <a:t>desiccant</a:t>
            </a:r>
            <a:r>
              <a:rPr sz="1071" spc="39" dirty="0">
                <a:latin typeface="Arial"/>
                <a:cs typeface="Arial"/>
              </a:rPr>
              <a:t> </a:t>
            </a:r>
            <a:r>
              <a:rPr sz="1071" dirty="0">
                <a:latin typeface="Arial"/>
                <a:cs typeface="Arial"/>
              </a:rPr>
              <a:t>of</a:t>
            </a:r>
            <a:r>
              <a:rPr sz="1071" spc="49" dirty="0">
                <a:latin typeface="Arial"/>
                <a:cs typeface="Arial"/>
              </a:rPr>
              <a:t> </a:t>
            </a:r>
            <a:r>
              <a:rPr sz="1071" dirty="0">
                <a:latin typeface="Arial"/>
                <a:cs typeface="Arial"/>
              </a:rPr>
              <a:t>dryer</a:t>
            </a:r>
            <a:r>
              <a:rPr sz="1071" spc="39" dirty="0">
                <a:latin typeface="Arial"/>
                <a:cs typeface="Arial"/>
              </a:rPr>
              <a:t> </a:t>
            </a:r>
            <a:r>
              <a:rPr sz="1071" dirty="0">
                <a:latin typeface="Arial"/>
                <a:cs typeface="Arial"/>
              </a:rPr>
              <a:t>filter</a:t>
            </a:r>
            <a:r>
              <a:rPr sz="1071" spc="34" dirty="0">
                <a:latin typeface="Arial"/>
                <a:cs typeface="Arial"/>
              </a:rPr>
              <a:t> </a:t>
            </a:r>
            <a:r>
              <a:rPr sz="1071" spc="-24" dirty="0">
                <a:latin typeface="Arial"/>
                <a:cs typeface="Arial"/>
              </a:rPr>
              <a:t>by 	</a:t>
            </a:r>
            <a:r>
              <a:rPr sz="1071" dirty="0">
                <a:latin typeface="Arial"/>
                <a:cs typeface="Arial"/>
              </a:rPr>
              <a:t>the</a:t>
            </a:r>
            <a:r>
              <a:rPr sz="1071" spc="-15" dirty="0">
                <a:latin typeface="Arial"/>
                <a:cs typeface="Arial"/>
              </a:rPr>
              <a:t> </a:t>
            </a:r>
            <a:r>
              <a:rPr sz="1071" dirty="0">
                <a:latin typeface="Arial"/>
                <a:cs typeface="Arial"/>
              </a:rPr>
              <a:t>heater.</a:t>
            </a:r>
            <a:r>
              <a:rPr sz="1071" spc="-15" dirty="0">
                <a:latin typeface="Arial"/>
                <a:cs typeface="Arial"/>
              </a:rPr>
              <a:t> </a:t>
            </a:r>
            <a:r>
              <a:rPr sz="1071" dirty="0">
                <a:latin typeface="Arial"/>
                <a:cs typeface="Arial"/>
              </a:rPr>
              <a:t>Take</a:t>
            </a:r>
            <a:r>
              <a:rPr sz="1071" spc="-10" dirty="0">
                <a:latin typeface="Arial"/>
                <a:cs typeface="Arial"/>
              </a:rPr>
              <a:t> </a:t>
            </a:r>
            <a:r>
              <a:rPr sz="1071" dirty="0">
                <a:latin typeface="Arial"/>
                <a:cs typeface="Arial"/>
              </a:rPr>
              <a:t>off</a:t>
            </a:r>
            <a:r>
              <a:rPr sz="1071" spc="-10" dirty="0">
                <a:latin typeface="Arial"/>
                <a:cs typeface="Arial"/>
              </a:rPr>
              <a:t> </a:t>
            </a:r>
            <a:r>
              <a:rPr sz="1071" dirty="0">
                <a:latin typeface="Arial"/>
                <a:cs typeface="Arial"/>
              </a:rPr>
              <a:t>oil</a:t>
            </a:r>
            <a:r>
              <a:rPr sz="1071" spc="-15" dirty="0">
                <a:latin typeface="Arial"/>
                <a:cs typeface="Arial"/>
              </a:rPr>
              <a:t> </a:t>
            </a:r>
            <a:r>
              <a:rPr sz="1071" dirty="0">
                <a:latin typeface="Arial"/>
                <a:cs typeface="Arial"/>
              </a:rPr>
              <a:t>mixture</a:t>
            </a:r>
            <a:r>
              <a:rPr sz="1071" spc="-10" dirty="0">
                <a:latin typeface="Arial"/>
                <a:cs typeface="Arial"/>
              </a:rPr>
              <a:t> </a:t>
            </a:r>
            <a:r>
              <a:rPr sz="1071" spc="-19" dirty="0">
                <a:latin typeface="Arial"/>
                <a:cs typeface="Arial"/>
              </a:rPr>
              <a:t>dirt.</a:t>
            </a:r>
            <a:endParaRPr sz="1071" dirty="0">
              <a:latin typeface="Arial"/>
              <a:cs typeface="Arial"/>
            </a:endParaRPr>
          </a:p>
          <a:p>
            <a:pPr marL="455161" marR="6803" lvl="3" indent="-220160" algn="just">
              <a:lnSpc>
                <a:spcPts val="1850"/>
              </a:lnSpc>
              <a:spcBef>
                <a:spcPts val="156"/>
              </a:spcBef>
              <a:buAutoNum type="alphaLcPeriod"/>
              <a:tabLst>
                <a:tab pos="457636" algn="l"/>
              </a:tabLst>
            </a:pPr>
            <a:r>
              <a:rPr sz="1071" dirty="0">
                <a:latin typeface="Arial"/>
                <a:cs typeface="Arial"/>
              </a:rPr>
              <a:t>Less</a:t>
            </a:r>
            <a:r>
              <a:rPr sz="1071" spc="15" dirty="0">
                <a:latin typeface="Arial"/>
                <a:cs typeface="Arial"/>
              </a:rPr>
              <a:t> </a:t>
            </a:r>
            <a:r>
              <a:rPr sz="1071" dirty="0">
                <a:latin typeface="Arial"/>
                <a:cs typeface="Arial"/>
              </a:rPr>
              <a:t>opening</a:t>
            </a:r>
            <a:r>
              <a:rPr sz="1071" spc="10" dirty="0">
                <a:latin typeface="Arial"/>
                <a:cs typeface="Arial"/>
              </a:rPr>
              <a:t> </a:t>
            </a:r>
            <a:r>
              <a:rPr sz="1071" dirty="0">
                <a:latin typeface="Arial"/>
                <a:cs typeface="Arial"/>
              </a:rPr>
              <a:t>for</a:t>
            </a:r>
            <a:r>
              <a:rPr sz="1071" spc="10" dirty="0">
                <a:latin typeface="Arial"/>
                <a:cs typeface="Arial"/>
              </a:rPr>
              <a:t> </a:t>
            </a:r>
            <a:r>
              <a:rPr sz="1071" dirty="0">
                <a:latin typeface="Arial"/>
                <a:cs typeface="Arial"/>
              </a:rPr>
              <a:t>the</a:t>
            </a:r>
            <a:r>
              <a:rPr sz="1071" spc="10" dirty="0">
                <a:latin typeface="Arial"/>
                <a:cs typeface="Arial"/>
              </a:rPr>
              <a:t> </a:t>
            </a:r>
            <a:r>
              <a:rPr sz="1071" dirty="0">
                <a:latin typeface="Arial"/>
                <a:cs typeface="Arial"/>
              </a:rPr>
              <a:t>expansion</a:t>
            </a:r>
            <a:r>
              <a:rPr sz="1071" spc="5" dirty="0">
                <a:latin typeface="Arial"/>
                <a:cs typeface="Arial"/>
              </a:rPr>
              <a:t> </a:t>
            </a:r>
            <a:r>
              <a:rPr sz="1071" dirty="0">
                <a:latin typeface="Arial"/>
                <a:cs typeface="Arial"/>
              </a:rPr>
              <a:t>valve</a:t>
            </a:r>
            <a:r>
              <a:rPr sz="1071" spc="10" dirty="0">
                <a:latin typeface="Arial"/>
                <a:cs typeface="Arial"/>
              </a:rPr>
              <a:t> </a:t>
            </a:r>
            <a:r>
              <a:rPr sz="1071" dirty="0">
                <a:latin typeface="Arial"/>
                <a:cs typeface="Arial"/>
              </a:rPr>
              <a:t>or</a:t>
            </a:r>
            <a:r>
              <a:rPr sz="1071" spc="10" dirty="0">
                <a:latin typeface="Arial"/>
                <a:cs typeface="Arial"/>
              </a:rPr>
              <a:t> </a:t>
            </a:r>
            <a:r>
              <a:rPr sz="1071" dirty="0">
                <a:latin typeface="Arial"/>
                <a:cs typeface="Arial"/>
              </a:rPr>
              <a:t>superheat</a:t>
            </a:r>
            <a:r>
              <a:rPr sz="1071" spc="10" dirty="0">
                <a:latin typeface="Arial"/>
                <a:cs typeface="Arial"/>
              </a:rPr>
              <a:t> </a:t>
            </a:r>
            <a:r>
              <a:rPr sz="1071" dirty="0">
                <a:latin typeface="Arial"/>
                <a:cs typeface="Arial"/>
              </a:rPr>
              <a:t>very</a:t>
            </a:r>
            <a:r>
              <a:rPr sz="1071" spc="10" dirty="0">
                <a:latin typeface="Arial"/>
                <a:cs typeface="Arial"/>
              </a:rPr>
              <a:t> </a:t>
            </a:r>
            <a:r>
              <a:rPr sz="1071" dirty="0">
                <a:latin typeface="Arial"/>
                <a:cs typeface="Arial"/>
              </a:rPr>
              <a:t>low:</a:t>
            </a:r>
            <a:r>
              <a:rPr sz="1071" spc="10" dirty="0">
                <a:latin typeface="Arial"/>
                <a:cs typeface="Arial"/>
              </a:rPr>
              <a:t> </a:t>
            </a:r>
            <a:r>
              <a:rPr sz="1071" dirty="0">
                <a:latin typeface="Arial"/>
                <a:cs typeface="Arial"/>
              </a:rPr>
              <a:t>Adjust</a:t>
            </a:r>
            <a:r>
              <a:rPr sz="1071" spc="10" dirty="0">
                <a:latin typeface="Arial"/>
                <a:cs typeface="Arial"/>
              </a:rPr>
              <a:t> </a:t>
            </a:r>
            <a:r>
              <a:rPr sz="1071" dirty="0">
                <a:latin typeface="Arial"/>
                <a:cs typeface="Arial"/>
              </a:rPr>
              <a:t>the</a:t>
            </a:r>
            <a:r>
              <a:rPr sz="1071" spc="15" dirty="0">
                <a:latin typeface="Arial"/>
                <a:cs typeface="Arial"/>
              </a:rPr>
              <a:t> </a:t>
            </a:r>
            <a:r>
              <a:rPr sz="1071" dirty="0">
                <a:latin typeface="Arial"/>
                <a:cs typeface="Arial"/>
              </a:rPr>
              <a:t>expansion</a:t>
            </a:r>
            <a:r>
              <a:rPr sz="1071" spc="5" dirty="0">
                <a:latin typeface="Arial"/>
                <a:cs typeface="Arial"/>
              </a:rPr>
              <a:t> </a:t>
            </a:r>
            <a:r>
              <a:rPr sz="1071" spc="-10" dirty="0">
                <a:latin typeface="Arial"/>
                <a:cs typeface="Arial"/>
              </a:rPr>
              <a:t>valve 	</a:t>
            </a:r>
            <a:r>
              <a:rPr sz="1071" dirty="0">
                <a:latin typeface="Arial"/>
                <a:cs typeface="Arial"/>
              </a:rPr>
              <a:t>opening</a:t>
            </a:r>
            <a:r>
              <a:rPr sz="1071" spc="-29" dirty="0">
                <a:latin typeface="Arial"/>
                <a:cs typeface="Arial"/>
              </a:rPr>
              <a:t> </a:t>
            </a:r>
            <a:r>
              <a:rPr sz="1071" dirty="0">
                <a:latin typeface="Arial"/>
                <a:cs typeface="Arial"/>
              </a:rPr>
              <a:t>and</a:t>
            </a:r>
            <a:r>
              <a:rPr sz="1071" spc="-24" dirty="0">
                <a:latin typeface="Arial"/>
                <a:cs typeface="Arial"/>
              </a:rPr>
              <a:t> </a:t>
            </a:r>
            <a:r>
              <a:rPr sz="1071" dirty="0">
                <a:latin typeface="Arial"/>
                <a:cs typeface="Arial"/>
              </a:rPr>
              <a:t>ensure</a:t>
            </a:r>
            <a:r>
              <a:rPr sz="1071" spc="-24" dirty="0">
                <a:latin typeface="Arial"/>
                <a:cs typeface="Arial"/>
              </a:rPr>
              <a:t> </a:t>
            </a:r>
            <a:r>
              <a:rPr sz="1071" dirty="0">
                <a:latin typeface="Arial"/>
                <a:cs typeface="Arial"/>
              </a:rPr>
              <a:t>temperature</a:t>
            </a:r>
            <a:r>
              <a:rPr sz="1071" spc="-24" dirty="0">
                <a:latin typeface="Arial"/>
                <a:cs typeface="Arial"/>
              </a:rPr>
              <a:t> </a:t>
            </a:r>
            <a:r>
              <a:rPr sz="1071" dirty="0">
                <a:latin typeface="Arial"/>
                <a:cs typeface="Arial"/>
              </a:rPr>
              <a:t>sensor</a:t>
            </a:r>
            <a:r>
              <a:rPr sz="1071" spc="-24" dirty="0">
                <a:latin typeface="Arial"/>
                <a:cs typeface="Arial"/>
              </a:rPr>
              <a:t> </a:t>
            </a:r>
            <a:r>
              <a:rPr sz="1071" dirty="0">
                <a:latin typeface="Arial"/>
                <a:cs typeface="Arial"/>
              </a:rPr>
              <a:t>attached</a:t>
            </a:r>
            <a:r>
              <a:rPr sz="1071" spc="-24" dirty="0">
                <a:latin typeface="Arial"/>
                <a:cs typeface="Arial"/>
              </a:rPr>
              <a:t> </a:t>
            </a:r>
            <a:r>
              <a:rPr sz="1071" dirty="0">
                <a:latin typeface="Arial"/>
                <a:cs typeface="Arial"/>
              </a:rPr>
              <a:t>properly</a:t>
            </a:r>
            <a:r>
              <a:rPr sz="1071" spc="-29" dirty="0">
                <a:latin typeface="Arial"/>
                <a:cs typeface="Arial"/>
              </a:rPr>
              <a:t> </a:t>
            </a:r>
            <a:r>
              <a:rPr sz="1071" dirty="0">
                <a:latin typeface="Arial"/>
                <a:cs typeface="Arial"/>
              </a:rPr>
              <a:t>to</a:t>
            </a:r>
            <a:r>
              <a:rPr sz="1071" spc="-24" dirty="0">
                <a:latin typeface="Arial"/>
                <a:cs typeface="Arial"/>
              </a:rPr>
              <a:t> </a:t>
            </a:r>
            <a:r>
              <a:rPr sz="1071" dirty="0">
                <a:latin typeface="Arial"/>
                <a:cs typeface="Arial"/>
              </a:rPr>
              <a:t>the</a:t>
            </a:r>
            <a:r>
              <a:rPr sz="1071" spc="-24" dirty="0">
                <a:latin typeface="Arial"/>
                <a:cs typeface="Arial"/>
              </a:rPr>
              <a:t> </a:t>
            </a:r>
            <a:r>
              <a:rPr sz="1071" dirty="0">
                <a:latin typeface="Arial"/>
                <a:cs typeface="Arial"/>
              </a:rPr>
              <a:t>evaporator</a:t>
            </a:r>
            <a:r>
              <a:rPr sz="1071" spc="-24" dirty="0">
                <a:latin typeface="Arial"/>
                <a:cs typeface="Arial"/>
              </a:rPr>
              <a:t> </a:t>
            </a:r>
            <a:r>
              <a:rPr sz="1071" spc="-10" dirty="0">
                <a:latin typeface="Arial"/>
                <a:cs typeface="Arial"/>
              </a:rPr>
              <a:t>outlet.</a:t>
            </a:r>
            <a:endParaRPr sz="1071" dirty="0">
              <a:latin typeface="Arial"/>
              <a:cs typeface="Arial"/>
            </a:endParaRPr>
          </a:p>
          <a:p>
            <a:pPr marL="454543" lvl="3" indent="-219541" algn="just">
              <a:spcBef>
                <a:spcPts val="404"/>
              </a:spcBef>
              <a:buAutoNum type="alphaLcPeriod"/>
              <a:tabLst>
                <a:tab pos="454543" algn="l"/>
              </a:tabLst>
            </a:pPr>
            <a:r>
              <a:rPr sz="1071" dirty="0">
                <a:latin typeface="Arial"/>
                <a:cs typeface="Arial"/>
              </a:rPr>
              <a:t>Evaporator</a:t>
            </a:r>
            <a:r>
              <a:rPr sz="1071" spc="185" dirty="0">
                <a:latin typeface="Arial"/>
                <a:cs typeface="Arial"/>
              </a:rPr>
              <a:t> </a:t>
            </a:r>
            <a:r>
              <a:rPr sz="1071" dirty="0">
                <a:latin typeface="Arial"/>
                <a:cs typeface="Arial"/>
              </a:rPr>
              <a:t>cooling</a:t>
            </a:r>
            <a:r>
              <a:rPr sz="1071" spc="190" dirty="0">
                <a:latin typeface="Arial"/>
                <a:cs typeface="Arial"/>
              </a:rPr>
              <a:t> </a:t>
            </a:r>
            <a:r>
              <a:rPr sz="1071" dirty="0">
                <a:latin typeface="Arial"/>
                <a:cs typeface="Arial"/>
              </a:rPr>
              <a:t>capacity</a:t>
            </a:r>
            <a:r>
              <a:rPr sz="1071" spc="195" dirty="0">
                <a:latin typeface="Arial"/>
                <a:cs typeface="Arial"/>
              </a:rPr>
              <a:t> </a:t>
            </a:r>
            <a:r>
              <a:rPr sz="1071" dirty="0">
                <a:latin typeface="Arial"/>
                <a:cs typeface="Arial"/>
              </a:rPr>
              <a:t>lowered</a:t>
            </a:r>
            <a:r>
              <a:rPr sz="1071" spc="185" dirty="0">
                <a:latin typeface="Arial"/>
                <a:cs typeface="Arial"/>
              </a:rPr>
              <a:t> </a:t>
            </a:r>
            <a:r>
              <a:rPr sz="1071" dirty="0">
                <a:latin typeface="Arial"/>
                <a:cs typeface="Arial"/>
              </a:rPr>
              <a:t>by</a:t>
            </a:r>
            <a:r>
              <a:rPr sz="1071" spc="195" dirty="0">
                <a:latin typeface="Arial"/>
                <a:cs typeface="Arial"/>
              </a:rPr>
              <a:t> </a:t>
            </a:r>
            <a:r>
              <a:rPr sz="1071" dirty="0">
                <a:latin typeface="Arial"/>
                <a:cs typeface="Arial"/>
              </a:rPr>
              <a:t>dust</a:t>
            </a:r>
            <a:r>
              <a:rPr sz="1071" spc="190" dirty="0">
                <a:latin typeface="Arial"/>
                <a:cs typeface="Arial"/>
              </a:rPr>
              <a:t> </a:t>
            </a:r>
            <a:r>
              <a:rPr sz="1071" dirty="0">
                <a:latin typeface="Arial"/>
                <a:cs typeface="Arial"/>
              </a:rPr>
              <a:t>and</a:t>
            </a:r>
            <a:r>
              <a:rPr sz="1071" spc="185" dirty="0">
                <a:latin typeface="Arial"/>
                <a:cs typeface="Arial"/>
              </a:rPr>
              <a:t> </a:t>
            </a:r>
            <a:r>
              <a:rPr sz="1071" dirty="0">
                <a:latin typeface="Arial"/>
                <a:cs typeface="Arial"/>
              </a:rPr>
              <a:t>frost:</a:t>
            </a:r>
            <a:r>
              <a:rPr sz="1071" spc="190" dirty="0">
                <a:latin typeface="Arial"/>
                <a:cs typeface="Arial"/>
              </a:rPr>
              <a:t> </a:t>
            </a:r>
            <a:r>
              <a:rPr sz="1071" dirty="0">
                <a:latin typeface="Arial"/>
                <a:cs typeface="Arial"/>
              </a:rPr>
              <a:t>Check</a:t>
            </a:r>
            <a:r>
              <a:rPr sz="1071" spc="195" dirty="0">
                <a:latin typeface="Arial"/>
                <a:cs typeface="Arial"/>
              </a:rPr>
              <a:t> </a:t>
            </a:r>
            <a:r>
              <a:rPr sz="1071" dirty="0">
                <a:latin typeface="Arial"/>
                <a:cs typeface="Arial"/>
              </a:rPr>
              <a:t>fan</a:t>
            </a:r>
            <a:r>
              <a:rPr sz="1071" spc="185" dirty="0">
                <a:latin typeface="Arial"/>
                <a:cs typeface="Arial"/>
              </a:rPr>
              <a:t> </a:t>
            </a:r>
            <a:r>
              <a:rPr sz="1071" dirty="0">
                <a:latin typeface="Arial"/>
                <a:cs typeface="Arial"/>
              </a:rPr>
              <a:t>operation</a:t>
            </a:r>
            <a:r>
              <a:rPr sz="1071" spc="190" dirty="0">
                <a:latin typeface="Arial"/>
                <a:cs typeface="Arial"/>
              </a:rPr>
              <a:t> </a:t>
            </a:r>
            <a:r>
              <a:rPr sz="1071" spc="-10" dirty="0">
                <a:latin typeface="Arial"/>
                <a:cs typeface="Arial"/>
              </a:rPr>
              <a:t>working</a:t>
            </a:r>
            <a:endParaRPr sz="1071" dirty="0">
              <a:latin typeface="Arial"/>
              <a:cs typeface="Arial"/>
            </a:endParaRPr>
          </a:p>
          <a:p>
            <a:pPr marL="457636" algn="just">
              <a:spcBef>
                <a:spcPts val="565"/>
              </a:spcBef>
            </a:pPr>
            <a:r>
              <a:rPr sz="1071" dirty="0">
                <a:latin typeface="Arial"/>
                <a:cs typeface="Arial"/>
              </a:rPr>
              <a:t>normal.</a:t>
            </a:r>
            <a:r>
              <a:rPr sz="1071" spc="-19" dirty="0">
                <a:latin typeface="Arial"/>
                <a:cs typeface="Arial"/>
              </a:rPr>
              <a:t> </a:t>
            </a:r>
            <a:r>
              <a:rPr sz="1071" dirty="0">
                <a:latin typeface="Arial"/>
                <a:cs typeface="Arial"/>
              </a:rPr>
              <a:t>Remove</a:t>
            </a:r>
            <a:r>
              <a:rPr sz="1071" spc="-19" dirty="0">
                <a:latin typeface="Arial"/>
                <a:cs typeface="Arial"/>
              </a:rPr>
              <a:t> </a:t>
            </a:r>
            <a:r>
              <a:rPr sz="1071" dirty="0">
                <a:latin typeface="Arial"/>
                <a:cs typeface="Arial"/>
              </a:rPr>
              <a:t>dust</a:t>
            </a:r>
            <a:r>
              <a:rPr sz="1071" spc="-15" dirty="0">
                <a:latin typeface="Arial"/>
                <a:cs typeface="Arial"/>
              </a:rPr>
              <a:t> </a:t>
            </a:r>
            <a:r>
              <a:rPr sz="1071" dirty="0">
                <a:latin typeface="Arial"/>
                <a:cs typeface="Arial"/>
              </a:rPr>
              <a:t>by</a:t>
            </a:r>
            <a:r>
              <a:rPr sz="1071" spc="-19" dirty="0">
                <a:latin typeface="Arial"/>
                <a:cs typeface="Arial"/>
              </a:rPr>
              <a:t> </a:t>
            </a:r>
            <a:r>
              <a:rPr sz="1071" dirty="0">
                <a:latin typeface="Arial"/>
                <a:cs typeface="Arial"/>
              </a:rPr>
              <a:t>soft</a:t>
            </a:r>
            <a:r>
              <a:rPr sz="1071" spc="-15" dirty="0">
                <a:latin typeface="Arial"/>
                <a:cs typeface="Arial"/>
              </a:rPr>
              <a:t> </a:t>
            </a:r>
            <a:r>
              <a:rPr sz="1071" dirty="0">
                <a:latin typeface="Arial"/>
                <a:cs typeface="Arial"/>
              </a:rPr>
              <a:t>brush</a:t>
            </a:r>
            <a:r>
              <a:rPr sz="1071" spc="-24" dirty="0">
                <a:latin typeface="Arial"/>
                <a:cs typeface="Arial"/>
              </a:rPr>
              <a:t> </a:t>
            </a:r>
            <a:r>
              <a:rPr sz="1071" dirty="0">
                <a:latin typeface="Arial"/>
                <a:cs typeface="Arial"/>
              </a:rPr>
              <a:t>and</a:t>
            </a:r>
            <a:r>
              <a:rPr sz="1071" spc="-19" dirty="0">
                <a:latin typeface="Arial"/>
                <a:cs typeface="Arial"/>
              </a:rPr>
              <a:t> </a:t>
            </a:r>
            <a:r>
              <a:rPr sz="1071" dirty="0">
                <a:latin typeface="Arial"/>
                <a:cs typeface="Arial"/>
              </a:rPr>
              <a:t>carry</a:t>
            </a:r>
            <a:r>
              <a:rPr sz="1071" spc="-15" dirty="0">
                <a:latin typeface="Arial"/>
                <a:cs typeface="Arial"/>
              </a:rPr>
              <a:t> </a:t>
            </a:r>
            <a:r>
              <a:rPr sz="1071" dirty="0">
                <a:latin typeface="Arial"/>
                <a:cs typeface="Arial"/>
              </a:rPr>
              <a:t>out</a:t>
            </a:r>
            <a:r>
              <a:rPr sz="1071" spc="-19" dirty="0">
                <a:latin typeface="Arial"/>
                <a:cs typeface="Arial"/>
              </a:rPr>
              <a:t> </a:t>
            </a:r>
            <a:r>
              <a:rPr sz="1071" spc="-10" dirty="0">
                <a:latin typeface="Arial"/>
                <a:cs typeface="Arial"/>
              </a:rPr>
              <a:t>defrosting.</a:t>
            </a:r>
            <a:endParaRPr sz="1071" dirty="0">
              <a:latin typeface="Arial"/>
              <a:cs typeface="Arial"/>
            </a:endParaRPr>
          </a:p>
          <a:p>
            <a:pPr marL="455161" lvl="2" indent="-442792" algn="just">
              <a:spcBef>
                <a:spcPts val="1144"/>
              </a:spcBef>
              <a:buFont typeface="Arial"/>
              <a:buAutoNum type="arabicPeriod" startAt="3"/>
              <a:tabLst>
                <a:tab pos="455161" algn="l"/>
              </a:tabLst>
            </a:pPr>
            <a:r>
              <a:rPr sz="1071" b="1" dirty="0">
                <a:latin typeface="Arial"/>
                <a:cs typeface="Arial"/>
              </a:rPr>
              <a:t>Compressor</a:t>
            </a:r>
            <a:r>
              <a:rPr sz="1071" b="1" spc="-63" dirty="0">
                <a:latin typeface="Arial"/>
                <a:cs typeface="Arial"/>
              </a:rPr>
              <a:t> </a:t>
            </a:r>
            <a:r>
              <a:rPr sz="1071" b="1" dirty="0">
                <a:latin typeface="Arial"/>
                <a:cs typeface="Arial"/>
              </a:rPr>
              <a:t>Discharge</a:t>
            </a:r>
            <a:r>
              <a:rPr sz="1071" b="1" spc="-58" dirty="0">
                <a:latin typeface="Arial"/>
                <a:cs typeface="Arial"/>
              </a:rPr>
              <a:t> </a:t>
            </a:r>
            <a:r>
              <a:rPr sz="1071" b="1" dirty="0">
                <a:latin typeface="Arial"/>
                <a:cs typeface="Arial"/>
              </a:rPr>
              <a:t>Pressure</a:t>
            </a:r>
            <a:r>
              <a:rPr sz="1071" b="1" spc="-58" dirty="0">
                <a:latin typeface="Arial"/>
                <a:cs typeface="Arial"/>
              </a:rPr>
              <a:t> </a:t>
            </a:r>
            <a:r>
              <a:rPr sz="1071" b="1" spc="-19" dirty="0">
                <a:latin typeface="Arial"/>
                <a:cs typeface="Arial"/>
              </a:rPr>
              <a:t>High</a:t>
            </a:r>
            <a:endParaRPr sz="1071" dirty="0">
              <a:latin typeface="Arial"/>
              <a:cs typeface="Arial"/>
            </a:endParaRPr>
          </a:p>
          <a:p>
            <a:pPr marL="12369" marR="4947" algn="just">
              <a:lnSpc>
                <a:spcPct val="143900"/>
              </a:lnSpc>
              <a:spcBef>
                <a:spcPts val="579"/>
              </a:spcBef>
            </a:pPr>
            <a:r>
              <a:rPr sz="1071" dirty="0">
                <a:latin typeface="Arial"/>
                <a:cs typeface="Arial"/>
              </a:rPr>
              <a:t>This</a:t>
            </a:r>
            <a:r>
              <a:rPr sz="1071" spc="-44" dirty="0">
                <a:latin typeface="Arial"/>
                <a:cs typeface="Arial"/>
              </a:rPr>
              <a:t> </a:t>
            </a:r>
            <a:r>
              <a:rPr sz="1071" spc="-10" dirty="0">
                <a:latin typeface="Arial"/>
                <a:cs typeface="Arial"/>
              </a:rPr>
              <a:t>condition</a:t>
            </a:r>
            <a:r>
              <a:rPr sz="1071" spc="-44" dirty="0">
                <a:latin typeface="Arial"/>
                <a:cs typeface="Arial"/>
              </a:rPr>
              <a:t> </a:t>
            </a:r>
            <a:r>
              <a:rPr sz="1071" dirty="0">
                <a:latin typeface="Arial"/>
                <a:cs typeface="Arial"/>
              </a:rPr>
              <a:t>causes</a:t>
            </a:r>
            <a:r>
              <a:rPr sz="1071" spc="-39"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compressor</a:t>
            </a:r>
            <a:r>
              <a:rPr sz="1071" spc="-49" dirty="0">
                <a:latin typeface="Arial"/>
                <a:cs typeface="Arial"/>
              </a:rPr>
              <a:t> </a:t>
            </a:r>
            <a:r>
              <a:rPr sz="1071" dirty="0">
                <a:latin typeface="Arial"/>
                <a:cs typeface="Arial"/>
              </a:rPr>
              <a:t>to</a:t>
            </a:r>
            <a:r>
              <a:rPr sz="1071" spc="-44" dirty="0">
                <a:latin typeface="Arial"/>
                <a:cs typeface="Arial"/>
              </a:rPr>
              <a:t> </a:t>
            </a:r>
            <a:r>
              <a:rPr sz="1071" spc="-10" dirty="0">
                <a:latin typeface="Arial"/>
                <a:cs typeface="Arial"/>
              </a:rPr>
              <a:t>overload</a:t>
            </a:r>
            <a:r>
              <a:rPr sz="1071" spc="-44" dirty="0">
                <a:latin typeface="Arial"/>
                <a:cs typeface="Arial"/>
              </a:rPr>
              <a:t> </a:t>
            </a:r>
            <a:r>
              <a:rPr sz="1071" dirty="0">
                <a:latin typeface="Arial"/>
                <a:cs typeface="Arial"/>
              </a:rPr>
              <a:t>the</a:t>
            </a:r>
            <a:r>
              <a:rPr sz="1071" spc="-44" dirty="0">
                <a:latin typeface="Arial"/>
                <a:cs typeface="Arial"/>
              </a:rPr>
              <a:t> </a:t>
            </a:r>
            <a:r>
              <a:rPr sz="1071" dirty="0">
                <a:latin typeface="Arial"/>
                <a:cs typeface="Arial"/>
              </a:rPr>
              <a:t>prime</a:t>
            </a:r>
            <a:r>
              <a:rPr sz="1071" spc="-29" dirty="0">
                <a:latin typeface="Arial"/>
                <a:cs typeface="Arial"/>
              </a:rPr>
              <a:t> </a:t>
            </a:r>
            <a:r>
              <a:rPr sz="1071" dirty="0">
                <a:latin typeface="Arial"/>
                <a:cs typeface="Arial"/>
              </a:rPr>
              <a:t>mover</a:t>
            </a:r>
            <a:r>
              <a:rPr sz="1071" spc="-44" dirty="0">
                <a:latin typeface="Arial"/>
                <a:cs typeface="Arial"/>
              </a:rPr>
              <a:t> </a:t>
            </a:r>
            <a:r>
              <a:rPr sz="1071" dirty="0">
                <a:latin typeface="Arial"/>
                <a:cs typeface="Arial"/>
              </a:rPr>
              <a:t>and</a:t>
            </a:r>
            <a:r>
              <a:rPr sz="1071" spc="-39" dirty="0">
                <a:latin typeface="Arial"/>
                <a:cs typeface="Arial"/>
              </a:rPr>
              <a:t> </a:t>
            </a:r>
            <a:r>
              <a:rPr sz="1071" spc="-10" dirty="0">
                <a:latin typeface="Arial"/>
                <a:cs typeface="Arial"/>
              </a:rPr>
              <a:t>expose</a:t>
            </a:r>
            <a:r>
              <a:rPr sz="1071" spc="-44" dirty="0">
                <a:latin typeface="Arial"/>
                <a:cs typeface="Arial"/>
              </a:rPr>
              <a:t> </a:t>
            </a:r>
            <a:r>
              <a:rPr sz="1071" dirty="0">
                <a:latin typeface="Arial"/>
                <a:cs typeface="Arial"/>
              </a:rPr>
              <a:t>the</a:t>
            </a:r>
            <a:r>
              <a:rPr sz="1071" spc="-49" dirty="0">
                <a:latin typeface="Arial"/>
                <a:cs typeface="Arial"/>
              </a:rPr>
              <a:t> </a:t>
            </a:r>
            <a:r>
              <a:rPr sz="1071" spc="-10" dirty="0">
                <a:latin typeface="Arial"/>
                <a:cs typeface="Arial"/>
              </a:rPr>
              <a:t>high-pressure </a:t>
            </a:r>
            <a:r>
              <a:rPr sz="1071" dirty="0">
                <a:latin typeface="Arial"/>
                <a:cs typeface="Arial"/>
              </a:rPr>
              <a:t>side</a:t>
            </a:r>
            <a:r>
              <a:rPr sz="1071" spc="5" dirty="0">
                <a:latin typeface="Arial"/>
                <a:cs typeface="Arial"/>
              </a:rPr>
              <a:t> </a:t>
            </a:r>
            <a:r>
              <a:rPr sz="1071" dirty="0">
                <a:latin typeface="Arial"/>
                <a:cs typeface="Arial"/>
              </a:rPr>
              <a:t>of</a:t>
            </a:r>
            <a:r>
              <a:rPr sz="1071" spc="5" dirty="0">
                <a:latin typeface="Arial"/>
                <a:cs typeface="Arial"/>
              </a:rPr>
              <a:t> </a:t>
            </a:r>
            <a:r>
              <a:rPr sz="1071" dirty="0">
                <a:latin typeface="Arial"/>
                <a:cs typeface="Arial"/>
              </a:rPr>
              <a:t>the system to</a:t>
            </a:r>
            <a:r>
              <a:rPr sz="1071" spc="10" dirty="0">
                <a:latin typeface="Arial"/>
                <a:cs typeface="Arial"/>
              </a:rPr>
              <a:t> </a:t>
            </a:r>
            <a:r>
              <a:rPr sz="1071" dirty="0">
                <a:latin typeface="Arial"/>
                <a:cs typeface="Arial"/>
              </a:rPr>
              <a:t>overpressure. The</a:t>
            </a:r>
            <a:r>
              <a:rPr sz="1071" spc="5" dirty="0">
                <a:latin typeface="Arial"/>
                <a:cs typeface="Arial"/>
              </a:rPr>
              <a:t> </a:t>
            </a:r>
            <a:r>
              <a:rPr sz="1071" dirty="0">
                <a:latin typeface="Arial"/>
                <a:cs typeface="Arial"/>
              </a:rPr>
              <a:t>system overpressure</a:t>
            </a:r>
            <a:r>
              <a:rPr sz="1071" spc="5" dirty="0">
                <a:latin typeface="Arial"/>
                <a:cs typeface="Arial"/>
              </a:rPr>
              <a:t> </a:t>
            </a:r>
            <a:r>
              <a:rPr sz="1071" dirty="0">
                <a:latin typeface="Arial"/>
                <a:cs typeface="Arial"/>
              </a:rPr>
              <a:t>is</a:t>
            </a:r>
            <a:r>
              <a:rPr sz="1071" spc="10" dirty="0">
                <a:latin typeface="Arial"/>
                <a:cs typeface="Arial"/>
              </a:rPr>
              <a:t> </a:t>
            </a:r>
            <a:r>
              <a:rPr sz="1071" dirty="0">
                <a:latin typeface="Arial"/>
                <a:cs typeface="Arial"/>
              </a:rPr>
              <a:t>avoided</a:t>
            </a:r>
            <a:r>
              <a:rPr sz="1071" spc="-5" dirty="0">
                <a:latin typeface="Arial"/>
                <a:cs typeface="Arial"/>
              </a:rPr>
              <a:t> </a:t>
            </a:r>
            <a:r>
              <a:rPr sz="1071" dirty="0">
                <a:latin typeface="Arial"/>
                <a:cs typeface="Arial"/>
              </a:rPr>
              <a:t>by</a:t>
            </a:r>
            <a:r>
              <a:rPr sz="1071" spc="5" dirty="0">
                <a:latin typeface="Arial"/>
                <a:cs typeface="Arial"/>
              </a:rPr>
              <a:t> </a:t>
            </a:r>
            <a:r>
              <a:rPr sz="1071" dirty="0">
                <a:latin typeface="Arial"/>
                <a:cs typeface="Arial"/>
              </a:rPr>
              <a:t>fitting</a:t>
            </a:r>
            <a:r>
              <a:rPr sz="1071" spc="10" dirty="0">
                <a:latin typeface="Arial"/>
                <a:cs typeface="Arial"/>
              </a:rPr>
              <a:t> </a:t>
            </a:r>
            <a:r>
              <a:rPr sz="1071" dirty="0">
                <a:latin typeface="Arial"/>
                <a:cs typeface="Arial"/>
              </a:rPr>
              <a:t>a</a:t>
            </a:r>
            <a:r>
              <a:rPr sz="1071" spc="-10" dirty="0">
                <a:latin typeface="Arial"/>
                <a:cs typeface="Arial"/>
              </a:rPr>
              <a:t> compressor </a:t>
            </a:r>
            <a:r>
              <a:rPr sz="1071" dirty="0">
                <a:latin typeface="Arial"/>
                <a:cs typeface="Arial"/>
              </a:rPr>
              <a:t>motor</a:t>
            </a:r>
            <a:r>
              <a:rPr sz="1071" spc="-19" dirty="0">
                <a:latin typeface="Arial"/>
                <a:cs typeface="Arial"/>
              </a:rPr>
              <a:t> </a:t>
            </a:r>
            <a:r>
              <a:rPr sz="1071" dirty="0">
                <a:latin typeface="Arial"/>
                <a:cs typeface="Arial"/>
              </a:rPr>
              <a:t>trip</a:t>
            </a:r>
            <a:r>
              <a:rPr sz="1071" spc="-15" dirty="0">
                <a:latin typeface="Arial"/>
                <a:cs typeface="Arial"/>
              </a:rPr>
              <a:t> </a:t>
            </a:r>
            <a:r>
              <a:rPr sz="1071" dirty="0">
                <a:latin typeface="Arial"/>
                <a:cs typeface="Arial"/>
              </a:rPr>
              <a:t>and</a:t>
            </a:r>
            <a:r>
              <a:rPr sz="1071" spc="-15" dirty="0">
                <a:latin typeface="Arial"/>
                <a:cs typeface="Arial"/>
              </a:rPr>
              <a:t> </a:t>
            </a:r>
            <a:r>
              <a:rPr sz="1071" dirty="0">
                <a:latin typeface="Arial"/>
                <a:cs typeface="Arial"/>
              </a:rPr>
              <a:t>relief</a:t>
            </a:r>
            <a:r>
              <a:rPr sz="1071" spc="-15" dirty="0">
                <a:latin typeface="Arial"/>
                <a:cs typeface="Arial"/>
              </a:rPr>
              <a:t> </a:t>
            </a:r>
            <a:r>
              <a:rPr sz="1071" dirty="0">
                <a:latin typeface="Arial"/>
                <a:cs typeface="Arial"/>
              </a:rPr>
              <a:t>valve</a:t>
            </a:r>
            <a:r>
              <a:rPr sz="1071" spc="-15" dirty="0">
                <a:latin typeface="Arial"/>
                <a:cs typeface="Arial"/>
              </a:rPr>
              <a:t> </a:t>
            </a:r>
            <a:r>
              <a:rPr sz="1071" dirty="0">
                <a:latin typeface="Arial"/>
                <a:cs typeface="Arial"/>
              </a:rPr>
              <a:t>at</a:t>
            </a:r>
            <a:r>
              <a:rPr sz="1071" spc="-15" dirty="0">
                <a:latin typeface="Arial"/>
                <a:cs typeface="Arial"/>
              </a:rPr>
              <a:t> </a:t>
            </a:r>
            <a:r>
              <a:rPr sz="1071" dirty="0">
                <a:latin typeface="Arial"/>
                <a:cs typeface="Arial"/>
              </a:rPr>
              <a:t>the</a:t>
            </a:r>
            <a:r>
              <a:rPr sz="1071" spc="-19" dirty="0">
                <a:latin typeface="Arial"/>
                <a:cs typeface="Arial"/>
              </a:rPr>
              <a:t> </a:t>
            </a:r>
            <a:r>
              <a:rPr sz="1071" dirty="0">
                <a:latin typeface="Arial"/>
                <a:cs typeface="Arial"/>
              </a:rPr>
              <a:t>compressor</a:t>
            </a:r>
            <a:r>
              <a:rPr sz="1071" spc="-15" dirty="0">
                <a:latin typeface="Arial"/>
                <a:cs typeface="Arial"/>
              </a:rPr>
              <a:t> </a:t>
            </a:r>
            <a:r>
              <a:rPr sz="1071" spc="-10" dirty="0">
                <a:latin typeface="Arial"/>
                <a:cs typeface="Arial"/>
              </a:rPr>
              <a:t>outlet.</a:t>
            </a:r>
            <a:endParaRPr sz="1071" dirty="0">
              <a:latin typeface="Arial"/>
              <a:cs typeface="Arial"/>
            </a:endParaRPr>
          </a:p>
        </p:txBody>
      </p:sp>
      <p:sp>
        <p:nvSpPr>
          <p:cNvPr id="3" name="object 3"/>
          <p:cNvSpPr/>
          <p:nvPr/>
        </p:nvSpPr>
        <p:spPr>
          <a:xfrm>
            <a:off x="871942" y="1063094"/>
            <a:ext cx="5825316" cy="6184"/>
          </a:xfrm>
          <a:custGeom>
            <a:avLst/>
            <a:gdLst/>
            <a:ahLst/>
            <a:cxnLst/>
            <a:rect l="l" t="t" r="r" b="b"/>
            <a:pathLst>
              <a:path w="5981700" h="6350">
                <a:moveTo>
                  <a:pt x="5981699" y="0"/>
                </a:moveTo>
                <a:lnTo>
                  <a:pt x="0" y="0"/>
                </a:lnTo>
                <a:lnTo>
                  <a:pt x="0" y="6096"/>
                </a:lnTo>
                <a:lnTo>
                  <a:pt x="5981699" y="6096"/>
                </a:lnTo>
                <a:lnTo>
                  <a:pt x="5981699" y="0"/>
                </a:lnTo>
                <a:close/>
              </a:path>
            </a:pathLst>
          </a:custGeom>
          <a:solidFill>
            <a:srgbClr val="000000"/>
          </a:solidFill>
        </p:spPr>
        <p:txBody>
          <a:bodyPr wrap="square" lIns="0" tIns="0" rIns="0" bIns="0" rtlCol="0"/>
          <a:lstStyle/>
          <a:p>
            <a:endParaRPr/>
          </a:p>
        </p:txBody>
      </p:sp>
      <p:sp>
        <p:nvSpPr>
          <p:cNvPr id="4" name="object 4"/>
          <p:cNvSpPr/>
          <p:nvPr/>
        </p:nvSpPr>
        <p:spPr>
          <a:xfrm>
            <a:off x="890494" y="9640036"/>
            <a:ext cx="5788212" cy="7421"/>
          </a:xfrm>
          <a:custGeom>
            <a:avLst/>
            <a:gdLst/>
            <a:ahLst/>
            <a:cxnLst/>
            <a:rect l="l" t="t" r="r" b="b"/>
            <a:pathLst>
              <a:path w="5943600" h="7620">
                <a:moveTo>
                  <a:pt x="5943599" y="0"/>
                </a:moveTo>
                <a:lnTo>
                  <a:pt x="0" y="0"/>
                </a:lnTo>
                <a:lnTo>
                  <a:pt x="0" y="7619"/>
                </a:lnTo>
                <a:lnTo>
                  <a:pt x="5943599" y="7619"/>
                </a:lnTo>
                <a:lnTo>
                  <a:pt x="5943599"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xfrm>
            <a:off x="5311797" y="10151700"/>
            <a:ext cx="1696824" cy="290112"/>
          </a:xfrm>
          <a:prstGeom prst="rect">
            <a:avLst/>
          </a:prstGeom>
        </p:spPr>
        <p:txBody>
          <a:bodyPr vert="horz" wrap="square" lIns="0" tIns="12986" rIns="0" bIns="0" rtlCol="0">
            <a:spAutoFit/>
          </a:bodyPr>
          <a:lstStyle/>
          <a:p>
            <a:pPr marL="37106">
              <a:spcBef>
                <a:spcPts val="102"/>
              </a:spcBef>
            </a:pPr>
            <a:r>
              <a:rPr spc="-24" dirty="0"/>
              <a:t>85</a:t>
            </a:r>
          </a:p>
        </p:txBody>
      </p:sp>
      <p:sp>
        <p:nvSpPr>
          <p:cNvPr id="7" name="object 3">
            <a:extLst>
              <a:ext uri="{FF2B5EF4-FFF2-40B4-BE49-F238E27FC236}">
                <a16:creationId xmlns:a16="http://schemas.microsoft.com/office/drawing/2014/main" id="{0694BE5F-AE35-65ED-F0B8-ED3289906B07}"/>
              </a:ext>
            </a:extLst>
          </p:cNvPr>
          <p:cNvSpPr txBox="1"/>
          <p:nvPr/>
        </p:nvSpPr>
        <p:spPr>
          <a:xfrm>
            <a:off x="3284346" y="10093664"/>
            <a:ext cx="1282065" cy="179536"/>
          </a:xfrm>
          <a:prstGeom prst="rect">
            <a:avLst/>
          </a:prstGeom>
        </p:spPr>
        <p:txBody>
          <a:bodyPr vert="horz" wrap="square" lIns="0" tIns="0" rIns="0" bIns="0" rtlCol="0">
            <a:spAutoFit/>
          </a:bodyPr>
          <a:lstStyle/>
          <a:p>
            <a:pPr marL="12700">
              <a:lnSpc>
                <a:spcPts val="1425"/>
              </a:lnSpc>
            </a:pPr>
            <a:r>
              <a:rPr sz="1200" b="1" spc="-10" dirty="0">
                <a:solidFill>
                  <a:srgbClr val="FF6600"/>
                </a:solidFill>
                <a:latin typeface="Arial"/>
                <a:cs typeface="Arial"/>
                <a:hlinkClick r:id="rId2"/>
              </a:rPr>
              <a:t>www.mitsde.com</a:t>
            </a:r>
            <a:endParaRPr sz="12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TotalTime>
  <Words>31351</Words>
  <Application>Microsoft Office PowerPoint</Application>
  <PresentationFormat>Custom</PresentationFormat>
  <Paragraphs>1712</Paragraphs>
  <Slides>106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106</vt:i4>
      </vt:variant>
    </vt:vector>
  </HeadingPairs>
  <TitlesOfParts>
    <vt:vector size="115" baseType="lpstr">
      <vt:lpstr>Arial</vt:lpstr>
      <vt:lpstr>Calibri</vt:lpstr>
      <vt:lpstr>Roboto</vt:lpstr>
      <vt:lpstr>Symbol</vt:lpstr>
      <vt:lpstr>Times New Roman</vt:lpstr>
      <vt:lpstr>Tinos</vt:lpstr>
      <vt:lpstr>Verdana</vt:lpstr>
      <vt:lpstr>VL PGothic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 Oke</dc:creator>
  <cp:lastModifiedBy>Mahesh Bhosale</cp:lastModifiedBy>
  <cp:revision>25</cp:revision>
  <dcterms:created xsi:type="dcterms:W3CDTF">2024-05-02T06:49:37Z</dcterms:created>
  <dcterms:modified xsi:type="dcterms:W3CDTF">2024-05-03T09:15:14Z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2023-07-03T00:00:00Z</vt:filetime>
  </property>
  <property fmtid="{D5CDD505-2E9C-101B-9397-08002B2CF9AE}" pid="3" name="Creator">
    <vt:lpwstr>Microsoft® Word 2016</vt:lpwstr>
  </property>
  <property fmtid="{D5CDD505-2E9C-101B-9397-08002B2CF9AE}" pid="4" name="LastSaved">
    <vt:filetime>2024-05-02T00:00:00Z</vt:filetime>
  </property>
  <property fmtid="{D5CDD505-2E9C-101B-9397-08002B2CF9AE}" pid="5" name="Producer">
    <vt:lpwstr>3-Heights(TM) PDF Security Shell 4.8.25.2 (http://www.pdf-tools.com)</vt:lpwstr>
  </property>
</Properties>
</file>