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7" r:id="rId3"/>
    <p:sldId id="256" r:id="rId4"/>
    <p:sldId id="257" r:id="rId5"/>
    <p:sldId id="261" r:id="rId6"/>
    <p:sldId id="262" r:id="rId7"/>
    <p:sldId id="263" r:id="rId8"/>
    <p:sldId id="264" r:id="rId9"/>
    <p:sldId id="265" r:id="rId10"/>
    <p:sldId id="267" r:id="rId11"/>
    <p:sldId id="258" r:id="rId12"/>
    <p:sldId id="274" r:id="rId13"/>
    <p:sldId id="266" r:id="rId14"/>
    <p:sldId id="275" r:id="rId15"/>
    <p:sldId id="276" r:id="rId16"/>
    <p:sldId id="26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B6E80-5C75-4133-A4A2-7C263E16D273}" v="36" dt="2024-06-19T09:52:21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t Singh" userId="cecb777b-502b-4323-ad79-6596d0963afc" providerId="ADAL" clId="{AE0B6E80-5C75-4133-A4A2-7C263E16D273}"/>
    <pc:docChg chg="custSel modSld">
      <pc:chgData name="Amit Singh" userId="cecb777b-502b-4323-ad79-6596d0963afc" providerId="ADAL" clId="{AE0B6E80-5C75-4133-A4A2-7C263E16D273}" dt="2024-06-19T09:52:21.957" v="94"/>
      <pc:docMkLst>
        <pc:docMk/>
      </pc:docMkLst>
      <pc:sldChg chg="modSp mod">
        <pc:chgData name="Amit Singh" userId="cecb777b-502b-4323-ad79-6596d0963afc" providerId="ADAL" clId="{AE0B6E80-5C75-4133-A4A2-7C263E16D273}" dt="2024-06-19T01:48:30.962" v="66" actId="14100"/>
        <pc:sldMkLst>
          <pc:docMk/>
          <pc:sldMk cId="3612599420" sldId="260"/>
        </pc:sldMkLst>
        <pc:cxnChg chg="mod">
          <ac:chgData name="Amit Singh" userId="cecb777b-502b-4323-ad79-6596d0963afc" providerId="ADAL" clId="{AE0B6E80-5C75-4133-A4A2-7C263E16D273}" dt="2024-06-19T01:48:30.962" v="66" actId="14100"/>
          <ac:cxnSpMkLst>
            <pc:docMk/>
            <pc:sldMk cId="3612599420" sldId="260"/>
            <ac:cxnSpMk id="6" creationId="{823813E6-643C-5933-4B98-D9A03123CFB0}"/>
          </ac:cxnSpMkLst>
        </pc:cxnChg>
      </pc:sldChg>
      <pc:sldChg chg="addSp delSp modSp mod">
        <pc:chgData name="Amit Singh" userId="cecb777b-502b-4323-ad79-6596d0963afc" providerId="ADAL" clId="{AE0B6E80-5C75-4133-A4A2-7C263E16D273}" dt="2024-06-19T01:37:12.989" v="59" actId="14100"/>
        <pc:sldMkLst>
          <pc:docMk/>
          <pc:sldMk cId="404966333" sldId="261"/>
        </pc:sldMkLst>
        <pc:spChg chg="mod">
          <ac:chgData name="Amit Singh" userId="cecb777b-502b-4323-ad79-6596d0963afc" providerId="ADAL" clId="{AE0B6E80-5C75-4133-A4A2-7C263E16D273}" dt="2024-06-19T01:36:19.793" v="8" actId="1076"/>
          <ac:spMkLst>
            <pc:docMk/>
            <pc:sldMk cId="404966333" sldId="261"/>
            <ac:spMk id="4" creationId="{95E2D575-B1B6-8891-F788-119C8760AE78}"/>
          </ac:spMkLst>
        </pc:spChg>
        <pc:spChg chg="mod">
          <ac:chgData name="Amit Singh" userId="cecb777b-502b-4323-ad79-6596d0963afc" providerId="ADAL" clId="{AE0B6E80-5C75-4133-A4A2-7C263E16D273}" dt="2024-06-19T01:36:15.466" v="7" actId="1076"/>
          <ac:spMkLst>
            <pc:docMk/>
            <pc:sldMk cId="404966333" sldId="261"/>
            <ac:spMk id="5" creationId="{07CD445D-3846-DE22-0941-BD4298B45DD5}"/>
          </ac:spMkLst>
        </pc:spChg>
        <pc:spChg chg="add del mod">
          <ac:chgData name="Amit Singh" userId="cecb777b-502b-4323-ad79-6596d0963afc" providerId="ADAL" clId="{AE0B6E80-5C75-4133-A4A2-7C263E16D273}" dt="2024-06-19T01:35:36.906" v="5" actId="478"/>
          <ac:spMkLst>
            <pc:docMk/>
            <pc:sldMk cId="404966333" sldId="261"/>
            <ac:spMk id="6" creationId="{6268480F-1940-C18F-4AA5-0E6764D083FA}"/>
          </ac:spMkLst>
        </pc:spChg>
        <pc:spChg chg="add del mod">
          <ac:chgData name="Amit Singh" userId="cecb777b-502b-4323-ad79-6596d0963afc" providerId="ADAL" clId="{AE0B6E80-5C75-4133-A4A2-7C263E16D273}" dt="2024-06-19T01:37:02.775" v="58" actId="478"/>
          <ac:spMkLst>
            <pc:docMk/>
            <pc:sldMk cId="404966333" sldId="261"/>
            <ac:spMk id="7" creationId="{888BAAF5-A673-38B7-E47F-6A5483390B5B}"/>
          </ac:spMkLst>
        </pc:spChg>
        <pc:graphicFrameChg chg="mod">
          <ac:chgData name="Amit Singh" userId="cecb777b-502b-4323-ad79-6596d0963afc" providerId="ADAL" clId="{AE0B6E80-5C75-4133-A4A2-7C263E16D273}" dt="2024-06-19T01:37:12.989" v="59" actId="14100"/>
          <ac:graphicFrameMkLst>
            <pc:docMk/>
            <pc:sldMk cId="404966333" sldId="261"/>
            <ac:graphicFrameMk id="2" creationId="{F9913B57-4CCE-F90A-1BCC-5CAC9C2FF6DE}"/>
          </ac:graphicFrameMkLst>
        </pc:graphicFrameChg>
      </pc:sldChg>
      <pc:sldChg chg="modAnim">
        <pc:chgData name="Amit Singh" userId="cecb777b-502b-4323-ad79-6596d0963afc" providerId="ADAL" clId="{AE0B6E80-5C75-4133-A4A2-7C263E16D273}" dt="2024-06-19T01:41:08.727" v="61"/>
        <pc:sldMkLst>
          <pc:docMk/>
          <pc:sldMk cId="645953256" sldId="264"/>
        </pc:sldMkLst>
      </pc:sldChg>
      <pc:sldChg chg="modAnim">
        <pc:chgData name="Amit Singh" userId="cecb777b-502b-4323-ad79-6596d0963afc" providerId="ADAL" clId="{AE0B6E80-5C75-4133-A4A2-7C263E16D273}" dt="2024-06-19T01:45:50.789" v="65"/>
        <pc:sldMkLst>
          <pc:docMk/>
          <pc:sldMk cId="265488113" sldId="266"/>
        </pc:sldMkLst>
      </pc:sldChg>
      <pc:sldChg chg="modAnim">
        <pc:chgData name="Amit Singh" userId="cecb777b-502b-4323-ad79-6596d0963afc" providerId="ADAL" clId="{AE0B6E80-5C75-4133-A4A2-7C263E16D273}" dt="2024-06-19T01:42:26.849" v="63"/>
        <pc:sldMkLst>
          <pc:docMk/>
          <pc:sldMk cId="1309014032" sldId="267"/>
        </pc:sldMkLst>
      </pc:sldChg>
      <pc:sldChg chg="modAnim">
        <pc:chgData name="Amit Singh" userId="cecb777b-502b-4323-ad79-6596d0963afc" providerId="ADAL" clId="{AE0B6E80-5C75-4133-A4A2-7C263E16D273}" dt="2024-06-19T01:53:48.140" v="88"/>
        <pc:sldMkLst>
          <pc:docMk/>
          <pc:sldMk cId="153998818" sldId="274"/>
        </pc:sldMkLst>
      </pc:sldChg>
      <pc:sldChg chg="modAnim">
        <pc:chgData name="Amit Singh" userId="cecb777b-502b-4323-ad79-6596d0963afc" providerId="ADAL" clId="{AE0B6E80-5C75-4133-A4A2-7C263E16D273}" dt="2024-06-19T09:52:21.957" v="94"/>
        <pc:sldMkLst>
          <pc:docMk/>
          <pc:sldMk cId="3520675295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4A767-289F-4F93-B063-ABBE2F37C3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4F49B0F-F3CD-4213-A37F-E499750CF43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People </a:t>
          </a:r>
        </a:p>
      </dgm:t>
    </dgm:pt>
    <dgm:pt modelId="{7FD5D7F0-3300-49BD-A85D-0E01203AB53E}" type="parTrans" cxnId="{E35DB2D8-C8F4-4AB1-9D92-ECE610AF47AD}">
      <dgm:prSet/>
      <dgm:spPr/>
      <dgm:t>
        <a:bodyPr/>
        <a:lstStyle/>
        <a:p>
          <a:endParaRPr lang="en-US"/>
        </a:p>
      </dgm:t>
    </dgm:pt>
    <dgm:pt modelId="{D4DDF4A8-6DF6-4F31-A8A7-E59FB48B3D60}" type="sibTrans" cxnId="{E35DB2D8-C8F4-4AB1-9D92-ECE610AF47AD}">
      <dgm:prSet/>
      <dgm:spPr/>
      <dgm:t>
        <a:bodyPr/>
        <a:lstStyle/>
        <a:p>
          <a:endParaRPr lang="en-US"/>
        </a:p>
      </dgm:t>
    </dgm:pt>
    <dgm:pt modelId="{0C331A82-4E4C-481C-A240-482B95185B7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Process</a:t>
          </a:r>
        </a:p>
      </dgm:t>
    </dgm:pt>
    <dgm:pt modelId="{C78A1F23-4274-409A-BC29-7E401F72FEB5}" type="parTrans" cxnId="{86836F8F-C00A-4F4D-9B0A-AA19385A0946}">
      <dgm:prSet/>
      <dgm:spPr/>
      <dgm:t>
        <a:bodyPr/>
        <a:lstStyle/>
        <a:p>
          <a:endParaRPr lang="en-US"/>
        </a:p>
      </dgm:t>
    </dgm:pt>
    <dgm:pt modelId="{720AB8B7-B2B8-4C61-A898-D37359A928E4}" type="sibTrans" cxnId="{86836F8F-C00A-4F4D-9B0A-AA19385A0946}">
      <dgm:prSet/>
      <dgm:spPr/>
      <dgm:t>
        <a:bodyPr/>
        <a:lstStyle/>
        <a:p>
          <a:endParaRPr lang="en-US"/>
        </a:p>
      </dgm:t>
    </dgm:pt>
    <dgm:pt modelId="{3056CF71-75B7-41A0-98AA-44BF334930F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Capital</a:t>
          </a:r>
        </a:p>
      </dgm:t>
    </dgm:pt>
    <dgm:pt modelId="{A277DFB8-EB35-4F31-9D55-4752B7266B46}" type="parTrans" cxnId="{D1758D1B-77C5-4049-940E-B2AE33ABDA4F}">
      <dgm:prSet/>
      <dgm:spPr/>
      <dgm:t>
        <a:bodyPr/>
        <a:lstStyle/>
        <a:p>
          <a:endParaRPr lang="en-US"/>
        </a:p>
      </dgm:t>
    </dgm:pt>
    <dgm:pt modelId="{6A31AAE7-F23C-49AA-B5ED-9941A0A4D147}" type="sibTrans" cxnId="{D1758D1B-77C5-4049-940E-B2AE33ABDA4F}">
      <dgm:prSet/>
      <dgm:spPr/>
      <dgm:t>
        <a:bodyPr/>
        <a:lstStyle/>
        <a:p>
          <a:endParaRPr lang="en-US"/>
        </a:p>
      </dgm:t>
    </dgm:pt>
    <dgm:pt modelId="{A11E09AF-243B-40D0-9D4C-FFDC832CB864}" type="pres">
      <dgm:prSet presAssocID="{3204A767-289F-4F93-B063-ABBE2F37C372}" presName="Name0" presStyleCnt="0">
        <dgm:presLayoutVars>
          <dgm:dir/>
          <dgm:resizeHandles val="exact"/>
        </dgm:presLayoutVars>
      </dgm:prSet>
      <dgm:spPr/>
    </dgm:pt>
    <dgm:pt modelId="{3F54B2E3-0F8D-47AB-9EE2-C2EB8743FB10}" type="pres">
      <dgm:prSet presAssocID="{34F49B0F-F3CD-4213-A37F-E499750CF434}" presName="parTxOnly" presStyleLbl="node1" presStyleIdx="0" presStyleCnt="3">
        <dgm:presLayoutVars>
          <dgm:bulletEnabled val="1"/>
        </dgm:presLayoutVars>
      </dgm:prSet>
      <dgm:spPr/>
    </dgm:pt>
    <dgm:pt modelId="{C5096776-D43F-4B74-95EA-432528A0C4CF}" type="pres">
      <dgm:prSet presAssocID="{D4DDF4A8-6DF6-4F31-A8A7-E59FB48B3D60}" presName="parSpace" presStyleCnt="0"/>
      <dgm:spPr/>
    </dgm:pt>
    <dgm:pt modelId="{05FAA8D2-7DAE-4073-937D-DAFDFAD61EC3}" type="pres">
      <dgm:prSet presAssocID="{0C331A82-4E4C-481C-A240-482B95185B75}" presName="parTxOnly" presStyleLbl="node1" presStyleIdx="1" presStyleCnt="3">
        <dgm:presLayoutVars>
          <dgm:bulletEnabled val="1"/>
        </dgm:presLayoutVars>
      </dgm:prSet>
      <dgm:spPr/>
    </dgm:pt>
    <dgm:pt modelId="{63768B4B-2F4B-419A-AD91-A99E49844015}" type="pres">
      <dgm:prSet presAssocID="{720AB8B7-B2B8-4C61-A898-D37359A928E4}" presName="parSpace" presStyleCnt="0"/>
      <dgm:spPr/>
    </dgm:pt>
    <dgm:pt modelId="{0EE8B7CE-4882-4249-BF64-63D3B2F3CBA8}" type="pres">
      <dgm:prSet presAssocID="{3056CF71-75B7-41A0-98AA-44BF334930F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9E8C00A-12A6-4B8A-86E1-AF0CC4D028FC}" type="presOf" srcId="{34F49B0F-F3CD-4213-A37F-E499750CF434}" destId="{3F54B2E3-0F8D-47AB-9EE2-C2EB8743FB10}" srcOrd="0" destOrd="0" presId="urn:microsoft.com/office/officeart/2005/8/layout/hChevron3"/>
    <dgm:cxn modelId="{D1758D1B-77C5-4049-940E-B2AE33ABDA4F}" srcId="{3204A767-289F-4F93-B063-ABBE2F37C372}" destId="{3056CF71-75B7-41A0-98AA-44BF334930F7}" srcOrd="2" destOrd="0" parTransId="{A277DFB8-EB35-4F31-9D55-4752B7266B46}" sibTransId="{6A31AAE7-F23C-49AA-B5ED-9941A0A4D147}"/>
    <dgm:cxn modelId="{A41AB51B-C323-4F02-AB76-67BBC2BAFE94}" type="presOf" srcId="{3056CF71-75B7-41A0-98AA-44BF334930F7}" destId="{0EE8B7CE-4882-4249-BF64-63D3B2F3CBA8}" srcOrd="0" destOrd="0" presId="urn:microsoft.com/office/officeart/2005/8/layout/hChevron3"/>
    <dgm:cxn modelId="{86836F8F-C00A-4F4D-9B0A-AA19385A0946}" srcId="{3204A767-289F-4F93-B063-ABBE2F37C372}" destId="{0C331A82-4E4C-481C-A240-482B95185B75}" srcOrd="1" destOrd="0" parTransId="{C78A1F23-4274-409A-BC29-7E401F72FEB5}" sibTransId="{720AB8B7-B2B8-4C61-A898-D37359A928E4}"/>
    <dgm:cxn modelId="{A6B9AFAA-28AE-4509-9AE2-9C4742064023}" type="presOf" srcId="{0C331A82-4E4C-481C-A240-482B95185B75}" destId="{05FAA8D2-7DAE-4073-937D-DAFDFAD61EC3}" srcOrd="0" destOrd="0" presId="urn:microsoft.com/office/officeart/2005/8/layout/hChevron3"/>
    <dgm:cxn modelId="{E35DB2D8-C8F4-4AB1-9D92-ECE610AF47AD}" srcId="{3204A767-289F-4F93-B063-ABBE2F37C372}" destId="{34F49B0F-F3CD-4213-A37F-E499750CF434}" srcOrd="0" destOrd="0" parTransId="{7FD5D7F0-3300-49BD-A85D-0E01203AB53E}" sibTransId="{D4DDF4A8-6DF6-4F31-A8A7-E59FB48B3D60}"/>
    <dgm:cxn modelId="{0D5E10E6-0892-438F-B514-A27146A0DDD1}" type="presOf" srcId="{3204A767-289F-4F93-B063-ABBE2F37C372}" destId="{A11E09AF-243B-40D0-9D4C-FFDC832CB864}" srcOrd="0" destOrd="0" presId="urn:microsoft.com/office/officeart/2005/8/layout/hChevron3"/>
    <dgm:cxn modelId="{4E1D256A-1D4D-4CCE-88A9-DEFD6742A425}" type="presParOf" srcId="{A11E09AF-243B-40D0-9D4C-FFDC832CB864}" destId="{3F54B2E3-0F8D-47AB-9EE2-C2EB8743FB10}" srcOrd="0" destOrd="0" presId="urn:microsoft.com/office/officeart/2005/8/layout/hChevron3"/>
    <dgm:cxn modelId="{0B37FE2C-B4DE-4208-89B8-E861506E4ACF}" type="presParOf" srcId="{A11E09AF-243B-40D0-9D4C-FFDC832CB864}" destId="{C5096776-D43F-4B74-95EA-432528A0C4CF}" srcOrd="1" destOrd="0" presId="urn:microsoft.com/office/officeart/2005/8/layout/hChevron3"/>
    <dgm:cxn modelId="{37DEA007-C7D2-4517-A4C0-F01DD120EFFA}" type="presParOf" srcId="{A11E09AF-243B-40D0-9D4C-FFDC832CB864}" destId="{05FAA8D2-7DAE-4073-937D-DAFDFAD61EC3}" srcOrd="2" destOrd="0" presId="urn:microsoft.com/office/officeart/2005/8/layout/hChevron3"/>
    <dgm:cxn modelId="{6A634983-2E6C-40D1-B5A0-C30717E1217A}" type="presParOf" srcId="{A11E09AF-243B-40D0-9D4C-FFDC832CB864}" destId="{63768B4B-2F4B-419A-AD91-A99E49844015}" srcOrd="3" destOrd="0" presId="urn:microsoft.com/office/officeart/2005/8/layout/hChevron3"/>
    <dgm:cxn modelId="{2A95B28E-2EB6-4997-A8AD-0084EBF16403}" type="presParOf" srcId="{A11E09AF-243B-40D0-9D4C-FFDC832CB864}" destId="{0EE8B7CE-4882-4249-BF64-63D3B2F3CBA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4A767-289F-4F93-B063-ABBE2F37C3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056CF71-75B7-41A0-98AA-44BF334930F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Data </a:t>
          </a:r>
        </a:p>
      </dgm:t>
    </dgm:pt>
    <dgm:pt modelId="{A277DFB8-EB35-4F31-9D55-4752B7266B46}" type="parTrans" cxnId="{D1758D1B-77C5-4049-940E-B2AE33ABDA4F}">
      <dgm:prSet/>
      <dgm:spPr/>
      <dgm:t>
        <a:bodyPr/>
        <a:lstStyle/>
        <a:p>
          <a:endParaRPr lang="en-US"/>
        </a:p>
      </dgm:t>
    </dgm:pt>
    <dgm:pt modelId="{6A31AAE7-F23C-49AA-B5ED-9941A0A4D147}" type="sibTrans" cxnId="{D1758D1B-77C5-4049-940E-B2AE33ABDA4F}">
      <dgm:prSet/>
      <dgm:spPr/>
      <dgm:t>
        <a:bodyPr/>
        <a:lstStyle/>
        <a:p>
          <a:endParaRPr lang="en-US"/>
        </a:p>
      </dgm:t>
    </dgm:pt>
    <dgm:pt modelId="{732C4DBD-C79C-4DE9-B0BD-0251835361C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Property </a:t>
          </a:r>
        </a:p>
      </dgm:t>
    </dgm:pt>
    <dgm:pt modelId="{E43E6955-5569-4AB8-B78E-40485D7C48EE}" type="parTrans" cxnId="{8C8A70A4-06F0-4251-9198-2338B0EE84CB}">
      <dgm:prSet/>
      <dgm:spPr/>
      <dgm:t>
        <a:bodyPr/>
        <a:lstStyle/>
        <a:p>
          <a:endParaRPr lang="en-US"/>
        </a:p>
      </dgm:t>
    </dgm:pt>
    <dgm:pt modelId="{F227F0B2-A3CC-4FE8-B5D8-28766D843A93}" type="sibTrans" cxnId="{8C8A70A4-06F0-4251-9198-2338B0EE84CB}">
      <dgm:prSet/>
      <dgm:spPr/>
      <dgm:t>
        <a:bodyPr/>
        <a:lstStyle/>
        <a:p>
          <a:endParaRPr lang="en-US"/>
        </a:p>
      </dgm:t>
    </dgm:pt>
    <dgm:pt modelId="{0C331A82-4E4C-481C-A240-482B95185B7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Machinery</a:t>
          </a:r>
        </a:p>
      </dgm:t>
    </dgm:pt>
    <dgm:pt modelId="{720AB8B7-B2B8-4C61-A898-D37359A928E4}" type="sibTrans" cxnId="{86836F8F-C00A-4F4D-9B0A-AA19385A0946}">
      <dgm:prSet/>
      <dgm:spPr/>
      <dgm:t>
        <a:bodyPr/>
        <a:lstStyle/>
        <a:p>
          <a:endParaRPr lang="en-US"/>
        </a:p>
      </dgm:t>
    </dgm:pt>
    <dgm:pt modelId="{C78A1F23-4274-409A-BC29-7E401F72FEB5}" type="parTrans" cxnId="{86836F8F-C00A-4F4D-9B0A-AA19385A0946}">
      <dgm:prSet/>
      <dgm:spPr/>
      <dgm:t>
        <a:bodyPr/>
        <a:lstStyle/>
        <a:p>
          <a:endParaRPr lang="en-US"/>
        </a:p>
      </dgm:t>
    </dgm:pt>
    <dgm:pt modelId="{A11E09AF-243B-40D0-9D4C-FFDC832CB864}" type="pres">
      <dgm:prSet presAssocID="{3204A767-289F-4F93-B063-ABBE2F37C372}" presName="Name0" presStyleCnt="0">
        <dgm:presLayoutVars>
          <dgm:dir/>
          <dgm:resizeHandles val="exact"/>
        </dgm:presLayoutVars>
      </dgm:prSet>
      <dgm:spPr/>
    </dgm:pt>
    <dgm:pt modelId="{05FAA8D2-7DAE-4073-937D-DAFDFAD61EC3}" type="pres">
      <dgm:prSet presAssocID="{0C331A82-4E4C-481C-A240-482B95185B75}" presName="parTxOnly" presStyleLbl="node1" presStyleIdx="0" presStyleCnt="3" custLinFactNeighborX="13470">
        <dgm:presLayoutVars>
          <dgm:bulletEnabled val="1"/>
        </dgm:presLayoutVars>
      </dgm:prSet>
      <dgm:spPr/>
    </dgm:pt>
    <dgm:pt modelId="{63768B4B-2F4B-419A-AD91-A99E49844015}" type="pres">
      <dgm:prSet presAssocID="{720AB8B7-B2B8-4C61-A898-D37359A928E4}" presName="parSpace" presStyleCnt="0"/>
      <dgm:spPr/>
    </dgm:pt>
    <dgm:pt modelId="{A687C9EA-5FA8-4CF5-9CB0-84D92CA7A3F3}" type="pres">
      <dgm:prSet presAssocID="{732C4DBD-C79C-4DE9-B0BD-0251835361CA}" presName="parTxOnly" presStyleLbl="node1" presStyleIdx="1" presStyleCnt="3">
        <dgm:presLayoutVars>
          <dgm:bulletEnabled val="1"/>
        </dgm:presLayoutVars>
      </dgm:prSet>
      <dgm:spPr/>
    </dgm:pt>
    <dgm:pt modelId="{5C873F55-D9A9-4664-8113-1FD18D07A0A3}" type="pres">
      <dgm:prSet presAssocID="{F227F0B2-A3CC-4FE8-B5D8-28766D843A93}" presName="parSpace" presStyleCnt="0"/>
      <dgm:spPr/>
    </dgm:pt>
    <dgm:pt modelId="{0EE8B7CE-4882-4249-BF64-63D3B2F3CBA8}" type="pres">
      <dgm:prSet presAssocID="{3056CF71-75B7-41A0-98AA-44BF334930F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1758D1B-77C5-4049-940E-B2AE33ABDA4F}" srcId="{3204A767-289F-4F93-B063-ABBE2F37C372}" destId="{3056CF71-75B7-41A0-98AA-44BF334930F7}" srcOrd="2" destOrd="0" parTransId="{A277DFB8-EB35-4F31-9D55-4752B7266B46}" sibTransId="{6A31AAE7-F23C-49AA-B5ED-9941A0A4D147}"/>
    <dgm:cxn modelId="{A41AB51B-C323-4F02-AB76-67BBC2BAFE94}" type="presOf" srcId="{3056CF71-75B7-41A0-98AA-44BF334930F7}" destId="{0EE8B7CE-4882-4249-BF64-63D3B2F3CBA8}" srcOrd="0" destOrd="0" presId="urn:microsoft.com/office/officeart/2005/8/layout/hChevron3"/>
    <dgm:cxn modelId="{81266355-4344-469F-A7CC-B719EDE78D6F}" type="presOf" srcId="{732C4DBD-C79C-4DE9-B0BD-0251835361CA}" destId="{A687C9EA-5FA8-4CF5-9CB0-84D92CA7A3F3}" srcOrd="0" destOrd="0" presId="urn:microsoft.com/office/officeart/2005/8/layout/hChevron3"/>
    <dgm:cxn modelId="{86836F8F-C00A-4F4D-9B0A-AA19385A0946}" srcId="{3204A767-289F-4F93-B063-ABBE2F37C372}" destId="{0C331A82-4E4C-481C-A240-482B95185B75}" srcOrd="0" destOrd="0" parTransId="{C78A1F23-4274-409A-BC29-7E401F72FEB5}" sibTransId="{720AB8B7-B2B8-4C61-A898-D37359A928E4}"/>
    <dgm:cxn modelId="{8C8A70A4-06F0-4251-9198-2338B0EE84CB}" srcId="{3204A767-289F-4F93-B063-ABBE2F37C372}" destId="{732C4DBD-C79C-4DE9-B0BD-0251835361CA}" srcOrd="1" destOrd="0" parTransId="{E43E6955-5569-4AB8-B78E-40485D7C48EE}" sibTransId="{F227F0B2-A3CC-4FE8-B5D8-28766D843A93}"/>
    <dgm:cxn modelId="{A6B9AFAA-28AE-4509-9AE2-9C4742064023}" type="presOf" srcId="{0C331A82-4E4C-481C-A240-482B95185B75}" destId="{05FAA8D2-7DAE-4073-937D-DAFDFAD61EC3}" srcOrd="0" destOrd="0" presId="urn:microsoft.com/office/officeart/2005/8/layout/hChevron3"/>
    <dgm:cxn modelId="{0D5E10E6-0892-438F-B514-A27146A0DDD1}" type="presOf" srcId="{3204A767-289F-4F93-B063-ABBE2F37C372}" destId="{A11E09AF-243B-40D0-9D4C-FFDC832CB864}" srcOrd="0" destOrd="0" presId="urn:microsoft.com/office/officeart/2005/8/layout/hChevron3"/>
    <dgm:cxn modelId="{37DEA007-C7D2-4517-A4C0-F01DD120EFFA}" type="presParOf" srcId="{A11E09AF-243B-40D0-9D4C-FFDC832CB864}" destId="{05FAA8D2-7DAE-4073-937D-DAFDFAD61EC3}" srcOrd="0" destOrd="0" presId="urn:microsoft.com/office/officeart/2005/8/layout/hChevron3"/>
    <dgm:cxn modelId="{6A634983-2E6C-40D1-B5A0-C30717E1217A}" type="presParOf" srcId="{A11E09AF-243B-40D0-9D4C-FFDC832CB864}" destId="{63768B4B-2F4B-419A-AD91-A99E49844015}" srcOrd="1" destOrd="0" presId="urn:microsoft.com/office/officeart/2005/8/layout/hChevron3"/>
    <dgm:cxn modelId="{EBBD02B4-4A42-42CD-80D9-95C758D1EBCF}" type="presParOf" srcId="{A11E09AF-243B-40D0-9D4C-FFDC832CB864}" destId="{A687C9EA-5FA8-4CF5-9CB0-84D92CA7A3F3}" srcOrd="2" destOrd="0" presId="urn:microsoft.com/office/officeart/2005/8/layout/hChevron3"/>
    <dgm:cxn modelId="{916DD62B-61AA-4CC1-8D59-9CE7BE227FF0}" type="presParOf" srcId="{A11E09AF-243B-40D0-9D4C-FFDC832CB864}" destId="{5C873F55-D9A9-4664-8113-1FD18D07A0A3}" srcOrd="3" destOrd="0" presId="urn:microsoft.com/office/officeart/2005/8/layout/hChevron3"/>
    <dgm:cxn modelId="{2A95B28E-2EB6-4997-A8AD-0084EBF16403}" type="presParOf" srcId="{A11E09AF-243B-40D0-9D4C-FFDC832CB864}" destId="{0EE8B7CE-4882-4249-BF64-63D3B2F3CBA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B9018-F957-4D0D-A8D5-71A9B290292D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72658E-C4B4-4D72-8922-8E5EBEED5387}">
      <dgm:prSet phldrT="[Text]"/>
      <dgm:spPr/>
      <dgm:t>
        <a:bodyPr/>
        <a:lstStyle/>
        <a:p>
          <a:r>
            <a:rPr lang="en-US" dirty="0"/>
            <a:t>Raw Material Sourcing </a:t>
          </a:r>
        </a:p>
      </dgm:t>
    </dgm:pt>
    <dgm:pt modelId="{6C3B4A87-72F1-4DD8-90D6-1F8F2063B852}" type="parTrans" cxnId="{DB96CB33-301A-4C6A-903A-6BCB67843536}">
      <dgm:prSet/>
      <dgm:spPr/>
      <dgm:t>
        <a:bodyPr/>
        <a:lstStyle/>
        <a:p>
          <a:endParaRPr lang="en-US"/>
        </a:p>
      </dgm:t>
    </dgm:pt>
    <dgm:pt modelId="{63376E98-FADC-451C-9CFD-0B7CEFE2126D}" type="sibTrans" cxnId="{DB96CB33-301A-4C6A-903A-6BCB67843536}">
      <dgm:prSet/>
      <dgm:spPr/>
      <dgm:t>
        <a:bodyPr/>
        <a:lstStyle/>
        <a:p>
          <a:endParaRPr lang="en-US"/>
        </a:p>
      </dgm:t>
    </dgm:pt>
    <dgm:pt modelId="{01991184-56E4-4DE2-B090-5496CEEC5BFE}">
      <dgm:prSet phldrT="[Text]"/>
      <dgm:spPr/>
      <dgm:t>
        <a:bodyPr/>
        <a:lstStyle/>
        <a:p>
          <a:r>
            <a:rPr lang="en-US" dirty="0"/>
            <a:t>Storing of Raw material </a:t>
          </a:r>
        </a:p>
      </dgm:t>
    </dgm:pt>
    <dgm:pt modelId="{C0CAF79F-5B91-41EF-9AC5-0993B8E94C8B}" type="parTrans" cxnId="{A344C7F5-20C2-4FF6-9F3E-C8B8631418F5}">
      <dgm:prSet/>
      <dgm:spPr/>
      <dgm:t>
        <a:bodyPr/>
        <a:lstStyle/>
        <a:p>
          <a:endParaRPr lang="en-US"/>
        </a:p>
      </dgm:t>
    </dgm:pt>
    <dgm:pt modelId="{2DC21AF2-CD1D-4B25-8B40-BCD5F939F166}" type="sibTrans" cxnId="{A344C7F5-20C2-4FF6-9F3E-C8B8631418F5}">
      <dgm:prSet/>
      <dgm:spPr/>
      <dgm:t>
        <a:bodyPr/>
        <a:lstStyle/>
        <a:p>
          <a:endParaRPr lang="en-US"/>
        </a:p>
      </dgm:t>
    </dgm:pt>
    <dgm:pt modelId="{ED65E92A-4A18-4045-BD05-B0161A1CC03B}">
      <dgm:prSet phldrT="[Text]"/>
      <dgm:spPr/>
      <dgm:t>
        <a:bodyPr/>
        <a:lstStyle/>
        <a:p>
          <a:r>
            <a:rPr lang="en-US" dirty="0"/>
            <a:t>Processing of Raw Material to Finished Goods</a:t>
          </a:r>
        </a:p>
      </dgm:t>
    </dgm:pt>
    <dgm:pt modelId="{417E7452-9BF5-4BA8-AE93-0573C7E269B0}" type="parTrans" cxnId="{9777F934-A7B0-4755-AB79-86E1EDC0E275}">
      <dgm:prSet/>
      <dgm:spPr/>
      <dgm:t>
        <a:bodyPr/>
        <a:lstStyle/>
        <a:p>
          <a:endParaRPr lang="en-US"/>
        </a:p>
      </dgm:t>
    </dgm:pt>
    <dgm:pt modelId="{77D5779C-9731-492A-85E2-5878055E7533}" type="sibTrans" cxnId="{9777F934-A7B0-4755-AB79-86E1EDC0E275}">
      <dgm:prSet/>
      <dgm:spPr/>
      <dgm:t>
        <a:bodyPr/>
        <a:lstStyle/>
        <a:p>
          <a:endParaRPr lang="en-US"/>
        </a:p>
      </dgm:t>
    </dgm:pt>
    <dgm:pt modelId="{31FD4A4F-2482-4C7E-8640-68487ADE65E8}">
      <dgm:prSet phldrT="[Text]"/>
      <dgm:spPr/>
      <dgm:t>
        <a:bodyPr/>
        <a:lstStyle/>
        <a:p>
          <a:r>
            <a:rPr lang="en-US" dirty="0"/>
            <a:t>Storing of Finished Goods </a:t>
          </a:r>
        </a:p>
      </dgm:t>
    </dgm:pt>
    <dgm:pt modelId="{21F0AE8B-76D2-451E-90BC-26B56A534AED}" type="parTrans" cxnId="{86452AB2-6879-432C-8BE0-C4DAD2DDF12E}">
      <dgm:prSet/>
      <dgm:spPr/>
      <dgm:t>
        <a:bodyPr/>
        <a:lstStyle/>
        <a:p>
          <a:endParaRPr lang="en-US"/>
        </a:p>
      </dgm:t>
    </dgm:pt>
    <dgm:pt modelId="{DA586E35-3A20-4945-B79D-BDA8B9C885C6}" type="sibTrans" cxnId="{86452AB2-6879-432C-8BE0-C4DAD2DDF12E}">
      <dgm:prSet/>
      <dgm:spPr/>
      <dgm:t>
        <a:bodyPr/>
        <a:lstStyle/>
        <a:p>
          <a:endParaRPr lang="en-US"/>
        </a:p>
      </dgm:t>
    </dgm:pt>
    <dgm:pt modelId="{F9249EB6-CC09-4D34-AED2-56FE9FA51811}">
      <dgm:prSet phldrT="[Text]"/>
      <dgm:spPr/>
      <dgm:t>
        <a:bodyPr/>
        <a:lstStyle/>
        <a:p>
          <a:r>
            <a:rPr lang="en-US" dirty="0"/>
            <a:t>Distribution of finished goods </a:t>
          </a:r>
        </a:p>
      </dgm:t>
    </dgm:pt>
    <dgm:pt modelId="{734CE51A-2045-4663-A8AF-037A6FCA92F8}" type="parTrans" cxnId="{2943CB4F-9FC5-4403-AF3C-AECCF4A8140B}">
      <dgm:prSet/>
      <dgm:spPr/>
      <dgm:t>
        <a:bodyPr/>
        <a:lstStyle/>
        <a:p>
          <a:endParaRPr lang="en-US"/>
        </a:p>
      </dgm:t>
    </dgm:pt>
    <dgm:pt modelId="{12FFDB09-FD01-4466-9EA1-00FF4ADFD600}" type="sibTrans" cxnId="{2943CB4F-9FC5-4403-AF3C-AECCF4A8140B}">
      <dgm:prSet/>
      <dgm:spPr/>
      <dgm:t>
        <a:bodyPr/>
        <a:lstStyle/>
        <a:p>
          <a:endParaRPr lang="en-US"/>
        </a:p>
      </dgm:t>
    </dgm:pt>
    <dgm:pt modelId="{CA2BACA7-695E-41A7-B806-58143601CFB1}" type="pres">
      <dgm:prSet presAssocID="{276B9018-F957-4D0D-A8D5-71A9B290292D}" presName="Name0" presStyleCnt="0">
        <dgm:presLayoutVars>
          <dgm:dir/>
          <dgm:resizeHandles val="exact"/>
        </dgm:presLayoutVars>
      </dgm:prSet>
      <dgm:spPr/>
    </dgm:pt>
    <dgm:pt modelId="{5794E61A-942F-40FF-AAC5-788BC4FF1993}" type="pres">
      <dgm:prSet presAssocID="{276B9018-F957-4D0D-A8D5-71A9B290292D}" presName="cycle" presStyleCnt="0"/>
      <dgm:spPr/>
    </dgm:pt>
    <dgm:pt modelId="{4A5E8210-5B95-432C-B363-3219552912B1}" type="pres">
      <dgm:prSet presAssocID="{5D72658E-C4B4-4D72-8922-8E5EBEED5387}" presName="nodeFirstNode" presStyleLbl="node1" presStyleIdx="0" presStyleCnt="5">
        <dgm:presLayoutVars>
          <dgm:bulletEnabled val="1"/>
        </dgm:presLayoutVars>
      </dgm:prSet>
      <dgm:spPr/>
    </dgm:pt>
    <dgm:pt modelId="{3CA3D579-A00A-40FB-B135-E1539A45723C}" type="pres">
      <dgm:prSet presAssocID="{63376E98-FADC-451C-9CFD-0B7CEFE2126D}" presName="sibTransFirstNode" presStyleLbl="bgShp" presStyleIdx="0" presStyleCnt="1"/>
      <dgm:spPr/>
    </dgm:pt>
    <dgm:pt modelId="{D7451684-2B50-4082-A285-21F32C1F67D1}" type="pres">
      <dgm:prSet presAssocID="{01991184-56E4-4DE2-B090-5496CEEC5BFE}" presName="nodeFollowingNodes" presStyleLbl="node1" presStyleIdx="1" presStyleCnt="5" custRadScaleRad="101839" custRadScaleInc="17682">
        <dgm:presLayoutVars>
          <dgm:bulletEnabled val="1"/>
        </dgm:presLayoutVars>
      </dgm:prSet>
      <dgm:spPr/>
    </dgm:pt>
    <dgm:pt modelId="{DAA31B8C-72F2-473B-B2CA-23429D5EC702}" type="pres">
      <dgm:prSet presAssocID="{ED65E92A-4A18-4045-BD05-B0161A1CC03B}" presName="nodeFollowingNodes" presStyleLbl="node1" presStyleIdx="2" presStyleCnt="5">
        <dgm:presLayoutVars>
          <dgm:bulletEnabled val="1"/>
        </dgm:presLayoutVars>
      </dgm:prSet>
      <dgm:spPr/>
    </dgm:pt>
    <dgm:pt modelId="{631CC980-933F-4813-86CD-2D8ADB9980EB}" type="pres">
      <dgm:prSet presAssocID="{31FD4A4F-2482-4C7E-8640-68487ADE65E8}" presName="nodeFollowingNodes" presStyleLbl="node1" presStyleIdx="3" presStyleCnt="5">
        <dgm:presLayoutVars>
          <dgm:bulletEnabled val="1"/>
        </dgm:presLayoutVars>
      </dgm:prSet>
      <dgm:spPr/>
    </dgm:pt>
    <dgm:pt modelId="{7BC5107B-B0A8-44DC-A422-9333C0BDFF24}" type="pres">
      <dgm:prSet presAssocID="{F9249EB6-CC09-4D34-AED2-56FE9FA5181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B96CB33-301A-4C6A-903A-6BCB67843536}" srcId="{276B9018-F957-4D0D-A8D5-71A9B290292D}" destId="{5D72658E-C4B4-4D72-8922-8E5EBEED5387}" srcOrd="0" destOrd="0" parTransId="{6C3B4A87-72F1-4DD8-90D6-1F8F2063B852}" sibTransId="{63376E98-FADC-451C-9CFD-0B7CEFE2126D}"/>
    <dgm:cxn modelId="{9777F934-A7B0-4755-AB79-86E1EDC0E275}" srcId="{276B9018-F957-4D0D-A8D5-71A9B290292D}" destId="{ED65E92A-4A18-4045-BD05-B0161A1CC03B}" srcOrd="2" destOrd="0" parTransId="{417E7452-9BF5-4BA8-AE93-0573C7E269B0}" sibTransId="{77D5779C-9731-492A-85E2-5878055E7533}"/>
    <dgm:cxn modelId="{02B04666-197A-432E-B235-64A21352F612}" type="presOf" srcId="{5D72658E-C4B4-4D72-8922-8E5EBEED5387}" destId="{4A5E8210-5B95-432C-B363-3219552912B1}" srcOrd="0" destOrd="0" presId="urn:microsoft.com/office/officeart/2005/8/layout/cycle3"/>
    <dgm:cxn modelId="{2943CB4F-9FC5-4403-AF3C-AECCF4A8140B}" srcId="{276B9018-F957-4D0D-A8D5-71A9B290292D}" destId="{F9249EB6-CC09-4D34-AED2-56FE9FA51811}" srcOrd="4" destOrd="0" parTransId="{734CE51A-2045-4663-A8AF-037A6FCA92F8}" sibTransId="{12FFDB09-FD01-4466-9EA1-00FF4ADFD600}"/>
    <dgm:cxn modelId="{204F5072-E1FB-4389-9C01-0B2302EA5A62}" type="presOf" srcId="{ED65E92A-4A18-4045-BD05-B0161A1CC03B}" destId="{DAA31B8C-72F2-473B-B2CA-23429D5EC702}" srcOrd="0" destOrd="0" presId="urn:microsoft.com/office/officeart/2005/8/layout/cycle3"/>
    <dgm:cxn modelId="{409AFD89-6A78-4BDC-B69B-13A78FA19168}" type="presOf" srcId="{31FD4A4F-2482-4C7E-8640-68487ADE65E8}" destId="{631CC980-933F-4813-86CD-2D8ADB9980EB}" srcOrd="0" destOrd="0" presId="urn:microsoft.com/office/officeart/2005/8/layout/cycle3"/>
    <dgm:cxn modelId="{86452AB2-6879-432C-8BE0-C4DAD2DDF12E}" srcId="{276B9018-F957-4D0D-A8D5-71A9B290292D}" destId="{31FD4A4F-2482-4C7E-8640-68487ADE65E8}" srcOrd="3" destOrd="0" parTransId="{21F0AE8B-76D2-451E-90BC-26B56A534AED}" sibTransId="{DA586E35-3A20-4945-B79D-BDA8B9C885C6}"/>
    <dgm:cxn modelId="{D15176CC-8369-427B-92A4-B74CD1235587}" type="presOf" srcId="{F9249EB6-CC09-4D34-AED2-56FE9FA51811}" destId="{7BC5107B-B0A8-44DC-A422-9333C0BDFF24}" srcOrd="0" destOrd="0" presId="urn:microsoft.com/office/officeart/2005/8/layout/cycle3"/>
    <dgm:cxn modelId="{ED9C34CE-6653-41D0-8443-D57F62B9945D}" type="presOf" srcId="{01991184-56E4-4DE2-B090-5496CEEC5BFE}" destId="{D7451684-2B50-4082-A285-21F32C1F67D1}" srcOrd="0" destOrd="0" presId="urn:microsoft.com/office/officeart/2005/8/layout/cycle3"/>
    <dgm:cxn modelId="{AE68E8D0-44E6-4E92-803A-6E66AE1B5E77}" type="presOf" srcId="{63376E98-FADC-451C-9CFD-0B7CEFE2126D}" destId="{3CA3D579-A00A-40FB-B135-E1539A45723C}" srcOrd="0" destOrd="0" presId="urn:microsoft.com/office/officeart/2005/8/layout/cycle3"/>
    <dgm:cxn modelId="{4F5EF2E0-5BB1-43EC-ACD0-15A44A346E36}" type="presOf" srcId="{276B9018-F957-4D0D-A8D5-71A9B290292D}" destId="{CA2BACA7-695E-41A7-B806-58143601CFB1}" srcOrd="0" destOrd="0" presId="urn:microsoft.com/office/officeart/2005/8/layout/cycle3"/>
    <dgm:cxn modelId="{A344C7F5-20C2-4FF6-9F3E-C8B8631418F5}" srcId="{276B9018-F957-4D0D-A8D5-71A9B290292D}" destId="{01991184-56E4-4DE2-B090-5496CEEC5BFE}" srcOrd="1" destOrd="0" parTransId="{C0CAF79F-5B91-41EF-9AC5-0993B8E94C8B}" sibTransId="{2DC21AF2-CD1D-4B25-8B40-BCD5F939F166}"/>
    <dgm:cxn modelId="{B998760C-526C-4FB0-925B-CB0840E17D79}" type="presParOf" srcId="{CA2BACA7-695E-41A7-B806-58143601CFB1}" destId="{5794E61A-942F-40FF-AAC5-788BC4FF1993}" srcOrd="0" destOrd="0" presId="urn:microsoft.com/office/officeart/2005/8/layout/cycle3"/>
    <dgm:cxn modelId="{4374D62E-33BE-431B-AA06-877DD650153C}" type="presParOf" srcId="{5794E61A-942F-40FF-AAC5-788BC4FF1993}" destId="{4A5E8210-5B95-432C-B363-3219552912B1}" srcOrd="0" destOrd="0" presId="urn:microsoft.com/office/officeart/2005/8/layout/cycle3"/>
    <dgm:cxn modelId="{CC5B61F9-9A1E-4C1A-9A97-E3953D807EA5}" type="presParOf" srcId="{5794E61A-942F-40FF-AAC5-788BC4FF1993}" destId="{3CA3D579-A00A-40FB-B135-E1539A45723C}" srcOrd="1" destOrd="0" presId="urn:microsoft.com/office/officeart/2005/8/layout/cycle3"/>
    <dgm:cxn modelId="{01B90C7C-18B6-441E-BE52-B6DB2DD2F3AE}" type="presParOf" srcId="{5794E61A-942F-40FF-AAC5-788BC4FF1993}" destId="{D7451684-2B50-4082-A285-21F32C1F67D1}" srcOrd="2" destOrd="0" presId="urn:microsoft.com/office/officeart/2005/8/layout/cycle3"/>
    <dgm:cxn modelId="{B7882683-5301-4B09-9E04-74008F92A1FE}" type="presParOf" srcId="{5794E61A-942F-40FF-AAC5-788BC4FF1993}" destId="{DAA31B8C-72F2-473B-B2CA-23429D5EC702}" srcOrd="3" destOrd="0" presId="urn:microsoft.com/office/officeart/2005/8/layout/cycle3"/>
    <dgm:cxn modelId="{0C1FEF9A-AB23-45EE-BC5C-C9036E2A39A7}" type="presParOf" srcId="{5794E61A-942F-40FF-AAC5-788BC4FF1993}" destId="{631CC980-933F-4813-86CD-2D8ADB9980EB}" srcOrd="4" destOrd="0" presId="urn:microsoft.com/office/officeart/2005/8/layout/cycle3"/>
    <dgm:cxn modelId="{24192D45-7DB6-4764-ADE1-9DD2F93A7FD9}" type="presParOf" srcId="{5794E61A-942F-40FF-AAC5-788BC4FF1993}" destId="{7BC5107B-B0A8-44DC-A422-9333C0BDFF2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2E7CB-B2CA-40E0-A8B6-5460EC9A98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DE6AE6-CF3B-4C33-82AB-E838A7103779}">
      <dgm:prSet phldrT="[Text]"/>
      <dgm:spPr/>
      <dgm:t>
        <a:bodyPr/>
        <a:lstStyle/>
        <a:p>
          <a:r>
            <a:rPr lang="en-US" dirty="0"/>
            <a:t>Operations is the life blood of any organization </a:t>
          </a:r>
        </a:p>
      </dgm:t>
    </dgm:pt>
    <dgm:pt modelId="{8A682C27-E56D-4F62-B194-DFE45A42D396}" type="parTrans" cxnId="{D1249F51-8A9C-4CB9-9AB0-6B930A908319}">
      <dgm:prSet/>
      <dgm:spPr/>
      <dgm:t>
        <a:bodyPr/>
        <a:lstStyle/>
        <a:p>
          <a:endParaRPr lang="en-US"/>
        </a:p>
      </dgm:t>
    </dgm:pt>
    <dgm:pt modelId="{0BBF0800-6458-4634-9423-5A4F7A9E1A31}" type="sibTrans" cxnId="{D1249F51-8A9C-4CB9-9AB0-6B930A908319}">
      <dgm:prSet/>
      <dgm:spPr/>
      <dgm:t>
        <a:bodyPr/>
        <a:lstStyle/>
        <a:p>
          <a:endParaRPr lang="en-US"/>
        </a:p>
      </dgm:t>
    </dgm:pt>
    <dgm:pt modelId="{F4D30E83-A983-4C4B-A1B8-33D6E016A7FE}">
      <dgm:prSet phldrT="[Text]"/>
      <dgm:spPr/>
      <dgm:t>
        <a:bodyPr/>
        <a:lstStyle/>
        <a:p>
          <a:r>
            <a:rPr lang="en-US" dirty="0"/>
            <a:t>Mastering Operations is critical for competitive advantage </a:t>
          </a:r>
        </a:p>
      </dgm:t>
    </dgm:pt>
    <dgm:pt modelId="{15E2C081-D705-4A27-84F8-4E1FC4DCCAC1}" type="parTrans" cxnId="{E4F8CA88-191D-4048-B775-31DCA6105348}">
      <dgm:prSet/>
      <dgm:spPr/>
      <dgm:t>
        <a:bodyPr/>
        <a:lstStyle/>
        <a:p>
          <a:endParaRPr lang="en-US"/>
        </a:p>
      </dgm:t>
    </dgm:pt>
    <dgm:pt modelId="{30B3256F-D95E-4B3B-8248-2EB54615A7FC}" type="sibTrans" cxnId="{E4F8CA88-191D-4048-B775-31DCA6105348}">
      <dgm:prSet/>
      <dgm:spPr/>
      <dgm:t>
        <a:bodyPr/>
        <a:lstStyle/>
        <a:p>
          <a:endParaRPr lang="en-US"/>
        </a:p>
      </dgm:t>
    </dgm:pt>
    <dgm:pt modelId="{EB337725-C18D-4266-AB2C-1DF43F0678FE}">
      <dgm:prSet phldrT="[Text]"/>
      <dgm:spPr/>
      <dgm:t>
        <a:bodyPr/>
        <a:lstStyle/>
        <a:p>
          <a:r>
            <a:rPr lang="en-US" dirty="0"/>
            <a:t>Embracing technology is key to future proof operations </a:t>
          </a:r>
        </a:p>
      </dgm:t>
    </dgm:pt>
    <dgm:pt modelId="{7EC8D197-8E56-4773-B251-20FA39EB7B76}" type="parTrans" cxnId="{3483829A-70FA-49FA-89C6-79451723759C}">
      <dgm:prSet/>
      <dgm:spPr/>
      <dgm:t>
        <a:bodyPr/>
        <a:lstStyle/>
        <a:p>
          <a:endParaRPr lang="en-US"/>
        </a:p>
      </dgm:t>
    </dgm:pt>
    <dgm:pt modelId="{48F15239-319E-4D52-B358-B55586B532D0}" type="sibTrans" cxnId="{3483829A-70FA-49FA-89C6-79451723759C}">
      <dgm:prSet/>
      <dgm:spPr/>
      <dgm:t>
        <a:bodyPr/>
        <a:lstStyle/>
        <a:p>
          <a:endParaRPr lang="en-US"/>
        </a:p>
      </dgm:t>
    </dgm:pt>
    <dgm:pt modelId="{B3731450-9646-49B1-807C-54019E954250}">
      <dgm:prSet phldrT="[Text]"/>
      <dgm:spPr/>
      <dgm:t>
        <a:bodyPr/>
        <a:lstStyle/>
        <a:p>
          <a:r>
            <a:rPr lang="en-US" dirty="0"/>
            <a:t>Developing a strong operational mindset is critical </a:t>
          </a:r>
        </a:p>
      </dgm:t>
    </dgm:pt>
    <dgm:pt modelId="{4E2630E0-5B15-4AAA-8073-E5F096ED821F}" type="parTrans" cxnId="{1E901E68-397C-4B72-95ED-82717C4E486B}">
      <dgm:prSet/>
      <dgm:spPr/>
      <dgm:t>
        <a:bodyPr/>
        <a:lstStyle/>
        <a:p>
          <a:endParaRPr lang="en-US"/>
        </a:p>
      </dgm:t>
    </dgm:pt>
    <dgm:pt modelId="{C9B666B5-DE77-48C8-A8E6-5FA1DB16266F}" type="sibTrans" cxnId="{1E901E68-397C-4B72-95ED-82717C4E486B}">
      <dgm:prSet/>
      <dgm:spPr/>
      <dgm:t>
        <a:bodyPr/>
        <a:lstStyle/>
        <a:p>
          <a:endParaRPr lang="en-US"/>
        </a:p>
      </dgm:t>
    </dgm:pt>
    <dgm:pt modelId="{A8E23EDF-0489-4674-B8E1-841D50CAA42A}" type="pres">
      <dgm:prSet presAssocID="{3C22E7CB-B2CA-40E0-A8B6-5460EC9A9893}" presName="Name0" presStyleCnt="0">
        <dgm:presLayoutVars>
          <dgm:chMax val="7"/>
          <dgm:chPref val="7"/>
          <dgm:dir/>
        </dgm:presLayoutVars>
      </dgm:prSet>
      <dgm:spPr/>
    </dgm:pt>
    <dgm:pt modelId="{CB038FBD-8AEA-4C85-BF0F-6FDCFC1B850C}" type="pres">
      <dgm:prSet presAssocID="{3C22E7CB-B2CA-40E0-A8B6-5460EC9A9893}" presName="Name1" presStyleCnt="0"/>
      <dgm:spPr/>
    </dgm:pt>
    <dgm:pt modelId="{0C7BA62B-D165-4197-BB80-614B2E7301F9}" type="pres">
      <dgm:prSet presAssocID="{3C22E7CB-B2CA-40E0-A8B6-5460EC9A9893}" presName="cycle" presStyleCnt="0"/>
      <dgm:spPr/>
    </dgm:pt>
    <dgm:pt modelId="{700649B8-C80F-48F4-9FD7-CCE494CF0114}" type="pres">
      <dgm:prSet presAssocID="{3C22E7CB-B2CA-40E0-A8B6-5460EC9A9893}" presName="srcNode" presStyleLbl="node1" presStyleIdx="0" presStyleCnt="4"/>
      <dgm:spPr/>
    </dgm:pt>
    <dgm:pt modelId="{CCFED3BA-8442-405D-A3EB-E204A0B0E81E}" type="pres">
      <dgm:prSet presAssocID="{3C22E7CB-B2CA-40E0-A8B6-5460EC9A9893}" presName="conn" presStyleLbl="parChTrans1D2" presStyleIdx="0" presStyleCnt="1"/>
      <dgm:spPr/>
    </dgm:pt>
    <dgm:pt modelId="{2A227078-4CD5-43A1-B59C-DBE2148D5DB9}" type="pres">
      <dgm:prSet presAssocID="{3C22E7CB-B2CA-40E0-A8B6-5460EC9A9893}" presName="extraNode" presStyleLbl="node1" presStyleIdx="0" presStyleCnt="4"/>
      <dgm:spPr/>
    </dgm:pt>
    <dgm:pt modelId="{0B085C23-D05B-459A-9F0A-A3DB58AA8BFF}" type="pres">
      <dgm:prSet presAssocID="{3C22E7CB-B2CA-40E0-A8B6-5460EC9A9893}" presName="dstNode" presStyleLbl="node1" presStyleIdx="0" presStyleCnt="4"/>
      <dgm:spPr/>
    </dgm:pt>
    <dgm:pt modelId="{93A30D1D-93A6-4AAB-9AFA-D54879341CBD}" type="pres">
      <dgm:prSet presAssocID="{CCDE6AE6-CF3B-4C33-82AB-E838A7103779}" presName="text_1" presStyleLbl="node1" presStyleIdx="0" presStyleCnt="4">
        <dgm:presLayoutVars>
          <dgm:bulletEnabled val="1"/>
        </dgm:presLayoutVars>
      </dgm:prSet>
      <dgm:spPr/>
    </dgm:pt>
    <dgm:pt modelId="{B8E9FAF7-4EBA-4F99-B7BE-81CB24090207}" type="pres">
      <dgm:prSet presAssocID="{CCDE6AE6-CF3B-4C33-82AB-E838A7103779}" presName="accent_1" presStyleCnt="0"/>
      <dgm:spPr/>
    </dgm:pt>
    <dgm:pt modelId="{8C52FBDC-3BE9-4C43-8282-2A869CD1836D}" type="pres">
      <dgm:prSet presAssocID="{CCDE6AE6-CF3B-4C33-82AB-E838A7103779}" presName="accentRepeatNode" presStyleLbl="solidFgAcc1" presStyleIdx="0" presStyleCnt="4"/>
      <dgm:spPr/>
    </dgm:pt>
    <dgm:pt modelId="{C264B726-C57B-4100-8C09-D22DE07A2AB5}" type="pres">
      <dgm:prSet presAssocID="{F4D30E83-A983-4C4B-A1B8-33D6E016A7FE}" presName="text_2" presStyleLbl="node1" presStyleIdx="1" presStyleCnt="4">
        <dgm:presLayoutVars>
          <dgm:bulletEnabled val="1"/>
        </dgm:presLayoutVars>
      </dgm:prSet>
      <dgm:spPr/>
    </dgm:pt>
    <dgm:pt modelId="{115EAC4F-0BEB-4745-AE0C-6FE01FC76D68}" type="pres">
      <dgm:prSet presAssocID="{F4D30E83-A983-4C4B-A1B8-33D6E016A7FE}" presName="accent_2" presStyleCnt="0"/>
      <dgm:spPr/>
    </dgm:pt>
    <dgm:pt modelId="{AC0B7F77-68CD-4262-807A-7A700EF1FD7E}" type="pres">
      <dgm:prSet presAssocID="{F4D30E83-A983-4C4B-A1B8-33D6E016A7FE}" presName="accentRepeatNode" presStyleLbl="solidFgAcc1" presStyleIdx="1" presStyleCnt="4"/>
      <dgm:spPr/>
    </dgm:pt>
    <dgm:pt modelId="{851EABCD-292E-4CCE-992C-832EC3DF4914}" type="pres">
      <dgm:prSet presAssocID="{EB337725-C18D-4266-AB2C-1DF43F0678FE}" presName="text_3" presStyleLbl="node1" presStyleIdx="2" presStyleCnt="4">
        <dgm:presLayoutVars>
          <dgm:bulletEnabled val="1"/>
        </dgm:presLayoutVars>
      </dgm:prSet>
      <dgm:spPr/>
    </dgm:pt>
    <dgm:pt modelId="{01E89B90-1D6A-41C6-B915-250F032A8B1E}" type="pres">
      <dgm:prSet presAssocID="{EB337725-C18D-4266-AB2C-1DF43F0678FE}" presName="accent_3" presStyleCnt="0"/>
      <dgm:spPr/>
    </dgm:pt>
    <dgm:pt modelId="{56B3E91F-711B-4515-8D4B-674AA7FE45BF}" type="pres">
      <dgm:prSet presAssocID="{EB337725-C18D-4266-AB2C-1DF43F0678FE}" presName="accentRepeatNode" presStyleLbl="solidFgAcc1" presStyleIdx="2" presStyleCnt="4"/>
      <dgm:spPr/>
    </dgm:pt>
    <dgm:pt modelId="{FE4BD818-FE58-453D-BE64-8678BF7E4D7F}" type="pres">
      <dgm:prSet presAssocID="{B3731450-9646-49B1-807C-54019E954250}" presName="text_4" presStyleLbl="node1" presStyleIdx="3" presStyleCnt="4">
        <dgm:presLayoutVars>
          <dgm:bulletEnabled val="1"/>
        </dgm:presLayoutVars>
      </dgm:prSet>
      <dgm:spPr/>
    </dgm:pt>
    <dgm:pt modelId="{85003CD9-5DBC-444C-B60B-65E2F0C152C7}" type="pres">
      <dgm:prSet presAssocID="{B3731450-9646-49B1-807C-54019E954250}" presName="accent_4" presStyleCnt="0"/>
      <dgm:spPr/>
    </dgm:pt>
    <dgm:pt modelId="{C55F4025-1405-4CEC-A51C-8B48D9F164D4}" type="pres">
      <dgm:prSet presAssocID="{B3731450-9646-49B1-807C-54019E954250}" presName="accentRepeatNode" presStyleLbl="solidFgAcc1" presStyleIdx="3" presStyleCnt="4"/>
      <dgm:spPr/>
    </dgm:pt>
  </dgm:ptLst>
  <dgm:cxnLst>
    <dgm:cxn modelId="{4395C33A-0B97-46BE-BD3D-2A90E83618E2}" type="presOf" srcId="{F4D30E83-A983-4C4B-A1B8-33D6E016A7FE}" destId="{C264B726-C57B-4100-8C09-D22DE07A2AB5}" srcOrd="0" destOrd="0" presId="urn:microsoft.com/office/officeart/2008/layout/VerticalCurvedList"/>
    <dgm:cxn modelId="{1E901E68-397C-4B72-95ED-82717C4E486B}" srcId="{3C22E7CB-B2CA-40E0-A8B6-5460EC9A9893}" destId="{B3731450-9646-49B1-807C-54019E954250}" srcOrd="3" destOrd="0" parTransId="{4E2630E0-5B15-4AAA-8073-E5F096ED821F}" sibTransId="{C9B666B5-DE77-48C8-A8E6-5FA1DB16266F}"/>
    <dgm:cxn modelId="{D1249F51-8A9C-4CB9-9AB0-6B930A908319}" srcId="{3C22E7CB-B2CA-40E0-A8B6-5460EC9A9893}" destId="{CCDE6AE6-CF3B-4C33-82AB-E838A7103779}" srcOrd="0" destOrd="0" parTransId="{8A682C27-E56D-4F62-B194-DFE45A42D396}" sibTransId="{0BBF0800-6458-4634-9423-5A4F7A9E1A31}"/>
    <dgm:cxn modelId="{8307F57A-3979-46B8-B6CB-0D485732274A}" type="presOf" srcId="{CCDE6AE6-CF3B-4C33-82AB-E838A7103779}" destId="{93A30D1D-93A6-4AAB-9AFA-D54879341CBD}" srcOrd="0" destOrd="0" presId="urn:microsoft.com/office/officeart/2008/layout/VerticalCurvedList"/>
    <dgm:cxn modelId="{E4F8CA88-191D-4048-B775-31DCA6105348}" srcId="{3C22E7CB-B2CA-40E0-A8B6-5460EC9A9893}" destId="{F4D30E83-A983-4C4B-A1B8-33D6E016A7FE}" srcOrd="1" destOrd="0" parTransId="{15E2C081-D705-4A27-84F8-4E1FC4DCCAC1}" sibTransId="{30B3256F-D95E-4B3B-8248-2EB54615A7FC}"/>
    <dgm:cxn modelId="{D692CB91-1DA0-48DC-9E23-274EB4DECFFC}" type="presOf" srcId="{3C22E7CB-B2CA-40E0-A8B6-5460EC9A9893}" destId="{A8E23EDF-0489-4674-B8E1-841D50CAA42A}" srcOrd="0" destOrd="0" presId="urn:microsoft.com/office/officeart/2008/layout/VerticalCurvedList"/>
    <dgm:cxn modelId="{3483829A-70FA-49FA-89C6-79451723759C}" srcId="{3C22E7CB-B2CA-40E0-A8B6-5460EC9A9893}" destId="{EB337725-C18D-4266-AB2C-1DF43F0678FE}" srcOrd="2" destOrd="0" parTransId="{7EC8D197-8E56-4773-B251-20FA39EB7B76}" sibTransId="{48F15239-319E-4D52-B358-B55586B532D0}"/>
    <dgm:cxn modelId="{D2D7A9AF-2AB8-4E46-A729-44F98E2DB6FB}" type="presOf" srcId="{EB337725-C18D-4266-AB2C-1DF43F0678FE}" destId="{851EABCD-292E-4CCE-992C-832EC3DF4914}" srcOrd="0" destOrd="0" presId="urn:microsoft.com/office/officeart/2008/layout/VerticalCurvedList"/>
    <dgm:cxn modelId="{CD6523BF-E0E0-4209-AB13-2FBBA704BBEB}" type="presOf" srcId="{B3731450-9646-49B1-807C-54019E954250}" destId="{FE4BD818-FE58-453D-BE64-8678BF7E4D7F}" srcOrd="0" destOrd="0" presId="urn:microsoft.com/office/officeart/2008/layout/VerticalCurvedList"/>
    <dgm:cxn modelId="{BF6353E3-A502-42E2-9452-5141BEE1F13E}" type="presOf" srcId="{0BBF0800-6458-4634-9423-5A4F7A9E1A31}" destId="{CCFED3BA-8442-405D-A3EB-E204A0B0E81E}" srcOrd="0" destOrd="0" presId="urn:microsoft.com/office/officeart/2008/layout/VerticalCurvedList"/>
    <dgm:cxn modelId="{7ADEFF6C-F82B-40DD-9DFE-DE51EA8D0839}" type="presParOf" srcId="{A8E23EDF-0489-4674-B8E1-841D50CAA42A}" destId="{CB038FBD-8AEA-4C85-BF0F-6FDCFC1B850C}" srcOrd="0" destOrd="0" presId="urn:microsoft.com/office/officeart/2008/layout/VerticalCurvedList"/>
    <dgm:cxn modelId="{9E4EC3B9-5EAC-4491-B523-062E38F964A0}" type="presParOf" srcId="{CB038FBD-8AEA-4C85-BF0F-6FDCFC1B850C}" destId="{0C7BA62B-D165-4197-BB80-614B2E7301F9}" srcOrd="0" destOrd="0" presId="urn:microsoft.com/office/officeart/2008/layout/VerticalCurvedList"/>
    <dgm:cxn modelId="{47AFA142-191C-41D1-B72D-D7B59005FCF7}" type="presParOf" srcId="{0C7BA62B-D165-4197-BB80-614B2E7301F9}" destId="{700649B8-C80F-48F4-9FD7-CCE494CF0114}" srcOrd="0" destOrd="0" presId="urn:microsoft.com/office/officeart/2008/layout/VerticalCurvedList"/>
    <dgm:cxn modelId="{0073E1B9-B2F2-4AA2-975B-A4B8C382B3FD}" type="presParOf" srcId="{0C7BA62B-D165-4197-BB80-614B2E7301F9}" destId="{CCFED3BA-8442-405D-A3EB-E204A0B0E81E}" srcOrd="1" destOrd="0" presId="urn:microsoft.com/office/officeart/2008/layout/VerticalCurvedList"/>
    <dgm:cxn modelId="{36691EFA-6C31-42CC-92FF-A9F7562F77E2}" type="presParOf" srcId="{0C7BA62B-D165-4197-BB80-614B2E7301F9}" destId="{2A227078-4CD5-43A1-B59C-DBE2148D5DB9}" srcOrd="2" destOrd="0" presId="urn:microsoft.com/office/officeart/2008/layout/VerticalCurvedList"/>
    <dgm:cxn modelId="{ED42E418-D8B6-4A95-8166-A91BE11DA932}" type="presParOf" srcId="{0C7BA62B-D165-4197-BB80-614B2E7301F9}" destId="{0B085C23-D05B-459A-9F0A-A3DB58AA8BFF}" srcOrd="3" destOrd="0" presId="urn:microsoft.com/office/officeart/2008/layout/VerticalCurvedList"/>
    <dgm:cxn modelId="{C26DB080-520F-43FC-BD93-FD1E065AB542}" type="presParOf" srcId="{CB038FBD-8AEA-4C85-BF0F-6FDCFC1B850C}" destId="{93A30D1D-93A6-4AAB-9AFA-D54879341CBD}" srcOrd="1" destOrd="0" presId="urn:microsoft.com/office/officeart/2008/layout/VerticalCurvedList"/>
    <dgm:cxn modelId="{E8800083-7E1E-445F-935C-4B558B852A84}" type="presParOf" srcId="{CB038FBD-8AEA-4C85-BF0F-6FDCFC1B850C}" destId="{B8E9FAF7-4EBA-4F99-B7BE-81CB24090207}" srcOrd="2" destOrd="0" presId="urn:microsoft.com/office/officeart/2008/layout/VerticalCurvedList"/>
    <dgm:cxn modelId="{4CCC8E51-C4B6-4660-954A-C87C9F19EA1E}" type="presParOf" srcId="{B8E9FAF7-4EBA-4F99-B7BE-81CB24090207}" destId="{8C52FBDC-3BE9-4C43-8282-2A869CD1836D}" srcOrd="0" destOrd="0" presId="urn:microsoft.com/office/officeart/2008/layout/VerticalCurvedList"/>
    <dgm:cxn modelId="{308B35BA-9937-4FD3-9616-E399873EBA9A}" type="presParOf" srcId="{CB038FBD-8AEA-4C85-BF0F-6FDCFC1B850C}" destId="{C264B726-C57B-4100-8C09-D22DE07A2AB5}" srcOrd="3" destOrd="0" presId="urn:microsoft.com/office/officeart/2008/layout/VerticalCurvedList"/>
    <dgm:cxn modelId="{432EA3AB-1B83-4FC0-86AA-2E219EA6AD7E}" type="presParOf" srcId="{CB038FBD-8AEA-4C85-BF0F-6FDCFC1B850C}" destId="{115EAC4F-0BEB-4745-AE0C-6FE01FC76D68}" srcOrd="4" destOrd="0" presId="urn:microsoft.com/office/officeart/2008/layout/VerticalCurvedList"/>
    <dgm:cxn modelId="{5AF8BB07-C200-4B23-93F7-E2F294DE36B6}" type="presParOf" srcId="{115EAC4F-0BEB-4745-AE0C-6FE01FC76D68}" destId="{AC0B7F77-68CD-4262-807A-7A700EF1FD7E}" srcOrd="0" destOrd="0" presId="urn:microsoft.com/office/officeart/2008/layout/VerticalCurvedList"/>
    <dgm:cxn modelId="{7373422A-D3CE-4E62-AB96-6245909AE1CE}" type="presParOf" srcId="{CB038FBD-8AEA-4C85-BF0F-6FDCFC1B850C}" destId="{851EABCD-292E-4CCE-992C-832EC3DF4914}" srcOrd="5" destOrd="0" presId="urn:microsoft.com/office/officeart/2008/layout/VerticalCurvedList"/>
    <dgm:cxn modelId="{27F98678-743B-4D02-BF99-DB8A05A930A1}" type="presParOf" srcId="{CB038FBD-8AEA-4C85-BF0F-6FDCFC1B850C}" destId="{01E89B90-1D6A-41C6-B915-250F032A8B1E}" srcOrd="6" destOrd="0" presId="urn:microsoft.com/office/officeart/2008/layout/VerticalCurvedList"/>
    <dgm:cxn modelId="{91941559-307A-4645-967D-EA0614201FB4}" type="presParOf" srcId="{01E89B90-1D6A-41C6-B915-250F032A8B1E}" destId="{56B3E91F-711B-4515-8D4B-674AA7FE45BF}" srcOrd="0" destOrd="0" presId="urn:microsoft.com/office/officeart/2008/layout/VerticalCurvedList"/>
    <dgm:cxn modelId="{4DB2A81E-2A04-40A1-A8AD-D5BC97F7EFE8}" type="presParOf" srcId="{CB038FBD-8AEA-4C85-BF0F-6FDCFC1B850C}" destId="{FE4BD818-FE58-453D-BE64-8678BF7E4D7F}" srcOrd="7" destOrd="0" presId="urn:microsoft.com/office/officeart/2008/layout/VerticalCurvedList"/>
    <dgm:cxn modelId="{FBF8CAC2-22E2-42EC-9432-8E43AAA46A38}" type="presParOf" srcId="{CB038FBD-8AEA-4C85-BF0F-6FDCFC1B850C}" destId="{85003CD9-5DBC-444C-B60B-65E2F0C152C7}" srcOrd="8" destOrd="0" presId="urn:microsoft.com/office/officeart/2008/layout/VerticalCurvedList"/>
    <dgm:cxn modelId="{06F51C91-762C-4020-B7F4-70DA20261A61}" type="presParOf" srcId="{85003CD9-5DBC-444C-B60B-65E2F0C152C7}" destId="{C55F4025-1405-4CEC-A51C-8B48D9F164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4B2E3-0F8D-47AB-9EE2-C2EB8743FB10}">
      <dsp:nvSpPr>
        <dsp:cNvPr id="0" name=""/>
        <dsp:cNvSpPr/>
      </dsp:nvSpPr>
      <dsp:spPr>
        <a:xfrm>
          <a:off x="1180" y="348186"/>
          <a:ext cx="1031904" cy="412761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People </a:t>
          </a:r>
        </a:p>
      </dsp:txBody>
      <dsp:txXfrm>
        <a:off x="1180" y="348186"/>
        <a:ext cx="928714" cy="412761"/>
      </dsp:txXfrm>
    </dsp:sp>
    <dsp:sp modelId="{05FAA8D2-7DAE-4073-937D-DAFDFAD61EC3}">
      <dsp:nvSpPr>
        <dsp:cNvPr id="0" name=""/>
        <dsp:cNvSpPr/>
      </dsp:nvSpPr>
      <dsp:spPr>
        <a:xfrm>
          <a:off x="826703" y="348186"/>
          <a:ext cx="1031904" cy="41276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Process</a:t>
          </a:r>
        </a:p>
      </dsp:txBody>
      <dsp:txXfrm>
        <a:off x="1033084" y="348186"/>
        <a:ext cx="619143" cy="412761"/>
      </dsp:txXfrm>
    </dsp:sp>
    <dsp:sp modelId="{0EE8B7CE-4882-4249-BF64-63D3B2F3CBA8}">
      <dsp:nvSpPr>
        <dsp:cNvPr id="0" name=""/>
        <dsp:cNvSpPr/>
      </dsp:nvSpPr>
      <dsp:spPr>
        <a:xfrm>
          <a:off x="1652227" y="348186"/>
          <a:ext cx="1031904" cy="41276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Capital</a:t>
          </a:r>
        </a:p>
      </dsp:txBody>
      <dsp:txXfrm>
        <a:off x="1858608" y="348186"/>
        <a:ext cx="619143" cy="412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AA8D2-7DAE-4073-937D-DAFDFAD61EC3}">
      <dsp:nvSpPr>
        <dsp:cNvPr id="0" name=""/>
        <dsp:cNvSpPr/>
      </dsp:nvSpPr>
      <dsp:spPr>
        <a:xfrm>
          <a:off x="28979" y="348186"/>
          <a:ext cx="1031904" cy="412761"/>
        </a:xfrm>
        <a:prstGeom prst="homePlate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Machinery</a:t>
          </a:r>
        </a:p>
      </dsp:txBody>
      <dsp:txXfrm>
        <a:off x="28979" y="348186"/>
        <a:ext cx="928714" cy="412761"/>
      </dsp:txXfrm>
    </dsp:sp>
    <dsp:sp modelId="{A687C9EA-5FA8-4CF5-9CB0-84D92CA7A3F3}">
      <dsp:nvSpPr>
        <dsp:cNvPr id="0" name=""/>
        <dsp:cNvSpPr/>
      </dsp:nvSpPr>
      <dsp:spPr>
        <a:xfrm>
          <a:off x="826703" y="348186"/>
          <a:ext cx="1031904" cy="41276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Property </a:t>
          </a:r>
        </a:p>
      </dsp:txBody>
      <dsp:txXfrm>
        <a:off x="1033084" y="348186"/>
        <a:ext cx="619143" cy="412761"/>
      </dsp:txXfrm>
    </dsp:sp>
    <dsp:sp modelId="{0EE8B7CE-4882-4249-BF64-63D3B2F3CBA8}">
      <dsp:nvSpPr>
        <dsp:cNvPr id="0" name=""/>
        <dsp:cNvSpPr/>
      </dsp:nvSpPr>
      <dsp:spPr>
        <a:xfrm>
          <a:off x="1652227" y="348186"/>
          <a:ext cx="1031904" cy="41276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</a:t>
          </a:r>
        </a:p>
      </dsp:txBody>
      <dsp:txXfrm>
        <a:off x="1858608" y="348186"/>
        <a:ext cx="619143" cy="412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3D579-A00A-40FB-B135-E1539A45723C}">
      <dsp:nvSpPr>
        <dsp:cNvPr id="0" name=""/>
        <dsp:cNvSpPr/>
      </dsp:nvSpPr>
      <dsp:spPr>
        <a:xfrm>
          <a:off x="1043174" y="-33095"/>
          <a:ext cx="5581140" cy="5581140"/>
        </a:xfrm>
        <a:prstGeom prst="circularArrow">
          <a:avLst>
            <a:gd name="adj1" fmla="val 5544"/>
            <a:gd name="adj2" fmla="val 330680"/>
            <a:gd name="adj3" fmla="val 13776108"/>
            <a:gd name="adj4" fmla="val 1738585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8210-5B95-432C-B363-3219552912B1}">
      <dsp:nvSpPr>
        <dsp:cNvPr id="0" name=""/>
        <dsp:cNvSpPr/>
      </dsp:nvSpPr>
      <dsp:spPr>
        <a:xfrm>
          <a:off x="2527126" y="1916"/>
          <a:ext cx="2613236" cy="13066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Raw Material Sourcing </a:t>
          </a:r>
        </a:p>
      </dsp:txBody>
      <dsp:txXfrm>
        <a:off x="2590910" y="65700"/>
        <a:ext cx="2485668" cy="1179050"/>
      </dsp:txXfrm>
    </dsp:sp>
    <dsp:sp modelId="{D7451684-2B50-4082-A285-21F32C1F67D1}">
      <dsp:nvSpPr>
        <dsp:cNvPr id="0" name=""/>
        <dsp:cNvSpPr/>
      </dsp:nvSpPr>
      <dsp:spPr>
        <a:xfrm>
          <a:off x="4930775" y="2070146"/>
          <a:ext cx="2613236" cy="1306618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Storing of Raw material </a:t>
          </a:r>
        </a:p>
      </dsp:txBody>
      <dsp:txXfrm>
        <a:off x="4994559" y="2133930"/>
        <a:ext cx="2485668" cy="1179050"/>
      </dsp:txXfrm>
    </dsp:sp>
    <dsp:sp modelId="{DAA31B8C-72F2-473B-B2CA-23429D5EC702}">
      <dsp:nvSpPr>
        <dsp:cNvPr id="0" name=""/>
        <dsp:cNvSpPr/>
      </dsp:nvSpPr>
      <dsp:spPr>
        <a:xfrm>
          <a:off x="3926065" y="4307407"/>
          <a:ext cx="2613236" cy="1306618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Processing of Raw Material to Finished Goods</a:t>
          </a:r>
        </a:p>
      </dsp:txBody>
      <dsp:txXfrm>
        <a:off x="3989849" y="4371191"/>
        <a:ext cx="2485668" cy="1179050"/>
      </dsp:txXfrm>
    </dsp:sp>
    <dsp:sp modelId="{631CC980-933F-4813-86CD-2D8ADB9980EB}">
      <dsp:nvSpPr>
        <dsp:cNvPr id="0" name=""/>
        <dsp:cNvSpPr/>
      </dsp:nvSpPr>
      <dsp:spPr>
        <a:xfrm>
          <a:off x="1128187" y="4307407"/>
          <a:ext cx="2613236" cy="1306618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Storing of Finished Goods </a:t>
          </a:r>
        </a:p>
      </dsp:txBody>
      <dsp:txXfrm>
        <a:off x="1191971" y="4371191"/>
        <a:ext cx="2485668" cy="1179050"/>
      </dsp:txXfrm>
    </dsp:sp>
    <dsp:sp modelId="{7BC5107B-B0A8-44DC-A422-9333C0BDFF24}">
      <dsp:nvSpPr>
        <dsp:cNvPr id="0" name=""/>
        <dsp:cNvSpPr/>
      </dsp:nvSpPr>
      <dsp:spPr>
        <a:xfrm>
          <a:off x="263595" y="1646467"/>
          <a:ext cx="2613236" cy="130661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Distribution of finished goods </a:t>
          </a:r>
        </a:p>
      </dsp:txBody>
      <dsp:txXfrm>
        <a:off x="327379" y="1710251"/>
        <a:ext cx="2485668" cy="11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ED3BA-8442-405D-A3EB-E204A0B0E81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30D1D-93A6-4AAB-9AFA-D54879341CBD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Operations is the life blood of any organization </a:t>
          </a:r>
        </a:p>
      </dsp:txBody>
      <dsp:txXfrm>
        <a:off x="610504" y="416587"/>
        <a:ext cx="7440913" cy="833607"/>
      </dsp:txXfrm>
    </dsp:sp>
    <dsp:sp modelId="{8C52FBDC-3BE9-4C43-8282-2A869CD1836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4B726-C57B-4100-8C09-D22DE07A2AB5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Mastering Operations is critical for competitive advantage </a:t>
          </a:r>
        </a:p>
      </dsp:txBody>
      <dsp:txXfrm>
        <a:off x="1088431" y="1667215"/>
        <a:ext cx="6962986" cy="833607"/>
      </dsp:txXfrm>
    </dsp:sp>
    <dsp:sp modelId="{AC0B7F77-68CD-4262-807A-7A700EF1FD7E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EABCD-292E-4CCE-992C-832EC3DF4914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Embracing technology is key to future proof operations </a:t>
          </a:r>
        </a:p>
      </dsp:txBody>
      <dsp:txXfrm>
        <a:off x="1088431" y="2917843"/>
        <a:ext cx="6962986" cy="833607"/>
      </dsp:txXfrm>
    </dsp:sp>
    <dsp:sp modelId="{56B3E91F-711B-4515-8D4B-674AA7FE45B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BD818-FE58-453D-BE64-8678BF7E4D7F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Developing a strong operational mindset is critical </a:t>
          </a:r>
        </a:p>
      </dsp:txBody>
      <dsp:txXfrm>
        <a:off x="610504" y="4168472"/>
        <a:ext cx="7440913" cy="833607"/>
      </dsp:txXfrm>
    </dsp:sp>
    <dsp:sp modelId="{C55F4025-1405-4CEC-A51C-8B48D9F164D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48CE-FF0A-4664-BAD0-DE50867D02D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24CA-9641-41EE-8CA5-0E290B99C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task.com/en/blog/the-importance-of-time-management-for-your-business-in-202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C24CA-9641-41EE-8CA5-0E290B99C0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93763"/>
                </a:solidFill>
                <a:effectLst/>
                <a:latin typeface="Open Sans" panose="020F0502020204030204" pitchFamily="34" charset="0"/>
              </a:rPr>
              <a:t>While it’s important to be productive, it’s even more important to be efficient. Here are a few tips to help increase efficiency at your workplace:</a:t>
            </a:r>
          </a:p>
          <a:p>
            <a:pPr algn="l"/>
            <a:r>
              <a:rPr lang="en-US" b="0" i="0" dirty="0">
                <a:solidFill>
                  <a:srgbClr val="293763"/>
                </a:solidFill>
                <a:effectLst/>
                <a:latin typeface="Open Sans" panose="020F0502020204030204" pitchFamily="34" charset="0"/>
              </a:rPr>
              <a:t>1. Create a routine and stick to it. Having a set </a:t>
            </a:r>
            <a:r>
              <a:rPr lang="en-US" b="0" i="0" u="sng" dirty="0">
                <a:solidFill>
                  <a:srgbClr val="293763"/>
                </a:solidFill>
                <a:effectLst/>
                <a:latin typeface="Open Sans" panose="020F0502020204030204" pitchFamily="34" charset="0"/>
                <a:hlinkClick r:id="rId3"/>
              </a:rPr>
              <a:t>time management</a:t>
            </a:r>
            <a:r>
              <a:rPr lang="en-US" b="0" i="0" dirty="0">
                <a:solidFill>
                  <a:srgbClr val="293763"/>
                </a:solidFill>
                <a:effectLst/>
                <a:latin typeface="Open Sans" panose="020F0502020204030204" pitchFamily="34" charset="0"/>
              </a:rPr>
              <a:t> routine helps you focus on your tasks and eliminates distractions.</a:t>
            </a:r>
          </a:p>
          <a:p>
            <a:pPr algn="l"/>
            <a:r>
              <a:rPr lang="en-US" b="0" i="0" dirty="0">
                <a:solidFill>
                  <a:srgbClr val="293763"/>
                </a:solidFill>
                <a:effectLst/>
                <a:latin typeface="Open Sans" panose="020F0502020204030204" pitchFamily="34" charset="0"/>
              </a:rPr>
              <a:t>2. Organize your workspace. Keeping your workspace organized makes it easier to find what you need and eliminates distractions.</a:t>
            </a:r>
          </a:p>
          <a:p>
            <a:pPr algn="l"/>
            <a:r>
              <a:rPr lang="en-US" b="0" i="0" dirty="0">
                <a:solidFill>
                  <a:srgbClr val="293763"/>
                </a:solidFill>
                <a:effectLst/>
                <a:latin typeface="Open Sans" panose="020F0502020204030204" pitchFamily="34" charset="0"/>
              </a:rPr>
              <a:t>3. Taking breaks. Breaks help you to refresh and refocus, which can help you be more productive when you return to your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C24CA-9641-41EE-8CA5-0E290B99C0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842D-0DCC-82E4-A056-0705D71EA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9537E-36BC-ECEB-C79C-9FC048F34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B909-236C-8EA6-9E4D-34F9B3CE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B3BD-1207-17E2-7A01-828827FA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2124-AE8C-A659-EB3C-2872A33D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64C8-A9BE-EB27-E9CE-6B265029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2090C-E242-BE90-6E0E-E23C5353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EA0A-6971-0EBF-3CEB-EA8535A1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66DD-9878-1C5E-B0B9-8E2BAEF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F938-1719-9C33-EF54-04E79973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8A23A-DA49-9865-53A7-6118E0153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89F0A-82BA-1360-6E0B-A2AFE2FF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EC27-5E72-06FD-FBC9-9EDABEE4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283A7-36F3-A4A8-A106-60E7F0F4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7E18-75F1-390D-A4C9-27F5917C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59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AB440-69DE-4EE6-A845-3FC6FB062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oogle Shape;89;p16">
            <a:extLst>
              <a:ext uri="{FF2B5EF4-FFF2-40B4-BE49-F238E27FC236}">
                <a16:creationId xmlns:a16="http://schemas.microsoft.com/office/drawing/2014/main" id="{C269409B-B7B9-4614-9501-98D5D33F7D1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2674" b="24213"/>
          <a:stretch/>
        </p:blipFill>
        <p:spPr>
          <a:xfrm>
            <a:off x="9248503" y="91439"/>
            <a:ext cx="2779708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08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812E-FDB0-BEB9-518E-B7865991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35E9-F78A-4A73-1AB8-28527F77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ED931-43EC-21F5-378E-821BF705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FE5C-1128-47F9-14AD-96E78EE2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8FE0-4FDA-3987-38D5-1A6A762F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F2BD-55FA-6748-8574-E7BC7921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3B819-9F75-80F2-85FB-F676790D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25C1-5F3C-D8E4-E93D-A1C9D1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24EB-31B0-E2E4-4023-E493959E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72A63-EED6-48D2-A212-B83B6780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ACC2-93AC-1EC0-0B6D-14BD952E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81FB-C35D-A7EF-ACA8-B8E3C8E95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A6E0A-3F7C-FB43-6489-BDD5C011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FAD54-9438-71A7-B0EA-B447583F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8804E-4ED2-7410-F721-450982FC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6EB53-C103-CE01-5427-DD07690C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A2A5-95AE-AC6A-5E37-6C569ACB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91A49-9233-9516-CE01-D31C6BC7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5EC4F-2D61-B185-92D2-68ED2C718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ABDD7-7EE2-43B3-E142-E712D8B2F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8B0A6-5F79-37AA-ED12-6F4CEC0B1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D81A1-F6B9-A6C6-A86E-78637E40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8594E-E61D-3820-3C2C-7B68C053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EF6D9-07DB-72C9-777B-FC2BC780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8B7-3611-435F-EC2C-1DB4122D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82F2-F18B-00EC-1235-19B6266D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BF85-C375-BBC3-156E-6E1A9C58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53A51-950E-441C-D63D-49BD8820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EB487-5439-9919-FB83-92887C9C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8169D-1013-9E84-BD6D-F2CCD74D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3978-2D5E-6067-A865-D595C6C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8E96-ADF1-146E-F42E-565C4748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760E-4690-E34A-06C8-F18F5BA7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A45EA-195D-A07F-107A-6E70A6A92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6D1D6-4BF6-2A0A-3795-07769739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521E6-0806-740A-B7DD-49A8271B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5C63-FAB5-9965-9775-83A36DC6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F25A-F409-0F69-2CEC-1BCBF889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1D1AE-9CB5-D6E9-B978-7A64FAA93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03832-CD1B-9F0F-CBFD-7B8BCDC4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6C316-7A7F-DB16-99BF-3D9CE592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345EC-A827-B7CA-9098-2E5BCE8E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AAC4C-C6BE-19F4-A632-B208453D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178AA-770D-5221-3C8E-95DF695D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0578-B4E9-3A57-FB43-60DAF602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1FBA-7108-A257-1EE8-5103BC4C5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53A13-E9B4-4AEB-A77F-ADEACDAEA8E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BA619-911B-350E-D07A-17F1541A8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BF265-7C34-06BC-2CA6-04243D9D4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ED62F-0FC8-4816-97C3-6ACFD2A3D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6688DD-5376-4541-B69E-4E443FAE313D}"/>
              </a:ext>
            </a:extLst>
          </p:cNvPr>
          <p:cNvSpPr txBox="1">
            <a:spLocks/>
          </p:cNvSpPr>
          <p:nvPr/>
        </p:nvSpPr>
        <p:spPr>
          <a:xfrm>
            <a:off x="720212" y="1391478"/>
            <a:ext cx="11471788" cy="20375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" panose="02040604050505020304" pitchFamily="18" charset="0"/>
                <a:ea typeface="+mj-ea"/>
                <a:cs typeface="+mj-cs"/>
              </a:defRPr>
            </a:lvl1pPr>
          </a:lstStyle>
          <a:p>
            <a:r>
              <a:rPr lang="en-US" sz="4000" spc="-75" dirty="0">
                <a:latin typeface="Arial" panose="020B0604020202020204" pitchFamily="34" charset="0"/>
                <a:cs typeface="Arial" panose="020B0604020202020204" pitchFamily="34" charset="0"/>
              </a:rPr>
              <a:t>Business Operations – A Walk Through </a:t>
            </a:r>
          </a:p>
          <a:p>
            <a:endParaRPr lang="en-US" sz="4000" spc="-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54C0BD-3B49-4545-A041-4A3DE0CF78CD}"/>
              </a:ext>
            </a:extLst>
          </p:cNvPr>
          <p:cNvSpPr txBox="1">
            <a:spLocks/>
          </p:cNvSpPr>
          <p:nvPr/>
        </p:nvSpPr>
        <p:spPr>
          <a:xfrm>
            <a:off x="7436498" y="4052786"/>
            <a:ext cx="4035287" cy="108192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Amit Singh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 Jun 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8AAE-2EA4-C338-F760-44898C6E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90" y="156070"/>
            <a:ext cx="10515600" cy="6764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Lean and Continuous Improvement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59D81-2F65-B063-616B-5200DAA20DD1}"/>
              </a:ext>
            </a:extLst>
          </p:cNvPr>
          <p:cNvGrpSpPr/>
          <p:nvPr/>
        </p:nvGrpSpPr>
        <p:grpSpPr>
          <a:xfrm>
            <a:off x="0" y="1009134"/>
            <a:ext cx="6474962" cy="5167202"/>
            <a:chOff x="0" y="1009134"/>
            <a:chExt cx="6474962" cy="5167202"/>
          </a:xfrm>
        </p:grpSpPr>
        <p:pic>
          <p:nvPicPr>
            <p:cNvPr id="5" name="Picture 4" descr="A circular blue circle with white text and icons&#10;&#10;Description automatically generated">
              <a:extLst>
                <a:ext uri="{FF2B5EF4-FFF2-40B4-BE49-F238E27FC236}">
                  <a16:creationId xmlns:a16="http://schemas.microsoft.com/office/drawing/2014/main" id="{104BE51A-A517-CAE1-06D0-0DD125CB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9134"/>
              <a:ext cx="5123593" cy="48655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3DDA-381F-6447-1E39-45F1B3097AF4}"/>
                </a:ext>
              </a:extLst>
            </p:cNvPr>
            <p:cNvSpPr txBox="1"/>
            <p:nvPr/>
          </p:nvSpPr>
          <p:spPr>
            <a:xfrm>
              <a:off x="377190" y="5807004"/>
              <a:ext cx="60977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Source:- https://softwareconnect.com/manufacturing/lean-tools</a:t>
              </a:r>
              <a:r>
                <a:rPr lang="en-US" dirty="0"/>
                <a:t>/</a:t>
              </a: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1731CC2-8C8C-6C88-951C-AD84AD972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80017"/>
              </p:ext>
            </p:extLst>
          </p:nvPr>
        </p:nvGraphicFramePr>
        <p:xfrm>
          <a:off x="5257801" y="1383709"/>
          <a:ext cx="6366510" cy="449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89600" imgH="3714816" progId="Excel.Sheet.12">
                  <p:embed/>
                </p:oleObj>
              </mc:Choice>
              <mc:Fallback>
                <p:oleObj name="Worksheet" r:id="rId3" imgW="5689600" imgH="3714816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1731CC2-8C8C-6C88-951C-AD84AD972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1" y="1383709"/>
                        <a:ext cx="6366510" cy="449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E162B-4ED7-6E9D-C298-2CF24E83B6A5}"/>
              </a:ext>
            </a:extLst>
          </p:cNvPr>
          <p:cNvSpPr/>
          <p:nvPr/>
        </p:nvSpPr>
        <p:spPr>
          <a:xfrm>
            <a:off x="0" y="6478036"/>
            <a:ext cx="12192000" cy="379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Gyan -5 - </a:t>
            </a:r>
            <a:r>
              <a:rPr lang="en-US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The most dangerous kind of waste is the waste we do not recognize– by Toyota</a:t>
            </a:r>
          </a:p>
        </p:txBody>
      </p:sp>
    </p:spTree>
    <p:extLst>
      <p:ext uri="{BB962C8B-B14F-4D97-AF65-F5344CB8AC3E}">
        <p14:creationId xmlns:p14="http://schemas.microsoft.com/office/powerpoint/2010/main" val="13090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FE039-F78B-196B-2AC0-51418266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3" y="1772695"/>
            <a:ext cx="4593250" cy="4516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A8EC8-96C5-FD3A-BEC1-A5374678238B}"/>
              </a:ext>
            </a:extLst>
          </p:cNvPr>
          <p:cNvSpPr txBox="1"/>
          <p:nvPr/>
        </p:nvSpPr>
        <p:spPr>
          <a:xfrm>
            <a:off x="5923664" y="2144303"/>
            <a:ext cx="5667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Define: </a:t>
            </a: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Identify the problem </a:t>
            </a:r>
          </a:p>
          <a:p>
            <a:pPr algn="l"/>
            <a:endParaRPr lang="en-US" b="0" i="0" dirty="0">
              <a:solidFill>
                <a:srgbClr val="676A6C"/>
              </a:solidFill>
              <a:effectLst/>
              <a:highlight>
                <a:srgbClr val="FFFFFF"/>
              </a:highlight>
              <a:latin typeface="Ubuntu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Measure: </a:t>
            </a: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Measure the performance of the process</a:t>
            </a:r>
          </a:p>
          <a:p>
            <a:pPr algn="l"/>
            <a:endParaRPr lang="en-US" b="0" i="0" dirty="0">
              <a:solidFill>
                <a:srgbClr val="676A6C"/>
              </a:solidFill>
              <a:effectLst/>
              <a:highlight>
                <a:srgbClr val="FFFFFF"/>
              </a:highlight>
              <a:latin typeface="Ubuntu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 </a:t>
            </a:r>
            <a:r>
              <a:rPr lang="en-US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Analysis: </a:t>
            </a: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 Analyze it to find out.</a:t>
            </a:r>
          </a:p>
          <a:p>
            <a:pPr algn="l"/>
            <a:endParaRPr lang="en-US" b="0" i="0" dirty="0">
              <a:solidFill>
                <a:srgbClr val="676A6C"/>
              </a:solidFill>
              <a:effectLst/>
              <a:highlight>
                <a:srgbClr val="FFFFFF"/>
              </a:highlight>
              <a:latin typeface="Ubuntu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Improvement: </a:t>
            </a: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Figure out the best possible solutions for the issue.</a:t>
            </a:r>
          </a:p>
          <a:p>
            <a:pPr algn="l"/>
            <a:endParaRPr lang="en-US" b="0" i="0" dirty="0">
              <a:solidFill>
                <a:srgbClr val="676A6C"/>
              </a:solidFill>
              <a:effectLst/>
              <a:highlight>
                <a:srgbClr val="FFFFFF"/>
              </a:highlight>
              <a:latin typeface="Ubuntu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Control: </a:t>
            </a:r>
            <a:r>
              <a:rPr lang="en-US" b="0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Ubuntu" panose="020F0502020204030204" pitchFamily="34" charset="0"/>
              </a:rPr>
              <a:t>Start small when you implement each new process. Compare the results to 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82D8E-794E-1744-4CC2-BF83B33BBF75}"/>
              </a:ext>
            </a:extLst>
          </p:cNvPr>
          <p:cNvSpPr txBox="1"/>
          <p:nvPr/>
        </p:nvSpPr>
        <p:spPr>
          <a:xfrm>
            <a:off x="3461518" y="2952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Six Sigma - PDCA- Cycle </a:t>
            </a:r>
            <a:endParaRPr lang="en-US" sz="3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8EFF7-461D-FB3E-7CE6-939A38F5CC2B}"/>
              </a:ext>
            </a:extLst>
          </p:cNvPr>
          <p:cNvSpPr/>
          <p:nvPr/>
        </p:nvSpPr>
        <p:spPr>
          <a:xfrm>
            <a:off x="0" y="6478036"/>
            <a:ext cx="12192000" cy="379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Gyan -6 – </a:t>
            </a:r>
            <a:r>
              <a:rPr lang="en-US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If you cannot measure, you cannot improve- </a:t>
            </a:r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by H James Harrington </a:t>
            </a:r>
            <a:endParaRPr lang="en-US" i="0" dirty="0">
              <a:solidFill>
                <a:srgbClr val="3A3642"/>
              </a:solidFill>
              <a:effectLst/>
              <a:highlight>
                <a:srgbClr val="FFFFFF"/>
              </a:highlight>
              <a:latin typeface="Gt Alpina Standard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F49A1-F883-79BE-4012-1BC8B43A92B0}"/>
              </a:ext>
            </a:extLst>
          </p:cNvPr>
          <p:cNvSpPr/>
          <p:nvPr/>
        </p:nvSpPr>
        <p:spPr>
          <a:xfrm>
            <a:off x="157953" y="985076"/>
            <a:ext cx="11779973" cy="4905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Six Sigma- </a:t>
            </a:r>
            <a:r>
              <a:rPr lang="en-US" dirty="0"/>
              <a:t>A method that provides organizations tools to improve the capability of their business processes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B182355-A7C3-8604-5F06-8E741C1FE951}"/>
              </a:ext>
            </a:extLst>
          </p:cNvPr>
          <p:cNvSpPr/>
          <p:nvPr/>
        </p:nvSpPr>
        <p:spPr>
          <a:xfrm>
            <a:off x="5029200" y="2052084"/>
            <a:ext cx="212651" cy="39340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DE55FF-29DB-6344-DDA6-C2E159E48C14}"/>
              </a:ext>
            </a:extLst>
          </p:cNvPr>
          <p:cNvGrpSpPr/>
          <p:nvPr/>
        </p:nvGrpSpPr>
        <p:grpSpPr>
          <a:xfrm>
            <a:off x="111428" y="1325404"/>
            <a:ext cx="6644640" cy="4207191"/>
            <a:chOff x="1219200" y="1062039"/>
            <a:chExt cx="8267990" cy="428720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A24A687-C934-C9E0-113A-752784869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062039"/>
              <a:ext cx="8267990" cy="401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01D236-2108-0CC5-168D-710FD4D44D5A}"/>
                </a:ext>
              </a:extLst>
            </p:cNvPr>
            <p:cNvSpPr txBox="1"/>
            <p:nvPr/>
          </p:nvSpPr>
          <p:spPr>
            <a:xfrm>
              <a:off x="1223010" y="5087630"/>
              <a:ext cx="6469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Source:- https://www.renaix.com/industry-4-0-the-fourth-industrial-revolution/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0372E2-744B-C1E0-49EB-30ACB49F1BC7}"/>
              </a:ext>
            </a:extLst>
          </p:cNvPr>
          <p:cNvSpPr txBox="1"/>
          <p:nvPr/>
        </p:nvSpPr>
        <p:spPr>
          <a:xfrm>
            <a:off x="3425031" y="2145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Technology- Industry 4.0</a:t>
            </a:r>
            <a:endParaRPr lang="en-US" sz="36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77E2BD6-243B-25C4-F62D-F4E552C86056}"/>
              </a:ext>
            </a:extLst>
          </p:cNvPr>
          <p:cNvSpPr/>
          <p:nvPr/>
        </p:nvSpPr>
        <p:spPr>
          <a:xfrm>
            <a:off x="6798581" y="979071"/>
            <a:ext cx="171450" cy="44805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19085-ACB5-7019-AF65-8BE5335008B3}"/>
              </a:ext>
            </a:extLst>
          </p:cNvPr>
          <p:cNvSpPr txBox="1"/>
          <p:nvPr/>
        </p:nvSpPr>
        <p:spPr>
          <a:xfrm>
            <a:off x="7151078" y="1303020"/>
            <a:ext cx="4743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Deploying robotics and AI to streamline repetitive tasks and enhance productivity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CF2615-7547-2B9E-90BE-FBB19AA295BE}"/>
              </a:ext>
            </a:extLst>
          </p:cNvPr>
          <p:cNvGrpSpPr/>
          <p:nvPr/>
        </p:nvGrpSpPr>
        <p:grpSpPr>
          <a:xfrm>
            <a:off x="7231863" y="867003"/>
            <a:ext cx="1717278" cy="344409"/>
            <a:chOff x="8157693" y="727392"/>
            <a:chExt cx="1717278" cy="344409"/>
          </a:xfrm>
        </p:grpSpPr>
        <p:pic>
          <p:nvPicPr>
            <p:cNvPr id="8" name="Image 2" descr="preencoded.png">
              <a:extLst>
                <a:ext uri="{FF2B5EF4-FFF2-40B4-BE49-F238E27FC236}">
                  <a16:creationId xmlns:a16="http://schemas.microsoft.com/office/drawing/2014/main" id="{33191AB4-53A5-61BE-28D1-79F44A9E5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7693" y="747852"/>
              <a:ext cx="323949" cy="323949"/>
            </a:xfrm>
            <a:prstGeom prst="rect">
              <a:avLst/>
            </a:prstGeom>
          </p:spPr>
        </p:pic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B387F947-1015-1F1D-BAF8-15159B952274}"/>
                </a:ext>
              </a:extLst>
            </p:cNvPr>
            <p:cNvSpPr/>
            <p:nvPr/>
          </p:nvSpPr>
          <p:spPr>
            <a:xfrm>
              <a:off x="8481642" y="727392"/>
              <a:ext cx="1393329" cy="20250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1595"/>
                </a:lnSpc>
              </a:pPr>
              <a:r>
                <a:rPr lang="en-US" b="1" dirty="0">
                  <a:solidFill>
                    <a:srgbClr val="5B5F71"/>
                  </a:solidFill>
                  <a:latin typeface="Instrument Sans" pitchFamily="34" charset="0"/>
                  <a:ea typeface="Instrument Sans" pitchFamily="34" charset="-122"/>
                  <a:cs typeface="Instrument Sans" pitchFamily="34" charset="-120"/>
                </a:rPr>
                <a:t>Automation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19E8C-1AF5-ED6E-4178-31DAA612ECBE}"/>
              </a:ext>
            </a:extLst>
          </p:cNvPr>
          <p:cNvGrpSpPr/>
          <p:nvPr/>
        </p:nvGrpSpPr>
        <p:grpSpPr>
          <a:xfrm>
            <a:off x="7231863" y="2070794"/>
            <a:ext cx="1717377" cy="344409"/>
            <a:chOff x="2563310" y="1712744"/>
            <a:chExt cx="1717377" cy="344409"/>
          </a:xfrm>
        </p:grpSpPr>
        <p:pic>
          <p:nvPicPr>
            <p:cNvPr id="12" name="Image 3" descr="preencoded.png">
              <a:extLst>
                <a:ext uri="{FF2B5EF4-FFF2-40B4-BE49-F238E27FC236}">
                  <a16:creationId xmlns:a16="http://schemas.microsoft.com/office/drawing/2014/main" id="{1D75A3E7-A9C6-16B2-E991-10C234924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3310" y="1733204"/>
              <a:ext cx="323949" cy="323949"/>
            </a:xfrm>
            <a:prstGeom prst="rect">
              <a:avLst/>
            </a:prstGeom>
          </p:spPr>
        </p:pic>
        <p:sp>
          <p:nvSpPr>
            <p:cNvPr id="13" name="Text 4">
              <a:extLst>
                <a:ext uri="{FF2B5EF4-FFF2-40B4-BE49-F238E27FC236}">
                  <a16:creationId xmlns:a16="http://schemas.microsoft.com/office/drawing/2014/main" id="{9C5C6197-D872-9E82-FCD4-C24FA1AEB4CF}"/>
                </a:ext>
              </a:extLst>
            </p:cNvPr>
            <p:cNvSpPr/>
            <p:nvPr/>
          </p:nvSpPr>
          <p:spPr>
            <a:xfrm>
              <a:off x="2887259" y="1712744"/>
              <a:ext cx="1393428" cy="20250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1595"/>
                </a:lnSpc>
              </a:pPr>
              <a:r>
                <a:rPr lang="en-US" b="1" dirty="0">
                  <a:solidFill>
                    <a:srgbClr val="5B5F71"/>
                  </a:solidFill>
                  <a:latin typeface="Instrument Sans" pitchFamily="34" charset="0"/>
                  <a:ea typeface="Instrument Sans" pitchFamily="34" charset="-122"/>
                  <a:cs typeface="Instrument Sans" pitchFamily="34" charset="-120"/>
                </a:rPr>
                <a:t>IoT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B1532DD-1DFF-99BA-267F-0F1ED0DBCCB7}"/>
              </a:ext>
            </a:extLst>
          </p:cNvPr>
          <p:cNvSpPr txBox="1"/>
          <p:nvPr/>
        </p:nvSpPr>
        <p:spPr>
          <a:xfrm>
            <a:off x="7231863" y="2415203"/>
            <a:ext cx="3935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Connected devices and real-time data analytics to optimize asset utilization and maintenance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FD685-C86C-AC2F-C7E1-02E3B85256FB}"/>
              </a:ext>
            </a:extLst>
          </p:cNvPr>
          <p:cNvGrpSpPr/>
          <p:nvPr/>
        </p:nvGrpSpPr>
        <p:grpSpPr>
          <a:xfrm>
            <a:off x="7231864" y="3519468"/>
            <a:ext cx="1717277" cy="323949"/>
            <a:chOff x="4151108" y="1733204"/>
            <a:chExt cx="1717277" cy="323949"/>
          </a:xfrm>
        </p:grpSpPr>
        <p:pic>
          <p:nvPicPr>
            <p:cNvPr id="17" name="Image 4" descr="preencoded.png">
              <a:extLst>
                <a:ext uri="{FF2B5EF4-FFF2-40B4-BE49-F238E27FC236}">
                  <a16:creationId xmlns:a16="http://schemas.microsoft.com/office/drawing/2014/main" id="{903DF523-9702-24D2-396B-94350F7F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1108" y="1733204"/>
              <a:ext cx="323949" cy="323949"/>
            </a:xfrm>
            <a:prstGeom prst="rect">
              <a:avLst/>
            </a:prstGeom>
          </p:spPr>
        </p:pic>
        <p:sp>
          <p:nvSpPr>
            <p:cNvPr id="18" name="Text 6">
              <a:extLst>
                <a:ext uri="{FF2B5EF4-FFF2-40B4-BE49-F238E27FC236}">
                  <a16:creationId xmlns:a16="http://schemas.microsoft.com/office/drawing/2014/main" id="{182B89F6-4D9F-A0B4-A215-B75B200782D4}"/>
                </a:ext>
              </a:extLst>
            </p:cNvPr>
            <p:cNvSpPr/>
            <p:nvPr/>
          </p:nvSpPr>
          <p:spPr>
            <a:xfrm>
              <a:off x="4474957" y="1733204"/>
              <a:ext cx="1393428" cy="20250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>
                <a:lnSpc>
                  <a:spcPts val="1595"/>
                </a:lnSpc>
              </a:pPr>
              <a:r>
                <a:rPr lang="en-US" b="1" dirty="0">
                  <a:solidFill>
                    <a:srgbClr val="5B5F71"/>
                  </a:solidFill>
                  <a:latin typeface="Instrument Sans" pitchFamily="34" charset="0"/>
                  <a:ea typeface="Instrument Sans" pitchFamily="34" charset="-122"/>
                  <a:cs typeface="Instrument Sans" pitchFamily="34" charset="-120"/>
                </a:rPr>
                <a:t>Cloud Computing</a:t>
              </a:r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70644D-1B2B-045C-4859-78EF0AF9EC90}"/>
              </a:ext>
            </a:extLst>
          </p:cNvPr>
          <p:cNvSpPr txBox="1"/>
          <p:nvPr/>
        </p:nvSpPr>
        <p:spPr>
          <a:xfrm>
            <a:off x="7151078" y="3902909"/>
            <a:ext cx="3935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Flexible, scalable, and cost-effective IT infrastructure to support operations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E4143B-4F95-CBF6-5312-E827941F68D6}"/>
              </a:ext>
            </a:extLst>
          </p:cNvPr>
          <p:cNvGrpSpPr/>
          <p:nvPr/>
        </p:nvGrpSpPr>
        <p:grpSpPr>
          <a:xfrm>
            <a:off x="7355445" y="4829988"/>
            <a:ext cx="2388387" cy="364480"/>
            <a:chOff x="5738905" y="1692673"/>
            <a:chExt cx="2388387" cy="364480"/>
          </a:xfrm>
        </p:grpSpPr>
        <p:pic>
          <p:nvPicPr>
            <p:cNvPr id="22" name="Image 5" descr="preencoded.png">
              <a:extLst>
                <a:ext uri="{FF2B5EF4-FFF2-40B4-BE49-F238E27FC236}">
                  <a16:creationId xmlns:a16="http://schemas.microsoft.com/office/drawing/2014/main" id="{2A73F069-A06C-2F8D-597F-1F00A2B64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8905" y="1733204"/>
              <a:ext cx="323949" cy="323949"/>
            </a:xfrm>
            <a:prstGeom prst="rect">
              <a:avLst/>
            </a:prstGeom>
          </p:spPr>
        </p:pic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C43687CF-9420-6764-1BC1-BF9A9B68F941}"/>
                </a:ext>
              </a:extLst>
            </p:cNvPr>
            <p:cNvSpPr/>
            <p:nvPr/>
          </p:nvSpPr>
          <p:spPr>
            <a:xfrm>
              <a:off x="6062854" y="1692673"/>
              <a:ext cx="2064438" cy="323949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>
                <a:lnSpc>
                  <a:spcPts val="1595"/>
                </a:lnSpc>
              </a:pPr>
              <a:r>
                <a:rPr lang="en-US" b="1" dirty="0">
                  <a:solidFill>
                    <a:srgbClr val="5B5F71"/>
                  </a:solidFill>
                  <a:latin typeface="Instrument Sans" pitchFamily="34" charset="0"/>
                  <a:ea typeface="Instrument Sans" pitchFamily="34" charset="-122"/>
                  <a:cs typeface="Instrument Sans" pitchFamily="34" charset="-120"/>
                </a:rPr>
                <a:t>Supply Chain Tech</a:t>
              </a:r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05CD4-3B03-0864-559D-C4C42E2DEA4B}"/>
              </a:ext>
            </a:extLst>
          </p:cNvPr>
          <p:cNvSpPr txBox="1"/>
          <p:nvPr/>
        </p:nvSpPr>
        <p:spPr>
          <a:xfrm>
            <a:off x="7151078" y="5292091"/>
            <a:ext cx="3935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B5F71"/>
                </a:solidFill>
                <a:latin typeface="Instrument Sans" pitchFamily="34" charset="0"/>
                <a:ea typeface="Instrument Sans" pitchFamily="34" charset="-122"/>
                <a:cs typeface="Instrument Sans" pitchFamily="34" charset="-120"/>
              </a:rPr>
              <a:t>Advanced planning, visibility, and collaboration tools to enhance supply chain efficiency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3BF1DD-1686-BBCA-2CE8-3E8CB2C4EC2E}"/>
              </a:ext>
            </a:extLst>
          </p:cNvPr>
          <p:cNvSpPr/>
          <p:nvPr/>
        </p:nvSpPr>
        <p:spPr>
          <a:xfrm>
            <a:off x="0" y="6478036"/>
            <a:ext cx="12192000" cy="379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Gyan -7 – </a:t>
            </a:r>
            <a:r>
              <a:rPr lang="en-US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Technology is an enabler and not the silver bullet - </a:t>
            </a:r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by Unknown </a:t>
            </a:r>
            <a:endParaRPr lang="en-US" i="0" dirty="0">
              <a:solidFill>
                <a:srgbClr val="3A3642"/>
              </a:solidFill>
              <a:effectLst/>
              <a:highlight>
                <a:srgbClr val="FFFFFF"/>
              </a:highlight>
              <a:latin typeface="Gt Alpina Standard"/>
            </a:endParaRPr>
          </a:p>
        </p:txBody>
      </p:sp>
    </p:spTree>
    <p:extLst>
      <p:ext uri="{BB962C8B-B14F-4D97-AF65-F5344CB8AC3E}">
        <p14:creationId xmlns:p14="http://schemas.microsoft.com/office/powerpoint/2010/main" val="1539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90666E-96CF-8634-4CFC-03546841A3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6110" y="246614"/>
            <a:ext cx="105156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People – Behavioral Aspects 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DE18D-B9FB-5E68-C0CF-E1D0AE4275C4}"/>
              </a:ext>
            </a:extLst>
          </p:cNvPr>
          <p:cNvSpPr txBox="1"/>
          <p:nvPr/>
        </p:nvSpPr>
        <p:spPr>
          <a:xfrm>
            <a:off x="114300" y="2446189"/>
            <a:ext cx="529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Organization Culture  +   People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576B-6B8D-FA4B-13BB-6975F1F0151F}"/>
              </a:ext>
            </a:extLst>
          </p:cNvPr>
          <p:cNvSpPr txBox="1"/>
          <p:nvPr/>
        </p:nvSpPr>
        <p:spPr>
          <a:xfrm>
            <a:off x="114300" y="3429000"/>
            <a:ext cx="625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Definition </a:t>
            </a:r>
            <a:r>
              <a:rPr lang="en-US" dirty="0"/>
              <a:t>:- </a:t>
            </a:r>
            <a:r>
              <a:rPr lang="en-US" i="1" dirty="0">
                <a:solidFill>
                  <a:srgbClr val="5F6368"/>
                </a:solidFill>
                <a:effectLst/>
                <a:highlight>
                  <a:srgbClr val="FFFFFF"/>
                </a:highlight>
              </a:rPr>
              <a:t>Culture is consistent, observable patterns of behavior in organizations</a:t>
            </a:r>
            <a:endParaRPr lang="en-US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859486-ACAF-7BEF-9274-423D66CA2549}"/>
              </a:ext>
            </a:extLst>
          </p:cNvPr>
          <p:cNvGrpSpPr/>
          <p:nvPr/>
        </p:nvGrpSpPr>
        <p:grpSpPr>
          <a:xfrm>
            <a:off x="5183507" y="1143534"/>
            <a:ext cx="6694168" cy="4268971"/>
            <a:chOff x="5183507" y="1143534"/>
            <a:chExt cx="6694168" cy="426897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3BD7CD6-0A37-07A5-E9CB-3761DA70F05B}"/>
                </a:ext>
              </a:extLst>
            </p:cNvPr>
            <p:cNvSpPr/>
            <p:nvPr/>
          </p:nvSpPr>
          <p:spPr>
            <a:xfrm>
              <a:off x="7432823" y="1143534"/>
              <a:ext cx="4444852" cy="426897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u="sng" dirty="0"/>
                <a:t>10 Things That Require ZERO Talent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Being on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Work ethic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Effort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Body Language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Attitude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Passion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Being Coachable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Doing Extra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Being Prepared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D7A856B-70E1-55AA-8FFA-002ED02D5818}"/>
                </a:ext>
              </a:extLst>
            </p:cNvPr>
            <p:cNvSpPr/>
            <p:nvPr/>
          </p:nvSpPr>
          <p:spPr>
            <a:xfrm>
              <a:off x="5183507" y="2434759"/>
              <a:ext cx="1537335" cy="594137"/>
            </a:xfrm>
            <a:prstGeom prst="rightArrow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Behavior 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C37F06-0B01-9183-5207-C020C52F42CC}"/>
              </a:ext>
            </a:extLst>
          </p:cNvPr>
          <p:cNvSpPr/>
          <p:nvPr/>
        </p:nvSpPr>
        <p:spPr>
          <a:xfrm>
            <a:off x="0" y="6478036"/>
            <a:ext cx="12192000" cy="379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Gyan -7 </a:t>
            </a:r>
            <a:r>
              <a:rPr lang="en-US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–  Great things are never done by </a:t>
            </a:r>
            <a:r>
              <a:rPr lang="en-US" dirty="0">
                <a:solidFill>
                  <a:srgbClr val="3A3642"/>
                </a:solidFill>
                <a:highlight>
                  <a:srgbClr val="FFFFFF"/>
                </a:highlight>
                <a:latin typeface="Gt Alpina Standard"/>
              </a:rPr>
              <a:t>one person, they are done by a team-</a:t>
            </a:r>
            <a:r>
              <a:rPr lang="en-US" b="1" dirty="0">
                <a:solidFill>
                  <a:srgbClr val="3A3642"/>
                </a:solidFill>
                <a:highlight>
                  <a:srgbClr val="FFFFFF"/>
                </a:highlight>
                <a:latin typeface="Gt Alpina Standard"/>
              </a:rPr>
              <a:t> By Steve Jobs</a:t>
            </a:r>
            <a:endParaRPr lang="en-US" i="0" dirty="0">
              <a:solidFill>
                <a:srgbClr val="3A3642"/>
              </a:solidFill>
              <a:effectLst/>
              <a:highlight>
                <a:srgbClr val="FFFFFF"/>
              </a:highlight>
              <a:latin typeface="Gt Alpina Standard"/>
            </a:endParaRPr>
          </a:p>
        </p:txBody>
      </p:sp>
    </p:spTree>
    <p:extLst>
      <p:ext uri="{BB962C8B-B14F-4D97-AF65-F5344CB8AC3E}">
        <p14:creationId xmlns:p14="http://schemas.microsoft.com/office/powerpoint/2010/main" val="2654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vercoming Challenges - Maria College">
            <a:extLst>
              <a:ext uri="{FF2B5EF4-FFF2-40B4-BE49-F238E27FC236}">
                <a16:creationId xmlns:a16="http://schemas.microsoft.com/office/drawing/2014/main" id="{91DAB7FF-F089-0F34-7E93-6F3725B3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30" y="912134"/>
            <a:ext cx="4322500" cy="55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CBC0B1-2031-05E1-3C68-42B0D1B5E8B3}"/>
              </a:ext>
            </a:extLst>
          </p:cNvPr>
          <p:cNvSpPr txBox="1"/>
          <p:nvPr/>
        </p:nvSpPr>
        <p:spPr>
          <a:xfrm>
            <a:off x="3417570" y="154008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Challenges – In Operations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3F952-553A-B56D-C85A-2847AFDD7DD0}"/>
              </a:ext>
            </a:extLst>
          </p:cNvPr>
          <p:cNvSpPr txBox="1"/>
          <p:nvPr/>
        </p:nvSpPr>
        <p:spPr>
          <a:xfrm>
            <a:off x="1943100" y="1810584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	  Globalization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	  Sustainability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	 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	  Talent  </a:t>
            </a:r>
          </a:p>
          <a:p>
            <a:endParaRPr lang="en-US" dirty="0"/>
          </a:p>
        </p:txBody>
      </p:sp>
      <p:pic>
        <p:nvPicPr>
          <p:cNvPr id="6" name="Picture 5" descr="A map of the earth with different colored circles and dots&#10;&#10;Description automatically generated">
            <a:extLst>
              <a:ext uri="{FF2B5EF4-FFF2-40B4-BE49-F238E27FC236}">
                <a16:creationId xmlns:a16="http://schemas.microsoft.com/office/drawing/2014/main" id="{FCA84595-951E-D5FE-EF1E-4732A0A8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45" y="1624046"/>
            <a:ext cx="1013155" cy="1013155"/>
          </a:xfrm>
          <a:prstGeom prst="rect">
            <a:avLst/>
          </a:prstGeom>
        </p:spPr>
      </p:pic>
      <p:pic>
        <p:nvPicPr>
          <p:cNvPr id="8" name="Picture 7" descr="A green and blue earth with leaves on top&#10;&#10;Description automatically generated">
            <a:extLst>
              <a:ext uri="{FF2B5EF4-FFF2-40B4-BE49-F238E27FC236}">
                <a16:creationId xmlns:a16="http://schemas.microsoft.com/office/drawing/2014/main" id="{1C370118-E8AB-7A48-1287-F73EDD49A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53" y="2685190"/>
            <a:ext cx="1013155" cy="1013155"/>
          </a:xfrm>
          <a:prstGeom prst="rect">
            <a:avLst/>
          </a:prstGeom>
        </p:spPr>
      </p:pic>
      <p:pic>
        <p:nvPicPr>
          <p:cNvPr id="10" name="Picture 9" descr="A person and person talking&#10;&#10;Description automatically generated">
            <a:extLst>
              <a:ext uri="{FF2B5EF4-FFF2-40B4-BE49-F238E27FC236}">
                <a16:creationId xmlns:a16="http://schemas.microsoft.com/office/drawing/2014/main" id="{98E5390C-CE21-92DF-BD5A-0311F474D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17" y="3881646"/>
            <a:ext cx="931810" cy="931810"/>
          </a:xfrm>
          <a:prstGeom prst="rect">
            <a:avLst/>
          </a:prstGeom>
        </p:spPr>
      </p:pic>
      <p:pic>
        <p:nvPicPr>
          <p:cNvPr id="12" name="Picture 11" descr="A person looking at a magnifying glass&#10;&#10;Description automatically generated">
            <a:extLst>
              <a:ext uri="{FF2B5EF4-FFF2-40B4-BE49-F238E27FC236}">
                <a16:creationId xmlns:a16="http://schemas.microsoft.com/office/drawing/2014/main" id="{D837DCF0-53F8-70FE-D74C-0C93340D9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89" y="4942790"/>
            <a:ext cx="931811" cy="9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18227-B3A7-A5BB-E562-9E5DC70D0DA9}"/>
              </a:ext>
            </a:extLst>
          </p:cNvPr>
          <p:cNvSpPr txBox="1"/>
          <p:nvPr/>
        </p:nvSpPr>
        <p:spPr>
          <a:xfrm>
            <a:off x="4892040" y="22860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Conclusion </a:t>
            </a:r>
            <a:endParaRPr lang="en-US"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DBE8E1-0168-DA52-8193-64B79F2F1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9659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hand holding a drop of blood&#10;&#10;Description automatically generated">
            <a:extLst>
              <a:ext uri="{FF2B5EF4-FFF2-40B4-BE49-F238E27FC236}">
                <a16:creationId xmlns:a16="http://schemas.microsoft.com/office/drawing/2014/main" id="{367E5BA2-B019-D7CC-1AAE-221ED296C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437" y="1122573"/>
            <a:ext cx="781515" cy="877678"/>
          </a:xfrm>
          <a:prstGeom prst="rect">
            <a:avLst/>
          </a:prstGeom>
        </p:spPr>
      </p:pic>
      <p:pic>
        <p:nvPicPr>
          <p:cNvPr id="7" name="Picture 6" descr="A person balancing on another person&#10;&#10;Description automatically generated">
            <a:extLst>
              <a:ext uri="{FF2B5EF4-FFF2-40B4-BE49-F238E27FC236}">
                <a16:creationId xmlns:a16="http://schemas.microsoft.com/office/drawing/2014/main" id="{BDB8B146-EE7C-7FF9-3BBA-9FFC1E180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94" y="2403158"/>
            <a:ext cx="781516" cy="781516"/>
          </a:xfrm>
          <a:prstGeom prst="rect">
            <a:avLst/>
          </a:prstGeom>
        </p:spPr>
      </p:pic>
      <p:pic>
        <p:nvPicPr>
          <p:cNvPr id="9" name="Picture 8" descr="A light bulb with gears&#10;&#10;Description automatically generated">
            <a:extLst>
              <a:ext uri="{FF2B5EF4-FFF2-40B4-BE49-F238E27FC236}">
                <a16:creationId xmlns:a16="http://schemas.microsoft.com/office/drawing/2014/main" id="{62F46801-A972-F709-F3F3-00AE68050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10" y="3673327"/>
            <a:ext cx="781515" cy="781515"/>
          </a:xfrm>
          <a:prstGeom prst="rect">
            <a:avLst/>
          </a:prstGeom>
        </p:spPr>
      </p:pic>
      <p:pic>
        <p:nvPicPr>
          <p:cNvPr id="11" name="Picture 10" descr="A cartoon of a person with a brain on his head&#10;&#10;Description automatically generated">
            <a:extLst>
              <a:ext uri="{FF2B5EF4-FFF2-40B4-BE49-F238E27FC236}">
                <a16:creationId xmlns:a16="http://schemas.microsoft.com/office/drawing/2014/main" id="{9292201C-3310-4AF6-04E9-261B4EC14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74" y="4858786"/>
            <a:ext cx="877678" cy="8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D14A0-B81D-2193-8D7C-88774485577E}"/>
              </a:ext>
            </a:extLst>
          </p:cNvPr>
          <p:cNvSpPr txBox="1"/>
          <p:nvPr/>
        </p:nvSpPr>
        <p:spPr>
          <a:xfrm>
            <a:off x="5004436" y="88998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Last Gyan</a:t>
            </a:r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C1F73-C2E4-FF13-3B96-7A0CAF77908D}"/>
              </a:ext>
            </a:extLst>
          </p:cNvPr>
          <p:cNvGrpSpPr/>
          <p:nvPr/>
        </p:nvGrpSpPr>
        <p:grpSpPr>
          <a:xfrm>
            <a:off x="6389370" y="735329"/>
            <a:ext cx="5151120" cy="6111241"/>
            <a:chOff x="6389370" y="746759"/>
            <a:chExt cx="5151120" cy="6111241"/>
          </a:xfrm>
        </p:grpSpPr>
        <p:pic>
          <p:nvPicPr>
            <p:cNvPr id="3" name="Picture 2" descr="A list of questions on a paper&#10;&#10;Description automatically generated">
              <a:extLst>
                <a:ext uri="{FF2B5EF4-FFF2-40B4-BE49-F238E27FC236}">
                  <a16:creationId xmlns:a16="http://schemas.microsoft.com/office/drawing/2014/main" id="{D6AE9F55-A92B-E685-738C-03E9115F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165" y="746759"/>
              <a:ext cx="4505325" cy="559117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23813E6-643C-5933-4B98-D9A03123CFB0}"/>
                </a:ext>
              </a:extLst>
            </p:cNvPr>
            <p:cNvCxnSpPr>
              <a:cxnSpLocks/>
            </p:cNvCxnSpPr>
            <p:nvPr/>
          </p:nvCxnSpPr>
          <p:spPr>
            <a:xfrm>
              <a:off x="6389370" y="746759"/>
              <a:ext cx="0" cy="6111241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55416D-BCC4-D767-EE87-0DA0878B9825}"/>
              </a:ext>
            </a:extLst>
          </p:cNvPr>
          <p:cNvGrpSpPr/>
          <p:nvPr/>
        </p:nvGrpSpPr>
        <p:grpSpPr>
          <a:xfrm>
            <a:off x="236220" y="1529715"/>
            <a:ext cx="6043800" cy="4676835"/>
            <a:chOff x="236220" y="1529715"/>
            <a:chExt cx="6043800" cy="4676835"/>
          </a:xfrm>
        </p:grpSpPr>
        <p:pic>
          <p:nvPicPr>
            <p:cNvPr id="3074" name="Picture 2" descr="Introduction to the Gartner Hype Cycle – BMC Software | Blogs">
              <a:extLst>
                <a:ext uri="{FF2B5EF4-FFF2-40B4-BE49-F238E27FC236}">
                  <a16:creationId xmlns:a16="http://schemas.microsoft.com/office/drawing/2014/main" id="{B4EAA768-D327-D449-7C15-AC179B0FB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" y="1529715"/>
              <a:ext cx="6043800" cy="402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8173FB-042E-ED1B-F321-F4DAADF12B67}"/>
                </a:ext>
              </a:extLst>
            </p:cNvPr>
            <p:cNvSpPr txBox="1"/>
            <p:nvPr/>
          </p:nvSpPr>
          <p:spPr>
            <a:xfrm>
              <a:off x="628650" y="5806440"/>
              <a:ext cx="533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/>
                <a:t>Gartners</a:t>
              </a:r>
              <a:r>
                <a:rPr lang="en-US" sz="2000" b="1" i="1" dirty="0"/>
                <a:t> Hype Curve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5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1FC33-95B8-76E4-19F3-CDDD48C9F530}"/>
              </a:ext>
            </a:extLst>
          </p:cNvPr>
          <p:cNvSpPr txBox="1"/>
          <p:nvPr/>
        </p:nvSpPr>
        <p:spPr>
          <a:xfrm>
            <a:off x="4114800" y="2754630"/>
            <a:ext cx="841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67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3F60390-8CD0-CFB4-F4C4-A26FD802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3" y="3903345"/>
            <a:ext cx="2588623" cy="12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dian Navy Logo PNG Image - Free Download">
            <a:extLst>
              <a:ext uri="{FF2B5EF4-FFF2-40B4-BE49-F238E27FC236}">
                <a16:creationId xmlns:a16="http://schemas.microsoft.com/office/drawing/2014/main" id="{DBFA0AF2-E406-590A-B68C-161106F0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3" y="171735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hindra Group adopts new visual identity, embraces refreshed logo |  CarTrade">
            <a:extLst>
              <a:ext uri="{FF2B5EF4-FFF2-40B4-BE49-F238E27FC236}">
                <a16:creationId xmlns:a16="http://schemas.microsoft.com/office/drawing/2014/main" id="{7015EFB2-24B3-1333-53C9-F0EF1C83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6" y="1315372"/>
            <a:ext cx="4012362" cy="25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ltigreen and LOHUM sign strategic partnership for sustainable disposal and  low carbon recycling of EV batteries - Telematics Wire">
            <a:extLst>
              <a:ext uri="{FF2B5EF4-FFF2-40B4-BE49-F238E27FC236}">
                <a16:creationId xmlns:a16="http://schemas.microsoft.com/office/drawing/2014/main" id="{F1372460-C2B1-4D50-B236-CCB27401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6" y="3949541"/>
            <a:ext cx="5023754" cy="8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Sign 1">
            <a:extLst>
              <a:ext uri="{FF2B5EF4-FFF2-40B4-BE49-F238E27FC236}">
                <a16:creationId xmlns:a16="http://schemas.microsoft.com/office/drawing/2014/main" id="{309EA74B-03DB-3DD7-C654-E448D21B9ABC}"/>
              </a:ext>
            </a:extLst>
          </p:cNvPr>
          <p:cNvSpPr/>
          <p:nvPr/>
        </p:nvSpPr>
        <p:spPr>
          <a:xfrm>
            <a:off x="4761197" y="2674620"/>
            <a:ext cx="1851660" cy="1714500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98C4A1-540D-AE71-7319-76F6C2C58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743" y="980460"/>
            <a:ext cx="11724167" cy="11091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74151"/>
                </a:solidFill>
                <a:highlight>
                  <a:srgbClr val="FFFFFF"/>
                </a:highlight>
                <a:latin typeface="Inter"/>
              </a:rPr>
              <a:t>“</a:t>
            </a:r>
            <a:r>
              <a:rPr lang="en-US" sz="3200" i="1" dirty="0">
                <a:solidFill>
                  <a:srgbClr val="374151"/>
                </a:solidFill>
                <a:highlight>
                  <a:srgbClr val="FFFFFF"/>
                </a:highlight>
                <a:latin typeface="Inter"/>
              </a:rPr>
              <a:t>R</a:t>
            </a:r>
            <a:r>
              <a:rPr lang="en-US" sz="3200" b="0" i="1" dirty="0">
                <a:solidFill>
                  <a:srgbClr val="374151"/>
                </a:solidFill>
                <a:effectLst/>
                <a:highlight>
                  <a:srgbClr val="FFFFFF"/>
                </a:highlight>
                <a:latin typeface="Inter"/>
              </a:rPr>
              <a:t>efer to activities that businesses engage in on a daily basis to increase the </a:t>
            </a:r>
            <a:r>
              <a:rPr lang="en-US" sz="32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Inter"/>
              </a:rPr>
              <a:t>value </a:t>
            </a:r>
            <a:r>
              <a:rPr lang="en-US" sz="3200" b="0" i="1" dirty="0">
                <a:solidFill>
                  <a:srgbClr val="374151"/>
                </a:solidFill>
                <a:effectLst/>
                <a:highlight>
                  <a:srgbClr val="FFFFFF"/>
                </a:highlight>
                <a:latin typeface="Inter"/>
              </a:rPr>
              <a:t>of the enterprise and earn a profit</a:t>
            </a:r>
            <a:r>
              <a:rPr lang="en-US" sz="3200" b="0" i="0" dirty="0">
                <a:solidFill>
                  <a:srgbClr val="374151"/>
                </a:solidFill>
                <a:effectLst/>
                <a:highlight>
                  <a:srgbClr val="FFFFFF"/>
                </a:highlight>
                <a:latin typeface="Inter"/>
              </a:rPr>
              <a:t>”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CE7C2-E7E3-3BFA-3E18-85C74A97EC3B}"/>
              </a:ext>
            </a:extLst>
          </p:cNvPr>
          <p:cNvSpPr txBox="1"/>
          <p:nvPr/>
        </p:nvSpPr>
        <p:spPr>
          <a:xfrm>
            <a:off x="3981980" y="2023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Business Operations 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793B12-4D5A-625C-315B-ED30A3EAC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4" y="2763404"/>
            <a:ext cx="2387601" cy="2387601"/>
          </a:xfrm>
          <a:prstGeom prst="rect">
            <a:avLst/>
          </a:prstGeom>
        </p:spPr>
      </p:pic>
      <p:pic>
        <p:nvPicPr>
          <p:cNvPr id="18" name="Picture 17" descr="A graph with gears and a check mark&#10;&#10;Description automatically generated">
            <a:extLst>
              <a:ext uri="{FF2B5EF4-FFF2-40B4-BE49-F238E27FC236}">
                <a16:creationId xmlns:a16="http://schemas.microsoft.com/office/drawing/2014/main" id="{2005DB73-8606-C0EC-3B2C-CFF3EBF63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1" y="2544531"/>
            <a:ext cx="2480932" cy="2480932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95D75F7-F418-F096-7A58-FF22FE223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481"/>
              </p:ext>
            </p:extLst>
          </p:nvPr>
        </p:nvGraphicFramePr>
        <p:xfrm>
          <a:off x="1472534" y="5025463"/>
          <a:ext cx="2685312" cy="11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93EA88F-E8F9-D455-597D-773657374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28806"/>
              </p:ext>
            </p:extLst>
          </p:nvPr>
        </p:nvGraphicFramePr>
        <p:xfrm>
          <a:off x="7786752" y="5025463"/>
          <a:ext cx="2685312" cy="11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4" name="Plus Sign 23">
            <a:extLst>
              <a:ext uri="{FF2B5EF4-FFF2-40B4-BE49-F238E27FC236}">
                <a16:creationId xmlns:a16="http://schemas.microsoft.com/office/drawing/2014/main" id="{257BD736-0468-7377-99F7-5BFDD933E80F}"/>
              </a:ext>
            </a:extLst>
          </p:cNvPr>
          <p:cNvSpPr/>
          <p:nvPr/>
        </p:nvSpPr>
        <p:spPr>
          <a:xfrm>
            <a:off x="5320000" y="3220623"/>
            <a:ext cx="1438940" cy="1222744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1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3971-A3BD-836F-B5BD-EAAB2692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830" y="1834069"/>
            <a:ext cx="5396459" cy="3753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Cost center definition</a:t>
            </a: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SourceSansPro"/>
              </a:rPr>
              <a:t>A department or function within an organization that does not directly add to profit but still costs the organization money to operate.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Profit Center Definition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SourceSansPro"/>
              </a:rPr>
              <a:t>A department or function of a company that directly adds or is expected to add to the entire organization's </a:t>
            </a:r>
            <a:r>
              <a:rPr lang="en-US" b="0" i="0" strike="noStrike" dirty="0">
                <a:effectLst/>
                <a:highlight>
                  <a:srgbClr val="FFFFFF"/>
                </a:highlight>
                <a:latin typeface="SourceSansPro"/>
              </a:rPr>
              <a:t>bottom line</a:t>
            </a:r>
            <a:r>
              <a:rPr lang="en-US" b="0" i="0" dirty="0">
                <a:effectLst/>
                <a:highlight>
                  <a:srgbClr val="FFFFFF"/>
                </a:highlight>
                <a:latin typeface="SourceSansPro"/>
              </a:rPr>
              <a:t>.</a:t>
            </a:r>
            <a:endParaRPr lang="en-US" dirty="0"/>
          </a:p>
        </p:txBody>
      </p:sp>
      <p:pic>
        <p:nvPicPr>
          <p:cNvPr id="5" name="Picture 4" descr="A white person leaning against a red question mark&#10;&#10;Description automatically generated">
            <a:extLst>
              <a:ext uri="{FF2B5EF4-FFF2-40B4-BE49-F238E27FC236}">
                <a16:creationId xmlns:a16="http://schemas.microsoft.com/office/drawing/2014/main" id="{96ADEE44-D047-7B32-3724-8BD3FE31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1" y="1101087"/>
            <a:ext cx="4316636" cy="540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38C57-2074-D085-F949-877DE8F559F8}"/>
              </a:ext>
            </a:extLst>
          </p:cNvPr>
          <p:cNvSpPr txBox="1"/>
          <p:nvPr/>
        </p:nvSpPr>
        <p:spPr>
          <a:xfrm>
            <a:off x="1895661" y="356238"/>
            <a:ext cx="9404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operations a </a:t>
            </a:r>
            <a:r>
              <a:rPr lang="en-US" sz="3600" i="1" dirty="0"/>
              <a:t>cost center </a:t>
            </a:r>
            <a:r>
              <a:rPr lang="en-US" sz="3600" dirty="0"/>
              <a:t>or a </a:t>
            </a:r>
            <a:r>
              <a:rPr lang="en-US" sz="3600" i="1" dirty="0"/>
              <a:t>profit center</a:t>
            </a:r>
            <a:r>
              <a:rPr lang="en-US" sz="3600" dirty="0"/>
              <a:t>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09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913B57-4CCE-F90A-1BCC-5CAC9C2FF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476693"/>
              </p:ext>
            </p:extLst>
          </p:nvPr>
        </p:nvGraphicFramePr>
        <p:xfrm>
          <a:off x="355363" y="871870"/>
          <a:ext cx="7667490" cy="561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B4F9E-654B-2F7F-B431-ABC9EEF3139E}"/>
              </a:ext>
            </a:extLst>
          </p:cNvPr>
          <p:cNvSpPr txBox="1"/>
          <p:nvPr/>
        </p:nvSpPr>
        <p:spPr>
          <a:xfrm>
            <a:off x="3490490" y="228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Operations – Value Chain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5E2D575-B1B6-8891-F788-119C8760AE78}"/>
              </a:ext>
            </a:extLst>
          </p:cNvPr>
          <p:cNvSpPr/>
          <p:nvPr/>
        </p:nvSpPr>
        <p:spPr>
          <a:xfrm>
            <a:off x="8779857" y="976801"/>
            <a:ext cx="366233" cy="55110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D445D-3846-DE22-0941-BD4298B45DD5}"/>
              </a:ext>
            </a:extLst>
          </p:cNvPr>
          <p:cNvSpPr txBox="1"/>
          <p:nvPr/>
        </p:nvSpPr>
        <p:spPr>
          <a:xfrm>
            <a:off x="9903094" y="2842545"/>
            <a:ext cx="1679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Manage </a:t>
            </a:r>
          </a:p>
          <a:p>
            <a:r>
              <a:rPr lang="en-US" sz="3200" i="1" dirty="0"/>
              <a:t>      &amp;</a:t>
            </a:r>
          </a:p>
          <a:p>
            <a:r>
              <a:rPr lang="en-US" sz="3200" i="1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40496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6398-6D34-BD3A-3070-B97F9491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070" y="75984"/>
            <a:ext cx="10515600" cy="69111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Operations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007D-6173-2127-31FF-53494DAD8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763469"/>
            <a:ext cx="6096000" cy="5604669"/>
          </a:xfrm>
        </p:spPr>
        <p:txBody>
          <a:bodyPr>
            <a:normAutofit/>
          </a:bodyPr>
          <a:lstStyle/>
          <a:p>
            <a:r>
              <a:rPr lang="en-US" dirty="0"/>
              <a:t>  	Cost Reduction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	Quality Improvement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	 Speed of execution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	 Flexibility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	 Reliability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u="sng" dirty="0"/>
              <a:t>Note</a:t>
            </a:r>
            <a:r>
              <a:rPr lang="en-US" sz="1900" b="1" dirty="0"/>
              <a:t>:- </a:t>
            </a:r>
            <a:r>
              <a:rPr lang="en-US" sz="1900" dirty="0"/>
              <a:t>In line with your companies business </a:t>
            </a:r>
          </a:p>
        </p:txBody>
      </p:sp>
      <p:pic>
        <p:nvPicPr>
          <p:cNvPr id="5" name="Content Placeholder 4" descr="A diagram of operations management&#10;&#10;Description automatically generated">
            <a:extLst>
              <a:ext uri="{FF2B5EF4-FFF2-40B4-BE49-F238E27FC236}">
                <a16:creationId xmlns:a16="http://schemas.microsoft.com/office/drawing/2014/main" id="{93F658CA-BC7C-DB6E-C9D8-178543FB4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5" y="1186368"/>
            <a:ext cx="6019800" cy="36864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20A671-902C-88BA-52C1-03B83DFDB9B4}"/>
              </a:ext>
            </a:extLst>
          </p:cNvPr>
          <p:cNvSpPr/>
          <p:nvPr/>
        </p:nvSpPr>
        <p:spPr>
          <a:xfrm>
            <a:off x="0" y="6379662"/>
            <a:ext cx="12192000" cy="480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Gyan 1</a:t>
            </a:r>
            <a:r>
              <a:rPr lang="en-US" b="0" i="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:- Success </a:t>
            </a:r>
            <a:r>
              <a:rPr lang="en-US" dirty="0">
                <a:solidFill>
                  <a:srgbClr val="46464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has many fathers, failure has only one- </a:t>
            </a:r>
            <a:r>
              <a:rPr lang="en-US" b="1" dirty="0">
                <a:solidFill>
                  <a:srgbClr val="46464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Unknown</a:t>
            </a:r>
            <a:endParaRPr lang="en-US" b="1" i="0" dirty="0">
              <a:solidFill>
                <a:srgbClr val="3A364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aph of coins and a dollar sign&#10;&#10;Description automatically generated">
            <a:extLst>
              <a:ext uri="{FF2B5EF4-FFF2-40B4-BE49-F238E27FC236}">
                <a16:creationId xmlns:a16="http://schemas.microsoft.com/office/drawing/2014/main" id="{F56354F0-A399-2E77-A319-F6B4FAF53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" y="588148"/>
            <a:ext cx="691110" cy="691110"/>
          </a:xfrm>
          <a:prstGeom prst="rect">
            <a:avLst/>
          </a:prstGeom>
        </p:spPr>
      </p:pic>
      <p:pic>
        <p:nvPicPr>
          <p:cNvPr id="10" name="Picture 9" descr="A person with a gear and arrows&#10;&#10;Description automatically generated">
            <a:extLst>
              <a:ext uri="{FF2B5EF4-FFF2-40B4-BE49-F238E27FC236}">
                <a16:creationId xmlns:a16="http://schemas.microsoft.com/office/drawing/2014/main" id="{D80E80DB-88DE-89AF-F812-89C8D0991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5" y="1554327"/>
            <a:ext cx="777949" cy="777949"/>
          </a:xfrm>
          <a:prstGeom prst="rect">
            <a:avLst/>
          </a:prstGeom>
        </p:spPr>
      </p:pic>
      <p:pic>
        <p:nvPicPr>
          <p:cNvPr id="12" name="Picture 11" descr="A colorful gauge with a point&#10;&#10;Description automatically generated">
            <a:extLst>
              <a:ext uri="{FF2B5EF4-FFF2-40B4-BE49-F238E27FC236}">
                <a16:creationId xmlns:a16="http://schemas.microsoft.com/office/drawing/2014/main" id="{2E1C0136-3D46-9225-B122-71406BE9F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" y="2591078"/>
            <a:ext cx="691110" cy="691110"/>
          </a:xfrm>
          <a:prstGeom prst="rect">
            <a:avLst/>
          </a:prstGeom>
        </p:spPr>
      </p:pic>
      <p:pic>
        <p:nvPicPr>
          <p:cNvPr id="14" name="Picture 13" descr="Hands holding a gear with arrows pointing to the center&#10;&#10;Description automatically generated">
            <a:extLst>
              <a:ext uri="{FF2B5EF4-FFF2-40B4-BE49-F238E27FC236}">
                <a16:creationId xmlns:a16="http://schemas.microsoft.com/office/drawing/2014/main" id="{FF3C25E0-0FD5-45C9-72E7-E19A40FBD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3" y="3527620"/>
            <a:ext cx="885340" cy="885340"/>
          </a:xfrm>
          <a:prstGeom prst="rect">
            <a:avLst/>
          </a:prstGeom>
        </p:spPr>
      </p:pic>
      <p:pic>
        <p:nvPicPr>
          <p:cNvPr id="16" name="Picture 15" descr="A hand holding a shield with a thumbs up&#10;&#10;Description automatically generated">
            <a:extLst>
              <a:ext uri="{FF2B5EF4-FFF2-40B4-BE49-F238E27FC236}">
                <a16:creationId xmlns:a16="http://schemas.microsoft.com/office/drawing/2014/main" id="{4968A2EE-8055-7509-2C46-EBE0ACCC8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5" y="4587997"/>
            <a:ext cx="987937" cy="9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10F3-16AD-9521-9851-0E802A83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453485"/>
            <a:ext cx="6687879" cy="4351338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3200" dirty="0"/>
              <a:t>Productivity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= </a:t>
            </a:r>
            <a:r>
              <a:rPr lang="en-US" dirty="0"/>
              <a:t>Output/Input 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AD436-69CE-7BAE-DBC5-9CCDDFA52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453485"/>
            <a:ext cx="3505202" cy="4351338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3200" dirty="0"/>
              <a:t>Efficiency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=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Output/</a:t>
            </a:r>
          </a:p>
          <a:p>
            <a:pPr marL="0" indent="0">
              <a:buNone/>
            </a:pPr>
            <a:r>
              <a:rPr lang="en-US" dirty="0"/>
              <a:t>    Input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F73B94-FEB2-6C35-77AD-1FDC0F654F52}"/>
              </a:ext>
            </a:extLst>
          </p:cNvPr>
          <p:cNvSpPr/>
          <p:nvPr/>
        </p:nvSpPr>
        <p:spPr>
          <a:xfrm>
            <a:off x="0" y="6447243"/>
            <a:ext cx="12192000" cy="4107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 Gyan 2</a:t>
            </a:r>
            <a:r>
              <a:rPr lang="en-US" b="0" i="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:- If there are nine rabbits on the ground, if you want to catch one, just focus on one- </a:t>
            </a:r>
            <a:r>
              <a:rPr lang="en-US" b="1" i="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Jack Ma</a:t>
            </a:r>
            <a:endParaRPr lang="en-US" b="1" i="0" dirty="0">
              <a:solidFill>
                <a:srgbClr val="3A364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D8E87EF-F68D-5453-22A2-D325F65B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83153"/>
            <a:ext cx="10515600" cy="72199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Productivity &amp; Efficiency </a:t>
            </a:r>
            <a:endParaRPr lang="en-US" sz="3600" dirty="0"/>
          </a:p>
        </p:txBody>
      </p:sp>
      <p:pic>
        <p:nvPicPr>
          <p:cNvPr id="11" name="Picture 10" descr="A yellow arrow and blue gear with a clock&#10;&#10;Description automatically generated">
            <a:extLst>
              <a:ext uri="{FF2B5EF4-FFF2-40B4-BE49-F238E27FC236}">
                <a16:creationId xmlns:a16="http://schemas.microsoft.com/office/drawing/2014/main" id="{7E138A8E-F7D8-C000-633F-0EB152D46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7" y="1329689"/>
            <a:ext cx="721998" cy="721998"/>
          </a:xfrm>
          <a:prstGeom prst="rect">
            <a:avLst/>
          </a:prstGeom>
        </p:spPr>
      </p:pic>
      <p:pic>
        <p:nvPicPr>
          <p:cNvPr id="13" name="Picture 12" descr="A clock with arrows pointing up&#10;&#10;Description automatically generated">
            <a:extLst>
              <a:ext uri="{FF2B5EF4-FFF2-40B4-BE49-F238E27FC236}">
                <a16:creationId xmlns:a16="http://schemas.microsoft.com/office/drawing/2014/main" id="{6E91F6E1-65EF-BB1D-656D-6BD828314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13" y="1246181"/>
            <a:ext cx="699783" cy="6997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585930-BB51-42CC-37E6-E593FCAFDD05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3343939" y="1453485"/>
            <a:ext cx="0" cy="4351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0E8F06D-653A-10FF-28FF-BA10AC6ECC6A}"/>
              </a:ext>
            </a:extLst>
          </p:cNvPr>
          <p:cNvGrpSpPr/>
          <p:nvPr/>
        </p:nvGrpSpPr>
        <p:grpSpPr>
          <a:xfrm>
            <a:off x="6592186" y="765810"/>
            <a:ext cx="6265237" cy="5773213"/>
            <a:chOff x="6592186" y="765810"/>
            <a:chExt cx="6265237" cy="5773213"/>
          </a:xfrm>
        </p:grpSpPr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F9C93B78-95EF-FEAF-C0CB-DD885DE1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9674" y="1463103"/>
              <a:ext cx="5107244" cy="2860047"/>
            </a:xfrm>
            <a:prstGeom prst="rect">
              <a:avLst/>
            </a:prstGeom>
          </p:spPr>
        </p:pic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D054D53-6943-7C47-EF08-762B0163293B}"/>
                </a:ext>
              </a:extLst>
            </p:cNvPr>
            <p:cNvSpPr/>
            <p:nvPr/>
          </p:nvSpPr>
          <p:spPr>
            <a:xfrm rot="2805368">
              <a:off x="8552514" y="1852999"/>
              <a:ext cx="149423" cy="233442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E37C3D-0A05-2316-1749-4CD271026A7B}"/>
                </a:ext>
              </a:extLst>
            </p:cNvPr>
            <p:cNvSpPr txBox="1"/>
            <p:nvPr/>
          </p:nvSpPr>
          <p:spPr>
            <a:xfrm>
              <a:off x="9040200" y="4311370"/>
              <a:ext cx="2679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D622B7-D4D0-176D-CF38-D190896E23F6}"/>
                </a:ext>
              </a:extLst>
            </p:cNvPr>
            <p:cNvSpPr txBox="1"/>
            <p:nvPr/>
          </p:nvSpPr>
          <p:spPr>
            <a:xfrm rot="5400000">
              <a:off x="5537776" y="3096191"/>
              <a:ext cx="266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 Improvement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BB2F77-066C-0774-09F2-3AD638A39FF2}"/>
                </a:ext>
              </a:extLst>
            </p:cNvPr>
            <p:cNvCxnSpPr>
              <a:cxnSpLocks/>
            </p:cNvCxnSpPr>
            <p:nvPr/>
          </p:nvCxnSpPr>
          <p:spPr>
            <a:xfrm>
              <a:off x="6592186" y="765810"/>
              <a:ext cx="0" cy="5773213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A4E2310-608B-AC3C-D1E8-C4A8028FC586}"/>
                </a:ext>
              </a:extLst>
            </p:cNvPr>
            <p:cNvSpPr/>
            <p:nvPr/>
          </p:nvSpPr>
          <p:spPr>
            <a:xfrm>
              <a:off x="7363273" y="1889204"/>
              <a:ext cx="1802871" cy="4712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Via process improvements</a:t>
              </a:r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52593507-E53C-9971-549C-FF3DC9A2D18D}"/>
                </a:ext>
              </a:extLst>
            </p:cNvPr>
            <p:cNvSpPr/>
            <p:nvPr/>
          </p:nvSpPr>
          <p:spPr>
            <a:xfrm rot="3196749">
              <a:off x="8247453" y="2604683"/>
              <a:ext cx="318977" cy="1169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CFECF5E-D35D-3195-627D-D7F41468AF06}"/>
                </a:ext>
              </a:extLst>
            </p:cNvPr>
            <p:cNvSpPr/>
            <p:nvPr/>
          </p:nvSpPr>
          <p:spPr>
            <a:xfrm>
              <a:off x="10097388" y="1088433"/>
              <a:ext cx="1802871" cy="4712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Technology Upgrade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C1BF38-D6EB-6FFC-373C-BFEC05550DBB}"/>
                </a:ext>
              </a:extLst>
            </p:cNvPr>
            <p:cNvSpPr txBox="1"/>
            <p:nvPr/>
          </p:nvSpPr>
          <p:spPr>
            <a:xfrm>
              <a:off x="8173778" y="5064254"/>
              <a:ext cx="4683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Time Vs Improvement Graph</a:t>
              </a: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8D6CD6E4-E748-4C77-4FAB-F263B1F31976}"/>
                </a:ext>
              </a:extLst>
            </p:cNvPr>
            <p:cNvSpPr/>
            <p:nvPr/>
          </p:nvSpPr>
          <p:spPr>
            <a:xfrm rot="3196749">
              <a:off x="11196215" y="1775442"/>
              <a:ext cx="318977" cy="1169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37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F5A9-FABF-14C2-B1DD-FB7B2DBB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273524"/>
            <a:ext cx="12192000" cy="6379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Capacity Utilization </a:t>
            </a:r>
            <a:endParaRPr lang="en-US"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3D7D9E-85CE-DF85-8B72-08EE7A48581F}"/>
              </a:ext>
            </a:extLst>
          </p:cNvPr>
          <p:cNvSpPr/>
          <p:nvPr/>
        </p:nvSpPr>
        <p:spPr>
          <a:xfrm>
            <a:off x="0" y="6347637"/>
            <a:ext cx="12192000" cy="510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3A364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Gyan -3:- </a:t>
            </a:r>
            <a:r>
              <a:rPr lang="en-US" dirty="0">
                <a:solidFill>
                  <a:srgbClr val="3A364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Biggest cost is not power, or servers, or people. Its lack of utilization. It dominates all other costs-  </a:t>
            </a:r>
            <a:r>
              <a:rPr lang="en-US" b="1" dirty="0">
                <a:solidFill>
                  <a:srgbClr val="3A364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Jeff Bezos</a:t>
            </a:r>
            <a:endParaRPr lang="en-US" b="1" i="0" dirty="0">
              <a:solidFill>
                <a:srgbClr val="3A3642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C9D3E-9B0C-3234-DA20-E47B4801A6E2}"/>
              </a:ext>
            </a:extLst>
          </p:cNvPr>
          <p:cNvGrpSpPr/>
          <p:nvPr/>
        </p:nvGrpSpPr>
        <p:grpSpPr>
          <a:xfrm>
            <a:off x="186956" y="1542717"/>
            <a:ext cx="5715000" cy="3146129"/>
            <a:chOff x="6236882" y="1882959"/>
            <a:chExt cx="5715000" cy="3146129"/>
          </a:xfrm>
        </p:grpSpPr>
        <p:pic>
          <p:nvPicPr>
            <p:cNvPr id="4" name="Picture 3" descr="A diagram of a mathematical equation&#10;&#10;Description automatically generated with medium confidence">
              <a:extLst>
                <a:ext uri="{FF2B5EF4-FFF2-40B4-BE49-F238E27FC236}">
                  <a16:creationId xmlns:a16="http://schemas.microsoft.com/office/drawing/2014/main" id="{6F6B355B-6180-92C1-55FF-1D3CFD4A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882" y="1882959"/>
              <a:ext cx="5715000" cy="29432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2F517-E19E-A99F-E336-344BCDEF4571}"/>
                </a:ext>
              </a:extLst>
            </p:cNvPr>
            <p:cNvSpPr txBox="1"/>
            <p:nvPr/>
          </p:nvSpPr>
          <p:spPr>
            <a:xfrm>
              <a:off x="6581552" y="4782867"/>
              <a:ext cx="27113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/>
                <a:t>Source:- www.mbaskool.com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310A9CA7-22B6-1843-327A-40597821677A}"/>
              </a:ext>
            </a:extLst>
          </p:cNvPr>
          <p:cNvSpPr/>
          <p:nvPr/>
        </p:nvSpPr>
        <p:spPr>
          <a:xfrm>
            <a:off x="6655981" y="1169581"/>
            <a:ext cx="148856" cy="39553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B84B0B-C6CE-E9B1-65C2-454653FD62C1}"/>
              </a:ext>
            </a:extLst>
          </p:cNvPr>
          <p:cNvSpPr/>
          <p:nvPr/>
        </p:nvSpPr>
        <p:spPr>
          <a:xfrm>
            <a:off x="7283302" y="1307805"/>
            <a:ext cx="4377072" cy="36894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 Higher Capacity Utilization &gt;80% will give the following benefits :-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resource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Profits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Achieve break even point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Build Morale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59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8AAE-2EA4-C338-F760-44898C6E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0" y="53561"/>
            <a:ext cx="10515600" cy="7677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Quality</a:t>
            </a:r>
            <a:endParaRPr lang="en-US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D9D9D0-9DA3-727A-C5B4-EC6786A334D7}"/>
              </a:ext>
            </a:extLst>
          </p:cNvPr>
          <p:cNvGrpSpPr/>
          <p:nvPr/>
        </p:nvGrpSpPr>
        <p:grpSpPr>
          <a:xfrm>
            <a:off x="6096000" y="1095155"/>
            <a:ext cx="6177515" cy="5858539"/>
            <a:chOff x="5469454" y="3086100"/>
            <a:chExt cx="2962165" cy="2113773"/>
          </a:xfrm>
        </p:grpSpPr>
        <p:pic>
          <p:nvPicPr>
            <p:cNvPr id="4" name="Picture 3" descr="A diagram of a quality tool&#10;&#10;Description automatically generated">
              <a:extLst>
                <a:ext uri="{FF2B5EF4-FFF2-40B4-BE49-F238E27FC236}">
                  <a16:creationId xmlns:a16="http://schemas.microsoft.com/office/drawing/2014/main" id="{827F4C09-0A4A-605C-50A5-89BCD3C00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454" y="3086100"/>
              <a:ext cx="2847975" cy="16002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BF9F33-F44B-1405-E963-09E2E9194BF6}"/>
                </a:ext>
              </a:extLst>
            </p:cNvPr>
            <p:cNvSpPr txBox="1"/>
            <p:nvPr/>
          </p:nvSpPr>
          <p:spPr>
            <a:xfrm>
              <a:off x="5469454" y="4922874"/>
              <a:ext cx="2962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Source:- www.educba.com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104B0A-CD61-EF9A-0C32-364415453F10}"/>
              </a:ext>
            </a:extLst>
          </p:cNvPr>
          <p:cNvSpPr txBox="1"/>
          <p:nvPr/>
        </p:nvSpPr>
        <p:spPr>
          <a:xfrm>
            <a:off x="262271" y="1293770"/>
            <a:ext cx="54757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Definitions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400" dirty="0"/>
              <a:t>“Conformance to Standards”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</a:t>
            </a:r>
            <a:r>
              <a:rPr lang="en-US" sz="2000" dirty="0"/>
              <a:t>&amp;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>
                <a:solidFill>
                  <a:srgbClr val="5F6368"/>
                </a:solidFill>
                <a:highlight>
                  <a:srgbClr val="FFFFFF"/>
                </a:highlight>
              </a:rPr>
              <a:t>“F</a:t>
            </a:r>
            <a:r>
              <a:rPr lang="en-US" sz="2400" i="0" dirty="0">
                <a:solidFill>
                  <a:srgbClr val="5F6368"/>
                </a:solidFill>
                <a:effectLst/>
                <a:highlight>
                  <a:srgbClr val="FFFFFF"/>
                </a:highlight>
              </a:rPr>
              <a:t>itness for use—as defined by the customer”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22CBE6-7355-BF20-4949-C2AA9C422168}"/>
              </a:ext>
            </a:extLst>
          </p:cNvPr>
          <p:cNvCxnSpPr>
            <a:cxnSpLocks/>
          </p:cNvCxnSpPr>
          <p:nvPr/>
        </p:nvCxnSpPr>
        <p:spPr>
          <a:xfrm>
            <a:off x="5954589" y="925830"/>
            <a:ext cx="0" cy="5549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3F3CBB-E13C-4615-7860-703C681140B8}"/>
              </a:ext>
            </a:extLst>
          </p:cNvPr>
          <p:cNvSpPr/>
          <p:nvPr/>
        </p:nvSpPr>
        <p:spPr>
          <a:xfrm>
            <a:off x="0" y="6475228"/>
            <a:ext cx="12192000" cy="3827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Gyan 4:- </a:t>
            </a:r>
            <a:r>
              <a:rPr lang="en-US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Quality is not an act, it’s a habit- </a:t>
            </a:r>
            <a:r>
              <a:rPr lang="en-US" b="1" i="0" dirty="0">
                <a:solidFill>
                  <a:srgbClr val="3A3642"/>
                </a:solidFill>
                <a:effectLst/>
                <a:highlight>
                  <a:srgbClr val="FFFFFF"/>
                </a:highlight>
                <a:latin typeface="Gt Alpina Standard"/>
              </a:rPr>
              <a:t>By Aristotle </a:t>
            </a:r>
          </a:p>
        </p:txBody>
      </p:sp>
    </p:spTree>
    <p:extLst>
      <p:ext uri="{BB962C8B-B14F-4D97-AF65-F5344CB8AC3E}">
        <p14:creationId xmlns:p14="http://schemas.microsoft.com/office/powerpoint/2010/main" val="3540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788</Words>
  <Application>Microsoft Office PowerPoint</Application>
  <PresentationFormat>Widescreen</PresentationFormat>
  <Paragraphs>149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Gt Alpina Standard</vt:lpstr>
      <vt:lpstr>Instrument Sans</vt:lpstr>
      <vt:lpstr>Inter</vt:lpstr>
      <vt:lpstr>Open Sans</vt:lpstr>
      <vt:lpstr>SourceSansPro</vt:lpstr>
      <vt:lpstr>Ubuntu</vt:lpstr>
      <vt:lpstr>Office Theme</vt:lpstr>
      <vt:lpstr>Worksheet</vt:lpstr>
      <vt:lpstr>PowerPoint Presentation</vt:lpstr>
      <vt:lpstr>PowerPoint Presentation</vt:lpstr>
      <vt:lpstr>“Refer to activities that businesses engage in on a daily basis to increase the value of the enterprise and earn a profit”</vt:lpstr>
      <vt:lpstr>PowerPoint Presentation</vt:lpstr>
      <vt:lpstr>PowerPoint Presentation</vt:lpstr>
      <vt:lpstr>Operations – Goals</vt:lpstr>
      <vt:lpstr>Productivity &amp; Efficiency </vt:lpstr>
      <vt:lpstr>Capacity Utilization </vt:lpstr>
      <vt:lpstr>Quality</vt:lpstr>
      <vt:lpstr>Lean and Continuous Improvement</vt:lpstr>
      <vt:lpstr>PowerPoint Presentation</vt:lpstr>
      <vt:lpstr>PowerPoint Presentation</vt:lpstr>
      <vt:lpstr>People – Behavioral Aspects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Amit Singh</dc:creator>
  <cp:lastModifiedBy>Amit Singh</cp:lastModifiedBy>
  <cp:revision>2</cp:revision>
  <dcterms:created xsi:type="dcterms:W3CDTF">2024-06-13T23:27:27Z</dcterms:created>
  <dcterms:modified xsi:type="dcterms:W3CDTF">2024-06-19T09:52:25Z</dcterms:modified>
</cp:coreProperties>
</file>